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9"/>
  </p:notesMasterIdLst>
  <p:sldIdLst>
    <p:sldId id="256" r:id="rId2"/>
    <p:sldId id="345" r:id="rId3"/>
    <p:sldId id="380" r:id="rId4"/>
    <p:sldId id="381" r:id="rId5"/>
    <p:sldId id="382" r:id="rId6"/>
    <p:sldId id="383" r:id="rId7"/>
    <p:sldId id="384" r:id="rId8"/>
  </p:sldIdLst>
  <p:sldSz cx="12192000" cy="6858000"/>
  <p:notesSz cx="6797675" cy="9872663"/>
  <p:embeddedFontLst>
    <p:embeddedFont>
      <p:font typeface="Abel" panose="02000506030000020004" pitchFamily="2" charset="0"/>
      <p:regular r:id="rId10"/>
    </p:embeddedFont>
    <p:embeddedFont>
      <p:font typeface="Aptos Narrow" panose="020B0004020202020204" pitchFamily="34" charset="0"/>
      <p:regular r:id="rId11"/>
      <p:bold r:id="rId12"/>
      <p:italic r:id="rId13"/>
      <p:boldItalic r:id="rId14"/>
    </p:embeddedFont>
    <p:embeddedFont>
      <p:font typeface="DINEngschrift-Alternate" pitchFamily="2" charset="0"/>
      <p:regular r:id="rId15"/>
    </p:embeddedFont>
    <p:embeddedFont>
      <p:font typeface="Montserrat" pitchFamily="2" charset="0"/>
      <p:regular r:id="rId16"/>
      <p:bold r:id="rId17"/>
      <p:italic r:id="rId18"/>
      <p:boldItalic r:id="rId19"/>
    </p:embeddedFont>
  </p:embeddedFontLst>
  <p:custDataLst>
    <p:tags r:id="rId20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345"/>
            <p14:sldId id="380"/>
            <p14:sldId id="381"/>
            <p14:sldId id="382"/>
            <p14:sldId id="383"/>
            <p14:sldId id="3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1" autoAdjust="0"/>
    <p:restoredTop sz="95380" autoAdjust="0"/>
  </p:normalViewPr>
  <p:slideViewPr>
    <p:cSldViewPr>
      <p:cViewPr varScale="1">
        <p:scale>
          <a:sx n="88" d="100"/>
          <a:sy n="88" d="100"/>
        </p:scale>
        <p:origin x="114" y="378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theme" Target="theme/theme1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lang="en-US" b="0" i="0" noProof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2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1623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3448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4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OPERATING SITUATION OF TRAINING PROJECTS</a:t>
            </a: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 dirty="0">
                <a:solidFill>
                  <a:schemeClr val="tx1"/>
                </a:solidFill>
                <a:latin typeface="+mn-lt"/>
              </a:rPr>
              <a:t>July 22</a:t>
            </a:r>
            <a:r>
              <a:rPr lang="en-US" sz="1600" spc="1000" baseline="30000" dirty="0">
                <a:solidFill>
                  <a:schemeClr val="tx1"/>
                </a:solidFill>
                <a:latin typeface="+mn-lt"/>
              </a:rPr>
              <a:t>nd</a:t>
            </a:r>
            <a:r>
              <a:rPr lang="en-US" sz="1600" spc="1000" dirty="0">
                <a:solidFill>
                  <a:schemeClr val="tx1"/>
                </a:solidFill>
                <a:latin typeface="+mn-lt"/>
              </a:rPr>
              <a:t> 2025</a:t>
            </a: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A468C44B-471B-2EAE-D893-20BC944FB6E2}"/>
              </a:ext>
            </a:extLst>
          </p:cNvPr>
          <p:cNvSpPr/>
          <p:nvPr/>
        </p:nvSpPr>
        <p:spPr>
          <a:xfrm>
            <a:off x="847136" y="558262"/>
            <a:ext cx="5282670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</a:t>
            </a: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D3C67E2-226C-45D3-228B-01B5FE3AB9D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7C09685D-0FAC-8141-E067-1BE018C3392A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9C90C772-93DB-2201-8EFD-70651108A4B3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BC053EFB-CE50-9DFC-8A23-C35220CB3057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95C159A9-7802-8C07-98AC-AC62C6EA5D81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66E82F8-FCE8-398D-3F12-E67D3432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</a:t>
            </a:fld>
            <a:endParaRPr lang="fr-FR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C5157D76-ED1C-853F-892B-4CF426C16A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308194"/>
              </p:ext>
            </p:extLst>
          </p:nvPr>
        </p:nvGraphicFramePr>
        <p:xfrm>
          <a:off x="1246460" y="1484784"/>
          <a:ext cx="8089900" cy="48837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45214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90816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70656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383214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31381148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>
                          <a:effectLst/>
                        </a:rPr>
                        <a:t> </a:t>
                      </a:r>
                      <a:endParaRPr lang="it-IT" sz="1200" b="1" i="0" u="none" strike="noStrike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1.249.650,00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6921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957068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154678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Variable costs Q3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312.412,00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827115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312.412,00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48430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TOTAL ORDER AMOUNT</a:t>
                      </a: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1.249.650,00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636484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48196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INVOICES ISSUED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56557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KOINE 012/2025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4.800,00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22389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KOINE 014/2025 April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60.989,80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19352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KOINE 018/2025 June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246.623,20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0431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312.413,00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227279"/>
                  </a:ext>
                </a:extLst>
              </a:tr>
              <a:tr h="31871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AMOUNT OF PROJECTS COMPLETED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315.830,20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88888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</a:rPr>
                        <a:t>Remaining amount  to be Invoiced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937.237,00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AMOUNT OF PROJECTS IN PROGRESS TO BE INVOICED</a:t>
                      </a:r>
                    </a:p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257.517,40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8D924B27-DA0E-8F87-7A5E-408CC4722D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02846"/>
              </p:ext>
            </p:extLst>
          </p:nvPr>
        </p:nvGraphicFramePr>
        <p:xfrm>
          <a:off x="6096000" y="6357718"/>
          <a:ext cx="5006754" cy="3289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96711">
                  <a:extLst>
                    <a:ext uri="{9D8B030D-6E8A-4147-A177-3AD203B41FA5}">
                      <a16:colId xmlns:a16="http://schemas.microsoft.com/office/drawing/2014/main" val="4274192306"/>
                    </a:ext>
                  </a:extLst>
                </a:gridCol>
                <a:gridCol w="1710043">
                  <a:extLst>
                    <a:ext uri="{9D8B030D-6E8A-4147-A177-3AD203B41FA5}">
                      <a16:colId xmlns:a16="http://schemas.microsoft.com/office/drawing/2014/main" val="552909582"/>
                    </a:ext>
                  </a:extLst>
                </a:gridCol>
              </a:tblGrid>
              <a:tr h="32893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Can </a:t>
                      </a:r>
                      <a:r>
                        <a:rPr lang="it-IT" sz="1200" b="1" u="none" strike="noStrike" dirty="0" err="1">
                          <a:effectLst/>
                        </a:rPr>
                        <a:t>we</a:t>
                      </a:r>
                      <a:r>
                        <a:rPr lang="it-IT" sz="1200" b="1" u="none" strike="noStrike" dirty="0">
                          <a:effectLst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the item </a:t>
                      </a:r>
                      <a:r>
                        <a:rPr lang="it-IT" sz="1200" b="1" u="none" strike="noStrike" dirty="0" err="1">
                          <a:effectLst/>
                        </a:rPr>
                        <a:t>Variable</a:t>
                      </a:r>
                      <a:r>
                        <a:rPr lang="it-IT" sz="1200" b="1" u="none" strike="noStrike" dirty="0">
                          <a:effectLst/>
                        </a:rPr>
                        <a:t> costs Q2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312.413,00 ?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44258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590994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7ED3871-D9D2-CA68-1C6A-39FD56595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6360" y="6492875"/>
            <a:ext cx="2743200" cy="365125"/>
          </a:xfrm>
        </p:spPr>
        <p:txBody>
          <a:bodyPr/>
          <a:lstStyle/>
          <a:p>
            <a:fld id="{A734F0E3-ACD5-468E-A4BB-716A4D3C9FBD}" type="slidenum">
              <a:rPr lang="fr-FR" smtClean="0"/>
              <a:t>3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95632EA3-F4A4-9F3A-1B55-E913153558FB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BCD7EE96-80D2-B2B9-4FC8-2B55DDB007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413031"/>
              </p:ext>
            </p:extLst>
          </p:nvPr>
        </p:nvGraphicFramePr>
        <p:xfrm>
          <a:off x="695400" y="1412776"/>
          <a:ext cx="5040560" cy="43449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15285">
                  <a:extLst>
                    <a:ext uri="{9D8B030D-6E8A-4147-A177-3AD203B41FA5}">
                      <a16:colId xmlns:a16="http://schemas.microsoft.com/office/drawing/2014/main" val="2510462268"/>
                    </a:ext>
                  </a:extLst>
                </a:gridCol>
                <a:gridCol w="1225275">
                  <a:extLst>
                    <a:ext uri="{9D8B030D-6E8A-4147-A177-3AD203B41FA5}">
                      <a16:colId xmlns:a16="http://schemas.microsoft.com/office/drawing/2014/main" val="2184583446"/>
                    </a:ext>
                  </a:extLst>
                </a:gridCol>
              </a:tblGrid>
              <a:tr h="18982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COMPLETED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21990"/>
                  </a:ext>
                </a:extLst>
              </a:tr>
              <a:tr h="18982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BARBIRATO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661078"/>
                  </a:ext>
                </a:extLst>
              </a:tr>
              <a:tr h="18982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JEEP Avenger 4xe Recap and USPs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4902821"/>
                  </a:ext>
                </a:extLst>
              </a:tr>
              <a:tr h="25056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focus App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3.800,00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280388"/>
                  </a:ext>
                </a:extLst>
              </a:tr>
              <a:tr h="18982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HV </a:t>
                      </a:r>
                      <a:r>
                        <a:rPr lang="it-IT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Battery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016617"/>
                  </a:ext>
                </a:extLst>
              </a:tr>
              <a:tr h="18982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2025 Connected Services Overall Update </a:t>
                      </a:r>
                      <a:r>
                        <a:rPr lang="en-US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ExF</a:t>
                      </a: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Brands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19.600,00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213777"/>
                  </a:ext>
                </a:extLst>
              </a:tr>
              <a:tr h="18982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2025 Connected Services Overall Update </a:t>
                      </a:r>
                      <a:r>
                        <a:rPr lang="en-US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ExP</a:t>
                      </a: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Brands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14.500,00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0864641"/>
                  </a:ext>
                </a:extLst>
              </a:tr>
              <a:tr h="18982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New </a:t>
                      </a:r>
                      <a:r>
                        <a:rPr lang="it-IT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Compass</a:t>
                      </a: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part 2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14.100,00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619006"/>
                  </a:ext>
                </a:extLst>
              </a:tr>
              <a:tr h="18982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B10 </a:t>
                      </a:r>
                      <a:r>
                        <a:rPr lang="it-IT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Launch</a:t>
                      </a: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WBT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19.600,00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772334"/>
                  </a:ext>
                </a:extLst>
              </a:tr>
              <a:tr h="18982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Lancia 8 </a:t>
                      </a:r>
                      <a:r>
                        <a:rPr lang="it-IT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years</a:t>
                      </a: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Warranty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8944362"/>
                  </a:ext>
                </a:extLst>
              </a:tr>
              <a:tr h="18982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Alfa 33 Stradale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313620"/>
                  </a:ext>
                </a:extLst>
              </a:tr>
              <a:tr h="18982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AR Logo 115° Anniversary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1789765"/>
                  </a:ext>
                </a:extLst>
              </a:tr>
              <a:tr h="18982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Services </a:t>
                      </a:r>
                      <a:r>
                        <a:rPr lang="it-IT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ExP</a:t>
                      </a: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pill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292933"/>
                  </a:ext>
                </a:extLst>
              </a:tr>
              <a:tr h="2488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Services </a:t>
                      </a:r>
                      <a:r>
                        <a:rPr lang="it-IT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ExF</a:t>
                      </a: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pill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595419"/>
                  </a:ext>
                </a:extLst>
              </a:tr>
              <a:tr h="18982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New Compass Pedagogical Kit with TTT 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74.500,00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595106"/>
                  </a:ext>
                </a:extLst>
              </a:tr>
              <a:tr h="18982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Leapmotor</a:t>
                      </a: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B10 Pedagogical Kit with TTT 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74.500,00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286211"/>
                  </a:ext>
                </a:extLst>
              </a:tr>
              <a:tr h="18982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Memo File x 33 Stradale Brand Ambassador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2.700,00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023657"/>
                  </a:ext>
                </a:extLst>
              </a:tr>
              <a:tr h="18982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C10 REEV Energy </a:t>
                      </a:r>
                      <a:r>
                        <a:rPr lang="it-IT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Modes</a:t>
                      </a: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VCT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14.700,00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215030"/>
                  </a:ext>
                </a:extLst>
              </a:tr>
              <a:tr h="18982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C10 REEV capsule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solidFill>
                            <a:schemeClr val="tx1"/>
                          </a:solidFill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693205"/>
                  </a:ext>
                </a:extLst>
              </a:tr>
              <a:tr h="18982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C10 REEV video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3.900,00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851484"/>
                  </a:ext>
                </a:extLst>
              </a:tr>
              <a:tr h="18982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Jeep Renegade capsule</a:t>
                      </a:r>
                      <a:endParaRPr lang="it-IT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1.000,00</a:t>
                      </a:r>
                      <a:endParaRPr lang="it-IT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775552"/>
                  </a:ext>
                </a:extLst>
              </a:tr>
              <a:tr h="18982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250.900,00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798152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5209D700-D8D4-929C-FF2C-886B343F72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361476"/>
              </p:ext>
            </p:extLst>
          </p:nvPr>
        </p:nvGraphicFramePr>
        <p:xfrm>
          <a:off x="6681509" y="1444004"/>
          <a:ext cx="4815091" cy="18192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44624">
                  <a:extLst>
                    <a:ext uri="{9D8B030D-6E8A-4147-A177-3AD203B41FA5}">
                      <a16:colId xmlns:a16="http://schemas.microsoft.com/office/drawing/2014/main" val="1938592369"/>
                    </a:ext>
                  </a:extLst>
                </a:gridCol>
                <a:gridCol w="1170467">
                  <a:extLst>
                    <a:ext uri="{9D8B030D-6E8A-4147-A177-3AD203B41FA5}">
                      <a16:colId xmlns:a16="http://schemas.microsoft.com/office/drawing/2014/main" val="320254169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COMPLETED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9468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D'AQUINO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826071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Citroën Ami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19.408,00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95615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Stellantis </a:t>
                      </a:r>
                      <a:r>
                        <a:rPr lang="it-IT" sz="1200" u="none" strike="noStrike" dirty="0" err="1">
                          <a:effectLst/>
                        </a:rPr>
                        <a:t>ProOne</a:t>
                      </a:r>
                      <a:r>
                        <a:rPr lang="it-IT" sz="1200" u="none" strike="noStrike" dirty="0">
                          <a:effectLst/>
                        </a:rPr>
                        <a:t> Range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6.481,80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81769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FIAT PRO 3-WHEELER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19.513,00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5894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Dodge </a:t>
                      </a:r>
                      <a:r>
                        <a:rPr lang="it-IT" sz="1200" u="none" strike="noStrike" dirty="0" err="1">
                          <a:effectLst/>
                        </a:rPr>
                        <a:t>Charger</a:t>
                      </a:r>
                      <a:r>
                        <a:rPr lang="it-IT" sz="1200" u="none" strike="noStrike" dirty="0">
                          <a:effectLst/>
                        </a:rPr>
                        <a:t> Daytona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19.527,40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0688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64.930,20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73866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399212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451110"/>
                  </a:ext>
                </a:extLst>
              </a:tr>
            </a:tbl>
          </a:graphicData>
        </a:graphic>
      </p:graphicFrame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3B39F14C-E12B-7CC0-2295-B0DDF6D051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355652"/>
              </p:ext>
            </p:extLst>
          </p:nvPr>
        </p:nvGraphicFramePr>
        <p:xfrm>
          <a:off x="6312024" y="4050140"/>
          <a:ext cx="4815091" cy="18566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44624">
                  <a:extLst>
                    <a:ext uri="{9D8B030D-6E8A-4147-A177-3AD203B41FA5}">
                      <a16:colId xmlns:a16="http://schemas.microsoft.com/office/drawing/2014/main" val="1938592369"/>
                    </a:ext>
                  </a:extLst>
                </a:gridCol>
                <a:gridCol w="1170467">
                  <a:extLst>
                    <a:ext uri="{9D8B030D-6E8A-4147-A177-3AD203B41FA5}">
                      <a16:colId xmlns:a16="http://schemas.microsoft.com/office/drawing/2014/main" val="3202541690"/>
                    </a:ext>
                  </a:extLst>
                </a:gridCol>
              </a:tblGrid>
              <a:tr h="34142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COMPLETED</a:t>
                      </a:r>
                    </a:p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946863"/>
                  </a:ext>
                </a:extLst>
              </a:tr>
              <a:tr h="24817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Variable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costs Q1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312.413,00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451110"/>
                  </a:ext>
                </a:extLst>
              </a:tr>
              <a:tr h="54858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AMOUNT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u="none" strike="noStrike" dirty="0">
                          <a:effectLst/>
                        </a:rPr>
                        <a:t>312.413,00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r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355679"/>
                  </a:ext>
                </a:extLst>
              </a:tr>
              <a:tr h="29981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AMOUNT OF PROJECTS COMPLETED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315.830,20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117225"/>
                  </a:ext>
                </a:extLst>
              </a:tr>
              <a:tr h="19064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LACKING AMOUNT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-3.417,20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238667"/>
                  </a:ext>
                </a:extLst>
              </a:tr>
              <a:tr h="19064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7221227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800DF13E-50A5-1C86-9488-F80DCDB2AF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822395"/>
              </p:ext>
            </p:extLst>
          </p:nvPr>
        </p:nvGraphicFramePr>
        <p:xfrm>
          <a:off x="85990" y="1772816"/>
          <a:ext cx="596900" cy="37757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900">
                  <a:extLst>
                    <a:ext uri="{9D8B030D-6E8A-4147-A177-3AD203B41FA5}">
                      <a16:colId xmlns:a16="http://schemas.microsoft.com/office/drawing/2014/main" val="1031726901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0980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006554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34758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333464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111341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8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994595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88758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36259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41867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014725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440917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66271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854784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92576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09072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832451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76936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17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1271972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EAF1B562-7F8E-CEEA-EF33-5EA2708F54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109496"/>
              </p:ext>
            </p:extLst>
          </p:nvPr>
        </p:nvGraphicFramePr>
        <p:xfrm>
          <a:off x="6117955" y="1818608"/>
          <a:ext cx="596900" cy="800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900">
                  <a:extLst>
                    <a:ext uri="{9D8B030D-6E8A-4147-A177-3AD203B41FA5}">
                      <a16:colId xmlns:a16="http://schemas.microsoft.com/office/drawing/2014/main" val="974235965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498531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345973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095358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13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8913492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788017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875BF344-C3AF-94B0-6145-6BC9D1DB1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4</a:t>
            </a:fld>
            <a:endParaRPr lang="fr-FR"/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701032F6-581D-04DB-550E-19656E3DCE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899221"/>
              </p:ext>
            </p:extLst>
          </p:nvPr>
        </p:nvGraphicFramePr>
        <p:xfrm>
          <a:off x="7536160" y="5569552"/>
          <a:ext cx="4392488" cy="3289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92246">
                  <a:extLst>
                    <a:ext uri="{9D8B030D-6E8A-4147-A177-3AD203B41FA5}">
                      <a16:colId xmlns:a16="http://schemas.microsoft.com/office/drawing/2014/main" val="4274192306"/>
                    </a:ext>
                  </a:extLst>
                </a:gridCol>
                <a:gridCol w="1500242">
                  <a:extLst>
                    <a:ext uri="{9D8B030D-6E8A-4147-A177-3AD203B41FA5}">
                      <a16:colId xmlns:a16="http://schemas.microsoft.com/office/drawing/2014/main" val="552909582"/>
                    </a:ext>
                  </a:extLst>
                </a:gridCol>
              </a:tblGrid>
              <a:tr h="32893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Can </a:t>
                      </a:r>
                      <a:r>
                        <a:rPr lang="it-IT" sz="1200" b="1" u="none" strike="noStrike" dirty="0" err="1">
                          <a:effectLst/>
                          <a:highlight>
                            <a:srgbClr val="FFFF00"/>
                          </a:highlight>
                        </a:rPr>
                        <a:t>we</a:t>
                      </a:r>
                      <a:r>
                        <a:rPr lang="it-IT" sz="12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highlight>
                            <a:srgbClr val="FFFF00"/>
                          </a:highlight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highlight>
                            <a:srgbClr val="FFFF00"/>
                          </a:highlight>
                        </a:rPr>
                        <a:t>Variable</a:t>
                      </a:r>
                      <a:r>
                        <a:rPr lang="it-IT" sz="12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 costs Q2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312.413,00 ?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442580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6DE53A55-9C40-D1DF-EF0D-BFA25D612C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655884"/>
              </p:ext>
            </p:extLst>
          </p:nvPr>
        </p:nvGraphicFramePr>
        <p:xfrm>
          <a:off x="407368" y="1484784"/>
          <a:ext cx="4829260" cy="22564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1101">
                  <a:extLst>
                    <a:ext uri="{9D8B030D-6E8A-4147-A177-3AD203B41FA5}">
                      <a16:colId xmlns:a16="http://schemas.microsoft.com/office/drawing/2014/main" val="3233558477"/>
                    </a:ext>
                  </a:extLst>
                </a:gridCol>
                <a:gridCol w="3581673">
                  <a:extLst>
                    <a:ext uri="{9D8B030D-6E8A-4147-A177-3AD203B41FA5}">
                      <a16:colId xmlns:a16="http://schemas.microsoft.com/office/drawing/2014/main" val="2157290716"/>
                    </a:ext>
                  </a:extLst>
                </a:gridCol>
                <a:gridCol w="756486">
                  <a:extLst>
                    <a:ext uri="{9D8B030D-6E8A-4147-A177-3AD203B41FA5}">
                      <a16:colId xmlns:a16="http://schemas.microsoft.com/office/drawing/2014/main" val="1986231508"/>
                    </a:ext>
                  </a:extLst>
                </a:gridCol>
              </a:tblGrid>
              <a:tr h="17007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>
                          <a:effectLst/>
                          <a:latin typeface="+mn-lt"/>
                        </a:rPr>
                        <a:t>PROJECTS IN PROGRESS </a:t>
                      </a:r>
                      <a:r>
                        <a:rPr lang="it-IT" sz="1100" b="1" u="none" strike="noStrike" dirty="0" err="1">
                          <a:effectLst/>
                          <a:latin typeface="+mn-lt"/>
                        </a:rPr>
                        <a:t>at</a:t>
                      </a:r>
                      <a:r>
                        <a:rPr lang="it-IT" sz="11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100" b="1" u="none" strike="noStrike" dirty="0" err="1">
                          <a:effectLst/>
                          <a:latin typeface="+mn-lt"/>
                        </a:rPr>
                        <a:t>July</a:t>
                      </a:r>
                      <a:endParaRPr lang="it-IT" sz="11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287960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>
                          <a:effectLst/>
                          <a:latin typeface="+mn-lt"/>
                        </a:rPr>
                        <a:t>BARBIRATO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532372"/>
                  </a:ext>
                </a:extLst>
              </a:tr>
              <a:tr h="23913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it-IT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Jeep Wagoneer S Launch WBT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18.900,00</a:t>
                      </a:r>
                      <a:endParaRPr lang="it-IT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3654411"/>
                  </a:ext>
                </a:extLst>
              </a:tr>
              <a:tr h="17174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</a:t>
                      </a:r>
                      <a:endParaRPr lang="it-IT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Jeep New Compass Handover Memento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9.000,00</a:t>
                      </a:r>
                      <a:endParaRPr lang="it-IT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1330664"/>
                  </a:ext>
                </a:extLst>
              </a:tr>
              <a:tr h="17174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</a:t>
                      </a:r>
                      <a:endParaRPr lang="it-IT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Leapmotor</a:t>
                      </a:r>
                      <a:r>
                        <a:rPr lang="it-IT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B10 Handover Memento</a:t>
                      </a:r>
                      <a:endParaRPr lang="it-IT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9.000,00</a:t>
                      </a:r>
                      <a:endParaRPr lang="it-IT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873070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lvl="1" algn="ctr" fontAlgn="t">
                        <a:buNone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7804" marR="7804" marT="7804" marB="0"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Alfa Romeo 8 years Warranty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1.000,00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2619893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44</a:t>
                      </a:r>
                    </a:p>
                  </a:txBody>
                  <a:tcPr marL="7804" marR="7804" marT="7804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Alfa Romeo Tonale MCA</a:t>
                      </a:r>
                      <a:endParaRPr lang="it-IT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18.200,00</a:t>
                      </a:r>
                      <a:endParaRPr lang="it-IT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1403026"/>
                  </a:ext>
                </a:extLst>
              </a:tr>
              <a:tr h="2254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45</a:t>
                      </a:r>
                    </a:p>
                  </a:txBody>
                  <a:tcPr marL="7804" marR="7804" marT="7804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Connected</a:t>
                      </a:r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Services i-DOUV</a:t>
                      </a:r>
                    </a:p>
                  </a:txBody>
                  <a:tcPr marL="7804" marR="7804" marT="7804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1.000,00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828230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46</a:t>
                      </a:r>
                    </a:p>
                  </a:txBody>
                  <a:tcPr marL="7804" marR="7804" marT="7804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Jeep Avenger MY 26 &amp; </a:t>
                      </a:r>
                      <a:r>
                        <a:rPr lang="it-IT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Safety</a:t>
                      </a:r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update</a:t>
                      </a:r>
                    </a:p>
                  </a:txBody>
                  <a:tcPr marL="7804" marR="7804" marT="7804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1.000,00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327646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47</a:t>
                      </a:r>
                    </a:p>
                  </a:txBody>
                  <a:tcPr marL="7804" marR="7804" marT="7804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0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Leapmotor</a:t>
                      </a:r>
                      <a:r>
                        <a:rPr lang="it-IT" sz="11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C10 AWD 6 800v </a:t>
                      </a:r>
                      <a:r>
                        <a:rPr lang="it-IT" sz="1100" b="0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battery</a:t>
                      </a:r>
                      <a:endParaRPr lang="it-IT" sz="1100" b="0" i="0" u="none" strike="noStrike" cap="non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7804" marR="7804" marT="7804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1.000,00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155923"/>
                  </a:ext>
                </a:extLst>
              </a:tr>
              <a:tr h="20943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48</a:t>
                      </a:r>
                    </a:p>
                  </a:txBody>
                  <a:tcPr marL="7804" marR="7804" marT="7804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0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Connected</a:t>
                      </a:r>
                      <a:r>
                        <a:rPr lang="it-IT" sz="11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Services App Market</a:t>
                      </a:r>
                    </a:p>
                  </a:txBody>
                  <a:tcPr marL="7804" marR="7804" marT="7804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1.000,00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9440661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 err="1">
                          <a:effectLst/>
                          <a:latin typeface="+mn-lt"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  <a:latin typeface="+mn-lt"/>
                        </a:rPr>
                        <a:t>60.100,00</a:t>
                      </a:r>
                      <a:endParaRPr lang="it-IT" sz="1100" b="1" i="0" u="none" strike="sng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158279"/>
                  </a:ext>
                </a:extLst>
              </a:tr>
            </a:tbl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id="{A07475B3-B270-C53A-5552-BFFC6C05C5EE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BA95F669-C639-1532-9562-470496EF15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808464"/>
              </p:ext>
            </p:extLst>
          </p:nvPr>
        </p:nvGraphicFramePr>
        <p:xfrm>
          <a:off x="2207568" y="4862966"/>
          <a:ext cx="4815091" cy="17720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44624">
                  <a:extLst>
                    <a:ext uri="{9D8B030D-6E8A-4147-A177-3AD203B41FA5}">
                      <a16:colId xmlns:a16="http://schemas.microsoft.com/office/drawing/2014/main" val="1938592369"/>
                    </a:ext>
                  </a:extLst>
                </a:gridCol>
                <a:gridCol w="1170467">
                  <a:extLst>
                    <a:ext uri="{9D8B030D-6E8A-4147-A177-3AD203B41FA5}">
                      <a16:colId xmlns:a16="http://schemas.microsoft.com/office/drawing/2014/main" val="3202541690"/>
                    </a:ext>
                  </a:extLst>
                </a:gridCol>
              </a:tblGrid>
              <a:tr h="1111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IN PROGRESS</a:t>
                      </a:r>
                    </a:p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946863"/>
                  </a:ext>
                </a:extLst>
              </a:tr>
              <a:tr h="27278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TOTAL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costs Q2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312.413,00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451110"/>
                  </a:ext>
                </a:extLst>
              </a:tr>
              <a:tr h="32955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915267"/>
                  </a:ext>
                </a:extLst>
              </a:tr>
              <a:tr h="32955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AMOUNT OF PROJECTS IN PROGRESS TO BE INVOICED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249.100,00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30042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23866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7221227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A3705D2F-B336-DF95-F345-4948EF4DC4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443618"/>
              </p:ext>
            </p:extLst>
          </p:nvPr>
        </p:nvGraphicFramePr>
        <p:xfrm>
          <a:off x="6649961" y="1268672"/>
          <a:ext cx="4829260" cy="3508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1101">
                  <a:extLst>
                    <a:ext uri="{9D8B030D-6E8A-4147-A177-3AD203B41FA5}">
                      <a16:colId xmlns:a16="http://schemas.microsoft.com/office/drawing/2014/main" val="3233558477"/>
                    </a:ext>
                  </a:extLst>
                </a:gridCol>
                <a:gridCol w="3581673">
                  <a:extLst>
                    <a:ext uri="{9D8B030D-6E8A-4147-A177-3AD203B41FA5}">
                      <a16:colId xmlns:a16="http://schemas.microsoft.com/office/drawing/2014/main" val="2157290716"/>
                    </a:ext>
                  </a:extLst>
                </a:gridCol>
                <a:gridCol w="756486">
                  <a:extLst>
                    <a:ext uri="{9D8B030D-6E8A-4147-A177-3AD203B41FA5}">
                      <a16:colId xmlns:a16="http://schemas.microsoft.com/office/drawing/2014/main" val="1986231508"/>
                    </a:ext>
                  </a:extLst>
                </a:gridCol>
              </a:tblGrid>
              <a:tr h="17007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>
                          <a:effectLst/>
                          <a:latin typeface="+mn-lt"/>
                        </a:rPr>
                        <a:t>PROJECTS IN PROGRESS </a:t>
                      </a:r>
                      <a:r>
                        <a:rPr lang="it-IT" sz="1100" b="1" u="none" strike="noStrike" dirty="0" err="1">
                          <a:effectLst/>
                          <a:latin typeface="+mn-lt"/>
                        </a:rPr>
                        <a:t>at</a:t>
                      </a:r>
                      <a:r>
                        <a:rPr lang="it-IT" sz="11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100" b="1" u="none" strike="noStrike" dirty="0" err="1">
                          <a:effectLst/>
                          <a:latin typeface="+mn-lt"/>
                        </a:rPr>
                        <a:t>July</a:t>
                      </a:r>
                      <a:endParaRPr lang="it-IT" sz="11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287960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>
                          <a:effectLst/>
                          <a:latin typeface="+mn-lt"/>
                        </a:rPr>
                        <a:t>D'AQUINO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326841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 err="1">
                          <a:effectLst/>
                          <a:latin typeface="+mn-lt"/>
                        </a:rPr>
                        <a:t>CustomFit</a:t>
                      </a: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 WBT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3585566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7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Conversion Training Path 2 VCT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39.200,00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922891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LCV Induction update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29.400,00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963317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32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FIAT 500 trim strategy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5.000,00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258061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 err="1">
                          <a:effectLst/>
                          <a:latin typeface="+mn-lt"/>
                        </a:rPr>
                        <a:t>Pandina</a:t>
                      </a: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 trim strategy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5.000,00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1624628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FIAT 600 trim strategy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5.000,00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5128155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FIAT 8 years warranty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1.000,00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2284008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LCV </a:t>
                      </a:r>
                      <a:r>
                        <a:rPr lang="it-IT" sz="1100" u="none" strike="noStrike" dirty="0" err="1">
                          <a:effectLst/>
                          <a:latin typeface="+mn-lt"/>
                        </a:rPr>
                        <a:t>connect</a:t>
                      </a: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 services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276867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LCV  F2move </a:t>
                      </a:r>
                      <a:r>
                        <a:rPr lang="it-IT" sz="1100" u="none" strike="noStrike" dirty="0" err="1">
                          <a:effectLst/>
                          <a:latin typeface="+mn-lt"/>
                        </a:rPr>
                        <a:t>pillars</a:t>
                      </a: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 (FOUR)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4.000,00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335698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LCV </a:t>
                      </a:r>
                      <a:r>
                        <a:rPr lang="it-IT" sz="1100" u="none" strike="noStrike" dirty="0" err="1">
                          <a:effectLst/>
                          <a:latin typeface="+mn-lt"/>
                        </a:rPr>
                        <a:t>taxation</a:t>
                      </a: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100" u="none" strike="noStrike" dirty="0" err="1">
                          <a:effectLst/>
                          <a:latin typeface="+mn-lt"/>
                        </a:rPr>
                        <a:t>wbt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2948626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39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Sales methods quick guide WBT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19.600,00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9955068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40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  <a:latin typeface="+mn-lt"/>
                        </a:rPr>
                        <a:t>Sales methods quick guide BROCHURE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6.000,00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375051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41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AMI Handover video + shooting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9.000,00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59138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41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AMI Handover PILL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1.000,00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3204204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TRIS Handover memento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1.000,00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1845304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43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DODGE video shooting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5.000,00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3606932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 err="1">
                          <a:effectLst/>
                          <a:latin typeface="+mn-lt"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  <a:latin typeface="+mn-lt"/>
                        </a:rPr>
                        <a:t>189.000,00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70095"/>
                  </a:ext>
                </a:extLst>
              </a:tr>
              <a:tr h="17007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04" marR="7804" marT="7804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22884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096371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C5A9A8-B697-A908-C2BC-E24066F25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EC86CBE9-BC3E-E3F1-E7CE-8D0882B7A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5</a:t>
            </a:fld>
            <a:endParaRPr lang="fr-FR"/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E29AF34A-3F9D-4596-6682-386DEB5CE2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317840"/>
              </p:ext>
            </p:extLst>
          </p:nvPr>
        </p:nvGraphicFramePr>
        <p:xfrm>
          <a:off x="5663952" y="4950647"/>
          <a:ext cx="4392488" cy="3289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92246">
                  <a:extLst>
                    <a:ext uri="{9D8B030D-6E8A-4147-A177-3AD203B41FA5}">
                      <a16:colId xmlns:a16="http://schemas.microsoft.com/office/drawing/2014/main" val="4274192306"/>
                    </a:ext>
                  </a:extLst>
                </a:gridCol>
                <a:gridCol w="1500242">
                  <a:extLst>
                    <a:ext uri="{9D8B030D-6E8A-4147-A177-3AD203B41FA5}">
                      <a16:colId xmlns:a16="http://schemas.microsoft.com/office/drawing/2014/main" val="552909582"/>
                    </a:ext>
                  </a:extLst>
                </a:gridCol>
              </a:tblGrid>
              <a:tr h="32893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Can </a:t>
                      </a:r>
                      <a:r>
                        <a:rPr lang="it-IT" sz="1200" b="1" u="none" strike="noStrike" dirty="0" err="1">
                          <a:effectLst/>
                          <a:highlight>
                            <a:srgbClr val="FFFF00"/>
                          </a:highlight>
                        </a:rPr>
                        <a:t>we</a:t>
                      </a:r>
                      <a:r>
                        <a:rPr lang="it-IT" sz="12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highlight>
                            <a:srgbClr val="FFFF00"/>
                          </a:highlight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 the </a:t>
                      </a:r>
                      <a:r>
                        <a:rPr lang="it-IT" sz="1200" b="1" u="none" strike="noStrike" dirty="0" err="1">
                          <a:effectLst/>
                          <a:highlight>
                            <a:srgbClr val="FFFF00"/>
                          </a:highlight>
                        </a:rPr>
                        <a:t>remaining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119.250,00?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442580"/>
                  </a:ext>
                </a:extLst>
              </a:tr>
            </a:tbl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id="{CFEABD6C-9596-8CD8-BAB4-B14421240EF1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786F866-BD27-7EDA-C1AA-A65216BF76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30897"/>
              </p:ext>
            </p:extLst>
          </p:nvPr>
        </p:nvGraphicFramePr>
        <p:xfrm>
          <a:off x="1014477" y="1785422"/>
          <a:ext cx="5539894" cy="28129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18541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51388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07471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PURCHASE ORDER 31381147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238.500,00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013/2025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35.268,65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22389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015/2025 April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12.288,66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19352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019/2025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May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-June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71.692,69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0431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119.250,00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227279"/>
                  </a:ext>
                </a:extLst>
              </a:tr>
              <a:tr h="31871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939899"/>
                  </a:ext>
                </a:extLst>
              </a:tr>
              <a:tr h="31871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amount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from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January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to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July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105.988,93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8486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Remaining amount  to be Invoiced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119.250,00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5455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38351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amount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from August to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December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85.450,99</a:t>
                      </a: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908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76098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C12B5-2A41-FDC7-ADB1-4F4D99A76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73157D4-A620-D3F4-E9FC-715B419DA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6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736BA24-953F-AF27-1211-7F9CB6716F4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F5D33282-F1EB-7131-2F64-6F7B805399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431187"/>
              </p:ext>
            </p:extLst>
          </p:nvPr>
        </p:nvGraphicFramePr>
        <p:xfrm>
          <a:off x="911424" y="1492678"/>
          <a:ext cx="9145015" cy="4757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3161">
                  <a:extLst>
                    <a:ext uri="{9D8B030D-6E8A-4147-A177-3AD203B41FA5}">
                      <a16:colId xmlns:a16="http://schemas.microsoft.com/office/drawing/2014/main" val="2991212630"/>
                    </a:ext>
                  </a:extLst>
                </a:gridCol>
                <a:gridCol w="2187784">
                  <a:extLst>
                    <a:ext uri="{9D8B030D-6E8A-4147-A177-3AD203B41FA5}">
                      <a16:colId xmlns:a16="http://schemas.microsoft.com/office/drawing/2014/main" val="3859872535"/>
                    </a:ext>
                  </a:extLst>
                </a:gridCol>
                <a:gridCol w="1450724">
                  <a:extLst>
                    <a:ext uri="{9D8B030D-6E8A-4147-A177-3AD203B41FA5}">
                      <a16:colId xmlns:a16="http://schemas.microsoft.com/office/drawing/2014/main" val="3685306512"/>
                    </a:ext>
                  </a:extLst>
                </a:gridCol>
                <a:gridCol w="1372727">
                  <a:extLst>
                    <a:ext uri="{9D8B030D-6E8A-4147-A177-3AD203B41FA5}">
                      <a16:colId xmlns:a16="http://schemas.microsoft.com/office/drawing/2014/main" val="461902108"/>
                    </a:ext>
                  </a:extLst>
                </a:gridCol>
                <a:gridCol w="967149">
                  <a:extLst>
                    <a:ext uri="{9D8B030D-6E8A-4147-A177-3AD203B41FA5}">
                      <a16:colId xmlns:a16="http://schemas.microsoft.com/office/drawing/2014/main" val="2724384783"/>
                    </a:ext>
                  </a:extLst>
                </a:gridCol>
                <a:gridCol w="1123139">
                  <a:extLst>
                    <a:ext uri="{9D8B030D-6E8A-4147-A177-3AD203B41FA5}">
                      <a16:colId xmlns:a16="http://schemas.microsoft.com/office/drawing/2014/main" val="154558644"/>
                    </a:ext>
                  </a:extLst>
                </a:gridCol>
                <a:gridCol w="1310331">
                  <a:extLst>
                    <a:ext uri="{9D8B030D-6E8A-4147-A177-3AD203B41FA5}">
                      <a16:colId xmlns:a16="http://schemas.microsoft.com/office/drawing/2014/main" val="1810135350"/>
                    </a:ext>
                  </a:extLst>
                </a:gridCol>
              </a:tblGrid>
              <a:tr h="13643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 err="1">
                          <a:effectLst/>
                        </a:rPr>
                        <a:t>Month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ACTIVITY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DAYS 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COST X DAY (€)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TOTAL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MANAGER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PRICE (€)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771136"/>
                  </a:ext>
                </a:extLst>
              </a:tr>
              <a:tr h="48152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 err="1">
                          <a:effectLst/>
                        </a:rPr>
                        <a:t>January</a:t>
                      </a:r>
                      <a:r>
                        <a:rPr lang="it-IT" sz="1100" u="none" strike="noStrike" dirty="0">
                          <a:effectLst/>
                        </a:rPr>
                        <a:t>-</a:t>
                      </a:r>
                      <a:r>
                        <a:rPr lang="it-IT" sz="1100" u="none" strike="noStrike" dirty="0" err="1">
                          <a:effectLst/>
                        </a:rPr>
                        <a:t>February</a:t>
                      </a:r>
                      <a:r>
                        <a:rPr lang="it-IT" sz="1100" u="none" strike="noStrike" dirty="0">
                          <a:effectLst/>
                        </a:rPr>
                        <a:t>-March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GOVERNANCE ACCOUNT MANAGEMENT ACTIVITY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1st quarter 2025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5909656"/>
                  </a:ext>
                </a:extLst>
              </a:tr>
              <a:tr h="58778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January-February-March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100" u="none" strike="noStrike" dirty="0">
                          <a:effectLst/>
                        </a:rPr>
                      </a:br>
                      <a:r>
                        <a:rPr lang="en-US" sz="1100" u="none" strike="noStrike" dirty="0">
                          <a:effectLst/>
                        </a:rPr>
                        <a:t>(Lavinia Crivellari)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42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295,18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12.397,56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15.268,26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723766"/>
                  </a:ext>
                </a:extLst>
              </a:tr>
              <a:tr h="862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438774"/>
                  </a:ext>
                </a:extLst>
              </a:tr>
              <a:tr h="48152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April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295,18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5.018,06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D'Aquino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5.018,06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782378"/>
                  </a:ext>
                </a:extLst>
              </a:tr>
              <a:tr h="48152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April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(Stefano Genovesio)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363,53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7.270,60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Barbirato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7.270,60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4117669"/>
                  </a:ext>
                </a:extLst>
              </a:tr>
              <a:tr h="1605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890700"/>
                  </a:ext>
                </a:extLst>
              </a:tr>
              <a:tr h="54572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April-May-June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GOVERNANCE ACCOUNT MANAGEMENT ACTIVITY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2nd quarter 2025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20.000,00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2680538"/>
                  </a:ext>
                </a:extLst>
              </a:tr>
              <a:tr h="48152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May - June - July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17+20+23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295,18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17.710,80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D'Aquino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17.710,80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128334"/>
                  </a:ext>
                </a:extLst>
              </a:tr>
              <a:tr h="48152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 err="1">
                          <a:effectLst/>
                        </a:rPr>
                        <a:t>May</a:t>
                      </a:r>
                      <a:r>
                        <a:rPr lang="it-IT" sz="1100" u="none" strike="noStrike" dirty="0">
                          <a:effectLst/>
                        </a:rPr>
                        <a:t> - June - </a:t>
                      </a:r>
                      <a:r>
                        <a:rPr lang="it-IT" sz="1100" u="none" strike="noStrike" dirty="0" err="1">
                          <a:effectLst/>
                        </a:rPr>
                        <a:t>July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100" u="none" strike="noStrike" dirty="0">
                          <a:effectLst/>
                        </a:rPr>
                      </a:br>
                      <a:r>
                        <a:rPr lang="en-US" sz="1100" u="none" strike="noStrike" dirty="0">
                          <a:effectLst/>
                        </a:rPr>
                        <a:t>(Stefano Genovesio)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17+20+20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363,53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20.721,21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Barbirato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20.721,21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036041"/>
                  </a:ext>
                </a:extLst>
              </a:tr>
              <a:tr h="1492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91557"/>
                  </a:ext>
                </a:extLst>
              </a:tr>
              <a:tr h="16050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Total </a:t>
                      </a:r>
                      <a:r>
                        <a:rPr lang="it-IT" sz="1100" b="1" u="none" strike="noStrike" dirty="0" err="1">
                          <a:effectLst/>
                        </a:rPr>
                        <a:t>amount</a:t>
                      </a:r>
                      <a:r>
                        <a:rPr lang="it-IT" sz="1100" b="1" u="none" strike="noStrike" dirty="0">
                          <a:effectLst/>
                        </a:rPr>
                        <a:t> up to JULY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105.988,93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729627"/>
                  </a:ext>
                </a:extLst>
              </a:tr>
              <a:tr h="14927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219362"/>
                  </a:ext>
                </a:extLst>
              </a:tr>
            </a:tbl>
          </a:graphicData>
        </a:graphic>
      </p:graphicFrame>
      <p:sp>
        <p:nvSpPr>
          <p:cNvPr id="9" name="CasellaDiTesto 8">
            <a:extLst>
              <a:ext uri="{FF2B5EF4-FFF2-40B4-BE49-F238E27FC236}">
                <a16:creationId xmlns:a16="http://schemas.microsoft.com/office/drawing/2014/main" id="{10C21B4E-3353-C193-43D0-8BD814A30C5B}"/>
              </a:ext>
            </a:extLst>
          </p:cNvPr>
          <p:cNvSpPr txBox="1"/>
          <p:nvPr/>
        </p:nvSpPr>
        <p:spPr>
          <a:xfrm>
            <a:off x="690023" y="1092444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 UNTIL JULY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8149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EBCF7-8CE8-2C7E-6992-568D26BDC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0120FCB-3B7D-548B-190A-BC9C7057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7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8ACA027-D967-B5A7-DC33-2CACE4833A9C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544FF2B-49B3-3052-B485-670466BAFE8E}"/>
              </a:ext>
            </a:extLst>
          </p:cNvPr>
          <p:cNvSpPr txBox="1"/>
          <p:nvPr/>
        </p:nvSpPr>
        <p:spPr>
          <a:xfrm>
            <a:off x="690023" y="1092444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 FROM JULY TO DECEMBER</a:t>
            </a:r>
            <a:endParaRPr lang="en-US" dirty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62806295-7925-AB6B-B7F0-1FFBF1B430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5428069"/>
              </p:ext>
            </p:extLst>
          </p:nvPr>
        </p:nvGraphicFramePr>
        <p:xfrm>
          <a:off x="911424" y="1575520"/>
          <a:ext cx="9073008" cy="43777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7443">
                  <a:extLst>
                    <a:ext uri="{9D8B030D-6E8A-4147-A177-3AD203B41FA5}">
                      <a16:colId xmlns:a16="http://schemas.microsoft.com/office/drawing/2014/main" val="3342189086"/>
                    </a:ext>
                  </a:extLst>
                </a:gridCol>
                <a:gridCol w="2141934">
                  <a:extLst>
                    <a:ext uri="{9D8B030D-6E8A-4147-A177-3AD203B41FA5}">
                      <a16:colId xmlns:a16="http://schemas.microsoft.com/office/drawing/2014/main" val="1275742576"/>
                    </a:ext>
                  </a:extLst>
                </a:gridCol>
                <a:gridCol w="1362050">
                  <a:extLst>
                    <a:ext uri="{9D8B030D-6E8A-4147-A177-3AD203B41FA5}">
                      <a16:colId xmlns:a16="http://schemas.microsoft.com/office/drawing/2014/main" val="1942627817"/>
                    </a:ext>
                  </a:extLst>
                </a:gridCol>
                <a:gridCol w="1288821">
                  <a:extLst>
                    <a:ext uri="{9D8B030D-6E8A-4147-A177-3AD203B41FA5}">
                      <a16:colId xmlns:a16="http://schemas.microsoft.com/office/drawing/2014/main" val="3131341596"/>
                    </a:ext>
                  </a:extLst>
                </a:gridCol>
                <a:gridCol w="908032">
                  <a:extLst>
                    <a:ext uri="{9D8B030D-6E8A-4147-A177-3AD203B41FA5}">
                      <a16:colId xmlns:a16="http://schemas.microsoft.com/office/drawing/2014/main" val="122737730"/>
                    </a:ext>
                  </a:extLst>
                </a:gridCol>
                <a:gridCol w="1054490">
                  <a:extLst>
                    <a:ext uri="{9D8B030D-6E8A-4147-A177-3AD203B41FA5}">
                      <a16:colId xmlns:a16="http://schemas.microsoft.com/office/drawing/2014/main" val="717752611"/>
                    </a:ext>
                  </a:extLst>
                </a:gridCol>
                <a:gridCol w="1230238">
                  <a:extLst>
                    <a:ext uri="{9D8B030D-6E8A-4147-A177-3AD203B41FA5}">
                      <a16:colId xmlns:a16="http://schemas.microsoft.com/office/drawing/2014/main" val="3783720743"/>
                    </a:ext>
                  </a:extLst>
                </a:gridCol>
              </a:tblGrid>
              <a:tr h="1500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 dirty="0" err="1">
                          <a:effectLst/>
                        </a:rPr>
                        <a:t>Month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ACTIVITY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DAYS 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>
                          <a:effectLst/>
                        </a:rPr>
                        <a:t>COST X DAY (€)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TOTAL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>
                          <a:effectLst/>
                        </a:rPr>
                        <a:t>MANAGER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PRICE (€)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1817468"/>
                  </a:ext>
                </a:extLst>
              </a:tr>
              <a:tr h="6001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August-</a:t>
                      </a:r>
                      <a:r>
                        <a:rPr lang="it-IT" sz="1100" u="none" strike="noStrike" dirty="0" err="1">
                          <a:effectLst/>
                        </a:rPr>
                        <a:t>September</a:t>
                      </a:r>
                      <a:r>
                        <a:rPr lang="it-IT" sz="1100" u="none" strike="noStrike" dirty="0">
                          <a:effectLst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GOVERNANCE ACCOUNT MANAGEMENT ACTIVITY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3rd quarter 2025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584814"/>
                  </a:ext>
                </a:extLst>
              </a:tr>
              <a:tr h="5295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August-September-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100" u="none" strike="noStrike" dirty="0">
                          <a:effectLst/>
                        </a:rPr>
                      </a:br>
                      <a:r>
                        <a:rPr lang="en-US" sz="1100" u="none" strike="noStrike" dirty="0">
                          <a:effectLst/>
                        </a:rPr>
                        <a:t>(Lavinia Crivellari)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6+22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8.265,04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8.265,04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7558863"/>
                  </a:ext>
                </a:extLst>
              </a:tr>
              <a:tr h="5295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August-September-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100" u="none" strike="noStrike" dirty="0">
                          <a:effectLst/>
                        </a:rPr>
                      </a:br>
                      <a:r>
                        <a:rPr lang="en-US" sz="1100" u="none" strike="noStrike" dirty="0">
                          <a:effectLst/>
                        </a:rPr>
                        <a:t>(Stefano Genovesio)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6+22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363,53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10.178,84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Barbirato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10.178,84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1455963"/>
                  </a:ext>
                </a:extLst>
              </a:tr>
              <a:tr h="1765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2230415"/>
                  </a:ext>
                </a:extLst>
              </a:tr>
              <a:tr h="6001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October- November-December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GOVERNANCE ACCOUNT MANAGEMENT ACTIVITY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4rd quarter 2025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296020"/>
                  </a:ext>
                </a:extLst>
              </a:tr>
              <a:tr h="5295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October- November-December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23+18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12.102,38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D'Aquino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12.102,38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236034"/>
                  </a:ext>
                </a:extLst>
              </a:tr>
              <a:tr h="5295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October- November-December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(Stefano Genovesio)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23+18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363,53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14.904,73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Barbirato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14.904,73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3154992"/>
                  </a:ext>
                </a:extLst>
              </a:tr>
              <a:tr h="1765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4585904"/>
                  </a:ext>
                </a:extLst>
              </a:tr>
              <a:tr h="3530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u="none" strike="noStrike" dirty="0">
                          <a:effectLst/>
                        </a:rPr>
                        <a:t>Total amount from August to December JULY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85.450,99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6790588"/>
                  </a:ext>
                </a:extLst>
              </a:tr>
              <a:tr h="1765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4686485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6250674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SLIDE_COUNT" val="7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834</Words>
  <Application>Microsoft Office PowerPoint</Application>
  <PresentationFormat>Widescreen</PresentationFormat>
  <Paragraphs>369</Paragraphs>
  <Slides>7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4" baseType="lpstr">
      <vt:lpstr>Arial</vt:lpstr>
      <vt:lpstr>DINEngschrift-Alternate</vt:lpstr>
      <vt:lpstr>Calibri</vt:lpstr>
      <vt:lpstr>Montserrat</vt:lpstr>
      <vt:lpstr>Abel</vt:lpstr>
      <vt:lpstr>Aptos Narrow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936</cp:revision>
  <cp:lastPrinted>2025-05-20T09:08:09Z</cp:lastPrinted>
  <dcterms:modified xsi:type="dcterms:W3CDTF">2025-07-23T08:41:42Z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