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tags/tag6.xml" ContentType="application/vnd.openxmlformats-officedocument.presentationml.tags+xml"/>
  <Override PartName="/ppt/notesSlides/notesSlide2.xml" ContentType="application/vnd.openxmlformats-officedocument.presentationml.notesSlid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autoCompressPictures="0">
  <p:sldMasterIdLst>
    <p:sldMasterId id="2147483661" r:id="rId1"/>
  </p:sldMasterIdLst>
  <p:notesMasterIdLst>
    <p:notesMasterId r:id="rId15"/>
  </p:notesMasterIdLst>
  <p:sldIdLst>
    <p:sldId id="256" r:id="rId2"/>
    <p:sldId id="345" r:id="rId3"/>
    <p:sldId id="393" r:id="rId4"/>
    <p:sldId id="394" r:id="rId5"/>
    <p:sldId id="381" r:id="rId6"/>
    <p:sldId id="411" r:id="rId7"/>
    <p:sldId id="412" r:id="rId8"/>
    <p:sldId id="416" r:id="rId9"/>
    <p:sldId id="418" r:id="rId10"/>
    <p:sldId id="414" r:id="rId11"/>
    <p:sldId id="383" r:id="rId12"/>
    <p:sldId id="384" r:id="rId13"/>
    <p:sldId id="417" r:id="rId14"/>
  </p:sldIdLst>
  <p:sldSz cx="12192000" cy="6858000"/>
  <p:notesSz cx="6797675" cy="9872663"/>
  <p:embeddedFontLst>
    <p:embeddedFont>
      <p:font typeface="Abel" panose="02000506030000020004" pitchFamily="2" charset="0"/>
      <p:regular r:id="rId16"/>
    </p:embeddedFont>
    <p:embeddedFont>
      <p:font typeface="Aptos Narrow" panose="020B0004020202020204" pitchFamily="34" charset="0"/>
      <p:regular r:id="rId17"/>
      <p:bold r:id="rId18"/>
      <p:italic r:id="rId19"/>
      <p:boldItalic r:id="rId20"/>
    </p:embeddedFont>
    <p:embeddedFont>
      <p:font typeface="DINEngschrift-Alternate" pitchFamily="2" charset="0"/>
      <p:regular r:id="rId21"/>
    </p:embeddedFont>
    <p:embeddedFont>
      <p:font typeface="Montserrat" pitchFamily="2" charset="0"/>
      <p:regular r:id="rId22"/>
      <p:bold r:id="rId23"/>
      <p:italic r:id="rId24"/>
      <p:boldItalic r:id="rId25"/>
    </p:embeddedFont>
  </p:embeddedFontLst>
  <p:custDataLst>
    <p:tags r:id="rId26"/>
  </p:custData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Sezione predefinita" id="{8E5613D8-D432-4544-AAE5-2583FC0703D2}">
          <p14:sldIdLst>
            <p14:sldId id="256"/>
            <p14:sldId id="345"/>
            <p14:sldId id="393"/>
            <p14:sldId id="394"/>
            <p14:sldId id="381"/>
            <p14:sldId id="411"/>
            <p14:sldId id="412"/>
            <p14:sldId id="416"/>
            <p14:sldId id="418"/>
            <p14:sldId id="414"/>
            <p14:sldId id="383"/>
            <p14:sldId id="384"/>
            <p14:sldId id="41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55" userDrawn="1">
          <p15:clr>
            <a:srgbClr val="A4A3A4"/>
          </p15:clr>
        </p15:guide>
        <p15:guide id="2" pos="438" userDrawn="1">
          <p15:clr>
            <a:srgbClr val="A4A3A4"/>
          </p15:clr>
        </p15:guide>
        <p15:guide id="3" pos="2525" userDrawn="1">
          <p15:clr>
            <a:srgbClr val="A4A3A4"/>
          </p15:clr>
        </p15:guide>
        <p15:guide id="4" pos="344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00480"/>
    <a:srgbClr val="FF338A"/>
    <a:srgbClr val="D476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ile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Stile me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505E3EF-67EA-436B-97B2-0124C06EBD24}" styleName="Stile medio 4 - Color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11" autoAdjust="0"/>
    <p:restoredTop sz="95380" autoAdjust="0"/>
  </p:normalViewPr>
  <p:slideViewPr>
    <p:cSldViewPr>
      <p:cViewPr varScale="1">
        <p:scale>
          <a:sx n="74" d="100"/>
          <a:sy n="74" d="100"/>
        </p:scale>
        <p:origin x="78" y="354"/>
      </p:cViewPr>
      <p:guideLst>
        <p:guide orient="horz" pos="255"/>
        <p:guide pos="438"/>
        <p:guide pos="2525"/>
        <p:guide pos="344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3.fntdata"/><Relationship Id="rId26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font" Target="fonts/font6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5" Type="http://schemas.openxmlformats.org/officeDocument/2006/relationships/font" Target="fonts/font10.fntdata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font" Target="fonts/font5.fntdata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9.fntdata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font" Target="fonts/font8.fntdata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7.fntdata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1" y="0"/>
            <a:ext cx="2945659" cy="495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0444" y="0"/>
            <a:ext cx="2945659" cy="495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38150" y="1233488"/>
            <a:ext cx="5921375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768" y="4751220"/>
            <a:ext cx="5438140" cy="3887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1" y="9377318"/>
            <a:ext cx="2945659" cy="495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0444" y="9377318"/>
            <a:ext cx="2945659" cy="495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b" anchorCtr="0">
            <a:noAutofit/>
          </a:bodyPr>
          <a:lstStyle/>
          <a:p>
            <a:pPr algn="r">
              <a:buSzPts val="1200"/>
            </a:pPr>
            <a:fld id="{00000000-1234-1234-1234-123412341234}" type="slidenum">
              <a:rPr lang="en-US" sz="120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ts val="1200"/>
              </a:pPr>
              <a:t>‹N›</a:t>
            </a:fld>
            <a:endParaRPr lang="en-US"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5067212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d962d8c483_3_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3488"/>
            <a:ext cx="5921375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d962d8c483_3_73:notes"/>
          <p:cNvSpPr txBox="1">
            <a:spLocks noGrp="1"/>
          </p:cNvSpPr>
          <p:nvPr>
            <p:ph type="body" idx="1"/>
          </p:nvPr>
        </p:nvSpPr>
        <p:spPr>
          <a:xfrm>
            <a:off x="679768" y="4751220"/>
            <a:ext cx="5438140" cy="3887523"/>
          </a:xfrm>
          <a:prstGeom prst="rect">
            <a:avLst/>
          </a:prstGeom>
        </p:spPr>
        <p:txBody>
          <a:bodyPr spcFirstLastPara="1" wrap="square" lIns="91412" tIns="45693" rIns="91412" bIns="45693" anchor="t" anchorCtr="0">
            <a:noAutofit/>
          </a:bodyPr>
          <a:lstStyle/>
          <a:p>
            <a:pPr marL="0" indent="0"/>
            <a:endParaRPr lang="en-US" b="0" i="0" noProof="0" dirty="0">
              <a:solidFill>
                <a:srgbClr val="1F1F1F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3" name="Google Shape;53;gd962d8c483_3_73:notes"/>
          <p:cNvSpPr txBox="1">
            <a:spLocks noGrp="1"/>
          </p:cNvSpPr>
          <p:nvPr>
            <p:ph type="sldNum" idx="12"/>
          </p:nvPr>
        </p:nvSpPr>
        <p:spPr>
          <a:xfrm>
            <a:off x="3850444" y="9377316"/>
            <a:ext cx="2945659" cy="495253"/>
          </a:xfrm>
          <a:prstGeom prst="rect">
            <a:avLst/>
          </a:prstGeom>
        </p:spPr>
        <p:txBody>
          <a:bodyPr spcFirstLastPara="1" wrap="square" lIns="91412" tIns="45693" rIns="91412" bIns="45693" anchor="b" anchorCtr="0">
            <a:noAutofit/>
          </a:bodyPr>
          <a:lstStyle/>
          <a:p>
            <a:pPr algn="r">
              <a:buSzPts val="1200"/>
            </a:pPr>
            <a:fld id="{00000000-1234-1234-1234-123412341234}" type="slidenum">
              <a:rPr lang="en-US"/>
              <a:pPr algn="r">
                <a:buSzPts val="1200"/>
              </a:pPr>
              <a:t>1</a:t>
            </a:fld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/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algn="r">
              <a:buSzPts val="1200"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ts val="1200"/>
              </a:pPr>
              <a:t>2</a:t>
            </a:fld>
            <a:endParaRPr lang="en-US"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764785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5">
            <a:extLst>
              <a:ext uri="{FF2B5EF4-FFF2-40B4-BE49-F238E27FC236}">
                <a16:creationId xmlns:a16="http://schemas.microsoft.com/office/drawing/2014/main" id="{43AEFA0C-A4BB-537A-B3A7-282A844E64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36360" y="645333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Montserrat" pitchFamily="2" charset="0"/>
              </a:defRPr>
            </a:lvl1pPr>
          </a:lstStyle>
          <a:p>
            <a:fld id="{3E92977B-B4C2-4A0D-A293-AFEDFB8002E3}" type="slidenum">
              <a:rPr lang="en-US" smtClean="0"/>
              <a:pPr/>
              <a:t>‹N›</a:t>
            </a:fld>
            <a:endParaRPr lang="en-US"/>
          </a:p>
        </p:txBody>
      </p:sp>
    </p:spTree>
    <p:custDataLst>
      <p:tags r:id="rId1"/>
    </p:custData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4AF92975-B6F3-8609-0F55-62BD7A4CC0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‹N›</a:t>
            </a:fld>
            <a:endParaRPr lang="fr-F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03582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5">
            <a:extLst>
              <a:ext uri="{FF2B5EF4-FFF2-40B4-BE49-F238E27FC236}">
                <a16:creationId xmlns:a16="http://schemas.microsoft.com/office/drawing/2014/main" id="{01E96B26-FA96-DC21-9FB3-A09E3F2F82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36360" y="645333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Montserrat" pitchFamily="2" charset="0"/>
              </a:defRPr>
            </a:lvl1pPr>
          </a:lstStyle>
          <a:p>
            <a:fld id="{3E92977B-B4C2-4A0D-A293-AFEDFB8002E3}" type="slidenum">
              <a:rPr lang="en-US" smtClean="0"/>
              <a:pPr/>
              <a:t>‹N›</a:t>
            </a:fld>
            <a:endParaRPr lang="en-US"/>
          </a:p>
        </p:txBody>
      </p:sp>
    </p:spTree>
    <p:custDataLst>
      <p:tags r:id="rId4"/>
    </p:custDataLst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66" r:id="rId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5" Type="http://schemas.openxmlformats.org/officeDocument/2006/relationships/hyperlink" Target="mailto:koine@koine.it" TargetMode="Externa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55;p15">
            <a:extLst>
              <a:ext uri="{FF2B5EF4-FFF2-40B4-BE49-F238E27FC236}">
                <a16:creationId xmlns:a16="http://schemas.microsoft.com/office/drawing/2014/main" id="{6670283F-4044-44F1-9271-69C75EF5F313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 t="6899" b="-6900"/>
          <a:stretch/>
        </p:blipFill>
        <p:spPr>
          <a:xfrm>
            <a:off x="5243618" y="1135998"/>
            <a:ext cx="1704763" cy="172594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9">
            <a:extLst>
              <a:ext uri="{FF2B5EF4-FFF2-40B4-BE49-F238E27FC236}">
                <a16:creationId xmlns:a16="http://schemas.microsoft.com/office/drawing/2014/main" id="{E2287C26-F2DF-086E-68F5-5271EDF95CF2}"/>
              </a:ext>
            </a:extLst>
          </p:cNvPr>
          <p:cNvSpPr txBox="1"/>
          <p:nvPr/>
        </p:nvSpPr>
        <p:spPr>
          <a:xfrm>
            <a:off x="-62781" y="4280733"/>
            <a:ext cx="12258675" cy="76944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it-IT"/>
            </a:defPPr>
            <a:lvl1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 kumimoji="0" sz="3600" b="0" i="0" u="none" strike="noStrike" kern="0" cap="none" spc="60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aleway" panose="020B0503030101060003" pitchFamily="34" charset="0"/>
                <a:cs typeface="Arial"/>
              </a:defRPr>
            </a:lvl1pPr>
          </a:lstStyle>
          <a:p>
            <a:r>
              <a:rPr lang="en-US" sz="1800" spc="1000" dirty="0">
                <a:solidFill>
                  <a:schemeClr val="tx1"/>
                </a:solidFill>
                <a:latin typeface="+mn-lt"/>
              </a:rPr>
              <a:t>ACCOUNTING SITUATION OF TRAINING PROJECTS</a:t>
            </a:r>
          </a:p>
          <a:p>
            <a:endParaRPr lang="en-US" sz="1600" spc="1000" dirty="0">
              <a:solidFill>
                <a:schemeClr val="tx1"/>
              </a:solidFill>
              <a:latin typeface="+mn-lt"/>
            </a:endParaRPr>
          </a:p>
          <a:p>
            <a:r>
              <a:rPr lang="en-US" sz="1600" spc="1000" dirty="0">
                <a:solidFill>
                  <a:schemeClr val="tx1"/>
                </a:solidFill>
                <a:latin typeface="+mn-lt"/>
              </a:rPr>
              <a:t>February 2026</a:t>
            </a:r>
          </a:p>
        </p:txBody>
      </p:sp>
      <p:sp>
        <p:nvSpPr>
          <p:cNvPr id="5" name="Google Shape;227;p27">
            <a:extLst>
              <a:ext uri="{FF2B5EF4-FFF2-40B4-BE49-F238E27FC236}">
                <a16:creationId xmlns:a16="http://schemas.microsoft.com/office/drawing/2014/main" id="{FAFEF081-E8F9-AF29-4197-2851AB9E9685}"/>
              </a:ext>
            </a:extLst>
          </p:cNvPr>
          <p:cNvSpPr/>
          <p:nvPr/>
        </p:nvSpPr>
        <p:spPr>
          <a:xfrm>
            <a:off x="4566559" y="5555148"/>
            <a:ext cx="2999996" cy="74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00" dirty="0" err="1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Koinè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 </a:t>
            </a:r>
            <a:r>
              <a:rPr lang="en-US" sz="1000" dirty="0" err="1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s.n.c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 </a:t>
            </a:r>
            <a:b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</a:b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Via </a:t>
            </a:r>
            <a:r>
              <a:rPr lang="en-US" sz="1000" dirty="0" err="1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Fornasio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, 5 - 10092 </a:t>
            </a:r>
            <a:r>
              <a:rPr lang="en-US" sz="1000" dirty="0" err="1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Beinasco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 (TO) ITALY</a:t>
            </a:r>
            <a:endParaRPr sz="1000" dirty="0">
              <a:solidFill>
                <a:srgbClr val="2B2B2B"/>
              </a:solidFill>
              <a:latin typeface="+mn-lt"/>
              <a:ea typeface="Montserrat"/>
              <a:cs typeface="Montserrat"/>
              <a:sym typeface="Montserrat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00" dirty="0">
                <a:solidFill>
                  <a:srgbClr val="2B2B2B"/>
                </a:solidFill>
                <a:latin typeface="+mn-lt"/>
                <a:ea typeface="Montserrat SemiBold"/>
                <a:cs typeface="Montserrat SemiBold"/>
                <a:sym typeface="Montserrat SemiBold"/>
              </a:rPr>
              <a:t>Phone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: 011.397.10.99 - 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 SemiBold"/>
                <a:cs typeface="Montserrat SemiBold"/>
                <a:sym typeface="Montserrat SemiBold"/>
              </a:rPr>
              <a:t>Mobile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: 335.6896974</a:t>
            </a:r>
            <a:endParaRPr sz="1000" dirty="0">
              <a:solidFill>
                <a:srgbClr val="2B2B2B"/>
              </a:solidFill>
              <a:latin typeface="+mn-lt"/>
              <a:ea typeface="Montserrat"/>
              <a:cs typeface="Montserrat"/>
              <a:sym typeface="Montserrat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00" dirty="0">
                <a:solidFill>
                  <a:srgbClr val="2B2B2B"/>
                </a:solidFill>
                <a:latin typeface="+mn-lt"/>
                <a:ea typeface="Montserrat SemiBold"/>
                <a:cs typeface="Montserrat SemiBold"/>
                <a:sym typeface="Montserrat SemiBold"/>
              </a:rPr>
              <a:t>e-mail: </a:t>
            </a:r>
            <a:r>
              <a:rPr lang="en-US" sz="1000" u="sng" dirty="0">
                <a:solidFill>
                  <a:schemeClr val="hlink"/>
                </a:solidFill>
                <a:latin typeface="+mn-lt"/>
                <a:ea typeface="Montserrat"/>
                <a:cs typeface="Montserrat"/>
                <a:sym typeface="Montserrat"/>
                <a:hlinkClick r:id="rId5"/>
              </a:rPr>
              <a:t>koine@koine.it</a:t>
            </a:r>
            <a:r>
              <a:rPr lang="en-US" sz="1000" dirty="0">
                <a:solidFill>
                  <a:srgbClr val="FB0007"/>
                </a:solidFill>
                <a:latin typeface="+mn-lt"/>
                <a:ea typeface="Montserrat"/>
                <a:cs typeface="Montserrat"/>
                <a:sym typeface="Montserrat"/>
              </a:rPr>
              <a:t> </a:t>
            </a:r>
            <a:endParaRPr sz="1000" dirty="0">
              <a:solidFill>
                <a:srgbClr val="2B2B2B"/>
              </a:solidFill>
              <a:latin typeface="+mn-lt"/>
              <a:ea typeface="Montserrat"/>
              <a:cs typeface="Montserrat"/>
              <a:sym typeface="Montserrat"/>
            </a:endParaRPr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000" dirty="0">
              <a:solidFill>
                <a:srgbClr val="2B2B2B"/>
              </a:solidFill>
              <a:latin typeface="+mn-lt"/>
              <a:ea typeface="Montserrat"/>
              <a:cs typeface="Montserrat"/>
              <a:sym typeface="Montserrat"/>
            </a:endParaRPr>
          </a:p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000" dirty="0">
              <a:solidFill>
                <a:srgbClr val="595959"/>
              </a:solidFill>
              <a:latin typeface="+mn-lt"/>
              <a:ea typeface="Montserrat"/>
              <a:cs typeface="Montserrat"/>
              <a:sym typeface="Montserrat"/>
            </a:endParaRP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9B39654-C33B-2D3D-6D13-048BA4FF45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E92977B-B4C2-4A0D-A293-AFEDFB8002E3}" type="slidenum">
              <a:rPr lang="en-US" smtClean="0"/>
              <a:pPr/>
              <a:t>1</a:t>
            </a:fld>
            <a:endParaRPr lang="en-US"/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11F846-D086-BF41-3B55-92E73FB75C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554AAC18-1A08-E06A-5549-95B6E00162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10</a:t>
            </a:fld>
            <a:endParaRPr lang="fr-FR"/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1E29AEE9-F272-EF60-8FD1-FD36DD185B7F}"/>
              </a:ext>
            </a:extLst>
          </p:cNvPr>
          <p:cNvSpPr/>
          <p:nvPr/>
        </p:nvSpPr>
        <p:spPr>
          <a:xfrm>
            <a:off x="695400" y="476672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June 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31381147</a:t>
            </a:r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3D881ACD-669B-DD1D-86CA-FAB4DACF97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8870495"/>
              </p:ext>
            </p:extLst>
          </p:nvPr>
        </p:nvGraphicFramePr>
        <p:xfrm>
          <a:off x="839114" y="1587553"/>
          <a:ext cx="4887206" cy="200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74690">
                  <a:extLst>
                    <a:ext uri="{9D8B030D-6E8A-4147-A177-3AD203B41FA5}">
                      <a16:colId xmlns:a16="http://schemas.microsoft.com/office/drawing/2014/main" val="3985390404"/>
                    </a:ext>
                  </a:extLst>
                </a:gridCol>
                <a:gridCol w="1335523">
                  <a:extLst>
                    <a:ext uri="{9D8B030D-6E8A-4147-A177-3AD203B41FA5}">
                      <a16:colId xmlns:a16="http://schemas.microsoft.com/office/drawing/2014/main" val="3937546205"/>
                    </a:ext>
                  </a:extLst>
                </a:gridCol>
                <a:gridCol w="976993">
                  <a:extLst>
                    <a:ext uri="{9D8B030D-6E8A-4147-A177-3AD203B41FA5}">
                      <a16:colId xmlns:a16="http://schemas.microsoft.com/office/drawing/2014/main" val="221064900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PURCHASE ORDER 31381147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238.500,00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92121"/>
                  </a:ext>
                </a:extLst>
              </a:tr>
            </a:tbl>
          </a:graphicData>
        </a:graphic>
      </p:graphicFrame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7B03CE61-3B58-8AF9-FA4D-21F4E6786A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4237971"/>
              </p:ext>
            </p:extLst>
          </p:nvPr>
        </p:nvGraphicFramePr>
        <p:xfrm>
          <a:off x="862220" y="1869249"/>
          <a:ext cx="4864100" cy="25374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65400">
                  <a:extLst>
                    <a:ext uri="{9D8B030D-6E8A-4147-A177-3AD203B41FA5}">
                      <a16:colId xmlns:a16="http://schemas.microsoft.com/office/drawing/2014/main" val="572800069"/>
                    </a:ext>
                  </a:extLst>
                </a:gridCol>
                <a:gridCol w="1181100">
                  <a:extLst>
                    <a:ext uri="{9D8B030D-6E8A-4147-A177-3AD203B41FA5}">
                      <a16:colId xmlns:a16="http://schemas.microsoft.com/office/drawing/2014/main" val="1103087017"/>
                    </a:ext>
                  </a:extLst>
                </a:gridCol>
                <a:gridCol w="1117600">
                  <a:extLst>
                    <a:ext uri="{9D8B030D-6E8A-4147-A177-3AD203B41FA5}">
                      <a16:colId xmlns:a16="http://schemas.microsoft.com/office/drawing/2014/main" val="3130936945"/>
                    </a:ext>
                  </a:extLst>
                </a:gridCol>
              </a:tblGrid>
              <a:tr h="3905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200" b="1" u="none" strike="noStrike" dirty="0" err="1">
                          <a:effectLst/>
                          <a:latin typeface="+mn-lt"/>
                        </a:rPr>
                        <a:t>Invoices</a:t>
                      </a: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it-IT" sz="1200" b="1" u="none" strike="noStrike" dirty="0" err="1">
                          <a:effectLst/>
                          <a:latin typeface="+mn-lt"/>
                        </a:rPr>
                        <a:t>issued</a:t>
                      </a: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 by Koinè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707732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KOINE 013/2025 March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 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35.268,65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833751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KOINE 015/2025 April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 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12.288,66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880922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KOINE 019/2025 May-June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 rowSpan="4"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 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71.692,69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937347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KOINE 021/2025 August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23.850,00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8347306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KOINE 024/2025 Sept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23.850,00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580669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KOINE 025/2025 </a:t>
                      </a:r>
                      <a:r>
                        <a:rPr lang="it-IT" sz="1200" u="none" strike="noStrike" dirty="0" err="1">
                          <a:effectLst/>
                          <a:latin typeface="+mn-lt"/>
                        </a:rPr>
                        <a:t>Oct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23.850,00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918474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KOINE 029/2025 </a:t>
                      </a:r>
                      <a:r>
                        <a:rPr lang="it-IT" sz="1200" u="none" strike="noStrike" dirty="0" err="1">
                          <a:effectLst/>
                          <a:latin typeface="+mn-lt"/>
                        </a:rPr>
                        <a:t>Nov</a:t>
                      </a: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it-IT" sz="1200" u="none" strike="noStrike" dirty="0" err="1">
                          <a:effectLst/>
                          <a:latin typeface="+mn-lt"/>
                        </a:rPr>
                        <a:t>Dec</a:t>
                      </a:r>
                      <a:endParaRPr lang="it-IT" sz="1200" u="none" strike="noStrike" dirty="0">
                        <a:effectLst/>
                        <a:latin typeface="+mn-lt"/>
                      </a:endParaRPr>
                    </a:p>
                    <a:p>
                      <a:pPr algn="l" rtl="0" fontAlgn="t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KOINE 002/2026</a:t>
                      </a: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 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13.848,65</a:t>
                      </a:r>
                    </a:p>
                    <a:p>
                      <a:pPr algn="r" rtl="0" fontAlgn="t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33.851,65</a:t>
                      </a: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831143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 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 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1406578"/>
                  </a:ext>
                </a:extLst>
              </a:tr>
              <a:tr h="11430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140973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200" b="1" u="none" strike="noStrike" dirty="0" err="1">
                          <a:effectLst/>
                          <a:latin typeface="+mn-lt"/>
                        </a:rPr>
                        <a:t>Invoices</a:t>
                      </a: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it-IT" sz="1200" b="1" u="none" strike="noStrike" dirty="0" err="1">
                          <a:effectLst/>
                          <a:latin typeface="+mn-lt"/>
                        </a:rPr>
                        <a:t>issued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238.500,30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04982152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40361195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3C12B5-2A41-FDC7-ADB1-4F4D99A76A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F73157D4-A620-D3F4-E9FC-715B419DA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11</a:t>
            </a:fld>
            <a:endParaRPr lang="fr-FR"/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F736BA24-953F-AF27-1211-7F9CB6716F43}"/>
              </a:ext>
            </a:extLst>
          </p:cNvPr>
          <p:cNvSpPr/>
          <p:nvPr/>
        </p:nvSpPr>
        <p:spPr>
          <a:xfrm>
            <a:off x="695400" y="476672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June 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31381147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6DB31E5E-7B1E-1FEB-CEE7-0FB5E8D52630}"/>
              </a:ext>
            </a:extLst>
          </p:cNvPr>
          <p:cNvSpPr txBox="1"/>
          <p:nvPr/>
        </p:nvSpPr>
        <p:spPr>
          <a:xfrm>
            <a:off x="690023" y="1092444"/>
            <a:ext cx="6096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400" b="1" u="none" strike="noStrike" dirty="0">
                <a:effectLst/>
              </a:rPr>
              <a:t>ACTIVITY DONE</a:t>
            </a:r>
            <a:endParaRPr lang="en-US" dirty="0"/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D5CE9E8E-41CF-9ADB-7BD3-75A75F7B6E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9083620"/>
              </p:ext>
            </p:extLst>
          </p:nvPr>
        </p:nvGraphicFramePr>
        <p:xfrm>
          <a:off x="690023" y="1540070"/>
          <a:ext cx="9870474" cy="43538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86377">
                  <a:extLst>
                    <a:ext uri="{9D8B030D-6E8A-4147-A177-3AD203B41FA5}">
                      <a16:colId xmlns:a16="http://schemas.microsoft.com/office/drawing/2014/main" val="3163726189"/>
                    </a:ext>
                  </a:extLst>
                </a:gridCol>
                <a:gridCol w="2873907">
                  <a:extLst>
                    <a:ext uri="{9D8B030D-6E8A-4147-A177-3AD203B41FA5}">
                      <a16:colId xmlns:a16="http://schemas.microsoft.com/office/drawing/2014/main" val="81155039"/>
                    </a:ext>
                  </a:extLst>
                </a:gridCol>
                <a:gridCol w="1342547">
                  <a:extLst>
                    <a:ext uri="{9D8B030D-6E8A-4147-A177-3AD203B41FA5}">
                      <a16:colId xmlns:a16="http://schemas.microsoft.com/office/drawing/2014/main" val="1778029061"/>
                    </a:ext>
                  </a:extLst>
                </a:gridCol>
                <a:gridCol w="1055274">
                  <a:extLst>
                    <a:ext uri="{9D8B030D-6E8A-4147-A177-3AD203B41FA5}">
                      <a16:colId xmlns:a16="http://schemas.microsoft.com/office/drawing/2014/main" val="1557809718"/>
                    </a:ext>
                  </a:extLst>
                </a:gridCol>
                <a:gridCol w="977940">
                  <a:extLst>
                    <a:ext uri="{9D8B030D-6E8A-4147-A177-3AD203B41FA5}">
                      <a16:colId xmlns:a16="http://schemas.microsoft.com/office/drawing/2014/main" val="2799768347"/>
                    </a:ext>
                  </a:extLst>
                </a:gridCol>
                <a:gridCol w="1054259">
                  <a:extLst>
                    <a:ext uri="{9D8B030D-6E8A-4147-A177-3AD203B41FA5}">
                      <a16:colId xmlns:a16="http://schemas.microsoft.com/office/drawing/2014/main" val="3937592987"/>
                    </a:ext>
                  </a:extLst>
                </a:gridCol>
                <a:gridCol w="1280170">
                  <a:extLst>
                    <a:ext uri="{9D8B030D-6E8A-4147-A177-3AD203B41FA5}">
                      <a16:colId xmlns:a16="http://schemas.microsoft.com/office/drawing/2014/main" val="599745791"/>
                    </a:ext>
                  </a:extLst>
                </a:gridCol>
              </a:tblGrid>
              <a:tr h="143081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Month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ACTIVITY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DAYS 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COST X DAY (€)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TOTAL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MANAGER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PRICE (€)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2578119"/>
                  </a:ext>
                </a:extLst>
              </a:tr>
              <a:tr h="33666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 dirty="0" err="1">
                          <a:effectLst/>
                        </a:rPr>
                        <a:t>January</a:t>
                      </a:r>
                      <a:r>
                        <a:rPr lang="it-IT" sz="1000" u="none" strike="noStrike" dirty="0">
                          <a:effectLst/>
                        </a:rPr>
                        <a:t>-</a:t>
                      </a:r>
                      <a:r>
                        <a:rPr lang="it-IT" sz="1000" u="none" strike="noStrike" dirty="0" err="1">
                          <a:effectLst/>
                        </a:rPr>
                        <a:t>February</a:t>
                      </a:r>
                      <a:r>
                        <a:rPr lang="it-IT" sz="1000" u="none" strike="noStrike" dirty="0">
                          <a:effectLst/>
                        </a:rPr>
                        <a:t>-March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GOVERNANCE ACCOUNT MANAGEMENT ACTIVITY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1st quarter 2025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 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 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 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20.000,00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5147542"/>
                  </a:ext>
                </a:extLst>
              </a:tr>
              <a:tr h="50499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January-February-March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JUNIOR PROJECT MANAGEMENT ACTIVITY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(Lavinia </a:t>
                      </a:r>
                      <a:r>
                        <a:rPr lang="en-US" sz="1000" u="none" strike="noStrike" dirty="0" err="1">
                          <a:effectLst/>
                        </a:rPr>
                        <a:t>Crivellari</a:t>
                      </a:r>
                      <a:r>
                        <a:rPr lang="en-US" sz="1000" u="none" strike="noStrike" dirty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4+20+21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295,18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13.283,10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D'Aquino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13.283,10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2782063"/>
                  </a:ext>
                </a:extLst>
              </a:tr>
              <a:tr h="50499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March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SENIOR PROJECT MANAGEMENT ACTIVITY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(Stefano </a:t>
                      </a:r>
                      <a:r>
                        <a:rPr lang="en-US" sz="1000" u="none" strike="noStrike" dirty="0" err="1">
                          <a:effectLst/>
                        </a:rPr>
                        <a:t>Genovesio</a:t>
                      </a:r>
                      <a:r>
                        <a:rPr lang="en-US" sz="1000" u="none" strike="noStrike" dirty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6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363,53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2.181,18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Barbirato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2.181,18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7161817"/>
                  </a:ext>
                </a:extLst>
              </a:tr>
              <a:tr h="16833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4796837"/>
                  </a:ext>
                </a:extLst>
              </a:tr>
              <a:tr h="50499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April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JUNIOR PROJECT MANAGEMENT ACTIVITY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(Lavinia </a:t>
                      </a:r>
                      <a:r>
                        <a:rPr lang="en-US" sz="1000" u="none" strike="noStrike" dirty="0" err="1">
                          <a:effectLst/>
                        </a:rPr>
                        <a:t>Crivellari</a:t>
                      </a:r>
                      <a:r>
                        <a:rPr lang="en-US" sz="1000" u="none" strike="noStrike" dirty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21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295,18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5.018,06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D'Aquino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6.198,78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7457884"/>
                  </a:ext>
                </a:extLst>
              </a:tr>
              <a:tr h="50499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April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SENIOR PROJECT MANAGEMENT ACTIVITY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(Stefano </a:t>
                      </a:r>
                      <a:r>
                        <a:rPr lang="en-US" sz="1000" u="none" strike="noStrike" dirty="0" err="1">
                          <a:effectLst/>
                        </a:rPr>
                        <a:t>Genovesio</a:t>
                      </a:r>
                      <a:r>
                        <a:rPr lang="en-US" sz="1000" u="none" strike="noStrike" dirty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363,53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7.270,60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Barbirato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7.270,60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46471485"/>
                  </a:ext>
                </a:extLst>
              </a:tr>
              <a:tr h="16833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 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41699503"/>
                  </a:ext>
                </a:extLst>
              </a:tr>
              <a:tr h="33666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April May June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GOVERNANCE ACCOUNT MANAGEMENT ACTIVITY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2st quarter 2025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20.000,00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2175171"/>
                  </a:ext>
                </a:extLst>
              </a:tr>
              <a:tr h="50499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May - June - july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JUNIOR PROJECT MANAGEMENT ACTIVITY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(Lavinia </a:t>
                      </a:r>
                      <a:r>
                        <a:rPr lang="en-US" sz="1000" u="none" strike="noStrike" dirty="0" err="1">
                          <a:effectLst/>
                        </a:rPr>
                        <a:t>Crivellari</a:t>
                      </a:r>
                      <a:r>
                        <a:rPr lang="en-US" sz="1000" u="none" strike="noStrike" dirty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20+20+23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295,18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18.596,34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D'Aquino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18.596,34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4262179"/>
                  </a:ext>
                </a:extLst>
              </a:tr>
              <a:tr h="50499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May - June - july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SENIOR PROJECT MANAGEMENT ACTIVITY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(Stefano </a:t>
                      </a:r>
                      <a:r>
                        <a:rPr lang="en-US" sz="1000" u="none" strike="noStrike" dirty="0" err="1">
                          <a:effectLst/>
                        </a:rPr>
                        <a:t>Genovesio</a:t>
                      </a:r>
                      <a:r>
                        <a:rPr lang="en-US" sz="1000" u="none" strike="noStrike" dirty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20+20+20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363,53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21.811,80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Barbirato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21.811,80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2192131"/>
                  </a:ext>
                </a:extLst>
              </a:tr>
              <a:tr h="16833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4952830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9000951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9EBCF7-8CE8-2C7E-6992-568D26BDCF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B0120FCB-3B7D-548B-190A-BC9C70571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12</a:t>
            </a:fld>
            <a:endParaRPr lang="fr-FR"/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F8ACA027-D967-B5A7-DC33-2CACE4833A9C}"/>
              </a:ext>
            </a:extLst>
          </p:cNvPr>
          <p:cNvSpPr/>
          <p:nvPr/>
        </p:nvSpPr>
        <p:spPr>
          <a:xfrm>
            <a:off x="695400" y="476672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June 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31381147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C70980E0-BF74-AB5E-D5A2-DBC0A867F9E0}"/>
              </a:ext>
            </a:extLst>
          </p:cNvPr>
          <p:cNvSpPr txBox="1"/>
          <p:nvPr/>
        </p:nvSpPr>
        <p:spPr>
          <a:xfrm>
            <a:off x="711925" y="1344107"/>
            <a:ext cx="6096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400" b="1" u="none" strike="noStrike" dirty="0">
                <a:effectLst/>
              </a:rPr>
              <a:t>ACTIVITY DONE</a:t>
            </a:r>
            <a:endParaRPr lang="en-US" dirty="0"/>
          </a:p>
        </p:txBody>
      </p:sp>
      <p:graphicFrame>
        <p:nvGraphicFramePr>
          <p:cNvPr id="6" name="Tabella 5">
            <a:extLst>
              <a:ext uri="{FF2B5EF4-FFF2-40B4-BE49-F238E27FC236}">
                <a16:creationId xmlns:a16="http://schemas.microsoft.com/office/drawing/2014/main" id="{054203C4-6FC1-43A8-A772-43F629AB24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903509"/>
              </p:ext>
            </p:extLst>
          </p:nvPr>
        </p:nvGraphicFramePr>
        <p:xfrm>
          <a:off x="711924" y="1727319"/>
          <a:ext cx="9853949" cy="435133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84224">
                  <a:extLst>
                    <a:ext uri="{9D8B030D-6E8A-4147-A177-3AD203B41FA5}">
                      <a16:colId xmlns:a16="http://schemas.microsoft.com/office/drawing/2014/main" val="3767792733"/>
                    </a:ext>
                  </a:extLst>
                </a:gridCol>
                <a:gridCol w="2803708">
                  <a:extLst>
                    <a:ext uri="{9D8B030D-6E8A-4147-A177-3AD203B41FA5}">
                      <a16:colId xmlns:a16="http://schemas.microsoft.com/office/drawing/2014/main" val="3024201381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650742010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537235820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557070318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233233025"/>
                    </a:ext>
                  </a:extLst>
                </a:gridCol>
                <a:gridCol w="1301521">
                  <a:extLst>
                    <a:ext uri="{9D8B030D-6E8A-4147-A177-3AD203B41FA5}">
                      <a16:colId xmlns:a16="http://schemas.microsoft.com/office/drawing/2014/main" val="529766186"/>
                    </a:ext>
                  </a:extLst>
                </a:gridCol>
              </a:tblGrid>
              <a:tr h="220952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b="1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Month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ACTIVITY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DAYS 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COST X DAY (€)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TOTAL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MANAGER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PRICE (€)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5324337"/>
                  </a:ext>
                </a:extLst>
              </a:tr>
              <a:tr h="55713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July- August-September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GOVERNANCE ACCOUNT MANAGEMENT ACTIVITY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3rd quarter 2025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 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20.000,00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8238254"/>
                  </a:ext>
                </a:extLst>
              </a:tr>
              <a:tr h="74185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August-September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JUNIOR PROJECT MANAGEMENT ACTIVITY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(Lavinia </a:t>
                      </a:r>
                      <a:r>
                        <a:rPr lang="en-US" sz="1000" u="none" strike="noStrike" dirty="0" err="1">
                          <a:effectLst/>
                        </a:rPr>
                        <a:t>Crivellari</a:t>
                      </a:r>
                      <a:r>
                        <a:rPr lang="en-US" sz="1000" u="none" strike="noStrike" dirty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11+21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295,18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9.445,76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D'Aquino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9.445,76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5346521"/>
                  </a:ext>
                </a:extLst>
              </a:tr>
              <a:tr h="67711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August-September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SENIOR PROJECT MANAGEMENT ACTIVITY</a:t>
                      </a:r>
                      <a:br>
                        <a:rPr lang="en-US" sz="1000" u="none" strike="noStrike">
                          <a:effectLst/>
                        </a:rPr>
                      </a:br>
                      <a:r>
                        <a:rPr lang="en-US" sz="1000" u="none" strike="noStrike">
                          <a:effectLst/>
                        </a:rPr>
                        <a:t>(Stefano Genovesio)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11+21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363,53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11.632,96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Barbirato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11.632,96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3913825"/>
                  </a:ext>
                </a:extLst>
              </a:tr>
              <a:tr h="17818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FF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5452043"/>
                  </a:ext>
                </a:extLst>
              </a:tr>
              <a:tr h="55713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October- November-December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GOVERNANCE ACCOUNT MANAGEMENT ACTIVITY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4th quarter 2025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20.000,00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58309078"/>
                  </a:ext>
                </a:extLst>
              </a:tr>
              <a:tr h="74185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October- November-December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JUNIOR PROJECT MANAGEMENT ACTIVITY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(Lavinia </a:t>
                      </a:r>
                      <a:r>
                        <a:rPr lang="en-US" sz="1000" u="none" strike="noStrike" dirty="0" err="1">
                          <a:effectLst/>
                        </a:rPr>
                        <a:t>Crivellari</a:t>
                      </a:r>
                      <a:r>
                        <a:rPr lang="en-US" sz="1000" u="none" strike="noStrike" dirty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23+20+20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295,18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18.596,34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D'Aquino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18.596,34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135613"/>
                  </a:ext>
                </a:extLst>
              </a:tr>
              <a:tr h="67711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 dirty="0" err="1">
                          <a:effectLst/>
                        </a:rPr>
                        <a:t>October</a:t>
                      </a:r>
                      <a:r>
                        <a:rPr lang="it-IT" sz="1000" u="none" strike="noStrike" dirty="0">
                          <a:effectLst/>
                        </a:rPr>
                        <a:t>- November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SENIOR PROJECT MANAGEMENT ACTIVITY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(Stefano Genovesio)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23+20+5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363,53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17449,44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Barbirato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17.449,44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2103991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0721351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14B00D-EAB0-A91C-E3BD-5469C7B16D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10849CB2-9E1D-F1DB-FE58-76AED3F2F5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13</a:t>
            </a:fld>
            <a:endParaRPr lang="fr-FR"/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95026A3F-7E05-97D9-895C-2FD471D67393}"/>
              </a:ext>
            </a:extLst>
          </p:cNvPr>
          <p:cNvSpPr/>
          <p:nvPr/>
        </p:nvSpPr>
        <p:spPr>
          <a:xfrm>
            <a:off x="695400" y="476672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June 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31381147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ABC3A73A-3142-C74A-D973-0E7BE5A16276}"/>
              </a:ext>
            </a:extLst>
          </p:cNvPr>
          <p:cNvSpPr txBox="1"/>
          <p:nvPr/>
        </p:nvSpPr>
        <p:spPr>
          <a:xfrm>
            <a:off x="711925" y="1344107"/>
            <a:ext cx="6096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400" b="1" u="none" strike="noStrike" dirty="0">
                <a:effectLst/>
              </a:rPr>
              <a:t>ACTIVITY 1ST QUARTER 2026</a:t>
            </a:r>
            <a:endParaRPr lang="en-US" dirty="0"/>
          </a:p>
        </p:txBody>
      </p:sp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928C37A7-B252-4C23-186A-9BBF3273AA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6058081"/>
              </p:ext>
            </p:extLst>
          </p:nvPr>
        </p:nvGraphicFramePr>
        <p:xfrm>
          <a:off x="839416" y="2020206"/>
          <a:ext cx="9486900" cy="18326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09700">
                  <a:extLst>
                    <a:ext uri="{9D8B030D-6E8A-4147-A177-3AD203B41FA5}">
                      <a16:colId xmlns:a16="http://schemas.microsoft.com/office/drawing/2014/main" val="1408986532"/>
                    </a:ext>
                  </a:extLst>
                </a:gridCol>
                <a:gridCol w="2565400">
                  <a:extLst>
                    <a:ext uri="{9D8B030D-6E8A-4147-A177-3AD203B41FA5}">
                      <a16:colId xmlns:a16="http://schemas.microsoft.com/office/drawing/2014/main" val="3352515634"/>
                    </a:ext>
                  </a:extLst>
                </a:gridCol>
                <a:gridCol w="1181100">
                  <a:extLst>
                    <a:ext uri="{9D8B030D-6E8A-4147-A177-3AD203B41FA5}">
                      <a16:colId xmlns:a16="http://schemas.microsoft.com/office/drawing/2014/main" val="2441256213"/>
                    </a:ext>
                  </a:extLst>
                </a:gridCol>
                <a:gridCol w="1117600">
                  <a:extLst>
                    <a:ext uri="{9D8B030D-6E8A-4147-A177-3AD203B41FA5}">
                      <a16:colId xmlns:a16="http://schemas.microsoft.com/office/drawing/2014/main" val="3133868459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34734913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730352524"/>
                    </a:ext>
                  </a:extLst>
                </a:gridCol>
                <a:gridCol w="1511300">
                  <a:extLst>
                    <a:ext uri="{9D8B030D-6E8A-4147-A177-3AD203B41FA5}">
                      <a16:colId xmlns:a16="http://schemas.microsoft.com/office/drawing/2014/main" val="1742978103"/>
                    </a:ext>
                  </a:extLst>
                </a:gridCol>
              </a:tblGrid>
              <a:tr h="2362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 dirty="0" err="1">
                          <a:effectLst/>
                        </a:rPr>
                        <a:t>Month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ACTIVITY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DAYS 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COST X DAY (€)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TOTAL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MANAGER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PRICE (€)</a:t>
                      </a:r>
                      <a:endParaRPr lang="it-IT" sz="10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8920079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January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JUNIOR PROJECT MANAGEMENT ACTIVITY</a:t>
                      </a:r>
                      <a:br>
                        <a:rPr lang="en-US" sz="1100" u="none" strike="noStrike">
                          <a:effectLst/>
                        </a:rPr>
                      </a:br>
                      <a:r>
                        <a:rPr lang="en-US" sz="1100" u="none" strike="noStrike">
                          <a:effectLst/>
                        </a:rPr>
                        <a:t>(Lavinia Crivellari)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19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295,18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5.608,42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D'Aquino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5.608,42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0533567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February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JUNIOR PROJECT MANAGEMENT ACTIVITY</a:t>
                      </a:r>
                      <a:br>
                        <a:rPr lang="en-US" sz="1100" u="none" strike="noStrike">
                          <a:effectLst/>
                        </a:rPr>
                      </a:br>
                      <a:r>
                        <a:rPr lang="en-US" sz="1100" u="none" strike="noStrike">
                          <a:effectLst/>
                        </a:rPr>
                        <a:t>(Lavinia Crivellari)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295,18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5.903,60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D'Aquino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5.903,60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69909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1st quarter 2026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GOVERNANCE ACCOUNT MANAGEMENT ACTIVITY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1st quarter 2026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20.000,00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347705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6283776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9106483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tangolo 11">
            <a:extLst>
              <a:ext uri="{FF2B5EF4-FFF2-40B4-BE49-F238E27FC236}">
                <a16:creationId xmlns:a16="http://schemas.microsoft.com/office/drawing/2014/main" id="{A468C44B-471B-2EAE-D893-20BC944FB6E2}"/>
              </a:ext>
            </a:extLst>
          </p:cNvPr>
          <p:cNvSpPr/>
          <p:nvPr/>
        </p:nvSpPr>
        <p:spPr>
          <a:xfrm>
            <a:off x="847136" y="558262"/>
            <a:ext cx="8777256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June 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31381148</a:t>
            </a:r>
          </a:p>
          <a:p>
            <a:pPr>
              <a:buSzPts val="4000"/>
            </a:pPr>
            <a:endParaRPr lang="en-US" sz="3600" dirty="0">
              <a:solidFill>
                <a:schemeClr val="tx1"/>
              </a:solidFill>
              <a:latin typeface="DINEngschrift-Alternate" pitchFamily="2" charset="0"/>
              <a:cs typeface="Arial"/>
            </a:endParaRPr>
          </a:p>
        </p:txBody>
      </p:sp>
      <p:sp>
        <p:nvSpPr>
          <p:cNvPr id="23" name="Rettangolo 22">
            <a:extLst>
              <a:ext uri="{FF2B5EF4-FFF2-40B4-BE49-F238E27FC236}">
                <a16:creationId xmlns:a16="http://schemas.microsoft.com/office/drawing/2014/main" id="{DD3C67E2-226C-45D3-228B-01B5FE3AB9DB}"/>
              </a:ext>
            </a:extLst>
          </p:cNvPr>
          <p:cNvSpPr/>
          <p:nvPr/>
        </p:nvSpPr>
        <p:spPr>
          <a:xfrm>
            <a:off x="374319" y="291354"/>
            <a:ext cx="266413" cy="266908"/>
          </a:xfrm>
          <a:prstGeom prst="rect">
            <a:avLst/>
          </a:prstGeom>
          <a:solidFill>
            <a:srgbClr val="F00980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US" sz="1400" b="1" spc="300">
              <a:solidFill>
                <a:schemeClr val="bg1"/>
              </a:solidFill>
              <a:latin typeface="Abel" panose="02000506030000020004" pitchFamily="2" charset="0"/>
            </a:endParaRPr>
          </a:p>
        </p:txBody>
      </p:sp>
      <p:grpSp>
        <p:nvGrpSpPr>
          <p:cNvPr id="24" name="Gruppo 23">
            <a:extLst>
              <a:ext uri="{FF2B5EF4-FFF2-40B4-BE49-F238E27FC236}">
                <a16:creationId xmlns:a16="http://schemas.microsoft.com/office/drawing/2014/main" id="{7C09685D-0FAC-8141-E067-1BE018C3392A}"/>
              </a:ext>
            </a:extLst>
          </p:cNvPr>
          <p:cNvGrpSpPr/>
          <p:nvPr/>
        </p:nvGrpSpPr>
        <p:grpSpPr>
          <a:xfrm>
            <a:off x="407368" y="318615"/>
            <a:ext cx="233242" cy="233047"/>
            <a:chOff x="2349500" y="-200024"/>
            <a:chExt cx="8019956" cy="8013258"/>
          </a:xfrm>
          <a:solidFill>
            <a:schemeClr val="tx1"/>
          </a:solidFill>
        </p:grpSpPr>
        <p:sp>
          <p:nvSpPr>
            <p:cNvPr id="25" name="Rombo 24">
              <a:extLst>
                <a:ext uri="{FF2B5EF4-FFF2-40B4-BE49-F238E27FC236}">
                  <a16:creationId xmlns:a16="http://schemas.microsoft.com/office/drawing/2014/main" id="{9C90C772-93DB-2201-8EFD-70651108A4B3}"/>
                </a:ext>
              </a:extLst>
            </p:cNvPr>
            <p:cNvSpPr/>
            <p:nvPr/>
          </p:nvSpPr>
          <p:spPr>
            <a:xfrm flipH="1">
              <a:off x="6299176" y="1765319"/>
              <a:ext cx="2881567" cy="2881564"/>
            </a:xfrm>
            <a:prstGeom prst="diamond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6" name="Figura a mano libera: forma 25">
              <a:extLst>
                <a:ext uri="{FF2B5EF4-FFF2-40B4-BE49-F238E27FC236}">
                  <a16:creationId xmlns:a16="http://schemas.microsoft.com/office/drawing/2014/main" id="{BC053EFB-CE50-9DFC-8A23-C35220CB3057}"/>
                </a:ext>
              </a:extLst>
            </p:cNvPr>
            <p:cNvSpPr/>
            <p:nvPr/>
          </p:nvSpPr>
          <p:spPr>
            <a:xfrm rot="13500000" flipH="1">
              <a:off x="4209332" y="1653110"/>
              <a:ext cx="6530155" cy="5790093"/>
            </a:xfrm>
            <a:custGeom>
              <a:avLst/>
              <a:gdLst>
                <a:gd name="connsiteX0" fmla="*/ 0 w 1321020"/>
                <a:gd name="connsiteY0" fmla="*/ 968455 h 1171309"/>
                <a:gd name="connsiteX1" fmla="*/ 202854 w 1321020"/>
                <a:gd name="connsiteY1" fmla="*/ 1171309 h 1171309"/>
                <a:gd name="connsiteX2" fmla="*/ 202854 w 1321020"/>
                <a:gd name="connsiteY2" fmla="*/ 511084 h 1171309"/>
                <a:gd name="connsiteX3" fmla="*/ 1321020 w 1321020"/>
                <a:gd name="connsiteY3" fmla="*/ 511084 h 1171309"/>
                <a:gd name="connsiteX4" fmla="*/ 1007247 w 1321020"/>
                <a:gd name="connsiteY4" fmla="*/ 197310 h 1171309"/>
                <a:gd name="connsiteX5" fmla="*/ 202854 w 1321020"/>
                <a:gd name="connsiteY5" fmla="*/ 197310 h 1171309"/>
                <a:gd name="connsiteX6" fmla="*/ 202854 w 1321020"/>
                <a:gd name="connsiteY6" fmla="*/ 0 h 1171309"/>
                <a:gd name="connsiteX7" fmla="*/ 0 w 1321020"/>
                <a:gd name="connsiteY7" fmla="*/ 202855 h 11713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321020" h="1171309">
                  <a:moveTo>
                    <a:pt x="0" y="968455"/>
                  </a:moveTo>
                  <a:lnTo>
                    <a:pt x="202854" y="1171309"/>
                  </a:lnTo>
                  <a:lnTo>
                    <a:pt x="202854" y="511084"/>
                  </a:lnTo>
                  <a:lnTo>
                    <a:pt x="1321020" y="511084"/>
                  </a:lnTo>
                  <a:lnTo>
                    <a:pt x="1007247" y="197310"/>
                  </a:lnTo>
                  <a:lnTo>
                    <a:pt x="202854" y="197310"/>
                  </a:lnTo>
                  <a:lnTo>
                    <a:pt x="202854" y="0"/>
                  </a:lnTo>
                  <a:lnTo>
                    <a:pt x="0" y="20285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7" name="Rettangolo 26">
              <a:extLst>
                <a:ext uri="{FF2B5EF4-FFF2-40B4-BE49-F238E27FC236}">
                  <a16:creationId xmlns:a16="http://schemas.microsoft.com/office/drawing/2014/main" id="{95C159A9-7802-8C07-98AC-AC62C6EA5D81}"/>
                </a:ext>
              </a:extLst>
            </p:cNvPr>
            <p:cNvSpPr/>
            <p:nvPr/>
          </p:nvSpPr>
          <p:spPr>
            <a:xfrm>
              <a:off x="2349500" y="-200024"/>
              <a:ext cx="1067743" cy="63660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666E82F8-FCE8-398D-3F12-E67D3432A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2</a:t>
            </a:fld>
            <a:endParaRPr lang="fr-FR"/>
          </a:p>
        </p:txBody>
      </p:sp>
      <p:graphicFrame>
        <p:nvGraphicFramePr>
          <p:cNvPr id="10" name="Tabella 9">
            <a:extLst>
              <a:ext uri="{FF2B5EF4-FFF2-40B4-BE49-F238E27FC236}">
                <a16:creationId xmlns:a16="http://schemas.microsoft.com/office/drawing/2014/main" id="{701A4958-CEDA-1693-3D3F-D77D10F4DB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0823246"/>
              </p:ext>
            </p:extLst>
          </p:nvPr>
        </p:nvGraphicFramePr>
        <p:xfrm>
          <a:off x="1246461" y="1484784"/>
          <a:ext cx="7801868" cy="128265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47002">
                  <a:extLst>
                    <a:ext uri="{9D8B030D-6E8A-4147-A177-3AD203B41FA5}">
                      <a16:colId xmlns:a16="http://schemas.microsoft.com/office/drawing/2014/main" val="1641763975"/>
                    </a:ext>
                  </a:extLst>
                </a:gridCol>
                <a:gridCol w="1839872">
                  <a:extLst>
                    <a:ext uri="{9D8B030D-6E8A-4147-A177-3AD203B41FA5}">
                      <a16:colId xmlns:a16="http://schemas.microsoft.com/office/drawing/2014/main" val="3018152442"/>
                    </a:ext>
                  </a:extLst>
                </a:gridCol>
                <a:gridCol w="1139115">
                  <a:extLst>
                    <a:ext uri="{9D8B030D-6E8A-4147-A177-3AD203B41FA5}">
                      <a16:colId xmlns:a16="http://schemas.microsoft.com/office/drawing/2014/main" val="3462252389"/>
                    </a:ext>
                  </a:extLst>
                </a:gridCol>
                <a:gridCol w="1275879">
                  <a:extLst>
                    <a:ext uri="{9D8B030D-6E8A-4147-A177-3AD203B41FA5}">
                      <a16:colId xmlns:a16="http://schemas.microsoft.com/office/drawing/2014/main" val="1133966818"/>
                    </a:ext>
                  </a:extLst>
                </a:gridCol>
              </a:tblGrid>
              <a:tr h="15651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PURCHASE ORDER 31381148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 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9606458"/>
                  </a:ext>
                </a:extLst>
              </a:tr>
              <a:tr h="224462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 err="1">
                          <a:effectLst/>
                        </a:rPr>
                        <a:t>Variable</a:t>
                      </a:r>
                      <a:r>
                        <a:rPr lang="it-IT" sz="1200" u="none" strike="noStrike" dirty="0">
                          <a:effectLst/>
                        </a:rPr>
                        <a:t> costs Q1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312.413,00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4957068"/>
                  </a:ext>
                </a:extLst>
              </a:tr>
              <a:tr h="224462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 err="1">
                          <a:effectLst/>
                        </a:rPr>
                        <a:t>Variable</a:t>
                      </a:r>
                      <a:r>
                        <a:rPr lang="it-IT" sz="1200" u="none" strike="noStrike" dirty="0">
                          <a:effectLst/>
                        </a:rPr>
                        <a:t> costs Q2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312.413,00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4154678"/>
                  </a:ext>
                </a:extLst>
              </a:tr>
              <a:tr h="224462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Variable costs Q3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312.412,00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7827115"/>
                  </a:ext>
                </a:extLst>
              </a:tr>
              <a:tr h="224462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 err="1">
                          <a:effectLst/>
                        </a:rPr>
                        <a:t>Variable</a:t>
                      </a:r>
                      <a:r>
                        <a:rPr lang="it-IT" sz="1200" u="none" strike="noStrike" dirty="0">
                          <a:effectLst/>
                        </a:rPr>
                        <a:t> costs Q4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312.412,00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 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 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9484303"/>
                  </a:ext>
                </a:extLst>
              </a:tr>
              <a:tr h="181996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E284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1.249.650,00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6364845"/>
                  </a:ext>
                </a:extLst>
              </a:tr>
            </a:tbl>
          </a:graphicData>
        </a:graphic>
      </p:graphicFrame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2E099A56-75EB-648E-6FA7-19A61F45C7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405228"/>
              </p:ext>
            </p:extLst>
          </p:nvPr>
        </p:nvGraphicFramePr>
        <p:xfrm>
          <a:off x="1246461" y="4365138"/>
          <a:ext cx="5551039" cy="238362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20776">
                  <a:extLst>
                    <a:ext uri="{9D8B030D-6E8A-4147-A177-3AD203B41FA5}">
                      <a16:colId xmlns:a16="http://schemas.microsoft.com/office/drawing/2014/main" val="1641763975"/>
                    </a:ext>
                  </a:extLst>
                </a:gridCol>
                <a:gridCol w="1307557">
                  <a:extLst>
                    <a:ext uri="{9D8B030D-6E8A-4147-A177-3AD203B41FA5}">
                      <a16:colId xmlns:a16="http://schemas.microsoft.com/office/drawing/2014/main" val="3018152442"/>
                    </a:ext>
                  </a:extLst>
                </a:gridCol>
                <a:gridCol w="44450">
                  <a:extLst>
                    <a:ext uri="{9D8B030D-6E8A-4147-A177-3AD203B41FA5}">
                      <a16:colId xmlns:a16="http://schemas.microsoft.com/office/drawing/2014/main" val="3462252389"/>
                    </a:ext>
                  </a:extLst>
                </a:gridCol>
                <a:gridCol w="1678256">
                  <a:extLst>
                    <a:ext uri="{9D8B030D-6E8A-4147-A177-3AD203B41FA5}">
                      <a16:colId xmlns:a16="http://schemas.microsoft.com/office/drawing/2014/main" val="1133966818"/>
                    </a:ext>
                  </a:extLst>
                </a:gridCol>
              </a:tblGrid>
              <a:tr h="15651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INVOICES ISSUED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5565574"/>
                  </a:ext>
                </a:extLst>
              </a:tr>
              <a:tr h="15651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KOINE 012/2025 March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4.800,00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1223892"/>
                  </a:ext>
                </a:extLst>
              </a:tr>
              <a:tr h="15651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KOINE 014/2025 April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60.989,80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3193520"/>
                  </a:ext>
                </a:extLst>
              </a:tr>
              <a:tr h="602799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  <a:latin typeface="+mj-lt"/>
                        </a:rPr>
                        <a:t>KOINE 018/2025 June</a:t>
                      </a:r>
                    </a:p>
                    <a:p>
                      <a:pPr algn="l" fontAlgn="t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KOINE 020/2025 </a:t>
                      </a:r>
                      <a:r>
                        <a:rPr lang="it-IT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July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  <a:p>
                      <a:pPr algn="l" fontAlgn="t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KOINE 023/2025 </a:t>
                      </a:r>
                      <a:r>
                        <a:rPr lang="it-IT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September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it-IT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KOINE 031/2025 </a:t>
                      </a:r>
                      <a:r>
                        <a:rPr lang="it-IT" sz="1200" b="0" i="0" u="none" strike="noStrike" cap="none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December</a:t>
                      </a:r>
                      <a:endParaRPr lang="it-IT" sz="1200" b="0" i="0" u="none" strike="noStrike" cap="non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it-IT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KOINE 001/2026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  <a:latin typeface="+mj-lt"/>
                        </a:rPr>
                        <a:t>246.623,20</a:t>
                      </a:r>
                    </a:p>
                    <a:p>
                      <a:pPr algn="r" fontAlgn="t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312.413,00</a:t>
                      </a:r>
                    </a:p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it-IT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312.412,00</a:t>
                      </a:r>
                    </a:p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it-IT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226.539,80</a:t>
                      </a:r>
                    </a:p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it-IT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85.872,20</a:t>
                      </a: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4043104"/>
                  </a:ext>
                </a:extLst>
              </a:tr>
              <a:tr h="15651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j-lt"/>
                        </a:rPr>
                        <a:t>Total </a:t>
                      </a:r>
                      <a:r>
                        <a:rPr lang="it-IT" sz="1200" b="1" u="none" strike="noStrike" dirty="0" err="1">
                          <a:effectLst/>
                          <a:latin typeface="+mj-lt"/>
                        </a:rPr>
                        <a:t>amount</a:t>
                      </a:r>
                      <a:r>
                        <a:rPr lang="it-IT" sz="1200" b="1" u="none" strike="noStrike" dirty="0">
                          <a:effectLst/>
                          <a:latin typeface="+mj-lt"/>
                        </a:rPr>
                        <a:t>  </a:t>
                      </a:r>
                      <a:r>
                        <a:rPr lang="it-IT" sz="1200" b="1" u="none" strike="noStrike" dirty="0" err="1">
                          <a:effectLst/>
                          <a:latin typeface="+mj-lt"/>
                        </a:rPr>
                        <a:t>invoiced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j-lt"/>
                        </a:rPr>
                        <a:t>1.249.650,00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3227279"/>
                  </a:ext>
                </a:extLst>
              </a:tr>
              <a:tr h="305273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en-US" sz="1200" b="1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1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8773607"/>
                  </a:ext>
                </a:extLst>
              </a:tr>
              <a:tr h="15651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964224"/>
                  </a:ext>
                </a:extLst>
              </a:tr>
              <a:tr h="15651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5848309"/>
                  </a:ext>
                </a:extLst>
              </a:tr>
            </a:tbl>
          </a:graphicData>
        </a:graphic>
      </p:graphicFrame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535E5E93-B520-E2F9-DCD1-469A6DDC25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2538817"/>
              </p:ext>
            </p:extLst>
          </p:nvPr>
        </p:nvGraphicFramePr>
        <p:xfrm>
          <a:off x="1246461" y="2835872"/>
          <a:ext cx="7801868" cy="3752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47002">
                  <a:extLst>
                    <a:ext uri="{9D8B030D-6E8A-4147-A177-3AD203B41FA5}">
                      <a16:colId xmlns:a16="http://schemas.microsoft.com/office/drawing/2014/main" val="2447731514"/>
                    </a:ext>
                  </a:extLst>
                </a:gridCol>
                <a:gridCol w="1839872">
                  <a:extLst>
                    <a:ext uri="{9D8B030D-6E8A-4147-A177-3AD203B41FA5}">
                      <a16:colId xmlns:a16="http://schemas.microsoft.com/office/drawing/2014/main" val="1984821064"/>
                    </a:ext>
                  </a:extLst>
                </a:gridCol>
                <a:gridCol w="1139115">
                  <a:extLst>
                    <a:ext uri="{9D8B030D-6E8A-4147-A177-3AD203B41FA5}">
                      <a16:colId xmlns:a16="http://schemas.microsoft.com/office/drawing/2014/main" val="1969532392"/>
                    </a:ext>
                  </a:extLst>
                </a:gridCol>
                <a:gridCol w="1275879">
                  <a:extLst>
                    <a:ext uri="{9D8B030D-6E8A-4147-A177-3AD203B41FA5}">
                      <a16:colId xmlns:a16="http://schemas.microsoft.com/office/drawing/2014/main" val="1955269788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en-US" sz="1200" b="1" u="none" strike="noStrike" dirty="0">
                        <a:effectLst/>
                        <a:latin typeface="+mj-lt"/>
                      </a:endParaRPr>
                    </a:p>
                    <a:p>
                      <a:pPr algn="l" fontAlgn="t">
                        <a:buNone/>
                      </a:pPr>
                      <a:r>
                        <a:rPr lang="en-US" sz="1200" b="1" u="none" strike="noStrike" dirty="0">
                          <a:effectLst/>
                          <a:latin typeface="+mj-lt"/>
                        </a:rPr>
                        <a:t>Projects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1" u="none" strike="sngStrike" dirty="0">
                        <a:effectLst/>
                        <a:latin typeface="+mj-lt"/>
                      </a:endParaRPr>
                    </a:p>
                    <a:p>
                      <a:pPr algn="r" fontAlgn="t">
                        <a:buNone/>
                      </a:pPr>
                      <a:endParaRPr lang="it-IT" sz="1200" b="1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2166797"/>
                  </a:ext>
                </a:extLst>
              </a:tr>
            </a:tbl>
          </a:graphicData>
        </a:graphic>
      </p:graphicFrame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5A2A2DD0-1EA3-F36E-A14A-53D668A4CC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1700088"/>
              </p:ext>
            </p:extLst>
          </p:nvPr>
        </p:nvGraphicFramePr>
        <p:xfrm>
          <a:off x="1126631" y="3274776"/>
          <a:ext cx="5544616" cy="8001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23438">
                  <a:extLst>
                    <a:ext uri="{9D8B030D-6E8A-4147-A177-3AD203B41FA5}">
                      <a16:colId xmlns:a16="http://schemas.microsoft.com/office/drawing/2014/main" val="2237709582"/>
                    </a:ext>
                  </a:extLst>
                </a:gridCol>
                <a:gridCol w="1832938">
                  <a:extLst>
                    <a:ext uri="{9D8B030D-6E8A-4147-A177-3AD203B41FA5}">
                      <a16:colId xmlns:a16="http://schemas.microsoft.com/office/drawing/2014/main" val="4220834897"/>
                    </a:ext>
                  </a:extLst>
                </a:gridCol>
                <a:gridCol w="3088240">
                  <a:extLst>
                    <a:ext uri="{9D8B030D-6E8A-4147-A177-3AD203B41FA5}">
                      <a16:colId xmlns:a16="http://schemas.microsoft.com/office/drawing/2014/main" val="287644948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Barbirato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740.422,20</a:t>
                      </a:r>
                      <a:endParaRPr lang="it-IT" sz="12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743103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D'Aquino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489.227,80</a:t>
                      </a:r>
                      <a:endParaRPr lang="it-IT" sz="12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29829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 err="1">
                          <a:effectLst/>
                        </a:rPr>
                        <a:t>Lerch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20.000,00</a:t>
                      </a:r>
                      <a:endParaRPr lang="it-IT" sz="12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186005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7914189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1013826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46C6D9-FFF2-EBD9-69F2-A79C9457EE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C2B8CF7E-BEF7-61B1-5B86-ED66697D4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36360" y="6492875"/>
            <a:ext cx="2743200" cy="365125"/>
          </a:xfrm>
        </p:spPr>
        <p:txBody>
          <a:bodyPr/>
          <a:lstStyle/>
          <a:p>
            <a:fld id="{A734F0E3-ACD5-468E-A4BB-716A4D3C9FBD}" type="slidenum">
              <a:rPr lang="fr-FR" smtClean="0"/>
              <a:t>3</a:t>
            </a:fld>
            <a:endParaRPr lang="fr-FR"/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3925078E-8AC0-B573-7607-78254AC5FE85}"/>
              </a:ext>
            </a:extLst>
          </p:cNvPr>
          <p:cNvSpPr/>
          <p:nvPr/>
        </p:nvSpPr>
        <p:spPr>
          <a:xfrm>
            <a:off x="695400" y="476672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June 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31381148</a:t>
            </a:r>
          </a:p>
          <a:p>
            <a:pPr>
              <a:buSzPts val="4000"/>
            </a:pPr>
            <a:endParaRPr lang="en-US" sz="3600" dirty="0">
              <a:solidFill>
                <a:schemeClr val="tx1"/>
              </a:solidFill>
              <a:latin typeface="DINEngschrift-Alternate" pitchFamily="2" charset="0"/>
              <a:cs typeface="Arial"/>
            </a:endParaRPr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BAD1B506-39CD-9322-2A08-027FD7753E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3393370"/>
              </p:ext>
            </p:extLst>
          </p:nvPr>
        </p:nvGraphicFramePr>
        <p:xfrm>
          <a:off x="479376" y="2307450"/>
          <a:ext cx="4680520" cy="7920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20058">
                  <a:extLst>
                    <a:ext uri="{9D8B030D-6E8A-4147-A177-3AD203B41FA5}">
                      <a16:colId xmlns:a16="http://schemas.microsoft.com/office/drawing/2014/main" val="793839002"/>
                    </a:ext>
                  </a:extLst>
                </a:gridCol>
                <a:gridCol w="3368374">
                  <a:extLst>
                    <a:ext uri="{9D8B030D-6E8A-4147-A177-3AD203B41FA5}">
                      <a16:colId xmlns:a16="http://schemas.microsoft.com/office/drawing/2014/main" val="4019179886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1208731944"/>
                    </a:ext>
                  </a:extLst>
                </a:gridCol>
              </a:tblGrid>
              <a:tr h="318621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u="none" strike="noStrike" dirty="0">
                          <a:effectLst/>
                        </a:rPr>
                        <a:t>JEEP Avenger 4xe Recap and USPs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4101329"/>
                  </a:ext>
                </a:extLst>
              </a:tr>
              <a:tr h="23669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9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 err="1">
                          <a:effectLst/>
                        </a:rPr>
                        <a:t>Leapmotor</a:t>
                      </a:r>
                      <a:r>
                        <a:rPr lang="it-IT" sz="1200" u="none" strike="noStrike" dirty="0">
                          <a:effectLst/>
                        </a:rPr>
                        <a:t> focus App Memento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i="1" u="none" strike="noStrike" dirty="0">
                          <a:effectLst/>
                        </a:rPr>
                        <a:t>3.800,00</a:t>
                      </a:r>
                      <a:endParaRPr lang="it-IT" sz="12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201853"/>
                  </a:ext>
                </a:extLst>
              </a:tr>
              <a:tr h="23669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 err="1">
                          <a:effectLst/>
                        </a:rPr>
                        <a:t>Amount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4.800,00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6400065"/>
                  </a:ext>
                </a:extLst>
              </a:tr>
            </a:tbl>
          </a:graphicData>
        </a:graphic>
      </p:graphicFrame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06FD58F1-2F70-5334-2F70-D751C02ED0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3170934"/>
              </p:ext>
            </p:extLst>
          </p:nvPr>
        </p:nvGraphicFramePr>
        <p:xfrm>
          <a:off x="617435" y="1412776"/>
          <a:ext cx="7710813" cy="7505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710813">
                  <a:extLst>
                    <a:ext uri="{9D8B030D-6E8A-4147-A177-3AD203B41FA5}">
                      <a16:colId xmlns:a16="http://schemas.microsoft.com/office/drawing/2014/main" val="2458827325"/>
                    </a:ext>
                  </a:extLst>
                </a:gridCol>
              </a:tblGrid>
              <a:tr h="139699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PROJECTS </a:t>
                      </a:r>
                      <a:r>
                        <a:rPr lang="it-IT" sz="1200" b="1" u="none" strike="noStrike" dirty="0" err="1">
                          <a:effectLst/>
                        </a:rPr>
                        <a:t>included</a:t>
                      </a:r>
                      <a:r>
                        <a:rPr lang="it-IT" sz="1200" b="1" u="none" strike="noStrike" dirty="0">
                          <a:effectLst/>
                        </a:rPr>
                        <a:t> in </a:t>
                      </a:r>
                      <a:r>
                        <a:rPr lang="it-IT" sz="1200" b="1" u="none" strike="noStrike" dirty="0" err="1">
                          <a:effectLst/>
                        </a:rPr>
                        <a:t>invoice</a:t>
                      </a:r>
                      <a:r>
                        <a:rPr lang="it-IT" sz="1200" b="1" u="none" strike="noStrike" dirty="0">
                          <a:effectLst/>
                        </a:rPr>
                        <a:t> 012_2025 Euro 4.800,00</a:t>
                      </a:r>
                    </a:p>
                    <a:p>
                      <a:pPr algn="l" fontAlgn="t">
                        <a:buNone/>
                      </a:pPr>
                      <a:endParaRPr lang="it-IT" sz="1200" b="1" u="none" strike="noStrike" dirty="0">
                        <a:effectLst/>
                      </a:endParaRPr>
                    </a:p>
                    <a:p>
                      <a:pPr algn="l" fontAlgn="t">
                        <a:buNone/>
                      </a:pPr>
                      <a:r>
                        <a:rPr lang="it-IT" sz="1200" b="1" i="1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BARBIRATO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810677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527669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9780443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48D42B-AFAF-613F-AD4A-D4A405F031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D358CB7B-CAB4-0FB4-BC81-2EB914BE7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36360" y="6492875"/>
            <a:ext cx="2743200" cy="365125"/>
          </a:xfrm>
        </p:spPr>
        <p:txBody>
          <a:bodyPr/>
          <a:lstStyle/>
          <a:p>
            <a:fld id="{A734F0E3-ACD5-468E-A4BB-716A4D3C9FBD}" type="slidenum">
              <a:rPr lang="fr-FR" smtClean="0"/>
              <a:t>4</a:t>
            </a:fld>
            <a:endParaRPr lang="fr-FR"/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7BA25ED2-81A6-E5B4-A722-2B89DA7A9A44}"/>
              </a:ext>
            </a:extLst>
          </p:cNvPr>
          <p:cNvSpPr/>
          <p:nvPr/>
        </p:nvSpPr>
        <p:spPr>
          <a:xfrm>
            <a:off x="695400" y="476672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June 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31381148</a:t>
            </a:r>
          </a:p>
          <a:p>
            <a:pPr>
              <a:buSzPts val="4000"/>
            </a:pPr>
            <a:endParaRPr lang="en-US" sz="3600" dirty="0">
              <a:solidFill>
                <a:schemeClr val="tx1"/>
              </a:solidFill>
              <a:latin typeface="DINEngschrift-Alternate" pitchFamily="2" charset="0"/>
              <a:cs typeface="Arial"/>
            </a:endParaRPr>
          </a:p>
        </p:txBody>
      </p:sp>
      <p:graphicFrame>
        <p:nvGraphicFramePr>
          <p:cNvPr id="8" name="Tabella 7">
            <a:extLst>
              <a:ext uri="{FF2B5EF4-FFF2-40B4-BE49-F238E27FC236}">
                <a16:creationId xmlns:a16="http://schemas.microsoft.com/office/drawing/2014/main" id="{0CDB07FE-F50A-0E9E-6FF7-E929F1FE5D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0998202"/>
              </p:ext>
            </p:extLst>
          </p:nvPr>
        </p:nvGraphicFramePr>
        <p:xfrm>
          <a:off x="617435" y="1412776"/>
          <a:ext cx="6054629" cy="3848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54629">
                  <a:extLst>
                    <a:ext uri="{9D8B030D-6E8A-4147-A177-3AD203B41FA5}">
                      <a16:colId xmlns:a16="http://schemas.microsoft.com/office/drawing/2014/main" val="2458827325"/>
                    </a:ext>
                  </a:extLst>
                </a:gridCol>
              </a:tblGrid>
              <a:tr h="139699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PROJECTS </a:t>
                      </a:r>
                      <a:r>
                        <a:rPr lang="it-IT" sz="1200" b="1" u="none" strike="noStrike" dirty="0" err="1">
                          <a:effectLst/>
                        </a:rPr>
                        <a:t>included</a:t>
                      </a:r>
                      <a:r>
                        <a:rPr lang="it-IT" sz="1200" b="1" u="none" strike="noStrike" dirty="0">
                          <a:effectLst/>
                        </a:rPr>
                        <a:t> in </a:t>
                      </a:r>
                      <a:r>
                        <a:rPr lang="it-IT" sz="1200" b="1" u="none" strike="noStrike" dirty="0" err="1">
                          <a:effectLst/>
                        </a:rPr>
                        <a:t>invoice</a:t>
                      </a:r>
                      <a:r>
                        <a:rPr lang="it-IT" sz="1200" b="1" u="none" strike="noStrike" dirty="0">
                          <a:effectLst/>
                        </a:rPr>
                        <a:t> 014_2025 Euro 60.989,80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810677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527669"/>
                  </a:ext>
                </a:extLst>
              </a:tr>
            </a:tbl>
          </a:graphicData>
        </a:graphic>
      </p:graphicFrame>
      <p:graphicFrame>
        <p:nvGraphicFramePr>
          <p:cNvPr id="9" name="Tabella 8">
            <a:extLst>
              <a:ext uri="{FF2B5EF4-FFF2-40B4-BE49-F238E27FC236}">
                <a16:creationId xmlns:a16="http://schemas.microsoft.com/office/drawing/2014/main" id="{3DE1E669-5719-532A-98C2-BF0D267068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4770910"/>
              </p:ext>
            </p:extLst>
          </p:nvPr>
        </p:nvGraphicFramePr>
        <p:xfrm>
          <a:off x="639164" y="2132856"/>
          <a:ext cx="5486400" cy="166416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2523189903"/>
                    </a:ext>
                  </a:extLst>
                </a:gridCol>
                <a:gridCol w="3670300">
                  <a:extLst>
                    <a:ext uri="{9D8B030D-6E8A-4147-A177-3AD203B41FA5}">
                      <a16:colId xmlns:a16="http://schemas.microsoft.com/office/drawing/2014/main" val="1352921538"/>
                    </a:ext>
                  </a:extLst>
                </a:gridCol>
                <a:gridCol w="1206500">
                  <a:extLst>
                    <a:ext uri="{9D8B030D-6E8A-4147-A177-3AD203B41FA5}">
                      <a16:colId xmlns:a16="http://schemas.microsoft.com/office/drawing/2014/main" val="4126833573"/>
                    </a:ext>
                  </a:extLst>
                </a:gridCol>
              </a:tblGrid>
              <a:tr h="4573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i="1" u="none" strike="noStrike" dirty="0">
                          <a:effectLst/>
                        </a:rPr>
                        <a:t>BARBIRATO</a:t>
                      </a: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7090174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 err="1">
                          <a:effectLst/>
                        </a:rPr>
                        <a:t>Leapmotor</a:t>
                      </a:r>
                      <a:r>
                        <a:rPr lang="it-IT" sz="1200" u="none" strike="noStrike" dirty="0">
                          <a:effectLst/>
                        </a:rPr>
                        <a:t> HV </a:t>
                      </a:r>
                      <a:r>
                        <a:rPr lang="it-IT" sz="1200" u="none" strike="noStrike" dirty="0" err="1">
                          <a:effectLst/>
                        </a:rPr>
                        <a:t>Battery</a:t>
                      </a:r>
                      <a:r>
                        <a:rPr lang="it-IT" sz="1200" u="none" strike="noStrike" dirty="0">
                          <a:effectLst/>
                        </a:rPr>
                        <a:t> capsule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9771383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3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u="none" strike="noStrike" dirty="0">
                          <a:effectLst/>
                        </a:rPr>
                        <a:t>2025 Connected Services Overall Update </a:t>
                      </a:r>
                      <a:r>
                        <a:rPr lang="en-US" sz="1200" u="none" strike="noStrike" dirty="0" err="1">
                          <a:effectLst/>
                        </a:rPr>
                        <a:t>ExF</a:t>
                      </a:r>
                      <a:r>
                        <a:rPr lang="en-US" sz="1200" u="none" strike="noStrike" dirty="0">
                          <a:effectLst/>
                        </a:rPr>
                        <a:t> Brands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19.600,00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11760490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2025 Connected Services Overall Update ExP Brands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14.500,00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83325654"/>
                  </a:ext>
                </a:extLst>
              </a:tr>
              <a:tr h="223252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i="1" u="none" strike="noStrike" dirty="0">
                          <a:effectLst/>
                        </a:rPr>
                        <a:t>D'AQUINO</a:t>
                      </a: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5202712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Citroën Ami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19.408,00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2547610"/>
                  </a:ext>
                </a:extLst>
              </a:tr>
              <a:tr h="259814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Stellantis </a:t>
                      </a:r>
                      <a:r>
                        <a:rPr lang="it-IT" sz="1200" u="none" strike="noStrike" dirty="0" err="1">
                          <a:effectLst/>
                        </a:rPr>
                        <a:t>ProOne</a:t>
                      </a:r>
                      <a:r>
                        <a:rPr lang="it-IT" sz="1200" u="none" strike="noStrike" dirty="0">
                          <a:effectLst/>
                        </a:rPr>
                        <a:t> Range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6.481,80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5490759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 err="1">
                          <a:effectLst/>
                        </a:rPr>
                        <a:t>Amount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60.989,80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089643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1025810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875BF344-C3AF-94B0-6145-6BC9D1DB1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5</a:t>
            </a:fld>
            <a:endParaRPr lang="fr-FR"/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A07475B3-B270-C53A-5552-BFFC6C05C5EE}"/>
              </a:ext>
            </a:extLst>
          </p:cNvPr>
          <p:cNvSpPr/>
          <p:nvPr/>
        </p:nvSpPr>
        <p:spPr>
          <a:xfrm>
            <a:off x="695400" y="476672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June 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31381148</a:t>
            </a:r>
          </a:p>
        </p:txBody>
      </p:sp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DC8CFD57-135C-A16C-E5F8-3FD6CF07D9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0603008"/>
              </p:ext>
            </p:extLst>
          </p:nvPr>
        </p:nvGraphicFramePr>
        <p:xfrm>
          <a:off x="617435" y="1412776"/>
          <a:ext cx="6054629" cy="3848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54629">
                  <a:extLst>
                    <a:ext uri="{9D8B030D-6E8A-4147-A177-3AD203B41FA5}">
                      <a16:colId xmlns:a16="http://schemas.microsoft.com/office/drawing/2014/main" val="2458827325"/>
                    </a:ext>
                  </a:extLst>
                </a:gridCol>
              </a:tblGrid>
              <a:tr h="139699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PROJECTS </a:t>
                      </a:r>
                      <a:r>
                        <a:rPr lang="it-IT" sz="1200" b="1" u="none" strike="noStrike" dirty="0" err="1">
                          <a:effectLst/>
                        </a:rPr>
                        <a:t>included</a:t>
                      </a:r>
                      <a:r>
                        <a:rPr lang="it-IT" sz="1200" b="1" u="none" strike="noStrike" dirty="0">
                          <a:effectLst/>
                        </a:rPr>
                        <a:t> in </a:t>
                      </a:r>
                      <a:r>
                        <a:rPr lang="it-IT" sz="1200" b="1" u="none" strike="noStrike" dirty="0" err="1">
                          <a:effectLst/>
                        </a:rPr>
                        <a:t>invoice</a:t>
                      </a:r>
                      <a:r>
                        <a:rPr lang="it-IT" sz="1200" b="1" u="none" strike="noStrike" dirty="0">
                          <a:effectLst/>
                        </a:rPr>
                        <a:t> 018_2025 Euro 246.623,20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810677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527669"/>
                  </a:ext>
                </a:extLst>
              </a:tr>
            </a:tbl>
          </a:graphicData>
        </a:graphic>
      </p:graphicFrame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DF3BA735-89DD-63F8-E2EE-D79A69F455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1510730"/>
              </p:ext>
            </p:extLst>
          </p:nvPr>
        </p:nvGraphicFramePr>
        <p:xfrm>
          <a:off x="190349" y="1911071"/>
          <a:ext cx="4897539" cy="32080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44171">
                  <a:extLst>
                    <a:ext uri="{9D8B030D-6E8A-4147-A177-3AD203B41FA5}">
                      <a16:colId xmlns:a16="http://schemas.microsoft.com/office/drawing/2014/main" val="2089379655"/>
                    </a:ext>
                  </a:extLst>
                </a:gridCol>
                <a:gridCol w="3276363">
                  <a:extLst>
                    <a:ext uri="{9D8B030D-6E8A-4147-A177-3AD203B41FA5}">
                      <a16:colId xmlns:a16="http://schemas.microsoft.com/office/drawing/2014/main" val="2036725201"/>
                    </a:ext>
                  </a:extLst>
                </a:gridCol>
                <a:gridCol w="1077005">
                  <a:extLst>
                    <a:ext uri="{9D8B030D-6E8A-4147-A177-3AD203B41FA5}">
                      <a16:colId xmlns:a16="http://schemas.microsoft.com/office/drawing/2014/main" val="2145892809"/>
                    </a:ext>
                  </a:extLst>
                </a:gridCol>
              </a:tblGrid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i="1" u="none" strike="noStrike" dirty="0">
                          <a:effectLst/>
                        </a:rPr>
                        <a:t>BARBIRATO</a:t>
                      </a: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7060328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8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New </a:t>
                      </a:r>
                      <a:r>
                        <a:rPr lang="it-IT" sz="1200" u="none" strike="noStrike" dirty="0" err="1">
                          <a:effectLst/>
                        </a:rPr>
                        <a:t>Compass</a:t>
                      </a:r>
                      <a:r>
                        <a:rPr lang="it-IT" sz="1200" u="none" strike="noStrike" dirty="0">
                          <a:effectLst/>
                        </a:rPr>
                        <a:t> part 2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14.100,00</a:t>
                      </a:r>
                      <a:endParaRPr lang="it-IT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53510215"/>
                  </a:ext>
                </a:extLst>
              </a:tr>
              <a:tr h="36654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 err="1">
                          <a:effectLst/>
                        </a:rPr>
                        <a:t>Leapmotor</a:t>
                      </a:r>
                      <a:r>
                        <a:rPr lang="it-IT" sz="1200" u="none" strike="noStrike" dirty="0">
                          <a:effectLst/>
                        </a:rPr>
                        <a:t> B10 </a:t>
                      </a:r>
                      <a:r>
                        <a:rPr lang="it-IT" sz="1200" u="none" strike="noStrike" dirty="0" err="1">
                          <a:effectLst/>
                        </a:rPr>
                        <a:t>Launch</a:t>
                      </a:r>
                      <a:r>
                        <a:rPr lang="it-IT" sz="1200" u="none" strike="noStrike" dirty="0">
                          <a:effectLst/>
                        </a:rPr>
                        <a:t> WBT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19.600,00</a:t>
                      </a:r>
                      <a:endParaRPr lang="it-IT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3347428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Lancia 8 </a:t>
                      </a:r>
                      <a:r>
                        <a:rPr lang="it-IT" sz="1200" u="none" strike="noStrike" dirty="0" err="1">
                          <a:effectLst/>
                        </a:rPr>
                        <a:t>years</a:t>
                      </a:r>
                      <a:r>
                        <a:rPr lang="it-IT" sz="1200" u="none" strike="noStrike" dirty="0">
                          <a:effectLst/>
                        </a:rPr>
                        <a:t> </a:t>
                      </a:r>
                      <a:r>
                        <a:rPr lang="it-IT" sz="1200" u="none" strike="noStrike" dirty="0" err="1">
                          <a:effectLst/>
                        </a:rPr>
                        <a:t>Warranty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1.000,00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549293"/>
                  </a:ext>
                </a:extLst>
              </a:tr>
              <a:tr h="84997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16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C10 REEV capsule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1.000,00</a:t>
                      </a:r>
                      <a:endParaRPr lang="it-IT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0420439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17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C10 REEV video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3.900,00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0776922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18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Alfa 33 Stradale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1.000,00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6968757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19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AR Logo 115° Anniversary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1.000,00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8494588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20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Jeep Renegade capsule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1.000,00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960678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21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 err="1">
                          <a:effectLst/>
                        </a:rPr>
                        <a:t>Connected</a:t>
                      </a:r>
                      <a:r>
                        <a:rPr lang="it-IT" sz="1200" u="none" strike="noStrike" dirty="0">
                          <a:effectLst/>
                        </a:rPr>
                        <a:t> Services </a:t>
                      </a:r>
                      <a:r>
                        <a:rPr lang="it-IT" sz="1200" u="none" strike="noStrike" dirty="0" err="1">
                          <a:effectLst/>
                        </a:rPr>
                        <a:t>ExP</a:t>
                      </a:r>
                      <a:r>
                        <a:rPr lang="it-IT" sz="1200" u="none" strike="noStrike" dirty="0">
                          <a:effectLst/>
                        </a:rPr>
                        <a:t> </a:t>
                      </a:r>
                      <a:r>
                        <a:rPr lang="it-IT" sz="1200" u="none" strike="noStrike" dirty="0" err="1">
                          <a:effectLst/>
                        </a:rPr>
                        <a:t>pill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1.000,00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0714984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22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 err="1">
                          <a:effectLst/>
                        </a:rPr>
                        <a:t>Connected</a:t>
                      </a:r>
                      <a:r>
                        <a:rPr lang="it-IT" sz="1200" u="none" strike="noStrike" dirty="0">
                          <a:effectLst/>
                        </a:rPr>
                        <a:t> Services </a:t>
                      </a:r>
                      <a:r>
                        <a:rPr lang="it-IT" sz="1200" u="none" strike="noStrike" dirty="0" err="1">
                          <a:effectLst/>
                        </a:rPr>
                        <a:t>ExF</a:t>
                      </a:r>
                      <a:r>
                        <a:rPr lang="it-IT" sz="1200" u="none" strike="noStrike" dirty="0">
                          <a:effectLst/>
                        </a:rPr>
                        <a:t> </a:t>
                      </a:r>
                      <a:r>
                        <a:rPr lang="it-IT" sz="1200" u="none" strike="noStrike" dirty="0" err="1">
                          <a:effectLst/>
                        </a:rPr>
                        <a:t>pill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1.000,00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304289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24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New Compass Pedagogical Kit with TTT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74.500,00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3851391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25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Leapmotor B10 Pedagogical Kit with TTT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74.500,00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9285004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28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Memo File x 33 Stradale Brand Ambassador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2.700,00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548238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29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 err="1">
                          <a:effectLst/>
                        </a:rPr>
                        <a:t>Leapmotor</a:t>
                      </a:r>
                      <a:r>
                        <a:rPr lang="it-IT" sz="1200" u="none" strike="noStrike" dirty="0">
                          <a:effectLst/>
                        </a:rPr>
                        <a:t> C10 REEV Energy </a:t>
                      </a:r>
                      <a:r>
                        <a:rPr lang="it-IT" sz="1200" u="none" strike="noStrike" dirty="0" err="1">
                          <a:effectLst/>
                        </a:rPr>
                        <a:t>Modes</a:t>
                      </a:r>
                      <a:r>
                        <a:rPr lang="it-IT" sz="1200" u="none" strike="noStrike" dirty="0">
                          <a:effectLst/>
                        </a:rPr>
                        <a:t> VCT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14.700,00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752883"/>
                  </a:ext>
                </a:extLst>
              </a:tr>
              <a:tr h="25146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 err="1">
                          <a:effectLst/>
                        </a:rPr>
                        <a:t>Amount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211.000,00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393799"/>
                  </a:ext>
                </a:extLst>
              </a:tr>
            </a:tbl>
          </a:graphicData>
        </a:graphic>
      </p:graphicFrame>
      <p:graphicFrame>
        <p:nvGraphicFramePr>
          <p:cNvPr id="12" name="Tabella 11">
            <a:extLst>
              <a:ext uri="{FF2B5EF4-FFF2-40B4-BE49-F238E27FC236}">
                <a16:creationId xmlns:a16="http://schemas.microsoft.com/office/drawing/2014/main" id="{7AD3BED6-A4FE-0FFE-08FD-C2C001F3E7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5575690"/>
              </p:ext>
            </p:extLst>
          </p:nvPr>
        </p:nvGraphicFramePr>
        <p:xfrm>
          <a:off x="6456040" y="4868009"/>
          <a:ext cx="3960440" cy="7600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60440">
                  <a:extLst>
                    <a:ext uri="{9D8B030D-6E8A-4147-A177-3AD203B41FA5}">
                      <a16:colId xmlns:a16="http://schemas.microsoft.com/office/drawing/2014/main" val="2458827325"/>
                    </a:ext>
                  </a:extLst>
                </a:gridCol>
              </a:tblGrid>
              <a:tr h="139699">
                <a:tc>
                  <a:txBody>
                    <a:bodyPr/>
                    <a:lstStyle/>
                    <a:p>
                      <a:pPr algn="r" fontAlgn="t">
                        <a:buNone/>
                        <a:tabLst>
                          <a:tab pos="3409950" algn="l"/>
                        </a:tabLst>
                      </a:pPr>
                      <a:r>
                        <a:rPr lang="it-IT" sz="1200" b="1" u="none" strike="noStrike" dirty="0">
                          <a:effectLst/>
                        </a:rPr>
                        <a:t>Total </a:t>
                      </a:r>
                      <a:r>
                        <a:rPr lang="it-IT" sz="1200" b="1" u="none" strike="noStrike" dirty="0" err="1">
                          <a:effectLst/>
                        </a:rPr>
                        <a:t>Amount</a:t>
                      </a:r>
                      <a:r>
                        <a:rPr lang="it-IT" sz="1200" b="1" u="none" strike="noStrike" dirty="0">
                          <a:effectLst/>
                        </a:rPr>
                        <a:t>  Euro 246.623,20</a:t>
                      </a:r>
                    </a:p>
                    <a:p>
                      <a:pPr algn="r" fontAlgn="t">
                        <a:buNone/>
                        <a:tabLst>
                          <a:tab pos="3409950" algn="l"/>
                        </a:tabLst>
                      </a:pPr>
                      <a:endParaRPr lang="it-IT" sz="1200" b="1" u="none" strike="noStrike" dirty="0">
                        <a:effectLst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810677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  <a:tabLst>
                          <a:tab pos="3228975" algn="l"/>
                        </a:tabLst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527669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9559227"/>
                  </a:ext>
                </a:extLst>
              </a:tr>
            </a:tbl>
          </a:graphicData>
        </a:graphic>
      </p:graphicFrame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C28373C7-806C-4BC8-6512-722B296C6B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9983471"/>
              </p:ext>
            </p:extLst>
          </p:nvPr>
        </p:nvGraphicFramePr>
        <p:xfrm>
          <a:off x="6704409" y="2235999"/>
          <a:ext cx="4608512" cy="141703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15408">
                  <a:extLst>
                    <a:ext uri="{9D8B030D-6E8A-4147-A177-3AD203B41FA5}">
                      <a16:colId xmlns:a16="http://schemas.microsoft.com/office/drawing/2014/main" val="589367160"/>
                    </a:ext>
                  </a:extLst>
                </a:gridCol>
                <a:gridCol w="2675283">
                  <a:extLst>
                    <a:ext uri="{9D8B030D-6E8A-4147-A177-3AD203B41FA5}">
                      <a16:colId xmlns:a16="http://schemas.microsoft.com/office/drawing/2014/main" val="1909878847"/>
                    </a:ext>
                  </a:extLst>
                </a:gridCol>
                <a:gridCol w="1417821">
                  <a:extLst>
                    <a:ext uri="{9D8B030D-6E8A-4147-A177-3AD203B41FA5}">
                      <a16:colId xmlns:a16="http://schemas.microsoft.com/office/drawing/2014/main" val="2236795849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32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FIAT 500 trim strategy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5.000,00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4313305"/>
                  </a:ext>
                </a:extLst>
              </a:tr>
              <a:tr h="20060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33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Pandina trim strategy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5.000,00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4122936"/>
                  </a:ext>
                </a:extLst>
              </a:tr>
              <a:tr h="216312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34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FIAT 600 trim strategy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5.000,00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201822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35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FIAT 8 </a:t>
                      </a:r>
                      <a:r>
                        <a:rPr lang="it-IT" sz="1200" u="none" strike="noStrike" dirty="0" err="1">
                          <a:effectLst/>
                        </a:rPr>
                        <a:t>years</a:t>
                      </a:r>
                      <a:r>
                        <a:rPr lang="it-IT" sz="1200" u="none" strike="noStrike" dirty="0">
                          <a:effectLst/>
                        </a:rPr>
                        <a:t> </a:t>
                      </a:r>
                      <a:r>
                        <a:rPr lang="it-IT" sz="1200" u="none" strike="noStrike" dirty="0" err="1">
                          <a:effectLst/>
                        </a:rPr>
                        <a:t>warranty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1.623,20</a:t>
                      </a:r>
                      <a:endParaRPr lang="it-IT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5422601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41/41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Ami Handover + video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10.000,00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5744115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42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TRIS Handover memento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9.000,00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1670142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 err="1">
                          <a:effectLst/>
                        </a:rPr>
                        <a:t>Amount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35.623,20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3377744"/>
                  </a:ext>
                </a:extLst>
              </a:tr>
            </a:tbl>
          </a:graphicData>
        </a:graphic>
      </p:graphicFrame>
      <p:sp>
        <p:nvSpPr>
          <p:cNvPr id="9" name="CasellaDiTesto 8">
            <a:extLst>
              <a:ext uri="{FF2B5EF4-FFF2-40B4-BE49-F238E27FC236}">
                <a16:creationId xmlns:a16="http://schemas.microsoft.com/office/drawing/2014/main" id="{A1522C49-DE3A-3572-D0EC-7B097C749435}"/>
              </a:ext>
            </a:extLst>
          </p:cNvPr>
          <p:cNvSpPr txBox="1"/>
          <p:nvPr/>
        </p:nvSpPr>
        <p:spPr>
          <a:xfrm>
            <a:off x="6710139" y="1824788"/>
            <a:ext cx="4897539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fontAlgn="t">
              <a:buNone/>
            </a:pPr>
            <a:r>
              <a:rPr lang="it-IT" sz="1200" b="1" i="1" u="none" strike="noStrike" dirty="0">
                <a:effectLst/>
              </a:rPr>
              <a:t>D'AQUINO</a:t>
            </a:r>
            <a:endParaRPr lang="it-IT" sz="1200" b="1" i="1" u="none" strike="noStrike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531421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C10D36-7FDC-8553-CEC5-64BE35EC65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25A4824E-7E0C-33CA-F829-6E78A24100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E92977B-B4C2-4A0D-A293-AFEDFB8002E3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748A52AF-3B54-BBE2-5519-447D313272C3}"/>
              </a:ext>
            </a:extLst>
          </p:cNvPr>
          <p:cNvSpPr/>
          <p:nvPr/>
        </p:nvSpPr>
        <p:spPr>
          <a:xfrm>
            <a:off x="617435" y="507291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31381148</a:t>
            </a:r>
          </a:p>
          <a:p>
            <a:pPr>
              <a:buSzPts val="4000"/>
            </a:pPr>
            <a:endParaRPr lang="en-US" sz="3600" dirty="0">
              <a:solidFill>
                <a:schemeClr val="tx1"/>
              </a:solidFill>
              <a:latin typeface="DINEngschrift-Alternate" pitchFamily="2" charset="0"/>
              <a:cs typeface="Arial"/>
            </a:endParaRPr>
          </a:p>
        </p:txBody>
      </p:sp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2F15FF7F-2754-AE5D-A628-B0CBDDA51A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423337"/>
              </p:ext>
            </p:extLst>
          </p:nvPr>
        </p:nvGraphicFramePr>
        <p:xfrm>
          <a:off x="606152" y="1452163"/>
          <a:ext cx="6054629" cy="7505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54629">
                  <a:extLst>
                    <a:ext uri="{9D8B030D-6E8A-4147-A177-3AD203B41FA5}">
                      <a16:colId xmlns:a16="http://schemas.microsoft.com/office/drawing/2014/main" val="2458827325"/>
                    </a:ext>
                  </a:extLst>
                </a:gridCol>
              </a:tblGrid>
              <a:tr h="67691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it-IT" sz="1200" b="1" u="none" strike="noStrike" dirty="0">
                          <a:effectLst/>
                        </a:rPr>
                        <a:t>PROJECTS </a:t>
                      </a:r>
                      <a:r>
                        <a:rPr lang="it-IT" sz="1200" b="1" u="none" strike="noStrike" dirty="0" err="1">
                          <a:effectLst/>
                        </a:rPr>
                        <a:t>included</a:t>
                      </a:r>
                      <a:r>
                        <a:rPr lang="it-IT" sz="1200" b="1" u="none" strike="noStrike" dirty="0">
                          <a:effectLst/>
                        </a:rPr>
                        <a:t> in </a:t>
                      </a:r>
                      <a:r>
                        <a:rPr lang="it-IT" sz="1200" b="1" u="none" strike="noStrike" dirty="0" err="1">
                          <a:effectLst/>
                        </a:rPr>
                        <a:t>invoice</a:t>
                      </a:r>
                      <a:r>
                        <a:rPr lang="it-IT" sz="1200" b="1" u="none" strike="noStrike" dirty="0">
                          <a:effectLst/>
                        </a:rPr>
                        <a:t> 020_2025 Euro 312.413,00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it-IT" sz="1200" b="1" u="none" strike="noStrike" dirty="0">
                        <a:effectLst/>
                      </a:endParaRPr>
                    </a:p>
                    <a:p>
                      <a:pPr algn="l" fontAlgn="t">
                        <a:buNone/>
                      </a:pPr>
                      <a:r>
                        <a:rPr lang="it-IT" sz="1200" b="1" i="1" u="none" strike="noStrike" dirty="0">
                          <a:effectLst/>
                        </a:rPr>
                        <a:t>BARBIRATO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810677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527669"/>
                  </a:ext>
                </a:extLst>
              </a:tr>
            </a:tbl>
          </a:graphicData>
        </a:graphic>
      </p:graphicFrame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2EB7D2C6-2111-948B-50AA-E974DB65C7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4893751"/>
              </p:ext>
            </p:extLst>
          </p:nvPr>
        </p:nvGraphicFramePr>
        <p:xfrm>
          <a:off x="6605915" y="1906009"/>
          <a:ext cx="4695020" cy="423743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25083">
                  <a:extLst>
                    <a:ext uri="{9D8B030D-6E8A-4147-A177-3AD203B41FA5}">
                      <a16:colId xmlns:a16="http://schemas.microsoft.com/office/drawing/2014/main" val="641755848"/>
                    </a:ext>
                  </a:extLst>
                </a:gridCol>
                <a:gridCol w="3139323">
                  <a:extLst>
                    <a:ext uri="{9D8B030D-6E8A-4147-A177-3AD203B41FA5}">
                      <a16:colId xmlns:a16="http://schemas.microsoft.com/office/drawing/2014/main" val="1948465541"/>
                    </a:ext>
                  </a:extLst>
                </a:gridCol>
                <a:gridCol w="1030614">
                  <a:extLst>
                    <a:ext uri="{9D8B030D-6E8A-4147-A177-3AD203B41FA5}">
                      <a16:colId xmlns:a16="http://schemas.microsoft.com/office/drawing/2014/main" val="3379888879"/>
                    </a:ext>
                  </a:extLst>
                </a:gridCol>
              </a:tblGrid>
              <a:tr h="18130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FIAT PRO 3-WHEELER 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19.513,00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7277356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6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CustomFit WBT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19.600,00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51919764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7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Conversion Training Path 2 VCT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39.200,00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6781314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13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Dodge </a:t>
                      </a:r>
                      <a:r>
                        <a:rPr lang="it-IT" sz="1100" u="none" strike="noStrike" dirty="0" err="1">
                          <a:effectLst/>
                        </a:rPr>
                        <a:t>Charger</a:t>
                      </a:r>
                      <a:r>
                        <a:rPr lang="it-IT" sz="1100" u="none" strike="noStrike" dirty="0">
                          <a:effectLst/>
                        </a:rPr>
                        <a:t> Daytona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19.538,00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0081419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31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LCV </a:t>
                      </a:r>
                      <a:r>
                        <a:rPr lang="it-IT" sz="1100" u="none" strike="noStrike" dirty="0" err="1">
                          <a:effectLst/>
                        </a:rPr>
                        <a:t>Induction</a:t>
                      </a:r>
                      <a:r>
                        <a:rPr lang="it-IT" sz="1100" u="none" strike="noStrike" dirty="0">
                          <a:effectLst/>
                        </a:rPr>
                        <a:t> update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29.400,00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0899511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36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LCV connect services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19.600,00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0766503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37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LCV  F2move </a:t>
                      </a:r>
                      <a:r>
                        <a:rPr lang="it-IT" sz="1100" u="none" strike="noStrike" dirty="0" err="1">
                          <a:effectLst/>
                        </a:rPr>
                        <a:t>pillars</a:t>
                      </a:r>
                      <a:r>
                        <a:rPr lang="it-IT" sz="1100" u="none" strike="noStrike" dirty="0">
                          <a:effectLst/>
                        </a:rPr>
                        <a:t> (FOUR)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4.000,00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1872637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38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LCV taxation wbt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19.600,00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4072044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39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Sales methods quick guide WBT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19.600,00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5666005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40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Sales methods quick guide BROCHURE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6.000,00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4405285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43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DODGE video shooting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5.712,00</a:t>
                      </a:r>
                      <a:endParaRPr lang="it-IT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4832618"/>
                  </a:ext>
                </a:extLst>
              </a:tr>
              <a:tr h="24870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76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8-YEARS WARRANTY + service contracts LCV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19.600,00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9643044"/>
                  </a:ext>
                </a:extLst>
              </a:tr>
              <a:tr h="362611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89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Opel Induction WBT for passenger car of K9 and K0 - starting from Product induction 2025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10.000,00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53984215"/>
                  </a:ext>
                </a:extLst>
              </a:tr>
              <a:tr h="362611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90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Peugeot Induction WBT for passenger car of K9 and K0 - starting from Product induction 2025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10.000,00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0441765"/>
                  </a:ext>
                </a:extLst>
              </a:tr>
              <a:tr h="362611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91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Citroen Induction WBT for passenger car of K9 and K0 - starting from Product induction 2025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10.000,00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7912427"/>
                  </a:ext>
                </a:extLst>
              </a:tr>
              <a:tr h="362611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92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Fiat Induction WBT for passenger car of K9 and K0 - starting from Product induction 2025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10.000,00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6079008"/>
                  </a:ext>
                </a:extLst>
              </a:tr>
              <a:tr h="362611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93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WBT for Service people, how to activate the 8year warranty (Andy)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19.600,00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3948316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b="1" u="none" strike="noStrike" dirty="0">
                          <a:effectLst/>
                        </a:rPr>
                        <a:t>Total </a:t>
                      </a:r>
                      <a:r>
                        <a:rPr lang="it-IT" sz="1100" b="1" u="none" strike="noStrike" dirty="0" err="1">
                          <a:effectLst/>
                        </a:rPr>
                        <a:t>amount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b="1" u="none" strike="noStrike" dirty="0">
                          <a:effectLst/>
                        </a:rPr>
                        <a:t>280.963,00</a:t>
                      </a:r>
                      <a:endParaRPr lang="it-IT" sz="11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7777935"/>
                  </a:ext>
                </a:extLst>
              </a:tr>
            </a:tbl>
          </a:graphicData>
        </a:graphic>
      </p:graphicFrame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7D2FB2F3-2CC5-3E8C-1C48-CDAA70E22A59}"/>
              </a:ext>
            </a:extLst>
          </p:cNvPr>
          <p:cNvSpPr txBox="1"/>
          <p:nvPr/>
        </p:nvSpPr>
        <p:spPr>
          <a:xfrm>
            <a:off x="6744072" y="1611336"/>
            <a:ext cx="518457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fontAlgn="t">
              <a:buNone/>
            </a:pPr>
            <a:r>
              <a:rPr lang="it-IT" sz="1400" b="1" i="1" u="none" strike="noStrike" dirty="0">
                <a:effectLst/>
              </a:rPr>
              <a:t>D’AQUINO</a:t>
            </a:r>
          </a:p>
        </p:txBody>
      </p:sp>
      <p:graphicFrame>
        <p:nvGraphicFramePr>
          <p:cNvPr id="12" name="Tabella 11">
            <a:extLst>
              <a:ext uri="{FF2B5EF4-FFF2-40B4-BE49-F238E27FC236}">
                <a16:creationId xmlns:a16="http://schemas.microsoft.com/office/drawing/2014/main" id="{BE1A7BCD-F7D7-3CCC-6D81-941FA74EBB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6122492"/>
              </p:ext>
            </p:extLst>
          </p:nvPr>
        </p:nvGraphicFramePr>
        <p:xfrm>
          <a:off x="407368" y="2060848"/>
          <a:ext cx="4813006" cy="10173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6608">
                  <a:extLst>
                    <a:ext uri="{9D8B030D-6E8A-4147-A177-3AD203B41FA5}">
                      <a16:colId xmlns:a16="http://schemas.microsoft.com/office/drawing/2014/main" val="3767279993"/>
                    </a:ext>
                  </a:extLst>
                </a:gridCol>
                <a:gridCol w="3045397">
                  <a:extLst>
                    <a:ext uri="{9D8B030D-6E8A-4147-A177-3AD203B41FA5}">
                      <a16:colId xmlns:a16="http://schemas.microsoft.com/office/drawing/2014/main" val="2247421948"/>
                    </a:ext>
                  </a:extLst>
                </a:gridCol>
                <a:gridCol w="1171001">
                  <a:extLst>
                    <a:ext uri="{9D8B030D-6E8A-4147-A177-3AD203B41FA5}">
                      <a16:colId xmlns:a16="http://schemas.microsoft.com/office/drawing/2014/main" val="388655573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30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Alfa Romeo 8 years Warranty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16717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45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 err="1">
                          <a:effectLst/>
                        </a:rPr>
                        <a:t>Connected</a:t>
                      </a:r>
                      <a:r>
                        <a:rPr lang="it-IT" sz="1200" u="none" strike="noStrike" dirty="0">
                          <a:effectLst/>
                        </a:rPr>
                        <a:t> Services i-DOUV capsule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897838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77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leapmotor 5 motion animation videos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11.000,00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7351361"/>
                  </a:ext>
                </a:extLst>
              </a:tr>
              <a:tr h="22490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80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Fiat 500e - HYBRID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18.450,00</a:t>
                      </a:r>
                      <a:endParaRPr lang="it-IT" sz="12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960922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 err="1">
                          <a:effectLst/>
                        </a:rPr>
                        <a:t>Amount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31.450,00</a:t>
                      </a: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0661806"/>
                  </a:ext>
                </a:extLst>
              </a:tr>
            </a:tbl>
          </a:graphicData>
        </a:graphic>
      </p:graphicFrame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DF22FF2B-AA63-45DE-8DE2-CAADDF26DD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8032807"/>
              </p:ext>
            </p:extLst>
          </p:nvPr>
        </p:nvGraphicFramePr>
        <p:xfrm>
          <a:off x="1150355" y="5693241"/>
          <a:ext cx="3960440" cy="7600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60440">
                  <a:extLst>
                    <a:ext uri="{9D8B030D-6E8A-4147-A177-3AD203B41FA5}">
                      <a16:colId xmlns:a16="http://schemas.microsoft.com/office/drawing/2014/main" val="2458827325"/>
                    </a:ext>
                  </a:extLst>
                </a:gridCol>
              </a:tblGrid>
              <a:tr h="139699">
                <a:tc>
                  <a:txBody>
                    <a:bodyPr/>
                    <a:lstStyle/>
                    <a:p>
                      <a:pPr algn="r" fontAlgn="t">
                        <a:buNone/>
                        <a:tabLst>
                          <a:tab pos="3409950" algn="l"/>
                        </a:tabLst>
                      </a:pPr>
                      <a:r>
                        <a:rPr lang="it-IT" sz="1200" b="1" u="none" strike="noStrike" dirty="0">
                          <a:effectLst/>
                        </a:rPr>
                        <a:t>Total </a:t>
                      </a:r>
                      <a:r>
                        <a:rPr lang="it-IT" sz="1200" b="1" u="none" strike="noStrike" dirty="0" err="1">
                          <a:effectLst/>
                        </a:rPr>
                        <a:t>Amount</a:t>
                      </a:r>
                      <a:r>
                        <a:rPr lang="it-IT" sz="1200" b="1" u="none" strike="noStrike" dirty="0">
                          <a:effectLst/>
                        </a:rPr>
                        <a:t>  Euro 312.413,00</a:t>
                      </a:r>
                    </a:p>
                    <a:p>
                      <a:pPr algn="r" fontAlgn="t">
                        <a:buNone/>
                        <a:tabLst>
                          <a:tab pos="3409950" algn="l"/>
                        </a:tabLst>
                      </a:pPr>
                      <a:endParaRPr lang="it-IT" sz="1200" b="1" u="none" strike="noStrike" dirty="0">
                        <a:effectLst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810677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  <a:tabLst>
                          <a:tab pos="3228975" algn="l"/>
                        </a:tabLst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527669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9559227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5929190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5A0E74C1-CF2E-0248-D8EA-DD6ECB9474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E92977B-B4C2-4A0D-A293-AFEDFB8002E3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814A20B2-1A63-83F0-B65E-1EA3A0023A5F}"/>
              </a:ext>
            </a:extLst>
          </p:cNvPr>
          <p:cNvSpPr/>
          <p:nvPr/>
        </p:nvSpPr>
        <p:spPr>
          <a:xfrm>
            <a:off x="695400" y="476672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31381148</a:t>
            </a:r>
          </a:p>
          <a:p>
            <a:pPr>
              <a:buSzPts val="4000"/>
            </a:pPr>
            <a:endParaRPr lang="en-US" sz="3600" dirty="0">
              <a:solidFill>
                <a:schemeClr val="tx1"/>
              </a:solidFill>
              <a:latin typeface="DINEngschrift-Alternate" pitchFamily="2" charset="0"/>
              <a:cs typeface="Arial"/>
            </a:endParaRPr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5C657B78-C305-44B9-A229-8C0A8D4041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8331642"/>
              </p:ext>
            </p:extLst>
          </p:nvPr>
        </p:nvGraphicFramePr>
        <p:xfrm>
          <a:off x="479376" y="1184261"/>
          <a:ext cx="6978819" cy="3848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978819">
                  <a:extLst>
                    <a:ext uri="{9D8B030D-6E8A-4147-A177-3AD203B41FA5}">
                      <a16:colId xmlns:a16="http://schemas.microsoft.com/office/drawing/2014/main" val="2458827325"/>
                    </a:ext>
                  </a:extLst>
                </a:gridCol>
              </a:tblGrid>
              <a:tr h="18808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PROJECTS </a:t>
                      </a:r>
                      <a:r>
                        <a:rPr lang="it-IT" sz="1200" b="1" u="none" strike="noStrike" dirty="0" err="1">
                          <a:effectLst/>
                        </a:rPr>
                        <a:t>included</a:t>
                      </a:r>
                      <a:r>
                        <a:rPr lang="it-IT" sz="1200" b="1" u="none" strike="noStrike" dirty="0">
                          <a:effectLst/>
                        </a:rPr>
                        <a:t> in </a:t>
                      </a:r>
                      <a:r>
                        <a:rPr lang="it-IT" sz="1200" b="1" u="none" strike="noStrike" dirty="0" err="1">
                          <a:effectLst/>
                        </a:rPr>
                        <a:t>invoice</a:t>
                      </a:r>
                      <a:r>
                        <a:rPr lang="it-IT" sz="1200" b="1" u="none" strike="noStrike" dirty="0">
                          <a:effectLst/>
                        </a:rPr>
                        <a:t> 023_2025 Euro 312.412,00</a:t>
                      </a:r>
                      <a:endParaRPr lang="it-IT" sz="12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810677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527669"/>
                  </a:ext>
                </a:extLst>
              </a:tr>
            </a:tbl>
          </a:graphicData>
        </a:graphic>
      </p:graphicFrame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07082E93-7F3E-FF6F-4ABB-F8F2788A1C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0897893"/>
              </p:ext>
            </p:extLst>
          </p:nvPr>
        </p:nvGraphicFramePr>
        <p:xfrm>
          <a:off x="6816080" y="5293548"/>
          <a:ext cx="3960440" cy="9429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60440">
                  <a:extLst>
                    <a:ext uri="{9D8B030D-6E8A-4147-A177-3AD203B41FA5}">
                      <a16:colId xmlns:a16="http://schemas.microsoft.com/office/drawing/2014/main" val="2458827325"/>
                    </a:ext>
                  </a:extLst>
                </a:gridCol>
              </a:tblGrid>
              <a:tr h="139699">
                <a:tc>
                  <a:txBody>
                    <a:bodyPr/>
                    <a:lstStyle/>
                    <a:p>
                      <a:pPr algn="r" fontAlgn="t">
                        <a:buNone/>
                        <a:tabLst>
                          <a:tab pos="3409950" algn="l"/>
                        </a:tabLst>
                      </a:pPr>
                      <a:r>
                        <a:rPr lang="it-IT" sz="1200" b="1" u="none" strike="noStrike" dirty="0">
                          <a:effectLst/>
                        </a:rPr>
                        <a:t>Total </a:t>
                      </a:r>
                      <a:r>
                        <a:rPr lang="it-IT" sz="1200" b="1" u="none" strike="noStrike" dirty="0" err="1">
                          <a:effectLst/>
                        </a:rPr>
                        <a:t>amount</a:t>
                      </a:r>
                      <a:r>
                        <a:rPr lang="it-IT" sz="1200" b="1" u="none" strike="noStrike" dirty="0">
                          <a:effectLst/>
                        </a:rPr>
                        <a:t> Euro 312,412,00</a:t>
                      </a:r>
                    </a:p>
                    <a:p>
                      <a:pPr algn="r" fontAlgn="t">
                        <a:buNone/>
                        <a:tabLst>
                          <a:tab pos="3409950" algn="l"/>
                        </a:tabLst>
                      </a:pPr>
                      <a:endParaRPr lang="it-IT" sz="1200" b="1" u="none" strike="noStrike" dirty="0">
                        <a:effectLst/>
                      </a:endParaRPr>
                    </a:p>
                    <a:p>
                      <a:pPr algn="r" fontAlgn="t">
                        <a:buNone/>
                        <a:tabLst>
                          <a:tab pos="3409950" algn="l"/>
                        </a:tabLst>
                      </a:pPr>
                      <a:endParaRPr lang="it-IT" sz="1200" b="1" u="none" strike="noStrike" dirty="0">
                        <a:effectLst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810677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  <a:tabLst>
                          <a:tab pos="3228975" algn="l"/>
                        </a:tabLst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527669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9559227"/>
                  </a:ext>
                </a:extLst>
              </a:tr>
            </a:tbl>
          </a:graphicData>
        </a:graphic>
      </p:graphicFrame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D9FAAF62-EE10-B314-D8D0-AB2D264383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2564631"/>
              </p:ext>
            </p:extLst>
          </p:nvPr>
        </p:nvGraphicFramePr>
        <p:xfrm>
          <a:off x="479376" y="1432051"/>
          <a:ext cx="4464496" cy="510820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99302">
                  <a:extLst>
                    <a:ext uri="{9D8B030D-6E8A-4147-A177-3AD203B41FA5}">
                      <a16:colId xmlns:a16="http://schemas.microsoft.com/office/drawing/2014/main" val="2626355474"/>
                    </a:ext>
                  </a:extLst>
                </a:gridCol>
                <a:gridCol w="2985183">
                  <a:extLst>
                    <a:ext uri="{9D8B030D-6E8A-4147-A177-3AD203B41FA5}">
                      <a16:colId xmlns:a16="http://schemas.microsoft.com/office/drawing/2014/main" val="4207582703"/>
                    </a:ext>
                  </a:extLst>
                </a:gridCol>
                <a:gridCol w="980011">
                  <a:extLst>
                    <a:ext uri="{9D8B030D-6E8A-4147-A177-3AD203B41FA5}">
                      <a16:colId xmlns:a16="http://schemas.microsoft.com/office/drawing/2014/main" val="2261551412"/>
                    </a:ext>
                  </a:extLst>
                </a:gridCol>
              </a:tblGrid>
              <a:tr h="939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i="1" u="none" strike="noStrike" dirty="0">
                          <a:effectLst/>
                        </a:rPr>
                        <a:t>BARBIRATO</a:t>
                      </a: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7087757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Jeep Wagoneer S Launch WBT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18.900,00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173142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23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Connected Services Videos (4 </a:t>
                      </a:r>
                      <a:r>
                        <a:rPr lang="en-US" sz="1000" u="none" strike="noStrike" dirty="0" err="1">
                          <a:effectLst/>
                        </a:rPr>
                        <a:t>ExF</a:t>
                      </a:r>
                      <a:r>
                        <a:rPr lang="en-US" sz="1000" u="none" strike="noStrike" dirty="0">
                          <a:effectLst/>
                        </a:rPr>
                        <a:t> by 9 languages)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7.000,00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3957942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Jeep New Compass Handover Memento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9.000,00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6539999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27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 dirty="0" err="1">
                          <a:effectLst/>
                        </a:rPr>
                        <a:t>Leapmotor</a:t>
                      </a:r>
                      <a:r>
                        <a:rPr lang="it-IT" sz="1000" u="none" strike="noStrike" dirty="0">
                          <a:effectLst/>
                        </a:rPr>
                        <a:t> B10 Handover Memento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9.000,00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1053444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44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Alfa Romeo New Tonale part 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18.200,00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1644578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46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Jeep Avenger MY 26 &amp; Safety update capsule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395664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47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Leapmotor C10 AWD 6 800v battery capsule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9680808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48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Connected Services App Market capsule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7952265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49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Connected Services FLEET Management Platform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3749496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AR Junior MY'26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9593231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Jeep 8 Years Warranty 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2529193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52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AR Junior Serie Speciale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6541669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53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C.S. New EV features ExP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3095805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C.S. New EV features ExP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9404471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55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Jeep Compass Altitude  capsule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36636607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Fiat 600 MY26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18.300,00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7391340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57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FIAT GRANDE PANDA MY 26 capsule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3164624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AR Tonale MCE Launch WBT Part 2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19.400,00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4144178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59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t-BR" sz="1000" u="none" strike="noStrike">
                          <a:effectLst/>
                        </a:rPr>
                        <a:t>AR Tonale MCE Pedagogical Kit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14.700,00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9226774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60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t-BR" sz="1000" u="none" strike="noStrike">
                          <a:effectLst/>
                        </a:rPr>
                        <a:t>AR Tonale MCE Pedagogical Kit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19.600,00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08455568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61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FIAT 500 HYBRID TORINO capsule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1.000,00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9870281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62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Leapmotor B10 with REEV Technology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17.500,00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679446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63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2025 C.S. Update VCT ExP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19.600,00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2334576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64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2025 C.S. Update VCT ExF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14.500,00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18315812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66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Video Ficili shooting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0008301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67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Video Ficili x Synthesia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4.000,00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0861445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78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Shooting and animation post-production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9.000,00</a:t>
                      </a:r>
                      <a:endParaRPr lang="it-IT" sz="1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8794370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79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Caps on AR  Junior e Tonale SS Sport Speciale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1.000,00</a:t>
                      </a:r>
                      <a:endParaRPr lang="it-IT" sz="1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3385266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81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AR Leaflet x Brand Ambassador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500,00</a:t>
                      </a:r>
                      <a:endParaRPr lang="it-IT" sz="1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4519997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84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Capsule on Avenger SS Black Edition Pill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1.000,00</a:t>
                      </a:r>
                      <a:endParaRPr lang="it-IT" sz="1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3847965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b="1" u="none" strike="noStrike" dirty="0" err="1">
                          <a:effectLst/>
                        </a:rPr>
                        <a:t>Amount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b="1" u="none" strike="noStrike" dirty="0">
                          <a:effectLst/>
                        </a:rPr>
                        <a:t>218.200,00</a:t>
                      </a:r>
                      <a:endParaRPr lang="it-IT" sz="10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70491574"/>
                  </a:ext>
                </a:extLst>
              </a:tr>
            </a:tbl>
          </a:graphicData>
        </a:graphic>
      </p:graphicFrame>
      <p:graphicFrame>
        <p:nvGraphicFramePr>
          <p:cNvPr id="6" name="Tabella 5">
            <a:extLst>
              <a:ext uri="{FF2B5EF4-FFF2-40B4-BE49-F238E27FC236}">
                <a16:creationId xmlns:a16="http://schemas.microsoft.com/office/drawing/2014/main" id="{0ECAC6CD-3045-70CD-A954-B423DC065B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1776633"/>
              </p:ext>
            </p:extLst>
          </p:nvPr>
        </p:nvGraphicFramePr>
        <p:xfrm>
          <a:off x="6744072" y="1332943"/>
          <a:ext cx="4623694" cy="201606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17106">
                  <a:extLst>
                    <a:ext uri="{9D8B030D-6E8A-4147-A177-3AD203B41FA5}">
                      <a16:colId xmlns:a16="http://schemas.microsoft.com/office/drawing/2014/main" val="103988764"/>
                    </a:ext>
                  </a:extLst>
                </a:gridCol>
                <a:gridCol w="2616675">
                  <a:extLst>
                    <a:ext uri="{9D8B030D-6E8A-4147-A177-3AD203B41FA5}">
                      <a16:colId xmlns:a16="http://schemas.microsoft.com/office/drawing/2014/main" val="1989865593"/>
                    </a:ext>
                  </a:extLst>
                </a:gridCol>
                <a:gridCol w="1489913">
                  <a:extLst>
                    <a:ext uri="{9D8B030D-6E8A-4147-A177-3AD203B41FA5}">
                      <a16:colId xmlns:a16="http://schemas.microsoft.com/office/drawing/2014/main" val="1069301389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72235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i="1" u="none" strike="noStrike" dirty="0">
                          <a:effectLst/>
                        </a:rPr>
                        <a:t>D'AQUINO</a:t>
                      </a: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254056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65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Nuovo motore K0 - 2 pill + memento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9.000,00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146449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65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Price list 5 pill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51755844"/>
                  </a:ext>
                </a:extLst>
              </a:tr>
              <a:tr h="215837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68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WBT on lcv technical bases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19.600,00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576218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69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WBT ALLESTIMENTI BASE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19.600,00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077862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70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Sales methods quick guide for B2B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19.600,00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215982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71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Sales methods quick guide for Managers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19.600,00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766035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74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EOT pills (from SFS)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1.812,0</a:t>
                      </a:r>
                      <a:r>
                        <a:rPr lang="it-IT" sz="100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0</a:t>
                      </a:r>
                      <a:endParaRPr lang="it-IT" sz="1000" b="0" i="1" u="none" strike="noStrike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074083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b="1" u="none" strike="noStrike">
                          <a:effectLst/>
                        </a:rPr>
                        <a:t>Amount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b="1" u="none" strike="noStrike" dirty="0">
                          <a:effectLst/>
                        </a:rPr>
                        <a:t>94.212,00</a:t>
                      </a:r>
                      <a:endParaRPr lang="it-IT" sz="10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9284609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6451518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D7C486-9AD0-B948-F699-1665BBEF38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5C741BF6-3674-3E0E-3461-E0DC9758C8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E92977B-B4C2-4A0D-A293-AFEDFB8002E3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4FCA97C8-10D8-C534-8F70-3A6BA5A8A823}"/>
              </a:ext>
            </a:extLst>
          </p:cNvPr>
          <p:cNvSpPr/>
          <p:nvPr/>
        </p:nvSpPr>
        <p:spPr>
          <a:xfrm>
            <a:off x="695400" y="476672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31381148</a:t>
            </a:r>
          </a:p>
          <a:p>
            <a:pPr>
              <a:buSzPts val="4000"/>
            </a:pPr>
            <a:endParaRPr lang="en-US" sz="3600" dirty="0">
              <a:solidFill>
                <a:schemeClr val="tx1"/>
              </a:solidFill>
              <a:latin typeface="DINEngschrift-Alternate" pitchFamily="2" charset="0"/>
              <a:cs typeface="Arial"/>
            </a:endParaRPr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A39E9EB9-C062-2FE8-B645-85A9349A65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8752407"/>
              </p:ext>
            </p:extLst>
          </p:nvPr>
        </p:nvGraphicFramePr>
        <p:xfrm>
          <a:off x="479376" y="1184261"/>
          <a:ext cx="6978819" cy="3848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978819">
                  <a:extLst>
                    <a:ext uri="{9D8B030D-6E8A-4147-A177-3AD203B41FA5}">
                      <a16:colId xmlns:a16="http://schemas.microsoft.com/office/drawing/2014/main" val="2458827325"/>
                    </a:ext>
                  </a:extLst>
                </a:gridCol>
              </a:tblGrid>
              <a:tr h="18808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PROJECTS </a:t>
                      </a:r>
                      <a:r>
                        <a:rPr lang="it-IT" sz="1200" b="1" u="none" strike="noStrike" dirty="0" err="1">
                          <a:effectLst/>
                        </a:rPr>
                        <a:t>included</a:t>
                      </a:r>
                      <a:r>
                        <a:rPr lang="it-IT" sz="1200" b="1" u="none" strike="noStrike" dirty="0">
                          <a:effectLst/>
                        </a:rPr>
                        <a:t> in </a:t>
                      </a:r>
                      <a:r>
                        <a:rPr lang="it-IT" sz="1200" b="1" u="none" strike="noStrike" dirty="0" err="1">
                          <a:effectLst/>
                        </a:rPr>
                        <a:t>invoice</a:t>
                      </a:r>
                      <a:r>
                        <a:rPr lang="it-IT" sz="1200" b="1" u="none" strike="noStrike" dirty="0">
                          <a:effectLst/>
                        </a:rPr>
                        <a:t> 031_2025 Euro 226.539,80</a:t>
                      </a:r>
                      <a:endParaRPr lang="it-IT" sz="12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810677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527669"/>
                  </a:ext>
                </a:extLst>
              </a:tr>
            </a:tbl>
          </a:graphicData>
        </a:graphic>
      </p:graphicFrame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BF2D49C5-4A99-9B0F-0355-E3492F2700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116227"/>
              </p:ext>
            </p:extLst>
          </p:nvPr>
        </p:nvGraphicFramePr>
        <p:xfrm>
          <a:off x="6816080" y="5293548"/>
          <a:ext cx="3960440" cy="9429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60440">
                  <a:extLst>
                    <a:ext uri="{9D8B030D-6E8A-4147-A177-3AD203B41FA5}">
                      <a16:colId xmlns:a16="http://schemas.microsoft.com/office/drawing/2014/main" val="2458827325"/>
                    </a:ext>
                  </a:extLst>
                </a:gridCol>
              </a:tblGrid>
              <a:tr h="139699">
                <a:tc>
                  <a:txBody>
                    <a:bodyPr/>
                    <a:lstStyle/>
                    <a:p>
                      <a:pPr algn="r" fontAlgn="t">
                        <a:buNone/>
                        <a:tabLst>
                          <a:tab pos="3409950" algn="l"/>
                        </a:tabLst>
                      </a:pPr>
                      <a:r>
                        <a:rPr lang="it-IT" sz="1200" b="1" u="none" strike="noStrike" dirty="0">
                          <a:effectLst/>
                        </a:rPr>
                        <a:t>Total </a:t>
                      </a:r>
                      <a:r>
                        <a:rPr lang="it-IT" sz="1200" b="1" u="none" strike="noStrike" dirty="0" err="1">
                          <a:effectLst/>
                        </a:rPr>
                        <a:t>amount</a:t>
                      </a:r>
                      <a:r>
                        <a:rPr lang="it-IT" sz="1200" b="1" u="none" strike="noStrike" dirty="0">
                          <a:effectLst/>
                        </a:rPr>
                        <a:t> Euro 226.539,80</a:t>
                      </a:r>
                    </a:p>
                    <a:p>
                      <a:pPr algn="r" fontAlgn="t">
                        <a:buNone/>
                        <a:tabLst>
                          <a:tab pos="3409950" algn="l"/>
                        </a:tabLst>
                      </a:pPr>
                      <a:endParaRPr lang="it-IT" sz="1200" b="1" u="none" strike="noStrike" dirty="0">
                        <a:effectLst/>
                      </a:endParaRPr>
                    </a:p>
                    <a:p>
                      <a:pPr algn="r" fontAlgn="t">
                        <a:buNone/>
                        <a:tabLst>
                          <a:tab pos="3409950" algn="l"/>
                        </a:tabLst>
                      </a:pPr>
                      <a:endParaRPr lang="it-IT" sz="1200" b="1" u="none" strike="noStrike" dirty="0">
                        <a:effectLst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810677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  <a:tabLst>
                          <a:tab pos="3228975" algn="l"/>
                        </a:tabLst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527669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9559227"/>
                  </a:ext>
                </a:extLst>
              </a:tr>
            </a:tbl>
          </a:graphicData>
        </a:graphic>
      </p:graphicFrame>
      <p:graphicFrame>
        <p:nvGraphicFramePr>
          <p:cNvPr id="8" name="Tabella 7">
            <a:extLst>
              <a:ext uri="{FF2B5EF4-FFF2-40B4-BE49-F238E27FC236}">
                <a16:creationId xmlns:a16="http://schemas.microsoft.com/office/drawing/2014/main" id="{7B4E67EF-9C01-F047-457B-3E8A3FDAED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1179671"/>
              </p:ext>
            </p:extLst>
          </p:nvPr>
        </p:nvGraphicFramePr>
        <p:xfrm>
          <a:off x="479376" y="1651032"/>
          <a:ext cx="4752528" cy="17779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31515">
                  <a:extLst>
                    <a:ext uri="{9D8B030D-6E8A-4147-A177-3AD203B41FA5}">
                      <a16:colId xmlns:a16="http://schemas.microsoft.com/office/drawing/2014/main" val="3723077976"/>
                    </a:ext>
                  </a:extLst>
                </a:gridCol>
                <a:gridCol w="3177775">
                  <a:extLst>
                    <a:ext uri="{9D8B030D-6E8A-4147-A177-3AD203B41FA5}">
                      <a16:colId xmlns:a16="http://schemas.microsoft.com/office/drawing/2014/main" val="1632309817"/>
                    </a:ext>
                  </a:extLst>
                </a:gridCol>
                <a:gridCol w="1043238">
                  <a:extLst>
                    <a:ext uri="{9D8B030D-6E8A-4147-A177-3AD203B41FA5}">
                      <a16:colId xmlns:a16="http://schemas.microsoft.com/office/drawing/2014/main" val="1145395362"/>
                    </a:ext>
                  </a:extLst>
                </a:gridCol>
              </a:tblGrid>
              <a:tr h="22224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1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b="1" i="1" u="none" strike="noStrike" dirty="0">
                          <a:effectLst/>
                        </a:rPr>
                        <a:t>BARBIRATO</a:t>
                      </a:r>
                      <a:endParaRPr lang="it-IT" sz="11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3437660"/>
                  </a:ext>
                </a:extLst>
              </a:tr>
              <a:tr h="444492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82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INDUCTION Product WBTs Update </a:t>
                      </a:r>
                      <a:r>
                        <a:rPr lang="en-US" sz="1100" u="none" strike="noStrike" dirty="0" err="1">
                          <a:effectLst/>
                        </a:rPr>
                        <a:t>ExF</a:t>
                      </a:r>
                      <a:r>
                        <a:rPr lang="en-US" sz="1100" u="none" strike="noStrike" dirty="0">
                          <a:effectLst/>
                        </a:rPr>
                        <a:t> Brands + Connected Services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170.000,00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0406483"/>
                  </a:ext>
                </a:extLst>
              </a:tr>
              <a:tr h="22224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85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Pill on Grande Panda with 1.2 engine MT gearbox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1.000,00</a:t>
                      </a:r>
                      <a:endParaRPr lang="it-IT" sz="11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7722668"/>
                  </a:ext>
                </a:extLst>
              </a:tr>
              <a:tr h="22224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86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Pill on C.S. </a:t>
                      </a:r>
                      <a:r>
                        <a:rPr lang="it-IT" sz="1100" u="none" strike="noStrike" dirty="0" err="1">
                          <a:effectLst/>
                        </a:rPr>
                        <a:t>ExF</a:t>
                      </a:r>
                      <a:r>
                        <a:rPr lang="it-IT" sz="1100" u="none" strike="noStrike" dirty="0">
                          <a:effectLst/>
                        </a:rPr>
                        <a:t> EVAS system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1.000,00</a:t>
                      </a:r>
                      <a:endParaRPr lang="it-IT" sz="11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126784"/>
                  </a:ext>
                </a:extLst>
              </a:tr>
              <a:tr h="22224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87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Pill on C.S. </a:t>
                      </a:r>
                      <a:r>
                        <a:rPr lang="en-US" sz="1100" u="none" strike="noStrike" dirty="0" err="1">
                          <a:effectLst/>
                        </a:rPr>
                        <a:t>ExP</a:t>
                      </a:r>
                      <a:r>
                        <a:rPr lang="en-US" sz="1100" u="none" strike="noStrike" dirty="0">
                          <a:effectLst/>
                        </a:rPr>
                        <a:t> "New Activation Process"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1.000,00</a:t>
                      </a:r>
                      <a:endParaRPr lang="it-IT" sz="11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1663735"/>
                  </a:ext>
                </a:extLst>
              </a:tr>
              <a:tr h="22224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88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Pill on Abarth 600e S.S. </a:t>
                      </a:r>
                      <a:r>
                        <a:rPr lang="en-US" sz="1100" u="none" strike="noStrike" dirty="0" err="1">
                          <a:effectLst/>
                        </a:rPr>
                        <a:t>Competizione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1.000,00</a:t>
                      </a:r>
                      <a:endParaRPr lang="it-IT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8805651"/>
                  </a:ext>
                </a:extLst>
              </a:tr>
              <a:tr h="22224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b="1" u="none" strike="noStrike" dirty="0" err="1">
                          <a:effectLst/>
                        </a:rPr>
                        <a:t>Amount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b="1" u="none" strike="noStrike" dirty="0">
                          <a:effectLst/>
                        </a:rPr>
                        <a:t>174.000,00</a:t>
                      </a:r>
                      <a:endParaRPr lang="it-IT" sz="11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5661111"/>
                  </a:ext>
                </a:extLst>
              </a:tr>
            </a:tbl>
          </a:graphicData>
        </a:graphic>
      </p:graphicFrame>
      <p:graphicFrame>
        <p:nvGraphicFramePr>
          <p:cNvPr id="9" name="Tabella 8">
            <a:extLst>
              <a:ext uri="{FF2B5EF4-FFF2-40B4-BE49-F238E27FC236}">
                <a16:creationId xmlns:a16="http://schemas.microsoft.com/office/drawing/2014/main" id="{8935706D-4E83-0F9E-8C5E-7E1639CB8E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307304"/>
              </p:ext>
            </p:extLst>
          </p:nvPr>
        </p:nvGraphicFramePr>
        <p:xfrm>
          <a:off x="6023992" y="1844824"/>
          <a:ext cx="5334560" cy="140640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6608">
                  <a:extLst>
                    <a:ext uri="{9D8B030D-6E8A-4147-A177-3AD203B41FA5}">
                      <a16:colId xmlns:a16="http://schemas.microsoft.com/office/drawing/2014/main" val="2629694465"/>
                    </a:ext>
                  </a:extLst>
                </a:gridCol>
                <a:gridCol w="3566951">
                  <a:extLst>
                    <a:ext uri="{9D8B030D-6E8A-4147-A177-3AD203B41FA5}">
                      <a16:colId xmlns:a16="http://schemas.microsoft.com/office/drawing/2014/main" val="4254695545"/>
                    </a:ext>
                  </a:extLst>
                </a:gridCol>
                <a:gridCol w="1171001">
                  <a:extLst>
                    <a:ext uri="{9D8B030D-6E8A-4147-A177-3AD203B41FA5}">
                      <a16:colId xmlns:a16="http://schemas.microsoft.com/office/drawing/2014/main" val="868187597"/>
                    </a:ext>
                  </a:extLst>
                </a:gridCol>
              </a:tblGrid>
              <a:tr h="22396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b="1" i="1" u="none" strike="noStrike" dirty="0">
                          <a:effectLst/>
                        </a:rPr>
                        <a:t>D'AQUINO</a:t>
                      </a:r>
                      <a:endParaRPr lang="it-IT" sz="11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9571421"/>
                  </a:ext>
                </a:extLst>
              </a:tr>
              <a:tr h="252864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72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Knowledge </a:t>
                      </a:r>
                      <a:r>
                        <a:rPr lang="it-IT" sz="1100" u="none" strike="noStrike" dirty="0" err="1">
                          <a:effectLst/>
                        </a:rPr>
                        <a:t>chek</a:t>
                      </a:r>
                      <a:r>
                        <a:rPr lang="it-IT" sz="1100" u="none" strike="noStrike" dirty="0">
                          <a:effectLst/>
                        </a:rPr>
                        <a:t> by </a:t>
                      </a:r>
                      <a:r>
                        <a:rPr lang="it-IT" sz="1100" u="none" strike="noStrike" dirty="0" err="1">
                          <a:effectLst/>
                        </a:rPr>
                        <a:t>microlearning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5.000,00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425998"/>
                  </a:ext>
                </a:extLst>
              </a:tr>
              <a:tr h="240823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 dirty="0">
                          <a:effectLst/>
                          <a:latin typeface="+mn-lt"/>
                        </a:rPr>
                        <a:t>73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VCT on </a:t>
                      </a:r>
                      <a:r>
                        <a:rPr lang="en-US" sz="1100" u="none" strike="noStrike" dirty="0" err="1">
                          <a:effectLst/>
                          <a:latin typeface="+mn-lt"/>
                        </a:rPr>
                        <a:t>behaviour</a:t>
                      </a:r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 for the NSP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  <a:latin typeface="+mn-lt"/>
                        </a:rPr>
                        <a:t>19.600,00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5531634"/>
                  </a:ext>
                </a:extLst>
              </a:tr>
              <a:tr h="43589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 dirty="0">
                          <a:effectLst/>
                          <a:latin typeface="+mn-lt"/>
                        </a:rPr>
                        <a:t>75</a:t>
                      </a:r>
                    </a:p>
                    <a:p>
                      <a:pPr algn="ctr" fontAlgn="t">
                        <a:buNone/>
                      </a:pPr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94</a:t>
                      </a: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 dirty="0">
                          <a:effectLst/>
                          <a:latin typeface="+mn-lt"/>
                        </a:rPr>
                        <a:t>LCV product </a:t>
                      </a:r>
                      <a:r>
                        <a:rPr lang="it-IT" sz="1100" u="none" strike="noStrike" dirty="0" err="1">
                          <a:effectLst/>
                          <a:latin typeface="+mn-lt"/>
                        </a:rPr>
                        <a:t>indution</a:t>
                      </a:r>
                      <a:r>
                        <a:rPr lang="it-IT" sz="1100" u="none" strike="noStrike" dirty="0">
                          <a:effectLst/>
                          <a:latin typeface="+mn-lt"/>
                        </a:rPr>
                        <a:t> update - 3 </a:t>
                      </a:r>
                      <a:r>
                        <a:rPr lang="it-IT" sz="1100" u="none" strike="noStrike" dirty="0" err="1">
                          <a:effectLst/>
                          <a:latin typeface="+mn-lt"/>
                        </a:rPr>
                        <a:t>courses</a:t>
                      </a:r>
                      <a:r>
                        <a:rPr lang="it-IT" sz="1100" u="none" strike="noStrike" dirty="0">
                          <a:effectLst/>
                          <a:latin typeface="+mn-lt"/>
                        </a:rPr>
                        <a:t>, K9 - K0 - X250</a:t>
                      </a:r>
                    </a:p>
                    <a:p>
                      <a:pPr algn="l" fontAlgn="t">
                        <a:buNone/>
                      </a:pPr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LCV X250 TRIM STRATEGY</a:t>
                      </a: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 dirty="0">
                          <a:effectLst/>
                          <a:latin typeface="+mn-lt"/>
                        </a:rPr>
                        <a:t>10.000,00</a:t>
                      </a:r>
                    </a:p>
                    <a:p>
                      <a:pPr algn="r" fontAlgn="t">
                        <a:buNone/>
                      </a:pPr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17.939,80</a:t>
                      </a: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4556132"/>
                  </a:ext>
                </a:extLst>
              </a:tr>
              <a:tr h="252864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b="1" u="none" strike="noStrike" dirty="0" err="1">
                          <a:effectLst/>
                          <a:latin typeface="+mn-lt"/>
                        </a:rPr>
                        <a:t>Amount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b="1" u="none" strike="noStrike" dirty="0">
                          <a:effectLst/>
                          <a:latin typeface="+mn-lt"/>
                        </a:rPr>
                        <a:t>52.539,80</a:t>
                      </a:r>
                      <a:endParaRPr lang="it-IT" sz="1100" b="1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1589408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40571207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C7034E-4B38-7905-931E-C60F9AEBF1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1899E659-1EA9-2D48-EF67-643EC2B3ED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E92977B-B4C2-4A0D-A293-AFEDFB8002E3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10089B12-7BA8-08FF-A5C1-D9751AA875FE}"/>
              </a:ext>
            </a:extLst>
          </p:cNvPr>
          <p:cNvSpPr/>
          <p:nvPr/>
        </p:nvSpPr>
        <p:spPr>
          <a:xfrm>
            <a:off x="695400" y="476672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31381148</a:t>
            </a:r>
          </a:p>
          <a:p>
            <a:pPr>
              <a:buSzPts val="4000"/>
            </a:pPr>
            <a:endParaRPr lang="en-US" sz="3600" dirty="0">
              <a:solidFill>
                <a:schemeClr val="tx1"/>
              </a:solidFill>
              <a:latin typeface="DINEngschrift-Alternate" pitchFamily="2" charset="0"/>
              <a:cs typeface="Arial"/>
            </a:endParaRPr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E01EFA5B-0808-4116-D4D4-92E905391F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6060155"/>
              </p:ext>
            </p:extLst>
          </p:nvPr>
        </p:nvGraphicFramePr>
        <p:xfrm>
          <a:off x="479376" y="1184261"/>
          <a:ext cx="6978819" cy="3848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978819">
                  <a:extLst>
                    <a:ext uri="{9D8B030D-6E8A-4147-A177-3AD203B41FA5}">
                      <a16:colId xmlns:a16="http://schemas.microsoft.com/office/drawing/2014/main" val="2458827325"/>
                    </a:ext>
                  </a:extLst>
                </a:gridCol>
              </a:tblGrid>
              <a:tr h="18808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PROJECTS </a:t>
                      </a:r>
                      <a:r>
                        <a:rPr lang="it-IT" sz="1200" b="1" u="none" strike="noStrike" dirty="0" err="1">
                          <a:effectLst/>
                        </a:rPr>
                        <a:t>included</a:t>
                      </a:r>
                      <a:r>
                        <a:rPr lang="it-IT" sz="1200" b="1" u="none" strike="noStrike" dirty="0">
                          <a:effectLst/>
                        </a:rPr>
                        <a:t> in </a:t>
                      </a:r>
                      <a:r>
                        <a:rPr lang="it-IT" sz="1200" b="1" u="none" strike="noStrike" dirty="0" err="1">
                          <a:effectLst/>
                        </a:rPr>
                        <a:t>invoice</a:t>
                      </a:r>
                      <a:r>
                        <a:rPr lang="it-IT" sz="1200" b="1" u="none" strike="noStrike" dirty="0">
                          <a:effectLst/>
                        </a:rPr>
                        <a:t> 001/2026 Euro 85.872,20</a:t>
                      </a:r>
                      <a:endParaRPr lang="it-IT" sz="12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810677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527669"/>
                  </a:ext>
                </a:extLst>
              </a:tr>
            </a:tbl>
          </a:graphicData>
        </a:graphic>
      </p:graphicFrame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ADAAFCF3-7EE4-D22E-C77D-D9C4647105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8759207"/>
              </p:ext>
            </p:extLst>
          </p:nvPr>
        </p:nvGraphicFramePr>
        <p:xfrm>
          <a:off x="6816080" y="5293548"/>
          <a:ext cx="3960440" cy="9429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60440">
                  <a:extLst>
                    <a:ext uri="{9D8B030D-6E8A-4147-A177-3AD203B41FA5}">
                      <a16:colId xmlns:a16="http://schemas.microsoft.com/office/drawing/2014/main" val="2458827325"/>
                    </a:ext>
                  </a:extLst>
                </a:gridCol>
              </a:tblGrid>
              <a:tr h="139699">
                <a:tc>
                  <a:txBody>
                    <a:bodyPr/>
                    <a:lstStyle/>
                    <a:p>
                      <a:pPr algn="r" fontAlgn="t">
                        <a:buNone/>
                        <a:tabLst>
                          <a:tab pos="3409950" algn="l"/>
                        </a:tabLst>
                      </a:pPr>
                      <a:r>
                        <a:rPr lang="it-IT" sz="1200" b="1" u="none" strike="noStrike" dirty="0">
                          <a:effectLst/>
                        </a:rPr>
                        <a:t>Total </a:t>
                      </a:r>
                      <a:r>
                        <a:rPr lang="it-IT" sz="1200" b="1" u="none" strike="noStrike" dirty="0" err="1">
                          <a:effectLst/>
                        </a:rPr>
                        <a:t>amount</a:t>
                      </a:r>
                      <a:r>
                        <a:rPr lang="it-IT" sz="1200" b="1" u="none" strike="noStrike" dirty="0">
                          <a:effectLst/>
                        </a:rPr>
                        <a:t> Euro 85.872,20</a:t>
                      </a:r>
                    </a:p>
                    <a:p>
                      <a:pPr algn="r" fontAlgn="t">
                        <a:buNone/>
                        <a:tabLst>
                          <a:tab pos="3409950" algn="l"/>
                        </a:tabLst>
                      </a:pPr>
                      <a:endParaRPr lang="it-IT" sz="1200" b="1" u="none" strike="noStrike" dirty="0">
                        <a:effectLst/>
                      </a:endParaRPr>
                    </a:p>
                    <a:p>
                      <a:pPr algn="r" fontAlgn="t">
                        <a:buNone/>
                        <a:tabLst>
                          <a:tab pos="3409950" algn="l"/>
                        </a:tabLst>
                      </a:pPr>
                      <a:endParaRPr lang="it-IT" sz="1200" b="1" u="none" strike="noStrike" dirty="0">
                        <a:effectLst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810677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  <a:tabLst>
                          <a:tab pos="3228975" algn="l"/>
                        </a:tabLst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527669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9559227"/>
                  </a:ext>
                </a:extLst>
              </a:tr>
            </a:tbl>
          </a:graphicData>
        </a:graphic>
      </p:graphicFrame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D454B136-4E32-A5D3-DC50-C1D540B535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7136881"/>
              </p:ext>
            </p:extLst>
          </p:nvPr>
        </p:nvGraphicFramePr>
        <p:xfrm>
          <a:off x="664580" y="1714071"/>
          <a:ext cx="5334560" cy="176689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6608">
                  <a:extLst>
                    <a:ext uri="{9D8B030D-6E8A-4147-A177-3AD203B41FA5}">
                      <a16:colId xmlns:a16="http://schemas.microsoft.com/office/drawing/2014/main" val="1707064256"/>
                    </a:ext>
                  </a:extLst>
                </a:gridCol>
                <a:gridCol w="3566951">
                  <a:extLst>
                    <a:ext uri="{9D8B030D-6E8A-4147-A177-3AD203B41FA5}">
                      <a16:colId xmlns:a16="http://schemas.microsoft.com/office/drawing/2014/main" val="1427819044"/>
                    </a:ext>
                  </a:extLst>
                </a:gridCol>
                <a:gridCol w="1171001">
                  <a:extLst>
                    <a:ext uri="{9D8B030D-6E8A-4147-A177-3AD203B41FA5}">
                      <a16:colId xmlns:a16="http://schemas.microsoft.com/office/drawing/2014/main" val="3807050032"/>
                    </a:ext>
                  </a:extLst>
                </a:gridCol>
              </a:tblGrid>
              <a:tr h="187588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i="1" u="none" strike="noStrike" dirty="0">
                          <a:effectLst/>
                        </a:rPr>
                        <a:t>BARBIRATO</a:t>
                      </a: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8779078"/>
                  </a:ext>
                </a:extLst>
              </a:tr>
              <a:tr h="187588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95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INDUCTION Connected Services exF exP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19.400,00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3292523"/>
                  </a:ext>
                </a:extLst>
              </a:tr>
              <a:tr h="187588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96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Leapmotor B05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19.300,00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2328582"/>
                  </a:ext>
                </a:extLst>
              </a:tr>
              <a:tr h="187588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97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ALFA ROMEO Giulia Luna rossa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1900284"/>
                  </a:ext>
                </a:extLst>
              </a:tr>
              <a:tr h="187588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98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Lancia Ypsilon ICE MT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7677233"/>
                  </a:ext>
                </a:extLst>
              </a:tr>
              <a:tr h="187588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99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Jeep Summit 4xe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7178672"/>
                  </a:ext>
                </a:extLst>
              </a:tr>
              <a:tr h="187588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Alfa Romeo Tonale  Handover memento 1st part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4.922,20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2504284"/>
                  </a:ext>
                </a:extLst>
              </a:tr>
              <a:tr h="227653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101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Jeep Avenger </a:t>
                      </a:r>
                      <a:r>
                        <a:rPr lang="it-IT" sz="1200" u="none" strike="noStrike" dirty="0" err="1">
                          <a:effectLst/>
                        </a:rPr>
                        <a:t>mca</a:t>
                      </a:r>
                      <a:r>
                        <a:rPr lang="it-IT" sz="1200" u="none" strike="noStrike" dirty="0">
                          <a:effectLst/>
                        </a:rPr>
                        <a:t> 2026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19.250,00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52077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 err="1">
                          <a:effectLst/>
                        </a:rPr>
                        <a:t>Amount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65.872,20</a:t>
                      </a: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3804898"/>
                  </a:ext>
                </a:extLst>
              </a:tr>
            </a:tbl>
          </a:graphicData>
        </a:graphic>
      </p:graphicFrame>
      <p:graphicFrame>
        <p:nvGraphicFramePr>
          <p:cNvPr id="6" name="Tabella 5">
            <a:extLst>
              <a:ext uri="{FF2B5EF4-FFF2-40B4-BE49-F238E27FC236}">
                <a16:creationId xmlns:a16="http://schemas.microsoft.com/office/drawing/2014/main" id="{72BBE310-2BB0-3DFC-BA66-C75BF1574E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5549311"/>
              </p:ext>
            </p:extLst>
          </p:nvPr>
        </p:nvGraphicFramePr>
        <p:xfrm>
          <a:off x="6302060" y="1923635"/>
          <a:ext cx="5334560" cy="8096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6608">
                  <a:extLst>
                    <a:ext uri="{9D8B030D-6E8A-4147-A177-3AD203B41FA5}">
                      <a16:colId xmlns:a16="http://schemas.microsoft.com/office/drawing/2014/main" val="3770170792"/>
                    </a:ext>
                  </a:extLst>
                </a:gridCol>
                <a:gridCol w="3566951">
                  <a:extLst>
                    <a:ext uri="{9D8B030D-6E8A-4147-A177-3AD203B41FA5}">
                      <a16:colId xmlns:a16="http://schemas.microsoft.com/office/drawing/2014/main" val="2216608377"/>
                    </a:ext>
                  </a:extLst>
                </a:gridCol>
                <a:gridCol w="1171001">
                  <a:extLst>
                    <a:ext uri="{9D8B030D-6E8A-4147-A177-3AD203B41FA5}">
                      <a16:colId xmlns:a16="http://schemas.microsoft.com/office/drawing/2014/main" val="2097676861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i="1" u="none" strike="noStrike" dirty="0">
                          <a:effectLst/>
                        </a:rPr>
                        <a:t>LERCH</a:t>
                      </a: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474969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95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INDUCTION (Barbirato/</a:t>
                      </a:r>
                      <a:r>
                        <a:rPr lang="it-IT" sz="1200" u="none" strike="noStrike" dirty="0" err="1">
                          <a:effectLst/>
                        </a:rPr>
                        <a:t>Lerch</a:t>
                      </a:r>
                      <a:r>
                        <a:rPr lang="it-IT" sz="1200" u="none" strike="noStrike" dirty="0">
                          <a:effectLst/>
                        </a:rPr>
                        <a:t>)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20.000,00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042963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Amount</a:t>
                      </a: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20.000,00</a:t>
                      </a: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4972229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74542190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02419809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ARTICULATE_DESIGN_ID_OFFICE THEME" val="jMzwFplP"/>
  <p:tag name="ARTICULATE_DESIGN_ID_PERSONALIZZA STRUTTURA" val="0qazfrhQ"/>
  <p:tag name="ARTICULATE_SLIDE_COUNT" val="13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1247</TotalTime>
  <Words>1442</Words>
  <Application>Microsoft Office PowerPoint</Application>
  <PresentationFormat>Widescreen</PresentationFormat>
  <Paragraphs>607</Paragraphs>
  <Slides>13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20" baseType="lpstr">
      <vt:lpstr>Montserrat</vt:lpstr>
      <vt:lpstr>Arial</vt:lpstr>
      <vt:lpstr>Abel</vt:lpstr>
      <vt:lpstr>DINEngschrift-Alternate</vt:lpstr>
      <vt:lpstr>Calibri</vt:lpstr>
      <vt:lpstr>Aptos Narrow</vt:lpstr>
      <vt:lpstr>Office Theme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koine</dc:creator>
  <cp:lastModifiedBy>Patrizia Gariglio</cp:lastModifiedBy>
  <cp:revision>1190</cp:revision>
  <cp:lastPrinted>2026-01-27T17:07:11Z</cp:lastPrinted>
  <dcterms:modified xsi:type="dcterms:W3CDTF">2026-02-25T18:08:48Z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A836A0D1-E106-450E-8133-4F999E038EA7</vt:lpwstr>
  </property>
  <property fmtid="{D5CDD505-2E9C-101B-9397-08002B2CF9AE}" pid="3" name="ArticulatePath">
    <vt:lpwstr>Koine_GARA</vt:lpwstr>
  </property>
</Properties>
</file>