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24"/>
  </p:notesMasterIdLst>
  <p:sldIdLst>
    <p:sldId id="256" r:id="rId2"/>
    <p:sldId id="409" r:id="rId3"/>
    <p:sldId id="415" r:id="rId4"/>
    <p:sldId id="416" r:id="rId5"/>
    <p:sldId id="433" r:id="rId6"/>
    <p:sldId id="435" r:id="rId7"/>
    <p:sldId id="436" r:id="rId8"/>
    <p:sldId id="437" r:id="rId9"/>
    <p:sldId id="438" r:id="rId10"/>
    <p:sldId id="434" r:id="rId11"/>
    <p:sldId id="421" r:id="rId12"/>
    <p:sldId id="422" r:id="rId13"/>
    <p:sldId id="423" r:id="rId14"/>
    <p:sldId id="424" r:id="rId15"/>
    <p:sldId id="425" r:id="rId16"/>
    <p:sldId id="426" r:id="rId17"/>
    <p:sldId id="427" r:id="rId18"/>
    <p:sldId id="428" r:id="rId19"/>
    <p:sldId id="429" r:id="rId20"/>
    <p:sldId id="430" r:id="rId21"/>
    <p:sldId id="431" r:id="rId22"/>
    <p:sldId id="432" r:id="rId23"/>
  </p:sldIdLst>
  <p:sldSz cx="12192000" cy="6858000"/>
  <p:notesSz cx="6797675" cy="9872663"/>
  <p:embeddedFontLst>
    <p:embeddedFont>
      <p:font typeface="Abel" panose="02000506030000020004" pitchFamily="2" charset="0"/>
      <p:regular r:id="rId25"/>
    </p:embeddedFont>
    <p:embeddedFont>
      <p:font typeface="Aptos Narrow" panose="020B0004020202020204" pitchFamily="34" charset="0"/>
      <p:regular r:id="rId26"/>
      <p:bold r:id="rId27"/>
      <p:italic r:id="rId28"/>
      <p:boldItalic r:id="rId29"/>
    </p:embeddedFont>
    <p:embeddedFont>
      <p:font typeface="DINEngschrift-Alternate" pitchFamily="2" charset="0"/>
      <p:regular r:id="rId30"/>
    </p:embeddedFont>
    <p:embeddedFont>
      <p:font typeface="Encode Sans" pitchFamily="2" charset="0"/>
      <p:regular r:id="rId31"/>
      <p:bold r:id="rId32"/>
    </p:embeddedFont>
    <p:embeddedFont>
      <p:font typeface="Montserrat" pitchFamily="2" charset="0"/>
      <p:regular r:id="rId33"/>
      <p:bold r:id="rId34"/>
      <p:italic r:id="rId35"/>
      <p:boldItalic r:id="rId36"/>
    </p:embeddedFont>
  </p:embeddedFontLst>
  <p:custDataLst>
    <p:tags r:id="rId37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409"/>
            <p14:sldId id="415"/>
            <p14:sldId id="416"/>
            <p14:sldId id="433"/>
            <p14:sldId id="435"/>
            <p14:sldId id="436"/>
            <p14:sldId id="437"/>
            <p14:sldId id="438"/>
            <p14:sldId id="434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75" autoAdjust="0"/>
    <p:restoredTop sz="93797" autoAdjust="0"/>
  </p:normalViewPr>
  <p:slideViewPr>
    <p:cSldViewPr>
      <p:cViewPr varScale="1">
        <p:scale>
          <a:sx n="86" d="100"/>
          <a:sy n="86" d="100"/>
        </p:scale>
        <p:origin x="60" y="78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10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font" Target="fonts/font11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11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February 17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2026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4F7CDE9-562F-F1A1-D1E2-F17175166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386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/>
        </p:nvGraphicFramePr>
        <p:xfrm>
          <a:off x="1246461" y="1484784"/>
          <a:ext cx="7801868" cy="1282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1819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E099A56-75EB-648E-6FA7-19A61F45C71B}"/>
              </a:ext>
            </a:extLst>
          </p:cNvPr>
          <p:cNvGraphicFramePr>
            <a:graphicFrameLocks noGrp="1"/>
          </p:cNvGraphicFramePr>
          <p:nvPr/>
        </p:nvGraphicFramePr>
        <p:xfrm>
          <a:off x="1246461" y="4365138"/>
          <a:ext cx="5551039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776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307557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67825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6027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031/2025 </a:t>
                      </a:r>
                      <a:r>
                        <a:rPr lang="it-IT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December</a:t>
                      </a:r>
                      <a:endParaRPr lang="it-IT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226.539,80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1.163.777,80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05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85.873,20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35E5E93-B520-E2F9-DCD1-469A6DDC256C}"/>
              </a:ext>
            </a:extLst>
          </p:cNvPr>
          <p:cNvGraphicFramePr>
            <a:graphicFrameLocks noGrp="1"/>
          </p:cNvGraphicFramePr>
          <p:nvPr/>
        </p:nvGraphicFramePr>
        <p:xfrm>
          <a:off x="1246461" y="2835872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Projects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A2A2DD0-1EA3-F36E-A14A-53D668A4CCD0}"/>
              </a:ext>
            </a:extLst>
          </p:cNvPr>
          <p:cNvGraphicFramePr>
            <a:graphicFrameLocks noGrp="1"/>
          </p:cNvGraphicFramePr>
          <p:nvPr/>
        </p:nvGraphicFramePr>
        <p:xfrm>
          <a:off x="1126631" y="3274776"/>
          <a:ext cx="5544616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438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1832938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3088240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Barbirato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740.422,20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489.227,80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5658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/>
        </p:nvGraphicFramePr>
        <p:xfrm>
          <a:off x="479376" y="2307450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/>
        </p:nvGraphicFramePr>
        <p:xfrm>
          <a:off x="617435" y="1412776"/>
          <a:ext cx="7710813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18928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/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/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794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14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/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/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/>
        </p:nvGraphicFramePr>
        <p:xfrm>
          <a:off x="6456040" y="4868009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C28373C7-806C-4BC8-6512-722B296C6BE5}"/>
              </a:ext>
            </a:extLst>
          </p:cNvPr>
          <p:cNvGraphicFramePr>
            <a:graphicFrameLocks noGrp="1"/>
          </p:cNvGraphicFramePr>
          <p:nvPr/>
        </p:nvGraphicFramePr>
        <p:xfrm>
          <a:off x="6704409" y="2235999"/>
          <a:ext cx="4608512" cy="141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408">
                  <a:extLst>
                    <a:ext uri="{9D8B030D-6E8A-4147-A177-3AD203B41FA5}">
                      <a16:colId xmlns:a16="http://schemas.microsoft.com/office/drawing/2014/main" val="589367160"/>
                    </a:ext>
                  </a:extLst>
                </a:gridCol>
                <a:gridCol w="2675283">
                  <a:extLst>
                    <a:ext uri="{9D8B030D-6E8A-4147-A177-3AD203B41FA5}">
                      <a16:colId xmlns:a16="http://schemas.microsoft.com/office/drawing/2014/main" val="1909878847"/>
                    </a:ext>
                  </a:extLst>
                </a:gridCol>
                <a:gridCol w="1417821">
                  <a:extLst>
                    <a:ext uri="{9D8B030D-6E8A-4147-A177-3AD203B41FA5}">
                      <a16:colId xmlns:a16="http://schemas.microsoft.com/office/drawing/2014/main" val="22367958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313305"/>
                  </a:ext>
                </a:extLst>
              </a:tr>
              <a:tr h="2006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122936"/>
                  </a:ext>
                </a:extLst>
              </a:tr>
              <a:tr h="21631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600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18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1.623,20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2260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Ami Handover +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41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TRIS Handover memento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701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35.623,20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774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522C49-DE3A-3572-D0EC-7B097C749435}"/>
              </a:ext>
            </a:extLst>
          </p:cNvPr>
          <p:cNvSpPr txBox="1"/>
          <p:nvPr/>
        </p:nvSpPr>
        <p:spPr>
          <a:xfrm>
            <a:off x="6710139" y="1824788"/>
            <a:ext cx="48975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200" b="1" i="1" u="none" strike="noStrike" dirty="0">
                <a:effectLst/>
              </a:rPr>
              <a:t>D'AQUINO</a:t>
            </a:r>
            <a:endParaRPr lang="it-IT" sz="1200" b="1" i="1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3127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/>
        </p:nvGraphicFramePr>
        <p:xfrm>
          <a:off x="606152" y="1452163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2EB7D2C6-2111-948B-50AA-E974DB65C79B}"/>
              </a:ext>
            </a:extLst>
          </p:cNvPr>
          <p:cNvGraphicFramePr>
            <a:graphicFrameLocks noGrp="1"/>
          </p:cNvGraphicFramePr>
          <p:nvPr/>
        </p:nvGraphicFramePr>
        <p:xfrm>
          <a:off x="6605915" y="1906009"/>
          <a:ext cx="4695020" cy="4237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083">
                  <a:extLst>
                    <a:ext uri="{9D8B030D-6E8A-4147-A177-3AD203B41FA5}">
                      <a16:colId xmlns:a16="http://schemas.microsoft.com/office/drawing/2014/main" val="641755848"/>
                    </a:ext>
                  </a:extLst>
                </a:gridCol>
                <a:gridCol w="3139323">
                  <a:extLst>
                    <a:ext uri="{9D8B030D-6E8A-4147-A177-3AD203B41FA5}">
                      <a16:colId xmlns:a16="http://schemas.microsoft.com/office/drawing/2014/main" val="1948465541"/>
                    </a:ext>
                  </a:extLst>
                </a:gridCol>
                <a:gridCol w="1030614">
                  <a:extLst>
                    <a:ext uri="{9D8B030D-6E8A-4147-A177-3AD203B41FA5}">
                      <a16:colId xmlns:a16="http://schemas.microsoft.com/office/drawing/2014/main" val="3379888879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FIAT PRO 3-WHEELER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19.513,00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7735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CustomFit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91976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Conversion Training Path 2 VCT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813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Dodge </a:t>
                      </a:r>
                      <a:r>
                        <a:rPr lang="it-IT" sz="1100" u="none" strike="noStrike" dirty="0" err="1">
                          <a:effectLst/>
                        </a:rPr>
                        <a:t>Charger</a:t>
                      </a:r>
                      <a:r>
                        <a:rPr lang="it-IT" sz="1100" u="none" strike="noStrike" dirty="0">
                          <a:effectLst/>
                        </a:rPr>
                        <a:t> Daytona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19.538,00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814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</a:rPr>
                        <a:t>Induction</a:t>
                      </a:r>
                      <a:r>
                        <a:rPr lang="it-IT" sz="1100" u="none" strike="noStrike" dirty="0">
                          <a:effectLst/>
                        </a:rPr>
                        <a:t> update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8995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connect services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7665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7263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taxation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07204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WBT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6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4052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DODGE video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5.712,00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832618"/>
                  </a:ext>
                </a:extLst>
              </a:tr>
              <a:tr h="24870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8-YEARS WARRANTY + service contracts LCV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4304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Opel Induction WBT for passenger car of K9 and K0 - starting from Product induction 2025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8421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Peugeot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44176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Citroen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91242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Fiat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9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WBT for Service people, how to activate the 8year warranty (Andy)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483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280.963,00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77793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2FB2F3-2CC5-3E8C-1C48-CDAA70E22A59}"/>
              </a:ext>
            </a:extLst>
          </p:cNvPr>
          <p:cNvSpPr txBox="1"/>
          <p:nvPr/>
        </p:nvSpPr>
        <p:spPr>
          <a:xfrm>
            <a:off x="6744072" y="1611336"/>
            <a:ext cx="5184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400" b="1" i="1" u="none" strike="noStrike" dirty="0">
                <a:effectLst/>
              </a:rPr>
              <a:t>D’AQUINO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BE1A7BCD-F7D7-3CCC-6D81-941FA74EBB01}"/>
              </a:ext>
            </a:extLst>
          </p:cNvPr>
          <p:cNvGraphicFramePr>
            <a:graphicFrameLocks noGrp="1"/>
          </p:cNvGraphicFramePr>
          <p:nvPr/>
        </p:nvGraphicFramePr>
        <p:xfrm>
          <a:off x="407368" y="2060848"/>
          <a:ext cx="4813006" cy="101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67279993"/>
                    </a:ext>
                  </a:extLst>
                </a:gridCol>
                <a:gridCol w="3045397">
                  <a:extLst>
                    <a:ext uri="{9D8B030D-6E8A-4147-A177-3AD203B41FA5}">
                      <a16:colId xmlns:a16="http://schemas.microsoft.com/office/drawing/2014/main" val="2247421948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86555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Alfa Romeo 8 years Warranty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671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i-DOUV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783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5 motion animation videos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1361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500e - HYBRID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18.450,00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092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31.450,00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66180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F22FF2B-AA63-45DE-8DE2-CAADDF26DDE2}"/>
              </a:ext>
            </a:extLst>
          </p:cNvPr>
          <p:cNvGraphicFramePr>
            <a:graphicFrameLocks noGrp="1"/>
          </p:cNvGraphicFramePr>
          <p:nvPr/>
        </p:nvGraphicFramePr>
        <p:xfrm>
          <a:off x="1150355" y="5693241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312.413,00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01245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/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312.412,00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/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312,412,00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9FAAF62-EE10-B314-D8D0-AB2D2643838F}"/>
              </a:ext>
            </a:extLst>
          </p:cNvPr>
          <p:cNvGraphicFramePr>
            <a:graphicFrameLocks noGrp="1"/>
          </p:cNvGraphicFramePr>
          <p:nvPr/>
        </p:nvGraphicFramePr>
        <p:xfrm>
          <a:off x="479376" y="1432051"/>
          <a:ext cx="4464496" cy="5108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302">
                  <a:extLst>
                    <a:ext uri="{9D8B030D-6E8A-4147-A177-3AD203B41FA5}">
                      <a16:colId xmlns:a16="http://schemas.microsoft.com/office/drawing/2014/main" val="2626355474"/>
                    </a:ext>
                  </a:extLst>
                </a:gridCol>
                <a:gridCol w="2985183">
                  <a:extLst>
                    <a:ext uri="{9D8B030D-6E8A-4147-A177-3AD203B41FA5}">
                      <a16:colId xmlns:a16="http://schemas.microsoft.com/office/drawing/2014/main" val="4207582703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261551412"/>
                    </a:ext>
                  </a:extLst>
                </a:gridCol>
              </a:tblGrid>
              <a:tr h="939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08775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731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9579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5399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534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Alfa Romeo New Tonale part 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6445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566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C10 AWD 6 800v battery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808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522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Connected Services FLEET Management Platform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7494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Junior MY'26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323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8 Years Warranty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2919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16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09580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404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Compass Altitude 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3660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600 MY26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18.300,00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3913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GRANDE PANDA MY 26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6462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Tonale MCE Launch WBT Part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19.400,00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441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22677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5556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500 HYBRID TORINO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87028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B10 with REEV Technology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94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34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14.500,00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158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083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x Synthesia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614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Shooting and animation post-production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9437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 on AR  Junior e Tonale SS Sport Speciale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38526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Leaflet x Brand Ambassador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199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Capsule on Avenger SS Black Edition Pill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479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218.200,00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9157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CAC6CD-3045-70CD-A954-B423DC065BE6}"/>
              </a:ext>
            </a:extLst>
          </p:cNvPr>
          <p:cNvGraphicFramePr>
            <a:graphicFrameLocks noGrp="1"/>
          </p:cNvGraphicFramePr>
          <p:nvPr/>
        </p:nvGraphicFramePr>
        <p:xfrm>
          <a:off x="6744072" y="1332943"/>
          <a:ext cx="4623694" cy="2016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06">
                  <a:extLst>
                    <a:ext uri="{9D8B030D-6E8A-4147-A177-3AD203B41FA5}">
                      <a16:colId xmlns:a16="http://schemas.microsoft.com/office/drawing/2014/main" val="103988764"/>
                    </a:ext>
                  </a:extLst>
                </a:gridCol>
                <a:gridCol w="2616675">
                  <a:extLst>
                    <a:ext uri="{9D8B030D-6E8A-4147-A177-3AD203B41FA5}">
                      <a16:colId xmlns:a16="http://schemas.microsoft.com/office/drawing/2014/main" val="1989865593"/>
                    </a:ext>
                  </a:extLst>
                </a:gridCol>
                <a:gridCol w="1489913">
                  <a:extLst>
                    <a:ext uri="{9D8B030D-6E8A-4147-A177-3AD203B41FA5}">
                      <a16:colId xmlns:a16="http://schemas.microsoft.com/office/drawing/2014/main" val="106930138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23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05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Nuovo motore K0 - 2 pill + memento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464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list 5 pill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755844"/>
                  </a:ext>
                </a:extLst>
              </a:tr>
              <a:tr h="21583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WBT on lcv technical bases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762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786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B2B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15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Managers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603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EOT pills (from SFS)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1.812,0</a:t>
                      </a: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it-IT" sz="1000" b="0" i="1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40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>
                          <a:effectLst/>
                        </a:rPr>
                        <a:t>Amount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94.212,00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4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87967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7C486-9AD0-B948-F699-1665BBEF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C741BF6-3674-3E0E-3461-E0DC9758C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FCA97C8-10D8-C534-8F70-3A6BA5A8A82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39E9EB9-C062-2FE8-B645-85A9349A6554}"/>
              </a:ext>
            </a:extLst>
          </p:cNvPr>
          <p:cNvGraphicFramePr>
            <a:graphicFrameLocks noGrp="1"/>
          </p:cNvGraphicFramePr>
          <p:nvPr/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031_2025 Euro 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2D49C5-4A99-9B0F-0355-E3492F270007}"/>
              </a:ext>
            </a:extLst>
          </p:cNvPr>
          <p:cNvGraphicFramePr>
            <a:graphicFrameLocks noGrp="1"/>
          </p:cNvGraphicFramePr>
          <p:nvPr/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226.539,80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B4E67EF-9C01-F047-457B-3E8A3FDAED17}"/>
              </a:ext>
            </a:extLst>
          </p:cNvPr>
          <p:cNvGraphicFramePr>
            <a:graphicFrameLocks noGrp="1"/>
          </p:cNvGraphicFramePr>
          <p:nvPr/>
        </p:nvGraphicFramePr>
        <p:xfrm>
          <a:off x="479376" y="1651032"/>
          <a:ext cx="4752528" cy="1777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515">
                  <a:extLst>
                    <a:ext uri="{9D8B030D-6E8A-4147-A177-3AD203B41FA5}">
                      <a16:colId xmlns:a16="http://schemas.microsoft.com/office/drawing/2014/main" val="3723077976"/>
                    </a:ext>
                  </a:extLst>
                </a:gridCol>
                <a:gridCol w="3177775">
                  <a:extLst>
                    <a:ext uri="{9D8B030D-6E8A-4147-A177-3AD203B41FA5}">
                      <a16:colId xmlns:a16="http://schemas.microsoft.com/office/drawing/2014/main" val="1632309817"/>
                    </a:ext>
                  </a:extLst>
                </a:gridCol>
                <a:gridCol w="1043238">
                  <a:extLst>
                    <a:ext uri="{9D8B030D-6E8A-4147-A177-3AD203B41FA5}">
                      <a16:colId xmlns:a16="http://schemas.microsoft.com/office/drawing/2014/main" val="1145395362"/>
                    </a:ext>
                  </a:extLst>
                </a:gridCol>
              </a:tblGrid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BARBIRATO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7660"/>
                  </a:ext>
                </a:extLst>
              </a:tr>
              <a:tr h="44449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INDUCTION Product WBTs Update </a:t>
                      </a:r>
                      <a:r>
                        <a:rPr lang="en-US" sz="1100" u="none" strike="noStrike" dirty="0" err="1">
                          <a:effectLst/>
                        </a:rPr>
                        <a:t>ExF</a:t>
                      </a:r>
                      <a:r>
                        <a:rPr lang="en-US" sz="1100" u="none" strike="noStrike" dirty="0">
                          <a:effectLst/>
                        </a:rPr>
                        <a:t> Brands + Connected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406483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Grande Panda with 1.2 engine MT gearbox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722668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Pill on C.S. </a:t>
                      </a:r>
                      <a:r>
                        <a:rPr lang="it-IT" sz="1100" u="none" strike="noStrike" dirty="0" err="1">
                          <a:effectLst/>
                        </a:rPr>
                        <a:t>ExF</a:t>
                      </a:r>
                      <a:r>
                        <a:rPr lang="it-IT" sz="1100" u="none" strike="noStrike" dirty="0">
                          <a:effectLst/>
                        </a:rPr>
                        <a:t> EVAS system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6784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C.S. </a:t>
                      </a:r>
                      <a:r>
                        <a:rPr lang="en-US" sz="1100" u="none" strike="noStrike" dirty="0" err="1">
                          <a:effectLst/>
                        </a:rPr>
                        <a:t>ExP</a:t>
                      </a:r>
                      <a:r>
                        <a:rPr lang="en-US" sz="1100" u="none" strike="noStrike" dirty="0">
                          <a:effectLst/>
                        </a:rPr>
                        <a:t> "New Activation Process"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63735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Abarth 600e S.S. </a:t>
                      </a:r>
                      <a:r>
                        <a:rPr lang="en-US" sz="1100" u="none" strike="noStrike" dirty="0" err="1">
                          <a:effectLst/>
                        </a:rPr>
                        <a:t>Competizione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1.000,00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5651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174.000,00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111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8935706D-4E83-0F9E-8C5E-7E1639CB8EF9}"/>
              </a:ext>
            </a:extLst>
          </p:cNvPr>
          <p:cNvGraphicFramePr>
            <a:graphicFrameLocks noGrp="1"/>
          </p:cNvGraphicFramePr>
          <p:nvPr/>
        </p:nvGraphicFramePr>
        <p:xfrm>
          <a:off x="6023992" y="1844824"/>
          <a:ext cx="5334560" cy="1406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629694465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4254695545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868187597"/>
                    </a:ext>
                  </a:extLst>
                </a:gridCol>
              </a:tblGrid>
              <a:tr h="2239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D'AQUINO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571421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Knowledge </a:t>
                      </a:r>
                      <a:r>
                        <a:rPr lang="it-IT" sz="1100" u="none" strike="noStrike" dirty="0" err="1">
                          <a:effectLst/>
                        </a:rPr>
                        <a:t>chek</a:t>
                      </a:r>
                      <a:r>
                        <a:rPr lang="it-IT" sz="1100" u="none" strike="noStrike" dirty="0">
                          <a:effectLst/>
                        </a:rPr>
                        <a:t> by </a:t>
                      </a:r>
                      <a:r>
                        <a:rPr lang="it-IT" sz="1100" u="none" strike="noStrike" dirty="0" err="1">
                          <a:effectLst/>
                        </a:rPr>
                        <a:t>microlearning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25998"/>
                  </a:ext>
                </a:extLst>
              </a:tr>
              <a:tr h="2408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VCT on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behaviour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the NSP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531634"/>
                  </a:ext>
                </a:extLst>
              </a:tr>
              <a:tr h="4358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75</a:t>
                      </a:r>
                    </a:p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product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indution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update - 3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courses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, K9 - K0 - X250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LCV X250 TRIM STRATEGY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10.000,00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556132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52.539,80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5894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01346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7034E-4B38-7905-931E-C60F9AEB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899E659-1EA9-2D48-EF67-643EC2B3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0089B12-7BA8-08FF-A5C1-D9751AA875F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01EFA5B-0808-4116-D4D4-92E905391F53}"/>
              </a:ext>
            </a:extLst>
          </p:cNvPr>
          <p:cNvGraphicFramePr>
            <a:graphicFrameLocks noGrp="1"/>
          </p:cNvGraphicFramePr>
          <p:nvPr/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 BE ISSUED  </a:t>
                      </a:r>
                      <a:r>
                        <a:rPr lang="it-IT" sz="1200" b="1" u="none" strike="noStrike" dirty="0">
                          <a:effectLst/>
                        </a:rPr>
                        <a:t>Euro 85.850,00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DAAFCF3-7EE4-D22E-C77D-D9C4647105FE}"/>
              </a:ext>
            </a:extLst>
          </p:cNvPr>
          <p:cNvGraphicFramePr>
            <a:graphicFrameLocks noGrp="1"/>
          </p:cNvGraphicFramePr>
          <p:nvPr/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85.873,20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454B136-4E32-A5D3-DC50-C1D540B53526}"/>
              </a:ext>
            </a:extLst>
          </p:cNvPr>
          <p:cNvGraphicFramePr>
            <a:graphicFrameLocks noGrp="1"/>
          </p:cNvGraphicFramePr>
          <p:nvPr/>
        </p:nvGraphicFramePr>
        <p:xfrm>
          <a:off x="664580" y="1714071"/>
          <a:ext cx="5334560" cy="1766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1707064256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1427819044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07050032"/>
                    </a:ext>
                  </a:extLst>
                </a:gridCol>
              </a:tblGrid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779078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INDUCTION Connected Services exF exP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9252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B05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19.300,00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2858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Giulia Luna rossa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900284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Lancia Ypsilon ICE MT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7723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Summit 4xe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17867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Romeo Tonale  Handover memento 1st part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4.922,20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504284"/>
                  </a:ext>
                </a:extLst>
              </a:tr>
              <a:tr h="22765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Avenger </a:t>
                      </a:r>
                      <a:r>
                        <a:rPr lang="it-IT" sz="1200" u="none" strike="noStrike" dirty="0" err="1">
                          <a:effectLst/>
                        </a:rPr>
                        <a:t>mca</a:t>
                      </a:r>
                      <a:r>
                        <a:rPr lang="it-IT" sz="1200" u="none" strike="noStrike" dirty="0">
                          <a:effectLst/>
                        </a:rPr>
                        <a:t> 2026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19.250,00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07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65.872,20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04898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2BBE310-2BB0-3DFC-BA66-C75BF1574E48}"/>
              </a:ext>
            </a:extLst>
          </p:cNvPr>
          <p:cNvGraphicFramePr>
            <a:graphicFrameLocks noGrp="1"/>
          </p:cNvGraphicFramePr>
          <p:nvPr/>
        </p:nvGraphicFramePr>
        <p:xfrm>
          <a:off x="6302060" y="1923635"/>
          <a:ext cx="533456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7017079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216608377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209767686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LERCH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7496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INDUCTION (Barbirato/</a:t>
                      </a: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4296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972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421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4198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19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/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/>
        </p:nvGraphicFramePr>
        <p:xfrm>
          <a:off x="806617" y="4482821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206.466,30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/>
        </p:nvGraphicFramePr>
        <p:xfrm>
          <a:off x="862220" y="1869249"/>
          <a:ext cx="4864100" cy="2362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13.848,65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2DCFA0-C21B-9178-51A5-2CF9A51C27C7}"/>
              </a:ext>
            </a:extLst>
          </p:cNvPr>
          <p:cNvSpPr txBox="1"/>
          <p:nvPr/>
        </p:nvSpPr>
        <p:spPr>
          <a:xfrm>
            <a:off x="743660" y="5384979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u="sng" dirty="0">
                <a:solidFill>
                  <a:schemeClr val="tx1"/>
                </a:solidFill>
              </a:rPr>
              <a:t>1st months 2026 amount to be invoiced	31.512,02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43547C3-C231-779B-EC19-D1372F1180E4}"/>
              </a:ext>
            </a:extLst>
          </p:cNvPr>
          <p:cNvGraphicFramePr>
            <a:graphicFrameLocks noGrp="1"/>
          </p:cNvGraphicFramePr>
          <p:nvPr/>
        </p:nvGraphicFramePr>
        <p:xfrm>
          <a:off x="6331954" y="3843648"/>
          <a:ext cx="3868502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1624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55895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960983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i="1" u="none" strike="noStrike" dirty="0">
                          <a:effectLst/>
                          <a:latin typeface="+mn-lt"/>
                        </a:rPr>
                        <a:t>Order remaining amount not invoiced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33.851,35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88DB230-5838-12AA-79E3-EAB5CBD20E36}"/>
              </a:ext>
            </a:extLst>
          </p:cNvPr>
          <p:cNvGraphicFramePr>
            <a:graphicFrameLocks noGrp="1"/>
          </p:cNvGraphicFramePr>
          <p:nvPr/>
        </p:nvGraphicFramePr>
        <p:xfrm>
          <a:off x="774120" y="4932123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1.817,65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01D516-759A-C0F4-990A-A92AF1F01CB6}"/>
              </a:ext>
            </a:extLst>
          </p:cNvPr>
          <p:cNvSpPr txBox="1"/>
          <p:nvPr/>
        </p:nvSpPr>
        <p:spPr>
          <a:xfrm>
            <a:off x="749084" y="5727033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b="1" dirty="0">
                <a:solidFill>
                  <a:srgbClr val="FF0000"/>
                </a:solidFill>
              </a:rPr>
              <a:t>Remaining amount to be invoiced</a:t>
            </a:r>
            <a:r>
              <a:rPr lang="en-US" sz="1200" b="1" dirty="0">
                <a:solidFill>
                  <a:schemeClr val="tx1"/>
                </a:solidFill>
              </a:rPr>
              <a:t>	</a:t>
            </a:r>
            <a:r>
              <a:rPr lang="en-US" sz="1200" b="1" dirty="0">
                <a:solidFill>
                  <a:srgbClr val="FF0000"/>
                </a:solidFill>
              </a:rPr>
              <a:t>33.329,67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8942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8E6DF-DC6F-BF51-8B49-6BFEDFB7F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A1AB0C4-9350-DD97-6FCB-5A468CAA4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FB5C3EAE-B633-E67A-7FD4-C3ADB3144EC5}"/>
              </a:ext>
            </a:extLst>
          </p:cNvPr>
          <p:cNvSpPr/>
          <p:nvPr/>
        </p:nvSpPr>
        <p:spPr>
          <a:xfrm>
            <a:off x="784413" y="281772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INDUCTION COURSES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 – D'Aquino - Lerch) 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64BE7742-9F6D-87BD-4698-9D5194A69728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8D08DA08-3460-A403-CDDA-4FEF6C0DD32D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04480FF7-2D88-1072-0215-0AE934A8F895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7" name="Rombo 6">
                <a:extLst>
                  <a:ext uri="{FF2B5EF4-FFF2-40B4-BE49-F238E27FC236}">
                    <a16:creationId xmlns:a16="http://schemas.microsoft.com/office/drawing/2014/main" id="{EFAB241E-868E-F4FA-B0EE-C34C2A1501DF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Figura a mano libera: forma 7">
                <a:extLst>
                  <a:ext uri="{FF2B5EF4-FFF2-40B4-BE49-F238E27FC236}">
                    <a16:creationId xmlns:a16="http://schemas.microsoft.com/office/drawing/2014/main" id="{777DB355-3056-F7D1-A121-81C20805B08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7C73D1EF-CEB1-E794-08FD-0784CA9BC960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4" name="Google Shape;97;p18">
            <a:extLst>
              <a:ext uri="{FF2B5EF4-FFF2-40B4-BE49-F238E27FC236}">
                <a16:creationId xmlns:a16="http://schemas.microsoft.com/office/drawing/2014/main" id="{FCE1ACF5-47A3-A10D-A7C0-E991E584A1CD}"/>
              </a:ext>
            </a:extLst>
          </p:cNvPr>
          <p:cNvSpPr/>
          <p:nvPr/>
        </p:nvSpPr>
        <p:spPr>
          <a:xfrm>
            <a:off x="6960096" y="5093181"/>
            <a:ext cx="7639744" cy="148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courses will be composed of an initial test:</a:t>
            </a:r>
          </a:p>
          <a:p>
            <a:pPr marL="285750" indent="-285750">
              <a:lnSpc>
                <a:spcPct val="115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participants fail  it, they are obliged to take the course</a:t>
            </a:r>
          </a:p>
          <a:p>
            <a:pPr marL="285750" indent="-285750">
              <a:lnSpc>
                <a:spcPct val="115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participants pass it, they can exit or review the course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Delivery scheduled on mid-January 2026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Google Shape;97;p18">
            <a:extLst>
              <a:ext uri="{FF2B5EF4-FFF2-40B4-BE49-F238E27FC236}">
                <a16:creationId xmlns:a16="http://schemas.microsoft.com/office/drawing/2014/main" id="{0BD552AC-0EB2-1741-4B60-A6DA4074349D}"/>
              </a:ext>
            </a:extLst>
          </p:cNvPr>
          <p:cNvSpPr/>
          <p:nvPr/>
        </p:nvSpPr>
        <p:spPr>
          <a:xfrm>
            <a:off x="621276" y="685567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LEAPMOTOR T03 – C10 – B10 –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ALFA ROMEO GIULIA – STELVIO – QUADRIFOGLIO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ALFA ROMEO JUNIOR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ALFA ROMEO TONALE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en-US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LANCIA Ypsilon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en-US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JEEP Avenger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JEEP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Compass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en-US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Topolino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Pandina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Grande Panda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500e &amp;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Hybrid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600e &amp;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Hybrid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ABARTH 500e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ABARTH 600°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Connected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Services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exF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Home_public_charging_solutions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 to LEV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PROFESSIONAL RANGE (3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courses</a:t>
            </a: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PROFESSIONAL PASSENGER CARS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it-IT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700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LCV CONNECTED SERVICES SCORM </a:t>
            </a:r>
            <a:r>
              <a:rPr lang="it-IT" sz="1700" b="1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</a:t>
            </a:r>
            <a:endParaRPr lang="en-US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7086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20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/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7692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21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/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/>
        </p:nvGraphicFramePr>
        <p:xfrm>
          <a:off x="5770723" y="6265545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5218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206.466,30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855452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/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65AAA9D-0888-E652-2655-97140CEED15B}"/>
              </a:ext>
            </a:extLst>
          </p:cNvPr>
          <p:cNvGraphicFramePr>
            <a:graphicFrameLocks noGrp="1"/>
          </p:cNvGraphicFramePr>
          <p:nvPr/>
        </p:nvGraphicFramePr>
        <p:xfrm>
          <a:off x="5551057" y="4718100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first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31.512,02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ADFAE-4261-7DC0-F175-24F1EFAC5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98E3B8F-5FDE-14A5-84F7-62AE53CD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0B3E2AFD-6B00-03CD-9CB7-98DE712EAE66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LEAPMOTOR B05 - WBT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8EBEAD20-7E15-42D9-1C94-786FAD1408FF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B23544B3-4D51-D119-906F-F3CAAC200C6A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1D681C29-9F10-2D6A-FF41-A07D1BD05FD9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7EB303D6-3893-0B27-F3C4-4ECDFC328FC1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5A703675-0F92-1360-5D0C-D52C1C20654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B932EEA7-8424-CC40-4A1E-6BA9122E00CA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970D4661-9F77-2943-9515-2DAEC62AC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03887B5C-307F-8ECF-9B6E-B5086906A44B}"/>
              </a:ext>
            </a:extLst>
          </p:cNvPr>
          <p:cNvSpPr/>
          <p:nvPr/>
        </p:nvSpPr>
        <p:spPr>
          <a:xfrm>
            <a:off x="2738959" y="4682600"/>
            <a:ext cx="8590765" cy="13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Graphic proposals delivered on January 13</a:t>
            </a:r>
            <a:r>
              <a:rPr lang="en-US" b="1" i="1" baseline="30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 with graphic layout delivered on February 2</a:t>
            </a:r>
            <a:r>
              <a:rPr lang="en-US" b="1" i="1" baseline="30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be approved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of 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new graphic layout inspired by the </a:t>
            </a:r>
            <a:r>
              <a:rPr lang="en-US" b="1" i="1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Leapmotor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video: new character design and gamification to be approved. The learner should pass various levels of </a:t>
            </a:r>
            <a:r>
              <a:rPr lang="en-US" b="1" i="1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informations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acquire the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vehicle features.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Delivery postponed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 descr="Immagine che contiene testo, schermata, linea, numero&#10;&#10;Il contenuto generato dall'IA potrebbe non essere corretto.">
            <a:extLst>
              <a:ext uri="{FF2B5EF4-FFF2-40B4-BE49-F238E27FC236}">
                <a16:creationId xmlns:a16="http://schemas.microsoft.com/office/drawing/2014/main" id="{041F3656-E4E0-9413-081C-CF72B51923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36" y="2005958"/>
            <a:ext cx="12192000" cy="2241041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FB5749EA-11B6-E28C-FA90-13F96C5C1B08}"/>
              </a:ext>
            </a:extLst>
          </p:cNvPr>
          <p:cNvSpPr/>
          <p:nvPr/>
        </p:nvSpPr>
        <p:spPr>
          <a:xfrm flipH="1">
            <a:off x="9840416" y="1633885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976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B197F-A3F7-D509-5A96-072434DFA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3BE431B-9E6F-5532-D0D2-DD9D35FD7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E8A77098-B41E-C9CC-7794-34240EE10DBE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JEEP AVENGER MCA - WBT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ECE5CA24-2E59-6407-8D2D-1C8C96706BBE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8BBE97B6-F101-9AD8-6D13-FE30755DE6FB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12D70415-4643-94C0-E025-3E0474A11468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C0BA3E8-2562-17DB-87E4-E4AB9A1B8F51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3A315161-68C7-A0FC-3133-1CA8B7066E79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1DBA997D-AFCB-DBE3-5589-06B449C119C5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0BABA20D-575C-07F8-5AD7-1D71953070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F6E17B34-7CE2-05DC-C6A7-28AB3174F3C2}"/>
              </a:ext>
            </a:extLst>
          </p:cNvPr>
          <p:cNvSpPr/>
          <p:nvPr/>
        </p:nvSpPr>
        <p:spPr>
          <a:xfrm>
            <a:off x="2738959" y="4839938"/>
            <a:ext cx="8590765" cy="13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Graphic proposals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approved 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January 19</a:t>
            </a:r>
            <a:r>
              <a:rPr lang="en-US" b="1" i="1" baseline="30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in progress to be approved by brand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Delivery scheduled on February 27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 descr="Immagine che contiene schermata, testo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38E0BC9F-CE25-8B4D-B8F0-B4F014C0E7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624" y="1975970"/>
            <a:ext cx="10764752" cy="2410161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BC626427-9026-76D3-34A2-7126A3CCF3C5}"/>
              </a:ext>
            </a:extLst>
          </p:cNvPr>
          <p:cNvSpPr/>
          <p:nvPr/>
        </p:nvSpPr>
        <p:spPr>
          <a:xfrm flipH="1">
            <a:off x="9290641" y="2033867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3000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023E2-09F7-733A-E0CA-F68924596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60F817F-190B-7AF9-CE84-FE44DEF5C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D13A3D20-4A86-8FD5-C1AF-35919C5E1933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TOPOLINO capsule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 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6A920D05-3C02-0D41-48C2-74ACA834AA1A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20D6FA4F-86FA-82D8-22B7-B11799AF0A5E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82A697BD-812C-8474-6968-B6AF2DC9C71C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FD2796AE-6B4F-FBF2-F4D6-E9AB6F63D55D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8382FB88-2356-11C0-872E-3176AE50C41B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01E3CEF2-E5FC-0E9C-3333-2E9D2D7FE731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D34476B3-F9A9-09BC-46F4-858776D71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D3807DCB-85CA-0C3A-1B49-944EF22B1B4E}"/>
              </a:ext>
            </a:extLst>
          </p:cNvPr>
          <p:cNvSpPr/>
          <p:nvPr/>
        </p:nvSpPr>
        <p:spPr>
          <a:xfrm>
            <a:off x="2738959" y="4839938"/>
            <a:ext cx="8590765" cy="13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approved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development in progress 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Delivery scheduled on February 13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 on February 10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" name="Immagine 17" descr="Immagine che contiene testo, linea, numero, Diagramma&#10;&#10;Il contenuto generato dall'IA potrebbe non essere corretto.">
            <a:extLst>
              <a:ext uri="{FF2B5EF4-FFF2-40B4-BE49-F238E27FC236}">
                <a16:creationId xmlns:a16="http://schemas.microsoft.com/office/drawing/2014/main" id="{AC29DDBC-E032-0200-C427-C9E65414E3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318" y="1946000"/>
            <a:ext cx="10936226" cy="2448267"/>
          </a:xfrm>
          <a:prstGeom prst="rect">
            <a:avLst/>
          </a:prstGeom>
        </p:spPr>
      </p:pic>
      <p:sp>
        <p:nvSpPr>
          <p:cNvPr id="19" name="Rectangle: Rounded Corners 7">
            <a:extLst>
              <a:ext uri="{FF2B5EF4-FFF2-40B4-BE49-F238E27FC236}">
                <a16:creationId xmlns:a16="http://schemas.microsoft.com/office/drawing/2014/main" id="{98A57B3C-04B6-58F7-AE1A-44FD7FC6DBD4}"/>
              </a:ext>
            </a:extLst>
          </p:cNvPr>
          <p:cNvSpPr/>
          <p:nvPr/>
        </p:nvSpPr>
        <p:spPr>
          <a:xfrm flipH="1">
            <a:off x="10560496" y="1698556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6478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05829-C7D1-7869-B7E6-3856AF151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8AE39C-B736-447B-6788-20EBD417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6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61F306E0-757D-57A8-BCF5-3E9B1B7327A1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Lancia New Y ICE Engine capsule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 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391AFEBE-CFF0-A8E5-BD99-52C8FC848930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FCFB436C-7699-EE06-227F-18666648B397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20E9BC11-A22F-A6FC-0622-1E65333A5330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DE7447E1-4A85-AB7E-83C2-D6C0F54811D2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79756A50-9344-F2E7-6C5D-1AECA2A6267E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F3BDC6A1-C0B2-2AEA-B9F5-4970A2F6E28B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C759EC6C-00A9-1AE1-8D22-ABC6D204E2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1E887857-B9B7-B217-54FF-551CED2DFDA8}"/>
              </a:ext>
            </a:extLst>
          </p:cNvPr>
          <p:cNvSpPr/>
          <p:nvPr/>
        </p:nvSpPr>
        <p:spPr>
          <a:xfrm>
            <a:off x="2738959" y="4839938"/>
            <a:ext cx="8590765" cy="13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approved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development in progress 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Delivery scheduled on February 20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Immagine 15" descr="Immagine che contiene testo, schermata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660F0916-109E-00B3-204C-A1084A08E6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4369" y="1599758"/>
            <a:ext cx="7773485" cy="3191320"/>
          </a:xfrm>
          <a:prstGeom prst="rect">
            <a:avLst/>
          </a:prstGeom>
        </p:spPr>
      </p:pic>
      <p:sp>
        <p:nvSpPr>
          <p:cNvPr id="17" name="Rectangle: Rounded Corners 7">
            <a:extLst>
              <a:ext uri="{FF2B5EF4-FFF2-40B4-BE49-F238E27FC236}">
                <a16:creationId xmlns:a16="http://schemas.microsoft.com/office/drawing/2014/main" id="{58DF3C77-99B9-CF32-33A0-E484BF369B14}"/>
              </a:ext>
            </a:extLst>
          </p:cNvPr>
          <p:cNvSpPr/>
          <p:nvPr/>
        </p:nvSpPr>
        <p:spPr>
          <a:xfrm>
            <a:off x="7320136" y="1756874"/>
            <a:ext cx="48130" cy="2752246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1637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7C8C6-391E-8180-1D95-AD67526FD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058B114-30A5-3E02-BA35-B3C5E0DA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7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D4C449B7-C618-7EA0-6EED-9583E96CEF51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Abarth 600e Competizione capsule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 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219175DF-1649-EFCA-7F2D-CC8D34A8F656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B4DC6E27-F9AC-8244-E260-3EB8A5A50F6B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6A501BCD-3896-7C34-F5F1-D9A585EC899C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B1BEA00D-4EB8-E80B-C158-9A30029EB9C8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F98BC9C4-A996-15E4-1C49-F83766FBFFF8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F072B5E2-70B9-4BE4-04A8-2AE351E45EA3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9ECBD7ED-5FCA-B814-8251-D8ECA54AF5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9A32727E-DB1E-BB73-64C5-1716A983CC32}"/>
              </a:ext>
            </a:extLst>
          </p:cNvPr>
          <p:cNvSpPr/>
          <p:nvPr/>
        </p:nvSpPr>
        <p:spPr>
          <a:xfrm>
            <a:off x="2738959" y="4839938"/>
            <a:ext cx="8590765" cy="13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approved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development in progress 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Delivery scheduled on February 20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Immagine 14" descr="Immagine che contiene schermata, testo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702BDFC7-68C9-D1FB-511B-28E8DEA3F2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440" y="1917049"/>
            <a:ext cx="9631119" cy="2476846"/>
          </a:xfrm>
          <a:prstGeom prst="rect">
            <a:avLst/>
          </a:prstGeom>
        </p:spPr>
      </p:pic>
      <p:sp>
        <p:nvSpPr>
          <p:cNvPr id="18" name="Rectangle: Rounded Corners 7">
            <a:extLst>
              <a:ext uri="{FF2B5EF4-FFF2-40B4-BE49-F238E27FC236}">
                <a16:creationId xmlns:a16="http://schemas.microsoft.com/office/drawing/2014/main" id="{915DC709-8101-659F-4833-87C1EF7C174F}"/>
              </a:ext>
            </a:extLst>
          </p:cNvPr>
          <p:cNvSpPr/>
          <p:nvPr/>
        </p:nvSpPr>
        <p:spPr>
          <a:xfrm>
            <a:off x="8256240" y="1719888"/>
            <a:ext cx="48130" cy="2752246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915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2E980-0ACA-E8DC-D94E-BC60DAC0B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A689451-8D40-20A5-648E-70CB22DEA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8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0227086C-FDE0-31EF-70DC-DFEFA6743E3C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PROFESSIONAL X250 STRATEGY VCT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(D'Aquino)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2B592101-D02E-ED35-862F-DC8A15334952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6F0516EB-D3B2-B3A1-A850-EAD0D897378F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B0C14623-E250-1256-0A5A-88CCCCF8A145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CDA0B847-D7CC-A20A-4CCB-18FB78B5AB2D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DE6FAE28-E817-A254-A3E8-26BEDE6EAB87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DAD39864-933B-9F1D-FC01-9F2CC547BF60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A8A5887D-3DC6-0E39-871B-C3CAA9DBA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2FF5C9DE-D599-B70A-2AE7-C4B5A863F450}"/>
              </a:ext>
            </a:extLst>
          </p:cNvPr>
          <p:cNvSpPr/>
          <p:nvPr/>
        </p:nvSpPr>
        <p:spPr>
          <a:xfrm>
            <a:off x="2738959" y="4839938"/>
            <a:ext cx="8590765" cy="13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delivered on January 3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VCT storyboarding in progress 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VCT material delivery scheduled on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27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 descr="Immagine che contiene testo, linea, numero, Diagramma&#10;&#10;Il contenuto generato dall'IA potrebbe non essere corretto.">
            <a:extLst>
              <a:ext uri="{FF2B5EF4-FFF2-40B4-BE49-F238E27FC236}">
                <a16:creationId xmlns:a16="http://schemas.microsoft.com/office/drawing/2014/main" id="{23C5D9D3-06F9-1DEE-4994-A4CE81329D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564" y="1805941"/>
            <a:ext cx="10898121" cy="2819794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27D5F399-F316-C0AA-D4F9-A28021C43FEE}"/>
              </a:ext>
            </a:extLst>
          </p:cNvPr>
          <p:cNvSpPr/>
          <p:nvPr/>
        </p:nvSpPr>
        <p:spPr>
          <a:xfrm flipH="1">
            <a:off x="8832304" y="1728933"/>
            <a:ext cx="45719" cy="2819794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601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C7382-9953-32E9-D91C-9BC74D331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C57F6E4-EE1E-862B-B1B4-4423DBB74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9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86E86D92-F21E-88DC-D77A-E4DFF4528185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FIAT PROFESSIONAL K9 Salesmen Knowledge Check up WBT (D'Aquino)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A1B884FD-8756-6790-F956-FFA9C0ECF473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93884D74-E456-B8CF-2171-1DA962E7FA9F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2FC55A58-6E1D-C3C3-EE3F-59854BE563C8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50578395-D74B-2BEB-A0E6-48E965A91DE9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A787428B-5F8C-1F75-994F-0A4C99ACF69C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55F01AE0-F5C5-FC83-0478-241450EDB21A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F291B8F5-1B8A-3C5A-4826-459AD4398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652669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10AA9539-9AA8-F214-D5EE-5C79C4AC0B7B}"/>
              </a:ext>
            </a:extLst>
          </p:cNvPr>
          <p:cNvSpPr/>
          <p:nvPr/>
        </p:nvSpPr>
        <p:spPr>
          <a:xfrm>
            <a:off x="2738959" y="4676869"/>
            <a:ext cx="8590765" cy="13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and Storyline development in progress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course concept is based on the principle of a treasure hunt (chasse au </a:t>
            </a:r>
            <a:r>
              <a:rPr lang="en-US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trésor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learner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interact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instructions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shown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driver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compartement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/he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finds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vehicle key hidden somewhere in the vehicle. </a:t>
            </a:r>
            <a:endParaRPr lang="it-IT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solving a series of challenges, he will practice her/his knowledge of the K9 vehicle and get ready to provide the best service to customers.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WBT delivery scheduled on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27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Immagine 14" descr="Immagine che contiene testo, linea, Diagramma, diagramma&#10;&#10;Il contenuto generato dall'IA potrebbe non essere corretto.">
            <a:extLst>
              <a:ext uri="{FF2B5EF4-FFF2-40B4-BE49-F238E27FC236}">
                <a16:creationId xmlns:a16="http://schemas.microsoft.com/office/drawing/2014/main" id="{27357372-242A-4135-C31B-3104CF6E66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416" y="1663229"/>
            <a:ext cx="11145805" cy="2838846"/>
          </a:xfrm>
          <a:prstGeom prst="rect">
            <a:avLst/>
          </a:prstGeom>
        </p:spPr>
      </p:pic>
      <p:sp>
        <p:nvSpPr>
          <p:cNvPr id="16" name="Rectangle: Rounded Corners 7">
            <a:extLst>
              <a:ext uri="{FF2B5EF4-FFF2-40B4-BE49-F238E27FC236}">
                <a16:creationId xmlns:a16="http://schemas.microsoft.com/office/drawing/2014/main" id="{2A5E81E9-2404-AAEA-ED53-D545A89898EA}"/>
              </a:ext>
            </a:extLst>
          </p:cNvPr>
          <p:cNvSpPr/>
          <p:nvPr/>
        </p:nvSpPr>
        <p:spPr>
          <a:xfrm flipH="1">
            <a:off x="8832304" y="1728933"/>
            <a:ext cx="45719" cy="2819794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16443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2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1930</Words>
  <Application>Microsoft Office PowerPoint</Application>
  <PresentationFormat>Widescreen</PresentationFormat>
  <Paragraphs>686</Paragraphs>
  <Slides>22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30" baseType="lpstr">
      <vt:lpstr>Abel</vt:lpstr>
      <vt:lpstr>Encode Sans</vt:lpstr>
      <vt:lpstr>DINEngschrift-Alternate</vt:lpstr>
      <vt:lpstr>Aptos Narrow</vt:lpstr>
      <vt:lpstr>Montserrat</vt:lpstr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1173</cp:revision>
  <cp:lastPrinted>2025-05-20T09:08:09Z</cp:lastPrinted>
  <dcterms:modified xsi:type="dcterms:W3CDTF">2026-02-19T10:16:36Z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