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15"/>
  </p:notesMasterIdLst>
  <p:sldIdLst>
    <p:sldId id="256" r:id="rId2"/>
    <p:sldId id="345" r:id="rId3"/>
    <p:sldId id="393" r:id="rId4"/>
    <p:sldId id="394" r:id="rId5"/>
    <p:sldId id="381" r:id="rId6"/>
    <p:sldId id="411" r:id="rId7"/>
    <p:sldId id="412" r:id="rId8"/>
    <p:sldId id="416" r:id="rId9"/>
    <p:sldId id="418" r:id="rId10"/>
    <p:sldId id="414" r:id="rId11"/>
    <p:sldId id="383" r:id="rId12"/>
    <p:sldId id="384" r:id="rId13"/>
    <p:sldId id="417" r:id="rId14"/>
  </p:sldIdLst>
  <p:sldSz cx="12192000" cy="6858000"/>
  <p:notesSz cx="6797675" cy="9872663"/>
  <p:embeddedFontLst>
    <p:embeddedFont>
      <p:font typeface="Abel" panose="02000506030000020004" pitchFamily="2" charset="0"/>
      <p:regular r:id="rId16"/>
    </p:embeddedFont>
    <p:embeddedFont>
      <p:font typeface="Aptos Narrow" panose="020B0004020202020204" pitchFamily="34" charset="0"/>
      <p:regular r:id="rId17"/>
      <p:bold r:id="rId18"/>
      <p:italic r:id="rId19"/>
      <p:boldItalic r:id="rId20"/>
    </p:embeddedFont>
    <p:embeddedFont>
      <p:font typeface="DINEngschrift-Alternate" pitchFamily="2" charset="0"/>
      <p:regular r:id="rId21"/>
    </p:embeddedFont>
    <p:embeddedFont>
      <p:font typeface="Montserrat" pitchFamily="2" charset="0"/>
      <p:regular r:id="rId22"/>
      <p:bold r:id="rId23"/>
      <p:italic r:id="rId24"/>
      <p:boldItalic r:id="rId25"/>
    </p:embeddedFont>
  </p:embeddedFontLst>
  <p:custDataLst>
    <p:tags r:id="rId26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345"/>
            <p14:sldId id="393"/>
            <p14:sldId id="394"/>
            <p14:sldId id="381"/>
            <p14:sldId id="411"/>
            <p14:sldId id="412"/>
            <p14:sldId id="416"/>
            <p14:sldId id="418"/>
            <p14:sldId id="414"/>
            <p14:sldId id="383"/>
            <p14:sldId id="384"/>
            <p14:sldId id="41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1" autoAdjust="0"/>
    <p:restoredTop sz="95380" autoAdjust="0"/>
  </p:normalViewPr>
  <p:slideViewPr>
    <p:cSldViewPr>
      <p:cViewPr varScale="1">
        <p:scale>
          <a:sx n="74" d="100"/>
          <a:sy n="74" d="100"/>
        </p:scale>
        <p:origin x="78" y="354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lang="en-US" b="0" i="0" noProof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2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478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4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6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ACCOUNTING SITUATION OF TRAINING PROJECTS</a:t>
            </a: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 dirty="0">
                <a:solidFill>
                  <a:schemeClr val="tx1"/>
                </a:solidFill>
                <a:latin typeface="+mn-lt"/>
              </a:rPr>
              <a:t>February 2026</a:t>
            </a: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1F846-D086-BF41-3B55-92E73FB75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54AAC18-1A08-E06A-5549-95B6E0016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10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1E29AEE9-F272-EF60-8FD1-FD36DD185B7F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3D881ACD-669B-DD1D-86CA-FAB4DACF9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870495"/>
              </p:ext>
            </p:extLst>
          </p:nvPr>
        </p:nvGraphicFramePr>
        <p:xfrm>
          <a:off x="839114" y="1587553"/>
          <a:ext cx="4887206" cy="200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74690">
                  <a:extLst>
                    <a:ext uri="{9D8B030D-6E8A-4147-A177-3AD203B41FA5}">
                      <a16:colId xmlns:a16="http://schemas.microsoft.com/office/drawing/2014/main" val="3985390404"/>
                    </a:ext>
                  </a:extLst>
                </a:gridCol>
                <a:gridCol w="1335523">
                  <a:extLst>
                    <a:ext uri="{9D8B030D-6E8A-4147-A177-3AD203B41FA5}">
                      <a16:colId xmlns:a16="http://schemas.microsoft.com/office/drawing/2014/main" val="3937546205"/>
                    </a:ext>
                  </a:extLst>
                </a:gridCol>
                <a:gridCol w="976993">
                  <a:extLst>
                    <a:ext uri="{9D8B030D-6E8A-4147-A177-3AD203B41FA5}">
                      <a16:colId xmlns:a16="http://schemas.microsoft.com/office/drawing/2014/main" val="22106490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PURCHASE ORDER 31381147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238.500,00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2121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AE1793AA-FBE2-DC53-4F45-98108AB4EC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249943"/>
              </p:ext>
            </p:extLst>
          </p:nvPr>
        </p:nvGraphicFramePr>
        <p:xfrm>
          <a:off x="806617" y="4482821"/>
          <a:ext cx="4952200" cy="387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1930">
                  <a:extLst>
                    <a:ext uri="{9D8B030D-6E8A-4147-A177-3AD203B41FA5}">
                      <a16:colId xmlns:a16="http://schemas.microsoft.com/office/drawing/2014/main" val="394938557"/>
                    </a:ext>
                  </a:extLst>
                </a:gridCol>
                <a:gridCol w="1300083">
                  <a:extLst>
                    <a:ext uri="{9D8B030D-6E8A-4147-A177-3AD203B41FA5}">
                      <a16:colId xmlns:a16="http://schemas.microsoft.com/office/drawing/2014/main" val="1662999051"/>
                    </a:ext>
                  </a:extLst>
                </a:gridCol>
                <a:gridCol w="1230187">
                  <a:extLst>
                    <a:ext uri="{9D8B030D-6E8A-4147-A177-3AD203B41FA5}">
                      <a16:colId xmlns:a16="http://schemas.microsoft.com/office/drawing/2014/main" val="1603867972"/>
                    </a:ext>
                  </a:extLst>
                </a:gridCol>
              </a:tblGrid>
              <a:tr h="387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Total 2025 amount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206.466,30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89195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BDDD8205-663A-DAC2-3F54-6B6EC1EE90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597660"/>
              </p:ext>
            </p:extLst>
          </p:nvPr>
        </p:nvGraphicFramePr>
        <p:xfrm>
          <a:off x="862220" y="1869249"/>
          <a:ext cx="4864100" cy="2362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5400">
                  <a:extLst>
                    <a:ext uri="{9D8B030D-6E8A-4147-A177-3AD203B41FA5}">
                      <a16:colId xmlns:a16="http://schemas.microsoft.com/office/drawing/2014/main" val="572800069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1103087017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130936945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Invoices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issued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by Koinè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70773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013/2025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35.268,65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3375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015/2025 April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12.288,66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88092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019/2025 May-June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4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71.692,69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37347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021/2025 August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47306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024/2025 Sept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8066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025/2025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Oct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1847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029/2025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Nov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Dec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13.848,65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83114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406578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14097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Invoices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issued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204.648,65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4982152"/>
                  </a:ext>
                </a:extLst>
              </a:tr>
            </a:tbl>
          </a:graphicData>
        </a:graphic>
      </p:graphicFrame>
      <p:sp>
        <p:nvSpPr>
          <p:cNvPr id="8" name="CasellaDiTesto 7">
            <a:extLst>
              <a:ext uri="{FF2B5EF4-FFF2-40B4-BE49-F238E27FC236}">
                <a16:creationId xmlns:a16="http://schemas.microsoft.com/office/drawing/2014/main" id="{B72DCFA0-C21B-9178-51A5-2CF9A51C27C7}"/>
              </a:ext>
            </a:extLst>
          </p:cNvPr>
          <p:cNvSpPr txBox="1"/>
          <p:nvPr/>
        </p:nvSpPr>
        <p:spPr>
          <a:xfrm>
            <a:off x="743660" y="5384979"/>
            <a:ext cx="5588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217988" algn="l"/>
              </a:tabLst>
            </a:pPr>
            <a:r>
              <a:rPr lang="en-US" sz="1200" u="sng" dirty="0">
                <a:solidFill>
                  <a:schemeClr val="tx1"/>
                </a:solidFill>
              </a:rPr>
              <a:t>1st months 2026 amount to be invoiced	31.512,02</a:t>
            </a: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E43547C3-C231-779B-EC19-D1372F1180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059980"/>
              </p:ext>
            </p:extLst>
          </p:nvPr>
        </p:nvGraphicFramePr>
        <p:xfrm>
          <a:off x="6331954" y="3843648"/>
          <a:ext cx="3076414" cy="387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67745">
                  <a:extLst>
                    <a:ext uri="{9D8B030D-6E8A-4147-A177-3AD203B41FA5}">
                      <a16:colId xmlns:a16="http://schemas.microsoft.com/office/drawing/2014/main" val="394938557"/>
                    </a:ext>
                  </a:extLst>
                </a:gridCol>
                <a:gridCol w="44450">
                  <a:extLst>
                    <a:ext uri="{9D8B030D-6E8A-4147-A177-3AD203B41FA5}">
                      <a16:colId xmlns:a16="http://schemas.microsoft.com/office/drawing/2014/main" val="1662999051"/>
                    </a:ext>
                  </a:extLst>
                </a:gridCol>
                <a:gridCol w="764219">
                  <a:extLst>
                    <a:ext uri="{9D8B030D-6E8A-4147-A177-3AD203B41FA5}">
                      <a16:colId xmlns:a16="http://schemas.microsoft.com/office/drawing/2014/main" val="1603867972"/>
                    </a:ext>
                  </a:extLst>
                </a:gridCol>
              </a:tblGrid>
              <a:tr h="387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Order remaining amount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33.851,35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89195"/>
                  </a:ext>
                </a:extLst>
              </a:tr>
            </a:tbl>
          </a:graphicData>
        </a:graphic>
      </p:graphicFrame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88DB230-5838-12AA-79E3-EAB5CBD20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872895"/>
              </p:ext>
            </p:extLst>
          </p:nvPr>
        </p:nvGraphicFramePr>
        <p:xfrm>
          <a:off x="774120" y="4932123"/>
          <a:ext cx="4952200" cy="387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1930">
                  <a:extLst>
                    <a:ext uri="{9D8B030D-6E8A-4147-A177-3AD203B41FA5}">
                      <a16:colId xmlns:a16="http://schemas.microsoft.com/office/drawing/2014/main" val="394938557"/>
                    </a:ext>
                  </a:extLst>
                </a:gridCol>
                <a:gridCol w="1300083">
                  <a:extLst>
                    <a:ext uri="{9D8B030D-6E8A-4147-A177-3AD203B41FA5}">
                      <a16:colId xmlns:a16="http://schemas.microsoft.com/office/drawing/2014/main" val="1662999051"/>
                    </a:ext>
                  </a:extLst>
                </a:gridCol>
                <a:gridCol w="1230187">
                  <a:extLst>
                    <a:ext uri="{9D8B030D-6E8A-4147-A177-3AD203B41FA5}">
                      <a16:colId xmlns:a16="http://schemas.microsoft.com/office/drawing/2014/main" val="1603867972"/>
                    </a:ext>
                  </a:extLst>
                </a:gridCol>
              </a:tblGrid>
              <a:tr h="387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Total 2025 amount to be invoiced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1.817,65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89195"/>
                  </a:ext>
                </a:extLst>
              </a:tr>
            </a:tbl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E01D516-759A-C0F4-990A-A92AF1F01CB6}"/>
              </a:ext>
            </a:extLst>
          </p:cNvPr>
          <p:cNvSpPr txBox="1"/>
          <p:nvPr/>
        </p:nvSpPr>
        <p:spPr>
          <a:xfrm>
            <a:off x="749084" y="5727033"/>
            <a:ext cx="5588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217988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Total amount to be invoiced	</a:t>
            </a:r>
            <a:r>
              <a:rPr lang="en-US" sz="1200" b="1" dirty="0">
                <a:solidFill>
                  <a:srgbClr val="FF0000"/>
                </a:solidFill>
              </a:rPr>
              <a:t>33.329,67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95ED55E-1B09-F2BA-4AC1-06E2D16AA826}"/>
              </a:ext>
            </a:extLst>
          </p:cNvPr>
          <p:cNvSpPr txBox="1"/>
          <p:nvPr/>
        </p:nvSpPr>
        <p:spPr>
          <a:xfrm>
            <a:off x="5750156" y="6078838"/>
            <a:ext cx="609814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Importo in fattura </a:t>
            </a:r>
            <a:r>
              <a:rPr lang="it-IT" sz="1400" b="1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33851,65</a:t>
            </a:r>
            <a:r>
              <a:rPr lang="it-IT" sz="14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euro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6119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C12B5-2A41-FDC7-ADB1-4F4D99A76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73157D4-A620-D3F4-E9FC-715B419DA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11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736BA24-953F-AF27-1211-7F9CB6716F4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DB31E5E-7B1E-1FEB-CEE7-0FB5E8D52630}"/>
              </a:ext>
            </a:extLst>
          </p:cNvPr>
          <p:cNvSpPr txBox="1"/>
          <p:nvPr/>
        </p:nvSpPr>
        <p:spPr>
          <a:xfrm>
            <a:off x="690023" y="1092444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</a:t>
            </a:r>
            <a:endParaRPr lang="en-US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5CE9E8E-41CF-9ADB-7BD3-75A75F7B6E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083620"/>
              </p:ext>
            </p:extLst>
          </p:nvPr>
        </p:nvGraphicFramePr>
        <p:xfrm>
          <a:off x="690023" y="1540070"/>
          <a:ext cx="9870474" cy="43538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6377">
                  <a:extLst>
                    <a:ext uri="{9D8B030D-6E8A-4147-A177-3AD203B41FA5}">
                      <a16:colId xmlns:a16="http://schemas.microsoft.com/office/drawing/2014/main" val="3163726189"/>
                    </a:ext>
                  </a:extLst>
                </a:gridCol>
                <a:gridCol w="2873907">
                  <a:extLst>
                    <a:ext uri="{9D8B030D-6E8A-4147-A177-3AD203B41FA5}">
                      <a16:colId xmlns:a16="http://schemas.microsoft.com/office/drawing/2014/main" val="81155039"/>
                    </a:ext>
                  </a:extLst>
                </a:gridCol>
                <a:gridCol w="1342547">
                  <a:extLst>
                    <a:ext uri="{9D8B030D-6E8A-4147-A177-3AD203B41FA5}">
                      <a16:colId xmlns:a16="http://schemas.microsoft.com/office/drawing/2014/main" val="1778029061"/>
                    </a:ext>
                  </a:extLst>
                </a:gridCol>
                <a:gridCol w="1055274">
                  <a:extLst>
                    <a:ext uri="{9D8B030D-6E8A-4147-A177-3AD203B41FA5}">
                      <a16:colId xmlns:a16="http://schemas.microsoft.com/office/drawing/2014/main" val="1557809718"/>
                    </a:ext>
                  </a:extLst>
                </a:gridCol>
                <a:gridCol w="977940">
                  <a:extLst>
                    <a:ext uri="{9D8B030D-6E8A-4147-A177-3AD203B41FA5}">
                      <a16:colId xmlns:a16="http://schemas.microsoft.com/office/drawing/2014/main" val="2799768347"/>
                    </a:ext>
                  </a:extLst>
                </a:gridCol>
                <a:gridCol w="1054259">
                  <a:extLst>
                    <a:ext uri="{9D8B030D-6E8A-4147-A177-3AD203B41FA5}">
                      <a16:colId xmlns:a16="http://schemas.microsoft.com/office/drawing/2014/main" val="3937592987"/>
                    </a:ext>
                  </a:extLst>
                </a:gridCol>
                <a:gridCol w="1280170">
                  <a:extLst>
                    <a:ext uri="{9D8B030D-6E8A-4147-A177-3AD203B41FA5}">
                      <a16:colId xmlns:a16="http://schemas.microsoft.com/office/drawing/2014/main" val="599745791"/>
                    </a:ext>
                  </a:extLst>
                </a:gridCol>
              </a:tblGrid>
              <a:tr h="14308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Month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DAYS 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COST X DAY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MANAGER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578119"/>
                  </a:ext>
                </a:extLst>
              </a:tr>
              <a:tr h="336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January</a:t>
                      </a:r>
                      <a:r>
                        <a:rPr lang="it-IT" sz="1000" u="none" strike="noStrike" dirty="0">
                          <a:effectLst/>
                        </a:rPr>
                        <a:t>-</a:t>
                      </a:r>
                      <a:r>
                        <a:rPr lang="it-IT" sz="1000" u="none" strike="noStrike" dirty="0" err="1">
                          <a:effectLst/>
                        </a:rPr>
                        <a:t>February</a:t>
                      </a:r>
                      <a:r>
                        <a:rPr lang="it-IT" sz="1000" u="none" strike="noStrike" dirty="0">
                          <a:effectLst/>
                        </a:rPr>
                        <a:t>-March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1st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20.000,00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5147542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January-February-March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4+20+21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13.283,10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13.283,10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2782063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March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2.181,18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2.181,18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7161817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4796837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5.018,06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6.198,78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7457884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7.270,60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7.270,60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6471485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1699503"/>
                  </a:ext>
                </a:extLst>
              </a:tr>
              <a:tr h="336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 May June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2st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175171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May - June - july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20+20+23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18.596,34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18.596,34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262179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May - June - july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20+20+20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21.811,80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21.811,80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192131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95283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900095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EBCF7-8CE8-2C7E-6992-568D26BDC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0120FCB-3B7D-548B-190A-BC9C7057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12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8ACA027-D967-B5A7-DC33-2CACE4833A9C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70980E0-BF74-AB5E-D5A2-DBC0A867F9E0}"/>
              </a:ext>
            </a:extLst>
          </p:cNvPr>
          <p:cNvSpPr txBox="1"/>
          <p:nvPr/>
        </p:nvSpPr>
        <p:spPr>
          <a:xfrm>
            <a:off x="711925" y="134410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</a:t>
            </a:r>
            <a:endParaRPr lang="en-US" dirty="0"/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054203C4-6FC1-43A8-A772-43F629AB2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03509"/>
              </p:ext>
            </p:extLst>
          </p:nvPr>
        </p:nvGraphicFramePr>
        <p:xfrm>
          <a:off x="711924" y="1727319"/>
          <a:ext cx="9853949" cy="43513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4224">
                  <a:extLst>
                    <a:ext uri="{9D8B030D-6E8A-4147-A177-3AD203B41FA5}">
                      <a16:colId xmlns:a16="http://schemas.microsoft.com/office/drawing/2014/main" val="3767792733"/>
                    </a:ext>
                  </a:extLst>
                </a:gridCol>
                <a:gridCol w="2803708">
                  <a:extLst>
                    <a:ext uri="{9D8B030D-6E8A-4147-A177-3AD203B41FA5}">
                      <a16:colId xmlns:a16="http://schemas.microsoft.com/office/drawing/2014/main" val="302420138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65074201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53723582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55707031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233233025"/>
                    </a:ext>
                  </a:extLst>
                </a:gridCol>
                <a:gridCol w="1301521">
                  <a:extLst>
                    <a:ext uri="{9D8B030D-6E8A-4147-A177-3AD203B41FA5}">
                      <a16:colId xmlns:a16="http://schemas.microsoft.com/office/drawing/2014/main" val="529766186"/>
                    </a:ext>
                  </a:extLst>
                </a:gridCol>
              </a:tblGrid>
              <a:tr h="22095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Month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DAYS 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COST X DAY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MANAGER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324337"/>
                  </a:ext>
                </a:extLst>
              </a:tr>
              <a:tr h="5571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July- 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3rd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238254"/>
                  </a:ext>
                </a:extLst>
              </a:tr>
              <a:tr h="741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9.445,76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9.445,76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5346521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(Stefano Genovesio)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11.632,96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11.632,96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3913825"/>
                  </a:ext>
                </a:extLst>
              </a:tr>
              <a:tr h="17818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5452043"/>
                  </a:ext>
                </a:extLst>
              </a:tr>
              <a:tr h="5571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October- November-December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4th quarter 2025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20.000,00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8309078"/>
                  </a:ext>
                </a:extLst>
              </a:tr>
              <a:tr h="741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October- November-December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23+20+20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18.596,34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D'Aquino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18.596,34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35613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October</a:t>
                      </a:r>
                      <a:r>
                        <a:rPr lang="it-IT" sz="1000" u="none" strike="noStrike" dirty="0">
                          <a:effectLst/>
                        </a:rPr>
                        <a:t>- November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Genovesio)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23+20+5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17449,44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Barbirato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17.449,44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2103991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491ED73E-2A2C-57AE-2F18-81ABABBDAE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501320"/>
              </p:ext>
            </p:extLst>
          </p:nvPr>
        </p:nvGraphicFramePr>
        <p:xfrm>
          <a:off x="5770723" y="6265545"/>
          <a:ext cx="4795150" cy="592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6193">
                  <a:extLst>
                    <a:ext uri="{9D8B030D-6E8A-4147-A177-3AD203B41FA5}">
                      <a16:colId xmlns:a16="http://schemas.microsoft.com/office/drawing/2014/main" val="1559306440"/>
                    </a:ext>
                  </a:extLst>
                </a:gridCol>
                <a:gridCol w="1310367">
                  <a:extLst>
                    <a:ext uri="{9D8B030D-6E8A-4147-A177-3AD203B41FA5}">
                      <a16:colId xmlns:a16="http://schemas.microsoft.com/office/drawing/2014/main" val="3923461853"/>
                    </a:ext>
                  </a:extLst>
                </a:gridCol>
                <a:gridCol w="958590">
                  <a:extLst>
                    <a:ext uri="{9D8B030D-6E8A-4147-A177-3AD203B41FA5}">
                      <a16:colId xmlns:a16="http://schemas.microsoft.com/office/drawing/2014/main" val="3326499780"/>
                    </a:ext>
                  </a:extLst>
                </a:gridCol>
              </a:tblGrid>
              <a:tr h="5218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Total amount of 2025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206.466,30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4277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227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8742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72135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14B00D-EAB0-A91C-E3BD-5469C7B16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0849CB2-9E1D-F1DB-FE58-76AED3F2F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13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95026A3F-7E05-97D9-895C-2FD471D6739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BC3A73A-3142-C74A-D973-0E7BE5A16276}"/>
              </a:ext>
            </a:extLst>
          </p:cNvPr>
          <p:cNvSpPr txBox="1"/>
          <p:nvPr/>
        </p:nvSpPr>
        <p:spPr>
          <a:xfrm>
            <a:off x="711925" y="134410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1ST QUARTER 2026</a:t>
            </a:r>
            <a:endParaRPr lang="en-US" dirty="0"/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928C37A7-B252-4C23-186A-9BBF3273AA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058081"/>
              </p:ext>
            </p:extLst>
          </p:nvPr>
        </p:nvGraphicFramePr>
        <p:xfrm>
          <a:off x="839416" y="2020206"/>
          <a:ext cx="9486900" cy="1832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1408986532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3352515634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441256213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133868459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34734913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730352524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1742978103"/>
                    </a:ext>
                  </a:extLst>
                </a:gridCol>
              </a:tblGrid>
              <a:tr h="2362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Month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ACTIVITY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DAYS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COST X DAY (€)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TOTAL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MANAGER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10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892007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January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5.608,42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5.608,42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053356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February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69909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1st quarter 2026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GOVERNANCE ACCOUNT MANAGEMENT ACTIVITY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1st quarter 2026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34770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283776"/>
                  </a:ext>
                </a:extLst>
              </a:tr>
            </a:tbl>
          </a:graphicData>
        </a:graphic>
      </p:graphicFrame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F65AAA9D-0888-E652-2655-97140CEED1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308577"/>
              </p:ext>
            </p:extLst>
          </p:nvPr>
        </p:nvGraphicFramePr>
        <p:xfrm>
          <a:off x="5551057" y="4718100"/>
          <a:ext cx="4795150" cy="592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6193">
                  <a:extLst>
                    <a:ext uri="{9D8B030D-6E8A-4147-A177-3AD203B41FA5}">
                      <a16:colId xmlns:a16="http://schemas.microsoft.com/office/drawing/2014/main" val="1559306440"/>
                    </a:ext>
                  </a:extLst>
                </a:gridCol>
                <a:gridCol w="1310367">
                  <a:extLst>
                    <a:ext uri="{9D8B030D-6E8A-4147-A177-3AD203B41FA5}">
                      <a16:colId xmlns:a16="http://schemas.microsoft.com/office/drawing/2014/main" val="3923461853"/>
                    </a:ext>
                  </a:extLst>
                </a:gridCol>
                <a:gridCol w="958590">
                  <a:extLst>
                    <a:ext uri="{9D8B030D-6E8A-4147-A177-3AD203B41FA5}">
                      <a16:colId xmlns:a16="http://schemas.microsoft.com/office/drawing/2014/main" val="33264997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Total amount first months 2026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31.512,02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4277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227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8742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10648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A468C44B-471B-2EAE-D893-20BC944FB6E2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D3C67E2-226C-45D3-228B-01B5FE3AB9D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7C09685D-0FAC-8141-E067-1BE018C3392A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9C90C772-93DB-2201-8EFD-70651108A4B3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BC053EFB-CE50-9DFC-8A23-C35220CB3057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95C159A9-7802-8C07-98AC-AC62C6EA5D81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66E82F8-FCE8-398D-3F12-E67D3432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01A4958-CEDA-1693-3D3F-D77D10F4D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823246"/>
              </p:ext>
            </p:extLst>
          </p:nvPr>
        </p:nvGraphicFramePr>
        <p:xfrm>
          <a:off x="1246461" y="1484784"/>
          <a:ext cx="7801868" cy="12826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31381148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957068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154678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Variable costs Q3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312.412,00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827115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312.412,00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484303"/>
                  </a:ext>
                </a:extLst>
              </a:tr>
              <a:tr h="18199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1.249.650,00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6364845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2E099A56-75EB-648E-6FA7-19A61F45C7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05228"/>
              </p:ext>
            </p:extLst>
          </p:nvPr>
        </p:nvGraphicFramePr>
        <p:xfrm>
          <a:off x="1246461" y="4365138"/>
          <a:ext cx="5551039" cy="23836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776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307557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44450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678256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INVOICES ISSUED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565574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KOINE 012/2025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4.800,00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223892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KOINE 014/2025 April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60.989,80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193520"/>
                  </a:ext>
                </a:extLst>
              </a:tr>
              <a:tr h="6027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j-lt"/>
                        </a:rPr>
                        <a:t>KOINE 018/2025 June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KOINE 020/2025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July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KOINE 023/2025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September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 031/2025 </a:t>
                      </a:r>
                      <a:r>
                        <a:rPr lang="it-IT" sz="1200" b="0" i="0" u="none" strike="noStrike" cap="non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December</a:t>
                      </a:r>
                      <a:endParaRPr lang="it-IT"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 001/2026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j-lt"/>
                        </a:rPr>
                        <a:t>246.623,20</a:t>
                      </a:r>
                    </a:p>
                    <a:p>
                      <a:pPr algn="r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312.413,00</a:t>
                      </a: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312.412,00</a:t>
                      </a: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226.539,80</a:t>
                      </a: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85.872,20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043104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  <a:latin typeface="+mj-lt"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  </a:t>
                      </a:r>
                      <a:r>
                        <a:rPr lang="it-IT" sz="1200" b="1" u="none" strike="noStrike" dirty="0" err="1">
                          <a:effectLst/>
                          <a:latin typeface="+mj-lt"/>
                        </a:rPr>
                        <a:t>invoiced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1.249.650,00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227279"/>
                  </a:ext>
                </a:extLst>
              </a:tr>
              <a:tr h="30527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535E5E93-B520-E2F9-DCD1-469A6DDC25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538817"/>
              </p:ext>
            </p:extLst>
          </p:nvPr>
        </p:nvGraphicFramePr>
        <p:xfrm>
          <a:off x="1246461" y="2835872"/>
          <a:ext cx="7801868" cy="375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2447731514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1984821064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1969532392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95526978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Projects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sng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166797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5A2A2DD0-1EA3-F36E-A14A-53D668A4CC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700088"/>
              </p:ext>
            </p:extLst>
          </p:nvPr>
        </p:nvGraphicFramePr>
        <p:xfrm>
          <a:off x="1126631" y="3274776"/>
          <a:ext cx="5544616" cy="800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3438">
                  <a:extLst>
                    <a:ext uri="{9D8B030D-6E8A-4147-A177-3AD203B41FA5}">
                      <a16:colId xmlns:a16="http://schemas.microsoft.com/office/drawing/2014/main" val="2237709582"/>
                    </a:ext>
                  </a:extLst>
                </a:gridCol>
                <a:gridCol w="1832938">
                  <a:extLst>
                    <a:ext uri="{9D8B030D-6E8A-4147-A177-3AD203B41FA5}">
                      <a16:colId xmlns:a16="http://schemas.microsoft.com/office/drawing/2014/main" val="4220834897"/>
                    </a:ext>
                  </a:extLst>
                </a:gridCol>
                <a:gridCol w="3088240">
                  <a:extLst>
                    <a:ext uri="{9D8B030D-6E8A-4147-A177-3AD203B41FA5}">
                      <a16:colId xmlns:a16="http://schemas.microsoft.com/office/drawing/2014/main" val="28764494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Barbirato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740.422,20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743103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D'Aquino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489.227,80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9829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186005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1418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01382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46C6D9-FFF2-EBD9-69F2-A79C9457E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2B8CF7E-BEF7-61B1-5B86-ED66697D4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6360" y="6492875"/>
            <a:ext cx="2743200" cy="365125"/>
          </a:xfrm>
        </p:spPr>
        <p:txBody>
          <a:bodyPr/>
          <a:lstStyle/>
          <a:p>
            <a:fld id="{A734F0E3-ACD5-468E-A4BB-716A4D3C9FBD}" type="slidenum">
              <a:rPr lang="fr-FR" smtClean="0"/>
              <a:t>3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3925078E-8AC0-B573-7607-78254AC5FE85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BAD1B506-39CD-9322-2A08-027FD7753E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393370"/>
              </p:ext>
            </p:extLst>
          </p:nvPr>
        </p:nvGraphicFramePr>
        <p:xfrm>
          <a:off x="479376" y="2307450"/>
          <a:ext cx="4680520" cy="7920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0058">
                  <a:extLst>
                    <a:ext uri="{9D8B030D-6E8A-4147-A177-3AD203B41FA5}">
                      <a16:colId xmlns:a16="http://schemas.microsoft.com/office/drawing/2014/main" val="793839002"/>
                    </a:ext>
                  </a:extLst>
                </a:gridCol>
                <a:gridCol w="3368374">
                  <a:extLst>
                    <a:ext uri="{9D8B030D-6E8A-4147-A177-3AD203B41FA5}">
                      <a16:colId xmlns:a16="http://schemas.microsoft.com/office/drawing/2014/main" val="4019179886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208731944"/>
                    </a:ext>
                  </a:extLst>
                </a:gridCol>
              </a:tblGrid>
              <a:tr h="31862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JEEP Avenger 4xe Recap and USPs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101329"/>
                  </a:ext>
                </a:extLst>
              </a:tr>
              <a:tr h="2366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focus App Memento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i="1" u="none" strike="noStrike" dirty="0">
                          <a:effectLst/>
                        </a:rPr>
                        <a:t>3.800,00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01853"/>
                  </a:ext>
                </a:extLst>
              </a:tr>
              <a:tr h="2366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4.800,00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6400065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06FD58F1-2F70-5334-2F70-D751C02ED0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170934"/>
              </p:ext>
            </p:extLst>
          </p:nvPr>
        </p:nvGraphicFramePr>
        <p:xfrm>
          <a:off x="617435" y="1412776"/>
          <a:ext cx="7710813" cy="750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10813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012_2025 Euro 4.800,00</a:t>
                      </a:r>
                    </a:p>
                    <a:p>
                      <a:pPr algn="l" fontAlgn="t">
                        <a:buNone/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BARBIRATO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78044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8D42B-AFAF-613F-AD4A-D4A405F03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358CB7B-CAB4-0FB4-BC81-2EB914BE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6360" y="6492875"/>
            <a:ext cx="2743200" cy="365125"/>
          </a:xfrm>
        </p:spPr>
        <p:txBody>
          <a:bodyPr/>
          <a:lstStyle/>
          <a:p>
            <a:fld id="{A734F0E3-ACD5-468E-A4BB-716A4D3C9FBD}" type="slidenum">
              <a:rPr lang="fr-FR" smtClean="0"/>
              <a:t>4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7BA25ED2-81A6-E5B4-A722-2B89DA7A9A44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0CDB07FE-F50A-0E9E-6FF7-E929F1FE5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998202"/>
              </p:ext>
            </p:extLst>
          </p:nvPr>
        </p:nvGraphicFramePr>
        <p:xfrm>
          <a:off x="617435" y="1412776"/>
          <a:ext cx="605462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014_2025 Euro 60.989,80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3DE1E669-5719-532A-98C2-BF0D26706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770910"/>
              </p:ext>
            </p:extLst>
          </p:nvPr>
        </p:nvGraphicFramePr>
        <p:xfrm>
          <a:off x="639164" y="2132856"/>
          <a:ext cx="5486400" cy="16641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523189903"/>
                    </a:ext>
                  </a:extLst>
                </a:gridCol>
                <a:gridCol w="3670300">
                  <a:extLst>
                    <a:ext uri="{9D8B030D-6E8A-4147-A177-3AD203B41FA5}">
                      <a16:colId xmlns:a16="http://schemas.microsoft.com/office/drawing/2014/main" val="1352921538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4126833573"/>
                    </a:ext>
                  </a:extLst>
                </a:gridCol>
              </a:tblGrid>
              <a:tr h="4573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09017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HV </a:t>
                      </a:r>
                      <a:r>
                        <a:rPr lang="it-IT" sz="1200" u="none" strike="noStrike" dirty="0" err="1">
                          <a:effectLst/>
                        </a:rPr>
                        <a:t>Battery</a:t>
                      </a:r>
                      <a:r>
                        <a:rPr lang="it-IT" sz="1200" u="none" strike="noStrike" dirty="0">
                          <a:effectLst/>
                        </a:rPr>
                        <a:t>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771383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2025 Connected Services Overall Update </a:t>
                      </a:r>
                      <a:r>
                        <a:rPr lang="en-US" sz="1200" u="none" strike="noStrike" dirty="0" err="1">
                          <a:effectLst/>
                        </a:rPr>
                        <a:t>ExF</a:t>
                      </a:r>
                      <a:r>
                        <a:rPr lang="en-US" sz="1200" u="none" strike="noStrike" dirty="0">
                          <a:effectLst/>
                        </a:rPr>
                        <a:t> Brands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19.600,00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760490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2025 Connected Services Overall Update ExP Brands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14.500,00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325654"/>
                  </a:ext>
                </a:extLst>
              </a:tr>
              <a:tr h="22325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D'AQUINO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20271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Citroën Ami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19.408,00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547610"/>
                  </a:ext>
                </a:extLst>
              </a:tr>
              <a:tr h="25981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Stellantis </a:t>
                      </a:r>
                      <a:r>
                        <a:rPr lang="it-IT" sz="1200" u="none" strike="noStrike" dirty="0" err="1">
                          <a:effectLst/>
                        </a:rPr>
                        <a:t>ProOne</a:t>
                      </a:r>
                      <a:r>
                        <a:rPr lang="it-IT" sz="1200" u="none" strike="noStrike" dirty="0">
                          <a:effectLst/>
                        </a:rPr>
                        <a:t> Range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6.481,80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549075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60.989,80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08964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02581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875BF344-C3AF-94B0-6145-6BC9D1DB1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5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A07475B3-B270-C53A-5552-BFFC6C05C5EE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C8CFD57-135C-A16C-E5F8-3FD6CF07D9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603008"/>
              </p:ext>
            </p:extLst>
          </p:nvPr>
        </p:nvGraphicFramePr>
        <p:xfrm>
          <a:off x="617435" y="1412776"/>
          <a:ext cx="605462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018_2025 Euro 246.623,20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F3BA735-89DD-63F8-E2EE-D79A69F455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510730"/>
              </p:ext>
            </p:extLst>
          </p:nvPr>
        </p:nvGraphicFramePr>
        <p:xfrm>
          <a:off x="190349" y="1911071"/>
          <a:ext cx="4897539" cy="32080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4171">
                  <a:extLst>
                    <a:ext uri="{9D8B030D-6E8A-4147-A177-3AD203B41FA5}">
                      <a16:colId xmlns:a16="http://schemas.microsoft.com/office/drawing/2014/main" val="2089379655"/>
                    </a:ext>
                  </a:extLst>
                </a:gridCol>
                <a:gridCol w="3276363">
                  <a:extLst>
                    <a:ext uri="{9D8B030D-6E8A-4147-A177-3AD203B41FA5}">
                      <a16:colId xmlns:a16="http://schemas.microsoft.com/office/drawing/2014/main" val="2036725201"/>
                    </a:ext>
                  </a:extLst>
                </a:gridCol>
                <a:gridCol w="1077005">
                  <a:extLst>
                    <a:ext uri="{9D8B030D-6E8A-4147-A177-3AD203B41FA5}">
                      <a16:colId xmlns:a16="http://schemas.microsoft.com/office/drawing/2014/main" val="2145892809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6032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New </a:t>
                      </a:r>
                      <a:r>
                        <a:rPr lang="it-IT" sz="1200" u="none" strike="noStrike" dirty="0" err="1">
                          <a:effectLst/>
                        </a:rPr>
                        <a:t>Compass</a:t>
                      </a:r>
                      <a:r>
                        <a:rPr lang="it-IT" sz="1200" u="none" strike="noStrike" dirty="0">
                          <a:effectLst/>
                        </a:rPr>
                        <a:t> part 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14.100,00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3510215"/>
                  </a:ext>
                </a:extLst>
              </a:tr>
              <a:tr h="3665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B10 </a:t>
                      </a:r>
                      <a:r>
                        <a:rPr lang="it-IT" sz="1200" u="none" strike="noStrike" dirty="0" err="1">
                          <a:effectLst/>
                        </a:rPr>
                        <a:t>Launch</a:t>
                      </a:r>
                      <a:r>
                        <a:rPr lang="it-IT" sz="1200" u="none" strike="noStrike" dirty="0">
                          <a:effectLst/>
                        </a:rPr>
                        <a:t> WBT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19.600,00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334742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Lancia 8 </a:t>
                      </a:r>
                      <a:r>
                        <a:rPr lang="it-IT" sz="1200" u="none" strike="noStrike" dirty="0" err="1">
                          <a:effectLst/>
                        </a:rPr>
                        <a:t>years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Warranty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549293"/>
                  </a:ext>
                </a:extLst>
              </a:tr>
              <a:tr h="8499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C10 REEV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042043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C10 REEV video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3.900,00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077692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Alfa 33 Stradale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696875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AR Logo 115° Anniversary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849458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Jeep Renegade capsule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96067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effectLst/>
                        </a:rPr>
                        <a:t> Services </a:t>
                      </a:r>
                      <a:r>
                        <a:rPr lang="it-IT" sz="1200" u="none" strike="noStrike" dirty="0" err="1">
                          <a:effectLst/>
                        </a:rPr>
                        <a:t>ExP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pill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071498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effectLst/>
                        </a:rPr>
                        <a:t> Services </a:t>
                      </a:r>
                      <a:r>
                        <a:rPr lang="it-IT" sz="1200" u="none" strike="noStrike" dirty="0" err="1">
                          <a:effectLst/>
                        </a:rPr>
                        <a:t>ExF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pill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0428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New Compass Pedagogical Kit with TTT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74.500,00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385139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Leapmotor B10 Pedagogical Kit with TTT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74.500,00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928500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Memo File x 33 Stradale Brand Ambassador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2.700,00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4823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C10 REEV Energy </a:t>
                      </a:r>
                      <a:r>
                        <a:rPr lang="it-IT" sz="1200" u="none" strike="noStrike" dirty="0" err="1">
                          <a:effectLst/>
                        </a:rPr>
                        <a:t>Modes</a:t>
                      </a:r>
                      <a:r>
                        <a:rPr lang="it-IT" sz="1200" u="none" strike="noStrike" dirty="0">
                          <a:effectLst/>
                        </a:rPr>
                        <a:t> VCT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14.700,00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52883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211.000,00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93799"/>
                  </a:ext>
                </a:extLst>
              </a:tr>
            </a:tbl>
          </a:graphicData>
        </a:graphic>
      </p:graphicFrame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7AD3BED6-A4FE-0FFE-08FD-C2C001F3E7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575690"/>
              </p:ext>
            </p:extLst>
          </p:nvPr>
        </p:nvGraphicFramePr>
        <p:xfrm>
          <a:off x="6456040" y="4868009"/>
          <a:ext cx="3960440" cy="7600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 Euro 246.623,20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C28373C7-806C-4BC8-6512-722B296C6B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983471"/>
              </p:ext>
            </p:extLst>
          </p:nvPr>
        </p:nvGraphicFramePr>
        <p:xfrm>
          <a:off x="6704409" y="2235999"/>
          <a:ext cx="4608512" cy="14170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5408">
                  <a:extLst>
                    <a:ext uri="{9D8B030D-6E8A-4147-A177-3AD203B41FA5}">
                      <a16:colId xmlns:a16="http://schemas.microsoft.com/office/drawing/2014/main" val="589367160"/>
                    </a:ext>
                  </a:extLst>
                </a:gridCol>
                <a:gridCol w="2675283">
                  <a:extLst>
                    <a:ext uri="{9D8B030D-6E8A-4147-A177-3AD203B41FA5}">
                      <a16:colId xmlns:a16="http://schemas.microsoft.com/office/drawing/2014/main" val="1909878847"/>
                    </a:ext>
                  </a:extLst>
                </a:gridCol>
                <a:gridCol w="1417821">
                  <a:extLst>
                    <a:ext uri="{9D8B030D-6E8A-4147-A177-3AD203B41FA5}">
                      <a16:colId xmlns:a16="http://schemas.microsoft.com/office/drawing/2014/main" val="2236795849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FIAT 500 trim strategy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4313305"/>
                  </a:ext>
                </a:extLst>
              </a:tr>
              <a:tr h="20060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Pandina trim strategy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4122936"/>
                  </a:ext>
                </a:extLst>
              </a:tr>
              <a:tr h="21631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FIAT 600 trim strategy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2018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FIAT 8 </a:t>
                      </a:r>
                      <a:r>
                        <a:rPr lang="it-IT" sz="1200" u="none" strike="noStrike" dirty="0" err="1">
                          <a:effectLst/>
                        </a:rPr>
                        <a:t>years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warranty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1.623,20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422601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41/41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Ami Handover + video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74411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TRIS Handover memento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67014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35.623,20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3377744"/>
                  </a:ext>
                </a:extLst>
              </a:tr>
            </a:tbl>
          </a:graphicData>
        </a:graphic>
      </p:graphicFrame>
      <p:sp>
        <p:nvSpPr>
          <p:cNvPr id="9" name="CasellaDiTesto 8">
            <a:extLst>
              <a:ext uri="{FF2B5EF4-FFF2-40B4-BE49-F238E27FC236}">
                <a16:creationId xmlns:a16="http://schemas.microsoft.com/office/drawing/2014/main" id="{A1522C49-DE3A-3572-D0EC-7B097C749435}"/>
              </a:ext>
            </a:extLst>
          </p:cNvPr>
          <p:cNvSpPr txBox="1"/>
          <p:nvPr/>
        </p:nvSpPr>
        <p:spPr>
          <a:xfrm>
            <a:off x="6710139" y="1824788"/>
            <a:ext cx="489753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t">
              <a:buNone/>
            </a:pPr>
            <a:r>
              <a:rPr lang="it-IT" sz="1200" b="1" i="1" u="none" strike="noStrike" dirty="0">
                <a:effectLst/>
              </a:rPr>
              <a:t>D'AQUINO</a:t>
            </a:r>
            <a:endParaRPr lang="it-IT" sz="1200" b="1" i="1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3142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10D36-7FDC-8553-CEC5-64BE35EC6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25A4824E-7E0C-33CA-F829-6E78A2410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748A52AF-3B54-BBE2-5519-447D313272C3}"/>
              </a:ext>
            </a:extLst>
          </p:cNvPr>
          <p:cNvSpPr/>
          <p:nvPr/>
        </p:nvSpPr>
        <p:spPr>
          <a:xfrm>
            <a:off x="617435" y="507291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2F15FF7F-2754-AE5D-A628-B0CBDDA51A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23337"/>
              </p:ext>
            </p:extLst>
          </p:nvPr>
        </p:nvGraphicFramePr>
        <p:xfrm>
          <a:off x="606152" y="1452163"/>
          <a:ext cx="6054629" cy="750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6769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020_2025 Euro 312.413,00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2EB7D2C6-2111-948B-50AA-E974DB65C7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893751"/>
              </p:ext>
            </p:extLst>
          </p:nvPr>
        </p:nvGraphicFramePr>
        <p:xfrm>
          <a:off x="6605915" y="1906009"/>
          <a:ext cx="4695020" cy="42374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5083">
                  <a:extLst>
                    <a:ext uri="{9D8B030D-6E8A-4147-A177-3AD203B41FA5}">
                      <a16:colId xmlns:a16="http://schemas.microsoft.com/office/drawing/2014/main" val="641755848"/>
                    </a:ext>
                  </a:extLst>
                </a:gridCol>
                <a:gridCol w="3139323">
                  <a:extLst>
                    <a:ext uri="{9D8B030D-6E8A-4147-A177-3AD203B41FA5}">
                      <a16:colId xmlns:a16="http://schemas.microsoft.com/office/drawing/2014/main" val="1948465541"/>
                    </a:ext>
                  </a:extLst>
                </a:gridCol>
                <a:gridCol w="1030614">
                  <a:extLst>
                    <a:ext uri="{9D8B030D-6E8A-4147-A177-3AD203B41FA5}">
                      <a16:colId xmlns:a16="http://schemas.microsoft.com/office/drawing/2014/main" val="3379888879"/>
                    </a:ext>
                  </a:extLst>
                </a:gridCol>
              </a:tblGrid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FIAT PRO 3-WHEELER 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19.513,00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277356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CustomFit WBT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191976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Conversion Training Path 2 VCT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39.200,00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678131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Dodge </a:t>
                      </a:r>
                      <a:r>
                        <a:rPr lang="it-IT" sz="1100" u="none" strike="noStrike" dirty="0" err="1">
                          <a:effectLst/>
                        </a:rPr>
                        <a:t>Charger</a:t>
                      </a:r>
                      <a:r>
                        <a:rPr lang="it-IT" sz="1100" u="none" strike="noStrike" dirty="0">
                          <a:effectLst/>
                        </a:rPr>
                        <a:t> Daytona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19.538,00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081419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LCV </a:t>
                      </a:r>
                      <a:r>
                        <a:rPr lang="it-IT" sz="1100" u="none" strike="noStrike" dirty="0" err="1">
                          <a:effectLst/>
                        </a:rPr>
                        <a:t>Induction</a:t>
                      </a:r>
                      <a:r>
                        <a:rPr lang="it-IT" sz="1100" u="none" strike="noStrike" dirty="0">
                          <a:effectLst/>
                        </a:rPr>
                        <a:t> update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29.400,00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0899511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36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LCV connect services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0766503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LCV  F2move </a:t>
                      </a:r>
                      <a:r>
                        <a:rPr lang="it-IT" sz="1100" u="none" strike="noStrike" dirty="0" err="1">
                          <a:effectLst/>
                        </a:rPr>
                        <a:t>pillars</a:t>
                      </a:r>
                      <a:r>
                        <a:rPr lang="it-IT" sz="1100" u="none" strike="noStrike" dirty="0">
                          <a:effectLst/>
                        </a:rPr>
                        <a:t> (FOUR)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4.000,00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872637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LCV taxation wbt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407204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Sales methods quick guide WBT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19.600,00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666005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40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Sales methods quick guide BROCHURE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4405285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DODGE video shooting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5.712,00</a:t>
                      </a:r>
                      <a:endParaRPr lang="it-IT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832618"/>
                  </a:ext>
                </a:extLst>
              </a:tr>
              <a:tr h="24870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76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8-YEARS WARRANTY + service contracts LCV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643044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Opel Induction WBT for passenger car of K9 and K0 - starting from Product induction 2025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3984215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Peugeot Induction WBT for passenger car of K9 and K0 - starting from Product induction 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0441765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Citroen Induction WBT for passenger car of K9 and K0 - starting from Product induction 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7912427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Fiat Induction WBT for passenger car of K9 and K0 - starting from Product induction 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079008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WBT for Service people, how to activate the 8year warranty (Andy)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3948316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Total </a:t>
                      </a:r>
                      <a:r>
                        <a:rPr lang="it-IT" sz="1100" b="1" u="none" strike="noStrike" dirty="0" err="1">
                          <a:effectLst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280.963,00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777935"/>
                  </a:ext>
                </a:extLst>
              </a:tr>
            </a:tbl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D2FB2F3-2CC5-3E8C-1C48-CDAA70E22A59}"/>
              </a:ext>
            </a:extLst>
          </p:cNvPr>
          <p:cNvSpPr txBox="1"/>
          <p:nvPr/>
        </p:nvSpPr>
        <p:spPr>
          <a:xfrm>
            <a:off x="6744072" y="1611336"/>
            <a:ext cx="51845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t">
              <a:buNone/>
            </a:pPr>
            <a:r>
              <a:rPr lang="it-IT" sz="1400" b="1" i="1" u="none" strike="noStrike" dirty="0">
                <a:effectLst/>
              </a:rPr>
              <a:t>D’AQUINO</a:t>
            </a:r>
          </a:p>
        </p:txBody>
      </p:sp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BE1A7BCD-F7D7-3CCC-6D81-941FA74EBB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122492"/>
              </p:ext>
            </p:extLst>
          </p:nvPr>
        </p:nvGraphicFramePr>
        <p:xfrm>
          <a:off x="407368" y="2060848"/>
          <a:ext cx="4813006" cy="10173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3767279993"/>
                    </a:ext>
                  </a:extLst>
                </a:gridCol>
                <a:gridCol w="3045397">
                  <a:extLst>
                    <a:ext uri="{9D8B030D-6E8A-4147-A177-3AD203B41FA5}">
                      <a16:colId xmlns:a16="http://schemas.microsoft.com/office/drawing/2014/main" val="2247421948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38865557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Alfa Romeo 8 years Warranty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16717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effectLst/>
                        </a:rPr>
                        <a:t> Services i-DOUV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89783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77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leapmotor 5 motion animation videos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7351361"/>
                  </a:ext>
                </a:extLst>
              </a:tr>
              <a:tr h="22490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80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Fiat 500e - HYBRID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18.450,00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60922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31.450,00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661806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F22FF2B-AA63-45DE-8DE2-CAADDF26DD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032807"/>
              </p:ext>
            </p:extLst>
          </p:nvPr>
        </p:nvGraphicFramePr>
        <p:xfrm>
          <a:off x="1150355" y="5693241"/>
          <a:ext cx="3960440" cy="7600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 Euro 312.413,00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92919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A0E74C1-CF2E-0248-D8EA-DD6ECB9474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814A20B2-1A63-83F0-B65E-1EA3A0023A5F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5C657B78-C305-44B9-A229-8C0A8D4041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331642"/>
              </p:ext>
            </p:extLst>
          </p:nvPr>
        </p:nvGraphicFramePr>
        <p:xfrm>
          <a:off x="479376" y="1184261"/>
          <a:ext cx="697881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881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8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023_2025 Euro 312.412,00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07082E93-7F3E-FF6F-4ABB-F8F2788A1C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897893"/>
              </p:ext>
            </p:extLst>
          </p:nvPr>
        </p:nvGraphicFramePr>
        <p:xfrm>
          <a:off x="6816080" y="5293548"/>
          <a:ext cx="3960440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Euro 312,412,00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D9FAAF62-EE10-B314-D8D0-AB2D264383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564631"/>
              </p:ext>
            </p:extLst>
          </p:nvPr>
        </p:nvGraphicFramePr>
        <p:xfrm>
          <a:off x="479376" y="1432051"/>
          <a:ext cx="4464496" cy="51082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9302">
                  <a:extLst>
                    <a:ext uri="{9D8B030D-6E8A-4147-A177-3AD203B41FA5}">
                      <a16:colId xmlns:a16="http://schemas.microsoft.com/office/drawing/2014/main" val="2626355474"/>
                    </a:ext>
                  </a:extLst>
                </a:gridCol>
                <a:gridCol w="2985183">
                  <a:extLst>
                    <a:ext uri="{9D8B030D-6E8A-4147-A177-3AD203B41FA5}">
                      <a16:colId xmlns:a16="http://schemas.microsoft.com/office/drawing/2014/main" val="4207582703"/>
                    </a:ext>
                  </a:extLst>
                </a:gridCol>
                <a:gridCol w="980011">
                  <a:extLst>
                    <a:ext uri="{9D8B030D-6E8A-4147-A177-3AD203B41FA5}">
                      <a16:colId xmlns:a16="http://schemas.microsoft.com/office/drawing/2014/main" val="2261551412"/>
                    </a:ext>
                  </a:extLst>
                </a:gridCol>
              </a:tblGrid>
              <a:tr h="939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08775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Jeep Wagoneer S Launch WBT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18.900,00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17314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Connected Services Videos (4 </a:t>
                      </a:r>
                      <a:r>
                        <a:rPr lang="en-US" sz="1000" u="none" strike="noStrike" dirty="0" err="1">
                          <a:effectLst/>
                        </a:rPr>
                        <a:t>ExF</a:t>
                      </a:r>
                      <a:r>
                        <a:rPr lang="en-US" sz="1000" u="none" strike="noStrike" dirty="0">
                          <a:effectLst/>
                        </a:rPr>
                        <a:t> by 9 languages)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395794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Jeep New Compass Handover Memento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653999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Leapmotor</a:t>
                      </a:r>
                      <a:r>
                        <a:rPr lang="it-IT" sz="1000" u="none" strike="noStrike" dirty="0">
                          <a:effectLst/>
                        </a:rPr>
                        <a:t> B10 Handover Memento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105344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Alfa Romeo New Tonale part 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18.200,00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164457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Jeep Avenger MY 26 &amp; Safety update capsule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39566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Leapmotor C10 AWD 6 800v battery capsule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68080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Connected Services App Market capsule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5226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Connected Services FLEET Management Platform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374949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AR Junior MY'26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959323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Jeep 8 Years Warranty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2529193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AR Junior Serie Speciale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654166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C.S. New EV features ExP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09580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C.S. New EV features ExP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40447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Jeep Compass Altitude  capsule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663660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Fiat 600 MY26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18.300,00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739134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FIAT GRANDE PANDA MY 26 capsule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316462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AR Tonale MCE Launch WBT Part 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19.400,00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414417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AR Tonale MCE Pedagogical Kit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14.700,00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922677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AR Tonale MCE Pedagogical Kit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19.600,00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45556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FIAT 500 HYBRID TORINO capsule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87028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Leapmotor B10 with REEV Technology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17.500,00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67944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2025 C.S. Update VCT ExP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19.600,00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3457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2025 C.S. Update VCT ExF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14.500,00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31581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Video Ficili shooting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000830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Video Ficili x Synthesia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86144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Shooting and animation post-production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79437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Caps on AR  Junior e Tonale SS Sport Speciale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338526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81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AR Leaflet x Brand Ambassador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451999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84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Capsule on Avenger SS Black Edition Pill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384796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b="1" u="none" strike="noStrike" dirty="0" err="1">
                          <a:effectLst/>
                        </a:rPr>
                        <a:t>Amount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b="1" u="none" strike="noStrike" dirty="0">
                          <a:effectLst/>
                        </a:rPr>
                        <a:t>218.200,00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0491574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0ECAC6CD-3045-70CD-A954-B423DC065B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776633"/>
              </p:ext>
            </p:extLst>
          </p:nvPr>
        </p:nvGraphicFramePr>
        <p:xfrm>
          <a:off x="6744072" y="1332943"/>
          <a:ext cx="4623694" cy="20160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7106">
                  <a:extLst>
                    <a:ext uri="{9D8B030D-6E8A-4147-A177-3AD203B41FA5}">
                      <a16:colId xmlns:a16="http://schemas.microsoft.com/office/drawing/2014/main" val="103988764"/>
                    </a:ext>
                  </a:extLst>
                </a:gridCol>
                <a:gridCol w="2616675">
                  <a:extLst>
                    <a:ext uri="{9D8B030D-6E8A-4147-A177-3AD203B41FA5}">
                      <a16:colId xmlns:a16="http://schemas.microsoft.com/office/drawing/2014/main" val="1989865593"/>
                    </a:ext>
                  </a:extLst>
                </a:gridCol>
                <a:gridCol w="1489913">
                  <a:extLst>
                    <a:ext uri="{9D8B030D-6E8A-4147-A177-3AD203B41FA5}">
                      <a16:colId xmlns:a16="http://schemas.microsoft.com/office/drawing/2014/main" val="1069301389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72235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D'AQUINO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25405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Nuovo motore K0 - 2 pill + memento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146449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Price list 5 pill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1755844"/>
                  </a:ext>
                </a:extLst>
              </a:tr>
              <a:tr h="21583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WBT on lcv technical bases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576218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WBT ALLESTIMENTI BASE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07786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Sales methods quick guide for B2B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215982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Sales methods quick guide for Managers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766035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EOT pills (from SFS)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1.812,0</a:t>
                      </a:r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0</a:t>
                      </a:r>
                      <a:endParaRPr lang="it-IT" sz="1000" b="0" i="1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074083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b="1" u="none" strike="noStrike">
                          <a:effectLst/>
                        </a:rPr>
                        <a:t>Amount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b="1" u="none" strike="noStrike" dirty="0">
                          <a:effectLst/>
                        </a:rPr>
                        <a:t>94.212,00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2846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45151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7C486-9AD0-B948-F699-1665BBEF3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C741BF6-3674-3E0E-3461-E0DC9758C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4FCA97C8-10D8-C534-8F70-3A6BA5A8A82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A39E9EB9-C062-2FE8-B645-85A9349A65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752407"/>
              </p:ext>
            </p:extLst>
          </p:nvPr>
        </p:nvGraphicFramePr>
        <p:xfrm>
          <a:off x="479376" y="1184261"/>
          <a:ext cx="697881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881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8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031_2025 Euro 226.539,80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BF2D49C5-4A99-9B0F-0355-E3492F270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16227"/>
              </p:ext>
            </p:extLst>
          </p:nvPr>
        </p:nvGraphicFramePr>
        <p:xfrm>
          <a:off x="6816080" y="5293548"/>
          <a:ext cx="3960440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Euro 226.539,80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7B4E67EF-9C01-F047-457B-3E8A3FDAE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179671"/>
              </p:ext>
            </p:extLst>
          </p:nvPr>
        </p:nvGraphicFramePr>
        <p:xfrm>
          <a:off x="479376" y="1651032"/>
          <a:ext cx="4752528" cy="17779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1515">
                  <a:extLst>
                    <a:ext uri="{9D8B030D-6E8A-4147-A177-3AD203B41FA5}">
                      <a16:colId xmlns:a16="http://schemas.microsoft.com/office/drawing/2014/main" val="3723077976"/>
                    </a:ext>
                  </a:extLst>
                </a:gridCol>
                <a:gridCol w="3177775">
                  <a:extLst>
                    <a:ext uri="{9D8B030D-6E8A-4147-A177-3AD203B41FA5}">
                      <a16:colId xmlns:a16="http://schemas.microsoft.com/office/drawing/2014/main" val="1632309817"/>
                    </a:ext>
                  </a:extLst>
                </a:gridCol>
                <a:gridCol w="1043238">
                  <a:extLst>
                    <a:ext uri="{9D8B030D-6E8A-4147-A177-3AD203B41FA5}">
                      <a16:colId xmlns:a16="http://schemas.microsoft.com/office/drawing/2014/main" val="1145395362"/>
                    </a:ext>
                  </a:extLst>
                </a:gridCol>
              </a:tblGrid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i="1" u="none" strike="noStrike" dirty="0">
                          <a:effectLst/>
                        </a:rPr>
                        <a:t>BARBIRATO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3437660"/>
                  </a:ext>
                </a:extLst>
              </a:tr>
              <a:tr h="44449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82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INDUCTION Product WBTs Update </a:t>
                      </a:r>
                      <a:r>
                        <a:rPr lang="en-US" sz="1100" u="none" strike="noStrike" dirty="0" err="1">
                          <a:effectLst/>
                        </a:rPr>
                        <a:t>ExF</a:t>
                      </a:r>
                      <a:r>
                        <a:rPr lang="en-US" sz="1100" u="none" strike="noStrike" dirty="0">
                          <a:effectLst/>
                        </a:rPr>
                        <a:t> Brands + Connected Services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170.000,00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0406483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Pill on Grande Panda with 1.2 engine MT gearbox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1.000,00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7722668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Pill on C.S. </a:t>
                      </a:r>
                      <a:r>
                        <a:rPr lang="it-IT" sz="1100" u="none" strike="noStrike" dirty="0" err="1">
                          <a:effectLst/>
                        </a:rPr>
                        <a:t>ExF</a:t>
                      </a:r>
                      <a:r>
                        <a:rPr lang="it-IT" sz="1100" u="none" strike="noStrike" dirty="0">
                          <a:effectLst/>
                        </a:rPr>
                        <a:t> EVAS system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1.000,00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126784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Pill on C.S. </a:t>
                      </a:r>
                      <a:r>
                        <a:rPr lang="en-US" sz="1100" u="none" strike="noStrike" dirty="0" err="1">
                          <a:effectLst/>
                        </a:rPr>
                        <a:t>ExP</a:t>
                      </a:r>
                      <a:r>
                        <a:rPr lang="en-US" sz="1100" u="none" strike="noStrike" dirty="0">
                          <a:effectLst/>
                        </a:rPr>
                        <a:t> "New Activation Process"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1.000,00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663735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Pill on Abarth 600e S.S. </a:t>
                      </a:r>
                      <a:r>
                        <a:rPr lang="en-US" sz="1100" u="none" strike="noStrike" dirty="0" err="1">
                          <a:effectLst/>
                        </a:rPr>
                        <a:t>Competizione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1.000,00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5651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 err="1">
                          <a:effectLst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174.000,00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5661111"/>
                  </a:ext>
                </a:extLst>
              </a:tr>
            </a:tbl>
          </a:graphicData>
        </a:graphic>
      </p:graphicFrame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8935706D-4E83-0F9E-8C5E-7E1639CB8E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07304"/>
              </p:ext>
            </p:extLst>
          </p:nvPr>
        </p:nvGraphicFramePr>
        <p:xfrm>
          <a:off x="6023992" y="1844824"/>
          <a:ext cx="5334560" cy="14064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2629694465"/>
                    </a:ext>
                  </a:extLst>
                </a:gridCol>
                <a:gridCol w="3566951">
                  <a:extLst>
                    <a:ext uri="{9D8B030D-6E8A-4147-A177-3AD203B41FA5}">
                      <a16:colId xmlns:a16="http://schemas.microsoft.com/office/drawing/2014/main" val="4254695545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868187597"/>
                    </a:ext>
                  </a:extLst>
                </a:gridCol>
              </a:tblGrid>
              <a:tr h="22396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i="1" u="none" strike="noStrike" dirty="0">
                          <a:effectLst/>
                        </a:rPr>
                        <a:t>D'AQUINO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9571421"/>
                  </a:ext>
                </a:extLst>
              </a:tr>
              <a:tr h="25286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72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Knowledge </a:t>
                      </a:r>
                      <a:r>
                        <a:rPr lang="it-IT" sz="1100" u="none" strike="noStrike" dirty="0" err="1">
                          <a:effectLst/>
                        </a:rPr>
                        <a:t>chek</a:t>
                      </a:r>
                      <a:r>
                        <a:rPr lang="it-IT" sz="1100" u="none" strike="noStrike" dirty="0">
                          <a:effectLst/>
                        </a:rPr>
                        <a:t> by </a:t>
                      </a:r>
                      <a:r>
                        <a:rPr lang="it-IT" sz="1100" u="none" strike="noStrike" dirty="0" err="1">
                          <a:effectLst/>
                        </a:rPr>
                        <a:t>microlearning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25998"/>
                  </a:ext>
                </a:extLst>
              </a:tr>
              <a:tr h="240823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73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VCT on </a:t>
                      </a:r>
                      <a:r>
                        <a:rPr lang="en-US" sz="1100" u="none" strike="noStrike" dirty="0" err="1">
                          <a:effectLst/>
                          <a:latin typeface="+mn-lt"/>
                        </a:rPr>
                        <a:t>behaviour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 for the NSP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531634"/>
                  </a:ext>
                </a:extLst>
              </a:tr>
              <a:tr h="4358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75</a:t>
                      </a:r>
                    </a:p>
                    <a:p>
                      <a:pPr algn="ctr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LCV product </a:t>
                      </a:r>
                      <a:r>
                        <a:rPr lang="it-IT" sz="1100" u="none" strike="noStrike" dirty="0" err="1">
                          <a:effectLst/>
                          <a:latin typeface="+mn-lt"/>
                        </a:rPr>
                        <a:t>indution</a:t>
                      </a: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 update - 3 </a:t>
                      </a:r>
                      <a:r>
                        <a:rPr lang="it-IT" sz="1100" u="none" strike="noStrike" dirty="0" err="1">
                          <a:effectLst/>
                          <a:latin typeface="+mn-lt"/>
                        </a:rPr>
                        <a:t>courses</a:t>
                      </a: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, K9 - K0 - X250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LCV X250 TRIM STRATEGY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10.000,00</a:t>
                      </a:r>
                    </a:p>
                    <a:p>
                      <a:pPr algn="r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17.939,80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4556132"/>
                  </a:ext>
                </a:extLst>
              </a:tr>
              <a:tr h="25286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 err="1">
                          <a:effectLst/>
                          <a:latin typeface="+mn-lt"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  <a:latin typeface="+mn-lt"/>
                        </a:rPr>
                        <a:t>52.539,80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1589408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57120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7034E-4B38-7905-931E-C60F9AEBF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899E659-1EA9-2D48-EF67-643EC2B3E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10089B12-7BA8-08FF-A5C1-D9751AA875FE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E01EFA5B-0808-4116-D4D4-92E905391F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060155"/>
              </p:ext>
            </p:extLst>
          </p:nvPr>
        </p:nvGraphicFramePr>
        <p:xfrm>
          <a:off x="479376" y="1184261"/>
          <a:ext cx="697881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881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8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001/2026 Euro 85.872,20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ADAAFCF3-7EE4-D22E-C77D-D9C4647105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759207"/>
              </p:ext>
            </p:extLst>
          </p:nvPr>
        </p:nvGraphicFramePr>
        <p:xfrm>
          <a:off x="6816080" y="5293548"/>
          <a:ext cx="3960440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Euro 85.872,20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D454B136-4E32-A5D3-DC50-C1D540B535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136881"/>
              </p:ext>
            </p:extLst>
          </p:nvPr>
        </p:nvGraphicFramePr>
        <p:xfrm>
          <a:off x="664580" y="1714071"/>
          <a:ext cx="5334560" cy="17668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1707064256"/>
                    </a:ext>
                  </a:extLst>
                </a:gridCol>
                <a:gridCol w="3566951">
                  <a:extLst>
                    <a:ext uri="{9D8B030D-6E8A-4147-A177-3AD203B41FA5}">
                      <a16:colId xmlns:a16="http://schemas.microsoft.com/office/drawing/2014/main" val="1427819044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3807050032"/>
                    </a:ext>
                  </a:extLst>
                </a:gridCol>
              </a:tblGrid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8779078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INDUCTION Connected Services exF exP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19.400,00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3292523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Leapmotor B05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19.300,00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2328582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ALFA ROMEO Giulia Luna rossa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1900284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Lancia Ypsilon ICE MT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7677233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Jeep Summit 4xe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7178672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Alfa Romeo Tonale  Handover memento 1st part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4.922,20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504284"/>
                  </a:ext>
                </a:extLst>
              </a:tr>
              <a:tr h="227653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101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Jeep Avenger </a:t>
                      </a:r>
                      <a:r>
                        <a:rPr lang="it-IT" sz="1200" u="none" strike="noStrike" dirty="0" err="1">
                          <a:effectLst/>
                        </a:rPr>
                        <a:t>mca</a:t>
                      </a:r>
                      <a:r>
                        <a:rPr lang="it-IT" sz="1200" u="none" strike="noStrike" dirty="0">
                          <a:effectLst/>
                        </a:rPr>
                        <a:t> 2026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19.250,00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2077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65.872,20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3804898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72BBE310-2BB0-3DFC-BA66-C75BF1574E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549311"/>
              </p:ext>
            </p:extLst>
          </p:nvPr>
        </p:nvGraphicFramePr>
        <p:xfrm>
          <a:off x="6302060" y="1923635"/>
          <a:ext cx="5334560" cy="809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3770170792"/>
                    </a:ext>
                  </a:extLst>
                </a:gridCol>
                <a:gridCol w="3566951">
                  <a:extLst>
                    <a:ext uri="{9D8B030D-6E8A-4147-A177-3AD203B41FA5}">
                      <a16:colId xmlns:a16="http://schemas.microsoft.com/office/drawing/2014/main" val="2216608377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2097676861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LERCH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474969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95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INDUCTION (Barbirato/</a:t>
                      </a:r>
                      <a:r>
                        <a:rPr lang="it-IT" sz="1200" u="none" strike="noStrike" dirty="0" err="1">
                          <a:effectLst/>
                        </a:rPr>
                        <a:t>Lerch</a:t>
                      </a:r>
                      <a:r>
                        <a:rPr lang="it-IT" sz="1200" u="none" strike="noStrike" dirty="0">
                          <a:effectLst/>
                        </a:rPr>
                        <a:t>)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042963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Amount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497222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454219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241980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SLIDE_COUNT" val="13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1238</TotalTime>
  <Words>1486</Words>
  <Application>Microsoft Office PowerPoint</Application>
  <PresentationFormat>Widescreen</PresentationFormat>
  <Paragraphs>618</Paragraphs>
  <Slides>13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1" baseType="lpstr">
      <vt:lpstr>Arial</vt:lpstr>
      <vt:lpstr>Montserrat</vt:lpstr>
      <vt:lpstr>DINEngschrift-Alternate</vt:lpstr>
      <vt:lpstr>Aptos</vt:lpstr>
      <vt:lpstr>Abel</vt:lpstr>
      <vt:lpstr>Calibri</vt:lpstr>
      <vt:lpstr>Aptos Narrow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1188</cp:revision>
  <cp:lastPrinted>2026-01-27T17:07:11Z</cp:lastPrinted>
  <dcterms:modified xsi:type="dcterms:W3CDTF">2026-02-25T15:19:14Z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