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3.xml" ContentType="application/vnd.openxmlformats-officedocument.presentationml.notesSlide+xml"/>
  <Override PartName="/ppt/tags/tag2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18"/>
  </p:notesMasterIdLst>
  <p:sldIdLst>
    <p:sldId id="256" r:id="rId2"/>
    <p:sldId id="345" r:id="rId3"/>
    <p:sldId id="393" r:id="rId4"/>
    <p:sldId id="394" r:id="rId5"/>
    <p:sldId id="381" r:id="rId6"/>
    <p:sldId id="411" r:id="rId7"/>
    <p:sldId id="412" r:id="rId8"/>
    <p:sldId id="416" r:id="rId9"/>
    <p:sldId id="418" r:id="rId10"/>
    <p:sldId id="414" r:id="rId11"/>
    <p:sldId id="383" r:id="rId12"/>
    <p:sldId id="384" r:id="rId13"/>
    <p:sldId id="417" r:id="rId14"/>
    <p:sldId id="382" r:id="rId15"/>
    <p:sldId id="369" r:id="rId16"/>
    <p:sldId id="370" r:id="rId17"/>
  </p:sldIdLst>
  <p:sldSz cx="12192000" cy="6858000"/>
  <p:notesSz cx="6797675" cy="9872663"/>
  <p:embeddedFontLst>
    <p:embeddedFont>
      <p:font typeface="Abel" panose="02000506030000020004" pitchFamily="2" charset="0"/>
      <p:regular r:id="rId19"/>
    </p:embeddedFont>
    <p:embeddedFont>
      <p:font typeface="Aptos Narrow" panose="020B0004020202020204" pitchFamily="34" charset="0"/>
      <p:regular r:id="rId20"/>
      <p:bold r:id="rId21"/>
      <p:italic r:id="rId22"/>
      <p:boldItalic r:id="rId23"/>
    </p:embeddedFont>
    <p:embeddedFont>
      <p:font typeface="DINEngschrift-Alternate" pitchFamily="2" charset="0"/>
      <p:regular r:id="rId24"/>
    </p:embeddedFont>
    <p:embeddedFont>
      <p:font typeface="Montserrat" pitchFamily="2" charset="0"/>
      <p:regular r:id="rId25"/>
      <p:bold r:id="rId26"/>
      <p:italic r:id="rId27"/>
      <p:boldItalic r:id="rId28"/>
    </p:embeddedFont>
  </p:embeddedFontLst>
  <p:custDataLst>
    <p:tags r:id="rId29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45"/>
            <p14:sldId id="393"/>
            <p14:sldId id="394"/>
            <p14:sldId id="381"/>
            <p14:sldId id="411"/>
            <p14:sldId id="412"/>
            <p14:sldId id="416"/>
            <p14:sldId id="418"/>
            <p14:sldId id="414"/>
            <p14:sldId id="383"/>
            <p14:sldId id="384"/>
            <p14:sldId id="417"/>
            <p14:sldId id="382"/>
            <p14:sldId id="369"/>
            <p14:sldId id="3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92" d="100"/>
          <a:sy n="92" d="100"/>
        </p:scale>
        <p:origin x="1194" y="90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2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4785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FBBB1B-C6B4-A9DD-5023-394955374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DC85592-9C5C-DD36-AAAE-D17CE98224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11F2E6D0-C8F8-1607-8925-F713D400F2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endParaRPr lang="en-US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96A8479-C2C6-2AD7-EDB8-78D81B2DE19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15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053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ACCOUNTING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 dirty="0">
                <a:solidFill>
                  <a:schemeClr val="tx1"/>
                </a:solidFill>
                <a:latin typeface="+mn-lt"/>
              </a:rPr>
              <a:t>February 5th 26 2026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10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AE1793AA-FBE2-DC53-4F45-98108AB4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249943"/>
              </p:ext>
            </p:extLst>
          </p:nvPr>
        </p:nvGraphicFramePr>
        <p:xfrm>
          <a:off x="806617" y="4482821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206.466,30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DDD8205-663A-DAC2-3F54-6B6EC1EE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97660"/>
              </p:ext>
            </p:extLst>
          </p:nvPr>
        </p:nvGraphicFramePr>
        <p:xfrm>
          <a:off x="862220" y="1869249"/>
          <a:ext cx="4864100" cy="2362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025/2025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Oct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Nov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Dec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13.848,65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204.648,65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2DCFA0-C21B-9178-51A5-2CF9A51C27C7}"/>
              </a:ext>
            </a:extLst>
          </p:cNvPr>
          <p:cNvSpPr txBox="1"/>
          <p:nvPr/>
        </p:nvSpPr>
        <p:spPr>
          <a:xfrm>
            <a:off x="743660" y="5384979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u="sng" dirty="0">
                <a:solidFill>
                  <a:schemeClr val="tx1"/>
                </a:solidFill>
              </a:rPr>
              <a:t>1st months 2026 amount to be invoiced	31.512,02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43547C3-C231-779B-EC19-D1372F1180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864764"/>
              </p:ext>
            </p:extLst>
          </p:nvPr>
        </p:nvGraphicFramePr>
        <p:xfrm>
          <a:off x="6331954" y="3843648"/>
          <a:ext cx="3076414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67745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764219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Remaining order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33.851,35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88DB230-5838-12AA-79E3-EAB5CBD20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872895"/>
              </p:ext>
            </p:extLst>
          </p:nvPr>
        </p:nvGraphicFramePr>
        <p:xfrm>
          <a:off x="774120" y="4932123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1.817,65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E01D516-759A-C0F4-990A-A92AF1F01CB6}"/>
              </a:ext>
            </a:extLst>
          </p:cNvPr>
          <p:cNvSpPr txBox="1"/>
          <p:nvPr/>
        </p:nvSpPr>
        <p:spPr>
          <a:xfrm>
            <a:off x="749084" y="5727033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Total amount to be invoiced	</a:t>
            </a:r>
            <a:r>
              <a:rPr lang="en-US" sz="1200" b="1" dirty="0">
                <a:solidFill>
                  <a:srgbClr val="FF0000"/>
                </a:solidFill>
              </a:rPr>
              <a:t>33.329,67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11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3509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4th quarter 2025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Genovesio)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91ED73E-2A2C-57AE-2F18-81ABABBDA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501320"/>
              </p:ext>
            </p:extLst>
          </p:nvPr>
        </p:nvGraphicFramePr>
        <p:xfrm>
          <a:off x="5770723" y="6265545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5218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of 2025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206.466,30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4B00D-EAB0-A91C-E3BD-5469C7B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0849CB2-9E1D-F1DB-FE58-76AED3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13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5026A3F-7E05-97D9-895C-2FD471D6739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3A73A-3142-C74A-D973-0E7BE5A16276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1ST QUARTER 2026</a:t>
            </a:r>
            <a:endParaRPr lang="en-US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28C37A7-B252-4C23-186A-9BBF3273A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58081"/>
              </p:ext>
            </p:extLst>
          </p:nvPr>
        </p:nvGraphicFramePr>
        <p:xfrm>
          <a:off x="839416" y="2020206"/>
          <a:ext cx="9486900" cy="183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140898653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335251563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4125621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386845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473491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352524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742978103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Month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ACTIVITY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COST X DAY (€)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TOTAL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MANAGER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9200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5335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February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990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7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283776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F65AAA9D-0888-E652-2655-97140CEED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54396"/>
              </p:ext>
            </p:extLst>
          </p:nvPr>
        </p:nvGraphicFramePr>
        <p:xfrm>
          <a:off x="5551057" y="4718100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1</a:t>
                      </a:r>
                      <a:r>
                        <a:rPr lang="en-US" sz="1200" b="1" u="none" strike="noStrike" baseline="30000" dirty="0">
                          <a:effectLst/>
                          <a:latin typeface="+mn-lt"/>
                        </a:rPr>
                        <a:t>ST</a:t>
                      </a: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 months 2026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31.512,02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0648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DC5A9A8-B697-A908-C2BC-E24066F25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C86CBE9-BC3E-E3F1-E7CE-8D0882B7A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14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CFEABD6C-9596-8CD8-BAB4-B14421240EF1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442C6430-5C1D-762D-3982-5C42D686E1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151226"/>
              </p:ext>
            </p:extLst>
          </p:nvPr>
        </p:nvGraphicFramePr>
        <p:xfrm>
          <a:off x="2294659" y="2194854"/>
          <a:ext cx="8193829" cy="3248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50488">
                  <a:extLst>
                    <a:ext uri="{9D8B030D-6E8A-4147-A177-3AD203B41FA5}">
                      <a16:colId xmlns:a16="http://schemas.microsoft.com/office/drawing/2014/main" val="3394986480"/>
                    </a:ext>
                  </a:extLst>
                </a:gridCol>
                <a:gridCol w="1478781">
                  <a:extLst>
                    <a:ext uri="{9D8B030D-6E8A-4147-A177-3AD203B41FA5}">
                      <a16:colId xmlns:a16="http://schemas.microsoft.com/office/drawing/2014/main" val="4116780259"/>
                    </a:ext>
                  </a:extLst>
                </a:gridCol>
                <a:gridCol w="3264560">
                  <a:extLst>
                    <a:ext uri="{9D8B030D-6E8A-4147-A177-3AD203B41FA5}">
                      <a16:colId xmlns:a16="http://schemas.microsoft.com/office/drawing/2014/main" val="79409418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SUNDRY EXPENSES </a:t>
                      </a:r>
                      <a:r>
                        <a:rPr lang="it-IT" sz="11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100" b="1" u="none" strike="noStrike" dirty="0">
                          <a:effectLst/>
                        </a:rPr>
                        <a:t> ( 7 days on Lavinia</a:t>
                      </a:r>
                    </a:p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CRIVELLARI FRANCE 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62849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HOTEL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235,43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1551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flight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667,23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3534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902,66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858477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3851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7183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CRIVELLARI ROME 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14477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Hotel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157,50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968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Train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153,00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73453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310,50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69533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25240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Markets </a:t>
                      </a:r>
                      <a:r>
                        <a:rPr lang="it-IT" sz="1100" u="none" strike="noStrike" dirty="0" err="1">
                          <a:effectLst/>
                        </a:rPr>
                        <a:t>Dinner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Bigi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675,00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46171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2962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AMOUNT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1.888,16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71488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38692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99720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02074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B7D8B4-2F44-4E5D-138D-2B6A313DB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5955EC92-89C9-D05F-43CB-162D09726737}"/>
              </a:ext>
            </a:extLst>
          </p:cNvPr>
          <p:cNvSpPr/>
          <p:nvPr/>
        </p:nvSpPr>
        <p:spPr>
          <a:xfrm>
            <a:off x="3143672" y="2873940"/>
            <a:ext cx="6696744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SzPts val="4000"/>
            </a:pPr>
            <a:r>
              <a:rPr lang="en-US" sz="4800" dirty="0">
                <a:solidFill>
                  <a:schemeClr val="tx1"/>
                </a:solidFill>
                <a:latin typeface="DINEngschrift-Alternate" pitchFamily="2" charset="0"/>
                <a:cs typeface="Arial"/>
              </a:rPr>
              <a:t>THANK YOU FOR YOUR ATTENTION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40EEEFD-0119-5236-B16D-7F0EB8CC5E15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9799859A-2785-62C4-649B-7A6F2C4AD9BB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2AC1F53B-8103-2088-A3AD-0F35D9607116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581A67B2-1570-6641-FFD2-987E0404EF9C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CEB96083-BE95-A791-1EAE-B7CBAEBE2172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0C1813C-5741-3214-7FB1-97717A6FA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15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23844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503C28C-DCF0-6292-889D-A67E6A44E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16</a:t>
            </a:fld>
            <a:endParaRPr lang="fr-FR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BD4938A-CBA1-95D6-45CD-38C7FC3F1E4C}"/>
              </a:ext>
            </a:extLst>
          </p:cNvPr>
          <p:cNvSpPr/>
          <p:nvPr/>
        </p:nvSpPr>
        <p:spPr>
          <a:xfrm>
            <a:off x="1091444" y="1556792"/>
            <a:ext cx="10009112" cy="2880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  <a:cs typeface="Arial"/>
              </a:rPr>
              <a:t>Meanwhile we are working on innovations</a:t>
            </a: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 and multimedia solutions.</a:t>
            </a:r>
          </a:p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A</a:t>
            </a: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  <a:cs typeface="Arial"/>
              </a:rPr>
              <a:t>s salespeople are working in a fast world full of meeting and deadlines, </a:t>
            </a: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we are creating with Renzo and Dario some short and focused training videos designed to busy people who want to learn smartly with ready-to-use contents  and practical tips.</a:t>
            </a:r>
          </a:p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These micro-videos of maximum 7 minutes with avatar tutors will explain some specific topics in a summarized way with focus on practical competences. </a:t>
            </a:r>
          </a:p>
          <a:p>
            <a:pPr algn="ctr">
              <a:buSzPts val="4000"/>
            </a:pPr>
            <a:r>
              <a:rPr lang="en-US" sz="2400" dirty="0">
                <a:solidFill>
                  <a:schemeClr val="tx1"/>
                </a:solidFill>
                <a:latin typeface="DINEngschrift-Alternate" pitchFamily="2" charset="0"/>
              </a:rPr>
              <a:t>In this way we can produce more engaging, less textual materials suitable for faster and more engaging use</a:t>
            </a:r>
          </a:p>
          <a:p>
            <a:pPr algn="ctr">
              <a:buSzPts val="4000"/>
            </a:pPr>
            <a:endParaRPr lang="en-US" sz="24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0361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>
            <a:extLst>
              <a:ext uri="{FF2B5EF4-FFF2-40B4-BE49-F238E27FC236}">
                <a16:creationId xmlns:a16="http://schemas.microsoft.com/office/drawing/2014/main" id="{A468C44B-471B-2EAE-D893-20BC944FB6E2}"/>
              </a:ext>
            </a:extLst>
          </p:cNvPr>
          <p:cNvSpPr/>
          <p:nvPr/>
        </p:nvSpPr>
        <p:spPr>
          <a:xfrm>
            <a:off x="847136" y="558262"/>
            <a:ext cx="8777256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DD3C67E2-226C-45D3-228B-01B5FE3AB9DB}"/>
              </a:ext>
            </a:extLst>
          </p:cNvPr>
          <p:cNvSpPr/>
          <p:nvPr/>
        </p:nvSpPr>
        <p:spPr>
          <a:xfrm>
            <a:off x="374319" y="291354"/>
            <a:ext cx="266413" cy="266908"/>
          </a:xfrm>
          <a:prstGeom prst="rect">
            <a:avLst/>
          </a:prstGeom>
          <a:solidFill>
            <a:srgbClr val="F00980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1400" b="1" spc="300">
              <a:solidFill>
                <a:schemeClr val="bg1"/>
              </a:solidFill>
              <a:latin typeface="Abel" panose="02000506030000020004" pitchFamily="2" charset="0"/>
            </a:endParaRPr>
          </a:p>
        </p:txBody>
      </p:sp>
      <p:grpSp>
        <p:nvGrpSpPr>
          <p:cNvPr id="24" name="Gruppo 23">
            <a:extLst>
              <a:ext uri="{FF2B5EF4-FFF2-40B4-BE49-F238E27FC236}">
                <a16:creationId xmlns:a16="http://schemas.microsoft.com/office/drawing/2014/main" id="{7C09685D-0FAC-8141-E067-1BE018C3392A}"/>
              </a:ext>
            </a:extLst>
          </p:cNvPr>
          <p:cNvGrpSpPr/>
          <p:nvPr/>
        </p:nvGrpSpPr>
        <p:grpSpPr>
          <a:xfrm>
            <a:off x="407368" y="318615"/>
            <a:ext cx="233242" cy="233047"/>
            <a:chOff x="2349500" y="-200024"/>
            <a:chExt cx="8019956" cy="8013258"/>
          </a:xfrm>
          <a:solidFill>
            <a:schemeClr val="tx1"/>
          </a:solidFill>
        </p:grpSpPr>
        <p:sp>
          <p:nvSpPr>
            <p:cNvPr id="25" name="Rombo 24">
              <a:extLst>
                <a:ext uri="{FF2B5EF4-FFF2-40B4-BE49-F238E27FC236}">
                  <a16:creationId xmlns:a16="http://schemas.microsoft.com/office/drawing/2014/main" id="{9C90C772-93DB-2201-8EFD-70651108A4B3}"/>
                </a:ext>
              </a:extLst>
            </p:cNvPr>
            <p:cNvSpPr/>
            <p:nvPr/>
          </p:nvSpPr>
          <p:spPr>
            <a:xfrm flipH="1">
              <a:off x="6299176" y="1765319"/>
              <a:ext cx="2881567" cy="2881564"/>
            </a:xfrm>
            <a:prstGeom prst="diamond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Figura a mano libera: forma 25">
              <a:extLst>
                <a:ext uri="{FF2B5EF4-FFF2-40B4-BE49-F238E27FC236}">
                  <a16:creationId xmlns:a16="http://schemas.microsoft.com/office/drawing/2014/main" id="{BC053EFB-CE50-9DFC-8A23-C35220CB3057}"/>
                </a:ext>
              </a:extLst>
            </p:cNvPr>
            <p:cNvSpPr/>
            <p:nvPr/>
          </p:nvSpPr>
          <p:spPr>
            <a:xfrm rot="13500000" flipH="1">
              <a:off x="4209332" y="1653110"/>
              <a:ext cx="6530155" cy="5790093"/>
            </a:xfrm>
            <a:custGeom>
              <a:avLst/>
              <a:gdLst>
                <a:gd name="connsiteX0" fmla="*/ 0 w 1321020"/>
                <a:gd name="connsiteY0" fmla="*/ 968455 h 1171309"/>
                <a:gd name="connsiteX1" fmla="*/ 202854 w 1321020"/>
                <a:gd name="connsiteY1" fmla="*/ 1171309 h 1171309"/>
                <a:gd name="connsiteX2" fmla="*/ 202854 w 1321020"/>
                <a:gd name="connsiteY2" fmla="*/ 511084 h 1171309"/>
                <a:gd name="connsiteX3" fmla="*/ 1321020 w 1321020"/>
                <a:gd name="connsiteY3" fmla="*/ 511084 h 1171309"/>
                <a:gd name="connsiteX4" fmla="*/ 1007247 w 1321020"/>
                <a:gd name="connsiteY4" fmla="*/ 197310 h 1171309"/>
                <a:gd name="connsiteX5" fmla="*/ 202854 w 1321020"/>
                <a:gd name="connsiteY5" fmla="*/ 197310 h 1171309"/>
                <a:gd name="connsiteX6" fmla="*/ 202854 w 1321020"/>
                <a:gd name="connsiteY6" fmla="*/ 0 h 1171309"/>
                <a:gd name="connsiteX7" fmla="*/ 0 w 1321020"/>
                <a:gd name="connsiteY7" fmla="*/ 202855 h 117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21020" h="1171309">
                  <a:moveTo>
                    <a:pt x="0" y="968455"/>
                  </a:moveTo>
                  <a:lnTo>
                    <a:pt x="202854" y="1171309"/>
                  </a:lnTo>
                  <a:lnTo>
                    <a:pt x="202854" y="511084"/>
                  </a:lnTo>
                  <a:lnTo>
                    <a:pt x="1321020" y="511084"/>
                  </a:lnTo>
                  <a:lnTo>
                    <a:pt x="1007247" y="197310"/>
                  </a:lnTo>
                  <a:lnTo>
                    <a:pt x="202854" y="197310"/>
                  </a:lnTo>
                  <a:lnTo>
                    <a:pt x="202854" y="0"/>
                  </a:lnTo>
                  <a:lnTo>
                    <a:pt x="0" y="20285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95C159A9-7802-8C07-98AC-AC62C6EA5D81}"/>
                </a:ext>
              </a:extLst>
            </p:cNvPr>
            <p:cNvSpPr/>
            <p:nvPr/>
          </p:nvSpPr>
          <p:spPr>
            <a:xfrm>
              <a:off x="2349500" y="-200024"/>
              <a:ext cx="1067743" cy="63660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666E82F8-FCE8-398D-3F12-E67D3432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01A4958-CEDA-1693-3D3F-D77D10F4DB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23246"/>
              </p:ext>
            </p:extLst>
          </p:nvPr>
        </p:nvGraphicFramePr>
        <p:xfrm>
          <a:off x="1246461" y="1484784"/>
          <a:ext cx="7801868" cy="12826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PURCHASE ORDER 31381148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960645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95706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312.413,00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54678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Variable costs Q3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827115"/>
                  </a:ext>
                </a:extLst>
              </a:tr>
              <a:tr h="224462"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Variable</a:t>
                      </a:r>
                      <a:r>
                        <a:rPr lang="it-IT" sz="1200" u="none" strike="noStrike" dirty="0">
                          <a:effectLst/>
                        </a:rPr>
                        <a:t> costs Q4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312.412,00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484303"/>
                  </a:ext>
                </a:extLst>
              </a:tr>
              <a:tr h="18199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E284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1.249.650,00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636484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2E099A56-75EB-648E-6FA7-19A61F45C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066069"/>
              </p:ext>
            </p:extLst>
          </p:nvPr>
        </p:nvGraphicFramePr>
        <p:xfrm>
          <a:off x="1246461" y="4365138"/>
          <a:ext cx="5551039" cy="2270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0776">
                  <a:extLst>
                    <a:ext uri="{9D8B030D-6E8A-4147-A177-3AD203B41FA5}">
                      <a16:colId xmlns:a16="http://schemas.microsoft.com/office/drawing/2014/main" val="1641763975"/>
                    </a:ext>
                  </a:extLst>
                </a:gridCol>
                <a:gridCol w="1307557">
                  <a:extLst>
                    <a:ext uri="{9D8B030D-6E8A-4147-A177-3AD203B41FA5}">
                      <a16:colId xmlns:a16="http://schemas.microsoft.com/office/drawing/2014/main" val="301815244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3462252389"/>
                    </a:ext>
                  </a:extLst>
                </a:gridCol>
                <a:gridCol w="1678256">
                  <a:extLst>
                    <a:ext uri="{9D8B030D-6E8A-4147-A177-3AD203B41FA5}">
                      <a16:colId xmlns:a16="http://schemas.microsoft.com/office/drawing/2014/main" val="1133966818"/>
                    </a:ext>
                  </a:extLst>
                </a:gridCol>
              </a:tblGrid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INVOICES 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56557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012/2025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4.800,00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223892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KOINE 014/2025 April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60.989,80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193520"/>
                  </a:ext>
                </a:extLst>
              </a:tr>
              <a:tr h="6027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KOINE 018/2025 June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020/2025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July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KOINE 023/2025 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September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KOINE 031/2025 </a:t>
                      </a:r>
                      <a:r>
                        <a:rPr lang="it-IT" sz="1200" b="0" i="0" u="none" strike="noStrike" cap="non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December</a:t>
                      </a:r>
                      <a:endParaRPr lang="it-IT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j-lt"/>
                        </a:rPr>
                        <a:t>246.623,20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312.413,00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312.412,00</a:t>
                      </a:r>
                    </a:p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226.539,80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04310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  </a:t>
                      </a:r>
                      <a:r>
                        <a:rPr lang="it-IT" sz="1200" b="1" u="none" strike="noStrike" dirty="0" err="1">
                          <a:effectLst/>
                          <a:latin typeface="+mj-lt"/>
                        </a:rPr>
                        <a:t>invoiced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j-lt"/>
                        </a:rPr>
                        <a:t>1.163.777,80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227279"/>
                  </a:ext>
                </a:extLst>
              </a:tr>
              <a:tr h="305273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Remaining amount to be invoiced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85.873,20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773607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64224"/>
                  </a:ext>
                </a:extLst>
              </a:tr>
              <a:tr h="1565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84830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35E5E93-B520-E2F9-DCD1-469A6DDC2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2538817"/>
              </p:ext>
            </p:extLst>
          </p:nvPr>
        </p:nvGraphicFramePr>
        <p:xfrm>
          <a:off x="1246461" y="2835872"/>
          <a:ext cx="7801868" cy="375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7002">
                  <a:extLst>
                    <a:ext uri="{9D8B030D-6E8A-4147-A177-3AD203B41FA5}">
                      <a16:colId xmlns:a16="http://schemas.microsoft.com/office/drawing/2014/main" val="2447731514"/>
                    </a:ext>
                  </a:extLst>
                </a:gridCol>
                <a:gridCol w="1839872">
                  <a:extLst>
                    <a:ext uri="{9D8B030D-6E8A-4147-A177-3AD203B41FA5}">
                      <a16:colId xmlns:a16="http://schemas.microsoft.com/office/drawing/2014/main" val="1984821064"/>
                    </a:ext>
                  </a:extLst>
                </a:gridCol>
                <a:gridCol w="1139115">
                  <a:extLst>
                    <a:ext uri="{9D8B030D-6E8A-4147-A177-3AD203B41FA5}">
                      <a16:colId xmlns:a16="http://schemas.microsoft.com/office/drawing/2014/main" val="1969532392"/>
                    </a:ext>
                  </a:extLst>
                </a:gridCol>
                <a:gridCol w="1275879">
                  <a:extLst>
                    <a:ext uri="{9D8B030D-6E8A-4147-A177-3AD203B41FA5}">
                      <a16:colId xmlns:a16="http://schemas.microsoft.com/office/drawing/2014/main" val="195526978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US" sz="1200" b="1" u="none" strike="noStrike" dirty="0">
                        <a:effectLst/>
                        <a:latin typeface="+mj-lt"/>
                      </a:endParaRPr>
                    </a:p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j-lt"/>
                        </a:rPr>
                        <a:t>Projects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u="none" strike="sngStrike" dirty="0">
                        <a:effectLst/>
                        <a:latin typeface="+mj-lt"/>
                      </a:endParaRPr>
                    </a:p>
                    <a:p>
                      <a:pPr algn="r" fontAlgn="t">
                        <a:buNone/>
                      </a:pPr>
                      <a:endParaRPr lang="it-IT" sz="1200" b="1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6679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5A2A2DD0-1EA3-F36E-A14A-53D668A4C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700088"/>
              </p:ext>
            </p:extLst>
          </p:nvPr>
        </p:nvGraphicFramePr>
        <p:xfrm>
          <a:off x="1126631" y="3274776"/>
          <a:ext cx="5544616" cy="800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438">
                  <a:extLst>
                    <a:ext uri="{9D8B030D-6E8A-4147-A177-3AD203B41FA5}">
                      <a16:colId xmlns:a16="http://schemas.microsoft.com/office/drawing/2014/main" val="2237709582"/>
                    </a:ext>
                  </a:extLst>
                </a:gridCol>
                <a:gridCol w="1832938">
                  <a:extLst>
                    <a:ext uri="{9D8B030D-6E8A-4147-A177-3AD203B41FA5}">
                      <a16:colId xmlns:a16="http://schemas.microsoft.com/office/drawing/2014/main" val="4220834897"/>
                    </a:ext>
                  </a:extLst>
                </a:gridCol>
                <a:gridCol w="3088240">
                  <a:extLst>
                    <a:ext uri="{9D8B030D-6E8A-4147-A177-3AD203B41FA5}">
                      <a16:colId xmlns:a16="http://schemas.microsoft.com/office/drawing/2014/main" val="287644948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Barbirato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740.422,20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74310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D'Aquino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489.227,80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9829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186005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1418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101382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46C6D9-FFF2-EBD9-69F2-A79C9457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2B8CF7E-BEF7-61B1-5B86-ED66697D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3925078E-8AC0-B573-7607-78254AC5FE85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BAD1B506-39CD-9322-2A08-027FD7753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393370"/>
              </p:ext>
            </p:extLst>
          </p:nvPr>
        </p:nvGraphicFramePr>
        <p:xfrm>
          <a:off x="479376" y="2307450"/>
          <a:ext cx="4680520" cy="792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0058">
                  <a:extLst>
                    <a:ext uri="{9D8B030D-6E8A-4147-A177-3AD203B41FA5}">
                      <a16:colId xmlns:a16="http://schemas.microsoft.com/office/drawing/2014/main" val="793839002"/>
                    </a:ext>
                  </a:extLst>
                </a:gridCol>
                <a:gridCol w="3368374">
                  <a:extLst>
                    <a:ext uri="{9D8B030D-6E8A-4147-A177-3AD203B41FA5}">
                      <a16:colId xmlns:a16="http://schemas.microsoft.com/office/drawing/2014/main" val="4019179886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208731944"/>
                    </a:ext>
                  </a:extLst>
                </a:gridCol>
              </a:tblGrid>
              <a:tr h="31862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JEEP Avenger 4xe Recap and USPs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101329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focus App Memento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i="1" u="none" strike="noStrike" dirty="0">
                          <a:effectLst/>
                        </a:rPr>
                        <a:t>3.800,00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01853"/>
                  </a:ext>
                </a:extLst>
              </a:tr>
              <a:tr h="2366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4.800,00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6400065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6FD58F1-2F70-5334-2F70-D751C02ED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170934"/>
              </p:ext>
            </p:extLst>
          </p:nvPr>
        </p:nvGraphicFramePr>
        <p:xfrm>
          <a:off x="617435" y="1412776"/>
          <a:ext cx="7710813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0813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012_2025 Euro 4.800,00</a:t>
                      </a:r>
                    </a:p>
                    <a:p>
                      <a:pPr algn="l" fontAlgn="t">
                        <a:buNone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cap="non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7804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8D42B-AFAF-613F-AD4A-D4A405F03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358CB7B-CAB4-0FB4-BC81-2EB914BE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36360" y="6492875"/>
            <a:ext cx="2743200" cy="365125"/>
          </a:xfrm>
        </p:spPr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7BA25ED2-81A6-E5B4-A722-2B89DA7A9A44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0CDB07FE-F50A-0E9E-6FF7-E929F1FE5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998202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014_2025 Euro 60.989,80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DE1E669-5719-532A-98C2-BF0D267068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770910"/>
              </p:ext>
            </p:extLst>
          </p:nvPr>
        </p:nvGraphicFramePr>
        <p:xfrm>
          <a:off x="639164" y="2132856"/>
          <a:ext cx="5486400" cy="1664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523189903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352921538"/>
                    </a:ext>
                  </a:extLst>
                </a:gridCol>
                <a:gridCol w="1206500">
                  <a:extLst>
                    <a:ext uri="{9D8B030D-6E8A-4147-A177-3AD203B41FA5}">
                      <a16:colId xmlns:a16="http://schemas.microsoft.com/office/drawing/2014/main" val="4126833573"/>
                    </a:ext>
                  </a:extLst>
                </a:gridCol>
              </a:tblGrid>
              <a:tr h="4573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709017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HV </a:t>
                      </a:r>
                      <a:r>
                        <a:rPr lang="it-IT" sz="1200" u="none" strike="noStrike" dirty="0" err="1">
                          <a:effectLst/>
                        </a:rPr>
                        <a:t>Battery</a:t>
                      </a:r>
                      <a:r>
                        <a:rPr lang="it-IT" sz="1200" u="none" strike="noStrike" dirty="0">
                          <a:effectLst/>
                        </a:rPr>
                        <a:t>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771383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2025 Connected Services Overall Update </a:t>
                      </a:r>
                      <a:r>
                        <a:rPr lang="en-US" sz="1200" u="none" strike="noStrike" dirty="0" err="1">
                          <a:effectLst/>
                        </a:rPr>
                        <a:t>ExF</a:t>
                      </a:r>
                      <a:r>
                        <a:rPr lang="en-US" sz="1200" u="none" strike="noStrike" dirty="0">
                          <a:effectLst/>
                        </a:rPr>
                        <a:t> Brands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1760490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2025 Connected Services Overall Update ExP Brands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325654"/>
                  </a:ext>
                </a:extLst>
              </a:tr>
              <a:tr h="2232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520271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Citroën Ami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19.408,00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2547610"/>
                  </a:ext>
                </a:extLst>
              </a:tr>
              <a:tr h="25981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Stellantis </a:t>
                      </a:r>
                      <a:r>
                        <a:rPr lang="it-IT" sz="1200" u="none" strike="noStrike" dirty="0" err="1">
                          <a:effectLst/>
                        </a:rPr>
                        <a:t>ProOne</a:t>
                      </a:r>
                      <a:r>
                        <a:rPr lang="it-IT" sz="1200" u="none" strike="noStrike" dirty="0">
                          <a:effectLst/>
                        </a:rPr>
                        <a:t> Range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6.481,80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49075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60.989,80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089643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102581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75BF344-C3AF-94B0-6145-6BC9D1DB1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07475B3-B270-C53A-5552-BFFC6C05C5E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C8CFD57-135C-A16C-E5F8-3FD6CF07D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03008"/>
              </p:ext>
            </p:extLst>
          </p:nvPr>
        </p:nvGraphicFramePr>
        <p:xfrm>
          <a:off x="617435" y="1412776"/>
          <a:ext cx="605462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018_2025 Euro 246.623,20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F3BA735-89DD-63F8-E2EE-D79A69F455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510730"/>
              </p:ext>
            </p:extLst>
          </p:nvPr>
        </p:nvGraphicFramePr>
        <p:xfrm>
          <a:off x="190349" y="1911071"/>
          <a:ext cx="4897539" cy="3208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171">
                  <a:extLst>
                    <a:ext uri="{9D8B030D-6E8A-4147-A177-3AD203B41FA5}">
                      <a16:colId xmlns:a16="http://schemas.microsoft.com/office/drawing/2014/main" val="2089379655"/>
                    </a:ext>
                  </a:extLst>
                </a:gridCol>
                <a:gridCol w="3276363">
                  <a:extLst>
                    <a:ext uri="{9D8B030D-6E8A-4147-A177-3AD203B41FA5}">
                      <a16:colId xmlns:a16="http://schemas.microsoft.com/office/drawing/2014/main" val="2036725201"/>
                    </a:ext>
                  </a:extLst>
                </a:gridCol>
                <a:gridCol w="1077005">
                  <a:extLst>
                    <a:ext uri="{9D8B030D-6E8A-4147-A177-3AD203B41FA5}">
                      <a16:colId xmlns:a16="http://schemas.microsoft.com/office/drawing/2014/main" val="2145892809"/>
                    </a:ext>
                  </a:extLst>
                </a:gridCol>
              </a:tblGrid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603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New </a:t>
                      </a:r>
                      <a:r>
                        <a:rPr lang="it-IT" sz="1200" u="none" strike="noStrike" dirty="0" err="1">
                          <a:effectLst/>
                        </a:rPr>
                        <a:t>Compass</a:t>
                      </a:r>
                      <a:r>
                        <a:rPr lang="it-IT" sz="1200" u="none" strike="noStrike" dirty="0">
                          <a:effectLst/>
                        </a:rPr>
                        <a:t> part 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14.100,00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3510215"/>
                  </a:ext>
                </a:extLst>
              </a:tr>
              <a:tr h="3665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B10 </a:t>
                      </a:r>
                      <a:r>
                        <a:rPr lang="it-IT" sz="1200" u="none" strike="noStrike" dirty="0" err="1">
                          <a:effectLst/>
                        </a:rPr>
                        <a:t>Launch</a:t>
                      </a:r>
                      <a:r>
                        <a:rPr lang="it-IT" sz="1200" u="none" strike="noStrike" dirty="0">
                          <a:effectLst/>
                        </a:rPr>
                        <a:t> WBT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19.600,00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334742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Lancia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549293"/>
                  </a:ext>
                </a:extLst>
              </a:tr>
              <a:tr h="8499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C10 REEV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42043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C10 REEV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3.900,00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0776922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33 Stradale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96875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AR Logo 115° Anniversary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849458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Renegade capsule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6067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ExP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1498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</a:t>
                      </a:r>
                      <a:r>
                        <a:rPr lang="it-IT" sz="1200" u="none" strike="noStrike" dirty="0" err="1">
                          <a:effectLst/>
                        </a:rPr>
                        <a:t>ExF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pill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1.000,00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4289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New Compass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3851391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Leapmotor B10 Pedagogical Kit with TTT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74.500,00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9285004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Memo File x 33 Stradale Brand Ambassador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823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29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Leapmotor</a:t>
                      </a:r>
                      <a:r>
                        <a:rPr lang="it-IT" sz="1200" u="none" strike="noStrike" dirty="0">
                          <a:effectLst/>
                        </a:rPr>
                        <a:t> C10 REEV Energy </a:t>
                      </a:r>
                      <a:r>
                        <a:rPr lang="it-IT" sz="1200" u="none" strike="noStrike" dirty="0" err="1">
                          <a:effectLst/>
                        </a:rPr>
                        <a:t>Modes</a:t>
                      </a:r>
                      <a:r>
                        <a:rPr lang="it-IT" sz="1200" u="none" strike="noStrike" dirty="0">
                          <a:effectLst/>
                        </a:rPr>
                        <a:t> VCT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14.700,00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52883"/>
                  </a:ext>
                </a:extLst>
              </a:tr>
              <a:tr h="25146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211.000,00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93799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7AD3BED6-A4FE-0FFE-08FD-C2C001F3E7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575690"/>
              </p:ext>
            </p:extLst>
          </p:nvPr>
        </p:nvGraphicFramePr>
        <p:xfrm>
          <a:off x="6456040" y="4868009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246.623,20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C28373C7-806C-4BC8-6512-722B296C6B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983471"/>
              </p:ext>
            </p:extLst>
          </p:nvPr>
        </p:nvGraphicFramePr>
        <p:xfrm>
          <a:off x="6704409" y="2235999"/>
          <a:ext cx="4608512" cy="14170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5408">
                  <a:extLst>
                    <a:ext uri="{9D8B030D-6E8A-4147-A177-3AD203B41FA5}">
                      <a16:colId xmlns:a16="http://schemas.microsoft.com/office/drawing/2014/main" val="589367160"/>
                    </a:ext>
                  </a:extLst>
                </a:gridCol>
                <a:gridCol w="2675283">
                  <a:extLst>
                    <a:ext uri="{9D8B030D-6E8A-4147-A177-3AD203B41FA5}">
                      <a16:colId xmlns:a16="http://schemas.microsoft.com/office/drawing/2014/main" val="1909878847"/>
                    </a:ext>
                  </a:extLst>
                </a:gridCol>
                <a:gridCol w="1417821">
                  <a:extLst>
                    <a:ext uri="{9D8B030D-6E8A-4147-A177-3AD203B41FA5}">
                      <a16:colId xmlns:a16="http://schemas.microsoft.com/office/drawing/2014/main" val="223679584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313305"/>
                  </a:ext>
                </a:extLst>
              </a:tr>
              <a:tr h="2006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Pandina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4122936"/>
                  </a:ext>
                </a:extLst>
              </a:tr>
              <a:tr h="21631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600 trim strategy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5.000,00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01822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FIAT 8 </a:t>
                      </a:r>
                      <a:r>
                        <a:rPr lang="it-IT" sz="1200" u="none" strike="noStrike" dirty="0" err="1">
                          <a:effectLst/>
                        </a:rPr>
                        <a:t>years</a:t>
                      </a:r>
                      <a:r>
                        <a:rPr lang="it-IT" sz="1200" u="none" strike="noStrike" dirty="0">
                          <a:effectLst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</a:rPr>
                        <a:t>warranty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1.623,20</a:t>
                      </a:r>
                      <a:endParaRPr lang="it-IT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422601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41/41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Ami Handover + video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74411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TRIS Handover memento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67014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35.623,20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377744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id="{A1522C49-DE3A-3572-D0EC-7B097C749435}"/>
              </a:ext>
            </a:extLst>
          </p:cNvPr>
          <p:cNvSpPr txBox="1"/>
          <p:nvPr/>
        </p:nvSpPr>
        <p:spPr>
          <a:xfrm>
            <a:off x="6710139" y="1824788"/>
            <a:ext cx="48975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200" b="1" i="1" u="none" strike="noStrike" dirty="0">
                <a:effectLst/>
              </a:rPr>
              <a:t>D'AQUINO</a:t>
            </a:r>
            <a:endParaRPr lang="it-IT" sz="1200" b="1" i="1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142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C10D36-7FDC-8553-CEC5-64BE35EC6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5A4824E-7E0C-33CA-F829-6E78A2410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748A52AF-3B54-BBE2-5519-447D313272C3}"/>
              </a:ext>
            </a:extLst>
          </p:cNvPr>
          <p:cNvSpPr/>
          <p:nvPr/>
        </p:nvSpPr>
        <p:spPr>
          <a:xfrm>
            <a:off x="617435" y="507291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F15FF7F-2754-AE5D-A628-B0CBDDA51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23337"/>
              </p:ext>
            </p:extLst>
          </p:nvPr>
        </p:nvGraphicFramePr>
        <p:xfrm>
          <a:off x="606152" y="1452163"/>
          <a:ext cx="6054629" cy="7505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5462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6769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020_2025 Euro 312.413,00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2EB7D2C6-2111-948B-50AA-E974DB65C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893751"/>
              </p:ext>
            </p:extLst>
          </p:nvPr>
        </p:nvGraphicFramePr>
        <p:xfrm>
          <a:off x="6605915" y="1906009"/>
          <a:ext cx="4695020" cy="4237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5083">
                  <a:extLst>
                    <a:ext uri="{9D8B030D-6E8A-4147-A177-3AD203B41FA5}">
                      <a16:colId xmlns:a16="http://schemas.microsoft.com/office/drawing/2014/main" val="641755848"/>
                    </a:ext>
                  </a:extLst>
                </a:gridCol>
                <a:gridCol w="3139323">
                  <a:extLst>
                    <a:ext uri="{9D8B030D-6E8A-4147-A177-3AD203B41FA5}">
                      <a16:colId xmlns:a16="http://schemas.microsoft.com/office/drawing/2014/main" val="1948465541"/>
                    </a:ext>
                  </a:extLst>
                </a:gridCol>
                <a:gridCol w="1030614">
                  <a:extLst>
                    <a:ext uri="{9D8B030D-6E8A-4147-A177-3AD203B41FA5}">
                      <a16:colId xmlns:a16="http://schemas.microsoft.com/office/drawing/2014/main" val="3379888879"/>
                    </a:ext>
                  </a:extLst>
                </a:gridCol>
              </a:tblGrid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FIAT PRO 3-WHEELER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19.513,00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727735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CustomFit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91976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Conversion Training Path 2 VCT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39.200,00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78131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Dodge </a:t>
                      </a:r>
                      <a:r>
                        <a:rPr lang="it-IT" sz="1100" u="none" strike="noStrike" dirty="0" err="1">
                          <a:effectLst/>
                        </a:rPr>
                        <a:t>Charger</a:t>
                      </a:r>
                      <a:r>
                        <a:rPr lang="it-IT" sz="1100" u="none" strike="noStrike" dirty="0">
                          <a:effectLst/>
                        </a:rPr>
                        <a:t> Daytona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19.538,00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08141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</a:t>
                      </a:r>
                      <a:r>
                        <a:rPr lang="it-IT" sz="1100" u="none" strike="noStrike" dirty="0" err="1">
                          <a:effectLst/>
                        </a:rPr>
                        <a:t>Induction</a:t>
                      </a:r>
                      <a:r>
                        <a:rPr lang="it-IT" sz="1100" u="none" strike="noStrike" dirty="0">
                          <a:effectLst/>
                        </a:rPr>
                        <a:t> update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29.400,00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089951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36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connect services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76650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LCV  F2move </a:t>
                      </a:r>
                      <a:r>
                        <a:rPr lang="it-IT" sz="1100" u="none" strike="noStrike" dirty="0" err="1">
                          <a:effectLst/>
                        </a:rPr>
                        <a:t>pillars</a:t>
                      </a:r>
                      <a:r>
                        <a:rPr lang="it-IT" sz="1100" u="none" strike="noStrike" dirty="0">
                          <a:effectLst/>
                        </a:rPr>
                        <a:t> (FOUR)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4.000,00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87263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LCV taxation wbt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407204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39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WBT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19.600,00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600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Sales methods quick guide BROCHURE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40528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43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DODGE video shooting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5.712,00</a:t>
                      </a:r>
                      <a:endParaRPr lang="it-IT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832618"/>
                  </a:ext>
                </a:extLst>
              </a:tr>
              <a:tr h="24870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76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8-YEARS WARRANTY + service contracts LCV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643044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Opel Induction WBT for passenger car of K9 and K0 - starting from Product induction 2025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98421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Peugeot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0441765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Citroen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7912427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Fiat Induction WBT for passenger car of K9 and K0 - starting from Product induction 2025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079008"/>
                  </a:ext>
                </a:extLst>
              </a:tr>
              <a:tr h="36261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93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WBT for Service people, how to activate the 8year warranty (Andy)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94831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Total </a:t>
                      </a: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280.963,00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634" marR="8634" marT="8634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77793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7D2FB2F3-2CC5-3E8C-1C48-CDAA70E22A59}"/>
              </a:ext>
            </a:extLst>
          </p:cNvPr>
          <p:cNvSpPr txBox="1"/>
          <p:nvPr/>
        </p:nvSpPr>
        <p:spPr>
          <a:xfrm>
            <a:off x="6744072" y="1611336"/>
            <a:ext cx="51845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t">
              <a:buNone/>
            </a:pPr>
            <a:r>
              <a:rPr lang="it-IT" sz="1400" b="1" i="1" u="none" strike="noStrike" dirty="0">
                <a:effectLst/>
              </a:rPr>
              <a:t>D’AQUINO</a:t>
            </a:r>
          </a:p>
        </p:txBody>
      </p:sp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BE1A7BCD-F7D7-3CCC-6D81-941FA74EBB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6122492"/>
              </p:ext>
            </p:extLst>
          </p:nvPr>
        </p:nvGraphicFramePr>
        <p:xfrm>
          <a:off x="407368" y="2060848"/>
          <a:ext cx="4813006" cy="10173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67279993"/>
                    </a:ext>
                  </a:extLst>
                </a:gridCol>
                <a:gridCol w="3045397">
                  <a:extLst>
                    <a:ext uri="{9D8B030D-6E8A-4147-A177-3AD203B41FA5}">
                      <a16:colId xmlns:a16="http://schemas.microsoft.com/office/drawing/2014/main" val="2247421948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865557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Alfa Romeo 8 years Warranty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16717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45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 err="1">
                          <a:effectLst/>
                        </a:rPr>
                        <a:t>Connected</a:t>
                      </a:r>
                      <a:r>
                        <a:rPr lang="it-IT" sz="1200" u="none" strike="noStrike" dirty="0">
                          <a:effectLst/>
                        </a:rPr>
                        <a:t> Services i-DOUV capsule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897838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77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5 motion animation videos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7351361"/>
                  </a:ext>
                </a:extLst>
              </a:tr>
              <a:tr h="22490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Fiat 500e - HYBRID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18.450,00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960922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31.450,00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661806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F22FF2B-AA63-45DE-8DE2-CAADDF26DD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032807"/>
              </p:ext>
            </p:extLst>
          </p:nvPr>
        </p:nvGraphicFramePr>
        <p:xfrm>
          <a:off x="1150355" y="5693241"/>
          <a:ext cx="3960440" cy="7600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 Euro 312.413,00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592919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0E74C1-CF2E-0248-D8EA-DD6ECB9474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814A20B2-1A63-83F0-B65E-1EA3A0023A5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C657B78-C305-44B9-A229-8C0A8D4041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331642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023_2025 Euro 312.412,00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7082E93-7F3E-FF6F-4ABB-F8F2788A1C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97893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312,412,00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9FAAF62-EE10-B314-D8D0-AB2D26438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564631"/>
              </p:ext>
            </p:extLst>
          </p:nvPr>
        </p:nvGraphicFramePr>
        <p:xfrm>
          <a:off x="479376" y="1432051"/>
          <a:ext cx="4464496" cy="51082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9302">
                  <a:extLst>
                    <a:ext uri="{9D8B030D-6E8A-4147-A177-3AD203B41FA5}">
                      <a16:colId xmlns:a16="http://schemas.microsoft.com/office/drawing/2014/main" val="2626355474"/>
                    </a:ext>
                  </a:extLst>
                </a:gridCol>
                <a:gridCol w="2985183">
                  <a:extLst>
                    <a:ext uri="{9D8B030D-6E8A-4147-A177-3AD203B41FA5}">
                      <a16:colId xmlns:a16="http://schemas.microsoft.com/office/drawing/2014/main" val="4207582703"/>
                    </a:ext>
                  </a:extLst>
                </a:gridCol>
                <a:gridCol w="980011">
                  <a:extLst>
                    <a:ext uri="{9D8B030D-6E8A-4147-A177-3AD203B41FA5}">
                      <a16:colId xmlns:a16="http://schemas.microsoft.com/office/drawing/2014/main" val="2261551412"/>
                    </a:ext>
                  </a:extLst>
                </a:gridCol>
              </a:tblGrid>
              <a:tr h="939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08775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Wagoneer S Launch WBT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18.900,00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1731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Videos (4 </a:t>
                      </a:r>
                      <a:r>
                        <a:rPr lang="en-US" sz="1000" u="none" strike="noStrike" dirty="0" err="1">
                          <a:effectLst/>
                        </a:rPr>
                        <a:t>ExF</a:t>
                      </a:r>
                      <a:r>
                        <a:rPr lang="en-US" sz="1000" u="none" strike="noStrike" dirty="0">
                          <a:effectLst/>
                        </a:rPr>
                        <a:t> by 9 languages)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95794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Jeep New Compass Handover Memento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653999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Leapmotor</a:t>
                      </a:r>
                      <a:r>
                        <a:rPr lang="it-IT" sz="1000" u="none" strike="noStrike" dirty="0">
                          <a:effectLst/>
                        </a:rPr>
                        <a:t> B10 Handover Memento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105344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Alfa Romeo New Tonale part 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18.200,00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16445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Jeep Avenger MY 26 &amp; Safety update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9566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C10 AWD 6 800v battery capsule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968080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Connected Services App Market capsule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522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Connected Services FLEET Management Platform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7494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Junior MY'26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959323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8 Years Warranty 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252919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AR Junior Serie Speciale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54166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309580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C.S. New EV features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940447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Jeep Compass Altitude 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663660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600 MY26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18.300,00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739134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FIAT GRANDE PANDA MY 26 capsule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316462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Tonale MCE Launch WBT Part 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19.400,00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1441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14.700,00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922677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AR Tonale MCE Pedagogical Kit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5556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FIAT 500 HYBRID TORINO capsule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87028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62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Leapmotor B10 with REEV Technology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67944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2025 C.S. Update VCT ExP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19.600,00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33457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2025 C.S. Update VCT ExF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14.500,00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31581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shooting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0008301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67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Video Ficili x Synthesia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086144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Shooting and animation post-production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879437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 on AR  Junior e Tonale SS Sport Speciale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38526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AR Leaflet x Brand Ambassador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451999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84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Capsule on Avenger SS Black Edition Pill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1.000,00</a:t>
                      </a:r>
                      <a:endParaRPr lang="it-IT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384796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 dirty="0" err="1">
                          <a:effectLst/>
                        </a:rPr>
                        <a:t>Amount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218.200,00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491574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ECAC6CD-3045-70CD-A954-B423DC065B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776633"/>
              </p:ext>
            </p:extLst>
          </p:nvPr>
        </p:nvGraphicFramePr>
        <p:xfrm>
          <a:off x="6744072" y="1332943"/>
          <a:ext cx="4623694" cy="20160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106">
                  <a:extLst>
                    <a:ext uri="{9D8B030D-6E8A-4147-A177-3AD203B41FA5}">
                      <a16:colId xmlns:a16="http://schemas.microsoft.com/office/drawing/2014/main" val="103988764"/>
                    </a:ext>
                  </a:extLst>
                </a:gridCol>
                <a:gridCol w="2616675">
                  <a:extLst>
                    <a:ext uri="{9D8B030D-6E8A-4147-A177-3AD203B41FA5}">
                      <a16:colId xmlns:a16="http://schemas.microsoft.com/office/drawing/2014/main" val="1989865593"/>
                    </a:ext>
                  </a:extLst>
                </a:gridCol>
                <a:gridCol w="1489913">
                  <a:extLst>
                    <a:ext uri="{9D8B030D-6E8A-4147-A177-3AD203B41FA5}">
                      <a16:colId xmlns:a16="http://schemas.microsoft.com/office/drawing/2014/main" val="1069301389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72235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D'AQUINO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5405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Nuovo motore K0 - 2 pill + memento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14644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list 5 pill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1755844"/>
                  </a:ext>
                </a:extLst>
              </a:tr>
              <a:tr h="21583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r-FR" sz="1000" u="none" strike="noStrike">
                          <a:effectLst/>
                        </a:rPr>
                        <a:t>WBT on lcv technical bases</a:t>
                      </a:r>
                      <a:endParaRPr lang="fr-F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576218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69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WBT ALLESTIMENTI BASE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7786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B2B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215982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Sales methods quick guide for Managers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19.600,00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766035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EOT pills (from SFS)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1.812,0</a:t>
                      </a:r>
                      <a:r>
                        <a:rPr lang="it-IT" sz="100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endParaRPr lang="it-IT" sz="1000" b="0" i="1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74083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000" b="1" u="none" strike="noStrike">
                          <a:effectLst/>
                        </a:rPr>
                        <a:t>Amount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000" b="1" u="none" strike="noStrike" dirty="0">
                          <a:effectLst/>
                        </a:rPr>
                        <a:t>94.212,00</a:t>
                      </a:r>
                      <a:endParaRPr lang="it-IT" sz="10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2846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645151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7C486-9AD0-B948-F699-1665BBEF3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C741BF6-3674-3E0E-3461-E0DC9758C8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4FCA97C8-10D8-C534-8F70-3A6BA5A8A82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A39E9EB9-C062-2FE8-B645-85A9349A65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752407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031_2025 Euro 226.539,80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BF2D49C5-4A99-9B0F-0355-E3492F2700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16227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226.539,80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B4E67EF-9C01-F047-457B-3E8A3FDAE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79671"/>
              </p:ext>
            </p:extLst>
          </p:nvPr>
        </p:nvGraphicFramePr>
        <p:xfrm>
          <a:off x="479376" y="1651032"/>
          <a:ext cx="4752528" cy="17779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1515">
                  <a:extLst>
                    <a:ext uri="{9D8B030D-6E8A-4147-A177-3AD203B41FA5}">
                      <a16:colId xmlns:a16="http://schemas.microsoft.com/office/drawing/2014/main" val="3723077976"/>
                    </a:ext>
                  </a:extLst>
                </a:gridCol>
                <a:gridCol w="3177775">
                  <a:extLst>
                    <a:ext uri="{9D8B030D-6E8A-4147-A177-3AD203B41FA5}">
                      <a16:colId xmlns:a16="http://schemas.microsoft.com/office/drawing/2014/main" val="1632309817"/>
                    </a:ext>
                  </a:extLst>
                </a:gridCol>
                <a:gridCol w="1043238">
                  <a:extLst>
                    <a:ext uri="{9D8B030D-6E8A-4147-A177-3AD203B41FA5}">
                      <a16:colId xmlns:a16="http://schemas.microsoft.com/office/drawing/2014/main" val="1145395362"/>
                    </a:ext>
                  </a:extLst>
                </a:gridCol>
              </a:tblGrid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BARBIRATO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3437660"/>
                  </a:ext>
                </a:extLst>
              </a:tr>
              <a:tr h="44449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82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INDUCTION Product WBTs Update </a:t>
                      </a:r>
                      <a:r>
                        <a:rPr lang="en-US" sz="1100" u="none" strike="noStrike" dirty="0" err="1">
                          <a:effectLst/>
                        </a:rPr>
                        <a:t>ExF</a:t>
                      </a:r>
                      <a:r>
                        <a:rPr lang="en-US" sz="1100" u="none" strike="noStrike" dirty="0">
                          <a:effectLst/>
                        </a:rPr>
                        <a:t> Brands + Connected Services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170.000,00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0406483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Grande Panda with 1.2 engine MT gearbox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7722668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Pill on C.S. </a:t>
                      </a:r>
                      <a:r>
                        <a:rPr lang="it-IT" sz="1100" u="none" strike="noStrike" dirty="0" err="1">
                          <a:effectLst/>
                        </a:rPr>
                        <a:t>ExF</a:t>
                      </a:r>
                      <a:r>
                        <a:rPr lang="it-IT" sz="1100" u="none" strike="noStrike" dirty="0">
                          <a:effectLst/>
                        </a:rPr>
                        <a:t> EVAS system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6784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87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C.S. </a:t>
                      </a:r>
                      <a:r>
                        <a:rPr lang="en-US" sz="1100" u="none" strike="noStrike" dirty="0" err="1">
                          <a:effectLst/>
                        </a:rPr>
                        <a:t>ExP</a:t>
                      </a:r>
                      <a:r>
                        <a:rPr lang="en-US" sz="1100" u="none" strike="noStrike" dirty="0">
                          <a:effectLst/>
                        </a:rPr>
                        <a:t> "New Activation Process"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1.000,00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663735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88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Pill on Abarth 600e S.S. </a:t>
                      </a:r>
                      <a:r>
                        <a:rPr lang="en-US" sz="1100" u="none" strike="noStrike" dirty="0" err="1">
                          <a:effectLst/>
                        </a:rPr>
                        <a:t>Competizione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1.000,00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5651"/>
                  </a:ext>
                </a:extLst>
              </a:tr>
              <a:tr h="22224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</a:rPr>
                        <a:t>174.000,00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661111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8935706D-4E83-0F9E-8C5E-7E1639CB8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07304"/>
              </p:ext>
            </p:extLst>
          </p:nvPr>
        </p:nvGraphicFramePr>
        <p:xfrm>
          <a:off x="6023992" y="1844824"/>
          <a:ext cx="5334560" cy="14064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2629694465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4254695545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868187597"/>
                    </a:ext>
                  </a:extLst>
                </a:gridCol>
              </a:tblGrid>
              <a:tr h="22396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i="1" u="none" strike="noStrike" dirty="0">
                          <a:effectLst/>
                        </a:rPr>
                        <a:t>D'AQUINO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571421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72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Knowledge </a:t>
                      </a:r>
                      <a:r>
                        <a:rPr lang="it-IT" sz="1100" u="none" strike="noStrike" dirty="0" err="1">
                          <a:effectLst/>
                        </a:rPr>
                        <a:t>chek</a:t>
                      </a:r>
                      <a:r>
                        <a:rPr lang="it-IT" sz="1100" u="none" strike="noStrike" dirty="0">
                          <a:effectLst/>
                        </a:rPr>
                        <a:t> by </a:t>
                      </a:r>
                      <a:r>
                        <a:rPr lang="it-IT" sz="1100" u="none" strike="noStrike" dirty="0" err="1">
                          <a:effectLst/>
                        </a:rPr>
                        <a:t>microlearning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25998"/>
                  </a:ext>
                </a:extLst>
              </a:tr>
              <a:tr h="24082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VCT on </a:t>
                      </a:r>
                      <a:r>
                        <a:rPr lang="en-US" sz="1100" u="none" strike="noStrike" dirty="0" err="1">
                          <a:effectLst/>
                          <a:latin typeface="+mn-lt"/>
                        </a:rPr>
                        <a:t>behaviour</a:t>
                      </a:r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 for the NSP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>
                          <a:effectLst/>
                          <a:latin typeface="+mn-lt"/>
                        </a:rPr>
                        <a:t>19.600,00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5531634"/>
                  </a:ext>
                </a:extLst>
              </a:tr>
              <a:tr h="43589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75</a:t>
                      </a:r>
                    </a:p>
                    <a:p>
                      <a:pPr algn="ct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LCV product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indution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 update - 3 </a:t>
                      </a:r>
                      <a:r>
                        <a:rPr lang="it-IT" sz="1100" u="none" strike="noStrike" dirty="0" err="1">
                          <a:effectLst/>
                          <a:latin typeface="+mn-lt"/>
                        </a:rPr>
                        <a:t>courses</a:t>
                      </a: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, K9 - K0 - X250</a:t>
                      </a:r>
                    </a:p>
                    <a:p>
                      <a:pPr algn="l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LCV X250 TRIM STRATEGY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u="none" strike="noStrike" dirty="0">
                          <a:effectLst/>
                          <a:latin typeface="+mn-lt"/>
                        </a:rPr>
                        <a:t>10.000,00</a:t>
                      </a:r>
                    </a:p>
                    <a:p>
                      <a:pPr algn="r" fontAlgn="t">
                        <a:buNone/>
                      </a:pP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17.939,80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556132"/>
                  </a:ext>
                </a:extLst>
              </a:tr>
              <a:tr h="252864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100" b="1" u="none" strike="noStrike" dirty="0" err="1">
                          <a:effectLst/>
                          <a:latin typeface="+mn-lt"/>
                        </a:rPr>
                        <a:t>Amount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100" b="1" u="none" strike="noStrike" dirty="0">
                          <a:effectLst/>
                          <a:latin typeface="+mn-lt"/>
                        </a:rPr>
                        <a:t>52.539,80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589408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057120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7034E-4B38-7905-931E-C60F9AEBF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899E659-1EA9-2D48-EF67-643EC2B3E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10089B12-7BA8-08FF-A5C1-D9751AA875FE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31381148</a:t>
            </a:r>
          </a:p>
          <a:p>
            <a:pPr>
              <a:buSzPts val="4000"/>
            </a:pPr>
            <a:endParaRPr lang="en-US" sz="3600" dirty="0">
              <a:solidFill>
                <a:schemeClr val="tx1"/>
              </a:solidFill>
              <a:latin typeface="DINEngschrift-Alternate" pitchFamily="2" charset="0"/>
              <a:cs typeface="Arial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01EFA5B-0808-4116-D4D4-92E905391F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282352"/>
              </p:ext>
            </p:extLst>
          </p:nvPr>
        </p:nvGraphicFramePr>
        <p:xfrm>
          <a:off x="479376" y="1184261"/>
          <a:ext cx="6978819" cy="3848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78819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8808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PROJECTS </a:t>
                      </a:r>
                      <a:r>
                        <a:rPr lang="it-IT" sz="1200" b="1" u="none" strike="noStrike" dirty="0" err="1">
                          <a:effectLst/>
                        </a:rPr>
                        <a:t>included</a:t>
                      </a:r>
                      <a:r>
                        <a:rPr lang="it-IT" sz="1200" b="1" u="none" strike="noStrike" dirty="0">
                          <a:effectLst/>
                        </a:rPr>
                        <a:t> in </a:t>
                      </a:r>
                      <a:r>
                        <a:rPr lang="it-IT" sz="1200" b="1" u="none" strike="noStrike" dirty="0" err="1">
                          <a:effectLst/>
                        </a:rPr>
                        <a:t>invoice</a:t>
                      </a:r>
                      <a:r>
                        <a:rPr lang="it-IT" sz="1200" b="1" u="none" strike="noStrike" dirty="0">
                          <a:effectLst/>
                        </a:rPr>
                        <a:t> </a:t>
                      </a:r>
                      <a:r>
                        <a:rPr lang="it-IT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TO BE ISSUED  </a:t>
                      </a:r>
                      <a:r>
                        <a:rPr lang="it-IT" sz="1200" b="1" u="none" strike="noStrike" dirty="0">
                          <a:effectLst/>
                        </a:rPr>
                        <a:t>Euro 85.850,00</a:t>
                      </a:r>
                      <a:endParaRPr lang="it-IT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DAAFCF3-7EE4-D22E-C77D-D9C4647105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104888"/>
              </p:ext>
            </p:extLst>
          </p:nvPr>
        </p:nvGraphicFramePr>
        <p:xfrm>
          <a:off x="6816080" y="5293548"/>
          <a:ext cx="3960440" cy="942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0440">
                  <a:extLst>
                    <a:ext uri="{9D8B030D-6E8A-4147-A177-3AD203B41FA5}">
                      <a16:colId xmlns:a16="http://schemas.microsoft.com/office/drawing/2014/main" val="2458827325"/>
                    </a:ext>
                  </a:extLst>
                </a:gridCol>
              </a:tblGrid>
              <a:tr h="139699">
                <a:tc>
                  <a:txBody>
                    <a:bodyPr/>
                    <a:lstStyle/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r>
                        <a:rPr lang="it-IT" sz="1200" b="1" u="none" strike="noStrike" dirty="0">
                          <a:effectLst/>
                        </a:rPr>
                        <a:t>Total </a:t>
                      </a: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r>
                        <a:rPr lang="it-IT" sz="1200" b="1" u="none" strike="noStrike" dirty="0">
                          <a:effectLst/>
                        </a:rPr>
                        <a:t> Euro 85.873,20</a:t>
                      </a: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  <a:p>
                      <a:pPr algn="r" fontAlgn="t">
                        <a:buNone/>
                        <a:tabLst>
                          <a:tab pos="3409950" algn="l"/>
                        </a:tabLst>
                      </a:pPr>
                      <a:endParaRPr lang="it-IT" sz="1200" b="1" u="none" strike="noStrike" dirty="0">
                        <a:effectLst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10677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  <a:tabLst>
                          <a:tab pos="3228975" algn="l"/>
                        </a:tabLst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8527669"/>
                  </a:ext>
                </a:extLst>
              </a:tr>
              <a:tr h="6766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559227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D454B136-4E32-A5D3-DC50-C1D540B53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453951"/>
              </p:ext>
            </p:extLst>
          </p:nvPr>
        </p:nvGraphicFramePr>
        <p:xfrm>
          <a:off x="664580" y="1714071"/>
          <a:ext cx="5334560" cy="17668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1707064256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1427819044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3807050032"/>
                    </a:ext>
                  </a:extLst>
                </a:gridCol>
              </a:tblGrid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BARBIRATO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779078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INDUCTION Connected Services exF exP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19.400,00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329252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Leapmotor B05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19.300,00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32858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ALFA ROMEO Giulia Luna rossa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900284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Lancia Ypsilon ICE MT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677233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99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Jeep Summit 4xe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178672"/>
                  </a:ext>
                </a:extLst>
              </a:tr>
              <a:tr h="187588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100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Alfa Romeo Tonale  Handover memento 1st part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4.922,20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2504284"/>
                  </a:ext>
                </a:extLst>
              </a:tr>
              <a:tr h="227653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101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Jeep Avenger </a:t>
                      </a:r>
                      <a:r>
                        <a:rPr lang="it-IT" sz="1200" u="none" strike="noStrike" dirty="0" err="1">
                          <a:effectLst/>
                        </a:rPr>
                        <a:t>mca</a:t>
                      </a:r>
                      <a:r>
                        <a:rPr lang="it-IT" sz="1200" u="none" strike="noStrike" dirty="0">
                          <a:effectLst/>
                        </a:rPr>
                        <a:t> 2026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19.250,00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52077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 err="1">
                          <a:effectLst/>
                        </a:rPr>
                        <a:t>Amount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</a:rPr>
                        <a:t>65.872,20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3804898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72BBE310-2BB0-3DFC-BA66-C75BF1574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549311"/>
              </p:ext>
            </p:extLst>
          </p:nvPr>
        </p:nvGraphicFramePr>
        <p:xfrm>
          <a:off x="6302060" y="1923635"/>
          <a:ext cx="5334560" cy="80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6608">
                  <a:extLst>
                    <a:ext uri="{9D8B030D-6E8A-4147-A177-3AD203B41FA5}">
                      <a16:colId xmlns:a16="http://schemas.microsoft.com/office/drawing/2014/main" val="3770170792"/>
                    </a:ext>
                  </a:extLst>
                </a:gridCol>
                <a:gridCol w="3566951">
                  <a:extLst>
                    <a:ext uri="{9D8B030D-6E8A-4147-A177-3AD203B41FA5}">
                      <a16:colId xmlns:a16="http://schemas.microsoft.com/office/drawing/2014/main" val="2216608377"/>
                    </a:ext>
                  </a:extLst>
                </a:gridCol>
                <a:gridCol w="1171001">
                  <a:extLst>
                    <a:ext uri="{9D8B030D-6E8A-4147-A177-3AD203B41FA5}">
                      <a16:colId xmlns:a16="http://schemas.microsoft.com/office/drawing/2014/main" val="209767686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i="1" u="none" strike="noStrike" dirty="0">
                          <a:effectLst/>
                        </a:rPr>
                        <a:t>LERCH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474969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95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INDUCTION (Barbirato/</a:t>
                      </a:r>
                      <a:r>
                        <a:rPr lang="it-IT" sz="1200" u="none" strike="noStrike" dirty="0" err="1">
                          <a:effectLst/>
                        </a:rPr>
                        <a:t>Lerch</a:t>
                      </a:r>
                      <a:r>
                        <a:rPr lang="it-IT" sz="1200" u="none" strike="noStrike" dirty="0">
                          <a:effectLst/>
                        </a:rPr>
                        <a:t>)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04296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</a:rPr>
                        <a:t>Amount</a:t>
                      </a: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20.000,00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4972229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454219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241980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PROJECT_OPEN" val="0"/>
  <p:tag name="ARTICULATE_SLIDE_COUNT" val="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1627</Words>
  <Application>Microsoft Office PowerPoint</Application>
  <PresentationFormat>Widescreen</PresentationFormat>
  <Paragraphs>647</Paragraphs>
  <Slides>16</Slides>
  <Notes>3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3" baseType="lpstr">
      <vt:lpstr>Montserrat</vt:lpstr>
      <vt:lpstr>DINEngschrift-Alternate</vt:lpstr>
      <vt:lpstr>Arial</vt:lpstr>
      <vt:lpstr>Abel</vt:lpstr>
      <vt:lpstr>Calibri</vt:lpstr>
      <vt:lpstr>Aptos Narrow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1180</cp:revision>
  <cp:lastPrinted>2026-01-27T17:07:11Z</cp:lastPrinted>
  <dcterms:modified xsi:type="dcterms:W3CDTF">2026-02-06T15:37:39Z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