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1" r:id="rId1"/>
  </p:sldMasterIdLst>
  <p:notesMasterIdLst>
    <p:notesMasterId r:id="rId7"/>
  </p:notesMasterIdLst>
  <p:sldIdLst>
    <p:sldId id="256" r:id="rId2"/>
    <p:sldId id="414" r:id="rId3"/>
    <p:sldId id="383" r:id="rId4"/>
    <p:sldId id="384" r:id="rId5"/>
    <p:sldId id="417" r:id="rId6"/>
  </p:sldIdLst>
  <p:sldSz cx="12192000" cy="6858000"/>
  <p:notesSz cx="6797675" cy="9872663"/>
  <p:embeddedFontLst>
    <p:embeddedFont>
      <p:font typeface="Aptos Narrow" panose="020B0004020202020204" pitchFamily="34" charset="0"/>
      <p:regular r:id="rId8"/>
      <p:bold r:id="rId9"/>
      <p:italic r:id="rId10"/>
      <p:boldItalic r:id="rId11"/>
    </p:embeddedFont>
    <p:embeddedFont>
      <p:font typeface="DINEngschrift-Alternate" pitchFamily="2" charset="0"/>
      <p:regular r:id="rId12"/>
    </p:embeddedFont>
    <p:embeddedFont>
      <p:font typeface="Montserrat" pitchFamily="2" charset="0"/>
      <p:regular r:id="rId13"/>
      <p:bold r:id="rId14"/>
      <p:italic r:id="rId15"/>
      <p:boldItalic r:id="rId16"/>
    </p:embeddedFont>
  </p:embeddedFontLst>
  <p:custDataLst>
    <p:tags r:id="rId17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zione predefinita" id="{8E5613D8-D432-4544-AAE5-2583FC0703D2}">
          <p14:sldIdLst>
            <p14:sldId id="256"/>
            <p14:sldId id="414"/>
            <p14:sldId id="383"/>
            <p14:sldId id="384"/>
            <p14:sldId id="41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2525" userDrawn="1">
          <p15:clr>
            <a:srgbClr val="A4A3A4"/>
          </p15:clr>
        </p15:guide>
        <p15:guide id="4" pos="3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00480"/>
    <a:srgbClr val="FF338A"/>
    <a:srgbClr val="D476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1" autoAdjust="0"/>
    <p:restoredTop sz="95380" autoAdjust="0"/>
  </p:normalViewPr>
  <p:slideViewPr>
    <p:cSldViewPr>
      <p:cViewPr varScale="1">
        <p:scale>
          <a:sx n="74" d="100"/>
          <a:sy n="74" d="100"/>
        </p:scale>
        <p:origin x="54" y="300"/>
      </p:cViewPr>
      <p:guideLst>
        <p:guide orient="horz" pos="255"/>
        <p:guide pos="438"/>
        <p:guide pos="2525"/>
        <p:guide pos="3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4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4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‹N›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06721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962d8c483_3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962d8c483_3_73:notes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523"/>
          </a:xfrm>
          <a:prstGeom prst="rect">
            <a:avLst/>
          </a:prstGeom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marL="0" indent="0"/>
            <a:endParaRPr lang="en-US" b="0" i="0" noProof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Google Shape;53;gd962d8c483_3_73:notes"/>
          <p:cNvSpPr txBox="1">
            <a:spLocks noGrp="1"/>
          </p:cNvSpPr>
          <p:nvPr>
            <p:ph type="sldNum" idx="12"/>
          </p:nvPr>
        </p:nvSpPr>
        <p:spPr>
          <a:xfrm>
            <a:off x="3850444" y="9377316"/>
            <a:ext cx="2945659" cy="495253"/>
          </a:xfrm>
          <a:prstGeom prst="rect">
            <a:avLst/>
          </a:prstGeom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/>
              <a:pPr algn="r">
                <a:buSzPts val="1200"/>
              </a:pPr>
              <a:t>1</a:t>
            </a:fld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43AEFA0C-A4BB-537A-B3A7-282A844E6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AF92975-B6F3-8609-0F55-62BD7A4CC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‹N›</a:t>
            </a:fld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358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01E96B26-FA96-DC21-9FB3-A09E3F2F8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4"/>
    </p:custDataLst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66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hyperlink" Target="mailto:koine@koine.it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5">
            <a:extLst>
              <a:ext uri="{FF2B5EF4-FFF2-40B4-BE49-F238E27FC236}">
                <a16:creationId xmlns:a16="http://schemas.microsoft.com/office/drawing/2014/main" id="{6670283F-4044-44F1-9271-69C75EF5F31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t="6899" b="-6900"/>
          <a:stretch/>
        </p:blipFill>
        <p:spPr>
          <a:xfrm>
            <a:off x="5243618" y="1135998"/>
            <a:ext cx="1704763" cy="17259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9">
            <a:extLst>
              <a:ext uri="{FF2B5EF4-FFF2-40B4-BE49-F238E27FC236}">
                <a16:creationId xmlns:a16="http://schemas.microsoft.com/office/drawing/2014/main" id="{E2287C26-F2DF-086E-68F5-5271EDF95CF2}"/>
              </a:ext>
            </a:extLst>
          </p:cNvPr>
          <p:cNvSpPr txBox="1"/>
          <p:nvPr/>
        </p:nvSpPr>
        <p:spPr>
          <a:xfrm>
            <a:off x="-62781" y="4280733"/>
            <a:ext cx="12258675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it-IT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 kumimoji="0" sz="3600" b="0" i="0" u="none" strike="noStrike" kern="0" cap="none" spc="60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anose="020B0503030101060003" pitchFamily="34" charset="0"/>
                <a:cs typeface="Arial"/>
              </a:defRPr>
            </a:lvl1pPr>
          </a:lstStyle>
          <a:p>
            <a:r>
              <a:rPr lang="en-US" sz="1800" spc="1000" dirty="0">
                <a:solidFill>
                  <a:schemeClr val="tx1"/>
                </a:solidFill>
                <a:latin typeface="+mn-lt"/>
              </a:rPr>
              <a:t>ACCOUNTING SITUATION OF TRAINING PROJECTS</a:t>
            </a:r>
          </a:p>
          <a:p>
            <a:endParaRPr lang="en-US" sz="1600" spc="1000" dirty="0">
              <a:solidFill>
                <a:schemeClr val="tx1"/>
              </a:solidFill>
              <a:latin typeface="+mn-lt"/>
            </a:endParaRPr>
          </a:p>
          <a:p>
            <a:r>
              <a:rPr lang="en-US" sz="1600" spc="1000">
                <a:solidFill>
                  <a:schemeClr val="tx1"/>
                </a:solidFill>
                <a:latin typeface="+mn-lt"/>
              </a:rPr>
              <a:t>February 2026</a:t>
            </a:r>
            <a:endParaRPr lang="en-US" sz="1600" spc="1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Google Shape;227;p27">
            <a:extLst>
              <a:ext uri="{FF2B5EF4-FFF2-40B4-BE49-F238E27FC236}">
                <a16:creationId xmlns:a16="http://schemas.microsoft.com/office/drawing/2014/main" id="{FAFEF081-E8F9-AF29-4197-2851AB9E9685}"/>
              </a:ext>
            </a:extLst>
          </p:cNvPr>
          <p:cNvSpPr/>
          <p:nvPr/>
        </p:nvSpPr>
        <p:spPr>
          <a:xfrm>
            <a:off x="4566559" y="5555148"/>
            <a:ext cx="2999996" cy="74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Koinè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s.n.c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b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</a:b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Via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Fornasio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, 5 - 10092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Beinasco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(TO) ITALY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Phone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011.397.10.99 - 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Mobile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335.6896974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e-mail: </a:t>
            </a:r>
            <a:r>
              <a:rPr lang="en-US" sz="1000" u="sng" dirty="0">
                <a:solidFill>
                  <a:schemeClr val="hlink"/>
                </a:solidFill>
                <a:latin typeface="+mn-lt"/>
                <a:ea typeface="Montserrat"/>
                <a:cs typeface="Montserrat"/>
                <a:sym typeface="Montserrat"/>
                <a:hlinkClick r:id="rId5"/>
              </a:rPr>
              <a:t>koine@koine.it</a:t>
            </a:r>
            <a:r>
              <a:rPr lang="en-US" sz="1000" dirty="0">
                <a:solidFill>
                  <a:srgbClr val="FB0007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000" dirty="0">
              <a:solidFill>
                <a:srgbClr val="595959"/>
              </a:solidFill>
              <a:latin typeface="+mn-lt"/>
              <a:ea typeface="Montserrat"/>
              <a:cs typeface="Montserrat"/>
              <a:sym typeface="Montserrat"/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B39654-C33B-2D3D-6D13-048BA4FF4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1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11F846-D086-BF41-3B55-92E73FB75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54AAC18-1A08-E06A-5549-95B6E0016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1E29AEE9-F272-EF60-8FD1-FD36DD185B7F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3D881ACD-669B-DD1D-86CA-FAB4DACF97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870495"/>
              </p:ext>
            </p:extLst>
          </p:nvPr>
        </p:nvGraphicFramePr>
        <p:xfrm>
          <a:off x="839114" y="1587553"/>
          <a:ext cx="4887206" cy="200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74690">
                  <a:extLst>
                    <a:ext uri="{9D8B030D-6E8A-4147-A177-3AD203B41FA5}">
                      <a16:colId xmlns:a16="http://schemas.microsoft.com/office/drawing/2014/main" val="3985390404"/>
                    </a:ext>
                  </a:extLst>
                </a:gridCol>
                <a:gridCol w="1335523">
                  <a:extLst>
                    <a:ext uri="{9D8B030D-6E8A-4147-A177-3AD203B41FA5}">
                      <a16:colId xmlns:a16="http://schemas.microsoft.com/office/drawing/2014/main" val="3937546205"/>
                    </a:ext>
                  </a:extLst>
                </a:gridCol>
                <a:gridCol w="976993">
                  <a:extLst>
                    <a:ext uri="{9D8B030D-6E8A-4147-A177-3AD203B41FA5}">
                      <a16:colId xmlns:a16="http://schemas.microsoft.com/office/drawing/2014/main" val="221064900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PURCHASE ORDER 31381147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238.500,00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2121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AE1793AA-FBE2-DC53-4F45-98108AB4EC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249943"/>
              </p:ext>
            </p:extLst>
          </p:nvPr>
        </p:nvGraphicFramePr>
        <p:xfrm>
          <a:off x="806617" y="4482821"/>
          <a:ext cx="4952200" cy="3878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21930">
                  <a:extLst>
                    <a:ext uri="{9D8B030D-6E8A-4147-A177-3AD203B41FA5}">
                      <a16:colId xmlns:a16="http://schemas.microsoft.com/office/drawing/2014/main" val="394938557"/>
                    </a:ext>
                  </a:extLst>
                </a:gridCol>
                <a:gridCol w="1300083">
                  <a:extLst>
                    <a:ext uri="{9D8B030D-6E8A-4147-A177-3AD203B41FA5}">
                      <a16:colId xmlns:a16="http://schemas.microsoft.com/office/drawing/2014/main" val="1662999051"/>
                    </a:ext>
                  </a:extLst>
                </a:gridCol>
                <a:gridCol w="1230187">
                  <a:extLst>
                    <a:ext uri="{9D8B030D-6E8A-4147-A177-3AD203B41FA5}">
                      <a16:colId xmlns:a16="http://schemas.microsoft.com/office/drawing/2014/main" val="1603867972"/>
                    </a:ext>
                  </a:extLst>
                </a:gridCol>
              </a:tblGrid>
              <a:tr h="387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Total 2025 amount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206.466,30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889195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BDDD8205-663A-DAC2-3F54-6B6EC1EE90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5939828"/>
              </p:ext>
            </p:extLst>
          </p:nvPr>
        </p:nvGraphicFramePr>
        <p:xfrm>
          <a:off x="862220" y="1869249"/>
          <a:ext cx="4864100" cy="2537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65400">
                  <a:extLst>
                    <a:ext uri="{9D8B030D-6E8A-4147-A177-3AD203B41FA5}">
                      <a16:colId xmlns:a16="http://schemas.microsoft.com/office/drawing/2014/main" val="572800069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1103087017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3130936945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Invoices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issued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by Koinè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70773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013/2025 March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35.268,65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83375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015/2025 April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12.288,66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88092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019/2025 May-June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4"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71.692,69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937347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021/2025 August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347306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024/2025 Sept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58066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025/2025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Oct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91847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029/2025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Nov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Dec</a:t>
                      </a:r>
                      <a:endParaRPr lang="it-IT" sz="1200" u="none" strike="noStrike" dirty="0">
                        <a:effectLst/>
                        <a:latin typeface="+mn-lt"/>
                      </a:endParaRPr>
                    </a:p>
                    <a:p>
                      <a:pPr algn="l" rtl="0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KOINE 002/2026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13.848,65</a:t>
                      </a:r>
                    </a:p>
                    <a:p>
                      <a:pPr algn="r" rtl="0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33.851,65</a:t>
                      </a: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83114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406578"/>
                  </a:ext>
                </a:extLst>
              </a:tr>
              <a:tr h="11430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14097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Invoices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issued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238.500,30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4982152"/>
                  </a:ext>
                </a:extLst>
              </a:tr>
            </a:tbl>
          </a:graphicData>
        </a:graphic>
      </p:graphicFrame>
      <p:sp>
        <p:nvSpPr>
          <p:cNvPr id="8" name="CasellaDiTesto 7">
            <a:extLst>
              <a:ext uri="{FF2B5EF4-FFF2-40B4-BE49-F238E27FC236}">
                <a16:creationId xmlns:a16="http://schemas.microsoft.com/office/drawing/2014/main" id="{B72DCFA0-C21B-9178-51A5-2CF9A51C27C7}"/>
              </a:ext>
            </a:extLst>
          </p:cNvPr>
          <p:cNvSpPr txBox="1"/>
          <p:nvPr/>
        </p:nvSpPr>
        <p:spPr>
          <a:xfrm>
            <a:off x="743660" y="5384979"/>
            <a:ext cx="55882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217988" algn="l"/>
              </a:tabLst>
            </a:pPr>
            <a:r>
              <a:rPr lang="en-US" sz="1200" u="sng" dirty="0">
                <a:solidFill>
                  <a:schemeClr val="tx1"/>
                </a:solidFill>
              </a:rPr>
              <a:t>1st months 2026 amount to be invoiced	31.512,02</a:t>
            </a:r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788DB230-5838-12AA-79E3-EAB5CBD20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872895"/>
              </p:ext>
            </p:extLst>
          </p:nvPr>
        </p:nvGraphicFramePr>
        <p:xfrm>
          <a:off x="774120" y="4932123"/>
          <a:ext cx="4952200" cy="3878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21930">
                  <a:extLst>
                    <a:ext uri="{9D8B030D-6E8A-4147-A177-3AD203B41FA5}">
                      <a16:colId xmlns:a16="http://schemas.microsoft.com/office/drawing/2014/main" val="394938557"/>
                    </a:ext>
                  </a:extLst>
                </a:gridCol>
                <a:gridCol w="1300083">
                  <a:extLst>
                    <a:ext uri="{9D8B030D-6E8A-4147-A177-3AD203B41FA5}">
                      <a16:colId xmlns:a16="http://schemas.microsoft.com/office/drawing/2014/main" val="1662999051"/>
                    </a:ext>
                  </a:extLst>
                </a:gridCol>
                <a:gridCol w="1230187">
                  <a:extLst>
                    <a:ext uri="{9D8B030D-6E8A-4147-A177-3AD203B41FA5}">
                      <a16:colId xmlns:a16="http://schemas.microsoft.com/office/drawing/2014/main" val="1603867972"/>
                    </a:ext>
                  </a:extLst>
                </a:gridCol>
              </a:tblGrid>
              <a:tr h="387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Total 2025 amount to be invoiced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1.817,65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889195"/>
                  </a:ext>
                </a:extLst>
              </a:tr>
            </a:tbl>
          </a:graphicData>
        </a:graphic>
      </p:graphicFrame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3E01D516-759A-C0F4-990A-A92AF1F01CB6}"/>
              </a:ext>
            </a:extLst>
          </p:cNvPr>
          <p:cNvSpPr txBox="1"/>
          <p:nvPr/>
        </p:nvSpPr>
        <p:spPr>
          <a:xfrm>
            <a:off x="749084" y="5727033"/>
            <a:ext cx="55882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217988" algn="l"/>
              </a:tabLst>
            </a:pPr>
            <a:r>
              <a:rPr lang="en-US" sz="1200" b="1" dirty="0">
                <a:solidFill>
                  <a:schemeClr val="tx1"/>
                </a:solidFill>
              </a:rPr>
              <a:t>Total amount to be invoiced	</a:t>
            </a:r>
            <a:r>
              <a:rPr lang="en-US" sz="1200" b="1" dirty="0">
                <a:solidFill>
                  <a:srgbClr val="FF0000"/>
                </a:solidFill>
              </a:rPr>
              <a:t>33.329,67</a:t>
            </a:r>
          </a:p>
        </p:txBody>
      </p:sp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9230FFCE-6026-BBA3-BEFF-9B1F5CDCEC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260144"/>
              </p:ext>
            </p:extLst>
          </p:nvPr>
        </p:nvGraphicFramePr>
        <p:xfrm>
          <a:off x="875526" y="6210578"/>
          <a:ext cx="4864100" cy="304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65400">
                  <a:extLst>
                    <a:ext uri="{9D8B030D-6E8A-4147-A177-3AD203B41FA5}">
                      <a16:colId xmlns:a16="http://schemas.microsoft.com/office/drawing/2014/main" val="3254638811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365287723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152049226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u="none" strike="noStrike">
                          <a:solidFill>
                            <a:srgbClr val="FF0000"/>
                          </a:solidFill>
                          <a:effectLst/>
                        </a:rPr>
                        <a:t>RESTO DI ORDINE a credito x marzo</a:t>
                      </a: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521,98</a:t>
                      </a:r>
                      <a:endParaRPr lang="it-IT" sz="1100" b="0" i="0" u="none" strike="noStrike" dirty="0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66594110"/>
                  </a:ext>
                </a:extLst>
              </a:tr>
            </a:tbl>
          </a:graphicData>
        </a:graphic>
      </p:graphicFrame>
      <p:pic>
        <p:nvPicPr>
          <p:cNvPr id="12" name="Picture 2">
            <a:extLst>
              <a:ext uri="{FF2B5EF4-FFF2-40B4-BE49-F238E27FC236}">
                <a16:creationId xmlns:a16="http://schemas.microsoft.com/office/drawing/2014/main" id="{164E7F9A-EAA3-1567-2929-8185B85896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0096" y="1770628"/>
            <a:ext cx="8096250" cy="3752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36119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3C12B5-2A41-FDC7-ADB1-4F4D99A76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73157D4-A620-D3F4-E9FC-715B419DA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3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736BA24-953F-AF27-1211-7F9CB6716F43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DB31E5E-7B1E-1FEB-CEE7-0FB5E8D52630}"/>
              </a:ext>
            </a:extLst>
          </p:cNvPr>
          <p:cNvSpPr txBox="1"/>
          <p:nvPr/>
        </p:nvSpPr>
        <p:spPr>
          <a:xfrm>
            <a:off x="690023" y="1092444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DONE</a:t>
            </a:r>
            <a:endParaRPr lang="en-US" dirty="0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D5CE9E8E-41CF-9ADB-7BD3-75A75F7B6E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083620"/>
              </p:ext>
            </p:extLst>
          </p:nvPr>
        </p:nvGraphicFramePr>
        <p:xfrm>
          <a:off x="690023" y="1540070"/>
          <a:ext cx="9870474" cy="43538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6377">
                  <a:extLst>
                    <a:ext uri="{9D8B030D-6E8A-4147-A177-3AD203B41FA5}">
                      <a16:colId xmlns:a16="http://schemas.microsoft.com/office/drawing/2014/main" val="3163726189"/>
                    </a:ext>
                  </a:extLst>
                </a:gridCol>
                <a:gridCol w="2873907">
                  <a:extLst>
                    <a:ext uri="{9D8B030D-6E8A-4147-A177-3AD203B41FA5}">
                      <a16:colId xmlns:a16="http://schemas.microsoft.com/office/drawing/2014/main" val="81155039"/>
                    </a:ext>
                  </a:extLst>
                </a:gridCol>
                <a:gridCol w="1342547">
                  <a:extLst>
                    <a:ext uri="{9D8B030D-6E8A-4147-A177-3AD203B41FA5}">
                      <a16:colId xmlns:a16="http://schemas.microsoft.com/office/drawing/2014/main" val="1778029061"/>
                    </a:ext>
                  </a:extLst>
                </a:gridCol>
                <a:gridCol w="1055274">
                  <a:extLst>
                    <a:ext uri="{9D8B030D-6E8A-4147-A177-3AD203B41FA5}">
                      <a16:colId xmlns:a16="http://schemas.microsoft.com/office/drawing/2014/main" val="1557809718"/>
                    </a:ext>
                  </a:extLst>
                </a:gridCol>
                <a:gridCol w="977940">
                  <a:extLst>
                    <a:ext uri="{9D8B030D-6E8A-4147-A177-3AD203B41FA5}">
                      <a16:colId xmlns:a16="http://schemas.microsoft.com/office/drawing/2014/main" val="2799768347"/>
                    </a:ext>
                  </a:extLst>
                </a:gridCol>
                <a:gridCol w="1054259">
                  <a:extLst>
                    <a:ext uri="{9D8B030D-6E8A-4147-A177-3AD203B41FA5}">
                      <a16:colId xmlns:a16="http://schemas.microsoft.com/office/drawing/2014/main" val="3937592987"/>
                    </a:ext>
                  </a:extLst>
                </a:gridCol>
                <a:gridCol w="1280170">
                  <a:extLst>
                    <a:ext uri="{9D8B030D-6E8A-4147-A177-3AD203B41FA5}">
                      <a16:colId xmlns:a16="http://schemas.microsoft.com/office/drawing/2014/main" val="599745791"/>
                    </a:ext>
                  </a:extLst>
                </a:gridCol>
              </a:tblGrid>
              <a:tr h="14308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Month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ACTIVITY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DAYS 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COST X DAY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MANAGER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PRICE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2578119"/>
                  </a:ext>
                </a:extLst>
              </a:tr>
              <a:tr h="336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January</a:t>
                      </a:r>
                      <a:r>
                        <a:rPr lang="it-IT" sz="1000" u="none" strike="noStrike" dirty="0">
                          <a:effectLst/>
                        </a:rPr>
                        <a:t>-</a:t>
                      </a:r>
                      <a:r>
                        <a:rPr lang="it-IT" sz="1000" u="none" strike="noStrike" dirty="0" err="1">
                          <a:effectLst/>
                        </a:rPr>
                        <a:t>February</a:t>
                      </a:r>
                      <a:r>
                        <a:rPr lang="it-IT" sz="1000" u="none" strike="noStrike" dirty="0">
                          <a:effectLst/>
                        </a:rPr>
                        <a:t>-March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1st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20.000,00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5147542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January-February-March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4+20+21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13.283,10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13.283,10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2782063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March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6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363,53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2.181,18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2.181,18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7161817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4796837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21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5.018,06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6.198,78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7457884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363,53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7.270,60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7.270,60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6471485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1699503"/>
                  </a:ext>
                </a:extLst>
              </a:tr>
              <a:tr h="336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 May June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2st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2175171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May - June - july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20+20+23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18.596,34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18.596,34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4262179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May - June - july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20+20+20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363,53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21.811,80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21.811,80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2192131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495283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900095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9EBCF7-8CE8-2C7E-6992-568D26BDC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B0120FCB-3B7D-548B-190A-BC9C70571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4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8ACA027-D967-B5A7-DC33-2CACE4833A9C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70980E0-BF74-AB5E-D5A2-DBC0A867F9E0}"/>
              </a:ext>
            </a:extLst>
          </p:cNvPr>
          <p:cNvSpPr txBox="1"/>
          <p:nvPr/>
        </p:nvSpPr>
        <p:spPr>
          <a:xfrm>
            <a:off x="711925" y="1344107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DONE</a:t>
            </a:r>
            <a:endParaRPr lang="en-US" dirty="0"/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054203C4-6FC1-43A8-A772-43F629AB24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03509"/>
              </p:ext>
            </p:extLst>
          </p:nvPr>
        </p:nvGraphicFramePr>
        <p:xfrm>
          <a:off x="711924" y="1727319"/>
          <a:ext cx="9853949" cy="43513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4224">
                  <a:extLst>
                    <a:ext uri="{9D8B030D-6E8A-4147-A177-3AD203B41FA5}">
                      <a16:colId xmlns:a16="http://schemas.microsoft.com/office/drawing/2014/main" val="3767792733"/>
                    </a:ext>
                  </a:extLst>
                </a:gridCol>
                <a:gridCol w="2803708">
                  <a:extLst>
                    <a:ext uri="{9D8B030D-6E8A-4147-A177-3AD203B41FA5}">
                      <a16:colId xmlns:a16="http://schemas.microsoft.com/office/drawing/2014/main" val="302420138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65074201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53723582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55707031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233233025"/>
                    </a:ext>
                  </a:extLst>
                </a:gridCol>
                <a:gridCol w="1301521">
                  <a:extLst>
                    <a:ext uri="{9D8B030D-6E8A-4147-A177-3AD203B41FA5}">
                      <a16:colId xmlns:a16="http://schemas.microsoft.com/office/drawing/2014/main" val="529766186"/>
                    </a:ext>
                  </a:extLst>
                </a:gridCol>
              </a:tblGrid>
              <a:tr h="22095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Month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ACTIVITY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DAYS 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COST X DAY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MANAGER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PRICE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324337"/>
                  </a:ext>
                </a:extLst>
              </a:tr>
              <a:tr h="5571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July- 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3rd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238254"/>
                  </a:ext>
                </a:extLst>
              </a:tr>
              <a:tr h="7418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9.445,76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9.445,76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5346521"/>
                  </a:ext>
                </a:extLst>
              </a:tr>
              <a:tr h="67711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>
                          <a:effectLst/>
                        </a:rPr>
                      </a:br>
                      <a:r>
                        <a:rPr lang="en-US" sz="1000" u="none" strike="noStrike">
                          <a:effectLst/>
                        </a:rPr>
                        <a:t>(Stefano Genovesio)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363,53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11.632,96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11.632,96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3913825"/>
                  </a:ext>
                </a:extLst>
              </a:tr>
              <a:tr h="17818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5452043"/>
                  </a:ext>
                </a:extLst>
              </a:tr>
              <a:tr h="5571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October- November-December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4th quarter 2025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20.000,00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8309078"/>
                  </a:ext>
                </a:extLst>
              </a:tr>
              <a:tr h="7418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October- November-December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23+20+20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18.596,34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D'Aquino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18.596,34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135613"/>
                  </a:ext>
                </a:extLst>
              </a:tr>
              <a:tr h="67711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October</a:t>
                      </a:r>
                      <a:r>
                        <a:rPr lang="it-IT" sz="1000" u="none" strike="noStrike" dirty="0">
                          <a:effectLst/>
                        </a:rPr>
                        <a:t>- November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Genovesio)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23+20+5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363,53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17449,44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Barbirato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17.449,44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2103991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491ED73E-2A2C-57AE-2F18-81ABABBDAE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7501320"/>
              </p:ext>
            </p:extLst>
          </p:nvPr>
        </p:nvGraphicFramePr>
        <p:xfrm>
          <a:off x="5770723" y="6265545"/>
          <a:ext cx="4795150" cy="592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6193">
                  <a:extLst>
                    <a:ext uri="{9D8B030D-6E8A-4147-A177-3AD203B41FA5}">
                      <a16:colId xmlns:a16="http://schemas.microsoft.com/office/drawing/2014/main" val="1559306440"/>
                    </a:ext>
                  </a:extLst>
                </a:gridCol>
                <a:gridCol w="1310367">
                  <a:extLst>
                    <a:ext uri="{9D8B030D-6E8A-4147-A177-3AD203B41FA5}">
                      <a16:colId xmlns:a16="http://schemas.microsoft.com/office/drawing/2014/main" val="3923461853"/>
                    </a:ext>
                  </a:extLst>
                </a:gridCol>
                <a:gridCol w="958590">
                  <a:extLst>
                    <a:ext uri="{9D8B030D-6E8A-4147-A177-3AD203B41FA5}">
                      <a16:colId xmlns:a16="http://schemas.microsoft.com/office/drawing/2014/main" val="3326499780"/>
                    </a:ext>
                  </a:extLst>
                </a:gridCol>
              </a:tblGrid>
              <a:tr h="5218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Total amount of 2025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206.466,30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42776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32277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78742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72135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14B00D-EAB0-A91C-E3BD-5469C7B16D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10849CB2-9E1D-F1DB-FE58-76AED3F2F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5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95026A3F-7E05-97D9-895C-2FD471D67393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BC3A73A-3142-C74A-D973-0E7BE5A16276}"/>
              </a:ext>
            </a:extLst>
          </p:cNvPr>
          <p:cNvSpPr txBox="1"/>
          <p:nvPr/>
        </p:nvSpPr>
        <p:spPr>
          <a:xfrm>
            <a:off x="711925" y="1344107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1ST QUARTER 2026</a:t>
            </a:r>
            <a:endParaRPr lang="en-US" dirty="0"/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928C37A7-B252-4C23-186A-9BBF3273AA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058081"/>
              </p:ext>
            </p:extLst>
          </p:nvPr>
        </p:nvGraphicFramePr>
        <p:xfrm>
          <a:off x="839416" y="2020206"/>
          <a:ext cx="9486900" cy="18326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9700">
                  <a:extLst>
                    <a:ext uri="{9D8B030D-6E8A-4147-A177-3AD203B41FA5}">
                      <a16:colId xmlns:a16="http://schemas.microsoft.com/office/drawing/2014/main" val="1408986532"/>
                    </a:ext>
                  </a:extLst>
                </a:gridCol>
                <a:gridCol w="2565400">
                  <a:extLst>
                    <a:ext uri="{9D8B030D-6E8A-4147-A177-3AD203B41FA5}">
                      <a16:colId xmlns:a16="http://schemas.microsoft.com/office/drawing/2014/main" val="3352515634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2441256213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3133868459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34734913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730352524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1742978103"/>
                    </a:ext>
                  </a:extLst>
                </a:gridCol>
              </a:tblGrid>
              <a:tr h="2362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Month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ACTIVITY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DAYS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COST X DAY (€)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TOTAL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MANAGER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PRICE (€)</a:t>
                      </a:r>
                      <a:endParaRPr lang="it-IT" sz="10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892007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January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5.608,42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5.608,42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053356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February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5.903,60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5.903,60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69909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1st quarter 2026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GOVERNANCE ACCOUNT MANAGEMENT ACTIVITY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1st quarter 2026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34770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6283776"/>
                  </a:ext>
                </a:extLst>
              </a:tr>
            </a:tbl>
          </a:graphicData>
        </a:graphic>
      </p:graphicFrame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F65AAA9D-0888-E652-2655-97140CEED1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308577"/>
              </p:ext>
            </p:extLst>
          </p:nvPr>
        </p:nvGraphicFramePr>
        <p:xfrm>
          <a:off x="5551057" y="4718100"/>
          <a:ext cx="4795150" cy="592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6193">
                  <a:extLst>
                    <a:ext uri="{9D8B030D-6E8A-4147-A177-3AD203B41FA5}">
                      <a16:colId xmlns:a16="http://schemas.microsoft.com/office/drawing/2014/main" val="1559306440"/>
                    </a:ext>
                  </a:extLst>
                </a:gridCol>
                <a:gridCol w="1310367">
                  <a:extLst>
                    <a:ext uri="{9D8B030D-6E8A-4147-A177-3AD203B41FA5}">
                      <a16:colId xmlns:a16="http://schemas.microsoft.com/office/drawing/2014/main" val="3923461853"/>
                    </a:ext>
                  </a:extLst>
                </a:gridCol>
                <a:gridCol w="958590">
                  <a:extLst>
                    <a:ext uri="{9D8B030D-6E8A-4147-A177-3AD203B41FA5}">
                      <a16:colId xmlns:a16="http://schemas.microsoft.com/office/drawing/2014/main" val="332649978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Total amount first months 2026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31.512,02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42776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32277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78742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91064835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jMzwFplP"/>
  <p:tag name="ARTICULATE_DESIGN_ID_PERSONALIZZA STRUTTURA" val="0qazfrhQ"/>
  <p:tag name="ARTICULATE_SLIDE_COUNT" val="5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</TotalTime>
  <Words>482</Words>
  <Application>Microsoft Office PowerPoint</Application>
  <PresentationFormat>Widescreen</PresentationFormat>
  <Paragraphs>207</Paragraphs>
  <Slides>5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1" baseType="lpstr">
      <vt:lpstr>Arial</vt:lpstr>
      <vt:lpstr>Montserrat</vt:lpstr>
      <vt:lpstr>Calibri</vt:lpstr>
      <vt:lpstr>DINEngschrift-Alternate</vt:lpstr>
      <vt:lpstr>Aptos Narrow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koine</dc:creator>
  <cp:lastModifiedBy>Patrizia Gariglio</cp:lastModifiedBy>
  <cp:revision>1187</cp:revision>
  <cp:lastPrinted>2026-01-27T17:07:11Z</cp:lastPrinted>
  <dcterms:modified xsi:type="dcterms:W3CDTF">2026-02-25T16:45:29Z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A836A0D1-E106-450E-8133-4F999E038EA7</vt:lpwstr>
  </property>
  <property fmtid="{D5CDD505-2E9C-101B-9397-08002B2CF9AE}" pid="3" name="ArticulatePath">
    <vt:lpwstr>Koine_GARA</vt:lpwstr>
  </property>
</Properties>
</file>