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7"/>
  </p:notesMasterIdLst>
  <p:sldIdLst>
    <p:sldId id="256" r:id="rId2"/>
    <p:sldId id="345" r:id="rId3"/>
    <p:sldId id="346" r:id="rId4"/>
    <p:sldId id="347" r:id="rId5"/>
    <p:sldId id="348" r:id="rId6"/>
  </p:sldIdLst>
  <p:sldSz cx="12192000" cy="6858000"/>
  <p:notesSz cx="6797675" cy="9872663"/>
  <p:embeddedFontLst>
    <p:embeddedFont>
      <p:font typeface="Abel" panose="02000506030000020004" pitchFamily="2" charset="0"/>
      <p:regular r:id="rId8"/>
    </p:embeddedFont>
    <p:embeddedFont>
      <p:font typeface="Aptos Narrow" panose="020B0004020202020204" pitchFamily="34" charset="0"/>
      <p:regular r:id="rId9"/>
      <p:bold r:id="rId10"/>
      <p:italic r:id="rId11"/>
      <p:boldItalic r:id="rId12"/>
    </p:embeddedFont>
    <p:embeddedFont>
      <p:font typeface="DINEngschrift-Alternate" pitchFamily="2" charset="0"/>
      <p:regular r:id="rId13"/>
    </p:embeddedFont>
    <p:embeddedFont>
      <p:font typeface="Montserrat" pitchFamily="2" charset="0"/>
      <p:regular r:id="rId14"/>
      <p:bold r:id="rId15"/>
      <p:italic r:id="rId16"/>
      <p:boldItalic r:id="rId17"/>
    </p:embeddedFont>
  </p:embeddedFontLst>
  <p:custDataLst>
    <p:tags r:id="rId1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46"/>
            <p14:sldId id="347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86" d="100"/>
          <a:sy n="86" d="100"/>
        </p:scale>
        <p:origin x="120" y="19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30DCC-9829-41EC-B2FB-A48984B94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CEC3538-B606-4620-7D83-AE8BA84383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9727765-4733-D46A-51F5-729D7B1C0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AC864FE-32D3-8F77-8582-8644A656327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3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0731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BE689-6161-B690-2E48-76BD6B930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FAE4FC3-5B93-4F14-AE3A-0FD22381D3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5480480-8B33-495F-B882-0DA3D0C29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4C427D6-D3D2-6457-64EA-E5387BD9BEA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4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7605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5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776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MAY 30</a:t>
            </a:r>
            <a:r>
              <a:rPr lang="en-US" sz="1600" spc="1000" baseline="30000" dirty="0">
                <a:solidFill>
                  <a:schemeClr val="tx1"/>
                </a:solidFill>
                <a:latin typeface="+mn-lt"/>
              </a:rPr>
              <a:t>th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819508"/>
              </p:ext>
            </p:extLst>
          </p:nvPr>
        </p:nvGraphicFramePr>
        <p:xfrm>
          <a:off x="1127448" y="1795014"/>
          <a:ext cx="7801868" cy="2395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  <a:endParaRPr lang="it-IT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820024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049B1BDA-AA7B-43A5-96D9-77CF1FA3D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66107"/>
              </p:ext>
            </p:extLst>
          </p:nvPr>
        </p:nvGraphicFramePr>
        <p:xfrm>
          <a:off x="983432" y="2478922"/>
          <a:ext cx="6768752" cy="2575560"/>
        </p:xfrm>
        <a:graphic>
          <a:graphicData uri="http://schemas.openxmlformats.org/drawingml/2006/table">
            <a:tbl>
              <a:tblPr/>
              <a:tblGrid>
                <a:gridCol w="616235">
                  <a:extLst>
                    <a:ext uri="{9D8B030D-6E8A-4147-A177-3AD203B41FA5}">
                      <a16:colId xmlns:a16="http://schemas.microsoft.com/office/drawing/2014/main" val="2077405057"/>
                    </a:ext>
                  </a:extLst>
                </a:gridCol>
                <a:gridCol w="4198920">
                  <a:extLst>
                    <a:ext uri="{9D8B030D-6E8A-4147-A177-3AD203B41FA5}">
                      <a16:colId xmlns:a16="http://schemas.microsoft.com/office/drawing/2014/main" val="3627462567"/>
                    </a:ext>
                  </a:extLst>
                </a:gridCol>
                <a:gridCol w="1953597">
                  <a:extLst>
                    <a:ext uri="{9D8B030D-6E8A-4147-A177-3AD203B41FA5}">
                      <a16:colId xmlns:a16="http://schemas.microsoft.com/office/drawing/2014/main" val="4498986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KOINE' INVOICE 006/2026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BARBIRATO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8014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B05 WBT SHOOTING + 35 VIDEO 1 MIN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10.228,00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0073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QuboL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0780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Topolino MY26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679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600 ICE gasoline engine &amp; STREET Limited Launch Edition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617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JEEP COMPASS DIGITAL KEY capsule ( capsule – 1 by language)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4592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19.240,00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4794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 SHOOTING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9.204,00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032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Battery Management Update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9854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500 Dolcevita limited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452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289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60.372,00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40137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1E3F540-68DD-A9DB-0E05-9605C46F7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348709"/>
              </p:ext>
            </p:extLst>
          </p:nvPr>
        </p:nvGraphicFramePr>
        <p:xfrm>
          <a:off x="1199456" y="5314686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319.268,00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563C7-A5D2-C5CD-99F9-E909C5FB9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C1687D64-374D-6014-0F0A-4B972660693E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75FF0DA-04AA-F71A-6BE8-53F22F7FF52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CFFF5EA8-6C44-2DC3-3BCA-D1987FC7CCCE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CC4525C7-BFB9-1215-252E-2B5BC22882DD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05FC061F-ED16-FA9A-F501-6C176BC5543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78131D6B-83E3-E24D-7745-80556772620C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B09F7CF-E57E-83E8-EEEE-67D159FB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90AF1CE-CC67-CF2D-5460-E4AD0604BF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10645"/>
              </p:ext>
            </p:extLst>
          </p:nvPr>
        </p:nvGraphicFramePr>
        <p:xfrm>
          <a:off x="1165063" y="1506465"/>
          <a:ext cx="7801868" cy="2831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</a:p>
                    <a:p>
                      <a:pPr algn="l" fontAlgn="t">
                        <a:buNone/>
                      </a:pPr>
                      <a:endParaRPr lang="en-US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007/2026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707265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00B382C-8711-9014-C925-31DC7477E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532854"/>
              </p:ext>
            </p:extLst>
          </p:nvPr>
        </p:nvGraphicFramePr>
        <p:xfrm>
          <a:off x="1165063" y="5061944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199.670,00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2C76EAD9-F25E-A078-B0D8-5E2ABB74A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447309"/>
              </p:ext>
            </p:extLst>
          </p:nvPr>
        </p:nvGraphicFramePr>
        <p:xfrm>
          <a:off x="683095" y="2693658"/>
          <a:ext cx="6553200" cy="180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3608817601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3641502126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3818451026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Avenger Part 2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9.158,00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0948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Jeep Avenger Part 2 shooting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63198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Connected Services PCDOV WBT + AVATAR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6620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Connected Services FLAJ WBT + AVATAR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679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Leapmotor B03X -B05 Pedagogical Kit with TTT part 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5360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Fiat Topolino Vilbrequen - My Learning App pill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123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Grande Panda Bicolor - My Learning App pill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1.000,00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5208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4704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119.958,00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71806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0970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24714-03B4-3709-13D8-6B52C4E93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1D8DE88F-C8F7-072B-57B4-008799A7E28A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31403208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D2A91A0-94EB-C295-0714-09C5853F80FE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B77EA37F-52EE-DF75-649C-5A25D1705864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05FF47E7-3D5E-B683-09FC-293BAD200E4B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84C70234-9287-1874-9624-258C99EB331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39AA55C3-7923-06E1-ECD3-60F79D7F63DE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22114ED-2577-CD8F-4437-C467673CD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9423CBB-D794-6D0F-5E38-CB09A6FB8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831285"/>
              </p:ext>
            </p:extLst>
          </p:nvPr>
        </p:nvGraphicFramePr>
        <p:xfrm>
          <a:off x="1226022" y="1560212"/>
          <a:ext cx="7583999" cy="1444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216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331403208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LCV PRODUCT TRAINING VARIABLE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008/2026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140.000,00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5981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510568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A0E5A8A-E929-3F08-67C2-2C91FC148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089188"/>
              </p:ext>
            </p:extLst>
          </p:nvPr>
        </p:nvGraphicFramePr>
        <p:xfrm>
          <a:off x="1117087" y="4302105"/>
          <a:ext cx="7583999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109.215,00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BE37607-1275-116B-C56B-AF89EDB61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354759"/>
              </p:ext>
            </p:extLst>
          </p:nvPr>
        </p:nvGraphicFramePr>
        <p:xfrm>
          <a:off x="947193" y="2709850"/>
          <a:ext cx="6553200" cy="992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604082405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1503640954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4027278798"/>
                    </a:ext>
                  </a:extLst>
                </a:gridCol>
              </a:tblGrid>
              <a:tr h="1320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K9_Knowledge_Check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19.565,00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1001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DODGE CHARGE DAYTONA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11.220,00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521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5207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30.785,00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76777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185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7267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58C92AD-6595-E382-65A7-C460E607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1C03C51-7EE2-E8E0-95E7-5150E5EE6E4B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31397323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AB7B8D5-A316-3996-3DB5-A37CBCF959ED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DB971788-B1B6-ABB1-6AC6-F06371291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508778"/>
              </p:ext>
            </p:extLst>
          </p:nvPr>
        </p:nvGraphicFramePr>
        <p:xfrm>
          <a:off x="1164030" y="5709465"/>
          <a:ext cx="9362917" cy="958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56709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2208006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367036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53116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>
                          <a:effectLst/>
                          <a:latin typeface="+mj-lt"/>
                        </a:rPr>
                        <a:t>299.630,50</a:t>
                      </a: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DF94978E-3E32-24C5-A4B0-91C54C1FC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925251"/>
              </p:ext>
            </p:extLst>
          </p:nvPr>
        </p:nvGraphicFramePr>
        <p:xfrm>
          <a:off x="1127448" y="1326448"/>
          <a:ext cx="7583999" cy="1213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40644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31397323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EX-F PC LCV CROSS BRAND RAINING FIXED 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009/2026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338.000,00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10552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280031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08507CE4-CC74-FEC4-7329-B4FCF53C2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836600"/>
              </p:ext>
            </p:extLst>
          </p:nvPr>
        </p:nvGraphicFramePr>
        <p:xfrm>
          <a:off x="1102039" y="2194560"/>
          <a:ext cx="9486900" cy="246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401060268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1661720447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418187789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5575378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7404957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85541847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511071581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Month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ACTIVITY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COST X DAY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TOTAL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MANAGER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4516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March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5457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242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6749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April- May-June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GOVERNANCE ACCOUNT MANAGEMENT ACTIVITY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2nd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61888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38.891,52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720542"/>
                  </a:ext>
                </a:extLst>
              </a:tr>
            </a:tbl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9FA0B780-3BAE-854F-DE84-BB2F3521A1D5}"/>
              </a:ext>
            </a:extLst>
          </p:cNvPr>
          <p:cNvSpPr txBox="1"/>
          <p:nvPr/>
        </p:nvSpPr>
        <p:spPr>
          <a:xfrm>
            <a:off x="983432" y="4770954"/>
            <a:ext cx="9886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Less March credit								                    -521,98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73956AB-C4FF-C1D0-EF9A-FBDDA7D2AEE5}"/>
              </a:ext>
            </a:extLst>
          </p:cNvPr>
          <p:cNvSpPr txBox="1"/>
          <p:nvPr/>
        </p:nvSpPr>
        <p:spPr>
          <a:xfrm>
            <a:off x="995160" y="5140078"/>
            <a:ext cx="9886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Total amount							                		                 38.369,54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39915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424</Words>
  <Application>Microsoft Office PowerPoint</Application>
  <PresentationFormat>Widescreen</PresentationFormat>
  <Paragraphs>156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Calibri</vt:lpstr>
      <vt:lpstr>DINEngschrift-Alternate</vt:lpstr>
      <vt:lpstr>Montserrat</vt:lpstr>
      <vt:lpstr>Arial</vt:lpstr>
      <vt:lpstr>Abel</vt:lpstr>
      <vt:lpstr>Aptos Narrow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1141</cp:revision>
  <cp:lastPrinted>2025-12-01T13:17:12Z</cp:lastPrinted>
  <dcterms:modified xsi:type="dcterms:W3CDTF">2026-05-29T16:38:28Z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