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notesSlides/notesSlide1.xml" ContentType="application/vnd.openxmlformats-officedocument.presentationml.notesSlid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autoCompressPictures="0">
  <p:sldMasterIdLst>
    <p:sldMasterId id="2147483661" r:id="rId1"/>
  </p:sldMasterIdLst>
  <p:notesMasterIdLst>
    <p:notesMasterId r:id="rId8"/>
  </p:notesMasterIdLst>
  <p:sldIdLst>
    <p:sldId id="256" r:id="rId2"/>
    <p:sldId id="414" r:id="rId3"/>
    <p:sldId id="383" r:id="rId4"/>
    <p:sldId id="384" r:id="rId5"/>
    <p:sldId id="417" r:id="rId6"/>
    <p:sldId id="418" r:id="rId7"/>
  </p:sldIdLst>
  <p:sldSz cx="12192000" cy="6858000"/>
  <p:notesSz cx="6797675" cy="9872663"/>
  <p:embeddedFontLst>
    <p:embeddedFont>
      <p:font typeface="Aptos Narrow" panose="020B0004020202020204" pitchFamily="34" charset="0"/>
      <p:regular r:id="rId9"/>
      <p:bold r:id="rId10"/>
      <p:italic r:id="rId11"/>
      <p:boldItalic r:id="rId12"/>
    </p:embeddedFont>
    <p:embeddedFont>
      <p:font typeface="DINEngschrift-Alternate" pitchFamily="2" charset="0"/>
      <p:regular r:id="rId13"/>
    </p:embeddedFont>
    <p:embeddedFont>
      <p:font typeface="Montserrat" pitchFamily="2" charset="0"/>
      <p:regular r:id="rId14"/>
      <p:bold r:id="rId15"/>
      <p:italic r:id="rId16"/>
      <p:boldItalic r:id="rId17"/>
    </p:embeddedFont>
  </p:embeddedFontLst>
  <p:custDataLst>
    <p:tags r:id="rId18"/>
  </p:custData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521415D9-36F7-43E2-AB2F-B90AF26B5E84}">
      <p14:sectionLst xmlns:p14="http://schemas.microsoft.com/office/powerpoint/2010/main">
        <p14:section name="Sezione predefinita" id="{8E5613D8-D432-4544-AAE5-2583FC0703D2}">
          <p14:sldIdLst>
            <p14:sldId id="256"/>
            <p14:sldId id="414"/>
            <p14:sldId id="383"/>
            <p14:sldId id="384"/>
            <p14:sldId id="417"/>
            <p14:sldId id="418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55" userDrawn="1">
          <p15:clr>
            <a:srgbClr val="A4A3A4"/>
          </p15:clr>
        </p15:guide>
        <p15:guide id="2" pos="438" userDrawn="1">
          <p15:clr>
            <a:srgbClr val="A4A3A4"/>
          </p15:clr>
        </p15:guide>
        <p15:guide id="3" pos="2525" userDrawn="1">
          <p15:clr>
            <a:srgbClr val="A4A3A4"/>
          </p15:clr>
        </p15:guide>
        <p15:guide id="4" pos="344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00480"/>
    <a:srgbClr val="FF338A"/>
    <a:srgbClr val="D476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ile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EC20E35-A176-4012-BC5E-935CFFF8708E}" styleName="Stile medio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505E3EF-67EA-436B-97B2-0124C06EBD24}" styleName="Stile medio 4 - Colore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11" autoAdjust="0"/>
    <p:restoredTop sz="95380" autoAdjust="0"/>
  </p:normalViewPr>
  <p:slideViewPr>
    <p:cSldViewPr>
      <p:cViewPr varScale="1">
        <p:scale>
          <a:sx n="82" d="100"/>
          <a:sy n="82" d="100"/>
        </p:scale>
        <p:origin x="414" y="96"/>
      </p:cViewPr>
      <p:guideLst>
        <p:guide orient="horz" pos="255"/>
        <p:guide pos="438"/>
        <p:guide pos="2525"/>
        <p:guide pos="3449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5.fntdata"/><Relationship Id="rId18" Type="http://schemas.openxmlformats.org/officeDocument/2006/relationships/tags" Target="tags/tag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17" Type="http://schemas.openxmlformats.org/officeDocument/2006/relationships/font" Target="fonts/font9.fntdata"/><Relationship Id="rId2" Type="http://schemas.openxmlformats.org/officeDocument/2006/relationships/slide" Target="slides/slide1.xml"/><Relationship Id="rId16" Type="http://schemas.openxmlformats.org/officeDocument/2006/relationships/font" Target="fonts/font8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font" Target="fonts/font7.fntdata"/><Relationship Id="rId10" Type="http://schemas.openxmlformats.org/officeDocument/2006/relationships/font" Target="fonts/font2.fntdata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font" Target="fonts/font6.fntdata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1" y="0"/>
            <a:ext cx="2945659" cy="4953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50444" y="0"/>
            <a:ext cx="2945659" cy="49534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t" anchorCtr="0">
            <a:noAutofit/>
          </a:bodyPr>
          <a:lstStyle>
            <a:lvl1pPr marR="0"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38150" y="1233488"/>
            <a:ext cx="5921375" cy="33321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79768" y="4751220"/>
            <a:ext cx="5438140" cy="388736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t" anchorCtr="0">
            <a:noAutofit/>
          </a:bodyPr>
          <a:lstStyle>
            <a:lvl1pPr marL="457200" marR="0" lvl="0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1" y="9377318"/>
            <a:ext cx="2945659" cy="4953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b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 dirty="0"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50444" y="9377318"/>
            <a:ext cx="2945659" cy="4953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12" tIns="45693" rIns="91412" bIns="45693" anchor="b" anchorCtr="0">
            <a:noAutofit/>
          </a:bodyPr>
          <a:lstStyle/>
          <a:p>
            <a:pPr algn="r">
              <a:buSzPts val="1200"/>
            </a:pPr>
            <a:fld id="{00000000-1234-1234-1234-123412341234}" type="slidenum">
              <a:rPr lang="en-US" sz="120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pPr algn="r">
                <a:buSzPts val="1200"/>
              </a:pPr>
              <a:t>‹N›</a:t>
            </a:fld>
            <a:endParaRPr lang="en-US" sz="12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5067212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d962d8c483_3_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33488"/>
            <a:ext cx="5921375" cy="3332162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d962d8c483_3_73:notes"/>
          <p:cNvSpPr txBox="1">
            <a:spLocks noGrp="1"/>
          </p:cNvSpPr>
          <p:nvPr>
            <p:ph type="body" idx="1"/>
          </p:nvPr>
        </p:nvSpPr>
        <p:spPr>
          <a:xfrm>
            <a:off x="679768" y="4751220"/>
            <a:ext cx="5438140" cy="3887523"/>
          </a:xfrm>
          <a:prstGeom prst="rect">
            <a:avLst/>
          </a:prstGeom>
        </p:spPr>
        <p:txBody>
          <a:bodyPr spcFirstLastPara="1" wrap="square" lIns="91412" tIns="45693" rIns="91412" bIns="45693" anchor="t" anchorCtr="0">
            <a:noAutofit/>
          </a:bodyPr>
          <a:lstStyle/>
          <a:p>
            <a:pPr marL="0" indent="0"/>
            <a:endParaRPr lang="en-US" b="0" i="0" noProof="0" dirty="0">
              <a:solidFill>
                <a:srgbClr val="1F1F1F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53" name="Google Shape;53;gd962d8c483_3_73:notes"/>
          <p:cNvSpPr txBox="1">
            <a:spLocks noGrp="1"/>
          </p:cNvSpPr>
          <p:nvPr>
            <p:ph type="sldNum" idx="12"/>
          </p:nvPr>
        </p:nvSpPr>
        <p:spPr>
          <a:xfrm>
            <a:off x="3850444" y="9377316"/>
            <a:ext cx="2945659" cy="495253"/>
          </a:xfrm>
          <a:prstGeom prst="rect">
            <a:avLst/>
          </a:prstGeom>
        </p:spPr>
        <p:txBody>
          <a:bodyPr spcFirstLastPara="1" wrap="square" lIns="91412" tIns="45693" rIns="91412" bIns="45693" anchor="b" anchorCtr="0">
            <a:noAutofit/>
          </a:bodyPr>
          <a:lstStyle/>
          <a:p>
            <a:pPr algn="r">
              <a:buSzPts val="1200"/>
            </a:pPr>
            <a:fld id="{00000000-1234-1234-1234-123412341234}" type="slidenum">
              <a:rPr lang="en-US"/>
              <a:pPr algn="r">
                <a:buSzPts val="1200"/>
              </a:pPr>
              <a:t>1</a:t>
            </a:fld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Blank"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5">
            <a:extLst>
              <a:ext uri="{FF2B5EF4-FFF2-40B4-BE49-F238E27FC236}">
                <a16:creationId xmlns:a16="http://schemas.microsoft.com/office/drawing/2014/main" id="{43AEFA0C-A4BB-537A-B3A7-282A844E645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36360" y="645333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  <a:latin typeface="Montserrat" pitchFamily="2" charset="0"/>
              </a:defRPr>
            </a:lvl1pPr>
          </a:lstStyle>
          <a:p>
            <a:fld id="{3E92977B-B4C2-4A0D-A293-AFEDFB8002E3}" type="slidenum">
              <a:rPr lang="en-US" smtClean="0"/>
              <a:pPr/>
              <a:t>‹N›</a:t>
            </a:fld>
            <a:endParaRPr lang="en-US"/>
          </a:p>
        </p:txBody>
      </p:sp>
    </p:spTree>
    <p:custDataLst>
      <p:tags r:id="rId1"/>
    </p:custData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4AF92975-B6F3-8609-0F55-62BD7A4CC0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‹N›</a:t>
            </a:fld>
            <a:endParaRPr lang="fr-FR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703582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5">
            <a:extLst>
              <a:ext uri="{FF2B5EF4-FFF2-40B4-BE49-F238E27FC236}">
                <a16:creationId xmlns:a16="http://schemas.microsoft.com/office/drawing/2014/main" id="{01E96B26-FA96-DC21-9FB3-A09E3F2F821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336360" y="645333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  <a:latin typeface="Montserrat" pitchFamily="2" charset="0"/>
              </a:defRPr>
            </a:lvl1pPr>
          </a:lstStyle>
          <a:p>
            <a:fld id="{3E92977B-B4C2-4A0D-A293-AFEDFB8002E3}" type="slidenum">
              <a:rPr lang="en-US" smtClean="0"/>
              <a:pPr/>
              <a:t>‹N›</a:t>
            </a:fld>
            <a:endParaRPr lang="en-US"/>
          </a:p>
        </p:txBody>
      </p:sp>
    </p:spTree>
    <p:custDataLst>
      <p:tags r:id="rId4"/>
    </p:custDataLst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66" r:id="rId2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5" Type="http://schemas.openxmlformats.org/officeDocument/2006/relationships/hyperlink" Target="mailto:koine@koine.it" TargetMode="Externa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oogle Shape;55;p15">
            <a:extLst>
              <a:ext uri="{FF2B5EF4-FFF2-40B4-BE49-F238E27FC236}">
                <a16:creationId xmlns:a16="http://schemas.microsoft.com/office/drawing/2014/main" id="{6670283F-4044-44F1-9271-69C75EF5F313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 t="6899" b="-6900"/>
          <a:stretch/>
        </p:blipFill>
        <p:spPr>
          <a:xfrm>
            <a:off x="5243618" y="1135998"/>
            <a:ext cx="1704763" cy="1725940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9">
            <a:extLst>
              <a:ext uri="{FF2B5EF4-FFF2-40B4-BE49-F238E27FC236}">
                <a16:creationId xmlns:a16="http://schemas.microsoft.com/office/drawing/2014/main" id="{E2287C26-F2DF-086E-68F5-5271EDF95CF2}"/>
              </a:ext>
            </a:extLst>
          </p:cNvPr>
          <p:cNvSpPr txBox="1"/>
          <p:nvPr/>
        </p:nvSpPr>
        <p:spPr>
          <a:xfrm>
            <a:off x="-62781" y="4280733"/>
            <a:ext cx="12258675" cy="769441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it-IT"/>
            </a:defPPr>
            <a:lvl1pPr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 kumimoji="0" sz="3600" b="0" i="0" u="none" strike="noStrike" kern="0" cap="none" spc="600" normalizeH="0" baseline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aleway" panose="020B0503030101060003" pitchFamily="34" charset="0"/>
                <a:cs typeface="Arial"/>
              </a:defRPr>
            </a:lvl1pPr>
          </a:lstStyle>
          <a:p>
            <a:r>
              <a:rPr lang="en-US" sz="1800" spc="1000" dirty="0">
                <a:solidFill>
                  <a:schemeClr val="tx1"/>
                </a:solidFill>
                <a:latin typeface="+mn-lt"/>
              </a:rPr>
              <a:t>ACCOUNTING SITUATION OF TRAINING PROJECTS</a:t>
            </a:r>
          </a:p>
          <a:p>
            <a:endParaRPr lang="en-US" sz="1600" spc="1000" dirty="0">
              <a:solidFill>
                <a:schemeClr val="tx1"/>
              </a:solidFill>
              <a:latin typeface="+mn-lt"/>
            </a:endParaRPr>
          </a:p>
          <a:p>
            <a:r>
              <a:rPr lang="en-US" sz="1600" spc="1000">
                <a:solidFill>
                  <a:schemeClr val="tx1"/>
                </a:solidFill>
                <a:latin typeface="+mn-lt"/>
              </a:rPr>
              <a:t>February 2026</a:t>
            </a:r>
            <a:endParaRPr lang="en-US" sz="1600" spc="10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" name="Google Shape;227;p27">
            <a:extLst>
              <a:ext uri="{FF2B5EF4-FFF2-40B4-BE49-F238E27FC236}">
                <a16:creationId xmlns:a16="http://schemas.microsoft.com/office/drawing/2014/main" id="{FAFEF081-E8F9-AF29-4197-2851AB9E9685}"/>
              </a:ext>
            </a:extLst>
          </p:cNvPr>
          <p:cNvSpPr/>
          <p:nvPr/>
        </p:nvSpPr>
        <p:spPr>
          <a:xfrm>
            <a:off x="4566559" y="5555148"/>
            <a:ext cx="2999996" cy="7446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000" dirty="0" err="1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Koinè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 </a:t>
            </a:r>
            <a:r>
              <a:rPr lang="en-US" sz="1000" dirty="0" err="1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s.n.c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 </a:t>
            </a:r>
            <a:b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</a:b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Via </a:t>
            </a:r>
            <a:r>
              <a:rPr lang="en-US" sz="1000" dirty="0" err="1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Fornasio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, 5 - 10092 </a:t>
            </a:r>
            <a:r>
              <a:rPr lang="en-US" sz="1000" dirty="0" err="1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Beinasco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 (TO) ITALY</a:t>
            </a:r>
            <a:endParaRPr sz="1000" dirty="0">
              <a:solidFill>
                <a:srgbClr val="2B2B2B"/>
              </a:solidFill>
              <a:latin typeface="+mn-lt"/>
              <a:ea typeface="Montserrat"/>
              <a:cs typeface="Montserrat"/>
              <a:sym typeface="Montserrat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000" dirty="0">
                <a:solidFill>
                  <a:srgbClr val="2B2B2B"/>
                </a:solidFill>
                <a:latin typeface="+mn-lt"/>
                <a:ea typeface="Montserrat SemiBold"/>
                <a:cs typeface="Montserrat SemiBold"/>
                <a:sym typeface="Montserrat SemiBold"/>
              </a:rPr>
              <a:t>Phone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: 011.397.10.99 - 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 SemiBold"/>
                <a:cs typeface="Montserrat SemiBold"/>
                <a:sym typeface="Montserrat SemiBold"/>
              </a:rPr>
              <a:t>Mobile</a:t>
            </a:r>
            <a:r>
              <a:rPr lang="en-US" sz="1000" dirty="0">
                <a:solidFill>
                  <a:srgbClr val="2B2B2B"/>
                </a:solidFill>
                <a:latin typeface="+mn-lt"/>
                <a:ea typeface="Montserrat"/>
                <a:cs typeface="Montserrat"/>
                <a:sym typeface="Montserrat"/>
              </a:rPr>
              <a:t>: 335.6896974</a:t>
            </a:r>
            <a:endParaRPr sz="1000" dirty="0">
              <a:solidFill>
                <a:srgbClr val="2B2B2B"/>
              </a:solidFill>
              <a:latin typeface="+mn-lt"/>
              <a:ea typeface="Montserrat"/>
              <a:cs typeface="Montserrat"/>
              <a:sym typeface="Montserrat"/>
            </a:endParaRPr>
          </a:p>
          <a:p>
            <a:pPr marL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-US" sz="1000" dirty="0">
                <a:solidFill>
                  <a:srgbClr val="2B2B2B"/>
                </a:solidFill>
                <a:latin typeface="+mn-lt"/>
                <a:ea typeface="Montserrat SemiBold"/>
                <a:cs typeface="Montserrat SemiBold"/>
                <a:sym typeface="Montserrat SemiBold"/>
              </a:rPr>
              <a:t>e-mail: </a:t>
            </a:r>
            <a:r>
              <a:rPr lang="en-US" sz="1000" u="sng" dirty="0">
                <a:solidFill>
                  <a:schemeClr val="hlink"/>
                </a:solidFill>
                <a:latin typeface="+mn-lt"/>
                <a:ea typeface="Montserrat"/>
                <a:cs typeface="Montserrat"/>
                <a:sym typeface="Montserrat"/>
                <a:hlinkClick r:id="rId5"/>
              </a:rPr>
              <a:t>koine@koine.it</a:t>
            </a:r>
            <a:r>
              <a:rPr lang="en-US" sz="1000" dirty="0">
                <a:solidFill>
                  <a:srgbClr val="FB0007"/>
                </a:solidFill>
                <a:latin typeface="+mn-lt"/>
                <a:ea typeface="Montserrat"/>
                <a:cs typeface="Montserrat"/>
                <a:sym typeface="Montserrat"/>
              </a:rPr>
              <a:t> </a:t>
            </a:r>
            <a:endParaRPr sz="1000" dirty="0">
              <a:solidFill>
                <a:srgbClr val="2B2B2B"/>
              </a:solidFill>
              <a:latin typeface="+mn-lt"/>
              <a:ea typeface="Montserrat"/>
              <a:cs typeface="Montserrat"/>
              <a:sym typeface="Montserrat"/>
            </a:endParaRPr>
          </a:p>
          <a:p>
            <a:pPr marL="0" lvl="0" indent="0" algn="ctr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endParaRPr sz="1000" dirty="0">
              <a:solidFill>
                <a:srgbClr val="2B2B2B"/>
              </a:solidFill>
              <a:latin typeface="+mn-lt"/>
              <a:ea typeface="Montserrat"/>
              <a:cs typeface="Montserrat"/>
              <a:sym typeface="Montserrat"/>
            </a:endParaRPr>
          </a:p>
          <a:p>
            <a:pPr marL="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</a:pPr>
            <a:endParaRPr sz="1000" dirty="0">
              <a:solidFill>
                <a:srgbClr val="595959"/>
              </a:solidFill>
              <a:latin typeface="+mn-lt"/>
              <a:ea typeface="Montserrat"/>
              <a:cs typeface="Montserrat"/>
              <a:sym typeface="Montserrat"/>
            </a:endParaRPr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9B39654-C33B-2D3D-6D13-048BA4FF45D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3E92977B-B4C2-4A0D-A293-AFEDFB8002E3}" type="slidenum">
              <a:rPr lang="en-US" smtClean="0"/>
              <a:pPr/>
              <a:t>1</a:t>
            </a:fld>
            <a:endParaRPr lang="en-US"/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11F846-D086-BF41-3B55-92E73FB75C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554AAC18-1A08-E06A-5549-95B6E00162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2</a:t>
            </a:fld>
            <a:endParaRPr lang="fr-FR"/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1E29AEE9-F272-EF60-8FD1-FD36DD185B7F}"/>
              </a:ext>
            </a:extLst>
          </p:cNvPr>
          <p:cNvSpPr/>
          <p:nvPr/>
        </p:nvSpPr>
        <p:spPr>
          <a:xfrm>
            <a:off x="695400" y="476672"/>
            <a:ext cx="8928992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June 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31381147</a:t>
            </a:r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3D881ACD-669B-DD1D-86CA-FAB4DACF970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58870495"/>
              </p:ext>
            </p:extLst>
          </p:nvPr>
        </p:nvGraphicFramePr>
        <p:xfrm>
          <a:off x="839114" y="1587553"/>
          <a:ext cx="4887206" cy="200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74690">
                  <a:extLst>
                    <a:ext uri="{9D8B030D-6E8A-4147-A177-3AD203B41FA5}">
                      <a16:colId xmlns:a16="http://schemas.microsoft.com/office/drawing/2014/main" val="3985390404"/>
                    </a:ext>
                  </a:extLst>
                </a:gridCol>
                <a:gridCol w="1335523">
                  <a:extLst>
                    <a:ext uri="{9D8B030D-6E8A-4147-A177-3AD203B41FA5}">
                      <a16:colId xmlns:a16="http://schemas.microsoft.com/office/drawing/2014/main" val="3937546205"/>
                    </a:ext>
                  </a:extLst>
                </a:gridCol>
                <a:gridCol w="976993">
                  <a:extLst>
                    <a:ext uri="{9D8B030D-6E8A-4147-A177-3AD203B41FA5}">
                      <a16:colId xmlns:a16="http://schemas.microsoft.com/office/drawing/2014/main" val="221064900"/>
                    </a:ext>
                  </a:extLst>
                </a:gridCol>
              </a:tblGrid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  <a:latin typeface="+mn-lt"/>
                        </a:rPr>
                        <a:t>PURCHASE ORDER 31381147</a:t>
                      </a: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b="1" u="none" strike="noStrike" dirty="0">
                          <a:effectLst/>
                          <a:latin typeface="+mn-lt"/>
                        </a:rPr>
                        <a:t> </a:t>
                      </a: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  <a:latin typeface="+mn-lt"/>
                        </a:rPr>
                        <a:t>238.500,00</a:t>
                      </a:r>
                      <a:endParaRPr lang="it-IT" sz="1200" b="1" i="0" u="none" strike="noStrike" dirty="0">
                        <a:solidFill>
                          <a:srgbClr val="4EA72E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92121"/>
                  </a:ext>
                </a:extLst>
              </a:tr>
            </a:tbl>
          </a:graphicData>
        </a:graphic>
      </p:graphicFrame>
      <p:graphicFrame>
        <p:nvGraphicFramePr>
          <p:cNvPr id="6" name="Tabella 5">
            <a:extLst>
              <a:ext uri="{FF2B5EF4-FFF2-40B4-BE49-F238E27FC236}">
                <a16:creationId xmlns:a16="http://schemas.microsoft.com/office/drawing/2014/main" id="{AE1793AA-FBE2-DC53-4F45-98108AB4ECD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3249943"/>
              </p:ext>
            </p:extLst>
          </p:nvPr>
        </p:nvGraphicFramePr>
        <p:xfrm>
          <a:off x="806617" y="4482821"/>
          <a:ext cx="4952200" cy="38780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21930">
                  <a:extLst>
                    <a:ext uri="{9D8B030D-6E8A-4147-A177-3AD203B41FA5}">
                      <a16:colId xmlns:a16="http://schemas.microsoft.com/office/drawing/2014/main" val="394938557"/>
                    </a:ext>
                  </a:extLst>
                </a:gridCol>
                <a:gridCol w="1300083">
                  <a:extLst>
                    <a:ext uri="{9D8B030D-6E8A-4147-A177-3AD203B41FA5}">
                      <a16:colId xmlns:a16="http://schemas.microsoft.com/office/drawing/2014/main" val="1662999051"/>
                    </a:ext>
                  </a:extLst>
                </a:gridCol>
                <a:gridCol w="1230187">
                  <a:extLst>
                    <a:ext uri="{9D8B030D-6E8A-4147-A177-3AD203B41FA5}">
                      <a16:colId xmlns:a16="http://schemas.microsoft.com/office/drawing/2014/main" val="1603867972"/>
                    </a:ext>
                  </a:extLst>
                </a:gridCol>
              </a:tblGrid>
              <a:tr h="38780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Total 2025 amount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206.466,30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889195"/>
                  </a:ext>
                </a:extLst>
              </a:tr>
            </a:tbl>
          </a:graphicData>
        </a:graphic>
      </p:graphicFrame>
      <p:graphicFrame>
        <p:nvGraphicFramePr>
          <p:cNvPr id="3" name="Tabella 2">
            <a:extLst>
              <a:ext uri="{FF2B5EF4-FFF2-40B4-BE49-F238E27FC236}">
                <a16:creationId xmlns:a16="http://schemas.microsoft.com/office/drawing/2014/main" id="{BDDD8205-663A-DAC2-3F54-6B6EC1EE90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5939828"/>
              </p:ext>
            </p:extLst>
          </p:nvPr>
        </p:nvGraphicFramePr>
        <p:xfrm>
          <a:off x="862220" y="1869249"/>
          <a:ext cx="4864100" cy="25374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65400">
                  <a:extLst>
                    <a:ext uri="{9D8B030D-6E8A-4147-A177-3AD203B41FA5}">
                      <a16:colId xmlns:a16="http://schemas.microsoft.com/office/drawing/2014/main" val="572800069"/>
                    </a:ext>
                  </a:extLst>
                </a:gridCol>
                <a:gridCol w="1181100">
                  <a:extLst>
                    <a:ext uri="{9D8B030D-6E8A-4147-A177-3AD203B41FA5}">
                      <a16:colId xmlns:a16="http://schemas.microsoft.com/office/drawing/2014/main" val="1103087017"/>
                    </a:ext>
                  </a:extLst>
                </a:gridCol>
                <a:gridCol w="1117600">
                  <a:extLst>
                    <a:ext uri="{9D8B030D-6E8A-4147-A177-3AD203B41FA5}">
                      <a16:colId xmlns:a16="http://schemas.microsoft.com/office/drawing/2014/main" val="3130936945"/>
                    </a:ext>
                  </a:extLst>
                </a:gridCol>
              </a:tblGrid>
              <a:tr h="390525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200" b="1" u="none" strike="noStrike" dirty="0" err="1">
                          <a:effectLst/>
                          <a:latin typeface="+mn-lt"/>
                        </a:rPr>
                        <a:t>Invoices</a:t>
                      </a:r>
                      <a:r>
                        <a:rPr lang="it-IT" sz="1200" b="1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it-IT" sz="1200" b="1" u="none" strike="noStrike" dirty="0" err="1">
                          <a:effectLst/>
                          <a:latin typeface="+mn-lt"/>
                        </a:rPr>
                        <a:t>issued</a:t>
                      </a:r>
                      <a:r>
                        <a:rPr lang="it-IT" sz="1200" b="1" u="none" strike="noStrike" dirty="0">
                          <a:effectLst/>
                          <a:latin typeface="+mn-lt"/>
                        </a:rPr>
                        <a:t> by Koinè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707732"/>
                  </a:ext>
                </a:extLst>
              </a:tr>
              <a:tr h="209550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KOINE 013/2025 March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 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35.268,65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6833751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KOINE 015/2025 April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 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12.288,66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5880922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KOINE 019/2025 May-June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 rowSpan="4"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 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t">
                        <a:buNone/>
                      </a:pP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71.692,69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39373476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KOINE 021/2025 August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23.850,00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83473062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KOINE 024/2025 Sept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23.850,00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65806694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KOINE 025/2025 </a:t>
                      </a:r>
                      <a:r>
                        <a:rPr lang="it-IT" sz="1200" u="none" strike="noStrike" dirty="0" err="1">
                          <a:effectLst/>
                          <a:latin typeface="+mn-lt"/>
                        </a:rPr>
                        <a:t>Oct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rtl="0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23.850,00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9184747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KOINE 029/2025 </a:t>
                      </a:r>
                      <a:r>
                        <a:rPr lang="it-IT" sz="1200" u="none" strike="noStrike" dirty="0" err="1">
                          <a:effectLst/>
                          <a:latin typeface="+mn-lt"/>
                        </a:rPr>
                        <a:t>Nov</a:t>
                      </a: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it-IT" sz="1200" u="none" strike="noStrike" dirty="0" err="1">
                          <a:effectLst/>
                          <a:latin typeface="+mn-lt"/>
                        </a:rPr>
                        <a:t>Dec</a:t>
                      </a:r>
                      <a:endParaRPr lang="it-IT" sz="1200" u="none" strike="noStrike" dirty="0">
                        <a:effectLst/>
                        <a:latin typeface="+mn-lt"/>
                      </a:endParaRPr>
                    </a:p>
                    <a:p>
                      <a:pPr algn="l" rtl="0" fontAlgn="t">
                        <a:buNone/>
                      </a:pP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KOINE 002/2026</a:t>
                      </a: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 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t">
                        <a:buNone/>
                      </a:pP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13.848,65</a:t>
                      </a:r>
                    </a:p>
                    <a:p>
                      <a:pPr algn="r" rtl="0" fontAlgn="t">
                        <a:buNone/>
                      </a:pPr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33.851,65</a:t>
                      </a: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1831143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rtl="0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 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it-IT" sz="1200" u="none" strike="noStrike">
                          <a:effectLst/>
                          <a:latin typeface="+mn-lt"/>
                        </a:rPr>
                        <a:t> </a:t>
                      </a: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rtl="0" fontAlgn="t">
                        <a:buNone/>
                      </a:pPr>
                      <a:r>
                        <a:rPr lang="it-IT" sz="12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81406578"/>
                  </a:ext>
                </a:extLst>
              </a:tr>
              <a:tr h="11430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0140973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200" b="1" u="none" strike="noStrike" dirty="0" err="1">
                          <a:effectLst/>
                          <a:latin typeface="+mn-lt"/>
                        </a:rPr>
                        <a:t>Invoices</a:t>
                      </a:r>
                      <a:r>
                        <a:rPr lang="it-IT" sz="1200" b="1" u="none" strike="noStrike" dirty="0">
                          <a:effectLst/>
                          <a:latin typeface="+mn-lt"/>
                        </a:rPr>
                        <a:t> </a:t>
                      </a:r>
                      <a:r>
                        <a:rPr lang="it-IT" sz="1200" b="1" u="none" strike="noStrike" dirty="0" err="1">
                          <a:effectLst/>
                          <a:latin typeface="+mn-lt"/>
                        </a:rPr>
                        <a:t>issued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  <a:latin typeface="+mn-lt"/>
                        </a:rPr>
                        <a:t>238.500,30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04982152"/>
                  </a:ext>
                </a:extLst>
              </a:tr>
            </a:tbl>
          </a:graphicData>
        </a:graphic>
      </p:graphicFrame>
      <p:sp>
        <p:nvSpPr>
          <p:cNvPr id="8" name="CasellaDiTesto 7">
            <a:extLst>
              <a:ext uri="{FF2B5EF4-FFF2-40B4-BE49-F238E27FC236}">
                <a16:creationId xmlns:a16="http://schemas.microsoft.com/office/drawing/2014/main" id="{B72DCFA0-C21B-9178-51A5-2CF9A51C27C7}"/>
              </a:ext>
            </a:extLst>
          </p:cNvPr>
          <p:cNvSpPr txBox="1"/>
          <p:nvPr/>
        </p:nvSpPr>
        <p:spPr>
          <a:xfrm>
            <a:off x="743660" y="5384979"/>
            <a:ext cx="558829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4217988" algn="l"/>
              </a:tabLst>
            </a:pPr>
            <a:r>
              <a:rPr lang="en-US" sz="1200" u="sng" dirty="0">
                <a:solidFill>
                  <a:schemeClr val="tx1"/>
                </a:solidFill>
              </a:rPr>
              <a:t>1st months 2026 amount to be invoiced	31.512,02</a:t>
            </a:r>
          </a:p>
        </p:txBody>
      </p:sp>
      <p:graphicFrame>
        <p:nvGraphicFramePr>
          <p:cNvPr id="10" name="Tabella 9">
            <a:extLst>
              <a:ext uri="{FF2B5EF4-FFF2-40B4-BE49-F238E27FC236}">
                <a16:creationId xmlns:a16="http://schemas.microsoft.com/office/drawing/2014/main" id="{788DB230-5838-12AA-79E3-EAB5CBD20E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39872895"/>
              </p:ext>
            </p:extLst>
          </p:nvPr>
        </p:nvGraphicFramePr>
        <p:xfrm>
          <a:off x="774120" y="4932123"/>
          <a:ext cx="4952200" cy="38780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21930">
                  <a:extLst>
                    <a:ext uri="{9D8B030D-6E8A-4147-A177-3AD203B41FA5}">
                      <a16:colId xmlns:a16="http://schemas.microsoft.com/office/drawing/2014/main" val="394938557"/>
                    </a:ext>
                  </a:extLst>
                </a:gridCol>
                <a:gridCol w="1300083">
                  <a:extLst>
                    <a:ext uri="{9D8B030D-6E8A-4147-A177-3AD203B41FA5}">
                      <a16:colId xmlns:a16="http://schemas.microsoft.com/office/drawing/2014/main" val="1662999051"/>
                    </a:ext>
                  </a:extLst>
                </a:gridCol>
                <a:gridCol w="1230187">
                  <a:extLst>
                    <a:ext uri="{9D8B030D-6E8A-4147-A177-3AD203B41FA5}">
                      <a16:colId xmlns:a16="http://schemas.microsoft.com/office/drawing/2014/main" val="1603867972"/>
                    </a:ext>
                  </a:extLst>
                </a:gridCol>
              </a:tblGrid>
              <a:tr h="38780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1200" u="none" strike="noStrike" dirty="0">
                          <a:effectLst/>
                          <a:latin typeface="+mn-lt"/>
                        </a:rPr>
                        <a:t>Total 2025 amount to be invoiced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200" u="none" strike="noStrike" dirty="0">
                          <a:effectLst/>
                        </a:rPr>
                        <a:t>1.817,65</a:t>
                      </a: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2889195"/>
                  </a:ext>
                </a:extLst>
              </a:tr>
            </a:tbl>
          </a:graphicData>
        </a:graphic>
      </p:graphicFrame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3E01D516-759A-C0F4-990A-A92AF1F01CB6}"/>
              </a:ext>
            </a:extLst>
          </p:cNvPr>
          <p:cNvSpPr txBox="1"/>
          <p:nvPr/>
        </p:nvSpPr>
        <p:spPr>
          <a:xfrm>
            <a:off x="749084" y="5727033"/>
            <a:ext cx="558829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4217988" algn="l"/>
              </a:tabLst>
            </a:pPr>
            <a:r>
              <a:rPr lang="en-US" sz="1200" b="1" dirty="0">
                <a:solidFill>
                  <a:schemeClr val="tx1"/>
                </a:solidFill>
              </a:rPr>
              <a:t>Total amount to be invoiced	</a:t>
            </a:r>
            <a:r>
              <a:rPr lang="en-US" sz="1200" b="1" dirty="0">
                <a:solidFill>
                  <a:srgbClr val="FF0000"/>
                </a:solidFill>
              </a:rPr>
              <a:t>33.329,67</a:t>
            </a:r>
          </a:p>
        </p:txBody>
      </p:sp>
      <p:graphicFrame>
        <p:nvGraphicFramePr>
          <p:cNvPr id="9" name="Tabella 8">
            <a:extLst>
              <a:ext uri="{FF2B5EF4-FFF2-40B4-BE49-F238E27FC236}">
                <a16:creationId xmlns:a16="http://schemas.microsoft.com/office/drawing/2014/main" id="{9230FFCE-6026-BBA3-BEFF-9B1F5CDCEC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260144"/>
              </p:ext>
            </p:extLst>
          </p:nvPr>
        </p:nvGraphicFramePr>
        <p:xfrm>
          <a:off x="875526" y="6210578"/>
          <a:ext cx="4864100" cy="3048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65400">
                  <a:extLst>
                    <a:ext uri="{9D8B030D-6E8A-4147-A177-3AD203B41FA5}">
                      <a16:colId xmlns:a16="http://schemas.microsoft.com/office/drawing/2014/main" val="3254638811"/>
                    </a:ext>
                  </a:extLst>
                </a:gridCol>
                <a:gridCol w="1181100">
                  <a:extLst>
                    <a:ext uri="{9D8B030D-6E8A-4147-A177-3AD203B41FA5}">
                      <a16:colId xmlns:a16="http://schemas.microsoft.com/office/drawing/2014/main" val="365287723"/>
                    </a:ext>
                  </a:extLst>
                </a:gridCol>
                <a:gridCol w="1117600">
                  <a:extLst>
                    <a:ext uri="{9D8B030D-6E8A-4147-A177-3AD203B41FA5}">
                      <a16:colId xmlns:a16="http://schemas.microsoft.com/office/drawing/2014/main" val="1520492263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100" u="none" strike="noStrike">
                          <a:solidFill>
                            <a:srgbClr val="FF0000"/>
                          </a:solidFill>
                          <a:effectLst/>
                        </a:rPr>
                        <a:t>RESTO DI ORDINE a credito x marzo</a:t>
                      </a:r>
                      <a:endParaRPr lang="it-IT" sz="1100" b="0" i="0" u="none" strike="noStrike">
                        <a:solidFill>
                          <a:srgbClr val="FF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FF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it-IT" sz="11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521,98</a:t>
                      </a:r>
                      <a:endParaRPr lang="it-IT" sz="1100" b="0" i="0" u="none" strike="noStrike" dirty="0">
                        <a:solidFill>
                          <a:srgbClr val="FF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66594110"/>
                  </a:ext>
                </a:extLst>
              </a:tr>
            </a:tbl>
          </a:graphicData>
        </a:graphic>
      </p:graphicFrame>
      <p:pic>
        <p:nvPicPr>
          <p:cNvPr id="12" name="Picture 2">
            <a:extLst>
              <a:ext uri="{FF2B5EF4-FFF2-40B4-BE49-F238E27FC236}">
                <a16:creationId xmlns:a16="http://schemas.microsoft.com/office/drawing/2014/main" id="{164E7F9A-EAA3-1567-2929-8185B858965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0096" y="1770628"/>
            <a:ext cx="8096250" cy="3752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0361195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A3C12B5-2A41-FDC7-ADB1-4F4D99A76A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F73157D4-A620-D3F4-E9FC-715B419DA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3</a:t>
            </a:fld>
            <a:endParaRPr lang="fr-FR"/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F736BA24-953F-AF27-1211-7F9CB6716F43}"/>
              </a:ext>
            </a:extLst>
          </p:cNvPr>
          <p:cNvSpPr/>
          <p:nvPr/>
        </p:nvSpPr>
        <p:spPr>
          <a:xfrm>
            <a:off x="695400" y="476672"/>
            <a:ext cx="8928992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June 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31381147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6DB31E5E-7B1E-1FEB-CEE7-0FB5E8D52630}"/>
              </a:ext>
            </a:extLst>
          </p:cNvPr>
          <p:cNvSpPr txBox="1"/>
          <p:nvPr/>
        </p:nvSpPr>
        <p:spPr>
          <a:xfrm>
            <a:off x="690023" y="1092444"/>
            <a:ext cx="6096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400" b="1" u="none" strike="noStrike" dirty="0">
                <a:effectLst/>
              </a:rPr>
              <a:t>ACTIVITY DONE</a:t>
            </a:r>
            <a:endParaRPr lang="en-US" dirty="0"/>
          </a:p>
        </p:txBody>
      </p:sp>
      <p:graphicFrame>
        <p:nvGraphicFramePr>
          <p:cNvPr id="4" name="Tabella 3">
            <a:extLst>
              <a:ext uri="{FF2B5EF4-FFF2-40B4-BE49-F238E27FC236}">
                <a16:creationId xmlns:a16="http://schemas.microsoft.com/office/drawing/2014/main" id="{D5CE9E8E-41CF-9ADB-7BD3-75A75F7B6EE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9083620"/>
              </p:ext>
            </p:extLst>
          </p:nvPr>
        </p:nvGraphicFramePr>
        <p:xfrm>
          <a:off x="690023" y="1540070"/>
          <a:ext cx="9870474" cy="435383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86377">
                  <a:extLst>
                    <a:ext uri="{9D8B030D-6E8A-4147-A177-3AD203B41FA5}">
                      <a16:colId xmlns:a16="http://schemas.microsoft.com/office/drawing/2014/main" val="3163726189"/>
                    </a:ext>
                  </a:extLst>
                </a:gridCol>
                <a:gridCol w="2873907">
                  <a:extLst>
                    <a:ext uri="{9D8B030D-6E8A-4147-A177-3AD203B41FA5}">
                      <a16:colId xmlns:a16="http://schemas.microsoft.com/office/drawing/2014/main" val="81155039"/>
                    </a:ext>
                  </a:extLst>
                </a:gridCol>
                <a:gridCol w="1342547">
                  <a:extLst>
                    <a:ext uri="{9D8B030D-6E8A-4147-A177-3AD203B41FA5}">
                      <a16:colId xmlns:a16="http://schemas.microsoft.com/office/drawing/2014/main" val="1778029061"/>
                    </a:ext>
                  </a:extLst>
                </a:gridCol>
                <a:gridCol w="1055274">
                  <a:extLst>
                    <a:ext uri="{9D8B030D-6E8A-4147-A177-3AD203B41FA5}">
                      <a16:colId xmlns:a16="http://schemas.microsoft.com/office/drawing/2014/main" val="1557809718"/>
                    </a:ext>
                  </a:extLst>
                </a:gridCol>
                <a:gridCol w="977940">
                  <a:extLst>
                    <a:ext uri="{9D8B030D-6E8A-4147-A177-3AD203B41FA5}">
                      <a16:colId xmlns:a16="http://schemas.microsoft.com/office/drawing/2014/main" val="2799768347"/>
                    </a:ext>
                  </a:extLst>
                </a:gridCol>
                <a:gridCol w="1054259">
                  <a:extLst>
                    <a:ext uri="{9D8B030D-6E8A-4147-A177-3AD203B41FA5}">
                      <a16:colId xmlns:a16="http://schemas.microsoft.com/office/drawing/2014/main" val="3937592987"/>
                    </a:ext>
                  </a:extLst>
                </a:gridCol>
                <a:gridCol w="1280170">
                  <a:extLst>
                    <a:ext uri="{9D8B030D-6E8A-4147-A177-3AD203B41FA5}">
                      <a16:colId xmlns:a16="http://schemas.microsoft.com/office/drawing/2014/main" val="599745791"/>
                    </a:ext>
                  </a:extLst>
                </a:gridCol>
              </a:tblGrid>
              <a:tr h="143081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Month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ACTIVITY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DAYS 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COST X DAY (€)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TOTAL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MANAGER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u="none" strike="noStrike" dirty="0">
                          <a:solidFill>
                            <a:schemeClr val="bg1"/>
                          </a:solidFill>
                          <a:effectLst/>
                        </a:rPr>
                        <a:t>PRICE (€)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2578119"/>
                  </a:ext>
                </a:extLst>
              </a:tr>
              <a:tr h="33666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 dirty="0" err="1">
                          <a:effectLst/>
                        </a:rPr>
                        <a:t>January</a:t>
                      </a:r>
                      <a:r>
                        <a:rPr lang="it-IT" sz="1000" u="none" strike="noStrike" dirty="0">
                          <a:effectLst/>
                        </a:rPr>
                        <a:t>-</a:t>
                      </a:r>
                      <a:r>
                        <a:rPr lang="it-IT" sz="1000" u="none" strike="noStrike" dirty="0" err="1">
                          <a:effectLst/>
                        </a:rPr>
                        <a:t>February</a:t>
                      </a:r>
                      <a:r>
                        <a:rPr lang="it-IT" sz="1000" u="none" strike="noStrike" dirty="0">
                          <a:effectLst/>
                        </a:rPr>
                        <a:t>-March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GOVERNANCE ACCOUNT MANAGEMENT ACTIVITY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1st quarter 2025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 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 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 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20.000,00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95147542"/>
                  </a:ext>
                </a:extLst>
              </a:tr>
              <a:tr h="50499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January-February-March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JUNIOR PROJECT MANAGEMENT ACTIVITY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1000" u="none" strike="noStrike" dirty="0">
                          <a:effectLst/>
                        </a:rPr>
                        <a:t>(Lavinia </a:t>
                      </a:r>
                      <a:r>
                        <a:rPr lang="en-US" sz="1000" u="none" strike="noStrike" dirty="0" err="1">
                          <a:effectLst/>
                        </a:rPr>
                        <a:t>Crivellari</a:t>
                      </a:r>
                      <a:r>
                        <a:rPr lang="en-US" sz="1000" u="none" strike="noStrike" dirty="0">
                          <a:effectLst/>
                        </a:rPr>
                        <a:t>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4+20+21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295,18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13.283,10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D'Aquino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13.283,10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42782063"/>
                  </a:ext>
                </a:extLst>
              </a:tr>
              <a:tr h="50499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March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SENIOR PROJECT MANAGEMENT ACTIVITY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1000" u="none" strike="noStrike" dirty="0">
                          <a:effectLst/>
                        </a:rPr>
                        <a:t>(Stefano </a:t>
                      </a:r>
                      <a:r>
                        <a:rPr lang="en-US" sz="1000" u="none" strike="noStrike" dirty="0" err="1">
                          <a:effectLst/>
                        </a:rPr>
                        <a:t>Genovesio</a:t>
                      </a:r>
                      <a:r>
                        <a:rPr lang="en-US" sz="1000" u="none" strike="noStrike" dirty="0">
                          <a:effectLst/>
                        </a:rPr>
                        <a:t>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6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363,53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2.181,18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Barbirato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2.181,18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7161817"/>
                  </a:ext>
                </a:extLst>
              </a:tr>
              <a:tr h="16833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04796837"/>
                  </a:ext>
                </a:extLst>
              </a:tr>
              <a:tr h="50499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April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JUNIOR PROJECT MANAGEMENT ACTIVITY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1000" u="none" strike="noStrike" dirty="0">
                          <a:effectLst/>
                        </a:rPr>
                        <a:t>(Lavinia </a:t>
                      </a:r>
                      <a:r>
                        <a:rPr lang="en-US" sz="1000" u="none" strike="noStrike" dirty="0" err="1">
                          <a:effectLst/>
                        </a:rPr>
                        <a:t>Crivellari</a:t>
                      </a:r>
                      <a:r>
                        <a:rPr lang="en-US" sz="1000" u="none" strike="noStrike" dirty="0">
                          <a:effectLst/>
                        </a:rPr>
                        <a:t>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21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295,18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5.018,06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D'Aquino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6.198,78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7457884"/>
                  </a:ext>
                </a:extLst>
              </a:tr>
              <a:tr h="50499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April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SENIOR PROJECT MANAGEMENT ACTIVITY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1000" u="none" strike="noStrike" dirty="0">
                          <a:effectLst/>
                        </a:rPr>
                        <a:t>(Stefano </a:t>
                      </a:r>
                      <a:r>
                        <a:rPr lang="en-US" sz="1000" u="none" strike="noStrike" dirty="0" err="1">
                          <a:effectLst/>
                        </a:rPr>
                        <a:t>Genovesio</a:t>
                      </a:r>
                      <a:r>
                        <a:rPr lang="en-US" sz="1000" u="none" strike="noStrike" dirty="0">
                          <a:effectLst/>
                        </a:rPr>
                        <a:t>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363,53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7.270,60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Barbirato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7.270,60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46471485"/>
                  </a:ext>
                </a:extLst>
              </a:tr>
              <a:tr h="16833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 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41699503"/>
                  </a:ext>
                </a:extLst>
              </a:tr>
              <a:tr h="33666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April May June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GOVERNANCE ACCOUNT MANAGEMENT ACTIVITY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2st quarter 2025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20.000,00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82175171"/>
                  </a:ext>
                </a:extLst>
              </a:tr>
              <a:tr h="50499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May - June - july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JUNIOR PROJECT MANAGEMENT ACTIVITY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1000" u="none" strike="noStrike" dirty="0">
                          <a:effectLst/>
                        </a:rPr>
                        <a:t>(Lavinia </a:t>
                      </a:r>
                      <a:r>
                        <a:rPr lang="en-US" sz="1000" u="none" strike="noStrike" dirty="0" err="1">
                          <a:effectLst/>
                        </a:rPr>
                        <a:t>Crivellari</a:t>
                      </a:r>
                      <a:r>
                        <a:rPr lang="en-US" sz="1000" u="none" strike="noStrike" dirty="0">
                          <a:effectLst/>
                        </a:rPr>
                        <a:t>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20+20+23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295,18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18.596,34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D'Aquino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18.596,34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14262179"/>
                  </a:ext>
                </a:extLst>
              </a:tr>
              <a:tr h="504991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May - June - july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SENIOR PROJECT MANAGEMENT ACTIVITY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1000" u="none" strike="noStrike" dirty="0">
                          <a:effectLst/>
                        </a:rPr>
                        <a:t>(Stefano </a:t>
                      </a:r>
                      <a:r>
                        <a:rPr lang="en-US" sz="1000" u="none" strike="noStrike" dirty="0" err="1">
                          <a:effectLst/>
                        </a:rPr>
                        <a:t>Genovesio</a:t>
                      </a:r>
                      <a:r>
                        <a:rPr lang="en-US" sz="1000" u="none" strike="noStrike" dirty="0">
                          <a:effectLst/>
                        </a:rPr>
                        <a:t>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20+20+20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363,53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21.811,80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Barbirato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21.811,80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62192131"/>
                  </a:ext>
                </a:extLst>
              </a:tr>
              <a:tr h="16833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417" marR="8417" marT="8417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84952830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9000951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9EBCF7-8CE8-2C7E-6992-568D26BDCF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B0120FCB-3B7D-548B-190A-BC9C705712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4</a:t>
            </a:fld>
            <a:endParaRPr lang="fr-FR"/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F8ACA027-D967-B5A7-DC33-2CACE4833A9C}"/>
              </a:ext>
            </a:extLst>
          </p:cNvPr>
          <p:cNvSpPr/>
          <p:nvPr/>
        </p:nvSpPr>
        <p:spPr>
          <a:xfrm>
            <a:off x="695400" y="476672"/>
            <a:ext cx="8928992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June 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31381147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C70980E0-BF74-AB5E-D5A2-DBC0A867F9E0}"/>
              </a:ext>
            </a:extLst>
          </p:cNvPr>
          <p:cNvSpPr txBox="1"/>
          <p:nvPr/>
        </p:nvSpPr>
        <p:spPr>
          <a:xfrm>
            <a:off x="711925" y="1344107"/>
            <a:ext cx="6096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400" b="1" u="none" strike="noStrike" dirty="0">
                <a:effectLst/>
              </a:rPr>
              <a:t>ACTIVITY DONE</a:t>
            </a:r>
            <a:endParaRPr lang="en-US" dirty="0"/>
          </a:p>
        </p:txBody>
      </p:sp>
      <p:graphicFrame>
        <p:nvGraphicFramePr>
          <p:cNvPr id="6" name="Tabella 5">
            <a:extLst>
              <a:ext uri="{FF2B5EF4-FFF2-40B4-BE49-F238E27FC236}">
                <a16:creationId xmlns:a16="http://schemas.microsoft.com/office/drawing/2014/main" id="{054203C4-6FC1-43A8-A772-43F629AB24D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0903509"/>
              </p:ext>
            </p:extLst>
          </p:nvPr>
        </p:nvGraphicFramePr>
        <p:xfrm>
          <a:off x="711924" y="1727319"/>
          <a:ext cx="9853949" cy="435133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84224">
                  <a:extLst>
                    <a:ext uri="{9D8B030D-6E8A-4147-A177-3AD203B41FA5}">
                      <a16:colId xmlns:a16="http://schemas.microsoft.com/office/drawing/2014/main" val="3767792733"/>
                    </a:ext>
                  </a:extLst>
                </a:gridCol>
                <a:gridCol w="2803708">
                  <a:extLst>
                    <a:ext uri="{9D8B030D-6E8A-4147-A177-3AD203B41FA5}">
                      <a16:colId xmlns:a16="http://schemas.microsoft.com/office/drawing/2014/main" val="3024201381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650742010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537235820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557070318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233233025"/>
                    </a:ext>
                  </a:extLst>
                </a:gridCol>
                <a:gridCol w="1301521">
                  <a:extLst>
                    <a:ext uri="{9D8B030D-6E8A-4147-A177-3AD203B41FA5}">
                      <a16:colId xmlns:a16="http://schemas.microsoft.com/office/drawing/2014/main" val="529766186"/>
                    </a:ext>
                  </a:extLst>
                </a:gridCol>
              </a:tblGrid>
              <a:tr h="220952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b="1" u="none" strike="noStrike" dirty="0" err="1">
                          <a:solidFill>
                            <a:schemeClr val="bg1"/>
                          </a:solidFill>
                          <a:effectLst/>
                        </a:rPr>
                        <a:t>Month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ACTIVITY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DAYS 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COST X DAY (€)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TOTAL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MANAGER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9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PRICE (€)</a:t>
                      </a:r>
                      <a:endParaRPr lang="it-IT" sz="9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5324337"/>
                  </a:ext>
                </a:extLst>
              </a:tr>
              <a:tr h="55713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July- August-September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GOVERNANCE ACCOUNT MANAGEMENT ACTIVITY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3rd quarter 2025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 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20.000,00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8238254"/>
                  </a:ext>
                </a:extLst>
              </a:tr>
              <a:tr h="74185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August-September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JUNIOR PROJECT MANAGEMENT ACTIVITY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1000" u="none" strike="noStrike" dirty="0">
                          <a:effectLst/>
                        </a:rPr>
                        <a:t>(Lavinia </a:t>
                      </a:r>
                      <a:r>
                        <a:rPr lang="en-US" sz="1000" u="none" strike="noStrike" dirty="0" err="1">
                          <a:effectLst/>
                        </a:rPr>
                        <a:t>Crivellari</a:t>
                      </a:r>
                      <a:r>
                        <a:rPr lang="en-US" sz="1000" u="none" strike="noStrike" dirty="0">
                          <a:effectLst/>
                        </a:rPr>
                        <a:t>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11+21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295,18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9.445,76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D'Aquino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9.445,76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5346521"/>
                  </a:ext>
                </a:extLst>
              </a:tr>
              <a:tr h="67711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August-September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>
                          <a:effectLst/>
                        </a:rPr>
                        <a:t>SENIOR PROJECT MANAGEMENT ACTIVITY</a:t>
                      </a:r>
                      <a:br>
                        <a:rPr lang="en-US" sz="1000" u="none" strike="noStrike">
                          <a:effectLst/>
                        </a:rPr>
                      </a:br>
                      <a:r>
                        <a:rPr lang="en-US" sz="1000" u="none" strike="noStrike">
                          <a:effectLst/>
                        </a:rPr>
                        <a:t>(Stefano Genovesio)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11+21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363,53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11.632,96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Barbirato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11.632,96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63913825"/>
                  </a:ext>
                </a:extLst>
              </a:tr>
              <a:tr h="178187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000" b="0" i="0" u="none" strike="noStrike">
                        <a:solidFill>
                          <a:srgbClr val="FF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75452043"/>
                  </a:ext>
                </a:extLst>
              </a:tr>
              <a:tr h="55713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October- November-December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GOVERNANCE ACCOUNT MANAGEMENT ACTIVITY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4th quarter 2025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 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20.000,00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58309078"/>
                  </a:ext>
                </a:extLst>
              </a:tr>
              <a:tr h="741854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October- November-December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JUNIOR PROJECT MANAGEMENT ACTIVITY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1000" u="none" strike="noStrike" dirty="0">
                          <a:effectLst/>
                        </a:rPr>
                        <a:t>(Lavinia </a:t>
                      </a:r>
                      <a:r>
                        <a:rPr lang="en-US" sz="1000" u="none" strike="noStrike" dirty="0" err="1">
                          <a:effectLst/>
                        </a:rPr>
                        <a:t>Crivellari</a:t>
                      </a:r>
                      <a:r>
                        <a:rPr lang="en-US" sz="1000" u="none" strike="noStrike" dirty="0">
                          <a:effectLst/>
                        </a:rPr>
                        <a:t>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23+20+20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295,18</a:t>
                      </a:r>
                      <a:endParaRPr lang="it-IT" sz="1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18.596,34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D'Aquino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18.596,34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135613"/>
                  </a:ext>
                </a:extLst>
              </a:tr>
              <a:tr h="677112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000" u="none" strike="noStrike" dirty="0" err="1">
                          <a:effectLst/>
                        </a:rPr>
                        <a:t>October</a:t>
                      </a:r>
                      <a:r>
                        <a:rPr lang="it-IT" sz="1000" u="none" strike="noStrike" dirty="0">
                          <a:effectLst/>
                        </a:rPr>
                        <a:t>- November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000" u="none" strike="noStrike" dirty="0">
                          <a:effectLst/>
                        </a:rPr>
                        <a:t>SENIOR PROJECT MANAGEMENT ACTIVITY</a:t>
                      </a:r>
                      <a:br>
                        <a:rPr lang="en-US" sz="1000" u="none" strike="noStrike" dirty="0">
                          <a:effectLst/>
                        </a:rPr>
                      </a:br>
                      <a:r>
                        <a:rPr lang="en-US" sz="1000" u="none" strike="noStrike" dirty="0">
                          <a:effectLst/>
                        </a:rPr>
                        <a:t>(Stefano Genovesio)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23+20+5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363,53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17449,44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Barbirato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17.449,44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8909" marR="8909" marT="8909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42103991"/>
                  </a:ext>
                </a:extLst>
              </a:tr>
            </a:tbl>
          </a:graphicData>
        </a:graphic>
      </p:graphicFrame>
      <p:graphicFrame>
        <p:nvGraphicFramePr>
          <p:cNvPr id="7" name="Tabella 6">
            <a:extLst>
              <a:ext uri="{FF2B5EF4-FFF2-40B4-BE49-F238E27FC236}">
                <a16:creationId xmlns:a16="http://schemas.microsoft.com/office/drawing/2014/main" id="{491ED73E-2A2C-57AE-2F18-81ABABBDAE9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7501320"/>
              </p:ext>
            </p:extLst>
          </p:nvPr>
        </p:nvGraphicFramePr>
        <p:xfrm>
          <a:off x="5770723" y="6265545"/>
          <a:ext cx="4795150" cy="59245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26193">
                  <a:extLst>
                    <a:ext uri="{9D8B030D-6E8A-4147-A177-3AD203B41FA5}">
                      <a16:colId xmlns:a16="http://schemas.microsoft.com/office/drawing/2014/main" val="1559306440"/>
                    </a:ext>
                  </a:extLst>
                </a:gridCol>
                <a:gridCol w="1310367">
                  <a:extLst>
                    <a:ext uri="{9D8B030D-6E8A-4147-A177-3AD203B41FA5}">
                      <a16:colId xmlns:a16="http://schemas.microsoft.com/office/drawing/2014/main" val="3923461853"/>
                    </a:ext>
                  </a:extLst>
                </a:gridCol>
                <a:gridCol w="958590">
                  <a:extLst>
                    <a:ext uri="{9D8B030D-6E8A-4147-A177-3AD203B41FA5}">
                      <a16:colId xmlns:a16="http://schemas.microsoft.com/office/drawing/2014/main" val="3326499780"/>
                    </a:ext>
                  </a:extLst>
                </a:gridCol>
              </a:tblGrid>
              <a:tr h="52181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b="1" u="none" strike="noStrike" dirty="0">
                          <a:effectLst/>
                          <a:latin typeface="+mn-lt"/>
                        </a:rPr>
                        <a:t>Total amount of 2025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  <a:latin typeface="+mn-lt"/>
                        </a:rPr>
                        <a:t>206.466,30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042776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032277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5787429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10721351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14B00D-EAB0-A91C-E3BD-5469C7B16D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10849CB2-9E1D-F1DB-FE58-76AED3F2F5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5</a:t>
            </a:fld>
            <a:endParaRPr lang="fr-FR"/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95026A3F-7E05-97D9-895C-2FD471D67393}"/>
              </a:ext>
            </a:extLst>
          </p:cNvPr>
          <p:cNvSpPr/>
          <p:nvPr/>
        </p:nvSpPr>
        <p:spPr>
          <a:xfrm>
            <a:off x="695400" y="476672"/>
            <a:ext cx="8928992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June 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ORDER 31381147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ABC3A73A-3142-C74A-D973-0E7BE5A16276}"/>
              </a:ext>
            </a:extLst>
          </p:cNvPr>
          <p:cNvSpPr txBox="1"/>
          <p:nvPr/>
        </p:nvSpPr>
        <p:spPr>
          <a:xfrm>
            <a:off x="711925" y="1344107"/>
            <a:ext cx="6096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400" b="1" u="none" strike="noStrike" dirty="0">
                <a:effectLst/>
              </a:rPr>
              <a:t>ACTIVITY 1ST QUARTER 2026</a:t>
            </a:r>
            <a:endParaRPr lang="en-US" dirty="0"/>
          </a:p>
        </p:txBody>
      </p:sp>
      <p:graphicFrame>
        <p:nvGraphicFramePr>
          <p:cNvPr id="7" name="Tabella 6">
            <a:extLst>
              <a:ext uri="{FF2B5EF4-FFF2-40B4-BE49-F238E27FC236}">
                <a16:creationId xmlns:a16="http://schemas.microsoft.com/office/drawing/2014/main" id="{928C37A7-B252-4C23-186A-9BBF3273AA7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6058081"/>
              </p:ext>
            </p:extLst>
          </p:nvPr>
        </p:nvGraphicFramePr>
        <p:xfrm>
          <a:off x="839416" y="2020206"/>
          <a:ext cx="9486900" cy="183261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09700">
                  <a:extLst>
                    <a:ext uri="{9D8B030D-6E8A-4147-A177-3AD203B41FA5}">
                      <a16:colId xmlns:a16="http://schemas.microsoft.com/office/drawing/2014/main" val="1408986532"/>
                    </a:ext>
                  </a:extLst>
                </a:gridCol>
                <a:gridCol w="2565400">
                  <a:extLst>
                    <a:ext uri="{9D8B030D-6E8A-4147-A177-3AD203B41FA5}">
                      <a16:colId xmlns:a16="http://schemas.microsoft.com/office/drawing/2014/main" val="3352515634"/>
                    </a:ext>
                  </a:extLst>
                </a:gridCol>
                <a:gridCol w="1181100">
                  <a:extLst>
                    <a:ext uri="{9D8B030D-6E8A-4147-A177-3AD203B41FA5}">
                      <a16:colId xmlns:a16="http://schemas.microsoft.com/office/drawing/2014/main" val="2441256213"/>
                    </a:ext>
                  </a:extLst>
                </a:gridCol>
                <a:gridCol w="1117600">
                  <a:extLst>
                    <a:ext uri="{9D8B030D-6E8A-4147-A177-3AD203B41FA5}">
                      <a16:colId xmlns:a16="http://schemas.microsoft.com/office/drawing/2014/main" val="3133868459"/>
                    </a:ext>
                  </a:extLst>
                </a:gridCol>
                <a:gridCol w="787400">
                  <a:extLst>
                    <a:ext uri="{9D8B030D-6E8A-4147-A177-3AD203B41FA5}">
                      <a16:colId xmlns:a16="http://schemas.microsoft.com/office/drawing/2014/main" val="347349130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730352524"/>
                    </a:ext>
                  </a:extLst>
                </a:gridCol>
                <a:gridCol w="1511300">
                  <a:extLst>
                    <a:ext uri="{9D8B030D-6E8A-4147-A177-3AD203B41FA5}">
                      <a16:colId xmlns:a16="http://schemas.microsoft.com/office/drawing/2014/main" val="1742978103"/>
                    </a:ext>
                  </a:extLst>
                </a:gridCol>
              </a:tblGrid>
              <a:tr h="236220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 dirty="0" err="1">
                          <a:effectLst/>
                        </a:rPr>
                        <a:t>Month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ACTIVITY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DAYS 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COST X DAY (€)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TOTAL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 dirty="0">
                          <a:effectLst/>
                        </a:rPr>
                        <a:t>MANAGER</a:t>
                      </a:r>
                      <a:endParaRPr lang="it-IT" sz="10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b="1" u="none" strike="noStrike" dirty="0">
                          <a:solidFill>
                            <a:schemeClr val="bg1"/>
                          </a:solidFill>
                          <a:effectLst/>
                        </a:rPr>
                        <a:t>PRICE (€)</a:t>
                      </a:r>
                      <a:endParaRPr lang="it-IT" sz="1000" b="1" i="0" u="none" strike="noStrike" dirty="0">
                        <a:solidFill>
                          <a:schemeClr val="bg1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88920079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January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JUNIOR PROJECT MANAGEMENT ACTIVITY</a:t>
                      </a:r>
                      <a:br>
                        <a:rPr lang="en-US" sz="1100" u="none" strike="noStrike">
                          <a:effectLst/>
                        </a:rPr>
                      </a:br>
                      <a:r>
                        <a:rPr lang="en-US" sz="1100" u="none" strike="noStrike">
                          <a:effectLst/>
                        </a:rPr>
                        <a:t>(Lavinia Crivellari)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19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295,18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5.608,42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D'Aquino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5.608,42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0533567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February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JUNIOR PROJECT MANAGEMENT ACTIVITY</a:t>
                      </a:r>
                      <a:br>
                        <a:rPr lang="en-US" sz="1100" u="none" strike="noStrike">
                          <a:effectLst/>
                        </a:rPr>
                      </a:br>
                      <a:r>
                        <a:rPr lang="en-US" sz="1100" u="none" strike="noStrike">
                          <a:effectLst/>
                        </a:rPr>
                        <a:t>(Lavinia Crivellari)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20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295,18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5.903,60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D'Aquino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5.903,60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69909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1st quarter 2026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GOVERNANCE ACCOUNT MANAGEMENT ACTIVITY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1st quarter 2026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20.000,00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347705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6283776"/>
                  </a:ext>
                </a:extLst>
              </a:tr>
            </a:tbl>
          </a:graphicData>
        </a:graphic>
      </p:graphicFrame>
      <p:graphicFrame>
        <p:nvGraphicFramePr>
          <p:cNvPr id="8" name="Tabella 7">
            <a:extLst>
              <a:ext uri="{FF2B5EF4-FFF2-40B4-BE49-F238E27FC236}">
                <a16:creationId xmlns:a16="http://schemas.microsoft.com/office/drawing/2014/main" id="{F65AAA9D-0888-E652-2655-97140CEED15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2308577"/>
              </p:ext>
            </p:extLst>
          </p:nvPr>
        </p:nvGraphicFramePr>
        <p:xfrm>
          <a:off x="5551057" y="4718100"/>
          <a:ext cx="4795150" cy="59245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26193">
                  <a:extLst>
                    <a:ext uri="{9D8B030D-6E8A-4147-A177-3AD203B41FA5}">
                      <a16:colId xmlns:a16="http://schemas.microsoft.com/office/drawing/2014/main" val="1559306440"/>
                    </a:ext>
                  </a:extLst>
                </a:gridCol>
                <a:gridCol w="1310367">
                  <a:extLst>
                    <a:ext uri="{9D8B030D-6E8A-4147-A177-3AD203B41FA5}">
                      <a16:colId xmlns:a16="http://schemas.microsoft.com/office/drawing/2014/main" val="3923461853"/>
                    </a:ext>
                  </a:extLst>
                </a:gridCol>
                <a:gridCol w="958590">
                  <a:extLst>
                    <a:ext uri="{9D8B030D-6E8A-4147-A177-3AD203B41FA5}">
                      <a16:colId xmlns:a16="http://schemas.microsoft.com/office/drawing/2014/main" val="332649978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b="1" u="none" strike="noStrike" dirty="0">
                          <a:effectLst/>
                          <a:latin typeface="+mn-lt"/>
                        </a:rPr>
                        <a:t>Total amount first months 2026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  <a:latin typeface="+mn-lt"/>
                        </a:rPr>
                        <a:t>31.512,02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042776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032277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5787429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39106483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335CB0-6917-659F-7CE5-8360EC08FF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>
            <a:extLst>
              <a:ext uri="{FF2B5EF4-FFF2-40B4-BE49-F238E27FC236}">
                <a16:creationId xmlns:a16="http://schemas.microsoft.com/office/drawing/2014/main" id="{3EF9E150-A353-9F25-8A94-292463F95D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34F0E3-ACD5-468E-A4BB-716A4D3C9FBD}" type="slidenum">
              <a:rPr lang="fr-FR" smtClean="0"/>
              <a:t>6</a:t>
            </a:fld>
            <a:endParaRPr lang="fr-FR"/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98133FB5-029C-F4AC-9FEC-E93DC4340AFD}"/>
              </a:ext>
            </a:extLst>
          </p:cNvPr>
          <p:cNvSpPr/>
          <p:nvPr/>
        </p:nvSpPr>
        <p:spPr>
          <a:xfrm>
            <a:off x="695400" y="476672"/>
            <a:ext cx="8928992" cy="792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>
              <a:buSzPts val="4000"/>
            </a:pPr>
            <a:r>
              <a:rPr lang="en-US" sz="3600" dirty="0">
                <a:solidFill>
                  <a:schemeClr val="tx1"/>
                </a:solidFill>
                <a:latin typeface="DINEngschrift-Alternate" pitchFamily="2" charset="0"/>
              </a:rPr>
              <a:t>June accounting situation </a:t>
            </a:r>
            <a:r>
              <a:rPr lang="it-IT" sz="3600" dirty="0">
                <a:solidFill>
                  <a:schemeClr val="tx1"/>
                </a:solidFill>
                <a:latin typeface="DINEngschrift-Alternate" pitchFamily="2" charset="0"/>
              </a:rPr>
              <a:t>PURCHASE </a:t>
            </a:r>
            <a:r>
              <a:rPr lang="it-IT" sz="3600">
                <a:solidFill>
                  <a:schemeClr val="tx1"/>
                </a:solidFill>
                <a:latin typeface="DINEngschrift-Alternate" pitchFamily="2" charset="0"/>
              </a:rPr>
              <a:t>ORDER </a:t>
            </a:r>
            <a:r>
              <a:rPr lang="en-US" sz="3600" dirty="0">
                <a:solidFill>
                  <a:srgbClr val="FF0000"/>
                </a:solidFill>
                <a:latin typeface="DINEngschrift-Alternate" pitchFamily="2" charset="0"/>
              </a:rPr>
              <a:t>31397323</a:t>
            </a:r>
            <a:endParaRPr lang="it-IT" sz="3600" dirty="0">
              <a:solidFill>
                <a:srgbClr val="FF0000"/>
              </a:solidFill>
              <a:latin typeface="DINEngschrift-Alternate" pitchFamily="2" charset="0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B92AB639-6A30-233D-F5B7-268312378692}"/>
              </a:ext>
            </a:extLst>
          </p:cNvPr>
          <p:cNvSpPr txBox="1"/>
          <p:nvPr/>
        </p:nvSpPr>
        <p:spPr>
          <a:xfrm>
            <a:off x="711925" y="1344107"/>
            <a:ext cx="609600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it-IT" sz="1400" b="1" u="none" strike="noStrike" dirty="0">
                <a:effectLst/>
              </a:rPr>
              <a:t>ACTIVITY 2nd QUARTER 2026</a:t>
            </a:r>
            <a:endParaRPr lang="en-US" dirty="0"/>
          </a:p>
        </p:txBody>
      </p:sp>
      <p:graphicFrame>
        <p:nvGraphicFramePr>
          <p:cNvPr id="8" name="Tabella 7">
            <a:extLst>
              <a:ext uri="{FF2B5EF4-FFF2-40B4-BE49-F238E27FC236}">
                <a16:creationId xmlns:a16="http://schemas.microsoft.com/office/drawing/2014/main" id="{5B1F8B33-11F0-6F3E-A1B0-0AE9B4DCDEC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0482422"/>
              </p:ext>
            </p:extLst>
          </p:nvPr>
        </p:nvGraphicFramePr>
        <p:xfrm>
          <a:off x="5551057" y="4718100"/>
          <a:ext cx="4795150" cy="77533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26193">
                  <a:extLst>
                    <a:ext uri="{9D8B030D-6E8A-4147-A177-3AD203B41FA5}">
                      <a16:colId xmlns:a16="http://schemas.microsoft.com/office/drawing/2014/main" val="1559306440"/>
                    </a:ext>
                  </a:extLst>
                </a:gridCol>
                <a:gridCol w="1310367">
                  <a:extLst>
                    <a:ext uri="{9D8B030D-6E8A-4147-A177-3AD203B41FA5}">
                      <a16:colId xmlns:a16="http://schemas.microsoft.com/office/drawing/2014/main" val="3923461853"/>
                    </a:ext>
                  </a:extLst>
                </a:gridCol>
                <a:gridCol w="958590">
                  <a:extLst>
                    <a:ext uri="{9D8B030D-6E8A-4147-A177-3AD203B41FA5}">
                      <a16:colId xmlns:a16="http://schemas.microsoft.com/office/drawing/2014/main" val="332649978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r>
                        <a:rPr lang="en-US" sz="1200" b="1" u="none" strike="noStrike" dirty="0">
                          <a:effectLst/>
                          <a:latin typeface="+mn-lt"/>
                        </a:rPr>
                        <a:t>Total amount first months 2026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t">
                        <a:buNone/>
                      </a:pPr>
                      <a:r>
                        <a:rPr lang="it-IT" sz="1200" b="1" u="none" strike="noStrike" dirty="0">
                          <a:effectLst/>
                          <a:latin typeface="+mn-lt"/>
                        </a:rPr>
                        <a:t>38.891,52 da fatturare</a:t>
                      </a: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0427761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0322770"/>
                  </a:ext>
                </a:extLst>
              </a:tr>
              <a:tr h="200025"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t">
                        <a:buNone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it-IT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5787429"/>
                  </a:ext>
                </a:extLst>
              </a:tr>
            </a:tbl>
          </a:graphicData>
        </a:graphic>
      </p:graphicFrame>
      <p:graphicFrame>
        <p:nvGraphicFramePr>
          <p:cNvPr id="3" name="Tabella 2">
            <a:extLst>
              <a:ext uri="{FF2B5EF4-FFF2-40B4-BE49-F238E27FC236}">
                <a16:creationId xmlns:a16="http://schemas.microsoft.com/office/drawing/2014/main" id="{7A1BFF33-9BD0-1A2D-0036-40F361E6EA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153760"/>
              </p:ext>
            </p:extLst>
          </p:nvPr>
        </p:nvGraphicFramePr>
        <p:xfrm>
          <a:off x="732104" y="2066359"/>
          <a:ext cx="9756383" cy="226853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49744">
                  <a:extLst>
                    <a:ext uri="{9D8B030D-6E8A-4147-A177-3AD203B41FA5}">
                      <a16:colId xmlns:a16="http://schemas.microsoft.com/office/drawing/2014/main" val="3903806292"/>
                    </a:ext>
                  </a:extLst>
                </a:gridCol>
                <a:gridCol w="2638272">
                  <a:extLst>
                    <a:ext uri="{9D8B030D-6E8A-4147-A177-3AD203B41FA5}">
                      <a16:colId xmlns:a16="http://schemas.microsoft.com/office/drawing/2014/main" val="2379463771"/>
                    </a:ext>
                  </a:extLst>
                </a:gridCol>
                <a:gridCol w="1214650">
                  <a:extLst>
                    <a:ext uri="{9D8B030D-6E8A-4147-A177-3AD203B41FA5}">
                      <a16:colId xmlns:a16="http://schemas.microsoft.com/office/drawing/2014/main" val="1629263648"/>
                    </a:ext>
                  </a:extLst>
                </a:gridCol>
                <a:gridCol w="1149346">
                  <a:extLst>
                    <a:ext uri="{9D8B030D-6E8A-4147-A177-3AD203B41FA5}">
                      <a16:colId xmlns:a16="http://schemas.microsoft.com/office/drawing/2014/main" val="904398644"/>
                    </a:ext>
                  </a:extLst>
                </a:gridCol>
                <a:gridCol w="809767">
                  <a:extLst>
                    <a:ext uri="{9D8B030D-6E8A-4147-A177-3AD203B41FA5}">
                      <a16:colId xmlns:a16="http://schemas.microsoft.com/office/drawing/2014/main" val="162351950"/>
                    </a:ext>
                  </a:extLst>
                </a:gridCol>
                <a:gridCol w="940374">
                  <a:extLst>
                    <a:ext uri="{9D8B030D-6E8A-4147-A177-3AD203B41FA5}">
                      <a16:colId xmlns:a16="http://schemas.microsoft.com/office/drawing/2014/main" val="3093741349"/>
                    </a:ext>
                  </a:extLst>
                </a:gridCol>
                <a:gridCol w="1554230">
                  <a:extLst>
                    <a:ext uri="{9D8B030D-6E8A-4147-A177-3AD203B41FA5}">
                      <a16:colId xmlns:a16="http://schemas.microsoft.com/office/drawing/2014/main" val="2841589394"/>
                    </a:ext>
                  </a:extLst>
                </a:gridCol>
              </a:tblGrid>
              <a:tr h="248716"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Month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ACTIVITY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DAYS 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COST X DAY (€)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TOTAL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MANAGER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t">
                        <a:buNone/>
                      </a:pPr>
                      <a:r>
                        <a:rPr lang="it-IT" sz="1000" u="none" strike="noStrike">
                          <a:effectLst/>
                        </a:rPr>
                        <a:t>PRICE (€)</a:t>
                      </a:r>
                      <a:endParaRPr lang="it-IT" sz="1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46461191"/>
                  </a:ext>
                </a:extLst>
              </a:tr>
              <a:tr h="53955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March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JUNIOR PROJECT MANAGEMENT ACTIVITY</a:t>
                      </a:r>
                      <a:br>
                        <a:rPr lang="en-US" sz="1100" u="none" strike="noStrike">
                          <a:effectLst/>
                        </a:rPr>
                      </a:br>
                      <a:r>
                        <a:rPr lang="en-US" sz="1100" u="none" strike="noStrike">
                          <a:effectLst/>
                        </a:rPr>
                        <a:t>(Lavinia Crivellari)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22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295,18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6.493,96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D'Aquino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6.493,96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22747357"/>
                  </a:ext>
                </a:extLst>
              </a:tr>
              <a:tr h="53955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April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JUNIOR PROJECT MANAGEMENT ACTIVITY</a:t>
                      </a:r>
                      <a:br>
                        <a:rPr lang="en-US" sz="1100" u="none" strike="noStrike">
                          <a:effectLst/>
                        </a:rPr>
                      </a:br>
                      <a:r>
                        <a:rPr lang="en-US" sz="1100" u="none" strike="noStrike">
                          <a:effectLst/>
                        </a:rPr>
                        <a:t>(Lavinia Crivellari)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22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295,18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6.493,96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D'Aquino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6.493,96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0939508"/>
                  </a:ext>
                </a:extLst>
              </a:tr>
              <a:tr h="539553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May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en-US" sz="1100" u="none" strike="noStrike">
                          <a:effectLst/>
                        </a:rPr>
                        <a:t>JUNIOR PROJECT MANAGEMENT ACTIVITY</a:t>
                      </a:r>
                      <a:br>
                        <a:rPr lang="en-US" sz="1100" u="none" strike="noStrike">
                          <a:effectLst/>
                        </a:rPr>
                      </a:br>
                      <a:r>
                        <a:rPr lang="en-US" sz="1100" u="none" strike="noStrike">
                          <a:effectLst/>
                        </a:rPr>
                        <a:t>(Lavinia Crivellari)</a:t>
                      </a:r>
                      <a:endParaRPr lang="en-US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20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295,18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5.903,60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D'Aquino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5.903,60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5198566"/>
                  </a:ext>
                </a:extLst>
              </a:tr>
              <a:tr h="40115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April- May-June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GOVERNANCE ACCOUNT MANAGEMENT ACTIVITY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2nd quarter 2025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it-IT" sz="1100" u="none" strike="noStrike">
                          <a:effectLst/>
                        </a:rPr>
                        <a:t> </a:t>
                      </a:r>
                      <a:endParaRPr lang="it-IT" sz="11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ctr">
                        <a:buNone/>
                      </a:pPr>
                      <a:r>
                        <a:rPr lang="it-IT" sz="1100" u="none" strike="noStrike" dirty="0">
                          <a:effectLst/>
                        </a:rPr>
                        <a:t>20.000,00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966049"/>
                  </a:ext>
                </a:extLst>
              </a:tr>
            </a:tbl>
          </a:graphicData>
        </a:graphic>
      </p:graphicFrame>
    </p:spTree>
    <p:custDataLst>
      <p:tags r:id="rId1"/>
    </p:custDataLst>
    <p:extLst>
      <p:ext uri="{BB962C8B-B14F-4D97-AF65-F5344CB8AC3E}">
        <p14:creationId xmlns:p14="http://schemas.microsoft.com/office/powerpoint/2010/main" val="260061462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  <p:tag name="ARTICULATE_DESIGN_ID_OFFICE THEME" val="jMzwFplP"/>
  <p:tag name="ARTICULATE_DESIGN_ID_PERSONALIZZA STRUTTURA" val="0qazfrhQ"/>
  <p:tag name="ARTICULATE_SLIDE_COUNT" val="6"/>
  <p:tag name="ARTICULATE_PROJECT_OPEN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1146</TotalTime>
  <Words>574</Words>
  <Application>Microsoft Office PowerPoint</Application>
  <PresentationFormat>Widescreen</PresentationFormat>
  <Paragraphs>247</Paragraphs>
  <Slides>6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12" baseType="lpstr">
      <vt:lpstr>Aptos Narrow</vt:lpstr>
      <vt:lpstr>Calibri</vt:lpstr>
      <vt:lpstr>Arial</vt:lpstr>
      <vt:lpstr>Montserrat</vt:lpstr>
      <vt:lpstr>DINEngschrift-Alternate</vt:lpstr>
      <vt:lpstr>Office Theme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koine</dc:creator>
  <cp:lastModifiedBy>Patrizia Gariglio</cp:lastModifiedBy>
  <cp:revision>1191</cp:revision>
  <cp:lastPrinted>2026-01-27T17:07:11Z</cp:lastPrinted>
  <dcterms:modified xsi:type="dcterms:W3CDTF">2026-04-16T09:58:23Z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A836A0D1-E106-450E-8133-4F999E038EA7</vt:lpwstr>
  </property>
  <property fmtid="{D5CDD505-2E9C-101B-9397-08002B2CF9AE}" pid="3" name="ArticulatePath">
    <vt:lpwstr>Koine_GARA</vt:lpwstr>
  </property>
</Properties>
</file>