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70" r:id="rId4"/>
    <p:sldMasterId id="2147483694" r:id="rId5"/>
    <p:sldMasterId id="2147483708" r:id="rId6"/>
    <p:sldMasterId id="2147483722" r:id="rId7"/>
    <p:sldMasterId id="2147483782" r:id="rId8"/>
  </p:sldMasterIdLst>
  <p:notesMasterIdLst>
    <p:notesMasterId r:id="rId17"/>
  </p:notesMasterIdLst>
  <p:sldIdLst>
    <p:sldId id="389" r:id="rId9"/>
    <p:sldId id="509" r:id="rId10"/>
    <p:sldId id="2147377238" r:id="rId11"/>
    <p:sldId id="2147377244" r:id="rId12"/>
    <p:sldId id="2147377240" r:id="rId13"/>
    <p:sldId id="2147377241" r:id="rId14"/>
    <p:sldId id="2147377242" r:id="rId15"/>
    <p:sldId id="2147377245" r:id="rId16"/>
  </p:sldIdLst>
  <p:sldSz cx="12192000" cy="6858000"/>
  <p:notesSz cx="9928225" cy="6797675"/>
  <p:embeddedFontLst>
    <p:embeddedFont>
      <p:font typeface="Encode Sans" pitchFamily="2" charset="0"/>
      <p:regular r:id="rId18"/>
      <p:bold r:id="rId19"/>
    </p:embeddedFont>
    <p:embeddedFont>
      <p:font typeface="Encode Sans Expanded" pitchFamily="2" charset="0"/>
      <p:regular r:id="rId20"/>
      <p:bold r:id="rId21"/>
    </p:embeddedFont>
    <p:embeddedFont>
      <p:font typeface="Encode Sans ExpandedLight" charset="0"/>
      <p:regular r:id="rId22"/>
    </p:embeddedFont>
    <p:embeddedFont>
      <p:font typeface="Encode Sans ExpandedSemiBold" charset="0"/>
      <p:regular r:id="rId23"/>
      <p:bold r:id="rId24"/>
    </p:embeddedFont>
    <p:embeddedFont>
      <p:font typeface="Microsoft Sans Serif" panose="020B0604020202020204" pitchFamily="34" charset="0"/>
      <p:regular r:id="rId25"/>
    </p:embeddedFont>
  </p:embeddedFontLst>
  <p:custDataLst>
    <p:tags r:id="rId2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4EE242-9B60-B600-5EB4-1BB0AACF6AC4}" name="FREDERIC CHAPUIS" initials="FC" userId="S::J130541@INETPSA.COM::1b90ef38-2306-4be6-8454-8398bc6004a9" providerId="AD"/>
  <p188:author id="{28708A81-5424-E5DE-73A0-5823A6E079DA}" name="Arnaud Desmedt" initials="AD" userId="S::a.desmedt@eurofleet-consult.com::cbea870f-87d6-4388-9cd2-f7b24845f136" providerId="AD"/>
  <p188:author id="{6C08EBA9-038C-44C8-162F-1A7F067D9C36}" name="FREDERIC D'AGOSTINO" initials="FD" userId="S::OFZRGWJ@inetpsa.com::8d7bc227-7586-4125-b67a-e032b4c8a12f" providerId="AD"/>
  <p188:author id="{049B66D2-E6D6-BEF4-C370-945EABA2132A}" name="MAUD LECHAT" initials="ML" userId="S::J504542@inetpsa.com::3610028c-8d41-47a3-93ee-bdebc608ac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782"/>
    <a:srgbClr val="FFFFFF"/>
    <a:srgbClr val="B73612"/>
    <a:srgbClr val="7F7F7F"/>
    <a:srgbClr val="BFBFBF"/>
    <a:srgbClr val="E8E8ED"/>
    <a:srgbClr val="ECA42E"/>
    <a:srgbClr val="E94E24"/>
    <a:srgbClr val="F7A600"/>
    <a:srgbClr val="00A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2"/>
    <p:restoredTop sz="92205" autoAdjust="0"/>
  </p:normalViewPr>
  <p:slideViewPr>
    <p:cSldViewPr snapToGrid="0">
      <p:cViewPr varScale="1">
        <p:scale>
          <a:sx n="93" d="100"/>
          <a:sy n="93" d="100"/>
        </p:scale>
        <p:origin x="78" y="21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2725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2" d="100"/>
          <a:sy n="112" d="100"/>
        </p:scale>
        <p:origin x="222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font" Target="fonts/font2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Encode Sans Expanded" panose="00000505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Encode Sans Expanded" panose="00000505000000000000" pitchFamily="2" charset="0"/>
              </a:defRPr>
            </a:lvl1pPr>
          </a:lstStyle>
          <a:p>
            <a:fld id="{499D647E-0E65-4A14-903D-757EDF104052}" type="datetimeFigureOut">
              <a:rPr lang="fr-FR" smtClean="0"/>
              <a:pPr/>
              <a:t>03/04/2023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468313"/>
            <a:ext cx="4778375" cy="2687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5613669" y="915512"/>
            <a:ext cx="4171650" cy="53465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294" tIns="45647" rIns="91294" bIns="45647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Encode Sans Expanded" panose="00000505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latin typeface="Encode Sans Expanded" panose="00000505000000000000" pitchFamily="2" charset="0"/>
              </a:defRPr>
            </a:lvl1pPr>
          </a:lstStyle>
          <a:p>
            <a:fld id="{DA46B207-691D-4EE2-B9CC-9F376BF0DE64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75926-54D0-41AB-9550-418420F028D3}"/>
              </a:ext>
            </a:extLst>
          </p:cNvPr>
          <p:cNvSpPr txBox="1"/>
          <p:nvPr/>
        </p:nvSpPr>
        <p:spPr>
          <a:xfrm>
            <a:off x="5545766" y="470844"/>
            <a:ext cx="3329465" cy="335576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r>
              <a:rPr lang="fr-BE" sz="1600" b="1" dirty="0">
                <a:latin typeface="Encode Sans Expanded" panose="00000505000000000000" pitchFamily="2" charset="0"/>
              </a:rPr>
              <a:t>Key messages</a:t>
            </a:r>
          </a:p>
        </p:txBody>
      </p:sp>
      <p:sp>
        <p:nvSpPr>
          <p:cNvPr id="10" name="ZoneTexte 8">
            <a:extLst>
              <a:ext uri="{FF2B5EF4-FFF2-40B4-BE49-F238E27FC236}">
                <a16:creationId xmlns:a16="http://schemas.microsoft.com/office/drawing/2014/main" id="{A951023D-8294-437A-B99A-576625DB1A4F}"/>
              </a:ext>
            </a:extLst>
          </p:cNvPr>
          <p:cNvSpPr txBox="1"/>
          <p:nvPr/>
        </p:nvSpPr>
        <p:spPr>
          <a:xfrm>
            <a:off x="124856" y="3299869"/>
            <a:ext cx="4052521" cy="306147"/>
          </a:xfrm>
          <a:prstGeom prst="rect">
            <a:avLst/>
          </a:prstGeom>
          <a:noFill/>
        </p:spPr>
        <p:txBody>
          <a:bodyPr wrap="square" lIns="90673" tIns="45336" rIns="90673" bIns="45336" rtlCol="0">
            <a:spAutoFit/>
          </a:bodyPr>
          <a:lstStyle/>
          <a:p>
            <a:r>
              <a:rPr lang="fr-BE" sz="1400" b="1" dirty="0">
                <a:latin typeface="Encode Sans Expanded" panose="00000505000000000000" pitchFamily="2" charset="0"/>
              </a:rPr>
              <a:t>Objective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B83F46-436B-4B8E-8352-8A29FD4C72A8}"/>
              </a:ext>
            </a:extLst>
          </p:cNvPr>
          <p:cNvSpPr/>
          <p:nvPr/>
        </p:nvSpPr>
        <p:spPr>
          <a:xfrm>
            <a:off x="142908" y="3726134"/>
            <a:ext cx="5152147" cy="2517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47" rIns="91294" bIns="45647" rtlCol="0" anchor="ctr"/>
          <a:lstStyle/>
          <a:p>
            <a:pPr algn="ctr"/>
            <a:endParaRPr lang="en-US">
              <a:latin typeface="Encode Sans Expanded" panose="00000505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41" userDrawn="1">
          <p15:clr>
            <a:srgbClr val="F26B43"/>
          </p15:clr>
        </p15:guide>
        <p15:guide id="2" pos="312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7.jpeg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60363" y="468313"/>
            <a:ext cx="4778375" cy="268763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fr-FR" b="1" i="1" dirty="0">
                <a:latin typeface="Encode Sans"/>
              </a:rPr>
              <a:t>Slide </a:t>
            </a:r>
            <a:fld id="{77F985E3-109E-4743-A08B-EF8AAC6700E8}" type="slidenum">
              <a:rPr lang="en-US" b="1" i="1" dirty="0" smtClean="0">
                <a:latin typeface="Encode Sans"/>
              </a:rPr>
              <a:pPr defTabSz="912937">
                <a:defRPr/>
              </a:pPr>
              <a:t>1</a:t>
            </a:fld>
            <a:endParaRPr lang="fr-FR" b="1" i="1" dirty="0">
              <a:latin typeface="Encode Sans"/>
            </a:endParaRPr>
          </a:p>
          <a:p>
            <a:endParaRPr lang="fr-FR" dirty="0">
              <a:latin typeface="Encode Sans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DA46B207-691D-4EE2-B9CC-9F376BF0DE64}" type="slidenum">
              <a:rPr lang="fr-FR">
                <a:solidFill>
                  <a:prstClr val="black"/>
                </a:solidFill>
              </a:rPr>
              <a:pPr defTabSz="912937">
                <a:defRPr/>
              </a:pPr>
              <a:t>1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5" name="Picture 2" descr="Stellantis dévoile un florilège de slogans pour ses marques">
            <a:extLst>
              <a:ext uri="{FF2B5EF4-FFF2-40B4-BE49-F238E27FC236}">
                <a16:creationId xmlns:a16="http://schemas.microsoft.com/office/drawing/2014/main" id="{B339CAF5-21E8-A6D5-75F9-F3B8F475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18" y="4699301"/>
            <a:ext cx="430584" cy="26205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rapeaux Monde Banque d'images et photos libres de droit - iStock">
            <a:extLst>
              <a:ext uri="{FF2B5EF4-FFF2-40B4-BE49-F238E27FC236}">
                <a16:creationId xmlns:a16="http://schemas.microsoft.com/office/drawing/2014/main" id="{FDD21926-2024-167D-34F5-C02476B7D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818" y="4132986"/>
            <a:ext cx="314657" cy="28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5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468313"/>
            <a:ext cx="4778375" cy="2687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67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468313"/>
            <a:ext cx="4778375" cy="2687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414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468313"/>
            <a:ext cx="4778375" cy="2687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716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468313"/>
            <a:ext cx="4778375" cy="2687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031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468313"/>
            <a:ext cx="4778375" cy="2687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59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4637" y="2099532"/>
            <a:ext cx="10080000" cy="3240000"/>
          </a:xfrm>
        </p:spPr>
        <p:txBody>
          <a:bodyPr anchor="t"/>
          <a:lstStyle>
            <a:lvl1pPr algn="l">
              <a:lnSpc>
                <a:spcPct val="90000"/>
              </a:lnSpc>
              <a:defRPr sz="4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4637" y="5937816"/>
            <a:ext cx="10080000" cy="360000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300CADA1-D253-4F6F-88CF-D8727A69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4637" y="5425540"/>
            <a:ext cx="2880000" cy="468000"/>
          </a:xfrm>
        </p:spPr>
        <p:txBody>
          <a:bodyPr anchor="t"/>
          <a:lstStyle>
            <a:lvl1pPr algn="l">
              <a:defRPr lang="fr-FR" sz="2500" b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YYYY/MM/DD</a:t>
            </a:r>
            <a:endParaRPr lang="en-US">
              <a:latin typeface="+mn-lt"/>
            </a:endParaRP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220B2E6D-A47C-49EF-BD1D-CD4E8D91A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51BEB788-E3EA-4C0F-B6FF-45518A2C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+mn-lt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51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296369"/>
            <a:ext cx="10800000" cy="492803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696268"/>
            <a:ext cx="10800000" cy="335964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855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296369"/>
            <a:ext cx="10800000" cy="492803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328145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06241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02693427-0064-4C20-BB8A-3162AB9CD1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234AADB-645B-4C3C-BFE7-89D1937EB4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90" y="1128410"/>
            <a:ext cx="5452110" cy="50392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536" y="2927612"/>
            <a:ext cx="4932000" cy="288000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561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541" y="2223358"/>
            <a:ext cx="10416000" cy="2808160"/>
          </a:xfrm>
        </p:spPr>
        <p:txBody>
          <a:bodyPr anchor="ctr"/>
          <a:lstStyle>
            <a:lvl1pPr algn="l">
              <a:lnSpc>
                <a:spcPct val="90000"/>
              </a:lnSpc>
              <a:defRPr sz="47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541" y="5138738"/>
            <a:ext cx="10416000" cy="648000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990077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296369"/>
            <a:ext cx="10800000" cy="492803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696268"/>
            <a:ext cx="10800000" cy="335964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004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01D72-D317-48EB-8946-13EE8EFCE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822" y="2971777"/>
            <a:ext cx="5400000" cy="1800000"/>
          </a:xfrm>
        </p:spPr>
        <p:txBody>
          <a:bodyPr anchor="b"/>
          <a:lstStyle>
            <a:lvl1pPr>
              <a:defRPr sz="3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121B9EDF-81A4-4116-AE20-E6C846380D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2822" y="4838359"/>
            <a:ext cx="5400000" cy="1296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60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+mn-lt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89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62974"/>
            <a:ext cx="10800000" cy="48614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827722"/>
            <a:ext cx="10800000" cy="335964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851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62974"/>
            <a:ext cx="10800000" cy="48614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158651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118122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02693427-0064-4C20-BB8A-3162AB9CD1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234AADB-645B-4C3C-BFE7-89D1937EB4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90" y="1128410"/>
            <a:ext cx="5452110" cy="50392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536" y="2927612"/>
            <a:ext cx="4932000" cy="288000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324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+mn-lt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1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62974"/>
            <a:ext cx="10800000" cy="48614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793216"/>
            <a:ext cx="10800000" cy="335964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82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37" y="2066191"/>
            <a:ext cx="10440000" cy="14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637" y="3042548"/>
            <a:ext cx="10440000" cy="241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6000" y="6562800"/>
            <a:ext cx="264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YYYY/MM/DD</a:t>
            </a:r>
            <a:endParaRPr lang="en-US">
              <a:latin typeface="+mj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1" y="6562800"/>
            <a:ext cx="408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0399" y="6562800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1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0" r:id="rId2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47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+mj-lt"/>
        <a:buNone/>
        <a:defRPr sz="2500" b="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5000"/>
        </a:lnSpc>
        <a:spcBef>
          <a:spcPts val="0"/>
        </a:spcBef>
        <a:buSzPct val="120000"/>
        <a:buFont typeface="Encode Sans" pitchFamily="2" charset="0"/>
        <a:buNone/>
        <a:defRPr sz="15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-180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EE8FF63E-AB4C-495C-A76C-4A9E9461F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46358" y="36374"/>
            <a:ext cx="1845642" cy="596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0F8855-23BD-4B44-A543-73DD82B10640}"/>
              </a:ext>
            </a:extLst>
          </p:cNvPr>
          <p:cNvSpPr txBox="1"/>
          <p:nvPr userDrawn="1"/>
        </p:nvSpPr>
        <p:spPr>
          <a:xfrm>
            <a:off x="11345081" y="6574896"/>
            <a:ext cx="802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AB92C6-CF60-4BE9-BA06-3FAEA9FC4D77}" type="slidenum">
              <a:rPr lang="en-US" sz="1100" smtClean="0"/>
              <a:pPr algn="r"/>
              <a:t>‹N›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3997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736" r:id="rId3"/>
    <p:sldLayoutId id="2147483737" r:id="rId4"/>
    <p:sldLayoutId id="2147483699" r:id="rId5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076972A9-069A-4041-9118-DA0C1EB714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6358" y="36374"/>
            <a:ext cx="1845642" cy="5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39" r:id="rId2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33C6FD5F-CDC4-40EC-8D7C-01AA3CF6CF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46358" y="36374"/>
            <a:ext cx="1845642" cy="5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40" r:id="rId3"/>
    <p:sldLayoutId id="2147483741" r:id="rId4"/>
    <p:sldLayoutId id="2147483727" r:id="rId5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37" y="2066191"/>
            <a:ext cx="10440000" cy="14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637" y="3042548"/>
            <a:ext cx="10440000" cy="241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6000" y="6562800"/>
            <a:ext cx="264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YYYY/MM/DD</a:t>
            </a:r>
            <a:endParaRPr lang="en-US">
              <a:latin typeface="+mj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1" y="6562800"/>
            <a:ext cx="408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0399" y="6562800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47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+mj-lt"/>
        <a:buNone/>
        <a:defRPr sz="2500" b="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5000"/>
        </a:lnSpc>
        <a:spcBef>
          <a:spcPts val="0"/>
        </a:spcBef>
        <a:buSzPct val="120000"/>
        <a:buFont typeface="Encode Sans" pitchFamily="2" charset="0"/>
        <a:buNone/>
        <a:defRPr sz="15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-180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F9D19-ADE4-4A3B-87DC-29130C627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541" y="2223358"/>
            <a:ext cx="10416000" cy="3678678"/>
          </a:xfrm>
        </p:spPr>
        <p:txBody>
          <a:bodyPr/>
          <a:lstStyle/>
          <a:p>
            <a:pPr algn="ctr"/>
            <a:r>
              <a:rPr lang="en-US" cap="none" dirty="0"/>
              <a:t>QUIZ VCT 2</a:t>
            </a:r>
            <a:br>
              <a:rPr lang="en-US" cap="none" dirty="0"/>
            </a:br>
            <a:r>
              <a:rPr lang="en-US" cap="none" dirty="0"/>
              <a:t>Discovering the needs </a:t>
            </a:r>
            <a:br>
              <a:rPr lang="en-US" cap="none" dirty="0"/>
            </a:br>
            <a:r>
              <a:rPr lang="en-US" cap="none" dirty="0"/>
              <a:t>of B2B customers</a:t>
            </a:r>
            <a:br>
              <a:rPr lang="en-US" cap="none" dirty="0"/>
            </a:br>
            <a:r>
              <a:rPr lang="en-US" sz="3200" cap="none" dirty="0"/>
              <a:t>(VSB/SME customers)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CG504003Q02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92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dirty="0"/>
              <a:t>QUIZ VCT 2 – </a:t>
            </a:r>
            <a:r>
              <a:rPr lang="en-US" sz="1400" dirty="0"/>
              <a:t>DISCOVERING THE NEEDS OF B2B CUSTOMERS (VSB/SME CUSTOMERS)”.</a:t>
            </a:r>
            <a:endParaRPr lang="fr-FR" sz="14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6B1C436-84FB-7824-8F04-F2BAD76D43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3">
            <a:extLst>
              <a:ext uri="{FF2B5EF4-FFF2-40B4-BE49-F238E27FC236}">
                <a16:creationId xmlns:a16="http://schemas.microsoft.com/office/drawing/2014/main" id="{5437DD84-B125-CDC2-1C2B-3794133D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>
                <a:latin typeface="+mn-lt"/>
                <a:ea typeface="Roboto" pitchFamily="2" charset="0"/>
                <a:cs typeface="Roboto" pitchFamily="2" charset="0"/>
              </a:rPr>
              <a:t>Instructions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42CF7D-8B0C-8D6D-E6C2-1284E8344D47}"/>
              </a:ext>
            </a:extLst>
          </p:cNvPr>
          <p:cNvSpPr txBox="1"/>
          <p:nvPr/>
        </p:nvSpPr>
        <p:spPr>
          <a:xfrm>
            <a:off x="827863" y="1800975"/>
            <a:ext cx="9928367" cy="80021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243782"/>
                </a:solidFill>
                <a:latin typeface="Encode Sans" pitchFamily="2" charset="0"/>
              </a:rPr>
              <a:t>OBJECTIVES</a:t>
            </a:r>
            <a:endParaRPr lang="it-IT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  <a:p>
            <a:r>
              <a:rPr lang="en-US" sz="1400" dirty="0">
                <a:solidFill>
                  <a:schemeClr val="tx2"/>
                </a:solidFill>
                <a:ea typeface="Roboto" pitchFamily="2" charset="0"/>
                <a:cs typeface="Roboto" pitchFamily="2" charset="0"/>
              </a:rPr>
              <a:t>This test has been designed to assess your knowledge of the content of the training module “DISCOVERING THE NEEDS OF B2B CUSTOMERS (VSB/SME CUSTOMERS)”.</a:t>
            </a:r>
            <a:endParaRPr lang="fr-FR" sz="900" dirty="0">
              <a:solidFill>
                <a:schemeClr val="tx2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0930A0-1891-6BF5-36D9-78099AAB7A6F}"/>
              </a:ext>
            </a:extLst>
          </p:cNvPr>
          <p:cNvSpPr txBox="1"/>
          <p:nvPr/>
        </p:nvSpPr>
        <p:spPr>
          <a:xfrm>
            <a:off x="827863" y="2950970"/>
            <a:ext cx="9928368" cy="98488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ea typeface="Roboto Black" pitchFamily="2" charset="0"/>
                <a:cs typeface="Roboto Black" pitchFamily="2" charset="0"/>
              </a:rPr>
              <a:t>RULES</a:t>
            </a:r>
          </a:p>
          <a:p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You will pass the test if you correctly answer at least 80% of the questions (i.e. 4 out of 5). If you have not reached the pass mark of 80%, you will be able to take the test again.</a:t>
            </a:r>
          </a:p>
          <a:p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After the failures you will have to re-register for the virtual class.</a:t>
            </a:r>
            <a:endParaRPr lang="en-US" sz="14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01A99EF-2FDB-D0AD-E3CB-DD204ADD2107}"/>
              </a:ext>
            </a:extLst>
          </p:cNvPr>
          <p:cNvSpPr txBox="1"/>
          <p:nvPr/>
        </p:nvSpPr>
        <p:spPr>
          <a:xfrm>
            <a:off x="827864" y="4262505"/>
            <a:ext cx="9419388" cy="98488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ea typeface="Roboto Black" pitchFamily="2" charset="0"/>
                <a:cs typeface="Roboto Black" pitchFamily="2" charset="0"/>
              </a:rPr>
              <a:t>HOW  TO DO THE TEST</a:t>
            </a:r>
          </a:p>
          <a:p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You can change your choice as many times as you like until you click on  'Confirm'.</a:t>
            </a:r>
          </a:p>
          <a:p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You need to answer before you can move on to the next question. </a:t>
            </a:r>
            <a:br>
              <a:rPr lang="en-US" sz="1400" dirty="0">
                <a:solidFill>
                  <a:srgbClr val="243782"/>
                </a:solidFill>
                <a:latin typeface="Encode Sans" pitchFamily="2" charset="0"/>
              </a:rPr>
            </a:br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At the end of the test, a report will show you your score.</a:t>
            </a:r>
          </a:p>
        </p:txBody>
      </p: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B5558F7E-C107-45CE-943B-CED85987463A}"/>
              </a:ext>
            </a:extLst>
          </p:cNvPr>
          <p:cNvSpPr txBox="1"/>
          <p:nvPr/>
        </p:nvSpPr>
        <p:spPr>
          <a:xfrm>
            <a:off x="7528264" y="5981887"/>
            <a:ext cx="356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accent1"/>
                </a:solidFill>
              </a:rPr>
              <a:t>START</a:t>
            </a:r>
          </a:p>
        </p:txBody>
      </p:sp>
      <p:pic>
        <p:nvPicPr>
          <p:cNvPr id="2052" name="Picture 4" descr="Panneau et autocollant flèche directionnelle">
            <a:extLst>
              <a:ext uri="{FF2B5EF4-FFF2-40B4-BE49-F238E27FC236}">
                <a16:creationId xmlns:a16="http://schemas.microsoft.com/office/drawing/2014/main" id="{81C95E7B-93D8-40B2-885D-0869CCB2F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311" y="5955253"/>
            <a:ext cx="451825" cy="369332"/>
          </a:xfrm>
          <a:prstGeom prst="rect">
            <a:avLst/>
          </a:prstGeom>
          <a:solidFill>
            <a:srgbClr val="243782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A4F71A-2571-43FA-BD7C-F7389CEF3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036" y="81370"/>
            <a:ext cx="2114550" cy="495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257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dirty="0"/>
              <a:t>QUIZ VCT 2 – </a:t>
            </a:r>
            <a:r>
              <a:rPr lang="en-US" sz="1400" dirty="0"/>
              <a:t>DISCOVERING THE NEEDS OF B2B CUSTOMERS (VSB/SME CUSTOMERS)”.</a:t>
            </a:r>
            <a:endParaRPr lang="fr-FR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400" y="1296369"/>
            <a:ext cx="11084100" cy="4928031"/>
          </a:xfrm>
        </p:spPr>
        <p:txBody>
          <a:bodyPr/>
          <a:lstStyle/>
          <a:p>
            <a:r>
              <a:rPr lang="en-US" dirty="0"/>
              <a:t>As an automotive professional, which part of the sales process should you spend the most time on?</a:t>
            </a:r>
            <a:endParaRPr lang="fr-FR" dirty="0"/>
          </a:p>
          <a:p>
            <a:pPr marL="342900" indent="-342900">
              <a:buFont typeface="+mj-lt"/>
              <a:buAutoNum type="alphaLcParenR"/>
            </a:pPr>
            <a:endParaRPr lang="fr-FR" dirty="0"/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/>
              <a:t>Defending the proposed solution.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/>
              <a:t>Dealing with customer objections.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/>
              <a:t>Explaining and defending the price.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solidFill>
                  <a:srgbClr val="00B050"/>
                </a:solidFill>
              </a:rPr>
              <a:t>Finding out what the customer needs.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72000" y="6642000"/>
            <a:ext cx="720000" cy="2160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3</a:t>
            </a:fld>
            <a:endParaRPr lang="en-US" b="0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404C-A3D8-0DF9-F831-73BC8FB2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End quiz - Question 1/5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17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dirty="0"/>
              <a:t>QUIZ VCT 2 – </a:t>
            </a:r>
            <a:r>
              <a:rPr lang="en-US" sz="1400" dirty="0"/>
              <a:t>DISCOVERING THE NEEDS OF B2B CUSTOMERS (VSB/SME CUSTOMERS)”.</a:t>
            </a:r>
            <a:endParaRPr lang="fr-FR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400" y="1296369"/>
            <a:ext cx="11122200" cy="4928031"/>
          </a:xfrm>
        </p:spPr>
        <p:txBody>
          <a:bodyPr/>
          <a:lstStyle/>
          <a:p>
            <a:r>
              <a:rPr lang="en-US" dirty="0"/>
              <a:t>In a sales conversation, what is the most important information you need to get from your customer?</a:t>
            </a:r>
            <a:endParaRPr lang="fr-FR" dirty="0"/>
          </a:p>
          <a:p>
            <a:endParaRPr lang="fr-FR" dirty="0"/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/>
              <a:t>Knowing if I am competing with another brand.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solidFill>
                  <a:srgbClr val="00B050"/>
                </a:solidFill>
              </a:rPr>
              <a:t>Knowing who the customer is, what their expectations are and what their budget is.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/>
              <a:t>Knowing whether the customer will use the vehicle at weekends and holidays.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/>
              <a:t>Knowing whether the customer will take out an all-risk coverage for the new vehicle insurance.</a:t>
            </a:r>
            <a:endParaRPr lang="fr-FR" dirty="0"/>
          </a:p>
          <a:p>
            <a:pPr marL="342900" indent="-342900">
              <a:buFont typeface="+mj-lt"/>
              <a:buAutoNum type="alphaLcParenR"/>
            </a:pPr>
            <a:endParaRPr lang="fr-FR" dirty="0"/>
          </a:p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72000" y="6642000"/>
            <a:ext cx="720000" cy="2160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4</a:t>
            </a:fld>
            <a:endParaRPr lang="en-US" b="0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404C-A3D8-0DF9-F831-73BC8FB2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End quiz - Question 2/5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960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dirty="0"/>
              <a:t>QUIZ VCT 2 – </a:t>
            </a:r>
            <a:r>
              <a:rPr lang="en-US" sz="1400" dirty="0"/>
              <a:t>DISCOVERING THE NEEDS OF B2B CUSTOMERS (VSB/SME CUSTOMERS)”.</a:t>
            </a:r>
            <a:endParaRPr lang="fr-FR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Why is it important to know the function of your contact person in the company?</a:t>
            </a:r>
            <a:endParaRPr lang="fr-FR" dirty="0"/>
          </a:p>
          <a:p>
            <a:endParaRPr lang="fr-BE" dirty="0"/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solidFill>
                  <a:srgbClr val="00B050"/>
                </a:solidFill>
              </a:rPr>
              <a:t>To find out how the company is </a:t>
            </a:r>
            <a:r>
              <a:rPr lang="en-US" dirty="0" err="1">
                <a:solidFill>
                  <a:srgbClr val="00B050"/>
                </a:solidFill>
              </a:rPr>
              <a:t>organised</a:t>
            </a:r>
            <a:r>
              <a:rPr lang="en-US" dirty="0">
                <a:solidFill>
                  <a:srgbClr val="00B050"/>
                </a:solidFill>
              </a:rPr>
              <a:t>, what his or her role is and whether he or she can make decisions.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/>
              <a:t>To identify their level of knowledge of the automotive sector.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/>
              <a:t>To find out whether I should make an offer immediately.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/>
              <a:t>To find out if I can offer them a LEV solution.</a:t>
            </a:r>
          </a:p>
          <a:p>
            <a:pPr marL="342900" indent="-342900">
              <a:buFont typeface="+mj-lt"/>
              <a:buAutoNum type="alphaLcParenR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72000" y="6642000"/>
            <a:ext cx="720000" cy="2160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5</a:t>
            </a:fld>
            <a:endParaRPr lang="en-US" b="0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404C-A3D8-0DF9-F831-73BC8FB2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End quiz - Question 3/5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71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dirty="0"/>
              <a:t>QUIZ VCT 2 – </a:t>
            </a:r>
            <a:r>
              <a:rPr lang="en-US" sz="1400" dirty="0"/>
              <a:t>DISCOVERING THE NEEDS OF B2B CUSTOMERS (VSB/SME CUSTOMERS)”.</a:t>
            </a:r>
            <a:endParaRPr lang="fr-FR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On which base will a "mature" Fleet Manager decide for the allocation of a vehicle?</a:t>
            </a:r>
            <a:endParaRPr lang="fr-FR" dirty="0"/>
          </a:p>
          <a:p>
            <a:endParaRPr lang="fr-FR" dirty="0"/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/>
              <a:t>Driver motivation.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/>
              <a:t>Driving pleasure.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solidFill>
                  <a:srgbClr val="00B050"/>
                </a:solidFill>
              </a:rPr>
              <a:t>A balance between economy, ecology and driver satisfaction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/>
              <a:t>The discount and list price of the vehicle.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72000" y="6642000"/>
            <a:ext cx="720000" cy="2160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6</a:t>
            </a:fld>
            <a:endParaRPr lang="en-US" b="0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404C-A3D8-0DF9-F831-73BC8FB2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End quiz - Question 4/5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91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dirty="0"/>
              <a:t>QUIZ VCT 2 – </a:t>
            </a:r>
            <a:r>
              <a:rPr lang="en-US" sz="1400" dirty="0"/>
              <a:t>DISCOVERING THE NEEDS OF B2B CUSTOMERS (VSB/SME CUSTOMERS)”.</a:t>
            </a:r>
            <a:endParaRPr lang="fr-FR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How should you deal with a driver who has no decision-making power?</a:t>
            </a:r>
            <a:endParaRPr lang="fr-FR" dirty="0"/>
          </a:p>
          <a:p>
            <a:endParaRPr lang="en-US" dirty="0"/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/>
              <a:t>Offer them an entry-level vehicle to make sure it fits in their budget.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solidFill>
                  <a:srgbClr val="00B050"/>
                </a:solidFill>
              </a:rPr>
              <a:t>Follow the company Car Policy to offer them vehicles that meet their expectations because a driver behaves as a private customer.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/>
              <a:t>Explain the advantages of operational leasing.</a:t>
            </a:r>
          </a:p>
          <a:p>
            <a:pPr marL="342900" indent="-3429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/>
              <a:t>Inform them of the recent changes in the taxation of company cars.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72000" y="6642000"/>
            <a:ext cx="720000" cy="2160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7</a:t>
            </a:fld>
            <a:endParaRPr lang="en-US" b="0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404C-A3D8-0DF9-F831-73BC8FB2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End quiz - Question 5/5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88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081BF99-EFD1-7DAA-43C8-1A38903AA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C8CC52-2076-C5E6-AB2A-2F6D180478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906CEA-874E-E999-BA9F-1C2ADD8BA7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8</a:t>
            </a:fld>
            <a:endParaRPr lang="en-US" b="0" noProof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2B2130C2-317F-572D-3410-2F787C05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71FCFC-1DCA-5E0A-5E38-EC77588AC70C}"/>
              </a:ext>
            </a:extLst>
          </p:cNvPr>
          <p:cNvSpPr txBox="1"/>
          <p:nvPr/>
        </p:nvSpPr>
        <p:spPr>
          <a:xfrm>
            <a:off x="1172308" y="16499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243782"/>
                </a:solidFill>
                <a:latin typeface="Encode Sans" pitchFamily="2" charset="0"/>
              </a:rPr>
              <a:t>Your Score:</a:t>
            </a:r>
            <a:endParaRPr lang="it-IT" sz="18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842A439-A6BE-BE70-7BD2-8E0BB901FDBE}"/>
              </a:ext>
            </a:extLst>
          </p:cNvPr>
          <p:cNvSpPr txBox="1"/>
          <p:nvPr/>
        </p:nvSpPr>
        <p:spPr>
          <a:xfrm>
            <a:off x="1172308" y="20961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243782"/>
                </a:solidFill>
                <a:latin typeface="Encode Sans" pitchFamily="2" charset="0"/>
              </a:rPr>
              <a:t>Score </a:t>
            </a:r>
            <a:r>
              <a:rPr lang="it-IT" sz="1800" dirty="0" err="1">
                <a:solidFill>
                  <a:srgbClr val="243782"/>
                </a:solidFill>
                <a:latin typeface="Encode Sans" pitchFamily="2" charset="0"/>
              </a:rPr>
              <a:t>required</a:t>
            </a:r>
            <a:r>
              <a:rPr lang="it-IT" sz="1800" dirty="0">
                <a:solidFill>
                  <a:srgbClr val="243782"/>
                </a:solidFill>
                <a:latin typeface="Encode Sans" pitchFamily="2" charset="0"/>
              </a:rPr>
              <a:t>:  </a:t>
            </a:r>
            <a:endParaRPr lang="it-IT" sz="18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54D5F5F-8103-D8BF-36AF-C27652734E51}"/>
              </a:ext>
            </a:extLst>
          </p:cNvPr>
          <p:cNvSpPr txBox="1"/>
          <p:nvPr/>
        </p:nvSpPr>
        <p:spPr>
          <a:xfrm>
            <a:off x="0" y="37835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 err="1">
                <a:solidFill>
                  <a:srgbClr val="243782"/>
                </a:solidFill>
                <a:latin typeface="Encode Sans" pitchFamily="2" charset="0"/>
              </a:rPr>
              <a:t>Congratulations</a:t>
            </a:r>
            <a:r>
              <a:rPr lang="it-IT" sz="1800" b="1" dirty="0">
                <a:solidFill>
                  <a:srgbClr val="243782"/>
                </a:solidFill>
                <a:latin typeface="Encode Sans" pitchFamily="2" charset="0"/>
              </a:rPr>
              <a:t>! An </a:t>
            </a:r>
            <a:r>
              <a:rPr lang="it-IT" sz="1800" b="1" dirty="0" err="1">
                <a:solidFill>
                  <a:srgbClr val="243782"/>
                </a:solidFill>
                <a:latin typeface="Encode Sans" pitchFamily="2" charset="0"/>
              </a:rPr>
              <a:t>excellent</a:t>
            </a:r>
            <a:r>
              <a:rPr lang="it-IT" sz="1800" b="1" dirty="0">
                <a:solidFill>
                  <a:srgbClr val="243782"/>
                </a:solidFill>
                <a:latin typeface="Encode Sans" pitchFamily="2" charset="0"/>
              </a:rPr>
              <a:t> </a:t>
            </a:r>
            <a:r>
              <a:rPr lang="it-IT" sz="1800" b="1" dirty="0" err="1">
                <a:solidFill>
                  <a:srgbClr val="243782"/>
                </a:solidFill>
                <a:latin typeface="Encode Sans" pitchFamily="2" charset="0"/>
              </a:rPr>
              <a:t>result</a:t>
            </a:r>
            <a:r>
              <a:rPr lang="it-IT" sz="1800" b="1" dirty="0">
                <a:solidFill>
                  <a:srgbClr val="243782"/>
                </a:solidFill>
                <a:latin typeface="Encode Sans" pitchFamily="2" charset="0"/>
              </a:rPr>
              <a:t>.</a:t>
            </a:r>
            <a:endParaRPr lang="it-IT" sz="18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9773FA9-2BB0-5B6E-CE39-BB5EBAE1F922}"/>
              </a:ext>
            </a:extLst>
          </p:cNvPr>
          <p:cNvSpPr txBox="1"/>
          <p:nvPr/>
        </p:nvSpPr>
        <p:spPr>
          <a:xfrm>
            <a:off x="1043354" y="4530897"/>
            <a:ext cx="4185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chemeClr val="tx2"/>
                </a:solidFill>
                <a:latin typeface="Encode Sans" pitchFamily="2" charset="0"/>
              </a:rPr>
              <a:t>CLOSE THE COURSE</a:t>
            </a:r>
            <a:endParaRPr lang="it-IT" sz="1800" dirty="0">
              <a:solidFill>
                <a:schemeClr val="tx2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35BEFCD-4A90-6DCF-874F-3378C4EA2BE5}"/>
              </a:ext>
            </a:extLst>
          </p:cNvPr>
          <p:cNvSpPr txBox="1"/>
          <p:nvPr/>
        </p:nvSpPr>
        <p:spPr>
          <a:xfrm>
            <a:off x="6096000" y="39653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243782"/>
                </a:solidFill>
                <a:latin typeface="Encode Sans" pitchFamily="2" charset="0"/>
              </a:rPr>
              <a:t>You did not pass the test. </a:t>
            </a:r>
          </a:p>
          <a:p>
            <a:pPr algn="ctr"/>
            <a:r>
              <a:rPr lang="en-US" sz="1800" b="1" dirty="0">
                <a:solidFill>
                  <a:srgbClr val="243782"/>
                </a:solidFill>
                <a:latin typeface="Encode Sans" pitchFamily="2" charset="0"/>
              </a:rPr>
              <a:t>You must re-register for this VCT.</a:t>
            </a:r>
            <a:endParaRPr lang="en-US" sz="18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77622FB-2E24-77EF-DA41-13698159DBAA}"/>
              </a:ext>
            </a:extLst>
          </p:cNvPr>
          <p:cNvSpPr txBox="1"/>
          <p:nvPr/>
        </p:nvSpPr>
        <p:spPr>
          <a:xfrm>
            <a:off x="7620000" y="3365201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243782"/>
                </a:solidFill>
                <a:latin typeface="Encode Sans" pitchFamily="2" charset="0"/>
              </a:rPr>
              <a:t>You did not pass the test.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5F83C75-18F2-FA60-BF93-A0169177AE95}"/>
              </a:ext>
            </a:extLst>
          </p:cNvPr>
          <p:cNvSpPr txBox="1"/>
          <p:nvPr/>
        </p:nvSpPr>
        <p:spPr>
          <a:xfrm>
            <a:off x="8025063" y="4808021"/>
            <a:ext cx="3123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tx2"/>
                </a:solidFill>
                <a:latin typeface="Encode Sans" pitchFamily="2" charset="0"/>
              </a:rPr>
              <a:t>TAKE THE TEST AGAIN!</a:t>
            </a:r>
            <a:endParaRPr lang="it-IT" sz="1800" dirty="0">
              <a:solidFill>
                <a:schemeClr val="tx2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7757F3E-F843-5523-5AD8-97EA01A353F8}"/>
              </a:ext>
            </a:extLst>
          </p:cNvPr>
          <p:cNvSpPr txBox="1"/>
          <p:nvPr/>
        </p:nvSpPr>
        <p:spPr>
          <a:xfrm>
            <a:off x="7373815" y="5255168"/>
            <a:ext cx="4185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chemeClr val="tx2"/>
                </a:solidFill>
                <a:latin typeface="Encode Sans" pitchFamily="2" charset="0"/>
              </a:rPr>
              <a:t>CLOSE THE COURSE</a:t>
            </a:r>
            <a:endParaRPr lang="it-IT" sz="1800" dirty="0">
              <a:solidFill>
                <a:schemeClr val="tx2"/>
              </a:solidFill>
              <a:latin typeface="Microsoft Sans Serif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896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tellantis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293EC359-D845-45D4-A1B1-480B99BE7C3E}"/>
    </a:ext>
  </a:extLst>
</a:theme>
</file>

<file path=ppt/theme/theme2.xml><?xml version="1.0" encoding="utf-8"?>
<a:theme xmlns:a="http://schemas.openxmlformats.org/drawingml/2006/main" name="Stellantis - Chapter tangerine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51BA2376-F3A7-48C6-9865-8B7963437DF6}"/>
    </a:ext>
  </a:extLst>
</a:theme>
</file>

<file path=ppt/theme/theme3.xml><?xml version="1.0" encoding="utf-8"?>
<a:theme xmlns:a="http://schemas.openxmlformats.org/drawingml/2006/main" name="Stellantis - Chapter mint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57572F65-D913-4B12-8759-9495DB394461}"/>
    </a:ext>
  </a:extLst>
</a:theme>
</file>

<file path=ppt/theme/theme4.xml><?xml version="1.0" encoding="utf-8"?>
<a:theme xmlns:a="http://schemas.openxmlformats.org/drawingml/2006/main" name="Stellantis - Chapter orange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14FF65A2-5A0F-45E8-B34F-CD3B0F0DFAF2}"/>
    </a:ext>
  </a:extLst>
</a:theme>
</file>

<file path=ppt/theme/theme5.xml><?xml version="1.0" encoding="utf-8"?>
<a:theme xmlns:a="http://schemas.openxmlformats.org/drawingml/2006/main" name="2_Stellantis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293EC359-D845-45D4-A1B1-480B99BE7C3E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llantis">
      <a:majorFont>
        <a:latin typeface="Encode Sans Expanded Black"/>
        <a:ea typeface=""/>
        <a:cs typeface=""/>
      </a:majorFont>
      <a:minorFont>
        <a:latin typeface="Encode Sans Expanded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33678E77F19E4DA725C3904037C8BB" ma:contentTypeVersion="3" ma:contentTypeDescription="Crée un document." ma:contentTypeScope="" ma:versionID="f8a69378f93f5a3706e94b6569214d19">
  <xsd:schema xmlns:xsd="http://www.w3.org/2001/XMLSchema" xmlns:xs="http://www.w3.org/2001/XMLSchema" xmlns:p="http://schemas.microsoft.com/office/2006/metadata/properties" xmlns:ns2="819a008f-2eb7-4cb0-9fa6-9f1ec8abd8f2" targetNamespace="http://schemas.microsoft.com/office/2006/metadata/properties" ma:root="true" ma:fieldsID="f15fc42ee7d199fac5b586948b5b451c" ns2:_="">
    <xsd:import namespace="819a008f-2eb7-4cb0-9fa6-9f1ec8abd8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a008f-2eb7-4cb0-9fa6-9f1ec8abd8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D69654-7301-4385-A5F6-473DCD8E8680}"/>
</file>

<file path=customXml/itemProps2.xml><?xml version="1.0" encoding="utf-8"?>
<ds:datastoreItem xmlns:ds="http://schemas.openxmlformats.org/officeDocument/2006/customXml" ds:itemID="{F20DF4AB-466F-4211-9AFB-E924160F5B50}">
  <ds:schemaRefs>
    <ds:schemaRef ds:uri="96680d47-d0bc-4e38-ae2d-ba1da5eb8a0c"/>
    <ds:schemaRef ds:uri="http://schemas.microsoft.com/office/2006/documentManagement/types"/>
    <ds:schemaRef ds:uri="http://purl.org/dc/terms/"/>
    <ds:schemaRef ds:uri="http://purl.org/dc/dcmitype/"/>
    <ds:schemaRef ds:uri="e9d7aa0c-5365-48d7-b1f5-3915a1863365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8FC1A05-1001-42B2-AEDF-59712E1B4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Stellantis</Template>
  <TotalTime>0</TotalTime>
  <Words>646</Words>
  <Application>Microsoft Office PowerPoint</Application>
  <PresentationFormat>Widescreen</PresentationFormat>
  <Paragraphs>75</Paragraphs>
  <Slides>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8</vt:i4>
      </vt:variant>
    </vt:vector>
  </HeadingPairs>
  <TitlesOfParts>
    <vt:vector size="19" baseType="lpstr">
      <vt:lpstr>Encode Sans ExpandedSemiBold</vt:lpstr>
      <vt:lpstr>Encode Sans Expanded</vt:lpstr>
      <vt:lpstr>Encode Sans ExpandedLight</vt:lpstr>
      <vt:lpstr>Arial</vt:lpstr>
      <vt:lpstr>Microsoft Sans Serif</vt:lpstr>
      <vt:lpstr>Encode Sans</vt:lpstr>
      <vt:lpstr>Stellantis</vt:lpstr>
      <vt:lpstr>Stellantis - Chapter tangerine</vt:lpstr>
      <vt:lpstr>Stellantis - Chapter mint</vt:lpstr>
      <vt:lpstr>Stellantis - Chapter orange</vt:lpstr>
      <vt:lpstr>2_Stellantis</vt:lpstr>
      <vt:lpstr>QUIZ VCT 2 Discovering the needs  of B2B customers (VSB/SME customers)  CG504003Q02</vt:lpstr>
      <vt:lpstr>Instructions</vt:lpstr>
      <vt:lpstr>End quiz - Question 1/5</vt:lpstr>
      <vt:lpstr>End quiz - Question 2/5</vt:lpstr>
      <vt:lpstr>End quiz - Question 3/5</vt:lpstr>
      <vt:lpstr>End quiz - Question 4/5</vt:lpstr>
      <vt:lpstr>End quiz - Question 5/5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 presentation [encode sans expanded light 47 pt] on several lines LOREM IPSUM DOLOR SIT CTETUER SIT PISCINGO</dc:title>
  <dc:creator>Amelie Retailleau</dc:creator>
  <cp:lastModifiedBy>Patrizia Gariglio</cp:lastModifiedBy>
  <cp:revision>55</cp:revision>
  <cp:lastPrinted>2022-08-22T09:04:47Z</cp:lastPrinted>
  <dcterms:created xsi:type="dcterms:W3CDTF">2021-01-22T15:57:22Z</dcterms:created>
  <dcterms:modified xsi:type="dcterms:W3CDTF">2023-04-03T13:42:14Z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0x0101001333678E77F19E4DA725C3904037C8BB</vt:lpwstr>
  </property>
  <property fmtid="{D5CDD505-2E9C-101B-9397-08002B2CF9AE}" pid="3" name="MediaServiceImageTags">
    <vt:lpwstr/>
  </property>
  <property fmtid="{D5CDD505-2E9C-101B-9397-08002B2CF9AE}" pid="4" name="MSIP_Label_2fd53d93-3f4c-4b90-b511-bd6bdbb4fba9_Enabled">
    <vt:lpwstr>true</vt:lpwstr>
  </property>
  <property fmtid="{D5CDD505-2E9C-101B-9397-08002B2CF9AE}" pid="5" name="MSIP_Label_2fd53d93-3f4c-4b90-b511-bd6bdbb4fba9_SetDate">
    <vt:lpwstr>2022-08-26T12:42:38Z</vt:lpwstr>
  </property>
  <property fmtid="{D5CDD505-2E9C-101B-9397-08002B2CF9AE}" pid="6" name="MSIP_Label_2fd53d93-3f4c-4b90-b511-bd6bdbb4fba9_Method">
    <vt:lpwstr>Standard</vt:lpwstr>
  </property>
  <property fmtid="{D5CDD505-2E9C-101B-9397-08002B2CF9AE}" pid="7" name="MSIP_Label_2fd53d93-3f4c-4b90-b511-bd6bdbb4fba9_Name">
    <vt:lpwstr>2fd53d93-3f4c-4b90-b511-bd6bdbb4fba9</vt:lpwstr>
  </property>
  <property fmtid="{D5CDD505-2E9C-101B-9397-08002B2CF9AE}" pid="8" name="MSIP_Label_2fd53d93-3f4c-4b90-b511-bd6bdbb4fba9_SiteId">
    <vt:lpwstr>d852d5cd-724c-4128-8812-ffa5db3f8507</vt:lpwstr>
  </property>
  <property fmtid="{D5CDD505-2E9C-101B-9397-08002B2CF9AE}" pid="9" name="MSIP_Label_2fd53d93-3f4c-4b90-b511-bd6bdbb4fba9_ActionId">
    <vt:lpwstr>59640b64-48d5-4c08-959b-fbfe9f09e4a9</vt:lpwstr>
  </property>
  <property fmtid="{D5CDD505-2E9C-101B-9397-08002B2CF9AE}" pid="10" name="MSIP_Label_2fd53d93-3f4c-4b90-b511-bd6bdbb4fba9_ContentBits">
    <vt:lpwstr>0</vt:lpwstr>
  </property>
  <property fmtid="{D5CDD505-2E9C-101B-9397-08002B2CF9AE}" pid="11" name="ArticulateGUID">
    <vt:lpwstr>B9F707BA-BB3F-46A4-B8A1-939C62365B9D</vt:lpwstr>
  </property>
  <property fmtid="{D5CDD505-2E9C-101B-9397-08002B2CF9AE}" pid="12" name="ArticulatePath">
    <vt:lpwstr>Quiz_CG504003Q02_B2B_ENWW</vt:lpwstr>
  </property>
</Properties>
</file>