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0" r:id="rId4"/>
    <p:sldMasterId id="2147483694" r:id="rId5"/>
    <p:sldMasterId id="2147483708" r:id="rId6"/>
    <p:sldMasterId id="2147483722" r:id="rId7"/>
    <p:sldMasterId id="2147483762" r:id="rId8"/>
  </p:sldMasterIdLst>
  <p:notesMasterIdLst>
    <p:notesMasterId r:id="rId17"/>
  </p:notesMasterIdLst>
  <p:handoutMasterIdLst>
    <p:handoutMasterId r:id="rId18"/>
  </p:handoutMasterIdLst>
  <p:sldIdLst>
    <p:sldId id="389" r:id="rId9"/>
    <p:sldId id="509" r:id="rId10"/>
    <p:sldId id="2147377238" r:id="rId11"/>
    <p:sldId id="2147377244" r:id="rId12"/>
    <p:sldId id="2147377340" r:id="rId13"/>
    <p:sldId id="2147377339" r:id="rId14"/>
    <p:sldId id="2147377338" r:id="rId15"/>
    <p:sldId id="2147377245" r:id="rId16"/>
  </p:sldIdLst>
  <p:sldSz cx="12192000" cy="6858000"/>
  <p:notesSz cx="9931400" cy="68199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Encode Sans" pitchFamily="2" charset="0"/>
      <p:regular r:id="rId23"/>
      <p:bold r:id="rId24"/>
    </p:embeddedFont>
    <p:embeddedFont>
      <p:font typeface="Encode Sans Expanded" pitchFamily="2" charset="0"/>
      <p:regular r:id="rId25"/>
      <p:bold r:id="rId26"/>
    </p:embeddedFont>
    <p:embeddedFont>
      <p:font typeface="Encode Sans ExpandedLight" charset="0"/>
      <p:regular r:id="rId27"/>
    </p:embeddedFont>
    <p:embeddedFont>
      <p:font typeface="Encode Sans ExpandedSemiBold" charset="0"/>
      <p:regular r:id="rId28"/>
      <p:bold r:id="rId29"/>
    </p:embeddedFont>
    <p:embeddedFont>
      <p:font typeface="Microsoft Sans Serif" panose="020B0604020202020204" pitchFamily="34" charset="0"/>
      <p:regular r:id="rId30"/>
    </p:embeddedFont>
  </p:embeddedFontLst>
  <p:custDataLst>
    <p:tags r:id="rId31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25C908-563A-DBC3-43F9-5B46BE43ACB3}" name="Daniel Debrouwer" initials="DD" userId="S::d.debrouwer@eurofleet-consult.com::535bcc4e-5299-4905-b6e7-e940978b6b3b" providerId="AD"/>
  <p188:author id="{A9A2560C-622C-3D4F-67C6-DE5FB11CE771}" name="Rudy Braeckmans" initials="RB" userId="S::r.braeckmans@eurofleet-consult.com::5fae23d2-36e9-4a0f-9dc7-0af3ec8e41dd" providerId="AD"/>
  <p188:author id="{28708A81-5424-E5DE-73A0-5823A6E079DA}" name="Arnaud Desmedt" initials="AD" userId="S::a.desmedt@eurofleet-consult.com::cbea870f-87d6-4388-9cd2-f7b24845f136" providerId="AD"/>
  <p188:author id="{049B66D2-E6D6-BEF4-C370-945EABA2132A}" name="MAUD LECHAT" initials="ML" userId="S::J504542@inetpsa.com::3610028c-8d41-47a3-93ee-bdebc608ac02" providerId="AD"/>
  <p188:author id="{3D0379D3-CEA0-3735-7412-9ACF0CB507D3}" name="Marc Boghe" initials="MB" userId="S::m.boghe@eurofleet-consult.com::1f4fba64-f1d5-4a57-b0e9-4784b46d999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DCD"/>
    <a:srgbClr val="ECA42E"/>
    <a:srgbClr val="F7A600"/>
    <a:srgbClr val="B73612"/>
    <a:srgbClr val="7F7F7F"/>
    <a:srgbClr val="BFBFBF"/>
    <a:srgbClr val="E8E8ED"/>
    <a:srgbClr val="243782"/>
    <a:srgbClr val="FFFFFF"/>
    <a:srgbClr val="E94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8762" autoAdjust="0"/>
  </p:normalViewPr>
  <p:slideViewPr>
    <p:cSldViewPr snapToGrid="0">
      <p:cViewPr varScale="1">
        <p:scale>
          <a:sx n="95" d="100"/>
          <a:sy n="95" d="100"/>
        </p:scale>
        <p:origin x="78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225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microsoft.com/office/2018/10/relationships/authors" Target="authors.xml"/><Relationship Id="rId10" Type="http://schemas.openxmlformats.org/officeDocument/2006/relationships/slide" Target="slides/slide2.xml"/><Relationship Id="rId19" Type="http://schemas.openxmlformats.org/officeDocument/2006/relationships/font" Target="fonts/font1.fntdata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0F00F29-A4D6-0172-9FB8-4971C19FB8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A20931E-D348-2999-CEF6-7B3EC7E688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610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4544F-1B5C-4D82-BFDE-B61441DA0D15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224AB68-7BCB-6675-AAF1-B19906900E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78588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7A7E4EE-B73F-359E-7E89-22A3AC5F3A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6100" y="6478588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D73A3-D465-4BAD-973D-A6FBDB05F34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40217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148" userDrawn="1">
          <p15:clr>
            <a:srgbClr val="F26B43"/>
          </p15:clr>
        </p15:guide>
        <p15:guide id="2" pos="3128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607" cy="342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Encode Sans Expanded" panose="00000505000000000000" pitchFamily="2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5495" y="1"/>
            <a:ext cx="4303607" cy="342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Encode Sans Expanded" panose="00000505000000000000" pitchFamily="2" charset="0"/>
              </a:defRPr>
            </a:lvl1pPr>
          </a:lstStyle>
          <a:p>
            <a:fld id="{499D647E-0E65-4A14-903D-757EDF104052}" type="datetimeFigureOut">
              <a:rPr lang="fr-FR" smtClean="0"/>
              <a:pPr/>
              <a:t>03/04/2023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469900"/>
            <a:ext cx="4792662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5615464" y="918505"/>
            <a:ext cx="4172984" cy="536407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77722"/>
            <a:ext cx="4303607" cy="342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Encode Sans Expanded" panose="00000505000000000000" pitchFamily="2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5495" y="6477722"/>
            <a:ext cx="4303607" cy="342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Encode Sans Expanded" panose="00000505000000000000" pitchFamily="2" charset="0"/>
              </a:defRPr>
            </a:lvl1pPr>
          </a:lstStyle>
          <a:p>
            <a:fld id="{DA46B207-691D-4EE2-B9CC-9F376BF0DE64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375926-54D0-41AB-9550-418420F028D3}"/>
              </a:ext>
            </a:extLst>
          </p:cNvPr>
          <p:cNvSpPr txBox="1"/>
          <p:nvPr/>
        </p:nvSpPr>
        <p:spPr>
          <a:xfrm>
            <a:off x="5547539" y="472383"/>
            <a:ext cx="3330530" cy="336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>
                <a:latin typeface="Encode Sans Expanded" panose="00000505000000000000" pitchFamily="2" charset="0"/>
              </a:rPr>
              <a:t>Key messages</a:t>
            </a:r>
            <a:endParaRPr lang="en-US" sz="1600" b="1">
              <a:latin typeface="Encode Sans Expanded" panose="00000505000000000000" pitchFamily="2" charset="0"/>
            </a:endParaRPr>
          </a:p>
        </p:txBody>
      </p:sp>
      <p:sp>
        <p:nvSpPr>
          <p:cNvPr id="10" name="ZoneTexte 8">
            <a:extLst>
              <a:ext uri="{FF2B5EF4-FFF2-40B4-BE49-F238E27FC236}">
                <a16:creationId xmlns:a16="http://schemas.microsoft.com/office/drawing/2014/main" id="{A951023D-8294-437A-B99A-576625DB1A4F}"/>
              </a:ext>
            </a:extLst>
          </p:cNvPr>
          <p:cNvSpPr txBox="1"/>
          <p:nvPr/>
        </p:nvSpPr>
        <p:spPr>
          <a:xfrm>
            <a:off x="124895" y="3310658"/>
            <a:ext cx="4053817" cy="307148"/>
          </a:xfrm>
          <a:prstGeom prst="rect">
            <a:avLst/>
          </a:prstGeom>
          <a:noFill/>
        </p:spPr>
        <p:txBody>
          <a:bodyPr wrap="square" lIns="90818" tIns="45409" rIns="90818" bIns="45409" rtlCol="0">
            <a:spAutoFit/>
          </a:bodyPr>
          <a:lstStyle/>
          <a:p>
            <a:r>
              <a:rPr lang="fr-BE" sz="1400" b="1">
                <a:latin typeface="Encode Sans Expanded" panose="00000505000000000000" pitchFamily="2" charset="0"/>
              </a:rPr>
              <a:t>Objective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B83F46-436B-4B8E-8352-8A29FD4C72A8}"/>
              </a:ext>
            </a:extLst>
          </p:cNvPr>
          <p:cNvSpPr/>
          <p:nvPr/>
        </p:nvSpPr>
        <p:spPr>
          <a:xfrm>
            <a:off x="142953" y="3738316"/>
            <a:ext cx="5153795" cy="25258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Encode Sans Expanded" panose="00000505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713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Encode Sans Expanded" panose="00000505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Encode Sans Expanded" panose="00000505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Encode Sans Expanded" panose="00000505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Encode Sans Expanded" panose="00000505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Encode Sans Expanded" panose="00000505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48" userDrawn="1">
          <p15:clr>
            <a:srgbClr val="F26B43"/>
          </p15:clr>
        </p15:guide>
        <p15:guide id="2" pos="3128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8.jpeg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54013" y="469900"/>
            <a:ext cx="4792662" cy="26955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i="1" dirty="0">
                <a:latin typeface="Encode Sans"/>
              </a:rPr>
              <a:t>Slide </a:t>
            </a:r>
            <a:fld id="{77F985E3-109E-4743-A08B-EF8AAC6700E8}" type="slidenum">
              <a:rPr lang="en-US" b="1" i="1" dirty="0" smtClean="0">
                <a:latin typeface="Encode San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lang="fr-FR" b="1" i="1" dirty="0">
              <a:latin typeface="Encode Sans"/>
            </a:endParaRPr>
          </a:p>
          <a:p>
            <a:endParaRPr lang="fr-FR" dirty="0">
              <a:latin typeface="Encode Sans" pitchFamily="2" charset="0"/>
            </a:endParaRPr>
          </a:p>
          <a:p>
            <a:endParaRPr lang="fr-FR" dirty="0">
              <a:latin typeface="Encode Sans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46B207-691D-4EE2-B9CC-9F376BF0DE6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5" name="Picture 2" descr="Stellantis dévoile un florilège de slogans pour ses marques">
            <a:extLst>
              <a:ext uri="{FF2B5EF4-FFF2-40B4-BE49-F238E27FC236}">
                <a16:creationId xmlns:a16="http://schemas.microsoft.com/office/drawing/2014/main" id="{B339CAF5-21E8-A6D5-75F9-F3B8F4755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021" y="4847142"/>
            <a:ext cx="430722" cy="26291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rapeaux Monde Banque d'images et photos libres de droit - iStock">
            <a:extLst>
              <a:ext uri="{FF2B5EF4-FFF2-40B4-BE49-F238E27FC236}">
                <a16:creationId xmlns:a16="http://schemas.microsoft.com/office/drawing/2014/main" id="{FDD21926-2024-167D-34F5-C02476B7D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021" y="4107811"/>
            <a:ext cx="314758" cy="28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959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469900"/>
            <a:ext cx="4792662" cy="269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6B207-691D-4EE2-B9CC-9F376BF0DE6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672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469900"/>
            <a:ext cx="4792662" cy="269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6B207-691D-4EE2-B9CC-9F376BF0DE6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414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469900"/>
            <a:ext cx="4792662" cy="269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6B207-691D-4EE2-B9CC-9F376BF0DE6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287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469900"/>
            <a:ext cx="4792662" cy="269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6B207-691D-4EE2-B9CC-9F376BF0DE6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697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469900"/>
            <a:ext cx="4792662" cy="269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6B207-691D-4EE2-B9CC-9F376BF0DE6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67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E01D72-D317-48EB-8946-13EE8EFCE2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822" y="2971777"/>
            <a:ext cx="5400000" cy="1800000"/>
          </a:xfrm>
        </p:spPr>
        <p:txBody>
          <a:bodyPr anchor="b"/>
          <a:lstStyle>
            <a:lvl1pPr>
              <a:defRPr sz="3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121B9EDF-81A4-4116-AE20-E6C846380D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2822" y="4838359"/>
            <a:ext cx="5400000" cy="1296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9608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hite with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02693427-0064-4C20-BB8A-3162AB9CD16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234AADB-645B-4C3C-BFE7-89D1937EB4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  <p:sp>
        <p:nvSpPr>
          <p:cNvPr id="12" name="Espace réservé pour une image  33">
            <a:extLst>
              <a:ext uri="{FF2B5EF4-FFF2-40B4-BE49-F238E27FC236}">
                <a16:creationId xmlns:a16="http://schemas.microsoft.com/office/drawing/2014/main" id="{895E04EA-65C6-4AA2-8F1E-9A4E11C6614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1128410"/>
            <a:ext cx="5499370" cy="5039202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8038BA85-2084-4869-B223-D5D52B6CE4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890" y="1128410"/>
            <a:ext cx="5452110" cy="5039202"/>
          </a:xfrm>
          <a:custGeom>
            <a:avLst/>
            <a:gdLst>
              <a:gd name="connsiteX0" fmla="*/ 0 w 5452110"/>
              <a:gd name="connsiteY0" fmla="*/ 0 h 5039202"/>
              <a:gd name="connsiteX1" fmla="*/ 5452110 w 5452110"/>
              <a:gd name="connsiteY1" fmla="*/ 0 h 5039202"/>
              <a:gd name="connsiteX2" fmla="*/ 5452110 w 5452110"/>
              <a:gd name="connsiteY2" fmla="*/ 5039202 h 5039202"/>
              <a:gd name="connsiteX3" fmla="*/ 0 w 545211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2110" h="5039202">
                <a:moveTo>
                  <a:pt x="0" y="0"/>
                </a:moveTo>
                <a:lnTo>
                  <a:pt x="5452110" y="0"/>
                </a:lnTo>
                <a:lnTo>
                  <a:pt x="545211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540000" rIns="360000" bIns="36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536" y="2927612"/>
            <a:ext cx="4932000" cy="2880000"/>
          </a:xfrm>
        </p:spPr>
        <p:txBody>
          <a:bodyPr/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3CC8265-43A8-4733-994F-26FC35CA7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5400000">
            <a:off x="5475816" y="3525796"/>
            <a:ext cx="1500865" cy="286749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6943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1889" y="2090899"/>
            <a:ext cx="10440000" cy="1548000"/>
          </a:xfrm>
        </p:spPr>
        <p:txBody>
          <a:bodyPr anchor="b"/>
          <a:lstStyle>
            <a:lvl1pPr>
              <a:defRPr sz="5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1889" y="3709352"/>
            <a:ext cx="10440000" cy="792000"/>
          </a:xfrm>
        </p:spPr>
        <p:txBody>
          <a:bodyPr/>
          <a:lstStyle>
            <a:lvl1pPr>
              <a:defRPr sz="2900" b="0">
                <a:solidFill>
                  <a:schemeClr val="bg1"/>
                </a:solidFill>
                <a:latin typeface="+mn-lt"/>
              </a:defRPr>
            </a:lvl1pPr>
            <a:lvl2pPr>
              <a:defRPr sz="2500">
                <a:latin typeface="Encode Sans ExpandedLight" pitchFamily="2" charset="0"/>
              </a:defRPr>
            </a:lvl2pPr>
            <a:lvl3pPr>
              <a:defRPr sz="2500">
                <a:latin typeface="Encode Sans ExpandedLight" pitchFamily="2" charset="0"/>
              </a:defRPr>
            </a:lvl3pPr>
            <a:lvl4pPr>
              <a:defRPr sz="2500">
                <a:latin typeface="Encode Sans ExpandedLight" pitchFamily="2" charset="0"/>
              </a:defRPr>
            </a:lvl4pPr>
            <a:lvl5pPr>
              <a:defRPr sz="2500">
                <a:latin typeface="Encode Sans ExpandedLight" pitchFamily="2" charset="0"/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3510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B5B3371-D86E-4697-92CD-5B21ECF77A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96167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4BDBFD0-F6E2-49A9-91D4-C8811F988A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96167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296369"/>
            <a:ext cx="10800000" cy="492803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E51F8B3E-14FB-4855-BA2B-DAC0E96F2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696268"/>
            <a:ext cx="10800000" cy="335964"/>
          </a:xfrm>
        </p:spPr>
        <p:txBody>
          <a:bodyPr/>
          <a:lstStyle>
            <a:lvl1pPr algn="r">
              <a:defRPr sz="14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9855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B5B3371-D86E-4697-92CD-5B21ECF77A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96167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4BDBFD0-F6E2-49A9-91D4-C8811F988A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96167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296369"/>
            <a:ext cx="10800000" cy="492803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</p:spTree>
    <p:extLst>
      <p:ext uri="{BB962C8B-B14F-4D97-AF65-F5344CB8AC3E}">
        <p14:creationId xmlns:p14="http://schemas.microsoft.com/office/powerpoint/2010/main" val="3281458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hite with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02693427-0064-4C20-BB8A-3162AB9CD16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234AADB-645B-4C3C-BFE7-89D1937EB4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  <p:sp>
        <p:nvSpPr>
          <p:cNvPr id="12" name="Espace réservé pour une image  33">
            <a:extLst>
              <a:ext uri="{FF2B5EF4-FFF2-40B4-BE49-F238E27FC236}">
                <a16:creationId xmlns:a16="http://schemas.microsoft.com/office/drawing/2014/main" id="{895E04EA-65C6-4AA2-8F1E-9A4E11C6614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1128410"/>
            <a:ext cx="5499370" cy="5039202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8038BA85-2084-4869-B223-D5D52B6CE4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890" y="1128410"/>
            <a:ext cx="5452110" cy="5039202"/>
          </a:xfrm>
          <a:custGeom>
            <a:avLst/>
            <a:gdLst>
              <a:gd name="connsiteX0" fmla="*/ 0 w 5452110"/>
              <a:gd name="connsiteY0" fmla="*/ 0 h 5039202"/>
              <a:gd name="connsiteX1" fmla="*/ 5452110 w 5452110"/>
              <a:gd name="connsiteY1" fmla="*/ 0 h 5039202"/>
              <a:gd name="connsiteX2" fmla="*/ 5452110 w 5452110"/>
              <a:gd name="connsiteY2" fmla="*/ 5039202 h 5039202"/>
              <a:gd name="connsiteX3" fmla="*/ 0 w 545211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2110" h="5039202">
                <a:moveTo>
                  <a:pt x="0" y="0"/>
                </a:moveTo>
                <a:lnTo>
                  <a:pt x="5452110" y="0"/>
                </a:lnTo>
                <a:lnTo>
                  <a:pt x="545211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540000" rIns="360000" bIns="36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536" y="2927612"/>
            <a:ext cx="4932000" cy="2880000"/>
          </a:xfrm>
        </p:spPr>
        <p:txBody>
          <a:bodyPr/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3CC8265-43A8-4733-994F-26FC35CA7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5400000">
            <a:off x="5475816" y="3525796"/>
            <a:ext cx="1500865" cy="286749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65619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541" y="2223358"/>
            <a:ext cx="10416000" cy="2808160"/>
          </a:xfrm>
        </p:spPr>
        <p:txBody>
          <a:bodyPr anchor="ctr"/>
          <a:lstStyle>
            <a:lvl1pPr algn="l">
              <a:lnSpc>
                <a:spcPct val="90000"/>
              </a:lnSpc>
              <a:defRPr sz="47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6541" y="5138738"/>
            <a:ext cx="10416000" cy="648000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94095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541" y="2223358"/>
            <a:ext cx="10416000" cy="2808160"/>
          </a:xfrm>
        </p:spPr>
        <p:txBody>
          <a:bodyPr anchor="ctr"/>
          <a:lstStyle>
            <a:lvl1pPr algn="l">
              <a:lnSpc>
                <a:spcPct val="90000"/>
              </a:lnSpc>
              <a:defRPr sz="47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6541" y="5138738"/>
            <a:ext cx="10416000" cy="648000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83675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B5B3371-D86E-4697-92CD-5B21ECF77A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96167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4BDBFD0-F6E2-49A9-91D4-C8811F988A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96167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296369"/>
            <a:ext cx="10800000" cy="492803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E51F8B3E-14FB-4855-BA2B-DAC0E96F2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696268"/>
            <a:ext cx="10800000" cy="335964"/>
          </a:xfrm>
        </p:spPr>
        <p:txBody>
          <a:bodyPr/>
          <a:lstStyle>
            <a:lvl1pPr algn="r">
              <a:defRPr sz="14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945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1889" y="2090899"/>
            <a:ext cx="10440000" cy="1548000"/>
          </a:xfrm>
        </p:spPr>
        <p:txBody>
          <a:bodyPr anchor="b"/>
          <a:lstStyle>
            <a:lvl1pPr>
              <a:defRPr sz="5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1889" y="3709352"/>
            <a:ext cx="10440000" cy="792000"/>
          </a:xfrm>
        </p:spPr>
        <p:txBody>
          <a:bodyPr/>
          <a:lstStyle>
            <a:lvl1pPr>
              <a:defRPr sz="2900" b="0">
                <a:solidFill>
                  <a:schemeClr val="bg1"/>
                </a:solidFill>
                <a:latin typeface="+mn-lt"/>
              </a:defRPr>
            </a:lvl1pPr>
            <a:lvl2pPr>
              <a:defRPr sz="2500">
                <a:latin typeface="Encode Sans ExpandedLight" pitchFamily="2" charset="0"/>
              </a:defRPr>
            </a:lvl2pPr>
            <a:lvl3pPr>
              <a:defRPr sz="2500">
                <a:latin typeface="Encode Sans ExpandedLight" pitchFamily="2" charset="0"/>
              </a:defRPr>
            </a:lvl3pPr>
            <a:lvl4pPr>
              <a:defRPr sz="2500">
                <a:latin typeface="Encode Sans ExpandedLight" pitchFamily="2" charset="0"/>
              </a:defRPr>
            </a:lvl4pPr>
            <a:lvl5pPr>
              <a:defRPr sz="2500">
                <a:latin typeface="Encode Sans ExpandedLight" pitchFamily="2" charset="0"/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48977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B5B3371-D86E-4697-92CD-5B21ECF77A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96167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4BDBFD0-F6E2-49A9-91D4-C8811F988A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96167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62974"/>
            <a:ext cx="10800000" cy="486142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E51F8B3E-14FB-4855-BA2B-DAC0E96F2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827722"/>
            <a:ext cx="10800000" cy="335964"/>
          </a:xfrm>
        </p:spPr>
        <p:txBody>
          <a:bodyPr/>
          <a:lstStyle>
            <a:lvl1pPr algn="r">
              <a:defRPr sz="14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8514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B5B3371-D86E-4697-92CD-5B21ECF77A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96167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4BDBFD0-F6E2-49A9-91D4-C8811F988A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96167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62974"/>
            <a:ext cx="10800000" cy="486142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</p:spTree>
    <p:extLst>
      <p:ext uri="{BB962C8B-B14F-4D97-AF65-F5344CB8AC3E}">
        <p14:creationId xmlns:p14="http://schemas.microsoft.com/office/powerpoint/2010/main" val="158651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1889" y="2090899"/>
            <a:ext cx="10440000" cy="1548000"/>
          </a:xfrm>
        </p:spPr>
        <p:txBody>
          <a:bodyPr anchor="b"/>
          <a:lstStyle>
            <a:lvl1pPr>
              <a:defRPr sz="5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1889" y="3709352"/>
            <a:ext cx="10440000" cy="792000"/>
          </a:xfrm>
        </p:spPr>
        <p:txBody>
          <a:bodyPr/>
          <a:lstStyle>
            <a:lvl1pPr>
              <a:defRPr sz="2900" b="0">
                <a:solidFill>
                  <a:schemeClr val="bg1"/>
                </a:solidFill>
                <a:latin typeface="+mn-lt"/>
              </a:defRPr>
            </a:lvl1pPr>
            <a:lvl2pPr>
              <a:defRPr sz="2500">
                <a:latin typeface="Encode Sans ExpandedLight" pitchFamily="2" charset="0"/>
              </a:defRPr>
            </a:lvl2pPr>
            <a:lvl3pPr>
              <a:defRPr sz="2500">
                <a:latin typeface="Encode Sans ExpandedLight" pitchFamily="2" charset="0"/>
              </a:defRPr>
            </a:lvl3pPr>
            <a:lvl4pPr>
              <a:defRPr sz="2500">
                <a:latin typeface="Encode Sans ExpandedLight" pitchFamily="2" charset="0"/>
              </a:defRPr>
            </a:lvl4pPr>
            <a:lvl5pPr>
              <a:defRPr sz="2500">
                <a:latin typeface="Encode Sans ExpandedLight" pitchFamily="2" charset="0"/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461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B5B3371-D86E-4697-92CD-5B21ECF77A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96167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4BDBFD0-F6E2-49A9-91D4-C8811F988A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96167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62974"/>
            <a:ext cx="10800000" cy="486142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</p:spTree>
    <p:extLst>
      <p:ext uri="{BB962C8B-B14F-4D97-AF65-F5344CB8AC3E}">
        <p14:creationId xmlns:p14="http://schemas.microsoft.com/office/powerpoint/2010/main" val="1212649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B5B3371-D86E-4697-92CD-5B21ECF77A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96167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4BDBFD0-F6E2-49A9-91D4-C8811F988A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96167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62974"/>
            <a:ext cx="10800000" cy="486142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E51F8B3E-14FB-4855-BA2B-DAC0E96F2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793216"/>
            <a:ext cx="10800000" cy="335964"/>
          </a:xfrm>
        </p:spPr>
        <p:txBody>
          <a:bodyPr/>
          <a:lstStyle>
            <a:lvl1pPr algn="r">
              <a:defRPr sz="14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382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37" y="2066191"/>
            <a:ext cx="10440000" cy="144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/>
              <a:t>Modifiez le style du titre</a:t>
            </a:r>
            <a:endParaRPr lang="en-US" noProof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637" y="3042548"/>
            <a:ext cx="10440000" cy="2412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76000" y="6562800"/>
            <a:ext cx="264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0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YYYY/MM/DD</a:t>
            </a:r>
            <a:endParaRPr lang="en-US">
              <a:latin typeface="+mj-lt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01" y="6562800"/>
            <a:ext cx="408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Communication Department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0399" y="6562800"/>
            <a:ext cx="72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75A587B-5814-4D9B-9598-FE9CB954CB0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1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813" r:id="rId2"/>
    <p:sldLayoutId id="2147483814" r:id="rId3"/>
  </p:sldLayoutIdLst>
  <p:hf hdr="0" ftr="0" dt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4700" kern="1200" cap="all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5000"/>
        </a:lnSpc>
        <a:spcBef>
          <a:spcPts val="0"/>
        </a:spcBef>
        <a:buFont typeface="+mj-lt"/>
        <a:buNone/>
        <a:defRPr sz="2500" b="0" kern="1200" cap="none" baseline="0">
          <a:solidFill>
            <a:schemeClr val="bg1"/>
          </a:solidFill>
          <a:latin typeface="+mn-lt"/>
          <a:ea typeface="+mn-ea"/>
          <a:cs typeface="+mn-cs"/>
        </a:defRPr>
      </a:lvl1pPr>
      <a:lvl2pPr marL="216000" indent="-21600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250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105000"/>
        </a:lnSpc>
        <a:spcBef>
          <a:spcPts val="0"/>
        </a:spcBef>
        <a:buSzPct val="120000"/>
        <a:buFont typeface="Encode Sans" pitchFamily="2" charset="0"/>
        <a:buNone/>
        <a:defRPr sz="150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0" indent="-18000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81" y="1535088"/>
            <a:ext cx="10800000" cy="86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081" y="2624771"/>
            <a:ext cx="10800000" cy="36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YYYY/MM/DD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Communication Department</a:t>
            </a:r>
          </a:p>
        </p:txBody>
      </p:sp>
      <p:pic>
        <p:nvPicPr>
          <p:cNvPr id="9" name="Immagine 1">
            <a:extLst>
              <a:ext uri="{FF2B5EF4-FFF2-40B4-BE49-F238E27FC236}">
                <a16:creationId xmlns:a16="http://schemas.microsoft.com/office/drawing/2014/main" id="{EE8FF63E-AB4C-495C-A76C-4A9E9461FB9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46358" y="36374"/>
            <a:ext cx="1845642" cy="5968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0F8855-23BD-4B44-A543-73DD82B10640}"/>
              </a:ext>
            </a:extLst>
          </p:cNvPr>
          <p:cNvSpPr txBox="1"/>
          <p:nvPr userDrawn="1"/>
        </p:nvSpPr>
        <p:spPr>
          <a:xfrm>
            <a:off x="11345081" y="6574896"/>
            <a:ext cx="8022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1AB92C6-CF60-4BE9-BA06-3FAEA9FC4D77}" type="slidenum">
              <a:rPr lang="en-US" sz="1100" smtClean="0"/>
              <a:pPr algn="r"/>
              <a:t>‹N›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39973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7" r:id="rId2"/>
    <p:sldLayoutId id="2147483736" r:id="rId3"/>
  </p:sldLayoutIdLst>
  <p:hf hdr="0" ftr="0" dt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600" b="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216000" indent="-216000" algn="l" defTabSz="685800" rtl="0" eaLnBrk="1" latinLnBrk="0" hangingPunct="1">
        <a:lnSpc>
          <a:spcPct val="105000"/>
        </a:lnSpc>
        <a:spcBef>
          <a:spcPts val="7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216000" indent="0" algn="l" defTabSz="685800" rtl="0" eaLnBrk="1" latinLnBrk="0" hangingPunct="1">
        <a:lnSpc>
          <a:spcPct val="105000"/>
        </a:lnSpc>
        <a:spcBef>
          <a:spcPts val="700"/>
        </a:spcBef>
        <a:buSzPct val="120000"/>
        <a:buFont typeface="Encode Sans" pitchFamily="2" charset="0"/>
        <a:buNone/>
        <a:defRPr sz="1400" b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16000" indent="0" algn="l" defTabSz="685800" rtl="0" eaLnBrk="1" latinLnBrk="0" hangingPunct="1">
        <a:lnSpc>
          <a:spcPct val="105000"/>
        </a:lnSpc>
        <a:spcBef>
          <a:spcPts val="400"/>
        </a:spcBef>
        <a:buFont typeface="Encode Sans" pitchFamily="2" charset="0"/>
        <a:buNone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4pPr>
      <a:lvl5pPr marL="360000" indent="-144000" algn="l" defTabSz="685800" rtl="0" eaLnBrk="1" latinLnBrk="0" hangingPunct="1">
        <a:lnSpc>
          <a:spcPct val="105000"/>
        </a:lnSpc>
        <a:spcBef>
          <a:spcPts val="4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81" y="1535088"/>
            <a:ext cx="10800000" cy="86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081" y="2624771"/>
            <a:ext cx="10800000" cy="36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YYYY/MM/DD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Communication Department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9874" y="6489701"/>
            <a:ext cx="72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fld id="{975A587B-5814-4D9B-9598-FE9CB954CB01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9" name="Immagine 1">
            <a:extLst>
              <a:ext uri="{FF2B5EF4-FFF2-40B4-BE49-F238E27FC236}">
                <a16:creationId xmlns:a16="http://schemas.microsoft.com/office/drawing/2014/main" id="{076972A9-069A-4041-9118-DA0C1EB714B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46358" y="36374"/>
            <a:ext cx="1845642" cy="59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6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1" r:id="rId2"/>
    <p:sldLayoutId id="2147483739" r:id="rId3"/>
    <p:sldLayoutId id="2147483713" r:id="rId4"/>
  </p:sldLayoutIdLst>
  <p:hf hdr="0" ftr="0" dt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600" b="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216000" indent="-216000" algn="l" defTabSz="685800" rtl="0" eaLnBrk="1" latinLnBrk="0" hangingPunct="1">
        <a:lnSpc>
          <a:spcPct val="105000"/>
        </a:lnSpc>
        <a:spcBef>
          <a:spcPts val="7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216000" indent="0" algn="l" defTabSz="685800" rtl="0" eaLnBrk="1" latinLnBrk="0" hangingPunct="1">
        <a:lnSpc>
          <a:spcPct val="105000"/>
        </a:lnSpc>
        <a:spcBef>
          <a:spcPts val="700"/>
        </a:spcBef>
        <a:buSzPct val="120000"/>
        <a:buFont typeface="Encode Sans" pitchFamily="2" charset="0"/>
        <a:buNone/>
        <a:defRPr sz="1400" b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16000" indent="0" algn="l" defTabSz="685800" rtl="0" eaLnBrk="1" latinLnBrk="0" hangingPunct="1">
        <a:lnSpc>
          <a:spcPct val="105000"/>
        </a:lnSpc>
        <a:spcBef>
          <a:spcPts val="400"/>
        </a:spcBef>
        <a:buFont typeface="Encode Sans" pitchFamily="2" charset="0"/>
        <a:buNone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4pPr>
      <a:lvl5pPr marL="360000" indent="-144000" algn="l" defTabSz="685800" rtl="0" eaLnBrk="1" latinLnBrk="0" hangingPunct="1">
        <a:lnSpc>
          <a:spcPct val="105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81" y="1535088"/>
            <a:ext cx="10800000" cy="86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081" y="2624771"/>
            <a:ext cx="10800000" cy="36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YYYY/MM/DD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Communication Department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9874" y="6489701"/>
            <a:ext cx="72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fld id="{975A587B-5814-4D9B-9598-FE9CB954CB01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9" name="Immagine 1">
            <a:extLst>
              <a:ext uri="{FF2B5EF4-FFF2-40B4-BE49-F238E27FC236}">
                <a16:creationId xmlns:a16="http://schemas.microsoft.com/office/drawing/2014/main" id="{33C6FD5F-CDC4-40EC-8D7C-01AA3CF6CF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46358" y="36374"/>
            <a:ext cx="1845642" cy="59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4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5" r:id="rId2"/>
    <p:sldLayoutId id="2147483740" r:id="rId3"/>
    <p:sldLayoutId id="2147483727" r:id="rId4"/>
  </p:sldLayoutIdLst>
  <p:hf hdr="0" ftr="0" dt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600" b="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216000" indent="-216000" algn="l" defTabSz="685800" rtl="0" eaLnBrk="1" latinLnBrk="0" hangingPunct="1">
        <a:lnSpc>
          <a:spcPct val="105000"/>
        </a:lnSpc>
        <a:spcBef>
          <a:spcPts val="7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216000" indent="0" algn="l" defTabSz="685800" rtl="0" eaLnBrk="1" latinLnBrk="0" hangingPunct="1">
        <a:lnSpc>
          <a:spcPct val="105000"/>
        </a:lnSpc>
        <a:spcBef>
          <a:spcPts val="700"/>
        </a:spcBef>
        <a:buSzPct val="120000"/>
        <a:buFont typeface="Encode Sans" pitchFamily="2" charset="0"/>
        <a:buNone/>
        <a:defRPr sz="1400" b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16000" indent="0" algn="l" defTabSz="685800" rtl="0" eaLnBrk="1" latinLnBrk="0" hangingPunct="1">
        <a:lnSpc>
          <a:spcPct val="105000"/>
        </a:lnSpc>
        <a:spcBef>
          <a:spcPts val="400"/>
        </a:spcBef>
        <a:buFont typeface="Encode Sans" pitchFamily="2" charset="0"/>
        <a:buNone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4pPr>
      <a:lvl5pPr marL="360000" indent="-144000" algn="l" defTabSz="685800" rtl="0" eaLnBrk="1" latinLnBrk="0" hangingPunct="1">
        <a:lnSpc>
          <a:spcPct val="105000"/>
        </a:lnSpc>
        <a:spcBef>
          <a:spcPts val="400"/>
        </a:spcBef>
        <a:buClr>
          <a:schemeClr val="accent4"/>
        </a:buClr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049" y="773736"/>
            <a:ext cx="10080000" cy="79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2787" y="2497136"/>
            <a:ext cx="10440000" cy="36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2060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hf sldNum="0" hdr="0" dt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47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05000"/>
        </a:lnSpc>
        <a:spcBef>
          <a:spcPts val="1800"/>
        </a:spcBef>
        <a:buFont typeface="+mj-lt"/>
        <a:buAutoNum type="arabicPeriod"/>
        <a:defRPr sz="1900" b="0" kern="1200" cap="all" baseline="0">
          <a:solidFill>
            <a:schemeClr val="bg1"/>
          </a:solidFill>
          <a:latin typeface="+mn-lt"/>
          <a:ea typeface="+mn-ea"/>
          <a:cs typeface="+mn-cs"/>
        </a:defRPr>
      </a:lvl1pPr>
      <a:lvl2pPr marL="287338" indent="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bg1"/>
          </a:solidFill>
          <a:latin typeface="+mn-lt"/>
          <a:ea typeface="+mn-ea"/>
          <a:cs typeface="+mn-cs"/>
        </a:defRPr>
      </a:lvl2pPr>
      <a:lvl3pPr marL="450000" indent="-160338" algn="l" defTabSz="685800" rtl="0" eaLnBrk="1" latinLnBrk="0" hangingPunct="1">
        <a:lnSpc>
          <a:spcPct val="105000"/>
        </a:lnSpc>
        <a:spcBef>
          <a:spcPts val="0"/>
        </a:spcBef>
        <a:buSzPct val="120000"/>
        <a:buFont typeface="Encode Sans" pitchFamily="2" charset="0"/>
        <a:buChar char="•"/>
        <a:defRPr sz="15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450000" indent="-160338" algn="l" defTabSz="685800" rtl="0" eaLnBrk="1" latinLnBrk="0" hangingPunct="1">
        <a:lnSpc>
          <a:spcPct val="105000"/>
        </a:lnSpc>
        <a:spcBef>
          <a:spcPts val="0"/>
        </a:spcBef>
        <a:buFont typeface="Encode Sans" pitchFamily="2" charset="0"/>
        <a:buChar char="‐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450000" indent="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BF9D19-ADE4-4A3B-87DC-29130C627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541" y="2223357"/>
            <a:ext cx="10416000" cy="4057369"/>
          </a:xfrm>
        </p:spPr>
        <p:txBody>
          <a:bodyPr/>
          <a:lstStyle/>
          <a:p>
            <a:pPr algn="ctr"/>
            <a:r>
              <a:rPr lang="en-US" cap="none" dirty="0"/>
              <a:t>QUIZ VCT 4</a:t>
            </a:r>
            <a:br>
              <a:rPr lang="en-US" cap="none" dirty="0"/>
            </a:br>
            <a:r>
              <a:rPr lang="en-GB" cap="none" dirty="0"/>
              <a:t>Business concerns</a:t>
            </a:r>
            <a:br>
              <a:rPr lang="en-AS" cap="none" dirty="0"/>
            </a:br>
            <a:r>
              <a:rPr lang="en-GB" cap="none" dirty="0"/>
              <a:t>of B2B customers</a:t>
            </a:r>
            <a:br>
              <a:rPr lang="en-GB" cap="none" dirty="0"/>
            </a:br>
            <a:r>
              <a:rPr lang="en-GB" cap="none" dirty="0"/>
              <a:t>Case Studies</a:t>
            </a:r>
            <a:br>
              <a:rPr lang="en-US" dirty="0"/>
            </a:br>
            <a:br>
              <a:rPr lang="en-US" sz="3200" dirty="0"/>
            </a:br>
            <a:r>
              <a:rPr lang="en-US" sz="3200" dirty="0"/>
              <a:t>CG504003Q04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7929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A3DD574-E94C-4538-8C27-D92439736D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QUIZ VCT 4 – </a:t>
            </a:r>
            <a:r>
              <a:rPr lang="en-US" dirty="0"/>
              <a:t>Business concerns of B2B customers - Case Studies</a:t>
            </a:r>
            <a:endParaRPr lang="fr-FR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485AC40-01B4-C6F0-95D3-0BE51647B88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CBBF42D-94A4-8D56-A584-EF5D09E89A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Titolo 3">
            <a:extLst>
              <a:ext uri="{FF2B5EF4-FFF2-40B4-BE49-F238E27FC236}">
                <a16:creationId xmlns:a16="http://schemas.microsoft.com/office/drawing/2014/main" id="{5437DD84-B125-CDC2-1C2B-3794133DD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>
                <a:latin typeface="+mn-lt"/>
                <a:ea typeface="Roboto" pitchFamily="2" charset="0"/>
                <a:cs typeface="Roboto" pitchFamily="2" charset="0"/>
              </a:rPr>
              <a:t>Instructions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642CF7D-8B0C-8D6D-E6C2-1284E8344D47}"/>
              </a:ext>
            </a:extLst>
          </p:cNvPr>
          <p:cNvSpPr txBox="1"/>
          <p:nvPr/>
        </p:nvSpPr>
        <p:spPr>
          <a:xfrm>
            <a:off x="827863" y="1800975"/>
            <a:ext cx="9928367" cy="800219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243782"/>
                </a:solidFill>
                <a:latin typeface="Encode Sans" pitchFamily="2" charset="0"/>
              </a:rPr>
              <a:t>OBJECTIVES</a:t>
            </a:r>
            <a:endParaRPr lang="it-IT" sz="180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  <a:p>
            <a:r>
              <a:rPr lang="en-US" sz="1400" dirty="0">
                <a:solidFill>
                  <a:schemeClr val="tx2"/>
                </a:solidFill>
                <a:ea typeface="Roboto" pitchFamily="2" charset="0"/>
                <a:cs typeface="Roboto" pitchFamily="2" charset="0"/>
              </a:rPr>
              <a:t>This test has been designed to assess your knowledge of the content of the training module “BUSINESS CONCERNS OF B2B CUSTOMERS - CASE STUDIES”.</a:t>
            </a:r>
            <a:endParaRPr lang="fr-FR" sz="900" dirty="0">
              <a:solidFill>
                <a:schemeClr val="tx2"/>
              </a:solidFill>
              <a:ea typeface="Roboto" pitchFamily="2" charset="0"/>
              <a:cs typeface="Roboto" pitchFamily="2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70930A0-1891-6BF5-36D9-78099AAB7A6F}"/>
              </a:ext>
            </a:extLst>
          </p:cNvPr>
          <p:cNvSpPr txBox="1"/>
          <p:nvPr/>
        </p:nvSpPr>
        <p:spPr>
          <a:xfrm>
            <a:off x="827863" y="2950970"/>
            <a:ext cx="9928368" cy="984885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tx2"/>
                </a:solidFill>
                <a:ea typeface="Roboto Black" pitchFamily="2" charset="0"/>
                <a:cs typeface="Roboto Black" pitchFamily="2" charset="0"/>
              </a:rPr>
              <a:t>RULES</a:t>
            </a:r>
          </a:p>
          <a:p>
            <a:r>
              <a:rPr lang="en-US" sz="1400" dirty="0">
                <a:solidFill>
                  <a:srgbClr val="243782"/>
                </a:solidFill>
                <a:latin typeface="Encode Sans" pitchFamily="2" charset="0"/>
              </a:rPr>
              <a:t>You will pass the test if you correctly answer at least 80% of the questions (i.e. 4 out of 5). If you have not reached the pass mark of 80%, you will be able to take the test again.</a:t>
            </a:r>
          </a:p>
          <a:p>
            <a:r>
              <a:rPr lang="en-US" sz="1400" dirty="0">
                <a:solidFill>
                  <a:srgbClr val="243782"/>
                </a:solidFill>
                <a:latin typeface="Encode Sans" pitchFamily="2" charset="0"/>
              </a:rPr>
              <a:t>After the failures you will have to re-register for the virtual class.</a:t>
            </a:r>
            <a:endParaRPr lang="en-US" sz="140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01A99EF-2FDB-D0AD-E3CB-DD204ADD2107}"/>
              </a:ext>
            </a:extLst>
          </p:cNvPr>
          <p:cNvSpPr txBox="1"/>
          <p:nvPr/>
        </p:nvSpPr>
        <p:spPr>
          <a:xfrm>
            <a:off x="827864" y="4262505"/>
            <a:ext cx="9419388" cy="984885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ea typeface="Roboto Black" pitchFamily="2" charset="0"/>
                <a:cs typeface="Roboto Black" pitchFamily="2" charset="0"/>
              </a:rPr>
              <a:t>HOW  TO DO THE TEST</a:t>
            </a:r>
          </a:p>
          <a:p>
            <a:r>
              <a:rPr lang="en-US" sz="1400" dirty="0">
                <a:solidFill>
                  <a:srgbClr val="243782"/>
                </a:solidFill>
                <a:latin typeface="Encode Sans" pitchFamily="2" charset="0"/>
              </a:rPr>
              <a:t>You can change your choice as many times as you like until you click on  'Confirm'.</a:t>
            </a:r>
          </a:p>
          <a:p>
            <a:r>
              <a:rPr lang="en-US" sz="1400" dirty="0">
                <a:solidFill>
                  <a:srgbClr val="243782"/>
                </a:solidFill>
                <a:latin typeface="Encode Sans" pitchFamily="2" charset="0"/>
              </a:rPr>
              <a:t>You need to answer before you can move on to the next question. </a:t>
            </a:r>
            <a:br>
              <a:rPr lang="en-US" sz="1400" dirty="0">
                <a:solidFill>
                  <a:srgbClr val="243782"/>
                </a:solidFill>
                <a:latin typeface="Encode Sans" pitchFamily="2" charset="0"/>
              </a:rPr>
            </a:br>
            <a:r>
              <a:rPr lang="en-US" sz="1400" dirty="0">
                <a:solidFill>
                  <a:srgbClr val="243782"/>
                </a:solidFill>
                <a:latin typeface="Encode Sans" pitchFamily="2" charset="0"/>
              </a:rPr>
              <a:t>At the end of the test, a report will show you your score.</a:t>
            </a:r>
          </a:p>
        </p:txBody>
      </p:sp>
      <p:sp>
        <p:nvSpPr>
          <p:cNvPr id="10" name="CasellaDiTesto 3">
            <a:extLst>
              <a:ext uri="{FF2B5EF4-FFF2-40B4-BE49-F238E27FC236}">
                <a16:creationId xmlns:a16="http://schemas.microsoft.com/office/drawing/2014/main" id="{B5558F7E-C107-45CE-943B-CED85987463A}"/>
              </a:ext>
            </a:extLst>
          </p:cNvPr>
          <p:cNvSpPr txBox="1"/>
          <p:nvPr/>
        </p:nvSpPr>
        <p:spPr>
          <a:xfrm>
            <a:off x="7528264" y="5981887"/>
            <a:ext cx="356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accent1"/>
                </a:solidFill>
              </a:rPr>
              <a:t>START</a:t>
            </a:r>
          </a:p>
        </p:txBody>
      </p:sp>
      <p:pic>
        <p:nvPicPr>
          <p:cNvPr id="2052" name="Picture 4" descr="Panneau et autocollant flèche directionnelle">
            <a:extLst>
              <a:ext uri="{FF2B5EF4-FFF2-40B4-BE49-F238E27FC236}">
                <a16:creationId xmlns:a16="http://schemas.microsoft.com/office/drawing/2014/main" id="{81C95E7B-93D8-40B2-885D-0869CCB2F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311" y="5955253"/>
            <a:ext cx="451825" cy="369332"/>
          </a:xfrm>
          <a:prstGeom prst="rect">
            <a:avLst/>
          </a:prstGeom>
          <a:solidFill>
            <a:srgbClr val="243782"/>
          </a:solidFill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6A4F71A-2571-43FA-BD7C-F7389CEF3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1036" y="81370"/>
            <a:ext cx="2114550" cy="495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2578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FE758C-9D35-CE71-6F54-3E4AB7592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QUIZ VCT 4 – </a:t>
            </a:r>
            <a:r>
              <a:rPr lang="en-US" dirty="0"/>
              <a:t>Business concerns of B2B customers - Case Studies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69F26-9ADD-709C-B339-A5CCC375E9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B268D-0937-CDC3-8C78-20241E157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Your customer would like to make as many expenses as possible before the end of her/his accounting period. What acquisition method would you advise her/him to use for the purchase of a new vehicle?</a:t>
            </a:r>
            <a:endParaRPr lang="fr-FR" dirty="0"/>
          </a:p>
          <a:p>
            <a:endParaRPr lang="fr-FR" dirty="0"/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A cash purchase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Classic financing, with a 35% deposit</a:t>
            </a:r>
            <a:endParaRPr lang="fr-FR" dirty="0"/>
          </a:p>
          <a:p>
            <a:pPr marL="342900" indent="-342900">
              <a:buFont typeface="+mj-lt"/>
              <a:buAutoNum type="alphaLcParenR"/>
            </a:pPr>
            <a:r>
              <a:rPr lang="en-US" dirty="0">
                <a:solidFill>
                  <a:srgbClr val="00B050"/>
                </a:solidFill>
              </a:rPr>
              <a:t>Financial leasing with a first rent increased by 35%</a:t>
            </a:r>
            <a:endParaRPr lang="fr-FR" dirty="0">
              <a:solidFill>
                <a:srgbClr val="00B050"/>
              </a:solidFill>
            </a:endParaRPr>
          </a:p>
          <a:p>
            <a:pPr marL="342900" indent="-342900">
              <a:buFont typeface="+mj-lt"/>
              <a:buAutoNum type="alphaLcParenR"/>
            </a:pPr>
            <a:r>
              <a:rPr lang="fr-FR" dirty="0"/>
              <a:t>Full service </a:t>
            </a:r>
            <a:r>
              <a:rPr lang="fr-FR" dirty="0" err="1"/>
              <a:t>operational</a:t>
            </a:r>
            <a:r>
              <a:rPr lang="fr-FR" dirty="0"/>
              <a:t> leasing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8F444-1AA2-E6FF-5269-8AE31B780DA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72000" y="6642000"/>
            <a:ext cx="720000" cy="216000"/>
          </a:xfrm>
        </p:spPr>
        <p:txBody>
          <a:bodyPr/>
          <a:lstStyle/>
          <a:p>
            <a:fld id="{975A587B-5814-4D9B-9598-FE9CB954CB01}" type="slidenum">
              <a:rPr lang="en-US" noProof="0" smtClean="0"/>
              <a:pPr/>
              <a:t>3</a:t>
            </a:fld>
            <a:endParaRPr lang="en-US" b="0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0B404C-A3D8-0DF9-F831-73BC8FB2F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End quiz - Question 1/5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0171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FE758C-9D35-CE71-6F54-3E4AB7592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QUIZ VCT 4 – </a:t>
            </a:r>
            <a:r>
              <a:rPr lang="en-US" dirty="0"/>
              <a:t>Business concerns of B2B customers - Case Studies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69F26-9ADD-709C-B339-A5CCC375E9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B268D-0937-CDC3-8C78-20241E157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Which of the following acquisition methods does not allow the customer to </a:t>
            </a:r>
            <a:r>
              <a:rPr lang="en-US" dirty="0" err="1"/>
              <a:t>realise</a:t>
            </a:r>
            <a:r>
              <a:rPr lang="en-US" dirty="0"/>
              <a:t> an accounting gain on the resale of their 48-month-old vehicle?</a:t>
            </a:r>
            <a:endParaRPr lang="fr-FR" dirty="0"/>
          </a:p>
          <a:p>
            <a:endParaRPr lang="fr-FR" dirty="0"/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Cash purchase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Classic financing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Financial leasing</a:t>
            </a:r>
            <a:endParaRPr lang="fr-FR" dirty="0"/>
          </a:p>
          <a:p>
            <a:pPr marL="342900" indent="-342900">
              <a:buFont typeface="+mj-lt"/>
              <a:buAutoNum type="alphaLcParenR"/>
            </a:pPr>
            <a:r>
              <a:rPr lang="fr-FR" dirty="0" err="1">
                <a:solidFill>
                  <a:srgbClr val="00B050"/>
                </a:solidFill>
              </a:rPr>
              <a:t>Operational</a:t>
            </a:r>
            <a:r>
              <a:rPr lang="fr-FR" dirty="0">
                <a:solidFill>
                  <a:srgbClr val="00B050"/>
                </a:solidFill>
              </a:rPr>
              <a:t> leasing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8F444-1AA2-E6FF-5269-8AE31B780DA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72000" y="6642000"/>
            <a:ext cx="720000" cy="216000"/>
          </a:xfrm>
        </p:spPr>
        <p:txBody>
          <a:bodyPr/>
          <a:lstStyle/>
          <a:p>
            <a:fld id="{975A587B-5814-4D9B-9598-FE9CB954CB01}" type="slidenum">
              <a:rPr lang="en-US" noProof="0" smtClean="0"/>
              <a:pPr/>
              <a:t>4</a:t>
            </a:fld>
            <a:endParaRPr lang="en-US" b="0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0B404C-A3D8-0DF9-F831-73BC8FB2F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End quiz - Question 2/5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8960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FE758C-9D35-CE71-6F54-3E4AB7592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QUIZ VCT 4 – </a:t>
            </a:r>
            <a:r>
              <a:rPr lang="en-US" dirty="0"/>
              <a:t>Business concerns of B2B customers - Case Studies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69F26-9ADD-709C-B339-A5CCC375E9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B268D-0937-CDC3-8C78-20241E157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What</a:t>
            </a:r>
            <a:r>
              <a:rPr lang="en-GB" dirty="0">
                <a:ea typeface="+mj-lt"/>
                <a:cs typeface="+mj-lt"/>
              </a:rPr>
              <a:t> is the added value for your customer of the financial solutions offered by the </a:t>
            </a:r>
            <a:r>
              <a:rPr lang="en-GB" dirty="0" err="1">
                <a:ea typeface="+mj-lt"/>
                <a:cs typeface="+mj-lt"/>
              </a:rPr>
              <a:t>Stellantis</a:t>
            </a:r>
            <a:r>
              <a:rPr lang="en-GB" dirty="0">
                <a:ea typeface="+mj-lt"/>
                <a:cs typeface="+mj-lt"/>
              </a:rPr>
              <a:t> Group Captive?</a:t>
            </a:r>
            <a:r>
              <a:rPr lang="en-GB" dirty="0"/>
              <a:t> </a:t>
            </a:r>
          </a:p>
          <a:p>
            <a:endParaRPr lang="en-GB" dirty="0"/>
          </a:p>
          <a:p>
            <a:pPr marL="342900" indent="-342900">
              <a:buAutoNum type="alphaLcParenR"/>
            </a:pPr>
            <a:r>
              <a:rPr lang="en-GB" dirty="0"/>
              <a:t>The Captive </a:t>
            </a:r>
            <a:r>
              <a:rPr lang="en-GB" dirty="0">
                <a:ea typeface="+mj-lt"/>
                <a:cs typeface="+mj-lt"/>
              </a:rPr>
              <a:t>systematically aligns its offers with those of the competition</a:t>
            </a:r>
            <a:endParaRPr lang="en-GB" dirty="0"/>
          </a:p>
          <a:p>
            <a:pPr marL="342900" indent="-342900">
              <a:buAutoNum type="alphaLcParenR"/>
            </a:pPr>
            <a:r>
              <a:rPr lang="en-GB" dirty="0"/>
              <a:t>The Captive </a:t>
            </a:r>
            <a:r>
              <a:rPr lang="en-GB" dirty="0">
                <a:ea typeface="+mj-lt"/>
                <a:cs typeface="+mj-lt"/>
              </a:rPr>
              <a:t>systematically offers the lowest rents</a:t>
            </a:r>
            <a:endParaRPr lang="en-GB" dirty="0"/>
          </a:p>
          <a:p>
            <a:pPr marL="342900" indent="-342900">
              <a:buAutoNum type="alphaLcParenR"/>
            </a:pPr>
            <a:r>
              <a:rPr lang="en-GB" dirty="0"/>
              <a:t>The Captive </a:t>
            </a:r>
            <a:r>
              <a:rPr lang="en-GB" dirty="0">
                <a:ea typeface="+mj-lt"/>
                <a:cs typeface="+mj-lt"/>
              </a:rPr>
              <a:t>accepts more easily customers with a risky financial profile</a:t>
            </a:r>
            <a:endParaRPr lang="en-GB" dirty="0"/>
          </a:p>
          <a:p>
            <a:pPr marL="342900" indent="-342900">
              <a:buAutoNum type="alphaLcParenR"/>
            </a:pPr>
            <a:r>
              <a:rPr lang="en-GB" dirty="0">
                <a:solidFill>
                  <a:srgbClr val="00B050"/>
                </a:solidFill>
              </a:rPr>
              <a:t>The Captive </a:t>
            </a:r>
            <a:r>
              <a:rPr lang="en-GB" dirty="0">
                <a:solidFill>
                  <a:srgbClr val="00B050"/>
                </a:solidFill>
                <a:ea typeface="+mj-lt"/>
                <a:cs typeface="+mj-lt"/>
              </a:rPr>
              <a:t>assists its customers in analysing their needs, building a competitive "tailor-made" offer, as well as in renewing their fleet. To do this, it provides innovative solutions which are specific to a major car manufacturer</a:t>
            </a:r>
            <a:endParaRPr lang="en-GB" dirty="0">
              <a:solidFill>
                <a:srgbClr val="00B050"/>
              </a:solidFill>
            </a:endParaRPr>
          </a:p>
          <a:p>
            <a:pPr marL="342900" indent="-342900">
              <a:buFont typeface="+mj-lt"/>
              <a:buAutoNum type="alphaLcParenR"/>
            </a:pPr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8F444-1AA2-E6FF-5269-8AE31B780DA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72000" y="6642000"/>
            <a:ext cx="720000" cy="216000"/>
          </a:xfrm>
        </p:spPr>
        <p:txBody>
          <a:bodyPr/>
          <a:lstStyle/>
          <a:p>
            <a:fld id="{975A587B-5814-4D9B-9598-FE9CB954CB01}" type="slidenum">
              <a:rPr lang="en-US" noProof="0" smtClean="0"/>
              <a:pPr/>
              <a:t>5</a:t>
            </a:fld>
            <a:endParaRPr lang="en-US" b="0" noProof="0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8FB9DCA0-BDAD-B241-19A6-46DCC8D38635}"/>
              </a:ext>
            </a:extLst>
          </p:cNvPr>
          <p:cNvSpPr txBox="1">
            <a:spLocks/>
          </p:cNvSpPr>
          <p:nvPr/>
        </p:nvSpPr>
        <p:spPr>
          <a:xfrm>
            <a:off x="698500" y="848668"/>
            <a:ext cx="10800000" cy="3359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6858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1400" b="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/>
              <a:t>End quiz - Question 3/5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8437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FE758C-9D35-CE71-6F54-3E4AB7592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QUIZ VCT 4 – </a:t>
            </a:r>
            <a:r>
              <a:rPr lang="en-US" dirty="0"/>
              <a:t>Business concerns of B2B customers - Case Studies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69F26-9ADD-709C-B339-A5CCC375E9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B268D-0937-CDC3-8C78-20241E157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Rents</a:t>
            </a:r>
            <a:r>
              <a:rPr lang="en-GB" dirty="0">
                <a:ea typeface="+mj-lt"/>
                <a:cs typeface="+mj-lt"/>
              </a:rPr>
              <a:t> paid for an operational leasing are not a liability on the balance sheet because</a:t>
            </a:r>
            <a:endParaRPr lang="en-GB" dirty="0"/>
          </a:p>
          <a:p>
            <a:endParaRPr lang="en-GB" dirty="0"/>
          </a:p>
          <a:p>
            <a:pPr marL="342900" indent="-342900">
              <a:buFont typeface="+mj-lt"/>
              <a:buAutoNum type="alphaLcParenR"/>
            </a:pPr>
            <a:r>
              <a:rPr lang="en-GB" dirty="0"/>
              <a:t>They are investment charges</a:t>
            </a:r>
          </a:p>
          <a:p>
            <a:pPr marL="342900" indent="-342900">
              <a:buFont typeface="Encode Sans ExpandedSemiBold"/>
              <a:buAutoNum type="alphaLcParenR"/>
            </a:pPr>
            <a:r>
              <a:rPr lang="en-GB" dirty="0"/>
              <a:t>They are assimilated to bank loans</a:t>
            </a:r>
          </a:p>
          <a:p>
            <a:pPr marL="342900" indent="-342900">
              <a:buFont typeface="+mj-lt"/>
              <a:buAutoNum type="alphaLcParenR"/>
            </a:pPr>
            <a:r>
              <a:rPr lang="en-GB" dirty="0">
                <a:solidFill>
                  <a:srgbClr val="00B050"/>
                </a:solidFill>
              </a:rPr>
              <a:t>They don't represent a debt for the company</a:t>
            </a:r>
          </a:p>
          <a:p>
            <a:pPr marL="342900" indent="-342900">
              <a:buAutoNum type="alphaLcParenR"/>
            </a:pPr>
            <a:r>
              <a:rPr lang="en-GB" dirty="0">
                <a:ea typeface="+mj-lt"/>
                <a:cs typeface="+mj-lt"/>
              </a:rPr>
              <a:t>The residual value at the end of the contract does not appear on the company's balance sheet</a:t>
            </a:r>
            <a:endParaRPr lang="en-GB" dirty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lphaLcParenR"/>
            </a:pPr>
            <a:endParaRPr lang="en-GB" dirty="0">
              <a:solidFill>
                <a:schemeClr val="accent1"/>
              </a:solidFill>
            </a:endParaRPr>
          </a:p>
          <a:p>
            <a:pPr marL="342900" indent="-342900">
              <a:buFont typeface="Encode Sans ExpandedSemiBold"/>
              <a:buAutoNum type="alphaLcParenR"/>
            </a:pPr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8F444-1AA2-E6FF-5269-8AE31B780DA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72000" y="6642000"/>
            <a:ext cx="720000" cy="216000"/>
          </a:xfrm>
        </p:spPr>
        <p:txBody>
          <a:bodyPr/>
          <a:lstStyle/>
          <a:p>
            <a:fld id="{975A587B-5814-4D9B-9598-FE9CB954CB01}" type="slidenum">
              <a:rPr lang="en-US" noProof="0" smtClean="0"/>
              <a:pPr/>
              <a:t>6</a:t>
            </a:fld>
            <a:endParaRPr lang="en-US" b="0" noProof="0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E12E9CEE-F43C-2666-A9B9-9A579EC2A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696268"/>
            <a:ext cx="10800000" cy="335964"/>
          </a:xfrm>
        </p:spPr>
        <p:txBody>
          <a:bodyPr/>
          <a:lstStyle/>
          <a:p>
            <a:r>
              <a:rPr lang="fr-BE" dirty="0"/>
              <a:t>End quiz - Question 4/5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2913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FE758C-9D35-CE71-6F54-3E4AB7592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QUIZ VCT 4 – </a:t>
            </a:r>
            <a:r>
              <a:rPr lang="en-US" dirty="0"/>
              <a:t>Business concerns of B2B customers - Case Studies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69F26-9ADD-709C-B339-A5CCC375E9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B268D-0937-CDC3-8C78-20241E157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Regarding</a:t>
            </a:r>
            <a:r>
              <a:rPr lang="en-GB" dirty="0">
                <a:ea typeface="+mj-lt"/>
                <a:cs typeface="+mj-lt"/>
              </a:rPr>
              <a:t> the services included in the operational leasing of the </a:t>
            </a:r>
            <a:r>
              <a:rPr lang="en-GB" dirty="0" err="1">
                <a:ea typeface="+mj-lt"/>
                <a:cs typeface="+mj-lt"/>
              </a:rPr>
              <a:t>Stellantis</a:t>
            </a:r>
            <a:r>
              <a:rPr lang="en-GB" dirty="0">
                <a:ea typeface="+mj-lt"/>
                <a:cs typeface="+mj-lt"/>
              </a:rPr>
              <a:t> Group, only one of these statements is correct:</a:t>
            </a:r>
            <a:endParaRPr lang="en-GB" dirty="0"/>
          </a:p>
          <a:p>
            <a:endParaRPr lang="en-GB" dirty="0"/>
          </a:p>
          <a:p>
            <a:pPr marL="342900" indent="-342900">
              <a:buFont typeface="+mj-lt"/>
              <a:buAutoNum type="alphaLcParenR"/>
            </a:pPr>
            <a:r>
              <a:rPr lang="en-GB" dirty="0"/>
              <a:t>Insurances are mandatory</a:t>
            </a:r>
          </a:p>
          <a:p>
            <a:pPr marL="342900" indent="-342900">
              <a:buAutoNum type="alphaLcParenR"/>
            </a:pPr>
            <a:r>
              <a:rPr lang="en-GB" dirty="0">
                <a:solidFill>
                  <a:srgbClr val="00B050"/>
                </a:solidFill>
              </a:rPr>
              <a:t>The</a:t>
            </a:r>
            <a:r>
              <a:rPr lang="en-GB" dirty="0">
                <a:solidFill>
                  <a:srgbClr val="00B050"/>
                </a:solidFill>
                <a:ea typeface="+mj-lt"/>
                <a:cs typeface="+mj-lt"/>
              </a:rPr>
              <a:t> included services make it possible to budget and spread out maintenance and repair operations over the duration of the contract</a:t>
            </a:r>
            <a:endParaRPr lang="en-GB" dirty="0">
              <a:solidFill>
                <a:srgbClr val="00B050"/>
              </a:solidFill>
            </a:endParaRPr>
          </a:p>
          <a:p>
            <a:pPr marL="342900" indent="-342900">
              <a:buAutoNum type="alphaLcParenR"/>
            </a:pPr>
            <a:r>
              <a:rPr lang="en-GB" dirty="0">
                <a:ea typeface="+mj-lt"/>
                <a:cs typeface="+mj-lt"/>
              </a:rPr>
              <a:t>Connected services are only available for electric vehicles</a:t>
            </a:r>
            <a:endParaRPr lang="en-GB" dirty="0"/>
          </a:p>
          <a:p>
            <a:pPr marL="342900" indent="-342900">
              <a:buAutoNum type="alphaLcParenR"/>
            </a:pPr>
            <a:r>
              <a:rPr lang="en-GB" dirty="0">
                <a:ea typeface="+mj-lt"/>
                <a:cs typeface="+mj-lt"/>
              </a:rPr>
              <a:t>The initial duration of the lease contract never influences the price of the services as they are annually renewable</a:t>
            </a:r>
            <a:endParaRPr lang="en-GB" dirty="0"/>
          </a:p>
          <a:p>
            <a:pPr marL="342900" indent="-342900">
              <a:buFont typeface="+mj-lt"/>
              <a:buAutoNum type="alphaLcParenR"/>
            </a:pPr>
            <a:endParaRPr lang="en-GB" dirty="0"/>
          </a:p>
          <a:p>
            <a:pPr marL="342900" indent="-342900">
              <a:buFont typeface="+mj-lt"/>
              <a:buAutoNum type="alphaLcParenR"/>
            </a:pPr>
            <a:endParaRPr lang="fr-FR" dirty="0"/>
          </a:p>
          <a:p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8F444-1AA2-E6FF-5269-8AE31B780DA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72000" y="6642000"/>
            <a:ext cx="720000" cy="216000"/>
          </a:xfrm>
        </p:spPr>
        <p:txBody>
          <a:bodyPr/>
          <a:lstStyle/>
          <a:p>
            <a:fld id="{975A587B-5814-4D9B-9598-FE9CB954CB01}" type="slidenum">
              <a:rPr lang="en-US" noProof="0" smtClean="0"/>
              <a:pPr/>
              <a:t>7</a:t>
            </a:fld>
            <a:endParaRPr lang="en-US" b="0" noProof="0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244BACCC-25C0-614B-03E9-7EA4272D1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696268"/>
            <a:ext cx="10800000" cy="335964"/>
          </a:xfrm>
        </p:spPr>
        <p:txBody>
          <a:bodyPr/>
          <a:lstStyle/>
          <a:p>
            <a:r>
              <a:rPr lang="fr-BE" dirty="0"/>
              <a:t>End quiz - Question 5/5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5208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081BF99-EFD1-7DAA-43C8-1A38903AA3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Results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C8CC52-2076-C5E6-AB2A-2F6D180478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C906CEA-874E-E999-BA9F-1C2ADD8BA7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8</a:t>
            </a:fld>
            <a:endParaRPr lang="en-US" b="0" noProof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2B2130C2-317F-572D-3410-2F787C058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871FCFC-1DCA-5E0A-5E38-EC77588AC70C}"/>
              </a:ext>
            </a:extLst>
          </p:cNvPr>
          <p:cNvSpPr txBox="1"/>
          <p:nvPr/>
        </p:nvSpPr>
        <p:spPr>
          <a:xfrm>
            <a:off x="1172308" y="164999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243782"/>
                </a:solidFill>
                <a:latin typeface="Encode Sans" pitchFamily="2" charset="0"/>
              </a:rPr>
              <a:t>Your Score:</a:t>
            </a:r>
            <a:endParaRPr lang="it-IT" sz="1800" b="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842A439-A6BE-BE70-7BD2-8E0BB901FDBE}"/>
              </a:ext>
            </a:extLst>
          </p:cNvPr>
          <p:cNvSpPr txBox="1"/>
          <p:nvPr/>
        </p:nvSpPr>
        <p:spPr>
          <a:xfrm>
            <a:off x="1172308" y="209619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243782"/>
                </a:solidFill>
                <a:latin typeface="Encode Sans" pitchFamily="2" charset="0"/>
              </a:rPr>
              <a:t>Score </a:t>
            </a:r>
            <a:r>
              <a:rPr lang="it-IT" sz="1800" dirty="0" err="1">
                <a:solidFill>
                  <a:srgbClr val="243782"/>
                </a:solidFill>
                <a:latin typeface="Encode Sans" pitchFamily="2" charset="0"/>
              </a:rPr>
              <a:t>required</a:t>
            </a:r>
            <a:r>
              <a:rPr lang="it-IT" sz="1800" dirty="0">
                <a:solidFill>
                  <a:srgbClr val="243782"/>
                </a:solidFill>
                <a:latin typeface="Encode Sans" pitchFamily="2" charset="0"/>
              </a:rPr>
              <a:t>:  </a:t>
            </a:r>
            <a:endParaRPr lang="it-IT" sz="1800" b="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54D5F5F-8103-D8BF-36AF-C27652734E51}"/>
              </a:ext>
            </a:extLst>
          </p:cNvPr>
          <p:cNvSpPr txBox="1"/>
          <p:nvPr/>
        </p:nvSpPr>
        <p:spPr>
          <a:xfrm>
            <a:off x="0" y="378359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dirty="0" err="1">
                <a:solidFill>
                  <a:srgbClr val="243782"/>
                </a:solidFill>
                <a:latin typeface="Encode Sans" pitchFamily="2" charset="0"/>
              </a:rPr>
              <a:t>Congratulations</a:t>
            </a:r>
            <a:r>
              <a:rPr lang="it-IT" sz="1800" b="1" dirty="0">
                <a:solidFill>
                  <a:srgbClr val="243782"/>
                </a:solidFill>
                <a:latin typeface="Encode Sans" pitchFamily="2" charset="0"/>
              </a:rPr>
              <a:t>! An </a:t>
            </a:r>
            <a:r>
              <a:rPr lang="it-IT" sz="1800" b="1" dirty="0" err="1">
                <a:solidFill>
                  <a:srgbClr val="243782"/>
                </a:solidFill>
                <a:latin typeface="Encode Sans" pitchFamily="2" charset="0"/>
              </a:rPr>
              <a:t>excellent</a:t>
            </a:r>
            <a:r>
              <a:rPr lang="it-IT" sz="1800" b="1" dirty="0">
                <a:solidFill>
                  <a:srgbClr val="243782"/>
                </a:solidFill>
                <a:latin typeface="Encode Sans" pitchFamily="2" charset="0"/>
              </a:rPr>
              <a:t> </a:t>
            </a:r>
            <a:r>
              <a:rPr lang="it-IT" sz="1800" b="1" dirty="0" err="1">
                <a:solidFill>
                  <a:srgbClr val="243782"/>
                </a:solidFill>
                <a:latin typeface="Encode Sans" pitchFamily="2" charset="0"/>
              </a:rPr>
              <a:t>result</a:t>
            </a:r>
            <a:r>
              <a:rPr lang="it-IT" sz="1800" b="1" dirty="0">
                <a:solidFill>
                  <a:srgbClr val="243782"/>
                </a:solidFill>
                <a:latin typeface="Encode Sans" pitchFamily="2" charset="0"/>
              </a:rPr>
              <a:t>.</a:t>
            </a:r>
            <a:endParaRPr lang="it-IT" sz="1800" b="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9773FA9-2BB0-5B6E-CE39-BB5EBAE1F922}"/>
              </a:ext>
            </a:extLst>
          </p:cNvPr>
          <p:cNvSpPr txBox="1"/>
          <p:nvPr/>
        </p:nvSpPr>
        <p:spPr>
          <a:xfrm>
            <a:off x="1043354" y="4530897"/>
            <a:ext cx="4185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dirty="0">
                <a:solidFill>
                  <a:schemeClr val="tx2"/>
                </a:solidFill>
                <a:latin typeface="Encode Sans" pitchFamily="2" charset="0"/>
              </a:rPr>
              <a:t>CLOSE THE COURSE</a:t>
            </a:r>
            <a:endParaRPr lang="it-IT" sz="1800" dirty="0">
              <a:solidFill>
                <a:schemeClr val="tx2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35BEFCD-4A90-6DCF-874F-3378C4EA2BE5}"/>
              </a:ext>
            </a:extLst>
          </p:cNvPr>
          <p:cNvSpPr txBox="1"/>
          <p:nvPr/>
        </p:nvSpPr>
        <p:spPr>
          <a:xfrm>
            <a:off x="6096000" y="396530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243782"/>
                </a:solidFill>
                <a:latin typeface="Encode Sans" pitchFamily="2" charset="0"/>
              </a:rPr>
              <a:t>You did not pass the test. </a:t>
            </a:r>
          </a:p>
          <a:p>
            <a:pPr algn="ctr"/>
            <a:r>
              <a:rPr lang="en-US" sz="1800" b="1" dirty="0">
                <a:solidFill>
                  <a:srgbClr val="243782"/>
                </a:solidFill>
                <a:latin typeface="Encode Sans" pitchFamily="2" charset="0"/>
              </a:rPr>
              <a:t>You must re-register for this VCT.</a:t>
            </a:r>
            <a:endParaRPr lang="en-US" sz="1800" b="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77622FB-2E24-77EF-DA41-13698159DBAA}"/>
              </a:ext>
            </a:extLst>
          </p:cNvPr>
          <p:cNvSpPr txBox="1"/>
          <p:nvPr/>
        </p:nvSpPr>
        <p:spPr>
          <a:xfrm>
            <a:off x="7620000" y="3365201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243782"/>
                </a:solidFill>
                <a:latin typeface="Encode Sans" pitchFamily="2" charset="0"/>
              </a:rPr>
              <a:t>You did not pass the test.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5F83C75-18F2-FA60-BF93-A0169177AE95}"/>
              </a:ext>
            </a:extLst>
          </p:cNvPr>
          <p:cNvSpPr txBox="1"/>
          <p:nvPr/>
        </p:nvSpPr>
        <p:spPr>
          <a:xfrm>
            <a:off x="8025063" y="4808021"/>
            <a:ext cx="3123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chemeClr val="tx2"/>
                </a:solidFill>
                <a:latin typeface="Encode Sans" pitchFamily="2" charset="0"/>
              </a:rPr>
              <a:t>TAKE THE TEST AGAIN!</a:t>
            </a:r>
            <a:endParaRPr lang="it-IT" sz="1800" dirty="0">
              <a:solidFill>
                <a:schemeClr val="tx2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7757F3E-F843-5523-5AD8-97EA01A353F8}"/>
              </a:ext>
            </a:extLst>
          </p:cNvPr>
          <p:cNvSpPr txBox="1"/>
          <p:nvPr/>
        </p:nvSpPr>
        <p:spPr>
          <a:xfrm>
            <a:off x="7373815" y="5255168"/>
            <a:ext cx="4185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dirty="0">
                <a:solidFill>
                  <a:schemeClr val="tx2"/>
                </a:solidFill>
                <a:latin typeface="Encode Sans" pitchFamily="2" charset="0"/>
              </a:rPr>
              <a:t>CLOSE THE COURSE</a:t>
            </a:r>
            <a:endParaRPr lang="it-IT" sz="1800" dirty="0">
              <a:solidFill>
                <a:schemeClr val="tx2"/>
              </a:solidFill>
              <a:latin typeface="Microsoft Sans Serif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08960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tellantis">
  <a:themeElements>
    <a:clrScheme name="Stellantis">
      <a:dk1>
        <a:srgbClr val="272B35"/>
      </a:dk1>
      <a:lt1>
        <a:sysClr val="window" lastClr="FFFFFF"/>
      </a:lt1>
      <a:dk2>
        <a:srgbClr val="243782"/>
      </a:dk2>
      <a:lt2>
        <a:srgbClr val="EEECE1"/>
      </a:lt2>
      <a:accent1>
        <a:srgbClr val="243782"/>
      </a:accent1>
      <a:accent2>
        <a:srgbClr val="E94E24"/>
      </a:accent2>
      <a:accent3>
        <a:srgbClr val="00ADA0"/>
      </a:accent3>
      <a:accent4>
        <a:srgbClr val="F7A600"/>
      </a:accent4>
      <a:accent5>
        <a:srgbClr val="272B35"/>
      </a:accent5>
      <a:accent6>
        <a:srgbClr val="00DDCD"/>
      </a:accent6>
      <a:hlink>
        <a:srgbClr val="243782"/>
      </a:hlink>
      <a:folHlink>
        <a:srgbClr val="272B35"/>
      </a:folHlink>
    </a:clrScheme>
    <a:fontScheme name="Stellantis PowerPoint">
      <a:majorFont>
        <a:latin typeface="Encode Sans ExpandedSemiBold"/>
        <a:ea typeface=""/>
        <a:cs typeface=""/>
      </a:majorFont>
      <a:minorFont>
        <a:latin typeface="Encode Sans Expanded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llantis MAJ Template PowerPoint 16-9 v6.potx" id="{6D4861F8-6CFD-4766-879B-EB53A8634C9E}" vid="{293EC359-D845-45D4-A1B1-480B99BE7C3E}"/>
    </a:ext>
  </a:extLst>
</a:theme>
</file>

<file path=ppt/theme/theme2.xml><?xml version="1.0" encoding="utf-8"?>
<a:theme xmlns:a="http://schemas.openxmlformats.org/drawingml/2006/main" name="Stellantis - Chapter tangerine">
  <a:themeElements>
    <a:clrScheme name="Stellantis">
      <a:dk1>
        <a:srgbClr val="272B35"/>
      </a:dk1>
      <a:lt1>
        <a:sysClr val="window" lastClr="FFFFFF"/>
      </a:lt1>
      <a:dk2>
        <a:srgbClr val="243782"/>
      </a:dk2>
      <a:lt2>
        <a:srgbClr val="EEECE1"/>
      </a:lt2>
      <a:accent1>
        <a:srgbClr val="243782"/>
      </a:accent1>
      <a:accent2>
        <a:srgbClr val="E94E24"/>
      </a:accent2>
      <a:accent3>
        <a:srgbClr val="00ADA0"/>
      </a:accent3>
      <a:accent4>
        <a:srgbClr val="F7A600"/>
      </a:accent4>
      <a:accent5>
        <a:srgbClr val="272B35"/>
      </a:accent5>
      <a:accent6>
        <a:srgbClr val="00DDCD"/>
      </a:accent6>
      <a:hlink>
        <a:srgbClr val="243782"/>
      </a:hlink>
      <a:folHlink>
        <a:srgbClr val="272B35"/>
      </a:folHlink>
    </a:clrScheme>
    <a:fontScheme name="Stellantis PowerPoint">
      <a:majorFont>
        <a:latin typeface="Encode Sans ExpandedSemiBold"/>
        <a:ea typeface=""/>
        <a:cs typeface=""/>
      </a:majorFont>
      <a:minorFont>
        <a:latin typeface="Encode Sans Expanded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llantis MAJ Template PowerPoint 16-9 v6.potx" id="{6D4861F8-6CFD-4766-879B-EB53A8634C9E}" vid="{51BA2376-F3A7-48C6-9865-8B7963437DF6}"/>
    </a:ext>
  </a:extLst>
</a:theme>
</file>

<file path=ppt/theme/theme3.xml><?xml version="1.0" encoding="utf-8"?>
<a:theme xmlns:a="http://schemas.openxmlformats.org/drawingml/2006/main" name="Stellantis - Chapter mint">
  <a:themeElements>
    <a:clrScheme name="Stellantis">
      <a:dk1>
        <a:srgbClr val="272B35"/>
      </a:dk1>
      <a:lt1>
        <a:sysClr val="window" lastClr="FFFFFF"/>
      </a:lt1>
      <a:dk2>
        <a:srgbClr val="243782"/>
      </a:dk2>
      <a:lt2>
        <a:srgbClr val="EEECE1"/>
      </a:lt2>
      <a:accent1>
        <a:srgbClr val="243782"/>
      </a:accent1>
      <a:accent2>
        <a:srgbClr val="E94E24"/>
      </a:accent2>
      <a:accent3>
        <a:srgbClr val="00ADA0"/>
      </a:accent3>
      <a:accent4>
        <a:srgbClr val="F7A600"/>
      </a:accent4>
      <a:accent5>
        <a:srgbClr val="272B35"/>
      </a:accent5>
      <a:accent6>
        <a:srgbClr val="00DDCD"/>
      </a:accent6>
      <a:hlink>
        <a:srgbClr val="243782"/>
      </a:hlink>
      <a:folHlink>
        <a:srgbClr val="272B35"/>
      </a:folHlink>
    </a:clrScheme>
    <a:fontScheme name="Stellantis PowerPoint">
      <a:majorFont>
        <a:latin typeface="Encode Sans ExpandedSemiBold"/>
        <a:ea typeface=""/>
        <a:cs typeface=""/>
      </a:majorFont>
      <a:minorFont>
        <a:latin typeface="Encode Sans Expanded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llantis MAJ Template PowerPoint 16-9 v6.potx" id="{6D4861F8-6CFD-4766-879B-EB53A8634C9E}" vid="{57572F65-D913-4B12-8759-9495DB394461}"/>
    </a:ext>
  </a:extLst>
</a:theme>
</file>

<file path=ppt/theme/theme4.xml><?xml version="1.0" encoding="utf-8"?>
<a:theme xmlns:a="http://schemas.openxmlformats.org/drawingml/2006/main" name="Stellantis - Chapter orange">
  <a:themeElements>
    <a:clrScheme name="Stellantis">
      <a:dk1>
        <a:srgbClr val="272B35"/>
      </a:dk1>
      <a:lt1>
        <a:sysClr val="window" lastClr="FFFFFF"/>
      </a:lt1>
      <a:dk2>
        <a:srgbClr val="243782"/>
      </a:dk2>
      <a:lt2>
        <a:srgbClr val="EEECE1"/>
      </a:lt2>
      <a:accent1>
        <a:srgbClr val="243782"/>
      </a:accent1>
      <a:accent2>
        <a:srgbClr val="E94E24"/>
      </a:accent2>
      <a:accent3>
        <a:srgbClr val="00ADA0"/>
      </a:accent3>
      <a:accent4>
        <a:srgbClr val="F7A600"/>
      </a:accent4>
      <a:accent5>
        <a:srgbClr val="272B35"/>
      </a:accent5>
      <a:accent6>
        <a:srgbClr val="00DDCD"/>
      </a:accent6>
      <a:hlink>
        <a:srgbClr val="243782"/>
      </a:hlink>
      <a:folHlink>
        <a:srgbClr val="272B35"/>
      </a:folHlink>
    </a:clrScheme>
    <a:fontScheme name="Stellantis PowerPoint">
      <a:majorFont>
        <a:latin typeface="Encode Sans ExpandedSemiBold"/>
        <a:ea typeface=""/>
        <a:cs typeface=""/>
      </a:majorFont>
      <a:minorFont>
        <a:latin typeface="Encode Sans Expanded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llantis MAJ Template PowerPoint 16-9 v6.potx" id="{6D4861F8-6CFD-4766-879B-EB53A8634C9E}" vid="{14FF65A2-5A0F-45E8-B34F-CD3B0F0DFAF2}"/>
    </a:ext>
  </a:extLst>
</a:theme>
</file>

<file path=ppt/theme/theme5.xml><?xml version="1.0" encoding="utf-8"?>
<a:theme xmlns:a="http://schemas.openxmlformats.org/drawingml/2006/main" name="1_Stellantis">
  <a:themeElements>
    <a:clrScheme name="Stellantis QN">
      <a:dk1>
        <a:srgbClr val="272B35"/>
      </a:dk1>
      <a:lt1>
        <a:sysClr val="window" lastClr="FFFFFF"/>
      </a:lt1>
      <a:dk2>
        <a:srgbClr val="243782"/>
      </a:dk2>
      <a:lt2>
        <a:srgbClr val="EEECE1"/>
      </a:lt2>
      <a:accent1>
        <a:srgbClr val="243782"/>
      </a:accent1>
      <a:accent2>
        <a:srgbClr val="E94E24"/>
      </a:accent2>
      <a:accent3>
        <a:srgbClr val="00ADA0"/>
      </a:accent3>
      <a:accent4>
        <a:srgbClr val="F7A600"/>
      </a:accent4>
      <a:accent5>
        <a:srgbClr val="E94E24"/>
      </a:accent5>
      <a:accent6>
        <a:srgbClr val="00ADA0"/>
      </a:accent6>
      <a:hlink>
        <a:srgbClr val="243782"/>
      </a:hlink>
      <a:folHlink>
        <a:srgbClr val="272B35"/>
      </a:folHlink>
    </a:clrScheme>
    <a:fontScheme name="Stellantis QN">
      <a:majorFont>
        <a:latin typeface="Encode Sans ExpandedLight"/>
        <a:ea typeface=""/>
        <a:cs typeface=""/>
      </a:majorFont>
      <a:minorFont>
        <a:latin typeface="Encod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llantis Template PowerPoint 16-9 v1.potx" id="{69FDD5D8-4BC9-4EFE-99ED-C7531623CBD3}" vid="{187711AE-AB0D-4F59-899B-FFAA8201F273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tellantis">
      <a:majorFont>
        <a:latin typeface="Encode Sans Expanded Black"/>
        <a:ea typeface=""/>
        <a:cs typeface=""/>
      </a:majorFont>
      <a:minorFont>
        <a:latin typeface="Encode Sans Expanded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33678E77F19E4DA725C3904037C8BB" ma:contentTypeVersion="3" ma:contentTypeDescription="Crée un document." ma:contentTypeScope="" ma:versionID="f8a69378f93f5a3706e94b6569214d19">
  <xsd:schema xmlns:xsd="http://www.w3.org/2001/XMLSchema" xmlns:xs="http://www.w3.org/2001/XMLSchema" xmlns:p="http://schemas.microsoft.com/office/2006/metadata/properties" xmlns:ns2="819a008f-2eb7-4cb0-9fa6-9f1ec8abd8f2" targetNamespace="http://schemas.microsoft.com/office/2006/metadata/properties" ma:root="true" ma:fieldsID="f15fc42ee7d199fac5b586948b5b451c" ns2:_="">
    <xsd:import namespace="819a008f-2eb7-4cb0-9fa6-9f1ec8abd8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9a008f-2eb7-4cb0-9fa6-9f1ec8abd8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FC1A05-1001-42B2-AEDF-59712E1B4A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0DF4AB-466F-4211-9AFB-E924160F5B50}">
  <ds:schemaRefs>
    <ds:schemaRef ds:uri="96680d47-d0bc-4e38-ae2d-ba1da5eb8a0c"/>
    <ds:schemaRef ds:uri="e9d7aa0c-5365-48d7-b1f5-3915a186336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FEF8F25-B8ED-4962-84EC-3F97BABDAD66}"/>
</file>

<file path=docProps/app.xml><?xml version="1.0" encoding="utf-8"?>
<Properties xmlns="http://schemas.openxmlformats.org/officeDocument/2006/extended-properties" xmlns:vt="http://schemas.openxmlformats.org/officeDocument/2006/docPropsVTypes">
  <Template>Stellantis</Template>
  <TotalTime>0</TotalTime>
  <Words>623</Words>
  <Application>Microsoft Office PowerPoint</Application>
  <PresentationFormat>Widescreen</PresentationFormat>
  <Paragraphs>77</Paragraphs>
  <Slides>8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8</vt:i4>
      </vt:variant>
    </vt:vector>
  </HeadingPairs>
  <TitlesOfParts>
    <vt:vector size="20" baseType="lpstr">
      <vt:lpstr>Encode Sans ExpandedSemiBold</vt:lpstr>
      <vt:lpstr>Microsoft Sans Serif</vt:lpstr>
      <vt:lpstr>Encode Sans ExpandedLight</vt:lpstr>
      <vt:lpstr>Arial</vt:lpstr>
      <vt:lpstr>Encode Sans</vt:lpstr>
      <vt:lpstr>Encode Sans Expanded</vt:lpstr>
      <vt:lpstr>Calibri</vt:lpstr>
      <vt:lpstr>Stellantis</vt:lpstr>
      <vt:lpstr>Stellantis - Chapter tangerine</vt:lpstr>
      <vt:lpstr>Stellantis - Chapter mint</vt:lpstr>
      <vt:lpstr>Stellantis - Chapter orange</vt:lpstr>
      <vt:lpstr>1_Stellantis</vt:lpstr>
      <vt:lpstr>QUIZ VCT 4 Business concerns of B2B customers Case Studies  CG504003Q04</vt:lpstr>
      <vt:lpstr>Instructions</vt:lpstr>
      <vt:lpstr>End quiz - Question 1/5</vt:lpstr>
      <vt:lpstr>End quiz - Question 2/5</vt:lpstr>
      <vt:lpstr>Presentazione standard di PowerPoint</vt:lpstr>
      <vt:lpstr>End quiz - Question 4/5</vt:lpstr>
      <vt:lpstr>End quiz - Question 5/5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 presentation [encode sans expanded light 47 pt] on several lines LOREM IPSUM DOLOR SIT CTETUER SIT PISCINGO</dc:title>
  <dc:creator>Amelie Retailleau</dc:creator>
  <cp:lastModifiedBy>Patrizia Gariglio</cp:lastModifiedBy>
  <cp:revision>11</cp:revision>
  <cp:lastPrinted>2022-08-01T06:45:13Z</cp:lastPrinted>
  <dcterms:created xsi:type="dcterms:W3CDTF">2021-01-22T15:57:22Z</dcterms:created>
  <dcterms:modified xsi:type="dcterms:W3CDTF">2023-04-03T13:27:18Z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0x0101001333678E77F19E4DA725C3904037C8BB</vt:lpwstr>
  </property>
  <property fmtid="{D5CDD505-2E9C-101B-9397-08002B2CF9AE}" pid="3" name="MediaServiceImageTags">
    <vt:lpwstr/>
  </property>
  <property fmtid="{D5CDD505-2E9C-101B-9397-08002B2CF9AE}" pid="4" name="MSIP_Label_2fd53d93-3f4c-4b90-b511-bd6bdbb4fba9_Enabled">
    <vt:lpwstr>true</vt:lpwstr>
  </property>
  <property fmtid="{D5CDD505-2E9C-101B-9397-08002B2CF9AE}" pid="5" name="MSIP_Label_2fd53d93-3f4c-4b90-b511-bd6bdbb4fba9_SetDate">
    <vt:lpwstr>2022-08-26T08:45:44Z</vt:lpwstr>
  </property>
  <property fmtid="{D5CDD505-2E9C-101B-9397-08002B2CF9AE}" pid="6" name="MSIP_Label_2fd53d93-3f4c-4b90-b511-bd6bdbb4fba9_Method">
    <vt:lpwstr>Standard</vt:lpwstr>
  </property>
  <property fmtid="{D5CDD505-2E9C-101B-9397-08002B2CF9AE}" pid="7" name="MSIP_Label_2fd53d93-3f4c-4b90-b511-bd6bdbb4fba9_Name">
    <vt:lpwstr>2fd53d93-3f4c-4b90-b511-bd6bdbb4fba9</vt:lpwstr>
  </property>
  <property fmtid="{D5CDD505-2E9C-101B-9397-08002B2CF9AE}" pid="8" name="MSIP_Label_2fd53d93-3f4c-4b90-b511-bd6bdbb4fba9_SiteId">
    <vt:lpwstr>d852d5cd-724c-4128-8812-ffa5db3f8507</vt:lpwstr>
  </property>
  <property fmtid="{D5CDD505-2E9C-101B-9397-08002B2CF9AE}" pid="9" name="MSIP_Label_2fd53d93-3f4c-4b90-b511-bd6bdbb4fba9_ActionId">
    <vt:lpwstr>5cf2fd29-f435-4381-856e-c7a38fcee9af</vt:lpwstr>
  </property>
  <property fmtid="{D5CDD505-2E9C-101B-9397-08002B2CF9AE}" pid="10" name="MSIP_Label_2fd53d93-3f4c-4b90-b511-bd6bdbb4fba9_ContentBits">
    <vt:lpwstr>0</vt:lpwstr>
  </property>
  <property fmtid="{D5CDD505-2E9C-101B-9397-08002B2CF9AE}" pid="11" name="xd_ProgID">
    <vt:lpwstr/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_ExtendedDescription">
    <vt:lpwstr/>
  </property>
  <property fmtid="{D5CDD505-2E9C-101B-9397-08002B2CF9AE}" pid="15" name="TriggerFlowInfo">
    <vt:lpwstr/>
  </property>
  <property fmtid="{D5CDD505-2E9C-101B-9397-08002B2CF9AE}" pid="16" name="xd_Signature">
    <vt:lpwstr/>
  </property>
  <property fmtid="{D5CDD505-2E9C-101B-9397-08002B2CF9AE}" pid="17" name="ArticulateGUID">
    <vt:lpwstr>7E4110B6-C027-4ECE-9511-1D3780D2AFE0</vt:lpwstr>
  </property>
  <property fmtid="{D5CDD505-2E9C-101B-9397-08002B2CF9AE}" pid="18" name="ArticulatePath">
    <vt:lpwstr>Quiz_CG504003Q04_B2B_ENWW</vt:lpwstr>
  </property>
</Properties>
</file>