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  <p:sldMasterId id="2147483694" r:id="rId5"/>
    <p:sldMasterId id="2147483708" r:id="rId6"/>
    <p:sldMasterId id="2147483722" r:id="rId7"/>
    <p:sldMasterId id="2147483762" r:id="rId8"/>
    <p:sldMasterId id="2147483782" r:id="rId9"/>
  </p:sldMasterIdLst>
  <p:notesMasterIdLst>
    <p:notesMasterId r:id="rId18"/>
  </p:notesMasterIdLst>
  <p:sldIdLst>
    <p:sldId id="389" r:id="rId10"/>
    <p:sldId id="509" r:id="rId11"/>
    <p:sldId id="2147377238" r:id="rId12"/>
    <p:sldId id="2147377242" r:id="rId13"/>
    <p:sldId id="2147377240" r:id="rId14"/>
    <p:sldId id="2147377241" r:id="rId15"/>
    <p:sldId id="2147377244" r:id="rId16"/>
    <p:sldId id="2147377245" r:id="rId17"/>
  </p:sldIdLst>
  <p:sldSz cx="12192000" cy="6858000"/>
  <p:notesSz cx="9144000" cy="6858000"/>
  <p:embeddedFontLst>
    <p:embeddedFont>
      <p:font typeface="Encode Sans" pitchFamily="2" charset="0"/>
      <p:regular r:id="rId19"/>
      <p:bold r:id="rId20"/>
    </p:embeddedFont>
    <p:embeddedFont>
      <p:font typeface="Encode Sans Expanded ExtraLight" pitchFamily="2" charset="0"/>
      <p:regular r:id="rId21"/>
    </p:embeddedFont>
    <p:embeddedFont>
      <p:font typeface="Encode Sans ExpandedLight" charset="0"/>
      <p:regular r:id="rId22"/>
    </p:embeddedFont>
    <p:embeddedFont>
      <p:font typeface="Encode Sans ExpandedSemiBold" charset="0"/>
      <p:regular r:id="rId23"/>
      <p:bold r:id="rId24"/>
    </p:embeddedFont>
    <p:embeddedFont>
      <p:font typeface="Microsoft Sans Serif" panose="020B0604020202020204" pitchFamily="34" charset="0"/>
      <p:regular r:id="rId25"/>
    </p:embeddedFont>
  </p:embeddedFontLst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95E1F-0469-0A3B-C709-180DE09B805D}" name="Rudy BRAECKMANS" initials="RB" userId="S::rudy.braeckmans@gphprojets.be::f17abbfa-9a91-43c6-8084-e2597b343f0c" providerId="AD"/>
  <p188:author id="{28708A81-5424-E5DE-73A0-5823A6E079DA}" name="Arnaud Desmedt" initials="AD" userId="S::a.desmedt@eurofleet-consult.com::cbea870f-87d6-4388-9cd2-f7b24845f1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3782"/>
    <a:srgbClr val="E94E24"/>
    <a:srgbClr val="00ADA0"/>
    <a:srgbClr val="F7A600"/>
    <a:srgbClr val="ECA42E"/>
    <a:srgbClr val="3CA6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0"/>
    <p:restoredTop sz="88063" autoAdjust="0"/>
  </p:normalViewPr>
  <p:slideViewPr>
    <p:cSldViewPr snapToGrid="0">
      <p:cViewPr varScale="1">
        <p:scale>
          <a:sx n="94" d="100"/>
          <a:sy n="94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647E-0E65-4A14-903D-757EDF104052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2382" y="472677"/>
            <a:ext cx="4819073" cy="271072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70248" y="923636"/>
            <a:ext cx="3842134" cy="53940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B207-691D-4EE2-B9CC-9F376BF0DE64}" type="slidenum">
              <a:rPr lang="fr-FR" smtClean="0"/>
              <a:t>‹N›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75926-54D0-41AB-9550-418420F028D3}"/>
              </a:ext>
            </a:extLst>
          </p:cNvPr>
          <p:cNvSpPr txBox="1"/>
          <p:nvPr/>
        </p:nvSpPr>
        <p:spPr>
          <a:xfrm>
            <a:off x="5107708" y="475022"/>
            <a:ext cx="3066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/>
              <a:t>Key messages</a:t>
            </a:r>
            <a:endParaRPr lang="en-US" sz="1600" b="1" dirty="0"/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A951023D-8294-437A-B99A-576625DB1A4F}"/>
              </a:ext>
            </a:extLst>
          </p:cNvPr>
          <p:cNvSpPr txBox="1"/>
          <p:nvPr/>
        </p:nvSpPr>
        <p:spPr>
          <a:xfrm>
            <a:off x="114992" y="3329153"/>
            <a:ext cx="3732415" cy="305070"/>
          </a:xfrm>
          <a:prstGeom prst="rect">
            <a:avLst/>
          </a:prstGeom>
          <a:noFill/>
        </p:spPr>
        <p:txBody>
          <a:bodyPr wrap="square" lIns="90818" tIns="45409" rIns="90818" bIns="45409" rtlCol="0">
            <a:spAutoFit/>
          </a:bodyPr>
          <a:lstStyle/>
          <a:p>
            <a:r>
              <a:rPr lang="fr-BE" sz="1400" b="1" dirty="0"/>
              <a:t>Objective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B83F46-436B-4B8E-8352-8A29FD4C72A8}"/>
              </a:ext>
            </a:extLst>
          </p:cNvPr>
          <p:cNvSpPr/>
          <p:nvPr/>
        </p:nvSpPr>
        <p:spPr>
          <a:xfrm>
            <a:off x="131619" y="3759200"/>
            <a:ext cx="4745182" cy="2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9.jpe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3825" y="473075"/>
            <a:ext cx="4816475" cy="27098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Encode Sans"/>
              </a:rPr>
              <a:t>Slide </a:t>
            </a:r>
            <a:fld id="{77F985E3-109E-4743-A08B-EF8AAC6700E8}" type="slidenum">
              <a:rPr lang="en-US" b="1" i="1" dirty="0" smtClean="0">
                <a:latin typeface="Encode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lang="fr-FR" b="1" i="1" dirty="0">
              <a:latin typeface="Encode Sans"/>
            </a:endParaRPr>
          </a:p>
          <a:p>
            <a:endParaRPr lang="fr-FR" dirty="0">
              <a:latin typeface="Encode Sans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 Expanded Extra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code Sans Expanded ExtraLight"/>
              <a:ea typeface="+mn-ea"/>
              <a:cs typeface="+mn-cs"/>
            </a:endParaRPr>
          </a:p>
        </p:txBody>
      </p:sp>
      <p:pic>
        <p:nvPicPr>
          <p:cNvPr id="5" name="Picture 2" descr="Stellantis dévoile un florilège de slogans pour ses marques">
            <a:extLst>
              <a:ext uri="{FF2B5EF4-FFF2-40B4-BE49-F238E27FC236}">
                <a16:creationId xmlns:a16="http://schemas.microsoft.com/office/drawing/2014/main" id="{B339CAF5-21E8-A6D5-75F9-F3B8F47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85" y="5059884"/>
            <a:ext cx="396573" cy="26438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FDD21926-2024-167D-34F5-C02476B7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85" y="4292684"/>
            <a:ext cx="289803" cy="2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473075"/>
            <a:ext cx="4816475" cy="270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7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473075"/>
            <a:ext cx="4816475" cy="270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9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473075"/>
            <a:ext cx="4816475" cy="270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1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473075"/>
            <a:ext cx="4816475" cy="270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3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473075"/>
            <a:ext cx="4816475" cy="270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1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637" y="2099532"/>
            <a:ext cx="10080000" cy="3240000"/>
          </a:xfrm>
        </p:spPr>
        <p:txBody>
          <a:bodyPr anchor="t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637" y="5937816"/>
            <a:ext cx="10080000" cy="360000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00CADA1-D253-4F6F-88CF-D8727A69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637" y="5425540"/>
            <a:ext cx="2880000" cy="468000"/>
          </a:xfrm>
        </p:spPr>
        <p:txBody>
          <a:bodyPr anchor="t"/>
          <a:lstStyle>
            <a:lvl1pPr algn="l">
              <a:defRPr lang="fr-FR" sz="25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YYYY/MM/DD</a:t>
            </a:r>
            <a:endParaRPr lang="en-US">
              <a:latin typeface="+mn-lt"/>
            </a:endParaRP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20B2E6D-A47C-49EF-BD1D-CD4E8D91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1BEB788-E3EA-4C0F-B6FF-45518A2C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21264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69430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793216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82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581A243-5732-484F-875D-AE7E17E76B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92FB9F-55B8-45CD-A54D-ADF6B8758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70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C72A938C-CF83-4364-AB76-81C54CE4AC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377B65B-2247-484E-86D1-6557F54EB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82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1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85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328145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0624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D1CB-5C99-41C9-BA86-BB740E81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89"/>
            <a:ext cx="10440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7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2808160"/>
          </a:xfrm>
        </p:spPr>
        <p:txBody>
          <a:bodyPr anchor="ctr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41" y="5138738"/>
            <a:ext cx="10416000" cy="648000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40954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2808160"/>
          </a:xfrm>
        </p:spPr>
        <p:txBody>
          <a:bodyPr anchor="ctr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41" y="5138738"/>
            <a:ext cx="10416000" cy="648000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9007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78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2971777"/>
            <a:ext cx="540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4838359"/>
            <a:ext cx="5400000" cy="129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0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7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827722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51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5865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18122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32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1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90" r:id="rId3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EE8FF63E-AB4C-495C-A76C-4A9E9461F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F8855-23BD-4B44-A543-73DD82B10640}"/>
              </a:ext>
            </a:extLst>
          </p:cNvPr>
          <p:cNvSpPr txBox="1"/>
          <p:nvPr userDrawn="1"/>
        </p:nvSpPr>
        <p:spPr>
          <a:xfrm>
            <a:off x="11345081" y="6574896"/>
            <a:ext cx="802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AB92C6-CF60-4BE9-BA06-3FAEA9FC4D77}" type="slidenum">
              <a:rPr lang="en-US" sz="1100" smtClean="0"/>
              <a:pPr algn="r"/>
              <a:t>‹N›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997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736" r:id="rId3"/>
    <p:sldLayoutId id="2147483737" r:id="rId4"/>
    <p:sldLayoutId id="2147483699" r:id="rId5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076972A9-069A-4041-9118-DA0C1EB714B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38" r:id="rId3"/>
    <p:sldLayoutId id="2147483739" r:id="rId4"/>
    <p:sldLayoutId id="2147483713" r:id="rId5"/>
    <p:sldLayoutId id="2147483714" r:id="rId6"/>
    <p:sldLayoutId id="2147483718" r:id="rId7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33C6FD5F-CDC4-40EC-8D7C-01AA3CF6CF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40" r:id="rId3"/>
    <p:sldLayoutId id="2147483741" r:id="rId4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40" y="1420281"/>
            <a:ext cx="10080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787" y="2497136"/>
            <a:ext cx="1044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060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5000"/>
        </a:lnSpc>
        <a:spcBef>
          <a:spcPts val="1800"/>
        </a:spcBef>
        <a:buFont typeface="+mj-lt"/>
        <a:buAutoNum type="arabicPeriod"/>
        <a:defRPr sz="1900" b="0" kern="1200" cap="all" baseline="0">
          <a:solidFill>
            <a:schemeClr val="bg1"/>
          </a:solidFill>
          <a:latin typeface="+mn-lt"/>
          <a:ea typeface="+mn-ea"/>
          <a:cs typeface="+mn-cs"/>
        </a:defRPr>
      </a:lvl1pPr>
      <a:lvl2pPr marL="287338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450000" indent="-160338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Char char="•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450000" indent="-160338" algn="l" defTabSz="685800" rtl="0" eaLnBrk="1" latinLnBrk="0" hangingPunct="1">
        <a:lnSpc>
          <a:spcPct val="105000"/>
        </a:lnSpc>
        <a:spcBef>
          <a:spcPts val="0"/>
        </a:spcBef>
        <a:buFont typeface="Encode Sans" pitchFamily="2" charset="0"/>
        <a:buChar char="‐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45000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F9D19-ADE4-4A3B-87DC-29130C62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7"/>
            <a:ext cx="10416000" cy="4287975"/>
          </a:xfrm>
        </p:spPr>
        <p:txBody>
          <a:bodyPr/>
          <a:lstStyle/>
          <a:p>
            <a:pPr algn="ctr"/>
            <a:r>
              <a:rPr lang="en-US" cap="none" noProof="0" dirty="0"/>
              <a:t>QUIZ VCT 5</a:t>
            </a:r>
            <a:br>
              <a:rPr lang="en-US" cap="none" noProof="0" dirty="0"/>
            </a:br>
            <a:br>
              <a:rPr lang="en-US" cap="none" noProof="0" dirty="0"/>
            </a:br>
            <a:r>
              <a:rPr lang="en-US" cap="none" noProof="0" dirty="0"/>
              <a:t>Total Cost of Ownership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CG504003Q05</a:t>
            </a:r>
            <a:br>
              <a:rPr lang="en-US" sz="3200" dirty="0"/>
            </a:b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2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5 – </a:t>
            </a:r>
            <a:r>
              <a:rPr lang="en-US" dirty="0"/>
              <a:t>Total Cost of Ownership</a:t>
            </a:r>
            <a:endParaRPr lang="fr-FR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BFF5E61-5265-BE87-8968-577EA814BC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05B74-F903-6BE4-6D94-C389397C6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5437DD84-B125-CDC2-1C2B-3794133D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+mn-lt"/>
                <a:ea typeface="Roboto" pitchFamily="2" charset="0"/>
                <a:cs typeface="Roboto" pitchFamily="2" charset="0"/>
              </a:rPr>
              <a:t>Instructions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42CF7D-8B0C-8D6D-E6C2-1284E8344D47}"/>
              </a:ext>
            </a:extLst>
          </p:cNvPr>
          <p:cNvSpPr txBox="1"/>
          <p:nvPr/>
        </p:nvSpPr>
        <p:spPr>
          <a:xfrm>
            <a:off x="827863" y="1800975"/>
            <a:ext cx="9928367" cy="80021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OBJECTIVES</a:t>
            </a:r>
            <a:endParaRPr lang="it-IT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ea typeface="Roboto" pitchFamily="2" charset="0"/>
                <a:cs typeface="Roboto" pitchFamily="2" charset="0"/>
              </a:rPr>
              <a:t>This test has been designed to assess your knowledge of the content of the training module “TOTAL COST OF OWNERSHIP”.</a:t>
            </a:r>
            <a:endParaRPr lang="fr-FR" sz="900" dirty="0">
              <a:solidFill>
                <a:schemeClr val="tx2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0930A0-1891-6BF5-36D9-78099AAB7A6F}"/>
              </a:ext>
            </a:extLst>
          </p:cNvPr>
          <p:cNvSpPr txBox="1"/>
          <p:nvPr/>
        </p:nvSpPr>
        <p:spPr>
          <a:xfrm>
            <a:off x="827863" y="2950970"/>
            <a:ext cx="992836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RULES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will pass the test if you correctly answer at least 80% of the questions (i.e. 4 out of 5). If you have not reached the pass mark of 80%, you will be able to take the test again.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After the failures you will have to re-register for the virtual class.</a:t>
            </a:r>
            <a:endParaRPr lang="en-US" sz="14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1A99EF-2FDB-D0AD-E3CB-DD204ADD2107}"/>
              </a:ext>
            </a:extLst>
          </p:cNvPr>
          <p:cNvSpPr txBox="1"/>
          <p:nvPr/>
        </p:nvSpPr>
        <p:spPr>
          <a:xfrm>
            <a:off x="827864" y="4262505"/>
            <a:ext cx="941938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HOW  TO DO THE TEST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can change your choice as many times as you like until you click on  'Confirm'.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need to answer before you can move on to the next question. </a:t>
            </a:r>
            <a:br>
              <a:rPr lang="en-US" sz="1400" dirty="0">
                <a:solidFill>
                  <a:srgbClr val="243782"/>
                </a:solidFill>
                <a:latin typeface="Encode Sans" pitchFamily="2" charset="0"/>
              </a:rPr>
            </a:br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At the end of the test, a report will show you your score.</a:t>
            </a: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B5558F7E-C107-45CE-943B-CED85987463A}"/>
              </a:ext>
            </a:extLst>
          </p:cNvPr>
          <p:cNvSpPr txBox="1"/>
          <p:nvPr/>
        </p:nvSpPr>
        <p:spPr>
          <a:xfrm>
            <a:off x="7528264" y="5981887"/>
            <a:ext cx="35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START</a:t>
            </a:r>
          </a:p>
        </p:txBody>
      </p:sp>
      <p:pic>
        <p:nvPicPr>
          <p:cNvPr id="2052" name="Picture 4" descr="Panneau et autocollant flèche directionnelle">
            <a:extLst>
              <a:ext uri="{FF2B5EF4-FFF2-40B4-BE49-F238E27FC236}">
                <a16:creationId xmlns:a16="http://schemas.microsoft.com/office/drawing/2014/main" id="{81C95E7B-93D8-40B2-885D-0869CCB2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11" y="5955253"/>
            <a:ext cx="451825" cy="369332"/>
          </a:xfrm>
          <a:prstGeom prst="rect">
            <a:avLst/>
          </a:prstGeom>
          <a:solidFill>
            <a:srgbClr val="243782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A4F71A-2571-43FA-BD7C-F7389CEF3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036" y="81370"/>
            <a:ext cx="2114550" cy="49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57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5 – </a:t>
            </a:r>
            <a:r>
              <a:rPr lang="en-US" dirty="0"/>
              <a:t>Total Cost of Ownership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 you say to a B2B customer who, at the beginning of a sales meeting, asks you how much this vehicle costs?</a:t>
            </a:r>
            <a:endParaRPr lang="fr-FR" dirty="0"/>
          </a:p>
          <a:p>
            <a:endParaRPr lang="en-US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Before showing the price, I describe all the technical characteristics and specific advantages of the vehicle in detail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I inform them of the list price, the percentage discount granted to B2B customers and the delivery time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I give them the price for a 36-month packaged operational leasing, as this is the most suitable financing method for professional use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I ask them questions in order to determine their profile and their budget frame of reference in order to build a TCO approach with them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3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1/5</a:t>
            </a:r>
            <a:endParaRPr lang="en-US" dirty="0"/>
          </a:p>
        </p:txBody>
      </p:sp>
      <p:pic>
        <p:nvPicPr>
          <p:cNvPr id="7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E9B78022-9D9F-F998-48EB-C50819C3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1" y="663567"/>
            <a:ext cx="437609" cy="4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17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5 – </a:t>
            </a:r>
            <a:r>
              <a:rPr lang="en-US" dirty="0"/>
              <a:t>Total Cost of Ownership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does the financial rent (excluding services) represent in the monthly TCO of an ICE SUV car which travels 75,000 km over 36 months?</a:t>
            </a:r>
          </a:p>
          <a:p>
            <a:r>
              <a:rPr lang="en-US" dirty="0"/>
              <a:t>(Basis = "full service" operational leasing)</a:t>
            </a:r>
            <a:endParaRPr lang="fr-FR" dirty="0"/>
          </a:p>
          <a:p>
            <a:endParaRPr lang="en-US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Less than 35% of the TCO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Between 35% and 45% of the TCO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Between 46% and 55% of the TCO</a:t>
            </a:r>
            <a:endParaRPr lang="fr-FR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More than 55% of the TCO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4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2/5</a:t>
            </a:r>
            <a:endParaRPr lang="en-US" dirty="0"/>
          </a:p>
        </p:txBody>
      </p:sp>
      <p:pic>
        <p:nvPicPr>
          <p:cNvPr id="7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E9B78022-9D9F-F998-48EB-C50819C3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1" y="663567"/>
            <a:ext cx="437609" cy="4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488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5 – </a:t>
            </a:r>
            <a:r>
              <a:rPr lang="en-US" dirty="0"/>
              <a:t>Total Cost of Ownership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a TCO approach, when you compare a LEV vehicle to an ICE vehicle, what are the 2 components you should highlight in your customer pitch?</a:t>
            </a:r>
            <a:endParaRPr lang="fr-BE" dirty="0"/>
          </a:p>
          <a:p>
            <a:endParaRPr lang="fr-BE" dirty="0"/>
          </a:p>
          <a:p>
            <a:pPr marL="342900" indent="-342900">
              <a:buFont typeface="+mj-lt"/>
              <a:buAutoNum type="alphaLcParenR"/>
            </a:pPr>
            <a:r>
              <a:rPr lang="fr-BE" dirty="0"/>
              <a:t>The </a:t>
            </a:r>
            <a:r>
              <a:rPr lang="fr-BE" dirty="0" err="1"/>
              <a:t>operational</a:t>
            </a:r>
            <a:r>
              <a:rPr lang="fr-BE" dirty="0"/>
              <a:t> leasing </a:t>
            </a:r>
            <a:r>
              <a:rPr lang="fr-BE" dirty="0" err="1"/>
              <a:t>rent</a:t>
            </a:r>
            <a:endParaRPr lang="fr-BE" dirty="0"/>
          </a:p>
          <a:p>
            <a:pPr marL="342900" indent="-342900">
              <a:buFont typeface="+mj-lt"/>
              <a:buAutoNum type="alphaLcParenR"/>
            </a:pPr>
            <a:r>
              <a:rPr lang="fr-BE" dirty="0">
                <a:solidFill>
                  <a:srgbClr val="00B050"/>
                </a:solidFill>
              </a:rPr>
              <a:t>Energy </a:t>
            </a:r>
            <a:r>
              <a:rPr lang="fr-BE" dirty="0" err="1">
                <a:solidFill>
                  <a:srgbClr val="00B050"/>
                </a:solidFill>
              </a:rPr>
              <a:t>consumption</a:t>
            </a:r>
            <a:endParaRPr lang="fr-BE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fr-BE" dirty="0"/>
              <a:t>Maintenance</a:t>
            </a:r>
          </a:p>
          <a:p>
            <a:pPr marL="342900" indent="-342900">
              <a:buFont typeface="+mj-lt"/>
              <a:buAutoNum type="alphaLcParenR"/>
            </a:pPr>
            <a:r>
              <a:rPr lang="fr-BE" dirty="0" err="1"/>
              <a:t>Tyres</a:t>
            </a:r>
            <a:endParaRPr lang="fr-BE" dirty="0"/>
          </a:p>
          <a:p>
            <a:pPr marL="342900" indent="-342900">
              <a:buFont typeface="+mj-lt"/>
              <a:buAutoNum type="alphaLcParenR"/>
            </a:pPr>
            <a:r>
              <a:rPr lang="fr-BE" dirty="0">
                <a:solidFill>
                  <a:srgbClr val="00B050"/>
                </a:solidFill>
              </a:rPr>
              <a:t>Taxes</a:t>
            </a:r>
          </a:p>
          <a:p>
            <a:pPr marL="342900" indent="-342900">
              <a:buFont typeface="+mj-lt"/>
              <a:buAutoNum type="alphaLcParenR"/>
            </a:pPr>
            <a:r>
              <a:rPr lang="fr-BE" dirty="0"/>
              <a:t>Car </a:t>
            </a:r>
            <a:r>
              <a:rPr lang="fr-BE" dirty="0" err="1"/>
              <a:t>insurance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5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3/5</a:t>
            </a:r>
            <a:endParaRPr lang="en-US" dirty="0"/>
          </a:p>
        </p:txBody>
      </p:sp>
      <p:pic>
        <p:nvPicPr>
          <p:cNvPr id="7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E9B78022-9D9F-F998-48EB-C50819C3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1" y="663567"/>
            <a:ext cx="437609" cy="4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71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5 – </a:t>
            </a:r>
            <a:r>
              <a:rPr lang="en-US" dirty="0"/>
              <a:t>Total Cost of Ownership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companies, the maximum tax depreciation on a 0-g CO</a:t>
            </a:r>
            <a:r>
              <a:rPr lang="en-US" baseline="-25000" dirty="0"/>
              <a:t>2 </a:t>
            </a:r>
            <a:r>
              <a:rPr lang="en-US" dirty="0"/>
              <a:t>/km electric car (BEV) is:</a:t>
            </a:r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fr-FR" dirty="0"/>
              <a:t>9,900 €</a:t>
            </a:r>
            <a:endParaRPr lang="en-US" dirty="0"/>
          </a:p>
          <a:p>
            <a:pPr marL="342900" indent="-342900">
              <a:buFont typeface="+mj-lt"/>
              <a:buAutoNum type="alphaLcParenR"/>
            </a:pPr>
            <a:r>
              <a:rPr lang="fr-FR" dirty="0"/>
              <a:t>18,300 €</a:t>
            </a:r>
          </a:p>
          <a:p>
            <a:pPr marL="342900" indent="-342900">
              <a:buFont typeface="+mj-lt"/>
              <a:buAutoNum type="alphaLcParenR"/>
            </a:pPr>
            <a:r>
              <a:rPr lang="fr-FR" dirty="0"/>
              <a:t>20,300 €</a:t>
            </a:r>
          </a:p>
          <a:p>
            <a:pPr marL="342900" indent="-342900">
              <a:buFont typeface="+mj-lt"/>
              <a:buAutoNum type="alphaLcParenR"/>
            </a:pPr>
            <a:r>
              <a:rPr lang="fr-FR" dirty="0">
                <a:solidFill>
                  <a:srgbClr val="00B050"/>
                </a:solidFill>
              </a:rPr>
              <a:t>30,000 €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6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4/5</a:t>
            </a:r>
            <a:endParaRPr lang="en-US" dirty="0"/>
          </a:p>
        </p:txBody>
      </p:sp>
      <p:pic>
        <p:nvPicPr>
          <p:cNvPr id="7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E9B78022-9D9F-F998-48EB-C50819C3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1" y="663567"/>
            <a:ext cx="437609" cy="4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1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5 – </a:t>
            </a:r>
            <a:r>
              <a:rPr lang="en-US" dirty="0"/>
              <a:t>Total Cost of Ownership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the difference in consumption (in monthly budget) between an electric vehicle and a thermal vehicle, which travels 25,000 km /year?</a:t>
            </a:r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About 30€ / month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About 75€ / month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About 100€ / month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About 150€ / month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About 200€ / month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7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5/5</a:t>
            </a:r>
            <a:endParaRPr lang="en-US" dirty="0"/>
          </a:p>
        </p:txBody>
      </p:sp>
      <p:pic>
        <p:nvPicPr>
          <p:cNvPr id="7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E9B78022-9D9F-F998-48EB-C50819C3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1" y="663567"/>
            <a:ext cx="437609" cy="4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896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81BF99-EFD1-7DAA-43C8-1A38903AA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8CC52-2076-C5E6-AB2A-2F6D18047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906CEA-874E-E999-BA9F-1C2ADD8BA7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8</a:t>
            </a:fld>
            <a:endParaRPr lang="en-US" b="0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B2130C2-317F-572D-3410-2F787C05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71FCFC-1DCA-5E0A-5E38-EC77588AC70C}"/>
              </a:ext>
            </a:extLst>
          </p:cNvPr>
          <p:cNvSpPr txBox="1"/>
          <p:nvPr/>
        </p:nvSpPr>
        <p:spPr>
          <a:xfrm>
            <a:off x="1172308" y="16499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Your Score: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42A439-A6BE-BE70-7BD2-8E0BB901FDBE}"/>
              </a:ext>
            </a:extLst>
          </p:cNvPr>
          <p:cNvSpPr txBox="1"/>
          <p:nvPr/>
        </p:nvSpPr>
        <p:spPr>
          <a:xfrm>
            <a:off x="1172308" y="20961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Score </a:t>
            </a:r>
            <a:r>
              <a:rPr lang="it-IT" sz="1800" dirty="0" err="1">
                <a:solidFill>
                  <a:srgbClr val="243782"/>
                </a:solidFill>
                <a:latin typeface="Encode Sans" pitchFamily="2" charset="0"/>
              </a:rPr>
              <a:t>required</a:t>
            </a:r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:  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4D5F5F-8103-D8BF-36AF-C27652734E51}"/>
              </a:ext>
            </a:extLst>
          </p:cNvPr>
          <p:cNvSpPr txBox="1"/>
          <p:nvPr/>
        </p:nvSpPr>
        <p:spPr>
          <a:xfrm>
            <a:off x="0" y="3783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Congratulations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! An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excellent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result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.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773FA9-2BB0-5B6E-CE39-BB5EBAE1F922}"/>
              </a:ext>
            </a:extLst>
          </p:cNvPr>
          <p:cNvSpPr txBox="1"/>
          <p:nvPr/>
        </p:nvSpPr>
        <p:spPr>
          <a:xfrm>
            <a:off x="1043354" y="4530897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5BEFCD-4A90-6DCF-874F-3378C4EA2BE5}"/>
              </a:ext>
            </a:extLst>
          </p:cNvPr>
          <p:cNvSpPr txBox="1"/>
          <p:nvPr/>
        </p:nvSpPr>
        <p:spPr>
          <a:xfrm>
            <a:off x="6096000" y="39653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must re-register for this VCT.</a:t>
            </a:r>
            <a:endParaRPr lang="en-US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77622FB-2E24-77EF-DA41-13698159DBAA}"/>
              </a:ext>
            </a:extLst>
          </p:cNvPr>
          <p:cNvSpPr txBox="1"/>
          <p:nvPr/>
        </p:nvSpPr>
        <p:spPr>
          <a:xfrm>
            <a:off x="7620000" y="336520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5F83C75-18F2-FA60-BF93-A0169177AE95}"/>
              </a:ext>
            </a:extLst>
          </p:cNvPr>
          <p:cNvSpPr txBox="1"/>
          <p:nvPr/>
        </p:nvSpPr>
        <p:spPr>
          <a:xfrm>
            <a:off x="8025063" y="4808021"/>
            <a:ext cx="3123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TAKE THE TEST AGAIN!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7757F3E-F843-5523-5AD8-97EA01A353F8}"/>
              </a:ext>
            </a:extLst>
          </p:cNvPr>
          <p:cNvSpPr txBox="1"/>
          <p:nvPr/>
        </p:nvSpPr>
        <p:spPr>
          <a:xfrm>
            <a:off x="7373815" y="5255168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896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2.xml><?xml version="1.0" encoding="utf-8"?>
<a:theme xmlns:a="http://schemas.openxmlformats.org/drawingml/2006/main" name="Stellantis - Chapter tangerin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1BA2376-F3A7-48C6-9865-8B7963437DF6}"/>
    </a:ext>
  </a:extLst>
</a:theme>
</file>

<file path=ppt/theme/theme3.xml><?xml version="1.0" encoding="utf-8"?>
<a:theme xmlns:a="http://schemas.openxmlformats.org/drawingml/2006/main" name="Stellantis - Chapter mint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7572F65-D913-4B12-8759-9495DB394461}"/>
    </a:ext>
  </a:extLst>
</a:theme>
</file>

<file path=ppt/theme/theme4.xml><?xml version="1.0" encoding="utf-8"?>
<a:theme xmlns:a="http://schemas.openxmlformats.org/drawingml/2006/main" name="Stellantis - Chapter orang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14FF65A2-5A0F-45E8-B34F-CD3B0F0DFAF2}"/>
    </a:ext>
  </a:extLst>
</a:theme>
</file>

<file path=ppt/theme/theme5.xml><?xml version="1.0" encoding="utf-8"?>
<a:theme xmlns:a="http://schemas.openxmlformats.org/drawingml/2006/main" name="1_Stellantis">
  <a:themeElements>
    <a:clrScheme name="Stellantis QN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E94E24"/>
      </a:accent5>
      <a:accent6>
        <a:srgbClr val="00ADA0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69FDD5D8-4BC9-4EFE-99ED-C7531623CBD3}" vid="{187711AE-AB0D-4F59-899B-FFAA8201F273}"/>
    </a:ext>
  </a:extLst>
</a:theme>
</file>

<file path=ppt/theme/theme6.xml><?xml version="1.0" encoding="utf-8"?>
<a:theme xmlns:a="http://schemas.openxmlformats.org/drawingml/2006/main" name="2_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llantis">
      <a:majorFont>
        <a:latin typeface="Encode Sans Expanded Black"/>
        <a:ea typeface=""/>
        <a:cs typeface=""/>
      </a:majorFont>
      <a:minorFont>
        <a:latin typeface="Encode Sans Expanded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3678E77F19E4DA725C3904037C8BB" ma:contentTypeVersion="3" ma:contentTypeDescription="Crée un document." ma:contentTypeScope="" ma:versionID="f8a69378f93f5a3706e94b6569214d19">
  <xsd:schema xmlns:xsd="http://www.w3.org/2001/XMLSchema" xmlns:xs="http://www.w3.org/2001/XMLSchema" xmlns:p="http://schemas.microsoft.com/office/2006/metadata/properties" xmlns:ns2="819a008f-2eb7-4cb0-9fa6-9f1ec8abd8f2" targetNamespace="http://schemas.microsoft.com/office/2006/metadata/properties" ma:root="true" ma:fieldsID="f15fc42ee7d199fac5b586948b5b451c" ns2:_="">
    <xsd:import namespace="819a008f-2eb7-4cb0-9fa6-9f1ec8abd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a008f-2eb7-4cb0-9fa6-9f1ec8abd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4AAC3-9649-4099-A63A-70491B95773B}"/>
</file>

<file path=customXml/itemProps2.xml><?xml version="1.0" encoding="utf-8"?>
<ds:datastoreItem xmlns:ds="http://schemas.openxmlformats.org/officeDocument/2006/customXml" ds:itemID="{F20DF4AB-466F-4211-9AFB-E924160F5B50}">
  <ds:schemaRefs>
    <ds:schemaRef ds:uri="http://schemas.microsoft.com/office/infopath/2007/PartnerControls"/>
    <ds:schemaRef ds:uri="96680d47-d0bc-4e38-ae2d-ba1da5eb8a0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e9d7aa0c-5365-48d7-b1f5-3915a186336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8FC1A05-1001-42B2-AEDF-59712E1B4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Stellantis</Template>
  <TotalTime>0</TotalTime>
  <Words>584</Words>
  <Application>Microsoft Office PowerPoint</Application>
  <PresentationFormat>Widescreen</PresentationFormat>
  <Paragraphs>79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8</vt:i4>
      </vt:variant>
    </vt:vector>
  </HeadingPairs>
  <TitlesOfParts>
    <vt:vector size="20" baseType="lpstr">
      <vt:lpstr>Encode Sans ExpandedSemiBold</vt:lpstr>
      <vt:lpstr>Microsoft Sans Serif</vt:lpstr>
      <vt:lpstr>Encode Sans ExpandedLight</vt:lpstr>
      <vt:lpstr>Arial</vt:lpstr>
      <vt:lpstr>Encode Sans</vt:lpstr>
      <vt:lpstr>Encode Sans Expanded ExtraLight</vt:lpstr>
      <vt:lpstr>Stellantis</vt:lpstr>
      <vt:lpstr>Stellantis - Chapter tangerine</vt:lpstr>
      <vt:lpstr>Stellantis - Chapter mint</vt:lpstr>
      <vt:lpstr>Stellantis - Chapter orange</vt:lpstr>
      <vt:lpstr>1_Stellantis</vt:lpstr>
      <vt:lpstr>2_Stellantis</vt:lpstr>
      <vt:lpstr>QUIZ VCT 5  Total Cost of Ownership  CG504003Q05 </vt:lpstr>
      <vt:lpstr>Instructions</vt:lpstr>
      <vt:lpstr>End quiz - Question 1/5</vt:lpstr>
      <vt:lpstr>End quiz - Question 2/5</vt:lpstr>
      <vt:lpstr>End quiz - Question 3/5</vt:lpstr>
      <vt:lpstr>End quiz - Question 4/5</vt:lpstr>
      <vt:lpstr>End quiz - Question 5/5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 presentation [encode sans expanded light 47 pt] on several lines LOREM IPSUM DOLOR SIT CTETUER SIT PISCINGO</dc:title>
  <dc:creator>Amelie Retailleau</dc:creator>
  <cp:lastModifiedBy>Patrizia Gariglio</cp:lastModifiedBy>
  <cp:revision>69</cp:revision>
  <dcterms:created xsi:type="dcterms:W3CDTF">2021-01-22T15:57:22Z</dcterms:created>
  <dcterms:modified xsi:type="dcterms:W3CDTF">2023-04-03T13:26:14Z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0x0101001333678E77F19E4DA725C3904037C8BB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SIP_Label_2fd53d93-3f4c-4b90-b511-bd6bdbb4fba9_Enabled">
    <vt:lpwstr>true</vt:lpwstr>
  </property>
  <property fmtid="{D5CDD505-2E9C-101B-9397-08002B2CF9AE}" pid="11" name="MSIP_Label_2fd53d93-3f4c-4b90-b511-bd6bdbb4fba9_SetDate">
    <vt:lpwstr>2023-02-08T14:10:34Z</vt:lpwstr>
  </property>
  <property fmtid="{D5CDD505-2E9C-101B-9397-08002B2CF9AE}" pid="12" name="MSIP_Label_2fd53d93-3f4c-4b90-b511-bd6bdbb4fba9_Method">
    <vt:lpwstr>Standard</vt:lpwstr>
  </property>
  <property fmtid="{D5CDD505-2E9C-101B-9397-08002B2CF9AE}" pid="13" name="MSIP_Label_2fd53d93-3f4c-4b90-b511-bd6bdbb4fba9_Name">
    <vt:lpwstr>2fd53d93-3f4c-4b90-b511-bd6bdbb4fba9</vt:lpwstr>
  </property>
  <property fmtid="{D5CDD505-2E9C-101B-9397-08002B2CF9AE}" pid="14" name="MSIP_Label_2fd53d93-3f4c-4b90-b511-bd6bdbb4fba9_SiteId">
    <vt:lpwstr>d852d5cd-724c-4128-8812-ffa5db3f8507</vt:lpwstr>
  </property>
  <property fmtid="{D5CDD505-2E9C-101B-9397-08002B2CF9AE}" pid="15" name="MSIP_Label_2fd53d93-3f4c-4b90-b511-bd6bdbb4fba9_ActionId">
    <vt:lpwstr>d99a5584-aaac-49be-afa1-36d04e097479</vt:lpwstr>
  </property>
  <property fmtid="{D5CDD505-2E9C-101B-9397-08002B2CF9AE}" pid="16" name="MSIP_Label_2fd53d93-3f4c-4b90-b511-bd6bdbb4fba9_ContentBits">
    <vt:lpwstr>0</vt:lpwstr>
  </property>
  <property fmtid="{D5CDD505-2E9C-101B-9397-08002B2CF9AE}" pid="17" name="ArticulateGUID">
    <vt:lpwstr>D0642051-2459-49AE-89D0-6C8200A57A9D</vt:lpwstr>
  </property>
  <property fmtid="{D5CDD505-2E9C-101B-9397-08002B2CF9AE}" pid="18" name="ArticulatePath">
    <vt:lpwstr>Quiz_CG504003Q05_B2B_ENWW</vt:lpwstr>
  </property>
</Properties>
</file>