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147379180" r:id="rId5"/>
    <p:sldId id="2147379181" r:id="rId6"/>
    <p:sldId id="2147379182" r:id="rId7"/>
    <p:sldId id="2147379183" r:id="rId8"/>
    <p:sldId id="2147379184" r:id="rId9"/>
    <p:sldId id="2147379185" r:id="rId10"/>
    <p:sldId id="2147379186" r:id="rId11"/>
    <p:sldId id="2147379187" r:id="rId12"/>
    <p:sldId id="2147379188" r:id="rId13"/>
    <p:sldId id="2147379189" r:id="rId14"/>
    <p:sldId id="2147379190" r:id="rId15"/>
    <p:sldId id="2147379191" r:id="rId16"/>
    <p:sldId id="2147379198" r:id="rId17"/>
    <p:sldId id="2147379192" r:id="rId18"/>
    <p:sldId id="2147379193" r:id="rId19"/>
    <p:sldId id="2147379194" r:id="rId20"/>
    <p:sldId id="2147379195" r:id="rId21"/>
    <p:sldId id="2147379196" r:id="rId22"/>
    <p:sldId id="2147379197" r:id="rId23"/>
    <p:sldId id="259" r:id="rId24"/>
    <p:sldId id="2147379109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A5A1C12-9F33-42B6-8D76-8B5B61398359}">
          <p14:sldIdLst>
            <p14:sldId id="256"/>
            <p14:sldId id="257"/>
          </p14:sldIdLst>
        </p14:section>
        <p14:section name="Q1" id="{8D12E1EA-571D-423E-8333-1D059B7CF761}">
          <p14:sldIdLst>
            <p14:sldId id="258"/>
            <p14:sldId id="2147379180"/>
          </p14:sldIdLst>
        </p14:section>
        <p14:section name="Q2" id="{DEA1A93E-8546-4160-BC43-2B4EF8F84ADA}">
          <p14:sldIdLst>
            <p14:sldId id="2147379181"/>
            <p14:sldId id="2147379182"/>
          </p14:sldIdLst>
        </p14:section>
        <p14:section name="Q3" id="{66443104-23F3-4484-AC78-FF0BB8F9B143}">
          <p14:sldIdLst>
            <p14:sldId id="2147379183"/>
            <p14:sldId id="2147379184"/>
          </p14:sldIdLst>
        </p14:section>
        <p14:section name="Q4" id="{5245586E-8B5F-4C83-AAD0-D0B9D9CA1DB9}">
          <p14:sldIdLst>
            <p14:sldId id="2147379185"/>
            <p14:sldId id="2147379186"/>
          </p14:sldIdLst>
        </p14:section>
        <p14:section name="Q5" id="{04AD36BD-BB41-4D42-B525-A721BD52C0AB}">
          <p14:sldIdLst>
            <p14:sldId id="2147379187"/>
            <p14:sldId id="2147379188"/>
          </p14:sldIdLst>
        </p14:section>
        <p14:section name="Q6" id="{3043A6E5-161A-40D1-84DA-771441A2EFC8}">
          <p14:sldIdLst>
            <p14:sldId id="2147379189"/>
            <p14:sldId id="2147379190"/>
          </p14:sldIdLst>
        </p14:section>
        <p14:section name="Q7" id="{8B5F68C8-C0C7-4E72-B3C9-F874C8062789}">
          <p14:sldIdLst>
            <p14:sldId id="2147379191"/>
            <p14:sldId id="2147379198"/>
          </p14:sldIdLst>
        </p14:section>
        <p14:section name="Q8" id="{3A030C12-D345-4451-A7E2-BAC245D61089}">
          <p14:sldIdLst>
            <p14:sldId id="2147379192"/>
            <p14:sldId id="2147379193"/>
          </p14:sldIdLst>
        </p14:section>
        <p14:section name="Q9" id="{4BAA6A6A-5930-4122-823A-1B1C13D90AD4}">
          <p14:sldIdLst>
            <p14:sldId id="2147379194"/>
            <p14:sldId id="2147379195"/>
          </p14:sldIdLst>
        </p14:section>
        <p14:section name="Q10" id="{9134F8B5-80CD-4E7D-9F7E-DCDC507AB774}">
          <p14:sldIdLst>
            <p14:sldId id="2147379196"/>
            <p14:sldId id="2147379197"/>
          </p14:sldIdLst>
        </p14:section>
        <p14:section name="RESULTS" id="{0669449A-EB3C-449B-BAB5-EFCF183EC839}">
          <p14:sldIdLst>
            <p14:sldId id="259"/>
            <p14:sldId id="21473791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7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7" autoAdjust="0"/>
    <p:restoredTop sz="88576" autoAdjust="0"/>
  </p:normalViewPr>
  <p:slideViewPr>
    <p:cSldViewPr snapToGrid="0" snapToObjects="1">
      <p:cViewPr varScale="1">
        <p:scale>
          <a:sx n="137" d="100"/>
          <a:sy n="137" d="100"/>
        </p:scale>
        <p:origin x="3270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5567F5D-1D87-6870-C2E9-F87F072813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ncode Sans Expanded" panose="00000505000000000000" pitchFamily="2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D3D076-C7EB-AFB3-4083-B6793FF3E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C55D6-406D-44C2-8FD5-3480D0FA54CB}" type="datetimeFigureOut">
              <a:rPr lang="en-US" smtClean="0">
                <a:latin typeface="Encode Sans Expanded" panose="00000505000000000000" pitchFamily="2" charset="0"/>
              </a:rPr>
              <a:t>2/6/2025</a:t>
            </a:fld>
            <a:endParaRPr lang="en-US" dirty="0">
              <a:latin typeface="Encode Sans Expanded" panose="00000505000000000000" pitchFamily="2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19E5C2-93A0-F589-D5AF-17CF01351C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ncode Sans Expanded" panose="00000505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C9DF71-358B-B049-0D3E-CBF8512535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ADC3-8753-4505-BF85-09E1CD522636}" type="slidenum">
              <a:rPr lang="en-US" smtClean="0">
                <a:latin typeface="Encode Sans Expanded" panose="00000505000000000000" pitchFamily="2" charset="0"/>
              </a:rPr>
              <a:t>‹#›</a:t>
            </a:fld>
            <a:endParaRPr lang="en-US" dirty="0">
              <a:latin typeface="Encode Sans Expanded" panose="00000505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7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ncode Sans Expanded" panose="00000505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ncode Sans Expanded" panose="00000505000000000000" pitchFamily="2" charset="0"/>
              </a:defRPr>
            </a:lvl1pPr>
          </a:lstStyle>
          <a:p>
            <a:fld id="{BC83B9E9-7AB7-9341-AC8D-89A517D211A0}" type="datetimeFigureOut">
              <a:rPr lang="fr-FR" smtClean="0"/>
              <a:pPr/>
              <a:t>06/02/2025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ncode Sans Expanded" panose="00000505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ncode Sans Expanded" panose="00000505000000000000" pitchFamily="2" charset="0"/>
              </a:defRPr>
            </a:lvl1pPr>
          </a:lstStyle>
          <a:p>
            <a:fld id="{9EF1F0F9-B16C-534A-A4DD-792741B9A42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836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174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ighligh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 dirty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3890" y="1128410"/>
            <a:ext cx="545400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 dirty="0"/>
              <a:t>Photo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35F8181-64D0-4B6F-93D7-8C10D48D5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800" y="1128410"/>
            <a:ext cx="5500800" cy="5039202"/>
          </a:xfrm>
          <a:custGeom>
            <a:avLst/>
            <a:gdLst>
              <a:gd name="connsiteX0" fmla="*/ 0 w 5500800"/>
              <a:gd name="connsiteY0" fmla="*/ 0 h 5039202"/>
              <a:gd name="connsiteX1" fmla="*/ 5500800 w 5500800"/>
              <a:gd name="connsiteY1" fmla="*/ 0 h 5039202"/>
              <a:gd name="connsiteX2" fmla="*/ 5500800 w 5500800"/>
              <a:gd name="connsiteY2" fmla="*/ 5039202 h 5039202"/>
              <a:gd name="connsiteX3" fmla="*/ 0 w 550080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800" h="5039202">
                <a:moveTo>
                  <a:pt x="0" y="0"/>
                </a:moveTo>
                <a:lnTo>
                  <a:pt x="5500800" y="0"/>
                </a:lnTo>
                <a:lnTo>
                  <a:pt x="550080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48000" tIns="360000" rIns="360000" bIns="36000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pic>
        <p:nvPicPr>
          <p:cNvPr id="3" name="Image 2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192D6850-FEAA-C5A9-E5BC-8B9918992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1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frames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30AACEC-8150-4E58-B999-2C8E63E1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890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 dirty="0"/>
          </a:p>
        </p:txBody>
      </p:sp>
      <p:sp>
        <p:nvSpPr>
          <p:cNvPr id="10" name="Espace réservé pour une image  33">
            <a:extLst>
              <a:ext uri="{FF2B5EF4-FFF2-40B4-BE49-F238E27FC236}">
                <a16:creationId xmlns:a16="http://schemas.microsoft.com/office/drawing/2014/main" id="{EB38C0A6-0F71-4D15-A062-D159A2D723C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96868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 dirty="0"/>
              <a:t>Photo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F34C298-6747-4F09-827E-E3C9685ACC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6022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8" name="Espace réservé pour une image  33">
            <a:extLst>
              <a:ext uri="{FF2B5EF4-FFF2-40B4-BE49-F238E27FC236}">
                <a16:creationId xmlns:a16="http://schemas.microsoft.com/office/drawing/2014/main" id="{F597D9F1-2155-4D83-9236-EC04A593F8AA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409000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 dirty="0"/>
              <a:t>Photo</a:t>
            </a:r>
          </a:p>
        </p:txBody>
      </p:sp>
      <p:pic>
        <p:nvPicPr>
          <p:cNvPr id="3" name="Image 2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DB7DD4CB-04A7-0DF5-1B4B-11500D208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0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81FFD1A-90DF-48A1-9716-E41ABD4376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6319" y="1128407"/>
            <a:ext cx="5462565" cy="5256000"/>
          </a:xfrm>
          <a:custGeom>
            <a:avLst/>
            <a:gdLst>
              <a:gd name="connsiteX0" fmla="*/ 0 w 5462565"/>
              <a:gd name="connsiteY0" fmla="*/ 0 h 5256000"/>
              <a:gd name="connsiteX1" fmla="*/ 5462565 w 5462565"/>
              <a:gd name="connsiteY1" fmla="*/ 0 h 5256000"/>
              <a:gd name="connsiteX2" fmla="*/ 5462565 w 5462565"/>
              <a:gd name="connsiteY2" fmla="*/ 5256000 h 5256000"/>
              <a:gd name="connsiteX3" fmla="*/ 0 w 5462565"/>
              <a:gd name="connsiteY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565" h="5256000">
                <a:moveTo>
                  <a:pt x="0" y="0"/>
                </a:moveTo>
                <a:lnTo>
                  <a:pt x="5462565" y="0"/>
                </a:lnTo>
                <a:lnTo>
                  <a:pt x="5462565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216000" tIns="216000" rIns="216000" bIns="216000"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 dirty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 dirty="0"/>
              <a:t>Graph</a:t>
            </a:r>
          </a:p>
        </p:txBody>
      </p:sp>
      <p:sp>
        <p:nvSpPr>
          <p:cNvPr id="21" name="Espace réservé du graphique 2">
            <a:extLst>
              <a:ext uri="{FF2B5EF4-FFF2-40B4-BE49-F238E27FC236}">
                <a16:creationId xmlns:a16="http://schemas.microsoft.com/office/drawing/2014/main" id="{EBA46C1A-FD0D-44CC-9BA2-F8724E59CBE7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6321428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 dirty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04733"/>
            <a:ext cx="5076000" cy="1707159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3" name="Image 2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6234B724-349C-939B-21E0-7C664A092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54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 dirty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11052484" cy="3744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 dirty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3" name="Image 2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801266B9-97BC-B9C5-9AFE-CD4DEEB7B6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1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 and a fra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 dirty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7019999" cy="3600138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 dirty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399" y="1337159"/>
            <a:ext cx="7020000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8BF0D1-2051-4CDC-8776-6ACE284695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3" name="Image 2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FD10FCB0-8052-24BC-0129-5B2E341E44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87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2 texts in 2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 dirty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1" y="1337159"/>
            <a:ext cx="5400000" cy="4819801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 dirty="0"/>
              <a:t>Graph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F20727D-5E83-4E0E-9FB9-68D69A7B5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728" y="128806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196165-27AE-443C-AF47-7B6B0DC596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728" y="385600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3" name="Image 2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C8E051E2-D179-DFC5-5704-8F7EA8FA0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47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ighlightin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429BDA1B-2BC8-40BC-AA30-CF42B5D03C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556" y="3023085"/>
            <a:ext cx="3384000" cy="684000"/>
          </a:xfrm>
          <a:solidFill>
            <a:schemeClr val="tx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NN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72106505-DB5F-4F49-8822-4826BDEC7B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3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5E4DDE7-B2AD-4D6E-B1F1-1AA14E6F51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0800000">
            <a:off x="17873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73C17576-3818-4DAF-8697-2FBB1139D9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9106" y="3023085"/>
            <a:ext cx="3384000" cy="684000"/>
          </a:xfrm>
          <a:solidFill>
            <a:schemeClr val="tx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06D58CD4-C66A-40AB-98B4-535A07E2D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194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EFF27A7E-9171-4670-8D42-A17E0C0B08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0800000">
            <a:off x="555289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929A8655-1F53-480F-8591-3D24D79A7B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74656" y="3023085"/>
            <a:ext cx="3384000" cy="684000"/>
          </a:xfrm>
          <a:solidFill>
            <a:schemeClr val="tx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2B9BEC67-6961-47E7-8313-1489F4F11B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74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A1E2C166-5791-40DB-903C-66BC65C0DD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0800000">
            <a:off x="93184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pic>
        <p:nvPicPr>
          <p:cNvPr id="3" name="Image 2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E123AC2B-B778-A94E-25CC-1BC7F01D28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63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 with a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7127143" cy="1296000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66ED2081-D062-47AE-9D57-77E330A954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00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A24175A2-B90D-4CD9-8997-CD3D3F9914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5543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7EDC22B2-698E-4E5B-A0AD-BAE9A52C7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3" name="Image 2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8BD30D1B-F222-7954-A2AC-AB77B7E9C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71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D36A28-21B3-AE11-0B87-FA5BA975E7A1}"/>
              </a:ext>
            </a:extLst>
          </p:cNvPr>
          <p:cNvSpPr/>
          <p:nvPr userDrawn="1"/>
        </p:nvSpPr>
        <p:spPr>
          <a:xfrm>
            <a:off x="0" y="1041400"/>
            <a:ext cx="12192000" cy="58126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dirty="0">
              <a:latin typeface="Encode Sans Expanded" panose="00000505000000000000" pitchFamily="2" charset="0"/>
            </a:endParaRPr>
          </a:p>
        </p:txBody>
      </p:sp>
      <p:sp>
        <p:nvSpPr>
          <p:cNvPr id="4" name="Espace réservé du texte 16">
            <a:extLst>
              <a:ext uri="{FF2B5EF4-FFF2-40B4-BE49-F238E27FC236}">
                <a16:creationId xmlns:a16="http://schemas.microsoft.com/office/drawing/2014/main" id="{509B2372-5115-7111-8E03-950AF60543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pic>
        <p:nvPicPr>
          <p:cNvPr id="5" name="Image 4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D1B63125-0002-CBA2-FA4E-3B885448B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56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616F341-424E-4ECC-B11D-0008CB10FA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05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Espace réservé pour une image  33">
            <a:extLst>
              <a:ext uri="{FF2B5EF4-FFF2-40B4-BE49-F238E27FC236}">
                <a16:creationId xmlns:a16="http://schemas.microsoft.com/office/drawing/2014/main" id="{4DCA1355-34B5-49FC-BA6B-273A843D53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2938" y="3425825"/>
            <a:ext cx="10906128" cy="2916609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 dirty="0"/>
              <a:t>Photo</a:t>
            </a:r>
          </a:p>
        </p:txBody>
      </p:sp>
      <p:pic>
        <p:nvPicPr>
          <p:cNvPr id="3" name="Image 2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07EC8907-DAE6-8037-6B61-E1F3C778F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50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pic>
        <p:nvPicPr>
          <p:cNvPr id="3" name="Image 2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07EC8907-DAE6-8037-6B61-E1F3C778F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8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56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616F341-424E-4ECC-B11D-0008CB10FA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05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Espace réservé pour une image  33">
            <a:extLst>
              <a:ext uri="{FF2B5EF4-FFF2-40B4-BE49-F238E27FC236}">
                <a16:creationId xmlns:a16="http://schemas.microsoft.com/office/drawing/2014/main" id="{4DCA1355-34B5-49FC-BA6B-273A843D53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2938" y="3425825"/>
            <a:ext cx="10906128" cy="2916609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 dirty="0"/>
              <a:t>Photo</a:t>
            </a:r>
          </a:p>
        </p:txBody>
      </p:sp>
      <p:pic>
        <p:nvPicPr>
          <p:cNvPr id="2" name="Image 1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1FFF304B-A040-C6EA-D421-B9F8AB812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86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624400"/>
            <a:ext cx="10800000" cy="3600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535088"/>
            <a:ext cx="10800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3" name="Image 2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F74E4DBE-3F7F-27B5-810C-98DF0FB129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3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46D088-85F4-6DB1-6DF8-AC845ACFB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A587B-5814-4D9B-9598-FE9CB954C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Espace réservé du texte 16">
            <a:extLst>
              <a:ext uri="{FF2B5EF4-FFF2-40B4-BE49-F238E27FC236}">
                <a16:creationId xmlns:a16="http://schemas.microsoft.com/office/drawing/2014/main" id="{1E8EE06D-D492-E717-DF25-80C014D089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pic>
        <p:nvPicPr>
          <p:cNvPr id="5" name="Image 4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9A58ADCB-2E87-12E6-4DA8-AF3642E2FB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  <p:pic>
        <p:nvPicPr>
          <p:cNvPr id="6" name="Image 5" descr="Une image contenant capture d’écran, texte, Bleu électrique, voiture&#10;&#10;Description générée automatiquement">
            <a:extLst>
              <a:ext uri="{FF2B5EF4-FFF2-40B4-BE49-F238E27FC236}">
                <a16:creationId xmlns:a16="http://schemas.microsoft.com/office/drawing/2014/main" id="{ECF0FCD3-07E9-04E7-B84E-BFAB50ACB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16873"/>
            <a:ext cx="12191999" cy="5841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6F8889-8DF9-50FD-B03A-723F770A83D3}"/>
              </a:ext>
            </a:extLst>
          </p:cNvPr>
          <p:cNvSpPr/>
          <p:nvPr userDrawn="1"/>
        </p:nvSpPr>
        <p:spPr>
          <a:xfrm>
            <a:off x="596900" y="1403150"/>
            <a:ext cx="10998200" cy="50674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2437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>
              <a:solidFill>
                <a:prstClr val="black"/>
              </a:solidFill>
              <a:latin typeface="Encode Sans Expanded" panose="00000505000000000000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BFC260-E2E9-F596-015F-3165540A4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503338"/>
            <a:ext cx="10800000" cy="668362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fr-FR" dirty="0"/>
              <a:t>QUESTION HERE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174FB5B-D094-6F29-256E-96488023AC83}"/>
              </a:ext>
            </a:extLst>
          </p:cNvPr>
          <p:cNvSpPr/>
          <p:nvPr userDrawn="1"/>
        </p:nvSpPr>
        <p:spPr>
          <a:xfrm>
            <a:off x="9538232" y="5943701"/>
            <a:ext cx="1904468" cy="393701"/>
          </a:xfrm>
          <a:prstGeom prst="roundRect">
            <a:avLst/>
          </a:prstGeom>
          <a:solidFill>
            <a:srgbClr val="24378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Encode Sans Expanded" panose="00000505000000000000" pitchFamily="2" charset="0"/>
              </a:rPr>
              <a:t>CONFIRM</a:t>
            </a:r>
          </a:p>
        </p:txBody>
      </p:sp>
    </p:spTree>
    <p:extLst>
      <p:ext uri="{BB962C8B-B14F-4D97-AF65-F5344CB8AC3E}">
        <p14:creationId xmlns:p14="http://schemas.microsoft.com/office/powerpoint/2010/main" val="50361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46D088-85F4-6DB1-6DF8-AC845ACFB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A587B-5814-4D9B-9598-FE9CB954C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Espace réservé du texte 16">
            <a:extLst>
              <a:ext uri="{FF2B5EF4-FFF2-40B4-BE49-F238E27FC236}">
                <a16:creationId xmlns:a16="http://schemas.microsoft.com/office/drawing/2014/main" id="{1E8EE06D-D492-E717-DF25-80C014D089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pic>
        <p:nvPicPr>
          <p:cNvPr id="5" name="Image 4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9A58ADCB-2E87-12E6-4DA8-AF3642E2FB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  <p:pic>
        <p:nvPicPr>
          <p:cNvPr id="6" name="Image 5" descr="Une image contenant capture d’écran, texte, Bleu électrique, voiture&#10;&#10;Description générée automatiquement">
            <a:extLst>
              <a:ext uri="{FF2B5EF4-FFF2-40B4-BE49-F238E27FC236}">
                <a16:creationId xmlns:a16="http://schemas.microsoft.com/office/drawing/2014/main" id="{ECF0FCD3-07E9-04E7-B84E-BFAB50ACB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16873"/>
            <a:ext cx="12191999" cy="5841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6F8889-8DF9-50FD-B03A-723F770A83D3}"/>
              </a:ext>
            </a:extLst>
          </p:cNvPr>
          <p:cNvSpPr/>
          <p:nvPr userDrawn="1"/>
        </p:nvSpPr>
        <p:spPr>
          <a:xfrm>
            <a:off x="596900" y="1403150"/>
            <a:ext cx="10998200" cy="50674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2437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>
              <a:solidFill>
                <a:prstClr val="black"/>
              </a:solidFill>
              <a:latin typeface="Encode Sans Expanded" panose="00000505000000000000" pitchFamily="2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8B39B1A-6A17-6510-B5FA-9ABE2993CBCE}"/>
              </a:ext>
            </a:extLst>
          </p:cNvPr>
          <p:cNvSpPr/>
          <p:nvPr userDrawn="1"/>
        </p:nvSpPr>
        <p:spPr>
          <a:xfrm>
            <a:off x="9538232" y="5943701"/>
            <a:ext cx="1904468" cy="393701"/>
          </a:xfrm>
          <a:prstGeom prst="roundRect">
            <a:avLst/>
          </a:prstGeom>
          <a:solidFill>
            <a:srgbClr val="24378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Encode Sans Expanded" panose="00000505000000000000" pitchFamily="2" charset="0"/>
              </a:rPr>
              <a:t>NEXT QUESTION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BFC260-E2E9-F596-015F-3165540A4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503338"/>
            <a:ext cx="10800000" cy="668362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fr-FR" dirty="0"/>
              <a:t>QUESTION HERE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D80B696-002E-518F-5C09-D71D73E3CEB4}"/>
              </a:ext>
            </a:extLst>
          </p:cNvPr>
          <p:cNvSpPr txBox="1"/>
          <p:nvPr userDrawn="1"/>
        </p:nvSpPr>
        <p:spPr>
          <a:xfrm>
            <a:off x="1454294" y="5764569"/>
            <a:ext cx="789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" sz="1400" b="1" dirty="0">
                <a:latin typeface="Encode Sans Expanded" panose="00000505000000000000" pitchFamily="2" charset="0"/>
              </a:rPr>
              <a:t>CONGRATULATIONS!</a:t>
            </a:r>
          </a:p>
        </p:txBody>
      </p:sp>
      <p:pic>
        <p:nvPicPr>
          <p:cNvPr id="10" name="Image 9" descr="Une image contenant cercle, Caractère coloré, horloge, Graphique&#10;&#10;Description générée automatiquement">
            <a:extLst>
              <a:ext uri="{FF2B5EF4-FFF2-40B4-BE49-F238E27FC236}">
                <a16:creationId xmlns:a16="http://schemas.microsoft.com/office/drawing/2014/main" id="{5B93FAF5-08CE-8A88-F6E1-9B6D190449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350" y="5575509"/>
            <a:ext cx="685896" cy="68589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DD6181B-B589-4328-70F7-35E90CA4CA70}"/>
              </a:ext>
            </a:extLst>
          </p:cNvPr>
          <p:cNvSpPr txBox="1"/>
          <p:nvPr userDrawn="1"/>
        </p:nvSpPr>
        <p:spPr>
          <a:xfrm>
            <a:off x="4965844" y="5764569"/>
            <a:ext cx="789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" sz="1400" b="1" dirty="0">
                <a:latin typeface="Encode Sans Expanded" panose="00000505000000000000" pitchFamily="2" charset="0"/>
              </a:rPr>
              <a:t>ALMOST!</a:t>
            </a:r>
          </a:p>
        </p:txBody>
      </p:sp>
      <p:pic>
        <p:nvPicPr>
          <p:cNvPr id="12" name="Image 11" descr="Une image contenant symbole, Caractère coloré, cercle, rouge&#10;&#10;Description générée automatiquement">
            <a:extLst>
              <a:ext uri="{FF2B5EF4-FFF2-40B4-BE49-F238E27FC236}">
                <a16:creationId xmlns:a16="http://schemas.microsoft.com/office/drawing/2014/main" id="{A5FF5E3D-8655-0793-B294-383CFA6E10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79948" y="5575509"/>
            <a:ext cx="685896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5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927612"/>
            <a:ext cx="5328000" cy="32400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635098"/>
            <a:ext cx="5328000" cy="1224000"/>
          </a:xfr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 dirty="0"/>
              <a:t>Photo</a:t>
            </a:r>
          </a:p>
        </p:txBody>
      </p:sp>
      <p:pic>
        <p:nvPicPr>
          <p:cNvPr id="3" name="Image 2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BD809FB2-B2AB-DB9B-43FA-ECC77841F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Encode Sans Expanded" panose="00000505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>
            <a:lvl1pPr>
              <a:defRPr>
                <a:latin typeface="Encode Sans Expanded" panose="00000505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‹#›</a:t>
            </a:fld>
            <a:endParaRPr lang="en-US" b="0" noProof="0" dirty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 dirty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pic>
        <p:nvPicPr>
          <p:cNvPr id="3" name="Image 2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FA287F7B-BC69-529C-4B5A-A18CEEE1CD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40" y="322613"/>
            <a:ext cx="1904048" cy="6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99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 dirty="0"/>
              <a:t>Cliquez pour modifier le style du titre principal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/>
              <a:t>Cliquez pour modifier les styles du texte principal</a:t>
            </a:r>
          </a:p>
          <a:p>
            <a:pPr lvl="1"/>
            <a:r>
              <a:rPr lang="en-US" noProof="0" dirty="0"/>
              <a:t>Deuxième niveau</a:t>
            </a:r>
          </a:p>
          <a:p>
            <a:pPr lvl="2"/>
            <a:r>
              <a:rPr lang="en-US" noProof="0" dirty="0"/>
              <a:t>Troisième niveau</a:t>
            </a:r>
          </a:p>
          <a:p>
            <a:pPr lvl="3"/>
            <a:r>
              <a:rPr lang="en-US" noProof="0" dirty="0"/>
              <a:t>Quatrième niveau</a:t>
            </a:r>
          </a:p>
          <a:p>
            <a:pPr lvl="4"/>
            <a:r>
              <a:rPr lang="en-US" noProof="0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  <a:latin typeface="Encode Sans Expanded" panose="00000505000000000000" pitchFamily="2" charset="0"/>
              </a:defRPr>
            </a:lvl1pPr>
          </a:lstStyle>
          <a:p>
            <a:fld id="{975A587B-5814-4D9B-9598-FE9CB954C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3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0" r:id="rId3"/>
    <p:sldLayoutId id="2147483687" r:id="rId4"/>
    <p:sldLayoutId id="2147483688" r:id="rId5"/>
    <p:sldLayoutId id="2147483703" r:id="rId6"/>
    <p:sldLayoutId id="2147483704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702" r:id="rId18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Encode Sans Expanded" panose="00000505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Encode Sans Expanded" panose="00000505000000000000" pitchFamily="2" charset="0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Encode Sans Expanded" panose="00000505000000000000" pitchFamily="2" charset="0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Encode Sans Expanded" panose="00000505000000000000" pitchFamily="2" charset="0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Encode Sans Expanded" panose="00000505000000000000" pitchFamily="2" charset="0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Encode Sans Expanded" panose="00000505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8" descr="Une image contenant ciel, extérieur, montagne, nature&#10;&#10;Description générée automatiquement">
            <a:extLst>
              <a:ext uri="{FF2B5EF4-FFF2-40B4-BE49-F238E27FC236}">
                <a16:creationId xmlns:a16="http://schemas.microsoft.com/office/drawing/2014/main" id="{718C09CE-09EB-7D75-888E-3AA6E814C2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62" r="5246"/>
          <a:stretch/>
        </p:blipFill>
        <p:spPr>
          <a:xfrm>
            <a:off x="1" y="2795378"/>
            <a:ext cx="12192000" cy="4071705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E3AD889-01F3-3A71-70E7-A3A68D28AD58}"/>
              </a:ext>
            </a:extLst>
          </p:cNvPr>
          <p:cNvSpPr txBox="1">
            <a:spLocks/>
          </p:cNvSpPr>
          <p:nvPr/>
        </p:nvSpPr>
        <p:spPr>
          <a:xfrm>
            <a:off x="648604" y="1535378"/>
            <a:ext cx="10874642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5000" b="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Encode Sans Expanded" panose="00000505000000000000" pitchFamily="2" charset="0"/>
              </a:rPr>
              <a:t>FREE2MOVE CHARGE BUSINESS SOLUTIONS</a:t>
            </a:r>
          </a:p>
          <a:p>
            <a:pPr algn="ctr"/>
            <a:r>
              <a:rPr lang="en-US" dirty="0">
                <a:latin typeface="Encode Sans Expanded" panose="00000505000000000000" pitchFamily="2" charset="0"/>
              </a:rPr>
              <a:t>FINAL QUIZ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24257-850D-788D-003C-1E3AFE55F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228" y="6011063"/>
            <a:ext cx="6325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979A2-1AAD-7627-C72A-FC9F20A0D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C0909-E335-DCD8-FCFB-F824477A415B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Company sites</a:t>
            </a:r>
            <a:endParaRPr lang="en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7A83C6-A148-142A-68D3-754684C92121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Employee homes</a:t>
            </a:r>
            <a:endParaRPr lang="en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FF3700-FA1F-E5BC-F728-0DA5FC6DCF0D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On-the-go</a:t>
            </a:r>
            <a:endParaRPr lang="en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D56AF-78CE-9229-FA9F-94C6BF72C2FE}"/>
              </a:ext>
            </a:extLst>
          </p:cNvPr>
          <p:cNvSpPr txBox="1"/>
          <p:nvPr/>
        </p:nvSpPr>
        <p:spPr>
          <a:xfrm>
            <a:off x="920450" y="1209939"/>
            <a:ext cx="8957901" cy="1329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4/10</a:t>
            </a:r>
          </a:p>
          <a:p>
            <a:pPr>
              <a:lnSpc>
                <a:spcPct val="150000"/>
              </a:lnSpc>
            </a:pPr>
            <a:r>
              <a:rPr lang="sv-SE" dirty="0">
                <a:solidFill>
                  <a:schemeClr val="bg1"/>
                </a:solidFill>
              </a:rPr>
              <a:t>What type of locations are covered by Free2move Charge Business Solutions?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all the correct options.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7BAA6E-8F24-C4D9-FF28-5B7462BFDE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10</a:t>
            </a:fld>
            <a:endParaRPr lang="en-US" b="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549F9B-177B-EE9B-917B-7DA4317ECA58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243782"/>
                </a:solidFill>
              </a:rPr>
              <a:t>SUBMIT</a:t>
            </a:r>
            <a:endParaRPr lang="en-SE" b="1" dirty="0">
              <a:solidFill>
                <a:srgbClr val="24378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FE026E-6BBF-0E27-EA1C-FEF92D726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599" y="5970871"/>
            <a:ext cx="692983" cy="734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C17AC-4C9B-6C5C-0C58-49E3657ED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19" y="5896734"/>
            <a:ext cx="743371" cy="808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482D71-DB2E-DD92-18C8-C978EE56C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371" y="2678198"/>
            <a:ext cx="3516630" cy="3167437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7E4C3230-8730-3C1B-B299-9524E59F0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6488" y="2719724"/>
            <a:ext cx="620486" cy="620486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25EDFCF7-CD30-BC1E-D484-00DBA9F4E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6488" y="4309181"/>
            <a:ext cx="620486" cy="620486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31AAD440-683C-9A63-25D1-C75981FB4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6488" y="3531031"/>
            <a:ext cx="620486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6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7CABA-8A5F-876F-1AB1-F5871593D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F10209-6D23-03A9-01D5-F3C0180597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11</a:t>
            </a:fld>
            <a:endParaRPr lang="en-US" b="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C54A-FDE1-20FD-0EEA-C1FAE76EF468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Enhanced load management capabilities</a:t>
            </a:r>
            <a:endParaRPr lang="en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29120A-233C-57D8-583C-1C1A731679FC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Better suited for billing charging sessions</a:t>
            </a:r>
            <a:endParaRPr lang="en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F3020C-11B4-D104-74C2-76EE5BFD189E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Both of the above</a:t>
            </a:r>
            <a:endParaRPr lang="en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C68AEC-6AB1-C37F-B234-CDE5DE0961A9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SUBMIT</a:t>
            </a:r>
            <a:endParaRPr lang="en-SE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B8409B-3408-A2DC-7DEB-4567544F9EE9}"/>
              </a:ext>
            </a:extLst>
          </p:cNvPr>
          <p:cNvSpPr txBox="1"/>
          <p:nvPr/>
        </p:nvSpPr>
        <p:spPr>
          <a:xfrm>
            <a:off x="920450" y="1209939"/>
            <a:ext cx="10197022" cy="146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5/10</a:t>
            </a:r>
          </a:p>
          <a:p>
            <a:r>
              <a:rPr lang="sv-SE" dirty="0">
                <a:solidFill>
                  <a:schemeClr val="bg1"/>
                </a:solidFill>
              </a:rPr>
              <a:t>For company site equiptment, besides the Free2move Charge eProWallbox, what are the</a:t>
            </a:r>
          </a:p>
          <a:p>
            <a:r>
              <a:rPr lang="sv-SE" dirty="0">
                <a:solidFill>
                  <a:schemeClr val="bg1"/>
                </a:solidFill>
              </a:rPr>
              <a:t>advantages of the new wallboxes (EVE S-Line &amp; EVE Pro-Line)?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the correct option.</a:t>
            </a:r>
          </a:p>
        </p:txBody>
      </p:sp>
    </p:spTree>
    <p:extLst>
      <p:ext uri="{BB962C8B-B14F-4D97-AF65-F5344CB8AC3E}">
        <p14:creationId xmlns:p14="http://schemas.microsoft.com/office/powerpoint/2010/main" val="106276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C583C-8622-D36D-03E8-0DD34BB32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A2EE21-2AFE-5ACF-7716-F7A0C4ED951B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Enhanced load management capabilities</a:t>
            </a:r>
            <a:endParaRPr lang="en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DD4C17-5045-BC6A-40E9-0E9CCA36C410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Better suited for billing charging sessions</a:t>
            </a:r>
            <a:endParaRPr lang="en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50369D-3B86-4624-DF96-F0FA9230B740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Both of the above</a:t>
            </a:r>
            <a:endParaRPr lang="en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35B5C-A60F-623B-C7B8-1984567A494C}"/>
              </a:ext>
            </a:extLst>
          </p:cNvPr>
          <p:cNvSpPr txBox="1"/>
          <p:nvPr/>
        </p:nvSpPr>
        <p:spPr>
          <a:xfrm>
            <a:off x="920450" y="1209939"/>
            <a:ext cx="10197022" cy="146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5/10</a:t>
            </a:r>
          </a:p>
          <a:p>
            <a:r>
              <a:rPr lang="sv-SE" dirty="0">
                <a:solidFill>
                  <a:schemeClr val="bg1"/>
                </a:solidFill>
              </a:rPr>
              <a:t>For company site equiptment, besides the Free2move Charge eProWallbox, what are the</a:t>
            </a:r>
          </a:p>
          <a:p>
            <a:r>
              <a:rPr lang="sv-SE" dirty="0">
                <a:solidFill>
                  <a:schemeClr val="bg1"/>
                </a:solidFill>
              </a:rPr>
              <a:t>advantages of the new wallboxes (EVE S-Line &amp; EVE Pro-Line)?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the correct option.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BB446D-FE86-7FE9-A67F-A332BD7F0F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12</a:t>
            </a:fld>
            <a:endParaRPr lang="en-US" b="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37E7E4-E7DE-147A-D8E3-AF9993023667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243782"/>
                </a:solidFill>
              </a:rPr>
              <a:t>SUBMIT</a:t>
            </a:r>
            <a:endParaRPr lang="en-SE" b="1" dirty="0">
              <a:solidFill>
                <a:srgbClr val="24378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4EF68-FC22-C4F3-888B-89B330B20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599" y="5970871"/>
            <a:ext cx="692983" cy="734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2A5EE6-9C49-729B-61B2-6408209BC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19" y="5896734"/>
            <a:ext cx="743371" cy="808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57CA11-C4B2-3DF3-A953-33A22AE88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371" y="2678198"/>
            <a:ext cx="3516630" cy="3167437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B53291F2-4E4B-662A-307F-11AC51721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6488" y="4309181"/>
            <a:ext cx="620486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2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3BAF7-66E8-D16E-B714-03126CC5E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C6EA58-9AC8-292F-4A3B-F21160F4AF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13</a:t>
            </a:fld>
            <a:endParaRPr lang="en-US" b="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631D55-675B-9190-7E98-EA852C287549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Supervision platform</a:t>
            </a:r>
            <a:endParaRPr lang="en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1704F7-5B30-6F00-4AB3-179F13414E36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Dynamic Load Management</a:t>
            </a:r>
            <a:endParaRPr lang="en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3399E0-4BF6-7D38-945D-5B90A5960E59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Smart Charging</a:t>
            </a:r>
            <a:endParaRPr lang="en-S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6B71A3-482F-6C82-3836-46E47BA7D6A7}"/>
              </a:ext>
            </a:extLst>
          </p:cNvPr>
          <p:cNvSpPr/>
          <p:nvPr/>
        </p:nvSpPr>
        <p:spPr>
          <a:xfrm>
            <a:off x="1018421" y="5142097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eProWallbox Full</a:t>
            </a:r>
            <a:endParaRPr lang="en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84DA0D-7CBD-4324-2B81-4E69357CDC60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SUBMIT</a:t>
            </a:r>
            <a:endParaRPr lang="en-SE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67291F-F02E-EED0-E8F9-826EA02450AD}"/>
              </a:ext>
            </a:extLst>
          </p:cNvPr>
          <p:cNvSpPr txBox="1"/>
          <p:nvPr/>
        </p:nvSpPr>
        <p:spPr>
          <a:xfrm>
            <a:off x="920450" y="1209939"/>
            <a:ext cx="10160154" cy="146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6/10</a:t>
            </a:r>
          </a:p>
          <a:p>
            <a:r>
              <a:rPr lang="sv-SE" dirty="0">
                <a:solidFill>
                  <a:schemeClr val="bg1"/>
                </a:solidFill>
              </a:rPr>
              <a:t>Which service can prevent an increase in a company’s electricity supply contract or avoid</a:t>
            </a:r>
          </a:p>
          <a:p>
            <a:r>
              <a:rPr lang="sv-SE" dirty="0">
                <a:solidFill>
                  <a:schemeClr val="bg1"/>
                </a:solidFill>
              </a:rPr>
              <a:t>Upgrading the local electricity network when charging a fleet of EVs?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the correct option.</a:t>
            </a:r>
          </a:p>
        </p:txBody>
      </p:sp>
    </p:spTree>
    <p:extLst>
      <p:ext uri="{BB962C8B-B14F-4D97-AF65-F5344CB8AC3E}">
        <p14:creationId xmlns:p14="http://schemas.microsoft.com/office/powerpoint/2010/main" val="257564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3D7AC-2B22-B4DD-39BC-AB7042390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844F1-9B0D-77CA-713F-9F0FA5F4F897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Supervision platform</a:t>
            </a:r>
            <a:endParaRPr lang="en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12BAF2-80D5-BD79-0505-70B13DB942F7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Dynamic Load Management</a:t>
            </a:r>
            <a:endParaRPr lang="en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7ED1F4-78BD-6795-6ED4-1560EE3AB026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Smart Charging</a:t>
            </a:r>
            <a:endParaRPr lang="en-S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BCA451-4A2C-9883-2D9A-3A6790D14B19}"/>
              </a:ext>
            </a:extLst>
          </p:cNvPr>
          <p:cNvSpPr/>
          <p:nvPr/>
        </p:nvSpPr>
        <p:spPr>
          <a:xfrm>
            <a:off x="1018421" y="5142097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eProWallbox Full</a:t>
            </a:r>
            <a:endParaRPr lang="en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76F8E-44BA-CED7-AA27-B0BC53F5F452}"/>
              </a:ext>
            </a:extLst>
          </p:cNvPr>
          <p:cNvSpPr txBox="1"/>
          <p:nvPr/>
        </p:nvSpPr>
        <p:spPr>
          <a:xfrm>
            <a:off x="920450" y="1209939"/>
            <a:ext cx="10160154" cy="146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6/10</a:t>
            </a:r>
          </a:p>
          <a:p>
            <a:r>
              <a:rPr lang="sv-SE" dirty="0">
                <a:solidFill>
                  <a:schemeClr val="bg1"/>
                </a:solidFill>
              </a:rPr>
              <a:t>Which service can prevent an increase in a company’s electricity supply contract or avoid</a:t>
            </a:r>
          </a:p>
          <a:p>
            <a:r>
              <a:rPr lang="sv-SE" dirty="0">
                <a:solidFill>
                  <a:schemeClr val="bg1"/>
                </a:solidFill>
              </a:rPr>
              <a:t>Upgrading the local electricity network when charging a fleet of EVs?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the correct option.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2E3B27-8EF9-4952-A61D-1CE1D60550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14</a:t>
            </a:fld>
            <a:endParaRPr lang="en-US" b="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B1CE2F-41C3-DD0A-D2BF-1E474C575407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243782"/>
                </a:solidFill>
              </a:rPr>
              <a:t>SUBMIT</a:t>
            </a:r>
            <a:endParaRPr lang="en-SE" b="1" dirty="0">
              <a:solidFill>
                <a:srgbClr val="24378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96096-366E-83B3-4F15-6A976C280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599" y="5970871"/>
            <a:ext cx="692983" cy="734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EA55AA-DD55-D317-77D7-48B22E813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19" y="5896734"/>
            <a:ext cx="743371" cy="808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D0A2C0-3F7C-234A-95C4-629DCFBB9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371" y="2678198"/>
            <a:ext cx="3516630" cy="3167437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AA403EA0-4AB3-7001-9674-E98A4E701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6488" y="3531031"/>
            <a:ext cx="620486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2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7F6AD-BEAE-2FF9-F1DF-E63C8677D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B8F9BC-D958-EF9C-1700-118D79C7E8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15</a:t>
            </a:fld>
            <a:endParaRPr lang="en-US" b="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19C6E2-1626-4948-DBCB-E972031EDD51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No, it is a fully digital process</a:t>
            </a:r>
            <a:endParaRPr lang="en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475B60-071F-87CE-C45D-77B1DB7F3556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Yes, systematically</a:t>
            </a:r>
            <a:endParaRPr lang="en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0E1E2C-5513-D161-973B-5024480D8007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Yes, but not systenatically</a:t>
            </a:r>
            <a:endParaRPr lang="en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24BF33-E257-9F1E-AEAD-F4B6CBB38F9C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SUBMIT</a:t>
            </a:r>
            <a:endParaRPr lang="en-SE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8BD126-70A8-0604-8B8E-4C49E2A1181D}"/>
              </a:ext>
            </a:extLst>
          </p:cNvPr>
          <p:cNvSpPr txBox="1"/>
          <p:nvPr/>
        </p:nvSpPr>
        <p:spPr>
          <a:xfrm>
            <a:off x="920450" y="1209939"/>
            <a:ext cx="10107254" cy="146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7/10</a:t>
            </a:r>
          </a:p>
          <a:p>
            <a:r>
              <a:rPr lang="sv-SE" dirty="0">
                <a:solidFill>
                  <a:schemeClr val="bg1"/>
                </a:solidFill>
              </a:rPr>
              <a:t>To provide a quote for installing charging points at a company site, does the installation </a:t>
            </a:r>
          </a:p>
          <a:p>
            <a:r>
              <a:rPr lang="sv-SE" dirty="0">
                <a:solidFill>
                  <a:schemeClr val="bg1"/>
                </a:solidFill>
              </a:rPr>
              <a:t>partner organise an on-site visit?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the correct option.</a:t>
            </a:r>
          </a:p>
        </p:txBody>
      </p:sp>
    </p:spTree>
    <p:extLst>
      <p:ext uri="{BB962C8B-B14F-4D97-AF65-F5344CB8AC3E}">
        <p14:creationId xmlns:p14="http://schemas.microsoft.com/office/powerpoint/2010/main" val="1598765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781BE-2B88-2260-96AC-046530C49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FFFFDB-36FD-F96E-E52B-149F15A719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16</a:t>
            </a:fld>
            <a:endParaRPr lang="en-US" b="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64D658-17A8-56FC-B5F3-E8A040B475A5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No, it is a fully digital process</a:t>
            </a:r>
            <a:endParaRPr lang="en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EB8F90-A221-C9DE-B73D-210A0751D0AD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Yes, systematically</a:t>
            </a:r>
            <a:endParaRPr lang="en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53BD16-A105-0FC5-EA6F-3A3D9E39305A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Yes, but not systenatically</a:t>
            </a:r>
            <a:endParaRPr lang="en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EB419-4830-6F65-E8DA-7083749065AF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SUBMIT</a:t>
            </a:r>
            <a:endParaRPr lang="en-SE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18476D-8AFF-A5F2-55A5-CE03C1D88691}"/>
              </a:ext>
            </a:extLst>
          </p:cNvPr>
          <p:cNvSpPr txBox="1"/>
          <p:nvPr/>
        </p:nvSpPr>
        <p:spPr>
          <a:xfrm>
            <a:off x="920450" y="1209939"/>
            <a:ext cx="10107254" cy="146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7/10</a:t>
            </a:r>
          </a:p>
          <a:p>
            <a:r>
              <a:rPr lang="sv-SE" dirty="0">
                <a:solidFill>
                  <a:schemeClr val="bg1"/>
                </a:solidFill>
              </a:rPr>
              <a:t>To provide a quote for installing charging points at a company site, does the installation </a:t>
            </a:r>
          </a:p>
          <a:p>
            <a:r>
              <a:rPr lang="sv-SE" dirty="0">
                <a:solidFill>
                  <a:schemeClr val="bg1"/>
                </a:solidFill>
              </a:rPr>
              <a:t>partner organise an on-site visit?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the correct option.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B5B030-0DC1-1846-3ABD-794A69BEB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371" y="2678198"/>
            <a:ext cx="3516630" cy="3167437"/>
          </a:xfrm>
          <a:prstGeom prst="rect">
            <a:avLst/>
          </a:prstGeom>
        </p:spPr>
      </p:pic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0C2CE456-B83E-49F4-78D2-F1BC3658B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6488" y="3531031"/>
            <a:ext cx="620486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97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F3ECF-4388-EAB6-C2CC-E7022D2F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2761E9-E6CD-5CD7-1693-58D6F716C4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17</a:t>
            </a:fld>
            <a:endParaRPr lang="en-US" b="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E993B8-BE09-0B87-ED06-E6CECA9CB246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No, reimbursement process always remains manual</a:t>
            </a:r>
            <a:endParaRPr lang="en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336171-315B-89F7-061F-F0C1DAFA7755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Yes, notably thanks to an automatic reimbursment service</a:t>
            </a:r>
            <a:endParaRPr lang="en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F28894-9AC4-5F3C-5368-FD5C9D7C8363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SUBMIT</a:t>
            </a:r>
            <a:endParaRPr lang="en-SE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5681B3-5CDF-A2FD-B52D-C64B35915A9C}"/>
              </a:ext>
            </a:extLst>
          </p:cNvPr>
          <p:cNvSpPr txBox="1"/>
          <p:nvPr/>
        </p:nvSpPr>
        <p:spPr>
          <a:xfrm>
            <a:off x="920450" y="1209939"/>
            <a:ext cx="9522159" cy="146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8/10</a:t>
            </a:r>
          </a:p>
          <a:p>
            <a:r>
              <a:rPr lang="sv-SE" dirty="0">
                <a:solidFill>
                  <a:schemeClr val="bg1"/>
                </a:solidFill>
              </a:rPr>
              <a:t>Does Free2move Charging Business facilitate reimbursement of electricity costs for</a:t>
            </a:r>
          </a:p>
          <a:p>
            <a:r>
              <a:rPr lang="sv-SE" dirty="0">
                <a:solidFill>
                  <a:schemeClr val="bg1"/>
                </a:solidFill>
              </a:rPr>
              <a:t>professional wallbox use at the employee’s home?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the correct option.</a:t>
            </a:r>
          </a:p>
        </p:txBody>
      </p:sp>
    </p:spTree>
    <p:extLst>
      <p:ext uri="{BB962C8B-B14F-4D97-AF65-F5344CB8AC3E}">
        <p14:creationId xmlns:p14="http://schemas.microsoft.com/office/powerpoint/2010/main" val="30232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34CBB-1217-64B2-87EF-C93C8E040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4A9854-2AE2-9BF7-CEBC-F6954A34674C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No, reimbursement process always remains manual</a:t>
            </a:r>
            <a:endParaRPr lang="en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4BEEEA-4AB3-7EDE-4D37-1DC7F3CC86F6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Yes, notably thanks to an automatic reimbursment service</a:t>
            </a:r>
            <a:endParaRPr lang="en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4BDC-070A-DB48-A6E8-F8D4D26DED17}"/>
              </a:ext>
            </a:extLst>
          </p:cNvPr>
          <p:cNvSpPr txBox="1"/>
          <p:nvPr/>
        </p:nvSpPr>
        <p:spPr>
          <a:xfrm>
            <a:off x="920450" y="1209939"/>
            <a:ext cx="9522159" cy="146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8/10</a:t>
            </a:r>
          </a:p>
          <a:p>
            <a:r>
              <a:rPr lang="sv-SE" dirty="0">
                <a:solidFill>
                  <a:schemeClr val="bg1"/>
                </a:solidFill>
              </a:rPr>
              <a:t>Does Free2move Charging Business facilitate reimbursement of electricity costs for</a:t>
            </a:r>
          </a:p>
          <a:p>
            <a:r>
              <a:rPr lang="sv-SE" dirty="0">
                <a:solidFill>
                  <a:schemeClr val="bg1"/>
                </a:solidFill>
              </a:rPr>
              <a:t>professional wallbox use at the employee’s home?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the correct option.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BC8683-759C-AE67-993D-288BBEEC92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18</a:t>
            </a:fld>
            <a:endParaRPr lang="en-US" b="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7350F1-7D47-8A9B-7D94-ECAEBA501E7D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243782"/>
                </a:solidFill>
              </a:rPr>
              <a:t>SUBMIT</a:t>
            </a:r>
            <a:endParaRPr lang="en-SE" b="1" dirty="0">
              <a:solidFill>
                <a:srgbClr val="24378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AC37C-BA56-5F7A-A95B-5AC1B7E75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599" y="5970871"/>
            <a:ext cx="692983" cy="734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A83234-03DA-9632-BC06-ADA5092D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19" y="5896734"/>
            <a:ext cx="743371" cy="808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54376F-C305-9DC0-A975-655530308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371" y="2678198"/>
            <a:ext cx="3516630" cy="3167437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E3188561-A9D5-F2FD-B75C-FE602965B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6488" y="3531031"/>
            <a:ext cx="620486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87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AEF70-1B4A-05D7-3C18-8B53DA59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5D5BF2-C8F7-F56A-8945-95AED04339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19</a:t>
            </a:fld>
            <a:endParaRPr lang="en-US" b="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EF117-4D7F-A84E-88FC-AA538FCDC756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Call your Free2move Charge consultant</a:t>
            </a:r>
            <a:endParaRPr lang="en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50DFF9-76F4-0F8E-A945-91FC67D9FD28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Email your Free2move Charge consultant</a:t>
            </a:r>
            <a:endParaRPr lang="en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53A318-F332-D1DD-FED3-4ACA1809D4E2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Complete the Free2move Charge Type Form</a:t>
            </a:r>
            <a:endParaRPr lang="en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87E3D-57A5-9071-619F-5B23D0F16D80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SUBMIT</a:t>
            </a:r>
            <a:endParaRPr lang="en-SE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581070-E044-D053-4BEB-A9E1BA6C991F}"/>
              </a:ext>
            </a:extLst>
          </p:cNvPr>
          <p:cNvSpPr txBox="1"/>
          <p:nvPr/>
        </p:nvSpPr>
        <p:spPr>
          <a:xfrm>
            <a:off x="920450" y="1209939"/>
            <a:ext cx="10881505" cy="146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9/10</a:t>
            </a:r>
          </a:p>
          <a:p>
            <a:r>
              <a:rPr lang="sv-SE" dirty="0">
                <a:solidFill>
                  <a:schemeClr val="bg1"/>
                </a:solidFill>
              </a:rPr>
              <a:t>To create a lead and receive support from your Free2move Charging Business consultant, what</a:t>
            </a:r>
          </a:p>
          <a:p>
            <a:r>
              <a:rPr lang="sv-SE" dirty="0">
                <a:solidFill>
                  <a:schemeClr val="bg1"/>
                </a:solidFill>
              </a:rPr>
              <a:t>is the first step?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the correct option.</a:t>
            </a:r>
          </a:p>
        </p:txBody>
      </p:sp>
    </p:spTree>
    <p:extLst>
      <p:ext uri="{BB962C8B-B14F-4D97-AF65-F5344CB8AC3E}">
        <p14:creationId xmlns:p14="http://schemas.microsoft.com/office/powerpoint/2010/main" val="423965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6733C1-E798-E15E-81B2-8CB4CDC4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17148D-E997-337D-405A-F2914A370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15EF6F-1CD5-3934-F762-5C24AE413A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2</a:t>
            </a:fld>
            <a:endParaRPr lang="en-US" b="0" noProof="0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B5EB96F-9295-3C7E-6F16-7C1343C15725}"/>
              </a:ext>
            </a:extLst>
          </p:cNvPr>
          <p:cNvSpPr/>
          <p:nvPr/>
        </p:nvSpPr>
        <p:spPr>
          <a:xfrm>
            <a:off x="9499600" y="6292850"/>
            <a:ext cx="2489200" cy="393701"/>
          </a:xfrm>
          <a:prstGeom prst="roundRect">
            <a:avLst/>
          </a:prstGeom>
          <a:solidFill>
            <a:srgbClr val="24378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Encode Sans Expanded" panose="00000505000000000000" pitchFamily="2" charset="0"/>
              </a:rPr>
              <a:t>START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A9DA4B-32FE-7733-061F-F16EF9BBC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84B4E-C9C0-84DB-57EC-AB9E4C4D7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01DD87-6142-2808-9ECE-5AB4715F8CE1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Call your Free2move Charge consultant</a:t>
            </a:r>
            <a:endParaRPr lang="en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33DF65-D200-0C7E-593E-735BEFC42A16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Email your Free2move Charge consultant</a:t>
            </a:r>
            <a:endParaRPr lang="en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66D7D-D746-4F35-5791-ABD7FA843A6C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Complete the Free2move Charge Type Form</a:t>
            </a:r>
            <a:endParaRPr lang="en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F2972-4ED9-3E69-40EC-4A167E7057C6}"/>
              </a:ext>
            </a:extLst>
          </p:cNvPr>
          <p:cNvSpPr txBox="1"/>
          <p:nvPr/>
        </p:nvSpPr>
        <p:spPr>
          <a:xfrm>
            <a:off x="920450" y="1209939"/>
            <a:ext cx="10881505" cy="146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9/10</a:t>
            </a:r>
          </a:p>
          <a:p>
            <a:r>
              <a:rPr lang="sv-SE" dirty="0">
                <a:solidFill>
                  <a:schemeClr val="bg1"/>
                </a:solidFill>
              </a:rPr>
              <a:t>To create a lead and receive support from your Free2move Charging Business consultant, what</a:t>
            </a:r>
          </a:p>
          <a:p>
            <a:r>
              <a:rPr lang="sv-SE" dirty="0">
                <a:solidFill>
                  <a:schemeClr val="bg1"/>
                </a:solidFill>
              </a:rPr>
              <a:t>is the first step?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the correct option.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6B3B16-BBAA-A6C7-67D4-15AAFE73CD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20</a:t>
            </a:fld>
            <a:endParaRPr lang="en-US" b="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DB504-3CBF-FED6-010C-AC378263EA64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243782"/>
                </a:solidFill>
              </a:rPr>
              <a:t>SUBMIT</a:t>
            </a:r>
            <a:endParaRPr lang="en-SE" b="1" dirty="0">
              <a:solidFill>
                <a:srgbClr val="24378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7F84D-7F50-8BC0-1FB5-250C4A66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599" y="5970871"/>
            <a:ext cx="692983" cy="734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0C073-3390-1083-2DC4-568D88C89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19" y="5896734"/>
            <a:ext cx="743371" cy="808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A84CF0-6E3C-5F77-7E4B-425291A02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371" y="2678198"/>
            <a:ext cx="3516630" cy="3167437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EA2EAEB6-A7D4-4139-2FAB-79A0D26C6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6488" y="4309181"/>
            <a:ext cx="620486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EF339-8ACD-7049-8D7D-A74422CB8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085593-4614-24B5-2EB6-62AF267603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21</a:t>
            </a:fld>
            <a:endParaRPr lang="en-US" b="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5E6A02-A6D3-7929-EBA3-643139B11DFF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Start and pay for charging sessions at company sites</a:t>
            </a:r>
            <a:endParaRPr lang="en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CE1577-D97D-FCA6-5A5A-B4AB503109E3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Control and manage your home charger</a:t>
            </a:r>
            <a:endParaRPr lang="en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3A27E7-EE6A-2589-618F-60842AB3BA21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Start and pay for public charging sessions</a:t>
            </a:r>
            <a:endParaRPr lang="en-S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46CADA-D2F0-4EB7-DACD-EF5333D3C9D7}"/>
              </a:ext>
            </a:extLst>
          </p:cNvPr>
          <p:cNvSpPr/>
          <p:nvPr/>
        </p:nvSpPr>
        <p:spPr>
          <a:xfrm>
            <a:off x="1018421" y="5142097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Locate and select a public charging point</a:t>
            </a:r>
            <a:endParaRPr lang="en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0281-E800-C45C-B7E4-5631D36F7B3A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SUBMIT</a:t>
            </a:r>
            <a:endParaRPr lang="en-SE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BFF629-D6D2-B4B1-887F-DBD90E973D66}"/>
              </a:ext>
            </a:extLst>
          </p:cNvPr>
          <p:cNvSpPr txBox="1"/>
          <p:nvPr/>
        </p:nvSpPr>
        <p:spPr>
          <a:xfrm>
            <a:off x="920450" y="1209939"/>
            <a:ext cx="8901796" cy="1329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10/10</a:t>
            </a:r>
          </a:p>
          <a:p>
            <a:pPr>
              <a:lnSpc>
                <a:spcPct val="150000"/>
              </a:lnSpc>
            </a:pPr>
            <a:r>
              <a:rPr lang="sv-SE" dirty="0">
                <a:solidFill>
                  <a:schemeClr val="bg1"/>
                </a:solidFill>
              </a:rPr>
              <a:t>With the Free2move Charge Business App, what functionalities are available?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all the correct options.</a:t>
            </a:r>
          </a:p>
        </p:txBody>
      </p:sp>
    </p:spTree>
    <p:extLst>
      <p:ext uri="{BB962C8B-B14F-4D97-AF65-F5344CB8AC3E}">
        <p14:creationId xmlns:p14="http://schemas.microsoft.com/office/powerpoint/2010/main" val="1237897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76654-F834-2216-1DFD-23D75E4F6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867464-2C85-BC5E-DA37-2C939C00F3DB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Start and pay for charging sessions at company sites</a:t>
            </a:r>
            <a:endParaRPr lang="en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9F67B-F458-6878-AC4D-A4095EFCB181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Control and manage your home charger</a:t>
            </a:r>
            <a:endParaRPr lang="en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D047EF-A077-7067-C06E-20C52ED71BEE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Start and pay for public charging sessions</a:t>
            </a:r>
            <a:endParaRPr lang="en-S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98C5F0-86E4-C968-679A-129982733956}"/>
              </a:ext>
            </a:extLst>
          </p:cNvPr>
          <p:cNvSpPr/>
          <p:nvPr/>
        </p:nvSpPr>
        <p:spPr>
          <a:xfrm>
            <a:off x="1018421" y="5142097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Locate and select a public charging point</a:t>
            </a:r>
            <a:endParaRPr lang="en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8C99E2-54F0-201F-80F7-BA3FF9359711}"/>
              </a:ext>
            </a:extLst>
          </p:cNvPr>
          <p:cNvSpPr txBox="1"/>
          <p:nvPr/>
        </p:nvSpPr>
        <p:spPr>
          <a:xfrm>
            <a:off x="920450" y="1209939"/>
            <a:ext cx="8901796" cy="1329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10/10</a:t>
            </a:r>
          </a:p>
          <a:p>
            <a:pPr>
              <a:lnSpc>
                <a:spcPct val="150000"/>
              </a:lnSpc>
            </a:pPr>
            <a:r>
              <a:rPr lang="sv-SE" dirty="0">
                <a:solidFill>
                  <a:schemeClr val="bg1"/>
                </a:solidFill>
              </a:rPr>
              <a:t>With the Free2move Charge Business App, what functionalities are available?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all the correct options.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3CA69B-C791-377F-0CB0-2001FC2B6F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22</a:t>
            </a:fld>
            <a:endParaRPr lang="en-US" b="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229E41-EB5C-567E-4401-3BD318FE8233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243782"/>
                </a:solidFill>
              </a:rPr>
              <a:t>SUBMIT</a:t>
            </a:r>
            <a:endParaRPr lang="en-SE" b="1" dirty="0">
              <a:solidFill>
                <a:srgbClr val="24378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21F16-C172-A625-CCAC-C5DA6990B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599" y="5970871"/>
            <a:ext cx="692983" cy="734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79CB4E-99F7-DD0E-47A9-52B3FEB35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19" y="5896734"/>
            <a:ext cx="743371" cy="808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916BE-77D4-FAF1-9095-449A586E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371" y="2678198"/>
            <a:ext cx="3516630" cy="3167437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735421A-073D-85FA-717B-23C2EA159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6488" y="2719724"/>
            <a:ext cx="620486" cy="620486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73668652-738A-C0EF-DD42-F41C2F05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6488" y="4309181"/>
            <a:ext cx="620486" cy="620486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3EC83787-9297-49B9-427A-2838D8CC7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6488" y="3531031"/>
            <a:ext cx="620486" cy="620486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3D4A999B-1587-8D74-14C3-E3D2B03FD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0229" y="5141248"/>
            <a:ext cx="620486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54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288415-6E2D-D7E1-7B05-ABF57CB56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6"/>
            <a:ext cx="12192000" cy="684998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15EF6F-1CD5-3934-F762-5C24AE413A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23</a:t>
            </a:fld>
            <a:endParaRPr lang="en-US" b="0" noProof="0" dirty="0"/>
          </a:p>
        </p:txBody>
      </p:sp>
    </p:spTree>
    <p:extLst>
      <p:ext uri="{BB962C8B-B14F-4D97-AF65-F5344CB8AC3E}">
        <p14:creationId xmlns:p14="http://schemas.microsoft.com/office/powerpoint/2010/main" val="601270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EBB3BA-F1A3-5AE5-BAE8-30959DA0F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6"/>
            <a:ext cx="12192000" cy="684772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15EF6F-1CD5-3934-F762-5C24AE413A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24</a:t>
            </a:fld>
            <a:endParaRPr lang="en-US" b="0" noProof="0" dirty="0"/>
          </a:p>
        </p:txBody>
      </p:sp>
    </p:spTree>
    <p:extLst>
      <p:ext uri="{BB962C8B-B14F-4D97-AF65-F5344CB8AC3E}">
        <p14:creationId xmlns:p14="http://schemas.microsoft.com/office/powerpoint/2010/main" val="418213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15EF6F-1CD5-3934-F762-5C24AE413A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3</a:t>
            </a:fld>
            <a:endParaRPr lang="en-US" b="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02B9C-147A-4A04-E84C-E8733F9B9023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Preventive maintenance</a:t>
            </a:r>
            <a:endParaRPr lang="en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0FBA1-336F-F4A4-7E62-CDB680C918BF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Legal warranty (2 or 3 years, depending on the country)</a:t>
            </a:r>
            <a:endParaRPr lang="en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B7C165-D27C-B813-983D-8DBC0D12DDDB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Technical assistance</a:t>
            </a:r>
            <a:endParaRPr lang="en-S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AA173D-07D5-8AB3-D1AF-53D16DC56467}"/>
              </a:ext>
            </a:extLst>
          </p:cNvPr>
          <p:cNvSpPr/>
          <p:nvPr/>
        </p:nvSpPr>
        <p:spPr>
          <a:xfrm>
            <a:off x="1018421" y="5142097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Warranty extension for chargers (up to five years)</a:t>
            </a:r>
            <a:endParaRPr lang="en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5C1B1C-1D1C-67B3-B9C1-C8915DDF4A3F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SUBMIT</a:t>
            </a:r>
            <a:endParaRPr lang="en-SE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5B0D4C-1BFF-20B1-B96B-8C7E03442F35}"/>
              </a:ext>
            </a:extLst>
          </p:cNvPr>
          <p:cNvSpPr txBox="1"/>
          <p:nvPr/>
        </p:nvSpPr>
        <p:spPr>
          <a:xfrm>
            <a:off x="920450" y="1209939"/>
            <a:ext cx="7976864" cy="1329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1/10</a:t>
            </a:r>
          </a:p>
          <a:p>
            <a:pPr>
              <a:lnSpc>
                <a:spcPct val="150000"/>
              </a:lnSpc>
            </a:pPr>
            <a:r>
              <a:rPr lang="sv-SE" dirty="0">
                <a:solidFill>
                  <a:schemeClr val="bg1"/>
                </a:solidFill>
              </a:rPr>
              <a:t>What aftersales services are offered by Free2move Charge Business?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all the correct options.</a:t>
            </a:r>
          </a:p>
        </p:txBody>
      </p:sp>
    </p:spTree>
    <p:extLst>
      <p:ext uri="{BB962C8B-B14F-4D97-AF65-F5344CB8AC3E}">
        <p14:creationId xmlns:p14="http://schemas.microsoft.com/office/powerpoint/2010/main" val="215440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BFD55-3306-F842-3772-9AF941B92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530057-5558-CCCF-0440-2A07179903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4</a:t>
            </a:fld>
            <a:endParaRPr lang="en-US" b="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0FB3D8-36A8-9550-8723-BE4D552C85AA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Preventive maintenance</a:t>
            </a:r>
            <a:endParaRPr lang="en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AFF06D-164A-76ED-F8C3-20F3690753F1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Legal warranty (2 or 3 years, depending on the country)</a:t>
            </a:r>
            <a:endParaRPr lang="en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65481-62E3-CA0F-5CFB-27002CF00086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Technical assistance</a:t>
            </a:r>
            <a:endParaRPr lang="en-S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48573-D166-B85A-DC87-ADA9172A8436}"/>
              </a:ext>
            </a:extLst>
          </p:cNvPr>
          <p:cNvSpPr/>
          <p:nvPr/>
        </p:nvSpPr>
        <p:spPr>
          <a:xfrm>
            <a:off x="1018421" y="5142097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Warranty extension for chargers (up to five years)</a:t>
            </a:r>
            <a:endParaRPr lang="en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7CE0DB-0DE7-4B4A-310F-410C578890E5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243782"/>
                </a:solidFill>
              </a:rPr>
              <a:t>SUBMIT</a:t>
            </a:r>
            <a:endParaRPr lang="en-SE" b="1" dirty="0">
              <a:solidFill>
                <a:srgbClr val="24378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AE301A-574D-CFF2-484C-B51516443FB9}"/>
              </a:ext>
            </a:extLst>
          </p:cNvPr>
          <p:cNvSpPr txBox="1"/>
          <p:nvPr/>
        </p:nvSpPr>
        <p:spPr>
          <a:xfrm>
            <a:off x="920450" y="1209939"/>
            <a:ext cx="7976864" cy="1329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b="1" dirty="0">
                <a:solidFill>
                  <a:schemeClr val="bg1"/>
                </a:solidFill>
              </a:rPr>
              <a:t>QUESTION 1/10</a:t>
            </a:r>
          </a:p>
          <a:p>
            <a:pPr>
              <a:lnSpc>
                <a:spcPct val="150000"/>
              </a:lnSpc>
            </a:pPr>
            <a:r>
              <a:rPr lang="sv-SE" dirty="0">
                <a:solidFill>
                  <a:schemeClr val="bg1"/>
                </a:solidFill>
              </a:rPr>
              <a:t>What aftersales services are offered by Free2move Charge Business?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all the correct options.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58EB3C-1B77-5163-53D0-F8E7FF724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599" y="5970871"/>
            <a:ext cx="692983" cy="734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39886B-E974-36E6-DD30-D25B08C34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19" y="5896734"/>
            <a:ext cx="743371" cy="808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F8A35C-B5CE-D950-0BF8-BCB4931BB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371" y="2678198"/>
            <a:ext cx="3516630" cy="3167437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7C1765B7-3EB0-3D21-23D0-3379A491A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6488" y="2719724"/>
            <a:ext cx="620486" cy="620486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8E660259-C2D4-4922-45C7-B0A7F0233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6488" y="4309181"/>
            <a:ext cx="620486" cy="620486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4D6128BA-368A-59CC-93C1-479C8D488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6488" y="3531031"/>
            <a:ext cx="620486" cy="620486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E70EB1D1-85FD-B8A7-CC20-35FAB43B2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0229" y="5141248"/>
            <a:ext cx="620486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6ED44-4DDA-BBC1-D166-B9ACB831A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C41012-C7B5-C995-63A9-52437DEC30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5</a:t>
            </a:fld>
            <a:endParaRPr lang="en-US" b="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3EFD36-304C-AE1B-1EB8-B583062B2585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1h 40m</a:t>
            </a:r>
            <a:endParaRPr lang="en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C12832-665E-19B9-1AFB-06F473D4FC19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2h 30m</a:t>
            </a:r>
            <a:endParaRPr lang="en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2B28C5-BF0F-B788-8195-4487888F558A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2h 50m</a:t>
            </a:r>
            <a:endParaRPr lang="en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9C6469-E795-5FD3-C272-97B8CE3DEF60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SUBMIT</a:t>
            </a:r>
            <a:endParaRPr lang="en-SE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4C8A8E-9B5D-B410-87C9-C88579F4D134}"/>
              </a:ext>
            </a:extLst>
          </p:cNvPr>
          <p:cNvSpPr txBox="1"/>
          <p:nvPr/>
        </p:nvSpPr>
        <p:spPr>
          <a:xfrm>
            <a:off x="920450" y="1209939"/>
            <a:ext cx="9563837" cy="146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2/10</a:t>
            </a:r>
          </a:p>
          <a:p>
            <a:r>
              <a:rPr lang="sv-SE" dirty="0">
                <a:solidFill>
                  <a:schemeClr val="bg1"/>
                </a:solidFill>
              </a:rPr>
              <a:t>Using an 11kW wallbox, how long does it take to recover 100 km of range for an EV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equipped with an 11kW on-board charger?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the correct option.</a:t>
            </a:r>
          </a:p>
        </p:txBody>
      </p:sp>
    </p:spTree>
    <p:extLst>
      <p:ext uri="{BB962C8B-B14F-4D97-AF65-F5344CB8AC3E}">
        <p14:creationId xmlns:p14="http://schemas.microsoft.com/office/powerpoint/2010/main" val="341073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854F3-B5AF-4870-06B5-A07FDC454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27D55D-5F14-AE60-8E58-C3D155719A54}"/>
              </a:ext>
            </a:extLst>
          </p:cNvPr>
          <p:cNvSpPr/>
          <p:nvPr/>
        </p:nvSpPr>
        <p:spPr>
          <a:xfrm>
            <a:off x="1018421" y="268163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1h 40m</a:t>
            </a:r>
            <a:endParaRPr lang="en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9A6326-81DA-68D5-33D7-E7F6861B0EBC}"/>
              </a:ext>
            </a:extLst>
          </p:cNvPr>
          <p:cNvSpPr/>
          <p:nvPr/>
        </p:nvSpPr>
        <p:spPr>
          <a:xfrm>
            <a:off x="1018421" y="349775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2h 30m</a:t>
            </a:r>
            <a:endParaRPr lang="en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69B609-93DE-6825-0F86-DA8A224E4DB0}"/>
              </a:ext>
            </a:extLst>
          </p:cNvPr>
          <p:cNvSpPr/>
          <p:nvPr/>
        </p:nvSpPr>
        <p:spPr>
          <a:xfrm>
            <a:off x="1018421" y="4321645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2h 50m</a:t>
            </a:r>
            <a:endParaRPr lang="en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C279D-5294-3A12-A2EE-041150DB7B46}"/>
              </a:ext>
            </a:extLst>
          </p:cNvPr>
          <p:cNvSpPr txBox="1"/>
          <p:nvPr/>
        </p:nvSpPr>
        <p:spPr>
          <a:xfrm>
            <a:off x="920450" y="1213374"/>
            <a:ext cx="9563837" cy="146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2/10</a:t>
            </a:r>
          </a:p>
          <a:p>
            <a:r>
              <a:rPr lang="sv-SE" dirty="0">
                <a:solidFill>
                  <a:schemeClr val="bg1"/>
                </a:solidFill>
              </a:rPr>
              <a:t>Using an 11kW wallbox, how long does it take to recover 100 km of range for an EV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equipped with an 11kW on-board charger?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the correct option.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828378-F339-FD6E-2714-F1778F1255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6</a:t>
            </a:fld>
            <a:endParaRPr lang="en-US" b="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2E4962-9E1F-9F0F-6434-0C2A41EF805C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243782"/>
                </a:solidFill>
              </a:rPr>
              <a:t>SUBMIT</a:t>
            </a:r>
            <a:endParaRPr lang="en-SE" b="1" dirty="0">
              <a:solidFill>
                <a:srgbClr val="24378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FA83D-C336-BE96-0B5A-6389DF566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599" y="5970871"/>
            <a:ext cx="692983" cy="734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CA3BE2-2174-3997-6D92-029BC03F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19" y="5896734"/>
            <a:ext cx="743371" cy="808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4841F6-AC2F-2861-2691-420B3422A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371" y="2678198"/>
            <a:ext cx="3516630" cy="3167437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3F2EBDA-98D5-85BD-0BC8-938C53A91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6488" y="2719724"/>
            <a:ext cx="620486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0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A6838-20F5-302D-22D8-DFE81397B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A807DE-240E-BE58-F46F-7859A9F9F6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7</a:t>
            </a:fld>
            <a:endParaRPr lang="en-US" b="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C29A7B-F229-0F18-F89E-4E0FCEF00D7F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It designates the sales organization of Free2move Charge</a:t>
            </a:r>
            <a:endParaRPr lang="en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92205F-708C-99D3-1A27-AC0AF25C551F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It is a fleet management tool</a:t>
            </a:r>
            <a:endParaRPr lang="en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7EE98D-1C58-0690-B5FF-578D39AEF89B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It is a web-based tool to monitor and manage the charging infrastructure</a:t>
            </a:r>
            <a:endParaRPr lang="en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AAA7E7-2FE6-FF75-B7AC-254871C69A93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SUBMIT</a:t>
            </a:r>
            <a:endParaRPr lang="en-SE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70C3F0-AE59-EC61-7AAB-1D13D00D9775}"/>
              </a:ext>
            </a:extLst>
          </p:cNvPr>
          <p:cNvSpPr txBox="1"/>
          <p:nvPr/>
        </p:nvSpPr>
        <p:spPr>
          <a:xfrm>
            <a:off x="920450" y="1209939"/>
            <a:ext cx="6199133" cy="1329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3/10</a:t>
            </a:r>
          </a:p>
          <a:p>
            <a:pPr>
              <a:lnSpc>
                <a:spcPct val="150000"/>
              </a:lnSpc>
            </a:pPr>
            <a:r>
              <a:rPr lang="sv-SE" dirty="0">
                <a:solidFill>
                  <a:schemeClr val="bg1"/>
                </a:solidFill>
              </a:rPr>
              <a:t>What is the Free2move Charge supervision platform?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the correct option.</a:t>
            </a:r>
          </a:p>
        </p:txBody>
      </p:sp>
    </p:spTree>
    <p:extLst>
      <p:ext uri="{BB962C8B-B14F-4D97-AF65-F5344CB8AC3E}">
        <p14:creationId xmlns:p14="http://schemas.microsoft.com/office/powerpoint/2010/main" val="64799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EA7F0-C781-7C93-E04C-C91B7D6EB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50493A-12DF-A69E-0BC1-E6E07A868200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It designates the sales organization of Free2move Charge</a:t>
            </a:r>
            <a:endParaRPr lang="en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6E9ED0-A611-2AEB-2E94-7717E5B67AA9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It is a fleet management tool</a:t>
            </a:r>
            <a:endParaRPr lang="en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27784-43FC-87FF-5CD5-09A7DFF47DD8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It is a web-based tool to monitor and manage the charging infrastructure</a:t>
            </a:r>
            <a:endParaRPr lang="en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5261A-1B92-3F62-5EC8-AF81C7B4543D}"/>
              </a:ext>
            </a:extLst>
          </p:cNvPr>
          <p:cNvSpPr txBox="1"/>
          <p:nvPr/>
        </p:nvSpPr>
        <p:spPr>
          <a:xfrm>
            <a:off x="920450" y="1209939"/>
            <a:ext cx="6199133" cy="1329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3/10</a:t>
            </a:r>
          </a:p>
          <a:p>
            <a:pPr>
              <a:lnSpc>
                <a:spcPct val="150000"/>
              </a:lnSpc>
            </a:pPr>
            <a:r>
              <a:rPr lang="sv-SE" dirty="0">
                <a:solidFill>
                  <a:schemeClr val="bg1"/>
                </a:solidFill>
              </a:rPr>
              <a:t>What is the Free2move Charge supervision platform?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the correct option.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7FE552-0FFB-E902-77E4-2EE3A9BA9E2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8</a:t>
            </a:fld>
            <a:endParaRPr lang="en-US" b="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72D6C4-4563-DE77-0BD1-E5A8507DEB90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243782"/>
                </a:solidFill>
              </a:rPr>
              <a:t>SUBMIT</a:t>
            </a:r>
            <a:endParaRPr lang="en-SE" b="1" dirty="0">
              <a:solidFill>
                <a:srgbClr val="24378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58CCF-6811-0BD2-49DC-D3ABE6811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599" y="5970871"/>
            <a:ext cx="692983" cy="734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DF939-E56F-F6F2-7582-E291FE587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19" y="5896734"/>
            <a:ext cx="743371" cy="808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EF6E37-D7F6-BAA3-DF63-74574045D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371" y="2678198"/>
            <a:ext cx="3516630" cy="3167437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7B3AEB36-33F3-4E8C-F98E-C8724C2BD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6488" y="4309181"/>
            <a:ext cx="620486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9613E-F7A8-FBDB-A062-6D2879CF8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C7632A-9B6E-7C2E-6BD4-61B3C10E4B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9</a:t>
            </a:fld>
            <a:endParaRPr lang="en-US" b="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40A225-1C6A-FB9F-0A1D-5303EC65305A}"/>
              </a:ext>
            </a:extLst>
          </p:cNvPr>
          <p:cNvSpPr/>
          <p:nvPr/>
        </p:nvSpPr>
        <p:spPr>
          <a:xfrm>
            <a:off x="1018421" y="2678198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Company sites</a:t>
            </a:r>
            <a:endParaRPr lang="en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BB16B9-4048-2206-D167-D204EFA435D9}"/>
              </a:ext>
            </a:extLst>
          </p:cNvPr>
          <p:cNvSpPr/>
          <p:nvPr/>
        </p:nvSpPr>
        <p:spPr>
          <a:xfrm>
            <a:off x="1018421" y="3494323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Employee homes</a:t>
            </a:r>
            <a:endParaRPr lang="en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E8ECA6-F524-9A3C-B4A0-90298C6CB273}"/>
              </a:ext>
            </a:extLst>
          </p:cNvPr>
          <p:cNvSpPr/>
          <p:nvPr/>
        </p:nvSpPr>
        <p:spPr>
          <a:xfrm>
            <a:off x="1018421" y="4318210"/>
            <a:ext cx="7494210" cy="703539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On-the-go</a:t>
            </a:r>
            <a:endParaRPr lang="en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D2585B-CAB9-9F32-CDAE-A4BBE61F3BEC}"/>
              </a:ext>
            </a:extLst>
          </p:cNvPr>
          <p:cNvSpPr/>
          <p:nvPr/>
        </p:nvSpPr>
        <p:spPr>
          <a:xfrm>
            <a:off x="1018421" y="6053073"/>
            <a:ext cx="2552095" cy="511017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SUBMIT</a:t>
            </a:r>
            <a:endParaRPr lang="en-SE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4D2DE7-0EC2-3B3B-B5FB-5D818B7FD8A0}"/>
              </a:ext>
            </a:extLst>
          </p:cNvPr>
          <p:cNvSpPr txBox="1"/>
          <p:nvPr/>
        </p:nvSpPr>
        <p:spPr>
          <a:xfrm>
            <a:off x="920450" y="1209939"/>
            <a:ext cx="8957901" cy="1329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</a:rPr>
              <a:t>QUESTION 4/10</a:t>
            </a:r>
          </a:p>
          <a:p>
            <a:pPr>
              <a:lnSpc>
                <a:spcPct val="150000"/>
              </a:lnSpc>
            </a:pPr>
            <a:r>
              <a:rPr lang="sv-SE" dirty="0">
                <a:solidFill>
                  <a:schemeClr val="bg1"/>
                </a:solidFill>
              </a:rPr>
              <a:t>What type of locations are covered by Free2move Charge Business Solutions?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Please select all the correct options.</a:t>
            </a:r>
          </a:p>
        </p:txBody>
      </p:sp>
    </p:spTree>
    <p:extLst>
      <p:ext uri="{BB962C8B-B14F-4D97-AF65-F5344CB8AC3E}">
        <p14:creationId xmlns:p14="http://schemas.microsoft.com/office/powerpoint/2010/main" val="1516462762"/>
      </p:ext>
    </p:extLst>
  </p:cSld>
  <p:clrMapOvr>
    <a:masterClrMapping/>
  </p:clrMapOvr>
</p:sld>
</file>

<file path=ppt/theme/theme1.xml><?xml version="1.0" encoding="utf-8"?>
<a:theme xmlns:a="http://schemas.openxmlformats.org/drawingml/2006/main" name="1_Stellantis - Chapter blu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29660903-2CB7-4750-896F-355319F97F9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33678E77F19E4DA725C3904037C8BB" ma:contentTypeVersion="3" ma:contentTypeDescription="Crée un document." ma:contentTypeScope="" ma:versionID="76a227febeaedc1f5aab3e5b48d9bdb6">
  <xsd:schema xmlns:xsd="http://www.w3.org/2001/XMLSchema" xmlns:xs="http://www.w3.org/2001/XMLSchema" xmlns:p="http://schemas.microsoft.com/office/2006/metadata/properties" xmlns:ns2="819a008f-2eb7-4cb0-9fa6-9f1ec8abd8f2" targetNamespace="http://schemas.microsoft.com/office/2006/metadata/properties" ma:root="true" ma:fieldsID="3e70d1adda018b039d7c3d8729f2bdcd" ns2:_="">
    <xsd:import namespace="819a008f-2eb7-4cb0-9fa6-9f1ec8abd8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a008f-2eb7-4cb0-9fa6-9f1ec8abd8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7C40B0-5A54-4607-B225-2E0CD48F2906}"/>
</file>

<file path=customXml/itemProps2.xml><?xml version="1.0" encoding="utf-8"?>
<ds:datastoreItem xmlns:ds="http://schemas.openxmlformats.org/officeDocument/2006/customXml" ds:itemID="{642D7646-8FD9-46D5-9701-6FF54EA3D054}"/>
</file>

<file path=customXml/itemProps3.xml><?xml version="1.0" encoding="utf-8"?>
<ds:datastoreItem xmlns:ds="http://schemas.openxmlformats.org/officeDocument/2006/customXml" ds:itemID="{C0C4148D-F8B8-4E9E-90B9-27CE85B66211}"/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906</Words>
  <Application>Microsoft Office PowerPoint</Application>
  <PresentationFormat>Widescreen</PresentationFormat>
  <Paragraphs>180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Encode Sans</vt:lpstr>
      <vt:lpstr>Encode Sans Expanded</vt:lpstr>
      <vt:lpstr>Encode Sans ExpandedLight</vt:lpstr>
      <vt:lpstr>1_Stellantis - Chapter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VCT MULTIMEDIA TEST DRIVE</dc:title>
  <dc:creator>Lionel ZAHARIA</dc:creator>
  <cp:lastModifiedBy>Lovisa Wallin</cp:lastModifiedBy>
  <cp:revision>970</cp:revision>
  <dcterms:created xsi:type="dcterms:W3CDTF">2022-07-08T08:32:55Z</dcterms:created>
  <dcterms:modified xsi:type="dcterms:W3CDTF">2025-02-06T14:40:03Z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d53d93-3f4c-4b90-b511-bd6bdbb4fba9_Enabled">
    <vt:lpwstr>true</vt:lpwstr>
  </property>
  <property fmtid="{D5CDD505-2E9C-101B-9397-08002B2CF9AE}" pid="3" name="MSIP_Label_2fd53d93-3f4c-4b90-b511-bd6bdbb4fba9_SetDate">
    <vt:lpwstr>2023-10-25T18:39:32Z</vt:lpwstr>
  </property>
  <property fmtid="{D5CDD505-2E9C-101B-9397-08002B2CF9AE}" pid="4" name="MSIP_Label_2fd53d93-3f4c-4b90-b511-bd6bdbb4fba9_Method">
    <vt:lpwstr>Standard</vt:lpwstr>
  </property>
  <property fmtid="{D5CDD505-2E9C-101B-9397-08002B2CF9AE}" pid="5" name="MSIP_Label_2fd53d93-3f4c-4b90-b511-bd6bdbb4fba9_Name">
    <vt:lpwstr>2fd53d93-3f4c-4b90-b511-bd6bdbb4fba9</vt:lpwstr>
  </property>
  <property fmtid="{D5CDD505-2E9C-101B-9397-08002B2CF9AE}" pid="6" name="MSIP_Label_2fd53d93-3f4c-4b90-b511-bd6bdbb4fba9_SiteId">
    <vt:lpwstr>d852d5cd-724c-4128-8812-ffa5db3f8507</vt:lpwstr>
  </property>
  <property fmtid="{D5CDD505-2E9C-101B-9397-08002B2CF9AE}" pid="7" name="MSIP_Label_2fd53d93-3f4c-4b90-b511-bd6bdbb4fba9_ActionId">
    <vt:lpwstr>58f1c82d-e450-4569-8f43-6cb0a831a8d7</vt:lpwstr>
  </property>
  <property fmtid="{D5CDD505-2E9C-101B-9397-08002B2CF9AE}" pid="8" name="MSIP_Label_2fd53d93-3f4c-4b90-b511-bd6bdbb4fba9_ContentBits">
    <vt:lpwstr>0</vt:lpwstr>
  </property>
  <property fmtid="{D5CDD505-2E9C-101B-9397-08002B2CF9AE}" pid="9" name="ContentTypeId">
    <vt:lpwstr>0x0101001333678E77F19E4DA725C3904037C8BB</vt:lpwstr>
  </property>
</Properties>
</file>