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0" r:id="rId4"/>
    <p:sldMasterId id="2147483694" r:id="rId5"/>
    <p:sldMasterId id="2147483708" r:id="rId6"/>
    <p:sldMasterId id="2147483722" r:id="rId7"/>
    <p:sldMasterId id="2147483762" r:id="rId8"/>
    <p:sldMasterId id="2147483782" r:id="rId9"/>
  </p:sldMasterIdLst>
  <p:notesMasterIdLst>
    <p:notesMasterId r:id="rId61"/>
  </p:notesMasterIdLst>
  <p:sldIdLst>
    <p:sldId id="389" r:id="rId10"/>
    <p:sldId id="4188" r:id="rId11"/>
    <p:sldId id="4186" r:id="rId12"/>
    <p:sldId id="4178" r:id="rId13"/>
    <p:sldId id="4185" r:id="rId14"/>
    <p:sldId id="4187" r:id="rId15"/>
    <p:sldId id="2147377249" r:id="rId16"/>
    <p:sldId id="2147377216" r:id="rId17"/>
    <p:sldId id="2147377223" r:id="rId18"/>
    <p:sldId id="2147377246" r:id="rId19"/>
    <p:sldId id="2147377247" r:id="rId20"/>
    <p:sldId id="2134805826" r:id="rId21"/>
    <p:sldId id="2134805829" r:id="rId22"/>
    <p:sldId id="2147377375" r:id="rId23"/>
    <p:sldId id="2147377272" r:id="rId24"/>
    <p:sldId id="2147377269" r:id="rId25"/>
    <p:sldId id="2147377351" r:id="rId26"/>
    <p:sldId id="2147377273" r:id="rId27"/>
    <p:sldId id="2076136791" r:id="rId28"/>
    <p:sldId id="2147377360" r:id="rId29"/>
    <p:sldId id="2147377227" r:id="rId30"/>
    <p:sldId id="2147377339" r:id="rId31"/>
    <p:sldId id="2147377354" r:id="rId32"/>
    <p:sldId id="2147377361" r:id="rId33"/>
    <p:sldId id="2134805763" r:id="rId34"/>
    <p:sldId id="1072" r:id="rId35"/>
    <p:sldId id="2147377356" r:id="rId36"/>
    <p:sldId id="2147377362" r:id="rId37"/>
    <p:sldId id="2147377345" r:id="rId38"/>
    <p:sldId id="2147377352" r:id="rId39"/>
    <p:sldId id="2147377353" r:id="rId40"/>
    <p:sldId id="2147377355" r:id="rId41"/>
    <p:sldId id="2147377363" r:id="rId42"/>
    <p:sldId id="2147377359" r:id="rId43"/>
    <p:sldId id="2134805768" r:id="rId44"/>
    <p:sldId id="2147377373" r:id="rId45"/>
    <p:sldId id="2147377279" r:id="rId46"/>
    <p:sldId id="2147377338" r:id="rId47"/>
    <p:sldId id="2147377350" r:id="rId48"/>
    <p:sldId id="2147377372" r:id="rId49"/>
    <p:sldId id="2147377374" r:id="rId50"/>
    <p:sldId id="2147377366" r:id="rId51"/>
    <p:sldId id="2147377367" r:id="rId52"/>
    <p:sldId id="2147377369" r:id="rId53"/>
    <p:sldId id="2147377370" r:id="rId54"/>
    <p:sldId id="2147377371" r:id="rId55"/>
    <p:sldId id="2147377212" r:id="rId56"/>
    <p:sldId id="2147377213" r:id="rId57"/>
    <p:sldId id="2147377235" r:id="rId58"/>
    <p:sldId id="2147377376" r:id="rId59"/>
    <p:sldId id="388" r:id="rId60"/>
  </p:sldIdLst>
  <p:sldSz cx="12192000" cy="6858000"/>
  <p:notesSz cx="9144000" cy="6858000"/>
  <p:embeddedFontLst>
    <p:embeddedFont>
      <p:font typeface="Encode Sans" pitchFamily="2" charset="0"/>
      <p:regular r:id="rId62"/>
      <p:bold r:id="rId63"/>
    </p:embeddedFont>
    <p:embeddedFont>
      <p:font typeface="Encode Sans Expanded" pitchFamily="2" charset="0"/>
      <p:regular r:id="rId64"/>
      <p:bold r:id="rId65"/>
    </p:embeddedFont>
    <p:embeddedFont>
      <p:font typeface="Encode Sans Expanded ExtraLight" pitchFamily="2" charset="0"/>
      <p:regular r:id="rId66"/>
    </p:embeddedFont>
    <p:embeddedFont>
      <p:font typeface="Encode Sans ExpandedLight" charset="0"/>
      <p:regular r:id="rId67"/>
    </p:embeddedFont>
    <p:embeddedFont>
      <p:font typeface="Encode Sans ExpandedSemiBold" charset="0"/>
      <p:regular r:id="rId68"/>
      <p:bold r:id="rId6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3E6774D-2F1E-47D6-ABDC-FE00908ACD1B}">
          <p14:sldIdLst>
            <p14:sldId id="389"/>
            <p14:sldId id="4188"/>
            <p14:sldId id="4186"/>
            <p14:sldId id="4178"/>
            <p14:sldId id="4185"/>
            <p14:sldId id="4187"/>
            <p14:sldId id="2147377249"/>
            <p14:sldId id="2147377216"/>
          </p14:sldIdLst>
        </p14:section>
        <p14:section name="Context" id="{8F91196D-87DC-4C2A-BE33-516838292504}">
          <p14:sldIdLst>
            <p14:sldId id="2147377223"/>
            <p14:sldId id="2147377246"/>
            <p14:sldId id="2147377247"/>
            <p14:sldId id="2134805826"/>
            <p14:sldId id="2134805829"/>
            <p14:sldId id="2147377375"/>
            <p14:sldId id="2147377272"/>
            <p14:sldId id="2147377269"/>
            <p14:sldId id="2147377351"/>
            <p14:sldId id="2147377273"/>
            <p14:sldId id="2076136791"/>
            <p14:sldId id="2147377360"/>
          </p14:sldIdLst>
        </p14:section>
        <p14:section name="Case study phases #1 &amp; 2" id="{90E6B718-B2E5-4E3E-A31B-4CF82EAD5F38}">
          <p14:sldIdLst>
            <p14:sldId id="2147377227"/>
            <p14:sldId id="2147377339"/>
            <p14:sldId id="2147377354"/>
            <p14:sldId id="2147377361"/>
          </p14:sldIdLst>
        </p14:section>
        <p14:section name="Case study phase #3" id="{C4F2C504-D080-4D35-A6A9-3D346BE6C2C2}">
          <p14:sldIdLst>
            <p14:sldId id="2134805763"/>
            <p14:sldId id="1072"/>
            <p14:sldId id="2147377356"/>
            <p14:sldId id="2147377362"/>
            <p14:sldId id="2147377345"/>
            <p14:sldId id="2147377352"/>
            <p14:sldId id="2147377353"/>
            <p14:sldId id="2147377355"/>
            <p14:sldId id="2147377363"/>
            <p14:sldId id="2147377359"/>
          </p14:sldIdLst>
        </p14:section>
        <p14:section name="Case study phase #4" id="{7EEE7864-3A4B-422C-A221-7F74494A87B2}">
          <p14:sldIdLst>
            <p14:sldId id="2134805768"/>
            <p14:sldId id="2147377373"/>
            <p14:sldId id="2147377279"/>
            <p14:sldId id="2147377338"/>
            <p14:sldId id="2147377350"/>
            <p14:sldId id="2147377372"/>
            <p14:sldId id="2147377374"/>
            <p14:sldId id="2147377366"/>
          </p14:sldIdLst>
        </p14:section>
        <p14:section name="Case study phase #5" id="{9DB15A58-5B41-4C2D-BFCC-F68C8540529E}">
          <p14:sldIdLst>
            <p14:sldId id="2147377367"/>
            <p14:sldId id="2147377369"/>
            <p14:sldId id="2147377370"/>
            <p14:sldId id="2147377371"/>
          </p14:sldIdLst>
        </p14:section>
        <p14:section name="Conclusion" id="{091DECD7-F335-4DB8-967F-6C4150BCBBD2}">
          <p14:sldIdLst>
            <p14:sldId id="2147377212"/>
            <p14:sldId id="2147377213"/>
            <p14:sldId id="2147377235"/>
            <p14:sldId id="2147377376"/>
            <p14:sldId id="388"/>
          </p14:sldIdLst>
        </p14:section>
        <p14:section name="Contact" id="{7ADF6553-968C-4BC3-B220-04F721EC75A2}">
          <p14:sldIdLst/>
        </p14:section>
      </p14:sectionLst>
    </p:ext>
    <p:ext uri="{EFAFB233-063F-42B5-8137-9DF3F51BA10A}">
      <p15:sldGuideLst xmlns:p15="http://schemas.microsoft.com/office/powerpoint/2012/main">
        <p15:guide id="1" orient="horz" pos="216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708A81-5424-E5DE-73A0-5823A6E079DA}" name="Arnaud Desmedt" initials="AD" userId="S::a.desmedt@eurofleet-consult.com::cbea870f-87d6-4388-9cd2-f7b24845f136" providerId="AD"/>
  <p188:author id="{CA3A14D1-BEC2-9290-6496-98923109F8F1}" name="Ward Martens" initials="WM" userId="S::w.martens@eurofleet-consult.com::5c2a889f-a185-48d8-a1f7-c99ef51247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42E"/>
    <a:srgbClr val="243782"/>
    <a:srgbClr val="FF0000"/>
    <a:srgbClr val="F5F5F5"/>
    <a:srgbClr val="E94E24"/>
    <a:srgbClr val="F7A600"/>
    <a:srgbClr val="00ADA0"/>
    <a:srgbClr val="3CA6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70" autoAdjust="0"/>
  </p:normalViewPr>
  <p:slideViewPr>
    <p:cSldViewPr snapToGrid="0">
      <p:cViewPr varScale="1">
        <p:scale>
          <a:sx n="91" d="100"/>
          <a:sy n="91" d="100"/>
        </p:scale>
        <p:origin x="1314" y="78"/>
      </p:cViewPr>
      <p:guideLst>
        <p:guide orient="horz" pos="2160"/>
        <p:guide pos="3840"/>
      </p:guideLst>
    </p:cSldViewPr>
  </p:slideViewPr>
  <p:notesTextViewPr>
    <p:cViewPr>
      <p:scale>
        <a:sx n="1" d="1"/>
        <a:sy n="1" d="1"/>
      </p:scale>
      <p:origin x="0" y="0"/>
    </p:cViewPr>
  </p:notesTextViewPr>
  <p:notesViewPr>
    <p:cSldViewPr snapToGrid="0">
      <p:cViewPr varScale="1">
        <p:scale>
          <a:sx n="127" d="100"/>
          <a:sy n="127" d="100"/>
        </p:scale>
        <p:origin x="2082" y="1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5.fntdata"/><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1.fntdata"/><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64540015-D6DA-471D-BE89-BC9108C6A962}"/>
    <pc:docChg chg="undo custSel addSld delSld modSld sldOrd modSection">
      <pc:chgData name="MAGALI LETELLIER" userId="ce09517c-5f3d-4c89-9b8e-131d2ff582fd" providerId="ADAL" clId="{64540015-D6DA-471D-BE89-BC9108C6A962}" dt="2026-03-25T08:16:04.024" v="18"/>
      <pc:docMkLst>
        <pc:docMk/>
      </pc:docMkLst>
      <pc:sldChg chg="add del mod modShow">
        <pc:chgData name="MAGALI LETELLIER" userId="ce09517c-5f3d-4c89-9b8e-131d2ff582fd" providerId="ADAL" clId="{64540015-D6DA-471D-BE89-BC9108C6A962}" dt="2026-02-25T08:46:48.823" v="15" actId="729"/>
        <pc:sldMkLst>
          <pc:docMk/>
          <pc:sldMk cId="2676541824" sldId="4178"/>
        </pc:sldMkLst>
      </pc:sldChg>
      <pc:sldChg chg="add del mod modShow">
        <pc:chgData name="MAGALI LETELLIER" userId="ce09517c-5f3d-4c89-9b8e-131d2ff582fd" providerId="ADAL" clId="{64540015-D6DA-471D-BE89-BC9108C6A962}" dt="2026-02-25T08:46:59.633" v="16" actId="729"/>
        <pc:sldMkLst>
          <pc:docMk/>
          <pc:sldMk cId="3101544945" sldId="4185"/>
        </pc:sldMkLst>
      </pc:sldChg>
      <pc:sldChg chg="ord">
        <pc:chgData name="MAGALI LETELLIER" userId="ce09517c-5f3d-4c89-9b8e-131d2ff582fd" providerId="ADAL" clId="{64540015-D6DA-471D-BE89-BC9108C6A962}" dt="2026-02-25T08:45:35.673" v="14" actId="20578"/>
        <pc:sldMkLst>
          <pc:docMk/>
          <pc:sldMk cId="2589464125" sldId="4186"/>
        </pc:sldMkLst>
      </pc:sldChg>
      <pc:sldChg chg="ord">
        <pc:chgData name="MAGALI LETELLIER" userId="ce09517c-5f3d-4c89-9b8e-131d2ff582fd" providerId="ADAL" clId="{64540015-D6DA-471D-BE89-BC9108C6A962}" dt="2026-02-25T08:45:33.314" v="13" actId="20578"/>
        <pc:sldMkLst>
          <pc:docMk/>
          <pc:sldMk cId="2644136648" sldId="4188"/>
        </pc:sldMkLst>
      </pc:sldChg>
      <pc:sldChg chg="ord">
        <pc:chgData name="MAGALI LETELLIER" userId="ce09517c-5f3d-4c89-9b8e-131d2ff582fd" providerId="ADAL" clId="{64540015-D6DA-471D-BE89-BC9108C6A962}" dt="2026-03-25T08:16:04.024" v="18"/>
        <pc:sldMkLst>
          <pc:docMk/>
          <pc:sldMk cId="590908092" sldId="21473773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99D647E-0E65-4A14-903D-757EDF104052}" type="datetimeFigureOut">
              <a:rPr lang="fr-FR" smtClean="0"/>
              <a:t>25/03/2026</a:t>
            </a:fld>
            <a:endParaRPr lang="fr-FR"/>
          </a:p>
        </p:txBody>
      </p:sp>
      <p:sp>
        <p:nvSpPr>
          <p:cNvPr id="4" name="Espace réservé de l'image des diapositives 3"/>
          <p:cNvSpPr>
            <a:spLocks noGrp="1" noRot="1" noChangeAspect="1"/>
          </p:cNvSpPr>
          <p:nvPr>
            <p:ph type="sldImg" idx="2"/>
          </p:nvPr>
        </p:nvSpPr>
        <p:spPr>
          <a:xfrm>
            <a:off x="122382" y="472677"/>
            <a:ext cx="4819073" cy="2710729"/>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5170248" y="923636"/>
            <a:ext cx="3842134" cy="5394037"/>
          </a:xfrm>
          <a:prstGeom prst="rect">
            <a:avLst/>
          </a:prstGeom>
          <a:ln>
            <a:solidFill>
              <a:schemeClr val="tx1"/>
            </a:solidFill>
          </a:ln>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A46B207-691D-4EE2-B9CC-9F376BF0DE64}" type="slidenum">
              <a:rPr lang="fr-FR" smtClean="0"/>
              <a:t>‹N°›</a:t>
            </a:fld>
            <a:endParaRPr lang="fr-FR"/>
          </a:p>
        </p:txBody>
      </p:sp>
      <p:sp>
        <p:nvSpPr>
          <p:cNvPr id="8" name="TextBox 7">
            <a:extLst>
              <a:ext uri="{FF2B5EF4-FFF2-40B4-BE49-F238E27FC236}">
                <a16:creationId xmlns:a16="http://schemas.microsoft.com/office/drawing/2014/main" id="{65375926-54D0-41AB-9550-418420F028D3}"/>
              </a:ext>
            </a:extLst>
          </p:cNvPr>
          <p:cNvSpPr txBox="1"/>
          <p:nvPr/>
        </p:nvSpPr>
        <p:spPr>
          <a:xfrm>
            <a:off x="5107708" y="475022"/>
            <a:ext cx="3066473" cy="338554"/>
          </a:xfrm>
          <a:prstGeom prst="rect">
            <a:avLst/>
          </a:prstGeom>
          <a:noFill/>
        </p:spPr>
        <p:txBody>
          <a:bodyPr wrap="square" rtlCol="0">
            <a:spAutoFit/>
          </a:bodyPr>
          <a:lstStyle/>
          <a:p>
            <a:r>
              <a:rPr lang="fr-BE" sz="1600" b="1"/>
              <a:t>Key Messages</a:t>
            </a:r>
            <a:endParaRPr lang="en-US" sz="1600" b="1"/>
          </a:p>
        </p:txBody>
      </p:sp>
      <p:sp>
        <p:nvSpPr>
          <p:cNvPr id="10" name="ZoneTexte 8">
            <a:extLst>
              <a:ext uri="{FF2B5EF4-FFF2-40B4-BE49-F238E27FC236}">
                <a16:creationId xmlns:a16="http://schemas.microsoft.com/office/drawing/2014/main" id="{A951023D-8294-437A-B99A-576625DB1A4F}"/>
              </a:ext>
            </a:extLst>
          </p:cNvPr>
          <p:cNvSpPr txBox="1"/>
          <p:nvPr/>
        </p:nvSpPr>
        <p:spPr>
          <a:xfrm>
            <a:off x="114992" y="3329153"/>
            <a:ext cx="3732415" cy="305070"/>
          </a:xfrm>
          <a:prstGeom prst="rect">
            <a:avLst/>
          </a:prstGeom>
          <a:noFill/>
        </p:spPr>
        <p:txBody>
          <a:bodyPr wrap="square" lIns="90818" tIns="45409" rIns="90818" bIns="45409" rtlCol="0">
            <a:spAutoFit/>
          </a:bodyPr>
          <a:lstStyle/>
          <a:p>
            <a:r>
              <a:rPr lang="fr-BE" sz="1400" b="1" err="1"/>
              <a:t>Objecti</a:t>
            </a:r>
            <a:r>
              <a:rPr lang="en-AS" sz="1400" b="1" err="1"/>
              <a:t>ve</a:t>
            </a:r>
            <a:endParaRPr lang="fr-BE" sz="1400" b="1"/>
          </a:p>
        </p:txBody>
      </p:sp>
      <p:sp>
        <p:nvSpPr>
          <p:cNvPr id="11" name="Rectangle 10">
            <a:extLst>
              <a:ext uri="{FF2B5EF4-FFF2-40B4-BE49-F238E27FC236}">
                <a16:creationId xmlns:a16="http://schemas.microsoft.com/office/drawing/2014/main" id="{5CB83F46-436B-4B8E-8352-8A29FD4C72A8}"/>
              </a:ext>
            </a:extLst>
          </p:cNvPr>
          <p:cNvSpPr/>
          <p:nvPr/>
        </p:nvSpPr>
        <p:spPr>
          <a:xfrm>
            <a:off x="131619" y="3759200"/>
            <a:ext cx="4745182" cy="2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71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8.jpeg"/></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1" dirty="0">
                <a:latin typeface="Encode Sans"/>
              </a:rPr>
              <a:t>Slide </a:t>
            </a:r>
            <a:fld id="{77F985E3-109E-4743-A08B-EF8AAC6700E8}" type="slidenum">
              <a:rPr lang="en-US" b="1" i="1" smtClean="0">
                <a:latin typeface="Encode San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lang="fr-FR" b="1" i="1" dirty="0">
              <a:latin typeface="Encode Sans"/>
            </a:endParaRPr>
          </a:p>
          <a:p>
            <a:endParaRPr lang="fr-FR"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Encode Sans" pitchFamily="2" charset="0"/>
              </a:rPr>
              <a:t>Welcome to this virtual classroom.</a:t>
            </a:r>
            <a:endParaRPr lang="fr-FR"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i="1" dirty="0">
              <a:latin typeface="Encode Sans" pitchFamily="2" charset="0"/>
            </a:endParaRPr>
          </a:p>
          <a:p>
            <a:r>
              <a:rPr lang="en-GB" b="1" i="1" dirty="0">
                <a:latin typeface="Encode Sans" pitchFamily="2" charset="0"/>
              </a:rPr>
              <a:t>For the trainer:</a:t>
            </a:r>
            <a:endParaRPr lang="fr-FR" b="1" i="1" dirty="0">
              <a:latin typeface="Encode Sans" pitchFamily="2" charset="0"/>
            </a:endParaRPr>
          </a:p>
          <a:p>
            <a:r>
              <a:rPr lang="en-GB" dirty="0"/>
              <a:t>This is a Master document. The vehicle examples/costings presented in this VCT are based on French examples.</a:t>
            </a:r>
            <a:endParaRPr lang="fr-FR" dirty="0"/>
          </a:p>
          <a:p>
            <a:r>
              <a:rPr lang="en-GB" dirty="0"/>
              <a:t> </a:t>
            </a:r>
            <a:endParaRPr lang="fr-FR" dirty="0"/>
          </a:p>
          <a:p>
            <a:r>
              <a:rPr lang="en-GB" dirty="0"/>
              <a:t>A </a:t>
            </a:r>
            <a:r>
              <a:rPr lang="en-GB" b="1" dirty="0"/>
              <a:t>COUNTRY</a:t>
            </a:r>
            <a:r>
              <a:rPr lang="en-GB" dirty="0"/>
              <a:t> and </a:t>
            </a:r>
            <a:r>
              <a:rPr lang="en-GB" b="1" dirty="0"/>
              <a:t>BRAND</a:t>
            </a:r>
            <a:r>
              <a:rPr lang="en-GB" dirty="0"/>
              <a:t> adaptation is necessary to allow the deployment of this training in good conditions.</a:t>
            </a:r>
            <a:endParaRPr lang="fr-FR" dirty="0"/>
          </a:p>
          <a:p>
            <a:r>
              <a:rPr lang="en-GB" dirty="0"/>
              <a:t> </a:t>
            </a:r>
            <a:endParaRPr lang="fr-FR" dirty="0"/>
          </a:p>
          <a:p>
            <a:r>
              <a:rPr lang="en-GB" dirty="0"/>
              <a:t>Each slide requiring country</a:t>
            </a:r>
            <a:endParaRPr lang="en-AS" dirty="0"/>
          </a:p>
          <a:p>
            <a:r>
              <a:rPr lang="en-GB" dirty="0"/>
              <a:t>adaptation/validation</a:t>
            </a:r>
            <a:endParaRPr lang="fr-FR" dirty="0"/>
          </a:p>
          <a:p>
            <a:r>
              <a:rPr lang="en-GB" dirty="0"/>
              <a:t>is identified by the pictogram  </a:t>
            </a:r>
            <a:endParaRPr lang="fr-FR" dirty="0"/>
          </a:p>
          <a:p>
            <a:r>
              <a:rPr lang="en-GB" dirty="0"/>
              <a:t> </a:t>
            </a:r>
            <a:endParaRPr lang="fr-FR" dirty="0"/>
          </a:p>
          <a:p>
            <a:r>
              <a:rPr lang="en-GB" dirty="0"/>
              <a:t> </a:t>
            </a:r>
            <a:endParaRPr lang="fr-FR" dirty="0"/>
          </a:p>
          <a:p>
            <a:r>
              <a:rPr lang="en-GB" dirty="0"/>
              <a:t>Each slide requiring a brand adaptation</a:t>
            </a:r>
            <a:endParaRPr lang="fr-FR" dirty="0"/>
          </a:p>
          <a:p>
            <a:r>
              <a:rPr lang="en-GB" dirty="0"/>
              <a:t>is identified by the pictogram</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pic>
        <p:nvPicPr>
          <p:cNvPr id="5" name="Picture 2" descr="Stellantis dévoile un florilège de slogans pour ses marques">
            <a:extLst>
              <a:ext uri="{FF2B5EF4-FFF2-40B4-BE49-F238E27FC236}">
                <a16:creationId xmlns:a16="http://schemas.microsoft.com/office/drawing/2014/main" id="{B339CAF5-21E8-A6D5-75F9-F3B8F4755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85" y="5059884"/>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2" descr="Drapeaux Monde Banque d'images et photos libres de droit - iStock">
            <a:extLst>
              <a:ext uri="{FF2B5EF4-FFF2-40B4-BE49-F238E27FC236}">
                <a16:creationId xmlns:a16="http://schemas.microsoft.com/office/drawing/2014/main" id="{FDD21926-2024-167D-34F5-C02476B7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669" y="3837461"/>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959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Prospecting is a step-by-step process. The culmination of these different stages = the 1st visit</a:t>
            </a:r>
            <a:br>
              <a:rPr lang="en-GB" dirty="0"/>
            </a:br>
            <a:endParaRPr lang="fr-FR" dirty="0"/>
          </a:p>
          <a:p>
            <a:r>
              <a:rPr lang="en-GB" dirty="0"/>
              <a:t>In this VCT, we will concentrate on putting points 5 and 6 into practice</a:t>
            </a:r>
            <a:br>
              <a:rPr lang="en-GB" dirty="0"/>
            </a:br>
            <a:endParaRPr lang="fr-FR" dirty="0"/>
          </a:p>
          <a:p>
            <a:r>
              <a:rPr lang="en-GB" dirty="0"/>
              <a:t>The first 4 steps have already been covered in the e-learning course and will not be dealt with again in this training course</a:t>
            </a:r>
            <a:endParaRPr lang="fr-BE" dirty="0"/>
          </a:p>
        </p:txBody>
      </p:sp>
      <p:sp>
        <p:nvSpPr>
          <p:cNvPr id="4" name="Slide Number Placeholder 3"/>
          <p:cNvSpPr>
            <a:spLocks noGrp="1"/>
          </p:cNvSpPr>
          <p:nvPr>
            <p:ph type="sldNum" sz="quarter" idx="5"/>
          </p:nvPr>
        </p:nvSpPr>
        <p:spPr/>
        <p:txBody>
          <a:bodyPr/>
          <a:lstStyle/>
          <a:p>
            <a:fld id="{DA46B207-691D-4EE2-B9CC-9F376BF0DE64}" type="slidenum">
              <a:rPr lang="fr-FR" smtClean="0"/>
              <a:t>10</a:t>
            </a:fld>
            <a:endParaRPr lang="fr-FR"/>
          </a:p>
        </p:txBody>
      </p:sp>
      <p:sp>
        <p:nvSpPr>
          <p:cNvPr id="5" name="TextBox 4">
            <a:extLst>
              <a:ext uri="{FF2B5EF4-FFF2-40B4-BE49-F238E27FC236}">
                <a16:creationId xmlns:a16="http://schemas.microsoft.com/office/drawing/2014/main" id="{0D3E286C-7EE8-8E46-2408-48DF37A52175}"/>
              </a:ext>
            </a:extLst>
          </p:cNvPr>
          <p:cNvSpPr txBox="1"/>
          <p:nvPr/>
        </p:nvSpPr>
        <p:spPr>
          <a:xfrm>
            <a:off x="246062" y="3851255"/>
            <a:ext cx="4572000" cy="461665"/>
          </a:xfrm>
          <a:prstGeom prst="rect">
            <a:avLst/>
          </a:prstGeom>
          <a:noFill/>
        </p:spPr>
        <p:txBody>
          <a:bodyPr wrap="square">
            <a:spAutoFit/>
          </a:bodyPr>
          <a:lstStyle/>
          <a:p>
            <a:r>
              <a:rPr lang="en-US" sz="1200" dirty="0"/>
              <a:t>Give a brief top-down reminder of the key stages of a B2B prospecting process</a:t>
            </a:r>
          </a:p>
        </p:txBody>
      </p:sp>
    </p:spTree>
    <p:extLst>
      <p:ext uri="{BB962C8B-B14F-4D97-AF65-F5344CB8AC3E}">
        <p14:creationId xmlns:p14="http://schemas.microsoft.com/office/powerpoint/2010/main" val="29056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100"/>
              <a:t>Prospecting is totally different from selling.</a:t>
            </a:r>
            <a:br>
              <a:rPr lang="en-GB" sz="1100"/>
            </a:br>
            <a:endParaRPr lang="fr-FR" sz="1100"/>
          </a:p>
          <a:p>
            <a:r>
              <a:rPr lang="en-GB" sz="1100" b="1"/>
              <a:t>Sales</a:t>
            </a:r>
            <a:r>
              <a:rPr lang="en-GB" sz="1100"/>
              <a:t> = action initiated by the customer and result-oriented (order form).</a:t>
            </a:r>
            <a:br>
              <a:rPr lang="en-GB" sz="1100"/>
            </a:br>
            <a:endParaRPr lang="fr-FR" sz="1100"/>
          </a:p>
          <a:p>
            <a:r>
              <a:rPr lang="en-GB" sz="1100" b="1"/>
              <a:t>Prospecting</a:t>
            </a:r>
            <a:r>
              <a:rPr lang="en-GB" sz="1100"/>
              <a:t> = action initiated by you towards a prospect who is not in the purchasing phase, and therefore not a buyer</a:t>
            </a:r>
            <a:br>
              <a:rPr lang="en-GB" sz="1100"/>
            </a:br>
            <a:endParaRPr lang="fr-FR" sz="1100"/>
          </a:p>
          <a:p>
            <a:r>
              <a:rPr lang="en-GB" sz="1100"/>
              <a:t>The first objective of prospecting = to initiate a process of change in the customer's mind. In the case of a sale, this process of change has already taken place in the customer.</a:t>
            </a:r>
            <a:br>
              <a:rPr lang="en-GB" sz="1100"/>
            </a:br>
            <a:endParaRPr lang="fr-FR" sz="1100"/>
          </a:p>
          <a:p>
            <a:r>
              <a:rPr lang="en-GB" sz="1100"/>
              <a:t>At the end of the first visit, you must have been able to show the customer that you have something new to offer and that you are a solid and credible business partner.</a:t>
            </a:r>
            <a:endParaRPr lang="fr-FR" sz="1100"/>
          </a:p>
        </p:txBody>
      </p:sp>
      <p:sp>
        <p:nvSpPr>
          <p:cNvPr id="4" name="Slide Number Placeholder 3"/>
          <p:cNvSpPr>
            <a:spLocks noGrp="1"/>
          </p:cNvSpPr>
          <p:nvPr>
            <p:ph type="sldNum" sz="quarter" idx="5"/>
          </p:nvPr>
        </p:nvSpPr>
        <p:spPr/>
        <p:txBody>
          <a:bodyPr/>
          <a:lstStyle/>
          <a:p>
            <a:fld id="{DA46B207-691D-4EE2-B9CC-9F376BF0DE64}" type="slidenum">
              <a:rPr lang="fr-FR" smtClean="0"/>
              <a:t>11</a:t>
            </a:fld>
            <a:endParaRPr lang="fr-FR"/>
          </a:p>
        </p:txBody>
      </p:sp>
      <p:sp>
        <p:nvSpPr>
          <p:cNvPr id="5" name="TextBox 4">
            <a:extLst>
              <a:ext uri="{FF2B5EF4-FFF2-40B4-BE49-F238E27FC236}">
                <a16:creationId xmlns:a16="http://schemas.microsoft.com/office/drawing/2014/main" id="{EF696CB2-34EA-61DE-B492-96BB987ABA65}"/>
              </a:ext>
            </a:extLst>
          </p:cNvPr>
          <p:cNvSpPr txBox="1"/>
          <p:nvPr/>
        </p:nvSpPr>
        <p:spPr>
          <a:xfrm>
            <a:off x="246062" y="3851255"/>
            <a:ext cx="4572000" cy="461665"/>
          </a:xfrm>
          <a:prstGeom prst="rect">
            <a:avLst/>
          </a:prstGeom>
          <a:noFill/>
        </p:spPr>
        <p:txBody>
          <a:bodyPr wrap="square">
            <a:spAutoFit/>
          </a:bodyPr>
          <a:lstStyle/>
          <a:p>
            <a:r>
              <a:rPr lang="en-US" sz="1200"/>
              <a:t>Remind the group of how prospecting differs from a traditional sales approach</a:t>
            </a:r>
          </a:p>
        </p:txBody>
      </p:sp>
    </p:spTree>
    <p:extLst>
      <p:ext uri="{BB962C8B-B14F-4D97-AF65-F5344CB8AC3E}">
        <p14:creationId xmlns:p14="http://schemas.microsoft.com/office/powerpoint/2010/main" val="219529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Make the link with the e-learning module and inform the participants that this structure will be used as a guideline for the practical case</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12</a:t>
            </a:fld>
            <a:endParaRPr lang="fr-FR"/>
          </a:p>
        </p:txBody>
      </p:sp>
      <p:sp>
        <p:nvSpPr>
          <p:cNvPr id="5" name="TextBox 4">
            <a:extLst>
              <a:ext uri="{FF2B5EF4-FFF2-40B4-BE49-F238E27FC236}">
                <a16:creationId xmlns:a16="http://schemas.microsoft.com/office/drawing/2014/main" id="{F854D9E8-DF23-C91E-D77D-932A17DCFA2F}"/>
              </a:ext>
            </a:extLst>
          </p:cNvPr>
          <p:cNvSpPr txBox="1"/>
          <p:nvPr/>
        </p:nvSpPr>
        <p:spPr>
          <a:xfrm>
            <a:off x="246062" y="3851255"/>
            <a:ext cx="4572000" cy="276999"/>
          </a:xfrm>
          <a:prstGeom prst="rect">
            <a:avLst/>
          </a:prstGeom>
          <a:noFill/>
        </p:spPr>
        <p:txBody>
          <a:bodyPr wrap="square">
            <a:spAutoFit/>
          </a:bodyPr>
          <a:lstStyle/>
          <a:p>
            <a:r>
              <a:rPr lang="en-US" sz="1200" dirty="0"/>
              <a:t>Recall the structure of a 1st B2B prospecting visit</a:t>
            </a:r>
          </a:p>
        </p:txBody>
      </p:sp>
    </p:spTree>
    <p:extLst>
      <p:ext uri="{BB962C8B-B14F-4D97-AF65-F5344CB8AC3E}">
        <p14:creationId xmlns:p14="http://schemas.microsoft.com/office/powerpoint/2010/main" val="51632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a:t>The trainer asks the participants to comment on the key words in the left-hand column. The trainer then displays the items in the "objectives" and "good practices" columns and adds any comments from participants</a:t>
            </a:r>
            <a:br>
              <a:rPr lang="en-GB" sz="1050">
                <a:cs typeface="+mn-lt"/>
              </a:rPr>
            </a:br>
            <a:endParaRPr lang="fr-FR" sz="1050"/>
          </a:p>
          <a:p>
            <a:r>
              <a:rPr lang="en-GB" sz="1050" b="1"/>
              <a:t>Introduce yourself:</a:t>
            </a:r>
            <a:br>
              <a:rPr lang="en-GB" sz="1050">
                <a:cs typeface="+mn-lt"/>
              </a:rPr>
            </a:br>
            <a:r>
              <a:rPr lang="en-GB" sz="1050"/>
              <a:t>Be practice-oriented: what have you or your dealership done for other customers? Do not start explaining your job title in your organisation. Keep it short. </a:t>
            </a:r>
            <a:br>
              <a:rPr lang="en-GB" sz="1050">
                <a:cs typeface="+mn-lt"/>
              </a:rPr>
            </a:br>
            <a:r>
              <a:rPr lang="en-GB" sz="1050"/>
              <a:t>Regarding your interlocutor, it is essential that you validate the function, decision-making power or influence of your interlocutor and, if applicable, the names of the people to whom they report.</a:t>
            </a:r>
            <a:br>
              <a:rPr lang="en-GB" sz="1050">
                <a:cs typeface="+mn-lt"/>
              </a:rPr>
            </a:br>
            <a:endParaRPr lang="fr-FR" sz="1050"/>
          </a:p>
          <a:p>
            <a:r>
              <a:rPr lang="en-GB" sz="1050" b="1"/>
              <a:t>Timing:</a:t>
            </a:r>
            <a:br>
              <a:rPr lang="en-GB" sz="1050">
                <a:cs typeface="+mn-lt"/>
              </a:rPr>
            </a:br>
            <a:r>
              <a:rPr lang="en-GB" sz="1050"/>
              <a:t>Do not forget to validate the time available and the topics to be developed</a:t>
            </a:r>
            <a:endParaRPr lang="en-US" sz="1050"/>
          </a:p>
        </p:txBody>
      </p:sp>
      <p:sp>
        <p:nvSpPr>
          <p:cNvPr id="4" name="Slide Number Placeholder 3"/>
          <p:cNvSpPr>
            <a:spLocks noGrp="1"/>
          </p:cNvSpPr>
          <p:nvPr>
            <p:ph type="sldNum" sz="quarter" idx="5"/>
          </p:nvPr>
        </p:nvSpPr>
        <p:spPr/>
        <p:txBody>
          <a:bodyPr/>
          <a:lstStyle/>
          <a:p>
            <a:fld id="{DA46B207-691D-4EE2-B9CC-9F376BF0DE64}" type="slidenum">
              <a:rPr lang="fr-FR" smtClean="0"/>
              <a:t>13</a:t>
            </a:fld>
            <a:endParaRPr lang="fr-FR"/>
          </a:p>
        </p:txBody>
      </p:sp>
      <p:sp>
        <p:nvSpPr>
          <p:cNvPr id="5" name="TextBox 4">
            <a:extLst>
              <a:ext uri="{FF2B5EF4-FFF2-40B4-BE49-F238E27FC236}">
                <a16:creationId xmlns:a16="http://schemas.microsoft.com/office/drawing/2014/main" id="{40463D2E-34BB-032C-381D-834539C2EDD6}"/>
              </a:ext>
            </a:extLst>
          </p:cNvPr>
          <p:cNvSpPr txBox="1"/>
          <p:nvPr/>
        </p:nvSpPr>
        <p:spPr>
          <a:xfrm>
            <a:off x="246062" y="3851255"/>
            <a:ext cx="4572000" cy="461665"/>
          </a:xfrm>
          <a:prstGeom prst="rect">
            <a:avLst/>
          </a:prstGeom>
          <a:noFill/>
        </p:spPr>
        <p:txBody>
          <a:bodyPr wrap="square">
            <a:spAutoFit/>
          </a:bodyPr>
          <a:lstStyle/>
          <a:p>
            <a:r>
              <a:rPr lang="en-US" sz="1200"/>
              <a:t>Put the participants in a position to succeed in the first phase of the case study</a:t>
            </a:r>
          </a:p>
        </p:txBody>
      </p:sp>
    </p:spTree>
    <p:extLst>
      <p:ext uri="{BB962C8B-B14F-4D97-AF65-F5344CB8AC3E}">
        <p14:creationId xmlns:p14="http://schemas.microsoft.com/office/powerpoint/2010/main" val="1528443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00"/>
              <a:t>The trainer asks the participants to comment on the key words in the left-hand column. The trainer then displays the elements of the "objectives" and "good practices" columns and completes the participants' comments if necessary</a:t>
            </a:r>
            <a:br>
              <a:rPr lang="en-GB" sz="1000"/>
            </a:br>
            <a:endParaRPr lang="fr-FR" sz="1000"/>
          </a:p>
          <a:p>
            <a:r>
              <a:rPr lang="en-GB" sz="1000" b="1"/>
              <a:t>Business Reason:</a:t>
            </a:r>
            <a:br>
              <a:rPr lang="en-GB" sz="1000"/>
            </a:br>
            <a:r>
              <a:rPr lang="en-GB" sz="1000"/>
              <a:t>The prospect is receiving you in a specific setting. Always be consistent with the Business Reason you used to obtain the appointment.</a:t>
            </a:r>
            <a:br>
              <a:rPr lang="en-GB" sz="1000"/>
            </a:br>
            <a:endParaRPr lang="fr-FR" sz="1000"/>
          </a:p>
          <a:p>
            <a:r>
              <a:rPr lang="en-GB" sz="1000" b="1"/>
              <a:t>Prospect's concerns:</a:t>
            </a:r>
            <a:br>
              <a:rPr lang="en-GB" sz="1000"/>
            </a:br>
            <a:r>
              <a:rPr lang="en-GB" sz="1000"/>
              <a:t>Have a series of open-ended questions ready that will allow you to dig into the prospect's concerns and help you identify the points you will develop in phase 3.</a:t>
            </a:r>
            <a:br>
              <a:rPr lang="en-GB" sz="1000"/>
            </a:br>
            <a:endParaRPr lang="fr-FR" sz="1000"/>
          </a:p>
          <a:p>
            <a:r>
              <a:rPr lang="en-GB" sz="1000" b="1"/>
              <a:t>Introduce phase 3:</a:t>
            </a:r>
            <a:br>
              <a:rPr lang="en-GB" sz="1000"/>
            </a:br>
            <a:r>
              <a:rPr lang="en-GB" sz="1000"/>
              <a:t>Rephrase what you understand in order to gain the customer's acceptance. Do not reveal all your cards at this stage</a:t>
            </a:r>
            <a:br>
              <a:rPr lang="en-GB" sz="1000"/>
            </a:br>
            <a:endParaRPr lang="fr-FR" sz="1000"/>
          </a:p>
        </p:txBody>
      </p:sp>
      <p:sp>
        <p:nvSpPr>
          <p:cNvPr id="4" name="Slide Number Placeholder 3"/>
          <p:cNvSpPr>
            <a:spLocks noGrp="1"/>
          </p:cNvSpPr>
          <p:nvPr>
            <p:ph type="sldNum" sz="quarter" idx="5"/>
          </p:nvPr>
        </p:nvSpPr>
        <p:spPr/>
        <p:txBody>
          <a:bodyPr/>
          <a:lstStyle/>
          <a:p>
            <a:fld id="{DA46B207-691D-4EE2-B9CC-9F376BF0DE64}" type="slidenum">
              <a:rPr lang="fr-FR" smtClean="0"/>
              <a:t>14</a:t>
            </a:fld>
            <a:endParaRPr lang="fr-FR"/>
          </a:p>
        </p:txBody>
      </p:sp>
      <p:sp>
        <p:nvSpPr>
          <p:cNvPr id="5" name="TextBox 4">
            <a:extLst>
              <a:ext uri="{FF2B5EF4-FFF2-40B4-BE49-F238E27FC236}">
                <a16:creationId xmlns:a16="http://schemas.microsoft.com/office/drawing/2014/main" id="{40463D2E-34BB-032C-381D-834539C2EDD6}"/>
              </a:ext>
            </a:extLst>
          </p:cNvPr>
          <p:cNvSpPr txBox="1"/>
          <p:nvPr/>
        </p:nvSpPr>
        <p:spPr>
          <a:xfrm>
            <a:off x="246062" y="3851255"/>
            <a:ext cx="4572000" cy="461665"/>
          </a:xfrm>
          <a:prstGeom prst="rect">
            <a:avLst/>
          </a:prstGeom>
          <a:noFill/>
        </p:spPr>
        <p:txBody>
          <a:bodyPr wrap="square">
            <a:spAutoFit/>
          </a:bodyPr>
          <a:lstStyle/>
          <a:p>
            <a:r>
              <a:rPr lang="en-US" sz="1200"/>
              <a:t>Put participants in a position to succeed in the 2nd phase of the case study</a:t>
            </a:r>
          </a:p>
        </p:txBody>
      </p:sp>
    </p:spTree>
    <p:extLst>
      <p:ext uri="{BB962C8B-B14F-4D97-AF65-F5344CB8AC3E}">
        <p14:creationId xmlns:p14="http://schemas.microsoft.com/office/powerpoint/2010/main" val="356823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a:t>The trainer asks the participants what they think are the most important questions to ask the prospect. The trainer then displays the items in the "objectives" and "good practices" columns and adds any comments from participants</a:t>
            </a:r>
            <a:br>
              <a:rPr lang="en-GB" sz="1050"/>
            </a:br>
            <a:endParaRPr lang="fr-FR" sz="1050"/>
          </a:p>
          <a:p>
            <a:r>
              <a:rPr lang="en-GB" sz="1050"/>
              <a:t>Comments:</a:t>
            </a:r>
            <a:br>
              <a:rPr lang="en-GB" sz="1050"/>
            </a:br>
            <a:r>
              <a:rPr lang="en-GB" sz="1050"/>
              <a:t>Good discovery involves :</a:t>
            </a:r>
            <a:br>
              <a:rPr lang="en-GB" sz="1050"/>
            </a:br>
            <a:r>
              <a:rPr lang="en-GB" sz="1050"/>
              <a:t>Asking the right questions at the right time</a:t>
            </a:r>
            <a:br>
              <a:rPr lang="en-GB" sz="1050"/>
            </a:br>
            <a:r>
              <a:rPr lang="en-GB" sz="1050"/>
              <a:t>Being able to "decode" the client's expectations</a:t>
            </a:r>
            <a:br>
              <a:rPr lang="en-GB" sz="1050"/>
            </a:br>
            <a:r>
              <a:rPr lang="en-GB" sz="1050"/>
              <a:t>Being able to generate the change process</a:t>
            </a:r>
            <a:br>
              <a:rPr lang="en-GB" sz="1050"/>
            </a:br>
            <a:endParaRPr lang="fr-FR" sz="1050"/>
          </a:p>
          <a:p>
            <a:r>
              <a:rPr lang="en-GB" sz="1050"/>
              <a:t>Compare the needs discovery phase with the questions asked by a doctor during a medical visit. In both cases, the questions make it possible to establish a diagnosis which will include an action plan.</a:t>
            </a:r>
            <a:br>
              <a:rPr lang="en-GB" sz="1050"/>
            </a:br>
            <a:endParaRPr lang="fr-FR" sz="1050"/>
          </a:p>
          <a:p>
            <a:r>
              <a:rPr lang="en-GB" sz="1050"/>
              <a:t>During the practical application of this phase 3, I will present you with an example of a "prospect sheet" which summarises the key information to be gathered in an exhaustive and structured manner</a:t>
            </a:r>
            <a:endParaRPr lang="en-US" sz="1050"/>
          </a:p>
        </p:txBody>
      </p:sp>
      <p:sp>
        <p:nvSpPr>
          <p:cNvPr id="4" name="Slide Number Placeholder 3"/>
          <p:cNvSpPr>
            <a:spLocks noGrp="1"/>
          </p:cNvSpPr>
          <p:nvPr>
            <p:ph type="sldNum" sz="quarter" idx="5"/>
          </p:nvPr>
        </p:nvSpPr>
        <p:spPr/>
        <p:txBody>
          <a:bodyPr/>
          <a:lstStyle/>
          <a:p>
            <a:fld id="{DA46B207-691D-4EE2-B9CC-9F376BF0DE64}" type="slidenum">
              <a:rPr lang="fr-FR" smtClean="0"/>
              <a:t>15</a:t>
            </a:fld>
            <a:endParaRPr lang="fr-FR"/>
          </a:p>
        </p:txBody>
      </p:sp>
      <p:sp>
        <p:nvSpPr>
          <p:cNvPr id="5" name="TextBox 4">
            <a:extLst>
              <a:ext uri="{FF2B5EF4-FFF2-40B4-BE49-F238E27FC236}">
                <a16:creationId xmlns:a16="http://schemas.microsoft.com/office/drawing/2014/main" id="{4A76EBD2-C375-5D21-C323-61FB8B7D326D}"/>
              </a:ext>
            </a:extLst>
          </p:cNvPr>
          <p:cNvSpPr txBox="1"/>
          <p:nvPr/>
        </p:nvSpPr>
        <p:spPr>
          <a:xfrm>
            <a:off x="246062" y="3851255"/>
            <a:ext cx="4572000" cy="461665"/>
          </a:xfrm>
          <a:prstGeom prst="rect">
            <a:avLst/>
          </a:prstGeom>
          <a:noFill/>
        </p:spPr>
        <p:txBody>
          <a:bodyPr wrap="square">
            <a:spAutoFit/>
          </a:bodyPr>
          <a:lstStyle/>
          <a:p>
            <a:r>
              <a:rPr lang="en-US" sz="1200"/>
              <a:t>Set the participants up for success in phase 3 of the case study</a:t>
            </a:r>
          </a:p>
        </p:txBody>
      </p:sp>
    </p:spTree>
    <p:extLst>
      <p:ext uri="{BB962C8B-B14F-4D97-AF65-F5344CB8AC3E}">
        <p14:creationId xmlns:p14="http://schemas.microsoft.com/office/powerpoint/2010/main" val="3572934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a:t>It is during this 4th phase that the match is played out and that you can win your ticket for a second visit.</a:t>
            </a:r>
            <a:br>
              <a:rPr lang="en-GB" sz="1050"/>
            </a:br>
            <a:endParaRPr lang="fr-FR" sz="1050"/>
          </a:p>
          <a:p>
            <a:r>
              <a:rPr lang="en-GB" sz="1050"/>
              <a:t>Your ability to propose solutions to the concerns and expectations of your prospect is a determining factor in the success of your first visit</a:t>
            </a:r>
            <a:br>
              <a:rPr lang="en-GB" sz="1050"/>
            </a:br>
            <a:endParaRPr lang="fr-FR" sz="1050"/>
          </a:p>
          <a:p>
            <a:r>
              <a:rPr lang="en-GB" sz="1050"/>
              <a:t>In this context, the mobility solutions offered by </a:t>
            </a:r>
            <a:r>
              <a:rPr lang="en-GB" sz="1050" err="1"/>
              <a:t>Stellantis</a:t>
            </a:r>
            <a:r>
              <a:rPr lang="en-GB" sz="1050"/>
              <a:t> are major assets</a:t>
            </a:r>
            <a:endParaRPr lang="en-US" sz="1050"/>
          </a:p>
        </p:txBody>
      </p:sp>
      <p:sp>
        <p:nvSpPr>
          <p:cNvPr id="4" name="Slide Number Placeholder 3"/>
          <p:cNvSpPr>
            <a:spLocks noGrp="1"/>
          </p:cNvSpPr>
          <p:nvPr>
            <p:ph type="sldNum" sz="quarter" idx="5"/>
          </p:nvPr>
        </p:nvSpPr>
        <p:spPr/>
        <p:txBody>
          <a:bodyPr/>
          <a:lstStyle/>
          <a:p>
            <a:fld id="{DA46B207-691D-4EE2-B9CC-9F376BF0DE64}" type="slidenum">
              <a:rPr lang="fr-FR" smtClean="0"/>
              <a:t>16</a:t>
            </a:fld>
            <a:endParaRPr lang="fr-FR"/>
          </a:p>
        </p:txBody>
      </p:sp>
      <p:sp>
        <p:nvSpPr>
          <p:cNvPr id="5" name="TextBox 4">
            <a:extLst>
              <a:ext uri="{FF2B5EF4-FFF2-40B4-BE49-F238E27FC236}">
                <a16:creationId xmlns:a16="http://schemas.microsoft.com/office/drawing/2014/main" id="{60A77522-AC18-D03F-E141-B74E86BCB182}"/>
              </a:ext>
            </a:extLst>
          </p:cNvPr>
          <p:cNvSpPr txBox="1"/>
          <p:nvPr/>
        </p:nvSpPr>
        <p:spPr>
          <a:xfrm>
            <a:off x="246062" y="3851255"/>
            <a:ext cx="4572000" cy="461665"/>
          </a:xfrm>
          <a:prstGeom prst="rect">
            <a:avLst/>
          </a:prstGeom>
          <a:noFill/>
        </p:spPr>
        <p:txBody>
          <a:bodyPr wrap="square">
            <a:spAutoFit/>
          </a:bodyPr>
          <a:lstStyle/>
          <a:p>
            <a:r>
              <a:rPr lang="en-US" sz="1200"/>
              <a:t>Put the participants in a position to succeed in the 4th phase of the case study</a:t>
            </a:r>
          </a:p>
        </p:txBody>
      </p:sp>
    </p:spTree>
    <p:extLst>
      <p:ext uri="{BB962C8B-B14F-4D97-AF65-F5344CB8AC3E}">
        <p14:creationId xmlns:p14="http://schemas.microsoft.com/office/powerpoint/2010/main" val="664858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a:t>Rephrasing the key points expressed by the customer and associating concrete action points with them is essential to develop your relationship with this prospect</a:t>
            </a:r>
            <a:br>
              <a:rPr lang="en-GB" sz="1050"/>
            </a:br>
            <a:endParaRPr lang="fr-FR" sz="1050"/>
          </a:p>
          <a:p>
            <a:r>
              <a:rPr lang="en-GB" sz="1050"/>
              <a:t>Make commitments and stick to them.</a:t>
            </a:r>
            <a:br>
              <a:rPr lang="en-GB" sz="1050"/>
            </a:br>
            <a:r>
              <a:rPr lang="en-GB" sz="1050"/>
              <a:t>Also make sure you have the agreement and commitment of the person you are talking to</a:t>
            </a:r>
            <a:endParaRPr lang="en-US" sz="1050"/>
          </a:p>
        </p:txBody>
      </p:sp>
      <p:sp>
        <p:nvSpPr>
          <p:cNvPr id="4" name="Slide Number Placeholder 3"/>
          <p:cNvSpPr>
            <a:spLocks noGrp="1"/>
          </p:cNvSpPr>
          <p:nvPr>
            <p:ph type="sldNum" sz="quarter" idx="5"/>
          </p:nvPr>
        </p:nvSpPr>
        <p:spPr/>
        <p:txBody>
          <a:bodyPr/>
          <a:lstStyle/>
          <a:p>
            <a:fld id="{DA46B207-691D-4EE2-B9CC-9F376BF0DE64}" type="slidenum">
              <a:rPr lang="fr-FR" smtClean="0"/>
              <a:t>17</a:t>
            </a:fld>
            <a:endParaRPr lang="fr-FR"/>
          </a:p>
        </p:txBody>
      </p:sp>
      <p:sp>
        <p:nvSpPr>
          <p:cNvPr id="5" name="TextBox 4">
            <a:extLst>
              <a:ext uri="{FF2B5EF4-FFF2-40B4-BE49-F238E27FC236}">
                <a16:creationId xmlns:a16="http://schemas.microsoft.com/office/drawing/2014/main" id="{C6C5EC6D-44AC-F5B1-A86E-823813D4582D}"/>
              </a:ext>
            </a:extLst>
          </p:cNvPr>
          <p:cNvSpPr txBox="1"/>
          <p:nvPr/>
        </p:nvSpPr>
        <p:spPr>
          <a:xfrm>
            <a:off x="246062" y="3851255"/>
            <a:ext cx="4572000" cy="461665"/>
          </a:xfrm>
          <a:prstGeom prst="rect">
            <a:avLst/>
          </a:prstGeom>
          <a:noFill/>
        </p:spPr>
        <p:txBody>
          <a:bodyPr wrap="square">
            <a:spAutoFit/>
          </a:bodyPr>
          <a:lstStyle/>
          <a:p>
            <a:r>
              <a:rPr lang="en-US" sz="1200"/>
              <a:t>Put the participants in a position to succeed in the 5th phase of the case study</a:t>
            </a:r>
          </a:p>
        </p:txBody>
      </p:sp>
    </p:spTree>
    <p:extLst>
      <p:ext uri="{BB962C8B-B14F-4D97-AF65-F5344CB8AC3E}">
        <p14:creationId xmlns:p14="http://schemas.microsoft.com/office/powerpoint/2010/main" val="174889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Preparing your meeting is even more important when the first prospecting visit takes place remotely.</a:t>
            </a:r>
            <a:br>
              <a:rPr lang="en-GB"/>
            </a:br>
            <a:endParaRPr lang="fr-FR"/>
          </a:p>
          <a:p>
            <a:r>
              <a:rPr lang="en-GB"/>
              <a:t>Indeed, the absence of direct contact, the risks of inattention of the participants, technical questions and the use of a video-conferencing tool can greatly disrupt the progress of the meeting.</a:t>
            </a:r>
            <a:br>
              <a:rPr lang="en-GB"/>
            </a:br>
            <a:endParaRPr lang="fr-FR"/>
          </a:p>
          <a:p>
            <a:r>
              <a:rPr lang="en-GB"/>
              <a:t>At a distance, any approximation or mistake is amplified (perception of a long time, blanks, lack of interaction or structure, relevance and clarity of shared materials, etc.).</a:t>
            </a:r>
            <a:br>
              <a:rPr lang="en-GB"/>
            </a:b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p:txBody>
      </p:sp>
      <p:sp>
        <p:nvSpPr>
          <p:cNvPr id="4" name="Slide Number Placeholder 3"/>
          <p:cNvSpPr>
            <a:spLocks noGrp="1"/>
          </p:cNvSpPr>
          <p:nvPr>
            <p:ph type="sldNum" sz="quarter" idx="5"/>
          </p:nvPr>
        </p:nvSpPr>
        <p:spPr/>
        <p:txBody>
          <a:bodyPr/>
          <a:lstStyle/>
          <a:p>
            <a:fld id="{DA46B207-691D-4EE2-B9CC-9F376BF0DE64}" type="slidenum">
              <a:rPr lang="fr-FR" smtClean="0"/>
              <a:t>18</a:t>
            </a:fld>
            <a:endParaRPr lang="fr-FR"/>
          </a:p>
        </p:txBody>
      </p:sp>
      <p:sp>
        <p:nvSpPr>
          <p:cNvPr id="5" name="TextBox 4">
            <a:extLst>
              <a:ext uri="{FF2B5EF4-FFF2-40B4-BE49-F238E27FC236}">
                <a16:creationId xmlns:a16="http://schemas.microsoft.com/office/drawing/2014/main" id="{7C748458-B034-AAB6-42A8-53CCEA30252C}"/>
              </a:ext>
            </a:extLst>
          </p:cNvPr>
          <p:cNvSpPr txBox="1"/>
          <p:nvPr/>
        </p:nvSpPr>
        <p:spPr>
          <a:xfrm>
            <a:off x="246062" y="3851255"/>
            <a:ext cx="4572000" cy="461665"/>
          </a:xfrm>
          <a:prstGeom prst="rect">
            <a:avLst/>
          </a:prstGeom>
          <a:noFill/>
        </p:spPr>
        <p:txBody>
          <a:bodyPr wrap="square">
            <a:spAutoFit/>
          </a:bodyPr>
          <a:lstStyle/>
          <a:p>
            <a:r>
              <a:rPr lang="en-US" sz="1200"/>
              <a:t>Remind the participants of the basic rules for the digital first visit</a:t>
            </a:r>
          </a:p>
        </p:txBody>
      </p:sp>
    </p:spTree>
    <p:extLst>
      <p:ext uri="{BB962C8B-B14F-4D97-AF65-F5344CB8AC3E}">
        <p14:creationId xmlns:p14="http://schemas.microsoft.com/office/powerpoint/2010/main" val="288418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5"/>
          </p:nvPr>
        </p:nvSpPr>
        <p:spPr/>
        <p:txBody>
          <a:bodyPr/>
          <a:lstStyle>
            <a:lvl1pPr eaLnBrk="0" hangingPunct="0">
              <a:spcBef>
                <a:spcPct val="30000"/>
              </a:spcBef>
              <a:defRPr sz="1200">
                <a:solidFill>
                  <a:schemeClr val="tx1"/>
                </a:solidFill>
                <a:latin typeface="Calibri" pitchFamily="34" charset="0"/>
                <a:ea typeface="MS PGothic" pitchFamily="34" charset="-128"/>
              </a:defRPr>
            </a:lvl1pPr>
            <a:lvl2pPr marL="756783" indent="-290949" eaLnBrk="0" hangingPunct="0">
              <a:spcBef>
                <a:spcPct val="30000"/>
              </a:spcBef>
              <a:defRPr sz="1200">
                <a:solidFill>
                  <a:schemeClr val="tx1"/>
                </a:solidFill>
                <a:latin typeface="Calibri" pitchFamily="34" charset="0"/>
                <a:ea typeface="MS PGothic" pitchFamily="34" charset="-128"/>
              </a:defRPr>
            </a:lvl2pPr>
            <a:lvl3pPr marL="1165383" indent="-232123" eaLnBrk="0" hangingPunct="0">
              <a:spcBef>
                <a:spcPct val="30000"/>
              </a:spcBef>
              <a:defRPr sz="1200">
                <a:solidFill>
                  <a:schemeClr val="tx1"/>
                </a:solidFill>
                <a:latin typeface="Calibri" pitchFamily="34" charset="0"/>
                <a:ea typeface="MS PGothic" pitchFamily="34" charset="-128"/>
              </a:defRPr>
            </a:lvl3pPr>
            <a:lvl4pPr marL="1632809" indent="-232123" eaLnBrk="0" hangingPunct="0">
              <a:spcBef>
                <a:spcPct val="30000"/>
              </a:spcBef>
              <a:defRPr sz="1200">
                <a:solidFill>
                  <a:schemeClr val="tx1"/>
                </a:solidFill>
                <a:latin typeface="Calibri" pitchFamily="34" charset="0"/>
                <a:ea typeface="MS PGothic" pitchFamily="34" charset="-128"/>
              </a:defRPr>
            </a:lvl4pPr>
            <a:lvl5pPr marL="2098643" indent="-232123" eaLnBrk="0" hangingPunct="0">
              <a:spcBef>
                <a:spcPct val="30000"/>
              </a:spcBef>
              <a:defRPr sz="1200">
                <a:solidFill>
                  <a:schemeClr val="tx1"/>
                </a:solidFill>
                <a:latin typeface="Calibri" pitchFamily="34" charset="0"/>
                <a:ea typeface="MS PGothic" pitchFamily="34" charset="-128"/>
              </a:defRPr>
            </a:lvl5pPr>
            <a:lvl6pPr marL="2556529" indent="-232123" defTabSz="457886"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14415" indent="-232123" defTabSz="45788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72301" indent="-232123" defTabSz="45788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30186" indent="-232123" defTabSz="45788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fld id="{08375A4B-CCD5-4B4C-872B-3ADF25594454}" type="slidenum">
              <a:rPr lang="en-US" altLang="fr-FR" smtClean="0">
                <a:latin typeface="Encode Sans Expanded" panose="00000505000000000000" pitchFamily="2" charset="0"/>
              </a:rPr>
              <a:pPr/>
              <a:t>19</a:t>
            </a:fld>
            <a:endParaRPr lang="en-US" altLang="fr-FR">
              <a:latin typeface="Encode Sans Expanded" panose="00000505000000000000" pitchFamily="2" charset="0"/>
            </a:endParaRPr>
          </a:p>
        </p:txBody>
      </p:sp>
      <p:sp>
        <p:nvSpPr>
          <p:cNvPr id="2" name="Notes Placeholder 1"/>
          <p:cNvSpPr>
            <a:spLocks noGrp="1"/>
          </p:cNvSpPr>
          <p:nvPr>
            <p:ph type="body" sz="quarter" idx="10"/>
          </p:nvPr>
        </p:nvSpPr>
        <p:spPr/>
        <p:txBody>
          <a:bodyPr/>
          <a:lstStyle/>
          <a:p>
            <a:r>
              <a:rPr lang="en-GB"/>
              <a:t>The best practices for digital have been described in detail in the e-learning course.</a:t>
            </a:r>
            <a:br>
              <a:rPr lang="en-GB"/>
            </a:br>
            <a:endParaRPr lang="fr-FR"/>
          </a:p>
          <a:p>
            <a:r>
              <a:rPr lang="en-GB"/>
              <a:t>You will find a summary of the key points here.</a:t>
            </a:r>
            <a:br>
              <a:rPr lang="en-GB"/>
            </a:br>
            <a:endParaRPr lang="fr-FR"/>
          </a:p>
          <a:p>
            <a:r>
              <a:rPr lang="en-GB"/>
              <a:t>Keep these points in mind when we come to phase 1 of the case study in a few moments</a:t>
            </a:r>
          </a:p>
        </p:txBody>
      </p:sp>
      <p:sp>
        <p:nvSpPr>
          <p:cNvPr id="6" name="Slide Image Placeholder 5">
            <a:extLst>
              <a:ext uri="{FF2B5EF4-FFF2-40B4-BE49-F238E27FC236}">
                <a16:creationId xmlns:a16="http://schemas.microsoft.com/office/drawing/2014/main" id="{83AEDA51-CFF0-1144-26B4-D7205F1A5932}"/>
              </a:ext>
            </a:extLst>
          </p:cNvPr>
          <p:cNvSpPr>
            <a:spLocks noGrp="1" noRot="1" noChangeAspect="1"/>
          </p:cNvSpPr>
          <p:nvPr>
            <p:ph type="sldImg"/>
          </p:nvPr>
        </p:nvSpPr>
        <p:spPr>
          <a:xfrm>
            <a:off x="123825" y="473075"/>
            <a:ext cx="4816475" cy="2709863"/>
          </a:xfrm>
        </p:spPr>
      </p:sp>
      <p:sp>
        <p:nvSpPr>
          <p:cNvPr id="9" name="TextBox 8">
            <a:extLst>
              <a:ext uri="{FF2B5EF4-FFF2-40B4-BE49-F238E27FC236}">
                <a16:creationId xmlns:a16="http://schemas.microsoft.com/office/drawing/2014/main" id="{394F4348-A5DD-CB47-B91E-BBBA2EE41894}"/>
              </a:ext>
            </a:extLst>
          </p:cNvPr>
          <p:cNvSpPr txBox="1"/>
          <p:nvPr/>
        </p:nvSpPr>
        <p:spPr>
          <a:xfrm>
            <a:off x="246062" y="3851255"/>
            <a:ext cx="4572000" cy="276999"/>
          </a:xfrm>
          <a:prstGeom prst="rect">
            <a:avLst/>
          </a:prstGeom>
          <a:noFill/>
        </p:spPr>
        <p:txBody>
          <a:bodyPr wrap="square">
            <a:spAutoFit/>
          </a:bodyPr>
          <a:lstStyle/>
          <a:p>
            <a:r>
              <a:rPr lang="en-US" sz="1200"/>
              <a:t>Recall the basic rules related to the digital 1st visit</a:t>
            </a:r>
          </a:p>
        </p:txBody>
      </p:sp>
    </p:spTree>
    <p:extLst>
      <p:ext uri="{BB962C8B-B14F-4D97-AF65-F5344CB8AC3E}">
        <p14:creationId xmlns:p14="http://schemas.microsoft.com/office/powerpoint/2010/main" val="142767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Prerequisites for this session</a:t>
            </a:r>
            <a:endParaRPr lang="fr-FR" dirty="0"/>
          </a:p>
          <a:p>
            <a:pPr marL="171450" indent="-171450">
              <a:buFont typeface="Arial" panose="020B0604020202020204" pitchFamily="34" charset="0"/>
              <a:buChar char="•"/>
            </a:pPr>
            <a:r>
              <a:rPr lang="en-GB" dirty="0"/>
              <a:t>To have completed the e-learning module "The basics of B2B prospecting".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9E8C72A-35BC-E026-C223-53649D495E7F}"/>
              </a:ext>
            </a:extLst>
          </p:cNvPr>
          <p:cNvSpPr txBox="1"/>
          <p:nvPr/>
        </p:nvSpPr>
        <p:spPr>
          <a:xfrm>
            <a:off x="205740" y="3863340"/>
            <a:ext cx="4221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t>Introduce participants to the objectives of the session</a:t>
            </a:r>
          </a:p>
        </p:txBody>
      </p:sp>
    </p:spTree>
    <p:extLst>
      <p:ext uri="{BB962C8B-B14F-4D97-AF65-F5344CB8AC3E}">
        <p14:creationId xmlns:p14="http://schemas.microsoft.com/office/powerpoint/2010/main" val="2632232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100"/>
              <a:t>Now that we all have the rules of the game of the first visit in mind, it is time to put them into practice through a customer case study</a:t>
            </a:r>
            <a:br>
              <a:rPr lang="en-GB" sz="1100"/>
            </a:br>
            <a:endParaRPr lang="fr-FR" sz="1100"/>
          </a:p>
          <a:p>
            <a:r>
              <a:rPr lang="en-GB" sz="1100"/>
              <a:t>In the rest of this training, we will successively put into practice each of the 4 phases</a:t>
            </a:r>
            <a:br>
              <a:rPr lang="en-GB" sz="1100"/>
            </a:br>
            <a:endParaRPr lang="fr-FR" sz="1100"/>
          </a:p>
          <a:p>
            <a:r>
              <a:rPr lang="en-GB" sz="1100"/>
              <a:t>To do this, here are a few contextual elements.</a:t>
            </a:r>
            <a:br>
              <a:rPr lang="en-GB" sz="1100"/>
            </a:br>
            <a:endParaRPr lang="fr-FR" sz="1100"/>
          </a:p>
          <a:p>
            <a:r>
              <a:rPr lang="en-GB" sz="1100"/>
              <a:t>You have made an appointment with Mr. Espinoza, who is in charge of a fleet at </a:t>
            </a:r>
            <a:r>
              <a:rPr lang="en-GB" sz="1100" err="1"/>
              <a:t>Albumaro</a:t>
            </a:r>
            <a:r>
              <a:rPr lang="en-GB" sz="1100"/>
              <a:t>, a company active in the IT sector.</a:t>
            </a:r>
            <a:br>
              <a:rPr lang="en-GB" sz="1100"/>
            </a:br>
            <a:endParaRPr lang="fr-FR" sz="1100"/>
          </a:p>
          <a:p>
            <a:r>
              <a:rPr lang="en-GB" sz="1100"/>
              <a:t>The Business Reason used to generate the meeting was to support the development of the electrification of the fleet.</a:t>
            </a:r>
            <a:br>
              <a:rPr lang="en-GB" sz="1100"/>
            </a:br>
            <a:endParaRPr lang="fr-FR" sz="1100"/>
          </a:p>
          <a:p>
            <a:r>
              <a:rPr lang="en-GB" sz="1100"/>
              <a:t>Your brand is not present in this prospect's fleet, but you called at the right time and your Business Reason caught his interest. </a:t>
            </a:r>
            <a:br>
              <a:rPr lang="en-GB" sz="1100"/>
            </a:br>
            <a:endParaRPr lang="fr-FR" sz="1100"/>
          </a:p>
          <a:p>
            <a:r>
              <a:rPr lang="en-GB" sz="1100"/>
              <a:t>It's up to you to show them that you have something to offer</a:t>
            </a:r>
            <a:br>
              <a:rPr lang="en-GB" sz="1100"/>
            </a:br>
            <a:r>
              <a:rPr lang="en-GB" sz="1100"/>
              <a:t>See detailed training script in the appendix</a:t>
            </a:r>
            <a:endParaRPr lang="en-US" sz="1100"/>
          </a:p>
        </p:txBody>
      </p:sp>
      <p:sp>
        <p:nvSpPr>
          <p:cNvPr id="4" name="Slide Number Placeholder 3"/>
          <p:cNvSpPr>
            <a:spLocks noGrp="1"/>
          </p:cNvSpPr>
          <p:nvPr>
            <p:ph type="sldNum" sz="quarter" idx="5"/>
          </p:nvPr>
        </p:nvSpPr>
        <p:spPr/>
        <p:txBody>
          <a:bodyPr/>
          <a:lstStyle/>
          <a:p>
            <a:fld id="{DA46B207-691D-4EE2-B9CC-9F376BF0DE64}" type="slidenum">
              <a:rPr lang="fr-FR" smtClean="0"/>
              <a:t>20</a:t>
            </a:fld>
            <a:endParaRPr lang="fr-FR"/>
          </a:p>
        </p:txBody>
      </p:sp>
      <p:sp>
        <p:nvSpPr>
          <p:cNvPr id="5" name="TextBox 4">
            <a:extLst>
              <a:ext uri="{FF2B5EF4-FFF2-40B4-BE49-F238E27FC236}">
                <a16:creationId xmlns:a16="http://schemas.microsoft.com/office/drawing/2014/main" id="{6423A9EF-E015-6117-FF0A-659FC71F4B12}"/>
              </a:ext>
            </a:extLst>
          </p:cNvPr>
          <p:cNvSpPr txBox="1"/>
          <p:nvPr/>
        </p:nvSpPr>
        <p:spPr>
          <a:xfrm>
            <a:off x="246062" y="3851255"/>
            <a:ext cx="4572000" cy="276999"/>
          </a:xfrm>
          <a:prstGeom prst="rect">
            <a:avLst/>
          </a:prstGeom>
          <a:noFill/>
        </p:spPr>
        <p:txBody>
          <a:bodyPr wrap="square">
            <a:spAutoFit/>
          </a:bodyPr>
          <a:lstStyle/>
          <a:p>
            <a:r>
              <a:rPr lang="fr-BE" sz="1200" err="1"/>
              <a:t>Introduce</a:t>
            </a:r>
            <a:r>
              <a:rPr lang="fr-BE" sz="1200"/>
              <a:t> the case </a:t>
            </a:r>
            <a:r>
              <a:rPr lang="fr-BE" sz="1200" err="1"/>
              <a:t>study</a:t>
            </a:r>
            <a:r>
              <a:rPr lang="fr-BE" sz="1200"/>
              <a:t> </a:t>
            </a:r>
            <a:endParaRPr lang="en-US" sz="1200"/>
          </a:p>
        </p:txBody>
      </p:sp>
      <p:pic>
        <p:nvPicPr>
          <p:cNvPr id="6" name="Picture 2" descr="Stellantis dévoile un florilège de slogans pour ses marques">
            <a:extLst>
              <a:ext uri="{FF2B5EF4-FFF2-40B4-BE49-F238E27FC236}">
                <a16:creationId xmlns:a16="http://schemas.microsoft.com/office/drawing/2014/main" id="{D933348E-2B50-821D-A504-475D50AFF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830" y="5256550"/>
            <a:ext cx="436230" cy="29082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2" descr="Drapeaux Monde Banque d'images et photos libres de droit - iStock">
            <a:extLst>
              <a:ext uri="{FF2B5EF4-FFF2-40B4-BE49-F238E27FC236}">
                <a16:creationId xmlns:a16="http://schemas.microsoft.com/office/drawing/2014/main" id="{0C47CE5A-3AF3-F56B-F814-B69DE96F1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555" y="4805605"/>
            <a:ext cx="318783" cy="31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34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solidFill>
                  <a:srgbClr val="000000"/>
                </a:solidFill>
                <a:effectLst/>
                <a:latin typeface="Encode Sans Expanded ExtraLight" panose="00000305000000000000" pitchFamily="2" charset="0"/>
                <a:ea typeface="Times New Roman" panose="02020603050405020304" pitchFamily="18" charset="0"/>
              </a:rPr>
              <a:t>Expected duration = 15 minutes</a:t>
            </a:r>
            <a:br>
              <a:rPr lang="en-GB" dirty="0">
                <a:solidFill>
                  <a:srgbClr val="000000"/>
                </a:solidFill>
                <a:effectLst/>
                <a:latin typeface="Encode Sans Expanded ExtraLight" panose="00000305000000000000" pitchFamily="2" charset="0"/>
                <a:ea typeface="Times New Roman" panose="02020603050405020304" pitchFamily="18" charset="0"/>
              </a:rPr>
            </a:br>
            <a:endParaRPr lang="fr-FR" dirty="0">
              <a:effectLst/>
              <a:latin typeface="Encode Sans Expanded ExtraLight" panose="00000305000000000000" pitchFamily="2" charset="0"/>
              <a:ea typeface="Times New Roman" panose="02020603050405020304" pitchFamily="18" charset="0"/>
            </a:endParaRPr>
          </a:p>
          <a:p>
            <a:r>
              <a:rPr lang="en-GB" dirty="0">
                <a:solidFill>
                  <a:srgbClr val="000000"/>
                </a:solidFill>
                <a:effectLst/>
                <a:latin typeface="Encode Sans Expanded ExtraLight" panose="00000305000000000000" pitchFamily="2" charset="0"/>
                <a:ea typeface="Times New Roman" panose="02020603050405020304" pitchFamily="18" charset="0"/>
              </a:rPr>
              <a:t>Expected objectives and sequence of phases #1 &amp; 2: 2 minutes</a:t>
            </a:r>
            <a:br>
              <a:rPr lang="en-GB" dirty="0">
                <a:solidFill>
                  <a:srgbClr val="000000"/>
                </a:solidFill>
                <a:effectLst/>
                <a:latin typeface="Encode Sans Expanded ExtraLight" panose="00000305000000000000" pitchFamily="2" charset="0"/>
                <a:ea typeface="Times New Roman" panose="02020603050405020304" pitchFamily="18" charset="0"/>
              </a:rPr>
            </a:br>
            <a:r>
              <a:rPr lang="en-GB" dirty="0">
                <a:solidFill>
                  <a:srgbClr val="000000"/>
                </a:solidFill>
                <a:effectLst/>
                <a:latin typeface="Encode Sans Expanded ExtraLight" panose="00000305000000000000" pitchFamily="2" charset="0"/>
                <a:ea typeface="Times New Roman" panose="02020603050405020304" pitchFamily="18" charset="0"/>
              </a:rPr>
              <a:t>Preparation of participants: 2 minutes</a:t>
            </a:r>
            <a:br>
              <a:rPr lang="en-GB" dirty="0">
                <a:solidFill>
                  <a:srgbClr val="000000"/>
                </a:solidFill>
                <a:effectLst/>
                <a:latin typeface="Encode Sans Expanded ExtraLight" panose="00000305000000000000" pitchFamily="2" charset="0"/>
                <a:ea typeface="Times New Roman" panose="02020603050405020304" pitchFamily="18" charset="0"/>
              </a:rPr>
            </a:br>
            <a:r>
              <a:rPr lang="en-GB" dirty="0">
                <a:solidFill>
                  <a:srgbClr val="000000"/>
                </a:solidFill>
                <a:effectLst/>
                <a:latin typeface="Encode Sans Expanded ExtraLight" panose="00000305000000000000" pitchFamily="2" charset="0"/>
                <a:ea typeface="Times New Roman" panose="02020603050405020304" pitchFamily="18" charset="0"/>
              </a:rPr>
              <a:t>Role play: 2 x 4 minutes</a:t>
            </a:r>
            <a:br>
              <a:rPr lang="en-GB" dirty="0">
                <a:solidFill>
                  <a:srgbClr val="000000"/>
                </a:solidFill>
                <a:effectLst/>
                <a:latin typeface="Encode Sans Expanded ExtraLight" panose="00000305000000000000" pitchFamily="2" charset="0"/>
                <a:ea typeface="Times New Roman" panose="02020603050405020304" pitchFamily="18" charset="0"/>
              </a:rPr>
            </a:br>
            <a:r>
              <a:rPr lang="en-GB" dirty="0">
                <a:solidFill>
                  <a:srgbClr val="000000"/>
                </a:solidFill>
                <a:effectLst/>
                <a:latin typeface="Encode Sans Expanded ExtraLight" panose="00000305000000000000" pitchFamily="2" charset="0"/>
                <a:ea typeface="Times New Roman" panose="02020603050405020304" pitchFamily="18" charset="0"/>
              </a:rPr>
              <a:t>Debriefing: 3 minutes</a:t>
            </a:r>
            <a:br>
              <a:rPr lang="en-GB" dirty="0">
                <a:solidFill>
                  <a:srgbClr val="000000"/>
                </a:solidFill>
                <a:effectLst/>
                <a:latin typeface="Encode Sans Expanded ExtraLight" panose="00000305000000000000" pitchFamily="2" charset="0"/>
                <a:ea typeface="Times New Roman" panose="02020603050405020304" pitchFamily="18" charset="0"/>
              </a:rPr>
            </a:br>
            <a:endParaRPr lang="fr-FR" dirty="0">
              <a:effectLst/>
              <a:latin typeface="Encode Sans Expanded ExtraLight" panose="00000305000000000000" pitchFamily="2" charset="0"/>
              <a:ea typeface="Times New Roman" panose="02020603050405020304" pitchFamily="18" charset="0"/>
            </a:endParaRPr>
          </a:p>
          <a:p>
            <a:r>
              <a:rPr lang="en-GB" dirty="0">
                <a:solidFill>
                  <a:srgbClr val="000000"/>
                </a:solidFill>
                <a:effectLst/>
                <a:latin typeface="Encode Sans Expanded ExtraLight" panose="00000305000000000000" pitchFamily="2" charset="0"/>
                <a:ea typeface="Times New Roman" panose="02020603050405020304" pitchFamily="18" charset="0"/>
              </a:rPr>
              <a:t>Note: </a:t>
            </a:r>
            <a:br>
              <a:rPr lang="en-GB" dirty="0">
                <a:solidFill>
                  <a:srgbClr val="000000"/>
                </a:solidFill>
                <a:effectLst/>
                <a:latin typeface="Encode Sans Expanded ExtraLight" panose="00000305000000000000" pitchFamily="2" charset="0"/>
                <a:ea typeface="Times New Roman" panose="02020603050405020304" pitchFamily="18" charset="0"/>
              </a:rPr>
            </a:br>
            <a:r>
              <a:rPr lang="en-GB" dirty="0">
                <a:solidFill>
                  <a:srgbClr val="000000"/>
                </a:solidFill>
                <a:effectLst/>
                <a:latin typeface="Encode Sans Expanded ExtraLight" panose="00000305000000000000" pitchFamily="2" charset="0"/>
                <a:ea typeface="Times New Roman" panose="02020603050405020304" pitchFamily="18" charset="0"/>
              </a:rPr>
              <a:t>Due to timing constraints, it will not be possible to have all participants "play" each phase of the case study.</a:t>
            </a:r>
            <a:br>
              <a:rPr lang="en-GB" dirty="0">
                <a:solidFill>
                  <a:srgbClr val="000000"/>
                </a:solidFill>
                <a:effectLst/>
                <a:latin typeface="Encode Sans Expanded ExtraLight" panose="00000305000000000000" pitchFamily="2" charset="0"/>
                <a:ea typeface="Times New Roman" panose="02020603050405020304" pitchFamily="18" charset="0"/>
              </a:rPr>
            </a:br>
            <a:endParaRPr lang="fr-FR" dirty="0">
              <a:effectLst/>
              <a:latin typeface="Encode Sans Expanded ExtraLight" panose="00000305000000000000" pitchFamily="2" charset="0"/>
              <a:ea typeface="Times New Roman" panose="02020603050405020304" pitchFamily="18" charset="0"/>
            </a:endParaRPr>
          </a:p>
          <a:p>
            <a:r>
              <a:rPr lang="en-GB" dirty="0">
                <a:solidFill>
                  <a:srgbClr val="000000"/>
                </a:solidFill>
                <a:effectLst/>
                <a:latin typeface="Encode Sans Expanded ExtraLight" panose="00000305000000000000" pitchFamily="2" charset="0"/>
                <a:ea typeface="Times New Roman" panose="02020603050405020304" pitchFamily="18" charset="0"/>
              </a:rPr>
              <a:t>Participants who do not play this phase of the case study will act as observers, noting the key elements they have observed.</a:t>
            </a:r>
            <a:br>
              <a:rPr lang="en-GB" dirty="0">
                <a:solidFill>
                  <a:srgbClr val="000000"/>
                </a:solidFill>
                <a:effectLst/>
                <a:latin typeface="Encode Sans Expanded ExtraLight" panose="00000305000000000000" pitchFamily="2" charset="0"/>
                <a:ea typeface="Times New Roman" panose="02020603050405020304" pitchFamily="18" charset="0"/>
              </a:rPr>
            </a:br>
            <a:endParaRPr lang="fr-FR" dirty="0">
              <a:effectLst/>
              <a:latin typeface="Encode Sans Expanded ExtraLight" panose="00000305000000000000" pitchFamily="2" charset="0"/>
              <a:ea typeface="Times New Roman" panose="02020603050405020304" pitchFamily="18" charset="0"/>
            </a:endParaRPr>
          </a:p>
          <a:p>
            <a:r>
              <a:rPr lang="en-GB" dirty="0">
                <a:solidFill>
                  <a:srgbClr val="000000"/>
                </a:solidFill>
                <a:effectLst/>
                <a:latin typeface="Encode Sans Expanded ExtraLight" panose="00000305000000000000" pitchFamily="2" charset="0"/>
                <a:ea typeface="Times New Roman" panose="02020603050405020304" pitchFamily="18" charset="0"/>
                <a:cs typeface="Times New Roman" panose="02020603050405020304" pitchFamily="18" charset="0"/>
              </a:rPr>
              <a:t>A round table discussion involving the observers will take place at the end of each phase</a:t>
            </a:r>
            <a:endParaRPr lang="en-US" sz="1000" dirty="0">
              <a:latin typeface="Encode Sans Expanded ExtraLight" panose="00000305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Tree>
    <p:extLst>
      <p:ext uri="{BB962C8B-B14F-4D97-AF65-F5344CB8AC3E}">
        <p14:creationId xmlns:p14="http://schemas.microsoft.com/office/powerpoint/2010/main" val="359587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4" name="Slide Number Placeholder 3"/>
          <p:cNvSpPr>
            <a:spLocks noGrp="1"/>
          </p:cNvSpPr>
          <p:nvPr>
            <p:ph type="sldNum" sz="quarter" idx="5"/>
          </p:nvPr>
        </p:nvSpPr>
        <p:spPr/>
        <p:txBody>
          <a:bodyPr/>
          <a:lstStyle/>
          <a:p>
            <a:fld id="{DA46B207-691D-4EE2-B9CC-9F376BF0DE64}" type="slidenum">
              <a:rPr lang="fr-FR" smtClean="0"/>
              <a:t>22</a:t>
            </a:fld>
            <a:endParaRPr lang="fr-FR"/>
          </a:p>
        </p:txBody>
      </p:sp>
      <p:sp>
        <p:nvSpPr>
          <p:cNvPr id="5" name="TextBox 4">
            <a:extLst>
              <a:ext uri="{FF2B5EF4-FFF2-40B4-BE49-F238E27FC236}">
                <a16:creationId xmlns:a16="http://schemas.microsoft.com/office/drawing/2014/main" id="{BE76E5AD-C46D-360C-62B7-977D3A5295F4}"/>
              </a:ext>
            </a:extLst>
          </p:cNvPr>
          <p:cNvSpPr txBox="1"/>
          <p:nvPr/>
        </p:nvSpPr>
        <p:spPr>
          <a:xfrm>
            <a:off x="198408" y="3873261"/>
            <a:ext cx="4278702" cy="430887"/>
          </a:xfrm>
          <a:prstGeom prst="rect">
            <a:avLst/>
          </a:prstGeom>
          <a:noFill/>
        </p:spPr>
        <p:txBody>
          <a:bodyPr wrap="square" rtlCol="0">
            <a:spAutoFit/>
          </a:bodyPr>
          <a:lstStyle/>
          <a:p>
            <a:r>
              <a:rPr lang="en-US" sz="1100"/>
              <a:t>Describe how phases 1 &amp; 2 of the case study will be conducted and what the objectives are.</a:t>
            </a:r>
          </a:p>
        </p:txBody>
      </p:sp>
      <p:sp>
        <p:nvSpPr>
          <p:cNvPr id="8" name="Notes Placeholder 7">
            <a:extLst>
              <a:ext uri="{FF2B5EF4-FFF2-40B4-BE49-F238E27FC236}">
                <a16:creationId xmlns:a16="http://schemas.microsoft.com/office/drawing/2014/main" id="{44A0B8A8-1DC9-E016-55F7-063FE87DEFE2}"/>
              </a:ext>
            </a:extLst>
          </p:cNvPr>
          <p:cNvSpPr>
            <a:spLocks noGrp="1"/>
          </p:cNvSpPr>
          <p:nvPr>
            <p:ph type="body" sz="quarter" idx="3"/>
          </p:nvPr>
        </p:nvSpPr>
        <p:spPr/>
        <p:txBody>
          <a:bodyPr/>
          <a:lstStyle/>
          <a:p>
            <a:r>
              <a:rPr lang="en-GB" sz="1000"/>
              <a:t>The trainer presents to the participants the expected objectives for this first part.</a:t>
            </a:r>
            <a:br>
              <a:rPr lang="en-GB" sz="1000"/>
            </a:br>
            <a:endParaRPr lang="fr-FR" sz="1000"/>
          </a:p>
          <a:p>
            <a:r>
              <a:rPr lang="en-GB" sz="1000"/>
              <a:t>Each participant will individually get prepared for 2 minutes.</a:t>
            </a:r>
            <a:br>
              <a:rPr lang="en-GB" sz="1000"/>
            </a:br>
            <a:endParaRPr lang="fr-FR" sz="1000"/>
          </a:p>
          <a:p>
            <a:r>
              <a:rPr lang="en-GB" sz="1000"/>
              <a:t>The trainer will then select 2 participants who will take it in turns to perform the 4 steps of phases 1&amp;2</a:t>
            </a:r>
            <a:br>
              <a:rPr lang="en-GB" sz="1000"/>
            </a:br>
            <a:r>
              <a:rPr lang="en-GB" sz="1000"/>
              <a:t>1) Introduce yourself and invite the prospect to do the same</a:t>
            </a:r>
            <a:br>
              <a:rPr lang="en-GB" sz="1000"/>
            </a:br>
            <a:endParaRPr lang="fr-FR" sz="1000"/>
          </a:p>
          <a:p>
            <a:r>
              <a:rPr lang="en-GB" sz="1000"/>
              <a:t>2) Rephrase the Business Reason</a:t>
            </a:r>
            <a:br>
              <a:rPr lang="en-GB" sz="1000">
                <a:cs typeface="+mn-lt"/>
              </a:rPr>
            </a:br>
            <a:r>
              <a:rPr lang="en-GB" sz="1000"/>
              <a:t>In response to the </a:t>
            </a:r>
            <a:r>
              <a:rPr lang="en-GB" sz="1000" err="1"/>
              <a:t>reprasing</a:t>
            </a:r>
            <a:r>
              <a:rPr lang="en-GB" sz="1000"/>
              <a:t> of the Business Reason, the trainer gives additional information enabling the participant to:</a:t>
            </a:r>
            <a:br>
              <a:rPr lang="en-GB" sz="1000">
                <a:cs typeface="+mn-lt"/>
              </a:rPr>
            </a:br>
            <a:endParaRPr lang="fr-FR" sz="1000"/>
          </a:p>
          <a:p>
            <a:r>
              <a:rPr lang="en-GB" sz="1000"/>
              <a:t>3) Bounce back on the information that has just been given</a:t>
            </a:r>
            <a:br>
              <a:rPr lang="en-GB" sz="1000"/>
            </a:br>
            <a:endParaRPr lang="fr-FR" sz="1000"/>
          </a:p>
          <a:p>
            <a:r>
              <a:rPr lang="en-GB" sz="1000"/>
              <a:t>Information to be given by the trainer: </a:t>
            </a:r>
            <a:br>
              <a:rPr lang="en-GB" sz="1000"/>
            </a:br>
            <a:r>
              <a:rPr lang="en-GB" sz="1000"/>
              <a:t>"In fact you contacted me at the right time, as I have 3 vehicles to order quickly, and I am wondering about the type of motorisation best suited to each driver"</a:t>
            </a:r>
            <a:br>
              <a:rPr lang="en-GB" sz="1000"/>
            </a:br>
            <a:endParaRPr lang="fr-FR" sz="1000"/>
          </a:p>
          <a:p>
            <a:r>
              <a:rPr lang="en-GB" sz="1000"/>
              <a:t>4) Validate the timing and objectives of the meeting</a:t>
            </a:r>
            <a:br>
              <a:rPr lang="en-GB" sz="1000"/>
            </a:br>
            <a:endParaRPr lang="fr-FR" sz="1000"/>
          </a:p>
          <a:p>
            <a:r>
              <a:rPr lang="en-GB" sz="1000"/>
              <a:t>The trainer plays the role of the prospect and answers the questions asked by each participant based on his script.</a:t>
            </a:r>
            <a:br>
              <a:rPr lang="en-GB" sz="1000"/>
            </a:br>
            <a:endParaRPr lang="fr-FR" sz="1000"/>
          </a:p>
          <a:p>
            <a:r>
              <a:rPr lang="en-GB" sz="1000"/>
              <a:t>The other participants play the role of observer and note down the missing elements.</a:t>
            </a:r>
            <a:br>
              <a:rPr lang="en-GB" sz="1000"/>
            </a:br>
            <a:r>
              <a:rPr lang="en-GB" sz="1000"/>
              <a:t>We will have a round of debriefing at the end of the presentations.</a:t>
            </a:r>
            <a:endParaRPr lang="en-US" sz="1000"/>
          </a:p>
        </p:txBody>
      </p:sp>
    </p:spTree>
    <p:extLst>
      <p:ext uri="{BB962C8B-B14F-4D97-AF65-F5344CB8AC3E}">
        <p14:creationId xmlns:p14="http://schemas.microsoft.com/office/powerpoint/2010/main" val="3609071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First of all, highlight the positive aspects of the conversation and make the link with the good practices of the previous chapter.</a:t>
            </a:r>
            <a:br>
              <a:rPr lang="en-GB" dirty="0"/>
            </a:br>
            <a:endParaRPr lang="fr-FR" dirty="0"/>
          </a:p>
          <a:p>
            <a:r>
              <a:rPr lang="en-GB" dirty="0"/>
              <a:t>Then ask the observers if they have any comments to add or good practices to share.</a:t>
            </a:r>
            <a:br>
              <a:rPr lang="en-GB" dirty="0"/>
            </a:br>
            <a:endParaRPr lang="fr-FR" dirty="0"/>
          </a:p>
          <a:p>
            <a:r>
              <a:rPr lang="en-GB" dirty="0"/>
              <a:t>Example of good practices, see next slide</a:t>
            </a:r>
            <a:br>
              <a:rPr lang="en-GB" sz="1800" dirty="0">
                <a:solidFill>
                  <a:srgbClr val="000000"/>
                </a:solidFill>
                <a:effectLst/>
                <a:latin typeface="Encode Sans" panose="020B0604020202020204" charset="0"/>
                <a:ea typeface="Times New Roman" panose="02020603050405020304" pitchFamily="18" charset="0"/>
              </a:rPr>
            </a:br>
            <a:endParaRPr lang="fr-FR" sz="1800" dirty="0">
              <a:effectLst/>
              <a:latin typeface="Encode Sans" panose="020B0604020202020204" charset="0"/>
              <a:ea typeface="Times New Roman" panose="02020603050405020304" pitchFamily="18" charset="0"/>
            </a:endParaRPr>
          </a:p>
          <a:p>
            <a:endParaRPr lang="fr-FR" dirty="0"/>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23</a:t>
            </a:fld>
            <a:endParaRPr lang="fr-FR"/>
          </a:p>
        </p:txBody>
      </p:sp>
      <p:sp>
        <p:nvSpPr>
          <p:cNvPr id="5" name="TextBox 4">
            <a:extLst>
              <a:ext uri="{FF2B5EF4-FFF2-40B4-BE49-F238E27FC236}">
                <a16:creationId xmlns:a16="http://schemas.microsoft.com/office/drawing/2014/main" id="{2B65B088-7EC6-20BA-1A4D-A32247FA6355}"/>
              </a:ext>
            </a:extLst>
          </p:cNvPr>
          <p:cNvSpPr txBox="1"/>
          <p:nvPr/>
        </p:nvSpPr>
        <p:spPr>
          <a:xfrm>
            <a:off x="198408" y="3873261"/>
            <a:ext cx="4278702" cy="430887"/>
          </a:xfrm>
          <a:prstGeom prst="rect">
            <a:avLst/>
          </a:prstGeom>
          <a:noFill/>
        </p:spPr>
        <p:txBody>
          <a:bodyPr wrap="square" rtlCol="0">
            <a:spAutoFit/>
          </a:bodyPr>
          <a:lstStyle/>
          <a:p>
            <a:r>
              <a:rPr lang="en-US" sz="1100"/>
              <a:t>Gather comments and suggestions for improvement from participants</a:t>
            </a:r>
          </a:p>
        </p:txBody>
      </p:sp>
    </p:spTree>
    <p:extLst>
      <p:ext uri="{BB962C8B-B14F-4D97-AF65-F5344CB8AC3E}">
        <p14:creationId xmlns:p14="http://schemas.microsoft.com/office/powerpoint/2010/main" val="3743819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100" dirty="0"/>
              <a:t>Be brief in your presentation</a:t>
            </a:r>
            <a:br>
              <a:rPr lang="en-GB" sz="1100" dirty="0"/>
            </a:br>
            <a:r>
              <a:rPr lang="en-GB" sz="1100" dirty="0"/>
              <a:t>Be "practice"-oriented: what have you or your dealership done for other B2B customers?</a:t>
            </a:r>
            <a:br>
              <a:rPr lang="en-GB" sz="1100" dirty="0"/>
            </a:br>
            <a:endParaRPr lang="fr-FR" sz="1100" dirty="0"/>
          </a:p>
          <a:p>
            <a:r>
              <a:rPr lang="en-GB" sz="1100" dirty="0"/>
              <a:t>If your counterpart asks you to be more specific, give a brief description of your dealership:</a:t>
            </a:r>
            <a:endParaRPr lang="fr-FR" sz="1100" dirty="0"/>
          </a:p>
          <a:p>
            <a:pPr marL="171450" lvl="0" indent="-171450">
              <a:buFont typeface="Arial" panose="020B0604020202020204" pitchFamily="34" charset="0"/>
              <a:buChar char="•"/>
            </a:pPr>
            <a:r>
              <a:rPr lang="en-GB" sz="1100" dirty="0"/>
              <a:t>Established for # years</a:t>
            </a:r>
            <a:endParaRPr lang="fr-FR" sz="1100" dirty="0"/>
          </a:p>
          <a:p>
            <a:pPr marL="171450" lvl="0" indent="-171450">
              <a:buFont typeface="Arial" panose="020B0604020202020204" pitchFamily="34" charset="0"/>
              <a:buChar char="•"/>
            </a:pPr>
            <a:r>
              <a:rPr lang="en-GB" sz="1100" dirty="0"/>
              <a:t>Located near X (a well-known place in the region)</a:t>
            </a:r>
            <a:endParaRPr lang="fr-FR" sz="1100" dirty="0"/>
          </a:p>
          <a:p>
            <a:pPr marL="171450" lvl="0" indent="-171450">
              <a:buFont typeface="Arial" panose="020B0604020202020204" pitchFamily="34" charset="0"/>
              <a:buChar char="•"/>
            </a:pPr>
            <a:r>
              <a:rPr lang="en-GB" sz="1100" dirty="0"/>
              <a:t>A team of # people (sales and after-sales)</a:t>
            </a:r>
            <a:endParaRPr lang="fr-FR" sz="1100" dirty="0"/>
          </a:p>
          <a:p>
            <a:pPr marL="171450" lvl="0" indent="-171450">
              <a:buFont typeface="Arial" panose="020B0604020202020204" pitchFamily="34" charset="0"/>
              <a:buChar char="•"/>
            </a:pPr>
            <a:r>
              <a:rPr lang="en-GB" sz="1100" dirty="0"/>
              <a:t>X workshop interventions per day</a:t>
            </a:r>
            <a:endParaRPr lang="fr-FR" sz="1100" dirty="0"/>
          </a:p>
          <a:p>
            <a:pPr marL="171450" lvl="0" indent="-171450">
              <a:buFont typeface="Arial" panose="020B0604020202020204" pitchFamily="34" charset="0"/>
              <a:buChar char="•"/>
            </a:pPr>
            <a:r>
              <a:rPr lang="en-GB" sz="1100" dirty="0"/>
              <a:t>X B2B customers satisfied with our services</a:t>
            </a:r>
            <a:br>
              <a:rPr lang="en-GB" sz="1100" dirty="0"/>
            </a:br>
            <a:endParaRPr lang="fr-FR" sz="1100" dirty="0"/>
          </a:p>
          <a:p>
            <a:r>
              <a:rPr lang="en-GB" sz="1100" dirty="0"/>
              <a:t>(In the event of a physical meeting do not forget to give your business card at the end of your presentation.)</a:t>
            </a:r>
            <a:endParaRPr lang="fr-FR" dirty="0"/>
          </a:p>
          <a:p>
            <a:endParaRPr lang="en-GB" sz="1100" dirty="0"/>
          </a:p>
          <a:p>
            <a:r>
              <a:rPr lang="en-GB" sz="1100" dirty="0"/>
              <a:t>When your contact introduces her/himself,</a:t>
            </a:r>
            <a:endParaRPr lang="en-AS" sz="1100" dirty="0"/>
          </a:p>
          <a:p>
            <a:r>
              <a:rPr lang="en-GB" sz="1100" b="1" dirty="0"/>
              <a:t>don't forget to validate their role in the decision-making process within the company.</a:t>
            </a:r>
            <a:br>
              <a:rPr lang="en-GB" sz="1100" b="1" dirty="0">
                <a:cs typeface="+mn-lt"/>
              </a:rPr>
            </a:br>
            <a:endParaRPr lang="fr-FR" sz="1100" b="1" dirty="0"/>
          </a:p>
          <a:p>
            <a:r>
              <a:rPr lang="en-GB" sz="1100" dirty="0"/>
              <a:t>Rephrase the Business Reason: the prospect has accepted the meeting within a specific framework. Always be consistent with what you told them on the phone and keep them talking.</a:t>
            </a:r>
            <a:br>
              <a:rPr lang="en-GB" sz="1100" dirty="0"/>
            </a:br>
            <a:endParaRPr lang="fr-FR" sz="1100" dirty="0"/>
          </a:p>
          <a:p>
            <a:r>
              <a:rPr lang="en-GB" sz="1100" dirty="0"/>
              <a:t>Before getting to the heart of the matter, don't forget to validate the available timing with the prospect to tackle the subjects you absolutely must discuss.</a:t>
            </a:r>
            <a:endParaRPr lang="fr-FR"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24</a:t>
            </a:fld>
            <a:endParaRPr lang="fr-FR"/>
          </a:p>
        </p:txBody>
      </p:sp>
      <p:sp>
        <p:nvSpPr>
          <p:cNvPr id="5" name="TextBox 4">
            <a:extLst>
              <a:ext uri="{FF2B5EF4-FFF2-40B4-BE49-F238E27FC236}">
                <a16:creationId xmlns:a16="http://schemas.microsoft.com/office/drawing/2014/main" id="{53E9F7ED-530C-4896-0F40-F6AAB9952231}"/>
              </a:ext>
            </a:extLst>
          </p:cNvPr>
          <p:cNvSpPr txBox="1"/>
          <p:nvPr/>
        </p:nvSpPr>
        <p:spPr>
          <a:xfrm>
            <a:off x="198408" y="3873261"/>
            <a:ext cx="4622974" cy="261610"/>
          </a:xfrm>
          <a:prstGeom prst="rect">
            <a:avLst/>
          </a:prstGeom>
          <a:noFill/>
        </p:spPr>
        <p:txBody>
          <a:bodyPr wrap="square" rtlCol="0">
            <a:spAutoFit/>
          </a:bodyPr>
          <a:lstStyle/>
          <a:p>
            <a:r>
              <a:rPr lang="en-US" sz="1100"/>
              <a:t>Present a concrete example of good practice</a:t>
            </a:r>
          </a:p>
        </p:txBody>
      </p:sp>
    </p:spTree>
    <p:extLst>
      <p:ext uri="{BB962C8B-B14F-4D97-AF65-F5344CB8AC3E}">
        <p14:creationId xmlns:p14="http://schemas.microsoft.com/office/powerpoint/2010/main" val="17726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Practise asking the right questions</a:t>
            </a:r>
            <a:br>
              <a:rPr lang="en-GB"/>
            </a:br>
            <a:r>
              <a:rPr lang="en-GB"/>
              <a:t>Introduce the prospect sheet</a:t>
            </a:r>
            <a:br>
              <a:rPr lang="en-GB"/>
            </a:br>
            <a:br>
              <a:rPr lang="en-GB"/>
            </a:br>
            <a:r>
              <a:rPr lang="en-GB"/>
              <a:t>Expected duration = 20 minutes</a:t>
            </a:r>
            <a:br>
              <a:rPr lang="en-GB"/>
            </a:br>
            <a:endParaRPr lang="fr-FR"/>
          </a:p>
          <a:p>
            <a:r>
              <a:rPr lang="en-GB"/>
              <a:t>Reminder of the concept of diagnosis: 1 minute</a:t>
            </a:r>
            <a:br>
              <a:rPr lang="en-GB"/>
            </a:br>
            <a:r>
              <a:rPr lang="en-GB"/>
              <a:t>Exercise: what questions to ask: 3 minutes</a:t>
            </a:r>
            <a:br>
              <a:rPr lang="en-GB"/>
            </a:br>
            <a:r>
              <a:rPr lang="en-GB"/>
              <a:t>Presentation of the prospect sheet: 7 minutes</a:t>
            </a:r>
            <a:br>
              <a:rPr lang="en-GB"/>
            </a:br>
            <a:r>
              <a:rPr lang="en-GB"/>
              <a:t>Preparation of participants: 1 minute</a:t>
            </a:r>
            <a:br>
              <a:rPr lang="en-GB"/>
            </a:br>
            <a:r>
              <a:rPr lang="en-GB"/>
              <a:t>Role play: 5 minutes</a:t>
            </a:r>
            <a:br>
              <a:rPr lang="en-GB"/>
            </a:br>
            <a:r>
              <a:rPr lang="en-GB"/>
              <a:t>Debriefing: 3 minutes</a:t>
            </a:r>
            <a:br>
              <a:rPr lang="en-GB"/>
            </a:br>
            <a:endParaRPr lang="fr-FR"/>
          </a:p>
          <a:p>
            <a:r>
              <a:rPr lang="en-GB"/>
              <a:t>Participants who do not play this phase of the case study will act as observers, noting the key elements they have observed.</a:t>
            </a:r>
            <a:br>
              <a:rPr lang="en-GB"/>
            </a:br>
            <a:endParaRPr lang="fr-FR"/>
          </a:p>
          <a:p>
            <a:r>
              <a:rPr lang="en-GB"/>
              <a:t>A round table discussion involving the observers will take place at the end of each phase</a:t>
            </a:r>
            <a:br>
              <a:rPr lang="en-GB"/>
            </a:br>
            <a:endParaRPr lang="fr-FR"/>
          </a:p>
          <a:p>
            <a:endParaRPr lang="en-US"/>
          </a:p>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25</a:t>
            </a:fld>
            <a:endParaRPr lang="fr-FR"/>
          </a:p>
        </p:txBody>
      </p:sp>
      <p:sp>
        <p:nvSpPr>
          <p:cNvPr id="5" name="TextBox 4">
            <a:extLst>
              <a:ext uri="{FF2B5EF4-FFF2-40B4-BE49-F238E27FC236}">
                <a16:creationId xmlns:a16="http://schemas.microsoft.com/office/drawing/2014/main" id="{BCF741FC-89B1-D01E-6A81-4E09FC5B66B4}"/>
              </a:ext>
            </a:extLst>
          </p:cNvPr>
          <p:cNvSpPr txBox="1"/>
          <p:nvPr/>
        </p:nvSpPr>
        <p:spPr>
          <a:xfrm>
            <a:off x="131618" y="3791065"/>
            <a:ext cx="4165600" cy="276999"/>
          </a:xfrm>
          <a:prstGeom prst="rect">
            <a:avLst/>
          </a:prstGeom>
          <a:noFill/>
        </p:spPr>
        <p:txBody>
          <a:bodyPr wrap="square" rtlCol="0">
            <a:spAutoFit/>
          </a:bodyPr>
          <a:lstStyle/>
          <a:p>
            <a:r>
              <a:rPr lang="en-US" sz="1200" err="1"/>
              <a:t>Practise</a:t>
            </a:r>
            <a:r>
              <a:rPr lang="en-US" sz="1200"/>
              <a:t> asking the right questions</a:t>
            </a:r>
          </a:p>
        </p:txBody>
      </p:sp>
    </p:spTree>
    <p:extLst>
      <p:ext uri="{BB962C8B-B14F-4D97-AF65-F5344CB8AC3E}">
        <p14:creationId xmlns:p14="http://schemas.microsoft.com/office/powerpoint/2010/main" val="274126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otes Placeholder 1"/>
          <p:cNvSpPr>
            <a:spLocks noGrp="1"/>
          </p:cNvSpPr>
          <p:nvPr/>
        </p:nvSpPr>
        <p:spPr bwMode="auto">
          <a:xfrm>
            <a:off x="883037" y="5503971"/>
            <a:ext cx="4855158" cy="523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53" tIns="44824" rIns="89653" bIns="44824"/>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endParaRPr lang="en-US" altLang="fr-FR">
              <a:latin typeface="Encode Sans Expanded" panose="00000505000000000000" pitchFamily="2" charset="0"/>
            </a:endParaRPr>
          </a:p>
        </p:txBody>
      </p:sp>
      <p:sp>
        <p:nvSpPr>
          <p:cNvPr id="119812" name="Notes Placeholder 2"/>
          <p:cNvSpPr>
            <a:spLocks noGrp="1"/>
          </p:cNvSpPr>
          <p:nvPr>
            <p:ph type="body" idx="1"/>
          </p:nvPr>
        </p:nvSpPr>
        <p:spPr/>
        <p:txBody>
          <a:bodyPr/>
          <a:lstStyle/>
          <a:p>
            <a:r>
              <a:rPr lang="en-GB" dirty="0"/>
              <a:t>Make a comparison between the information gathering phase and the questions asked by the doctor during a medical visit. </a:t>
            </a:r>
            <a:br>
              <a:rPr lang="en-GB" dirty="0"/>
            </a:br>
            <a:endParaRPr lang="fr-FR" dirty="0"/>
          </a:p>
          <a:p>
            <a:r>
              <a:rPr lang="en-GB" dirty="0"/>
              <a:t>In both cases, the questions make it possible to establish a diagnosis.</a:t>
            </a:r>
            <a:br>
              <a:rPr lang="en-GB" dirty="0"/>
            </a:br>
            <a:endParaRPr lang="fr-FR" dirty="0"/>
          </a:p>
          <a:p>
            <a:pPr marL="228600" indent="-228600">
              <a:buFont typeface="+mj-lt"/>
              <a:buAutoNum type="arabicPeriod"/>
            </a:pPr>
            <a:r>
              <a:rPr lang="en-GB" dirty="0"/>
              <a:t>In concrete terms, in our automotive world, establishing a diagnosis means being able to answer 3 questions:</a:t>
            </a:r>
            <a:br>
              <a:rPr lang="en-GB" dirty="0"/>
            </a:br>
            <a:r>
              <a:rPr lang="en-GB" dirty="0"/>
              <a:t>What is the commercial potential of this customer? Or, in other words, what is the volume of sales that I could possibly achieve in three months and in one year's time (putting into perspective the short - medium term)</a:t>
            </a:r>
            <a:endParaRPr lang="en-AS" dirty="0"/>
          </a:p>
          <a:p>
            <a:pPr marL="228600" indent="-228600">
              <a:buFont typeface="+mj-lt"/>
              <a:buAutoNum type="arabicPeriod"/>
            </a:pPr>
            <a:r>
              <a:rPr lang="en-GB" dirty="0"/>
              <a:t>What are the expectations regarding the vehicle, financing, and services?</a:t>
            </a:r>
            <a:endParaRPr lang="en-AS" dirty="0"/>
          </a:p>
          <a:p>
            <a:pPr marL="228600" indent="-228600">
              <a:buFont typeface="+mj-lt"/>
              <a:buAutoNum type="arabicPeriod"/>
            </a:pPr>
            <a:r>
              <a:rPr lang="en-GB" dirty="0"/>
              <a:t>Based on the expectations/concerns identified during the scanning of the prospect, pre-validate/test the main solutions/arguments that I could use to convince the prospect in phase 4</a:t>
            </a:r>
            <a:endParaRPr lang="en-US" dirty="0"/>
          </a:p>
        </p:txBody>
      </p:sp>
      <p:sp>
        <p:nvSpPr>
          <p:cNvPr id="4" name="Slide Image Placeholder 3">
            <a:extLst>
              <a:ext uri="{FF2B5EF4-FFF2-40B4-BE49-F238E27FC236}">
                <a16:creationId xmlns:a16="http://schemas.microsoft.com/office/drawing/2014/main" id="{896FA447-BEB3-23BB-6DF0-C25288C9A6F8}"/>
              </a:ext>
            </a:extLst>
          </p:cNvPr>
          <p:cNvSpPr>
            <a:spLocks noGrp="1" noRot="1" noChangeAspect="1"/>
          </p:cNvSpPr>
          <p:nvPr>
            <p:ph type="sldImg"/>
          </p:nvPr>
        </p:nvSpPr>
        <p:spPr>
          <a:xfrm>
            <a:off x="123825" y="473075"/>
            <a:ext cx="4816475" cy="2709863"/>
          </a:xfrm>
        </p:spPr>
      </p:sp>
      <p:sp>
        <p:nvSpPr>
          <p:cNvPr id="5" name="TextBox 4">
            <a:extLst>
              <a:ext uri="{FF2B5EF4-FFF2-40B4-BE49-F238E27FC236}">
                <a16:creationId xmlns:a16="http://schemas.microsoft.com/office/drawing/2014/main" id="{BA25A6FB-BAC7-9B26-34EB-25F3E31B7C81}"/>
              </a:ext>
            </a:extLst>
          </p:cNvPr>
          <p:cNvSpPr txBox="1"/>
          <p:nvPr/>
        </p:nvSpPr>
        <p:spPr>
          <a:xfrm>
            <a:off x="169718" y="3806305"/>
            <a:ext cx="4165600" cy="461665"/>
          </a:xfrm>
          <a:prstGeom prst="rect">
            <a:avLst/>
          </a:prstGeom>
          <a:noFill/>
        </p:spPr>
        <p:txBody>
          <a:bodyPr wrap="square" rtlCol="0">
            <a:spAutoFit/>
          </a:bodyPr>
          <a:lstStyle/>
          <a:p>
            <a:r>
              <a:rPr lang="en-US" sz="1200"/>
              <a:t>Agree on the purpose of the information gathering phase = establish a diagnosis</a:t>
            </a:r>
          </a:p>
        </p:txBody>
      </p:sp>
    </p:spTree>
    <p:extLst>
      <p:ext uri="{BB962C8B-B14F-4D97-AF65-F5344CB8AC3E}">
        <p14:creationId xmlns:p14="http://schemas.microsoft.com/office/powerpoint/2010/main" val="1172905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To be able to position yourself as a solution provider, you must have a global view of the customer's situation:</a:t>
            </a:r>
            <a:endParaRPr lang="fr-FR"/>
          </a:p>
          <a:p>
            <a:pPr marL="171450" lvl="0" indent="-171450">
              <a:buFont typeface="Arial" panose="020B0604020202020204" pitchFamily="34" charset="0"/>
              <a:buChar char="•"/>
            </a:pPr>
            <a:r>
              <a:rPr lang="en-GB"/>
              <a:t>the company</a:t>
            </a:r>
            <a:endParaRPr lang="en-AS"/>
          </a:p>
          <a:p>
            <a:pPr marL="171450" lvl="0" indent="-171450">
              <a:buFont typeface="Arial" panose="020B0604020202020204" pitchFamily="34" charset="0"/>
              <a:buChar char="•"/>
            </a:pPr>
            <a:r>
              <a:rPr lang="en-GB"/>
              <a:t>the fleet and the use of the vehicles</a:t>
            </a:r>
            <a:endParaRPr lang="en-AS"/>
          </a:p>
          <a:p>
            <a:pPr marL="171450" lvl="0" indent="-171450">
              <a:buFont typeface="Arial" panose="020B0604020202020204" pitchFamily="34" charset="0"/>
              <a:buChar char="•"/>
            </a:pPr>
            <a:r>
              <a:rPr lang="en-GB"/>
              <a:t>the way vehicles are managed</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27</a:t>
            </a:fld>
            <a:endParaRPr lang="fr-FR"/>
          </a:p>
        </p:txBody>
      </p:sp>
      <p:sp>
        <p:nvSpPr>
          <p:cNvPr id="5" name="TextBox 4">
            <a:extLst>
              <a:ext uri="{FF2B5EF4-FFF2-40B4-BE49-F238E27FC236}">
                <a16:creationId xmlns:a16="http://schemas.microsoft.com/office/drawing/2014/main" id="{C8286E3A-2834-82AD-9AEA-AEB1B1210B87}"/>
              </a:ext>
            </a:extLst>
          </p:cNvPr>
          <p:cNvSpPr txBox="1"/>
          <p:nvPr/>
        </p:nvSpPr>
        <p:spPr>
          <a:xfrm>
            <a:off x="131618" y="3791065"/>
            <a:ext cx="4165600" cy="461665"/>
          </a:xfrm>
          <a:prstGeom prst="rect">
            <a:avLst/>
          </a:prstGeom>
          <a:noFill/>
        </p:spPr>
        <p:txBody>
          <a:bodyPr wrap="square" rtlCol="0">
            <a:spAutoFit/>
          </a:bodyPr>
          <a:lstStyle/>
          <a:p>
            <a:r>
              <a:rPr lang="en-US" sz="1200"/>
              <a:t>Let the participants express themselves and share their experiences </a:t>
            </a:r>
          </a:p>
        </p:txBody>
      </p:sp>
    </p:spTree>
    <p:extLst>
      <p:ext uri="{BB962C8B-B14F-4D97-AF65-F5344CB8AC3E}">
        <p14:creationId xmlns:p14="http://schemas.microsoft.com/office/powerpoint/2010/main" val="1247456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Digital activity: the trainer shares a whiteboard and asks participants to indicate the questions they would ask to this prospect.</a:t>
            </a:r>
            <a:br>
              <a:rPr lang="en-GB"/>
            </a:br>
            <a:endParaRPr lang="fr-FR"/>
          </a:p>
          <a:p>
            <a:r>
              <a:rPr lang="en-GB"/>
              <a:t>Avoid duplication</a:t>
            </a:r>
            <a:br>
              <a:rPr lang="en-GB"/>
            </a:br>
            <a:endParaRPr lang="fr-FR"/>
          </a:p>
          <a:p>
            <a:r>
              <a:rPr lang="en-GB"/>
              <a:t>As a debriefing and summary, the trainer shares and comments on the "prospect" sheet (</a:t>
            </a:r>
            <a:r>
              <a:rPr lang="en-GB" err="1"/>
              <a:t>Albumaro</a:t>
            </a:r>
            <a:r>
              <a:rPr lang="en-GB"/>
              <a:t> prospecting sheet)</a:t>
            </a:r>
            <a:br>
              <a:rPr lang="en-GB"/>
            </a:br>
            <a:endParaRPr lang="fr-FR"/>
          </a:p>
          <a:p>
            <a:r>
              <a:rPr lang="en-GB"/>
              <a:t>In your description, focus on the aspects that have not been highlighted during this exercise</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28</a:t>
            </a:fld>
            <a:endParaRPr lang="fr-FR"/>
          </a:p>
        </p:txBody>
      </p:sp>
      <p:sp>
        <p:nvSpPr>
          <p:cNvPr id="5" name="TextBox 4">
            <a:extLst>
              <a:ext uri="{FF2B5EF4-FFF2-40B4-BE49-F238E27FC236}">
                <a16:creationId xmlns:a16="http://schemas.microsoft.com/office/drawing/2014/main" id="{E0F416A6-A3E6-4189-A122-705A9C5F7C93}"/>
              </a:ext>
            </a:extLst>
          </p:cNvPr>
          <p:cNvSpPr txBox="1"/>
          <p:nvPr/>
        </p:nvSpPr>
        <p:spPr>
          <a:xfrm>
            <a:off x="131618" y="3791065"/>
            <a:ext cx="4165600" cy="276999"/>
          </a:xfrm>
          <a:prstGeom prst="rect">
            <a:avLst/>
          </a:prstGeom>
          <a:noFill/>
        </p:spPr>
        <p:txBody>
          <a:bodyPr wrap="square" rtlCol="0">
            <a:spAutoFit/>
          </a:bodyPr>
          <a:lstStyle/>
          <a:p>
            <a:r>
              <a:rPr lang="fr-BE" sz="1200"/>
              <a:t>Do a digital </a:t>
            </a:r>
            <a:r>
              <a:rPr lang="fr-BE" sz="1200" err="1"/>
              <a:t>activity</a:t>
            </a:r>
            <a:endParaRPr lang="en-US" sz="1200"/>
          </a:p>
        </p:txBody>
      </p:sp>
    </p:spTree>
    <p:extLst>
      <p:ext uri="{BB962C8B-B14F-4D97-AF65-F5344CB8AC3E}">
        <p14:creationId xmlns:p14="http://schemas.microsoft.com/office/powerpoint/2010/main" val="3399597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00" dirty="0"/>
              <a:t>You should consider this B2B prospecting sheet as a guideline to follow, with broad outlines that enable you to structure the meeting and prepare the elements that need to be discussed.</a:t>
            </a:r>
            <a:br>
              <a:rPr lang="en-GB" sz="1000" dirty="0"/>
            </a:br>
            <a:br>
              <a:rPr lang="en-GB" sz="1000" dirty="0"/>
            </a:br>
            <a:r>
              <a:rPr lang="en-GB" sz="1000" b="1" dirty="0"/>
              <a:t>Part 1 Identification of the prospect: - general information</a:t>
            </a:r>
            <a:br>
              <a:rPr lang="en-GB" sz="1000" dirty="0"/>
            </a:br>
            <a:br>
              <a:rPr lang="en-GB" sz="1000" dirty="0"/>
            </a:br>
            <a:r>
              <a:rPr lang="en-GB" sz="1000" b="1" dirty="0"/>
              <a:t>Company: </a:t>
            </a:r>
            <a:r>
              <a:rPr lang="en-GB" sz="1000" dirty="0"/>
              <a:t>in addition to the essential administrative information for making offers, dig into the general trends and consequences (threats and opportunities) of the business sector. Do not forget to check the possible affiliation to other companies and the size of the staff.</a:t>
            </a:r>
            <a:br>
              <a:rPr lang="en-GB" sz="1000" dirty="0"/>
            </a:br>
            <a:endParaRPr lang="fr-FR" sz="1000" dirty="0"/>
          </a:p>
          <a:p>
            <a:r>
              <a:rPr lang="en-GB" sz="1000" b="1" dirty="0"/>
              <a:t>Contact person: </a:t>
            </a:r>
            <a:r>
              <a:rPr lang="en-GB" sz="1000" dirty="0"/>
              <a:t>explain the function, its role in the decision-making process, information on other influential people and decision-makers.</a:t>
            </a:r>
            <a:br>
              <a:rPr lang="en-GB" sz="1000" dirty="0"/>
            </a:br>
            <a:r>
              <a:rPr lang="en-GB" sz="1000" dirty="0"/>
              <a:t>What are your objectives for this year and what are the important elements to achieve them?</a:t>
            </a:r>
            <a:br>
              <a:rPr lang="en-GB" sz="1000" dirty="0"/>
            </a:br>
            <a:r>
              <a:rPr lang="en-GB" sz="1000" dirty="0"/>
              <a:t>Apart from you, are there any other people involved in the management of your business that I should meet?</a:t>
            </a:r>
            <a:br>
              <a:rPr lang="en-GB" sz="1000" dirty="0"/>
            </a:br>
            <a:br>
              <a:rPr lang="en-GB" sz="1000" dirty="0"/>
            </a:br>
            <a:endParaRPr lang="fr-FR" sz="1000" dirty="0"/>
          </a:p>
          <a:p>
            <a:r>
              <a:rPr lang="en-GB" sz="1000" b="1" dirty="0"/>
              <a:t>The fleet: </a:t>
            </a:r>
            <a:r>
              <a:rPr lang="en-GB" sz="1000" dirty="0"/>
              <a:t>ask for a list of vehicles with information on the type of engine, age, mileage of the vehicles and what criteria led to the choice of makes and models in the fleet.</a:t>
            </a:r>
            <a:br>
              <a:rPr lang="en-GB" sz="1000" dirty="0"/>
            </a:br>
            <a:endParaRPr lang="fr-FR" sz="1000" dirty="0"/>
          </a:p>
          <a:p>
            <a:r>
              <a:rPr lang="fr-FR" sz="1000" dirty="0"/>
              <a:t>This page </a:t>
            </a:r>
            <a:r>
              <a:rPr lang="fr-FR" sz="1000" dirty="0" err="1"/>
              <a:t>contains</a:t>
            </a:r>
            <a:r>
              <a:rPr lang="fr-FR" sz="1000" dirty="0"/>
              <a:t> </a:t>
            </a:r>
            <a:r>
              <a:rPr lang="fr-FR" sz="1000" dirty="0" err="1"/>
              <a:t>situational</a:t>
            </a:r>
            <a:r>
              <a:rPr lang="fr-FR" sz="1000" dirty="0"/>
              <a:t> questions.</a:t>
            </a:r>
            <a:br>
              <a:rPr lang="fr-FR" sz="1000" dirty="0"/>
            </a:br>
            <a:endParaRPr lang="fr-FR" sz="1000" dirty="0"/>
          </a:p>
          <a:p>
            <a:r>
              <a:rPr lang="en-GB" sz="1000" dirty="0"/>
              <a:t>This sheet is provided as an example. It can be adapted according to the country</a:t>
            </a:r>
            <a:endParaRPr lang="fr-BE" sz="1000" dirty="0"/>
          </a:p>
        </p:txBody>
      </p:sp>
      <p:sp>
        <p:nvSpPr>
          <p:cNvPr id="4" name="Slide Number Placeholder 3"/>
          <p:cNvSpPr>
            <a:spLocks noGrp="1"/>
          </p:cNvSpPr>
          <p:nvPr>
            <p:ph type="sldNum" sz="quarter" idx="5"/>
          </p:nvPr>
        </p:nvSpPr>
        <p:spPr/>
        <p:txBody>
          <a:bodyPr/>
          <a:lstStyle/>
          <a:p>
            <a:fld id="{DA46B207-691D-4EE2-B9CC-9F376BF0DE64}" type="slidenum">
              <a:rPr lang="fr-FR" smtClean="0"/>
              <a:t>29</a:t>
            </a:fld>
            <a:endParaRPr lang="fr-FR"/>
          </a:p>
        </p:txBody>
      </p:sp>
      <p:sp>
        <p:nvSpPr>
          <p:cNvPr id="5" name="TextBox 4">
            <a:extLst>
              <a:ext uri="{FF2B5EF4-FFF2-40B4-BE49-F238E27FC236}">
                <a16:creationId xmlns:a16="http://schemas.microsoft.com/office/drawing/2014/main" id="{7B56E353-0333-5398-01E8-8BBEDADB877E}"/>
              </a:ext>
            </a:extLst>
          </p:cNvPr>
          <p:cNvSpPr txBox="1"/>
          <p:nvPr/>
        </p:nvSpPr>
        <p:spPr>
          <a:xfrm>
            <a:off x="131618" y="3791065"/>
            <a:ext cx="4165600" cy="276999"/>
          </a:xfrm>
          <a:prstGeom prst="rect">
            <a:avLst/>
          </a:prstGeom>
          <a:noFill/>
        </p:spPr>
        <p:txBody>
          <a:bodyPr wrap="square" rtlCol="0">
            <a:spAutoFit/>
          </a:bodyPr>
          <a:lstStyle/>
          <a:p>
            <a:r>
              <a:rPr lang="fr-BE" sz="1200" err="1"/>
              <a:t>Present</a:t>
            </a:r>
            <a:r>
              <a:rPr lang="fr-BE" sz="1200"/>
              <a:t> the </a:t>
            </a:r>
            <a:r>
              <a:rPr lang="fr-BE" sz="1200" err="1"/>
              <a:t>prospecting</a:t>
            </a:r>
            <a:r>
              <a:rPr lang="fr-BE" sz="1200"/>
              <a:t> </a:t>
            </a:r>
            <a:r>
              <a:rPr lang="fr-BE" sz="1200" err="1"/>
              <a:t>sheet</a:t>
            </a:r>
            <a:endParaRPr lang="en-US" sz="1200"/>
          </a:p>
        </p:txBody>
      </p:sp>
    </p:spTree>
    <p:extLst>
      <p:ext uri="{BB962C8B-B14F-4D97-AF65-F5344CB8AC3E}">
        <p14:creationId xmlns:p14="http://schemas.microsoft.com/office/powerpoint/2010/main" val="1772463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Present the different parts of the virtual class orally</a:t>
            </a:r>
            <a:endParaRPr lang="en-AS"/>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a:t>Expected duration = 90', excluding break</a:t>
            </a: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sym typeface="Arial"/>
            </a:endParaRPr>
          </a:p>
        </p:txBody>
      </p:sp>
      <p:sp>
        <p:nvSpPr>
          <p:cNvPr id="5" name="TextBox 4">
            <a:extLst>
              <a:ext uri="{FF2B5EF4-FFF2-40B4-BE49-F238E27FC236}">
                <a16:creationId xmlns:a16="http://schemas.microsoft.com/office/drawing/2014/main" id="{D4C25381-74FA-18ED-E030-C5BB4F010A6E}"/>
              </a:ext>
            </a:extLst>
          </p:cNvPr>
          <p:cNvSpPr txBox="1"/>
          <p:nvPr/>
        </p:nvSpPr>
        <p:spPr>
          <a:xfrm>
            <a:off x="205740" y="3863340"/>
            <a:ext cx="4221480" cy="276999"/>
          </a:xfrm>
          <a:prstGeom prst="rect">
            <a:avLst/>
          </a:prstGeom>
          <a:noFill/>
        </p:spPr>
        <p:txBody>
          <a:bodyPr wrap="square" rtlCol="0">
            <a:spAutoFit/>
          </a:bodyPr>
          <a:lstStyle/>
          <a:p>
            <a:r>
              <a:rPr lang="en-US" sz="1200"/>
              <a:t>Present the timing of the chapters to the participants</a:t>
            </a:r>
          </a:p>
        </p:txBody>
      </p:sp>
    </p:spTree>
    <p:extLst>
      <p:ext uri="{BB962C8B-B14F-4D97-AF65-F5344CB8AC3E}">
        <p14:creationId xmlns:p14="http://schemas.microsoft.com/office/powerpoint/2010/main" val="3653781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dirty="0"/>
              <a:t>From the general approach to specific needs:</a:t>
            </a:r>
            <a:br>
              <a:rPr lang="en-GB" sz="1050" dirty="0">
                <a:cs typeface="+mn-lt"/>
              </a:rPr>
            </a:br>
            <a:endParaRPr lang="fr-FR" sz="1050" dirty="0"/>
          </a:p>
          <a:p>
            <a:r>
              <a:rPr lang="en-GB" sz="1050" dirty="0"/>
              <a:t>What are the budgetary selection criteria and procurement methods used?</a:t>
            </a:r>
            <a:br>
              <a:rPr lang="en-GB" sz="1050" dirty="0">
                <a:cs typeface="+mn-lt"/>
              </a:rPr>
            </a:br>
            <a:r>
              <a:rPr lang="en-GB" sz="1050" dirty="0"/>
              <a:t>What are your expectations in terms of services?</a:t>
            </a:r>
            <a:br>
              <a:rPr lang="en-GB" sz="1050" dirty="0">
                <a:cs typeface="+mn-lt"/>
              </a:rPr>
            </a:br>
            <a:r>
              <a:rPr lang="en-GB" sz="1050" dirty="0"/>
              <a:t>Who are your current suppliers (dealer(s) / leasing company(</a:t>
            </a:r>
            <a:r>
              <a:rPr lang="en-GB" sz="1050" dirty="0" err="1"/>
              <a:t>ies</a:t>
            </a:r>
            <a:r>
              <a:rPr lang="en-GB" sz="1050" dirty="0"/>
              <a:t>) / banking institution(s))</a:t>
            </a:r>
            <a:br>
              <a:rPr lang="en-GB" sz="1050" dirty="0">
                <a:cs typeface="+mn-lt"/>
              </a:rPr>
            </a:br>
            <a:endParaRPr lang="fr-FR" sz="1050" dirty="0"/>
          </a:p>
          <a:p>
            <a:r>
              <a:rPr lang="en-GB" sz="1050" dirty="0"/>
              <a:t>Car Policy (if applicable): ask about the car policy and try to obtain a copy of it, at least the vehicle list.</a:t>
            </a:r>
            <a:br>
              <a:rPr lang="en-GB" sz="1050" dirty="0">
                <a:cs typeface="+mn-lt"/>
              </a:rPr>
            </a:br>
            <a:r>
              <a:rPr lang="en-GB" sz="1050" dirty="0"/>
              <a:t>When was it last updated?</a:t>
            </a:r>
            <a:br>
              <a:rPr lang="en-GB" sz="1050" dirty="0">
                <a:cs typeface="+mn-lt"/>
              </a:rPr>
            </a:br>
            <a:r>
              <a:rPr lang="en-GB" sz="1050" dirty="0"/>
              <a:t>If your brand is not present in the fleet, what is the reason?</a:t>
            </a:r>
            <a:endParaRPr lang="fr-BE" sz="1050" dirty="0"/>
          </a:p>
          <a:p>
            <a:endParaRPr lang="en-US" sz="1050" dirty="0"/>
          </a:p>
        </p:txBody>
      </p:sp>
      <p:sp>
        <p:nvSpPr>
          <p:cNvPr id="4" name="Slide Number Placeholder 3"/>
          <p:cNvSpPr>
            <a:spLocks noGrp="1"/>
          </p:cNvSpPr>
          <p:nvPr>
            <p:ph type="sldNum" sz="quarter" idx="5"/>
          </p:nvPr>
        </p:nvSpPr>
        <p:spPr/>
        <p:txBody>
          <a:bodyPr/>
          <a:lstStyle/>
          <a:p>
            <a:fld id="{DA46B207-691D-4EE2-B9CC-9F376BF0DE64}" type="slidenum">
              <a:rPr lang="fr-FR" smtClean="0"/>
              <a:t>30</a:t>
            </a:fld>
            <a:endParaRPr lang="fr-FR"/>
          </a:p>
        </p:txBody>
      </p:sp>
      <p:sp>
        <p:nvSpPr>
          <p:cNvPr id="5" name="TextBox 4">
            <a:extLst>
              <a:ext uri="{FF2B5EF4-FFF2-40B4-BE49-F238E27FC236}">
                <a16:creationId xmlns:a16="http://schemas.microsoft.com/office/drawing/2014/main" id="{24FA74DC-8F49-AF91-1752-DD4F8E027634}"/>
              </a:ext>
            </a:extLst>
          </p:cNvPr>
          <p:cNvSpPr txBox="1"/>
          <p:nvPr/>
        </p:nvSpPr>
        <p:spPr>
          <a:xfrm>
            <a:off x="131618" y="3791065"/>
            <a:ext cx="4165600" cy="276999"/>
          </a:xfrm>
          <a:prstGeom prst="rect">
            <a:avLst/>
          </a:prstGeom>
          <a:noFill/>
        </p:spPr>
        <p:txBody>
          <a:bodyPr wrap="square" rtlCol="0">
            <a:spAutoFit/>
          </a:bodyPr>
          <a:lstStyle/>
          <a:p>
            <a:r>
              <a:rPr lang="fr-BE" sz="1200" err="1"/>
              <a:t>Present</a:t>
            </a:r>
            <a:r>
              <a:rPr lang="fr-BE" sz="1200"/>
              <a:t> the "prospect" </a:t>
            </a:r>
            <a:r>
              <a:rPr lang="fr-BE" sz="1200" err="1"/>
              <a:t>sheet</a:t>
            </a:r>
            <a:endParaRPr lang="en-US" sz="1200"/>
          </a:p>
        </p:txBody>
      </p:sp>
    </p:spTree>
    <p:extLst>
      <p:ext uri="{BB962C8B-B14F-4D97-AF65-F5344CB8AC3E}">
        <p14:creationId xmlns:p14="http://schemas.microsoft.com/office/powerpoint/2010/main" val="3480744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050"/>
              <a:t>Explore the prospect's more diffuse expectations/concerns through open questions</a:t>
            </a:r>
            <a:endParaRPr lang="fr-FR" sz="1050"/>
          </a:p>
          <a:p>
            <a:pPr marL="171450" lvl="0" indent="-171450">
              <a:buFont typeface="Arial" panose="020B0604020202020204" pitchFamily="34" charset="0"/>
              <a:buChar char="•"/>
            </a:pPr>
            <a:r>
              <a:rPr lang="en-GB" sz="1050"/>
              <a:t>What do you expect from your contact person?</a:t>
            </a:r>
            <a:endParaRPr lang="en-AS" sz="1050"/>
          </a:p>
          <a:p>
            <a:pPr marL="171450" lvl="0" indent="-171450">
              <a:buFont typeface="Arial" panose="020B0604020202020204" pitchFamily="34" charset="0"/>
              <a:buChar char="•"/>
            </a:pPr>
            <a:r>
              <a:rPr lang="en-GB" sz="1050"/>
              <a:t>What dealer service?</a:t>
            </a:r>
            <a:endParaRPr lang="en-AS" sz="1050"/>
          </a:p>
          <a:p>
            <a:pPr marL="171450" lvl="0" indent="-171450">
              <a:buFont typeface="Arial" panose="020B0604020202020204" pitchFamily="34" charset="0"/>
              <a:buChar char="•"/>
            </a:pPr>
            <a:r>
              <a:rPr lang="en-GB" sz="1050"/>
              <a:t>What works well/not well in your current fleet management?</a:t>
            </a:r>
            <a:br>
              <a:rPr lang="en-GB" sz="1050"/>
            </a:br>
            <a:endParaRPr lang="fr-FR" sz="1050"/>
          </a:p>
          <a:p>
            <a:r>
              <a:rPr lang="en-GB" sz="1050"/>
              <a:t>Do not leave your prospect without:</a:t>
            </a:r>
            <a:endParaRPr lang="en-AS" sz="1050"/>
          </a:p>
          <a:p>
            <a:pPr marL="171450" indent="-171450">
              <a:buFont typeface="Arial" panose="020B0604020202020204" pitchFamily="34" charset="0"/>
              <a:buChar char="•"/>
            </a:pPr>
            <a:r>
              <a:rPr lang="en-GB" sz="1050"/>
              <a:t>noting and rephrasing their main expectations </a:t>
            </a:r>
            <a:endParaRPr lang="en-AS" sz="1050"/>
          </a:p>
          <a:p>
            <a:pPr marL="171450" indent="-171450">
              <a:buFont typeface="Arial" panose="020B0604020202020204" pitchFamily="34" charset="0"/>
              <a:buChar char="•"/>
            </a:pPr>
            <a:r>
              <a:rPr lang="en-GB" sz="1050"/>
              <a:t>having drawn up a list of next actions to be taken + date</a:t>
            </a:r>
            <a:endParaRPr lang="fr-FR" sz="1050"/>
          </a:p>
          <a:p>
            <a:pPr marL="171450" lvl="0" indent="-171450">
              <a:buFont typeface="Arial" panose="020B0604020202020204" pitchFamily="34" charset="0"/>
              <a:buChar char="•"/>
            </a:pPr>
            <a:endParaRPr lang="fr-BE" sz="1050"/>
          </a:p>
          <a:p>
            <a:pPr marL="171450" lvl="0" indent="-171450">
              <a:buFont typeface="Arial" panose="020B0604020202020204" pitchFamily="34" charset="0"/>
              <a:buChar char="•"/>
            </a:pPr>
            <a:endParaRPr lang="fr-BE" sz="1050"/>
          </a:p>
          <a:p>
            <a:pPr lvl="0"/>
            <a:endParaRPr lang="fr-BE" sz="1050"/>
          </a:p>
          <a:p>
            <a:pPr lvl="0"/>
            <a:endParaRPr lang="fr-BE" sz="1050"/>
          </a:p>
        </p:txBody>
      </p:sp>
      <p:sp>
        <p:nvSpPr>
          <p:cNvPr id="4" name="Slide Number Placeholder 3"/>
          <p:cNvSpPr>
            <a:spLocks noGrp="1"/>
          </p:cNvSpPr>
          <p:nvPr>
            <p:ph type="sldNum" sz="quarter" idx="5"/>
          </p:nvPr>
        </p:nvSpPr>
        <p:spPr/>
        <p:txBody>
          <a:bodyPr/>
          <a:lstStyle/>
          <a:p>
            <a:fld id="{DA46B207-691D-4EE2-B9CC-9F376BF0DE64}" type="slidenum">
              <a:rPr lang="fr-FR" smtClean="0"/>
              <a:t>31</a:t>
            </a:fld>
            <a:endParaRPr lang="fr-FR"/>
          </a:p>
        </p:txBody>
      </p:sp>
      <p:sp>
        <p:nvSpPr>
          <p:cNvPr id="5" name="TextBox 4">
            <a:extLst>
              <a:ext uri="{FF2B5EF4-FFF2-40B4-BE49-F238E27FC236}">
                <a16:creationId xmlns:a16="http://schemas.microsoft.com/office/drawing/2014/main" id="{72465D3E-3EB2-6D5A-9F94-40BDB5533A9E}"/>
              </a:ext>
            </a:extLst>
          </p:cNvPr>
          <p:cNvSpPr txBox="1"/>
          <p:nvPr/>
        </p:nvSpPr>
        <p:spPr>
          <a:xfrm>
            <a:off x="131618" y="3791065"/>
            <a:ext cx="4165600" cy="276999"/>
          </a:xfrm>
          <a:prstGeom prst="rect">
            <a:avLst/>
          </a:prstGeom>
          <a:noFill/>
        </p:spPr>
        <p:txBody>
          <a:bodyPr wrap="square" rtlCol="0">
            <a:spAutoFit/>
          </a:bodyPr>
          <a:lstStyle/>
          <a:p>
            <a:r>
              <a:rPr lang="fr-BE" sz="1200" err="1"/>
              <a:t>Present</a:t>
            </a:r>
            <a:r>
              <a:rPr lang="fr-BE" sz="1200"/>
              <a:t> the "prospect" </a:t>
            </a:r>
            <a:r>
              <a:rPr lang="fr-BE" sz="1200" err="1"/>
              <a:t>sheet</a:t>
            </a:r>
            <a:endParaRPr lang="en-US" sz="1200"/>
          </a:p>
        </p:txBody>
      </p:sp>
    </p:spTree>
    <p:extLst>
      <p:ext uri="{BB962C8B-B14F-4D97-AF65-F5344CB8AC3E}">
        <p14:creationId xmlns:p14="http://schemas.microsoft.com/office/powerpoint/2010/main" val="2096027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4" name="Slide Number Placeholder 3"/>
          <p:cNvSpPr>
            <a:spLocks noGrp="1"/>
          </p:cNvSpPr>
          <p:nvPr>
            <p:ph type="sldNum" sz="quarter" idx="5"/>
          </p:nvPr>
        </p:nvSpPr>
        <p:spPr/>
        <p:txBody>
          <a:bodyPr/>
          <a:lstStyle/>
          <a:p>
            <a:fld id="{DA46B207-691D-4EE2-B9CC-9F376BF0DE64}" type="slidenum">
              <a:rPr lang="fr-FR" smtClean="0"/>
              <a:t>32</a:t>
            </a:fld>
            <a:endParaRPr lang="fr-FR"/>
          </a:p>
        </p:txBody>
      </p:sp>
      <p:sp>
        <p:nvSpPr>
          <p:cNvPr id="5" name="TextBox 4">
            <a:extLst>
              <a:ext uri="{FF2B5EF4-FFF2-40B4-BE49-F238E27FC236}">
                <a16:creationId xmlns:a16="http://schemas.microsoft.com/office/drawing/2014/main" id="{BE76E5AD-C46D-360C-62B7-977D3A5295F4}"/>
              </a:ext>
            </a:extLst>
          </p:cNvPr>
          <p:cNvSpPr txBox="1"/>
          <p:nvPr/>
        </p:nvSpPr>
        <p:spPr>
          <a:xfrm>
            <a:off x="198408" y="3873261"/>
            <a:ext cx="4278702" cy="430887"/>
          </a:xfrm>
          <a:prstGeom prst="rect">
            <a:avLst/>
          </a:prstGeom>
          <a:noFill/>
        </p:spPr>
        <p:txBody>
          <a:bodyPr wrap="square" rtlCol="0">
            <a:spAutoFit/>
          </a:bodyPr>
          <a:lstStyle/>
          <a:p>
            <a:r>
              <a:rPr lang="en-US" sz="1100"/>
              <a:t>Describe how phase 3 of the case study will be carried out and specify the expected objectives.</a:t>
            </a:r>
          </a:p>
        </p:txBody>
      </p:sp>
      <p:sp>
        <p:nvSpPr>
          <p:cNvPr id="8" name="Notes Placeholder 7">
            <a:extLst>
              <a:ext uri="{FF2B5EF4-FFF2-40B4-BE49-F238E27FC236}">
                <a16:creationId xmlns:a16="http://schemas.microsoft.com/office/drawing/2014/main" id="{44A0B8A8-1DC9-E016-55F7-063FE87DEFE2}"/>
              </a:ext>
            </a:extLst>
          </p:cNvPr>
          <p:cNvSpPr>
            <a:spLocks noGrp="1"/>
          </p:cNvSpPr>
          <p:nvPr>
            <p:ph type="body" sz="quarter" idx="3"/>
          </p:nvPr>
        </p:nvSpPr>
        <p:spPr/>
        <p:txBody>
          <a:bodyPr/>
          <a:lstStyle/>
          <a:p>
            <a:r>
              <a:rPr lang="en-GB" dirty="0"/>
              <a:t>In turn, based on the prospect sheet, each participant asks the trainer a question, which the trainer answers using the script (trainer's script, 1st visit)</a:t>
            </a:r>
            <a:br>
              <a:rPr lang="en-GB" dirty="0"/>
            </a:br>
            <a:endParaRPr lang="fr-FR" dirty="0"/>
          </a:p>
          <a:p>
            <a:r>
              <a:rPr lang="en-GB" dirty="0"/>
              <a:t>Expected duration of the role-play = 5 minutes</a:t>
            </a:r>
            <a:br>
              <a:rPr lang="en-GB" sz="1800" dirty="0">
                <a:solidFill>
                  <a:srgbClr val="000000"/>
                </a:solidFill>
                <a:effectLst/>
                <a:latin typeface="Encode Sans" panose="020B0604020202020204" charset="0"/>
                <a:ea typeface="Times New Roman" panose="02020603050405020304" pitchFamily="18" charset="0"/>
              </a:rPr>
            </a:br>
            <a:endParaRPr lang="fr-FR" sz="1800" dirty="0">
              <a:effectLst/>
              <a:latin typeface="Encode Sans" panose="020B0604020202020204" charset="0"/>
              <a:ea typeface="Times New Roman" panose="02020603050405020304" pitchFamily="18" charset="0"/>
            </a:endParaRPr>
          </a:p>
        </p:txBody>
      </p:sp>
    </p:spTree>
    <p:extLst>
      <p:ext uri="{BB962C8B-B14F-4D97-AF65-F5344CB8AC3E}">
        <p14:creationId xmlns:p14="http://schemas.microsoft.com/office/powerpoint/2010/main" val="136840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33</a:t>
            </a:fld>
            <a:endParaRPr lang="fr-FR"/>
          </a:p>
        </p:txBody>
      </p:sp>
      <p:sp>
        <p:nvSpPr>
          <p:cNvPr id="5" name="TextBox 4">
            <a:extLst>
              <a:ext uri="{FF2B5EF4-FFF2-40B4-BE49-F238E27FC236}">
                <a16:creationId xmlns:a16="http://schemas.microsoft.com/office/drawing/2014/main" id="{2B65B088-7EC6-20BA-1A4D-A32247FA6355}"/>
              </a:ext>
            </a:extLst>
          </p:cNvPr>
          <p:cNvSpPr txBox="1"/>
          <p:nvPr/>
        </p:nvSpPr>
        <p:spPr>
          <a:xfrm>
            <a:off x="198408" y="3873261"/>
            <a:ext cx="4278702" cy="600164"/>
          </a:xfrm>
          <a:prstGeom prst="rect">
            <a:avLst/>
          </a:prstGeom>
          <a:noFill/>
        </p:spPr>
        <p:txBody>
          <a:bodyPr wrap="square" rtlCol="0">
            <a:spAutoFit/>
          </a:bodyPr>
          <a:lstStyle/>
          <a:p>
            <a:r>
              <a:rPr lang="en-US" sz="1100"/>
              <a:t>Gather comments and areas for improvement from the participants</a:t>
            </a:r>
          </a:p>
          <a:p>
            <a:endParaRPr lang="en-US" sz="1100"/>
          </a:p>
        </p:txBody>
      </p:sp>
    </p:spTree>
    <p:extLst>
      <p:ext uri="{BB962C8B-B14F-4D97-AF65-F5344CB8AC3E}">
        <p14:creationId xmlns:p14="http://schemas.microsoft.com/office/powerpoint/2010/main" val="277923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Summary of concerns expressed by the prospect</a:t>
            </a:r>
            <a:br>
              <a:rPr lang="en-GB" sz="1800" dirty="0">
                <a:solidFill>
                  <a:srgbClr val="000000"/>
                </a:solidFill>
                <a:effectLst/>
                <a:latin typeface="Encode Sans" panose="020B0604020202020204"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34</a:t>
            </a:fld>
            <a:endParaRPr lang="fr-FR"/>
          </a:p>
        </p:txBody>
      </p:sp>
      <p:sp>
        <p:nvSpPr>
          <p:cNvPr id="5" name="TextBox 4">
            <a:extLst>
              <a:ext uri="{FF2B5EF4-FFF2-40B4-BE49-F238E27FC236}">
                <a16:creationId xmlns:a16="http://schemas.microsoft.com/office/drawing/2014/main" id="{2ACA7D4B-294A-5C0C-F129-72ACC62E2945}"/>
              </a:ext>
            </a:extLst>
          </p:cNvPr>
          <p:cNvSpPr txBox="1"/>
          <p:nvPr/>
        </p:nvSpPr>
        <p:spPr>
          <a:xfrm>
            <a:off x="198408" y="3873261"/>
            <a:ext cx="4278702" cy="430887"/>
          </a:xfrm>
          <a:prstGeom prst="rect">
            <a:avLst/>
          </a:prstGeom>
          <a:noFill/>
        </p:spPr>
        <p:txBody>
          <a:bodyPr wrap="square" rtlCol="0">
            <a:spAutoFit/>
          </a:bodyPr>
          <a:lstStyle/>
          <a:p>
            <a:r>
              <a:rPr lang="en-US" sz="1100"/>
              <a:t>Ensure that participants have the information they need to move on to phase 4</a:t>
            </a:r>
          </a:p>
        </p:txBody>
      </p:sp>
    </p:spTree>
    <p:extLst>
      <p:ext uri="{BB962C8B-B14F-4D97-AF65-F5344CB8AC3E}">
        <p14:creationId xmlns:p14="http://schemas.microsoft.com/office/powerpoint/2010/main" val="1522431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Practise bouncing off the customer's concerns to position yourself as a credible business partner</a:t>
            </a:r>
            <a:br>
              <a:rPr lang="en-GB"/>
            </a:br>
            <a:br>
              <a:rPr lang="en-GB"/>
            </a:br>
            <a:r>
              <a:rPr lang="en-GB"/>
              <a:t>Expected duration = 15 minutes </a:t>
            </a:r>
            <a:br>
              <a:rPr lang="en-GB"/>
            </a:br>
            <a:r>
              <a:rPr lang="en-GB"/>
              <a:t>Brainstorming / round table: 3 minutes</a:t>
            </a:r>
            <a:br>
              <a:rPr lang="en-GB"/>
            </a:br>
            <a:r>
              <a:rPr lang="en-GB"/>
              <a:t>Debriefing: 2 minutes</a:t>
            </a:r>
            <a:br>
              <a:rPr lang="en-GB"/>
            </a:br>
            <a:r>
              <a:rPr lang="en-GB"/>
              <a:t>Individual preparation: 2 minutes</a:t>
            </a:r>
            <a:br>
              <a:rPr lang="en-GB"/>
            </a:br>
            <a:r>
              <a:rPr lang="en-GB"/>
              <a:t>Role play: 5 minutes</a:t>
            </a:r>
            <a:br>
              <a:rPr lang="en-GB"/>
            </a:br>
            <a:r>
              <a:rPr lang="en-GB"/>
              <a:t>Debriefing: 3 minutes</a:t>
            </a:r>
            <a:br>
              <a:rPr lang="en-GB"/>
            </a:br>
            <a:endParaRPr lang="fr-FR"/>
          </a:p>
          <a:p>
            <a:r>
              <a:rPr lang="en-GB"/>
              <a:t>Participants who do not play this phase of the case study will act as observers, noting the key elements they have observed.</a:t>
            </a:r>
            <a:br>
              <a:rPr lang="en-GB"/>
            </a:br>
            <a:endParaRPr lang="fr-FR"/>
          </a:p>
          <a:p>
            <a:r>
              <a:rPr lang="en-GB"/>
              <a:t>A round table discussion involving the observers will take place at the end of each phase</a:t>
            </a:r>
            <a:br>
              <a:rPr lang="en-GB"/>
            </a:br>
            <a:endParaRPr lang="fr-FR"/>
          </a:p>
        </p:txBody>
      </p:sp>
      <p:sp>
        <p:nvSpPr>
          <p:cNvPr id="4" name="Slide Number Placeholder 3"/>
          <p:cNvSpPr>
            <a:spLocks noGrp="1"/>
          </p:cNvSpPr>
          <p:nvPr>
            <p:ph type="sldNum" sz="quarter" idx="5"/>
          </p:nvPr>
        </p:nvSpPr>
        <p:spPr/>
        <p:txBody>
          <a:bodyPr/>
          <a:lstStyle/>
          <a:p>
            <a:fld id="{DA46B207-691D-4EE2-B9CC-9F376BF0DE64}" type="slidenum">
              <a:rPr lang="fr-FR" smtClean="0"/>
              <a:t>35</a:t>
            </a:fld>
            <a:endParaRPr lang="fr-FR"/>
          </a:p>
        </p:txBody>
      </p:sp>
      <p:sp>
        <p:nvSpPr>
          <p:cNvPr id="5" name="TextBox 4">
            <a:extLst>
              <a:ext uri="{FF2B5EF4-FFF2-40B4-BE49-F238E27FC236}">
                <a16:creationId xmlns:a16="http://schemas.microsoft.com/office/drawing/2014/main" id="{CCF5A45F-0492-DE08-0C7A-E3DFADDB1243}"/>
              </a:ext>
            </a:extLst>
          </p:cNvPr>
          <p:cNvSpPr txBox="1"/>
          <p:nvPr/>
        </p:nvSpPr>
        <p:spPr>
          <a:xfrm>
            <a:off x="198408" y="3873261"/>
            <a:ext cx="4278702" cy="430887"/>
          </a:xfrm>
          <a:prstGeom prst="rect">
            <a:avLst/>
          </a:prstGeom>
          <a:noFill/>
        </p:spPr>
        <p:txBody>
          <a:bodyPr wrap="square" rtlCol="0">
            <a:spAutoFit/>
          </a:bodyPr>
          <a:lstStyle/>
          <a:p>
            <a:r>
              <a:rPr lang="en-US" sz="1100" err="1"/>
              <a:t>Practise</a:t>
            </a:r>
            <a:r>
              <a:rPr lang="en-US" sz="1100"/>
              <a:t> bouncing off the customer's concerns to position yourself as a credible business partner</a:t>
            </a:r>
          </a:p>
        </p:txBody>
      </p:sp>
    </p:spTree>
    <p:extLst>
      <p:ext uri="{BB962C8B-B14F-4D97-AF65-F5344CB8AC3E}">
        <p14:creationId xmlns:p14="http://schemas.microsoft.com/office/powerpoint/2010/main" val="1129134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36</a:t>
            </a:fld>
            <a:endParaRPr lang="fr-FR"/>
          </a:p>
        </p:txBody>
      </p:sp>
      <p:sp>
        <p:nvSpPr>
          <p:cNvPr id="5" name="TextBox 4">
            <a:extLst>
              <a:ext uri="{FF2B5EF4-FFF2-40B4-BE49-F238E27FC236}">
                <a16:creationId xmlns:a16="http://schemas.microsoft.com/office/drawing/2014/main" id="{C8286E3A-2834-82AD-9AEA-AEB1B1210B87}"/>
              </a:ext>
            </a:extLst>
          </p:cNvPr>
          <p:cNvSpPr txBox="1"/>
          <p:nvPr/>
        </p:nvSpPr>
        <p:spPr>
          <a:xfrm>
            <a:off x="131618" y="3791065"/>
            <a:ext cx="4165600" cy="646331"/>
          </a:xfrm>
          <a:prstGeom prst="rect">
            <a:avLst/>
          </a:prstGeom>
          <a:noFill/>
        </p:spPr>
        <p:txBody>
          <a:bodyPr wrap="square" rtlCol="0">
            <a:spAutoFit/>
          </a:bodyPr>
          <a:lstStyle/>
          <a:p>
            <a:r>
              <a:rPr lang="en-US" sz="1200"/>
              <a:t>Let the participants express themselves and share their ideas/experiences</a:t>
            </a:r>
          </a:p>
          <a:p>
            <a:endParaRPr lang="en-US" sz="1200"/>
          </a:p>
        </p:txBody>
      </p:sp>
    </p:spTree>
    <p:extLst>
      <p:ext uri="{BB962C8B-B14F-4D97-AF65-F5344CB8AC3E}">
        <p14:creationId xmlns:p14="http://schemas.microsoft.com/office/powerpoint/2010/main" val="3827679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900"/>
              <a:t>Electro-mobility is </a:t>
            </a:r>
            <a:r>
              <a:rPr lang="en-GB" sz="900" b="1"/>
              <a:t>a multi-dimensional sequential approach:</a:t>
            </a:r>
            <a:endParaRPr lang="en-AS" sz="900" b="1"/>
          </a:p>
          <a:p>
            <a:pPr marL="228600" indent="-228600">
              <a:buFont typeface="+mj-lt"/>
              <a:buAutoNum type="arabicPeriod"/>
            </a:pPr>
            <a:r>
              <a:rPr lang="en-GB" sz="900"/>
              <a:t>Which electro-compatibility solution(s) according to the driver profile(s)?</a:t>
            </a:r>
            <a:endParaRPr lang="en-AS" sz="900"/>
          </a:p>
          <a:p>
            <a:pPr marL="228600" indent="-228600">
              <a:buFont typeface="+mj-lt"/>
              <a:buAutoNum type="arabicPeriod"/>
            </a:pPr>
            <a:r>
              <a:rPr lang="en-GB" sz="900"/>
              <a:t>Is it economically interesting, considering the answers given in point 1?</a:t>
            </a:r>
            <a:endParaRPr lang="en-AS" sz="900"/>
          </a:p>
          <a:p>
            <a:pPr marL="228600" indent="-228600">
              <a:buFont typeface="+mj-lt"/>
              <a:buAutoNum type="arabicPeriod"/>
            </a:pPr>
            <a:r>
              <a:rPr lang="en-GB" sz="900"/>
              <a:t>What is the mindset of the customer/user?</a:t>
            </a:r>
            <a:br>
              <a:rPr lang="en-GB" sz="900"/>
            </a:br>
            <a:endParaRPr lang="fr-FR" sz="900"/>
          </a:p>
          <a:p>
            <a:r>
              <a:rPr lang="en-GB" sz="900"/>
              <a:t>It is essential to approach the sale of LEVs in this order.</a:t>
            </a:r>
            <a:br>
              <a:rPr lang="en-GB" sz="900"/>
            </a:br>
            <a:endParaRPr lang="fr-FR" sz="900"/>
          </a:p>
          <a:p>
            <a:r>
              <a:rPr lang="en-GB" sz="900"/>
              <a:t>If the customer is not electro-compatible, you should not continue, or you will create dissatisfaction for the customer.</a:t>
            </a:r>
            <a:br>
              <a:rPr lang="en-GB" sz="900"/>
            </a:br>
            <a:endParaRPr lang="fr-FR" sz="900"/>
          </a:p>
          <a:p>
            <a:r>
              <a:rPr lang="en-GB" sz="900"/>
              <a:t>You will use this approach to position yourself as a business partner</a:t>
            </a:r>
            <a:br>
              <a:rPr lang="en-GB" sz="900"/>
            </a:br>
            <a:endParaRPr lang="fr-FR" sz="900"/>
          </a:p>
        </p:txBody>
      </p:sp>
      <p:sp>
        <p:nvSpPr>
          <p:cNvPr id="4" name="Slide Number Placeholder 3"/>
          <p:cNvSpPr>
            <a:spLocks noGrp="1"/>
          </p:cNvSpPr>
          <p:nvPr>
            <p:ph type="sldNum" sz="quarter" idx="5"/>
          </p:nvPr>
        </p:nvSpPr>
        <p:spPr/>
        <p:txBody>
          <a:bodyPr/>
          <a:lstStyle/>
          <a:p>
            <a:fld id="{DA46B207-691D-4EE2-B9CC-9F376BF0DE64}" type="slidenum">
              <a:rPr lang="fr-FR" smtClean="0"/>
              <a:t>37</a:t>
            </a:fld>
            <a:endParaRPr lang="fr-FR"/>
          </a:p>
        </p:txBody>
      </p:sp>
      <p:sp>
        <p:nvSpPr>
          <p:cNvPr id="5" name="TextBox 4">
            <a:extLst>
              <a:ext uri="{FF2B5EF4-FFF2-40B4-BE49-F238E27FC236}">
                <a16:creationId xmlns:a16="http://schemas.microsoft.com/office/drawing/2014/main" id="{E241A916-47D2-E883-B3B2-AD1659FBC752}"/>
              </a:ext>
            </a:extLst>
          </p:cNvPr>
          <p:cNvSpPr txBox="1"/>
          <p:nvPr/>
        </p:nvSpPr>
        <p:spPr>
          <a:xfrm>
            <a:off x="131618" y="3819921"/>
            <a:ext cx="4278702" cy="430887"/>
          </a:xfrm>
          <a:prstGeom prst="rect">
            <a:avLst/>
          </a:prstGeom>
          <a:noFill/>
        </p:spPr>
        <p:txBody>
          <a:bodyPr wrap="square" rtlCol="0">
            <a:spAutoFit/>
          </a:bodyPr>
          <a:lstStyle/>
          <a:p>
            <a:r>
              <a:rPr lang="en-US" sz="1100"/>
              <a:t>Detail the 3 dimensions to be addressed in the context of LEV sales</a:t>
            </a:r>
          </a:p>
        </p:txBody>
      </p:sp>
    </p:spTree>
    <p:extLst>
      <p:ext uri="{BB962C8B-B14F-4D97-AF65-F5344CB8AC3E}">
        <p14:creationId xmlns:p14="http://schemas.microsoft.com/office/powerpoint/2010/main" val="4251746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sz="1100" dirty="0"/>
              <a:t>Especially with larger fleets, it is essential that the electrification of the fleet is pre-studied before starting the operational part. It is often not reasonable to switch the whole fleet to LEV in one go. A phased approach will allow experience to be gained with LEV ambassadors and will increase the chances of success.</a:t>
            </a:r>
            <a:br>
              <a:rPr lang="en-GB" sz="1100" dirty="0"/>
            </a:br>
            <a:endParaRPr lang="fr-FR" sz="1100" dirty="0"/>
          </a:p>
          <a:p>
            <a:r>
              <a:rPr lang="en-GB" sz="1100" dirty="0"/>
              <a:t>A comprehensive approach is needed that involves the specific charging infrastructure constraints. A pre-study to find out who is compatible, how quickly the vehicles will be ordered and how to scale up is essential</a:t>
            </a:r>
            <a:br>
              <a:rPr lang="en-GB" sz="1100" dirty="0"/>
            </a:br>
            <a:endParaRPr lang="fr-FR" sz="1100" dirty="0"/>
          </a:p>
          <a:p>
            <a:r>
              <a:rPr lang="en-GB" sz="1100" dirty="0"/>
              <a:t>You have a card to play with these customers by relying on Free2Move e-solutions</a:t>
            </a:r>
            <a:br>
              <a:rPr lang="en-GB" sz="1100" dirty="0"/>
            </a:br>
            <a:endParaRPr lang="fr-FR" sz="1100" dirty="0"/>
          </a:p>
          <a:p>
            <a:r>
              <a:rPr lang="en-GB" sz="1100" dirty="0"/>
              <a:t>This is why you must be able to give the customer confidence by relying on specialists in the installation of infrastructures</a:t>
            </a:r>
            <a:br>
              <a:rPr lang="en-GB" sz="1100" dirty="0"/>
            </a:br>
            <a:endParaRPr lang="fr-FR" sz="1100" dirty="0"/>
          </a:p>
        </p:txBody>
      </p:sp>
      <p:sp>
        <p:nvSpPr>
          <p:cNvPr id="4" name="Slide Number Placeholder 3"/>
          <p:cNvSpPr>
            <a:spLocks noGrp="1"/>
          </p:cNvSpPr>
          <p:nvPr>
            <p:ph type="sldNum" sz="quarter" idx="5"/>
          </p:nvPr>
        </p:nvSpPr>
        <p:spPr/>
        <p:txBody>
          <a:bodyPr/>
          <a:lstStyle/>
          <a:p>
            <a:fld id="{DA46B207-691D-4EE2-B9CC-9F376BF0DE64}" type="slidenum">
              <a:rPr lang="fr-FR" smtClean="0"/>
              <a:t>38</a:t>
            </a:fld>
            <a:endParaRPr lang="fr-FR"/>
          </a:p>
        </p:txBody>
      </p:sp>
      <p:sp>
        <p:nvSpPr>
          <p:cNvPr id="5" name="TextBox 4">
            <a:extLst>
              <a:ext uri="{FF2B5EF4-FFF2-40B4-BE49-F238E27FC236}">
                <a16:creationId xmlns:a16="http://schemas.microsoft.com/office/drawing/2014/main" id="{12F5DFEC-FAB3-4F92-2CA9-444287D364C4}"/>
              </a:ext>
            </a:extLst>
          </p:cNvPr>
          <p:cNvSpPr txBox="1"/>
          <p:nvPr/>
        </p:nvSpPr>
        <p:spPr>
          <a:xfrm>
            <a:off x="131618" y="3812301"/>
            <a:ext cx="4278702" cy="430887"/>
          </a:xfrm>
          <a:prstGeom prst="rect">
            <a:avLst/>
          </a:prstGeom>
          <a:noFill/>
        </p:spPr>
        <p:txBody>
          <a:bodyPr wrap="square" rtlCol="0">
            <a:spAutoFit/>
          </a:bodyPr>
          <a:lstStyle/>
          <a:p>
            <a:r>
              <a:rPr lang="en-US" sz="1100"/>
              <a:t>Make the participants aware that the electrification of a fleet is complex and must be done gradually</a:t>
            </a:r>
          </a:p>
        </p:txBody>
      </p:sp>
    </p:spTree>
    <p:extLst>
      <p:ext uri="{BB962C8B-B14F-4D97-AF65-F5344CB8AC3E}">
        <p14:creationId xmlns:p14="http://schemas.microsoft.com/office/powerpoint/2010/main" val="4129106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The trainer hands out the complete B2B prospecting sheet to the participants (complete </a:t>
            </a:r>
            <a:r>
              <a:rPr lang="en-GB" dirty="0" err="1"/>
              <a:t>Albumaro</a:t>
            </a:r>
            <a:r>
              <a:rPr lang="en-GB" dirty="0"/>
              <a:t> prospecting sheet)</a:t>
            </a:r>
            <a:br>
              <a:rPr lang="en-GB" dirty="0"/>
            </a:br>
            <a:endParaRPr lang="fr-FR" dirty="0"/>
          </a:p>
          <a:p>
            <a:r>
              <a:rPr lang="en-GB" dirty="0"/>
              <a:t>Prepare the key points of your sales pitch</a:t>
            </a:r>
            <a:br>
              <a:rPr lang="en-GB" dirty="0"/>
            </a:br>
            <a:r>
              <a:rPr lang="en-GB" dirty="0"/>
              <a:t>You have 2 minutes</a:t>
            </a:r>
            <a:br>
              <a:rPr lang="en-GB" sz="1800" dirty="0">
                <a:solidFill>
                  <a:srgbClr val="000000"/>
                </a:solidFill>
                <a:effectLst/>
                <a:latin typeface="Encode Sans" panose="020B0604020202020204" charset="0"/>
                <a:ea typeface="Times New Roman" panose="02020603050405020304" pitchFamily="18" charset="0"/>
              </a:rPr>
            </a:br>
            <a:endParaRPr lang="fr-FR" sz="1800" dirty="0">
              <a:effectLst/>
              <a:latin typeface="Encode Sans" panose="020B060402020202020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46B207-691D-4EE2-B9CC-9F376BF0DE64}" type="slidenum">
              <a:rPr lang="fr-FR" smtClean="0"/>
              <a:t>39</a:t>
            </a:fld>
            <a:endParaRPr lang="fr-FR"/>
          </a:p>
        </p:txBody>
      </p:sp>
      <p:sp>
        <p:nvSpPr>
          <p:cNvPr id="5" name="TextBox 4">
            <a:extLst>
              <a:ext uri="{FF2B5EF4-FFF2-40B4-BE49-F238E27FC236}">
                <a16:creationId xmlns:a16="http://schemas.microsoft.com/office/drawing/2014/main" id="{A651C7F8-5FE2-BDCE-44C0-168027C0AB63}"/>
              </a:ext>
            </a:extLst>
          </p:cNvPr>
          <p:cNvSpPr txBox="1"/>
          <p:nvPr/>
        </p:nvSpPr>
        <p:spPr>
          <a:xfrm>
            <a:off x="131618" y="3812301"/>
            <a:ext cx="4278702" cy="430887"/>
          </a:xfrm>
          <a:prstGeom prst="rect">
            <a:avLst/>
          </a:prstGeom>
          <a:noFill/>
        </p:spPr>
        <p:txBody>
          <a:bodyPr wrap="square" rtlCol="0">
            <a:spAutoFit/>
          </a:bodyPr>
          <a:lstStyle/>
          <a:p>
            <a:r>
              <a:rPr lang="en-US" sz="1100"/>
              <a:t>Allow a few moments for the participants to prepare their sales pitch</a:t>
            </a:r>
          </a:p>
        </p:txBody>
      </p:sp>
    </p:spTree>
    <p:extLst>
      <p:ext uri="{BB962C8B-B14F-4D97-AF65-F5344CB8AC3E}">
        <p14:creationId xmlns:p14="http://schemas.microsoft.com/office/powerpoint/2010/main" val="1051060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en-GB" sz="1100" dirty="0"/>
              <a:t>Let's start by familiarising ourselves with our virtual classroom. We will work together in different "rooms". We have a conversation area... located at the bottom right.</a:t>
            </a:r>
            <a:br>
              <a:rPr lang="en-GB" sz="1100" dirty="0"/>
            </a:br>
            <a:endParaRPr lang="fr-FR" sz="1100" dirty="0"/>
          </a:p>
          <a:p>
            <a:r>
              <a:rPr lang="en-GB" sz="1100" dirty="0"/>
              <a:t>We have several functions and tools. Let's start with the menu bar above. </a:t>
            </a:r>
            <a:br>
              <a:rPr lang="en-GB" sz="1100" dirty="0"/>
            </a:br>
            <a:endParaRPr lang="fr-FR" sz="1100" dirty="0"/>
          </a:p>
          <a:p>
            <a:r>
              <a:rPr lang="en-GB" sz="1100" dirty="0"/>
              <a:t>Here you can adjust your speakers and microphone. It is very important that you use your microphone to participate in today's meeting. </a:t>
            </a:r>
            <a:br>
              <a:rPr lang="en-GB" sz="1100" dirty="0"/>
            </a:br>
            <a:endParaRPr lang="fr-FR" sz="1100" dirty="0"/>
          </a:p>
          <a:p>
            <a:r>
              <a:rPr lang="en-GB" sz="1100" dirty="0"/>
              <a:t>Another feature of this menu bar allows you to give me "silent" feedback. </a:t>
            </a:r>
            <a:br>
              <a:rPr lang="en-GB" sz="1100" dirty="0"/>
            </a:br>
            <a:endParaRPr lang="fr-FR" sz="1100" dirty="0"/>
          </a:p>
          <a:p>
            <a:r>
              <a:rPr lang="en-GB" sz="1100" dirty="0"/>
              <a:t>To the right you will see the list of participants and the "conversation" area. If your microphone is not available, you can participate using the</a:t>
            </a:r>
            <a:r>
              <a:rPr lang="en-GB" sz="1800" dirty="0">
                <a:solidFill>
                  <a:srgbClr val="000000"/>
                </a:solidFill>
                <a:effectLst/>
                <a:latin typeface="Encode Sans" panose="020B0604020202020204" charset="0"/>
                <a:ea typeface="Times New Roman" panose="02020603050405020304" pitchFamily="18" charset="0"/>
              </a:rPr>
              <a:t> </a:t>
            </a:r>
            <a:r>
              <a:rPr lang="en-GB" sz="1100" dirty="0"/>
              <a:t>conversation below.  </a:t>
            </a:r>
            <a:br>
              <a:rPr lang="en-GB" sz="1100" dirty="0"/>
            </a:br>
            <a:endParaRPr lang="fr-FR" sz="1100" dirty="0"/>
          </a:p>
          <a:p>
            <a:r>
              <a:rPr lang="en-GB" sz="1100" dirty="0"/>
              <a:t>#The trainer asks participants to be active and participate, using their microphone if possible. #</a:t>
            </a:r>
            <a:br>
              <a:rPr lang="en-GB" sz="1100" dirty="0"/>
            </a:br>
            <a:r>
              <a:rPr lang="en-GB" sz="1100" dirty="0"/>
              <a:t>#The trainer introduces the virtual classroom in detail and explains its different features to the participants. The trainer has prepared the environment for this virtual classroom beforehand. </a:t>
            </a:r>
            <a:endParaRPr lang="fr-FR"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10" name="Slide Image Placeholder 9">
            <a:extLst>
              <a:ext uri="{FF2B5EF4-FFF2-40B4-BE49-F238E27FC236}">
                <a16:creationId xmlns:a16="http://schemas.microsoft.com/office/drawing/2014/main" id="{036C5C65-0B81-48B8-9A58-52C16FCE15F2}"/>
              </a:ext>
            </a:extLst>
          </p:cNvPr>
          <p:cNvSpPr>
            <a:spLocks noGrp="1" noRot="1" noChangeAspect="1"/>
          </p:cNvSpPr>
          <p:nvPr>
            <p:ph type="sldImg"/>
          </p:nvPr>
        </p:nvSpPr>
        <p:spPr>
          <a:xfrm>
            <a:off x="123825" y="473075"/>
            <a:ext cx="4816475" cy="2709863"/>
          </a:xfrm>
        </p:spPr>
      </p:sp>
      <p:sp>
        <p:nvSpPr>
          <p:cNvPr id="5" name="TextBox 4">
            <a:extLst>
              <a:ext uri="{FF2B5EF4-FFF2-40B4-BE49-F238E27FC236}">
                <a16:creationId xmlns:a16="http://schemas.microsoft.com/office/drawing/2014/main" id="{D5F56EC3-AEBD-C6D5-64F1-2A01C68D7CEE}"/>
              </a:ext>
            </a:extLst>
          </p:cNvPr>
          <p:cNvSpPr txBox="1"/>
          <p:nvPr/>
        </p:nvSpPr>
        <p:spPr>
          <a:xfrm>
            <a:off x="205740" y="3863340"/>
            <a:ext cx="422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t>Introduce the functioning and rules of the virtual classroom</a:t>
            </a:r>
          </a:p>
        </p:txBody>
      </p:sp>
    </p:spTree>
    <p:extLst>
      <p:ext uri="{BB962C8B-B14F-4D97-AF65-F5344CB8AC3E}">
        <p14:creationId xmlns:p14="http://schemas.microsoft.com/office/powerpoint/2010/main" val="20233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4" name="Slide Number Placeholder 3"/>
          <p:cNvSpPr>
            <a:spLocks noGrp="1"/>
          </p:cNvSpPr>
          <p:nvPr>
            <p:ph type="sldNum" sz="quarter" idx="5"/>
          </p:nvPr>
        </p:nvSpPr>
        <p:spPr/>
        <p:txBody>
          <a:bodyPr/>
          <a:lstStyle/>
          <a:p>
            <a:fld id="{DA46B207-691D-4EE2-B9CC-9F376BF0DE64}" type="slidenum">
              <a:rPr lang="fr-FR" smtClean="0"/>
              <a:t>40</a:t>
            </a:fld>
            <a:endParaRPr lang="fr-FR"/>
          </a:p>
        </p:txBody>
      </p:sp>
      <p:sp>
        <p:nvSpPr>
          <p:cNvPr id="5" name="TextBox 4">
            <a:extLst>
              <a:ext uri="{FF2B5EF4-FFF2-40B4-BE49-F238E27FC236}">
                <a16:creationId xmlns:a16="http://schemas.microsoft.com/office/drawing/2014/main" id="{BE76E5AD-C46D-360C-62B7-977D3A5295F4}"/>
              </a:ext>
            </a:extLst>
          </p:cNvPr>
          <p:cNvSpPr txBox="1"/>
          <p:nvPr/>
        </p:nvSpPr>
        <p:spPr>
          <a:xfrm>
            <a:off x="198408" y="3873261"/>
            <a:ext cx="4278702" cy="261610"/>
          </a:xfrm>
          <a:prstGeom prst="rect">
            <a:avLst/>
          </a:prstGeom>
          <a:noFill/>
        </p:spPr>
        <p:txBody>
          <a:bodyPr wrap="square" rtlCol="0">
            <a:spAutoFit/>
          </a:bodyPr>
          <a:lstStyle/>
          <a:p>
            <a:r>
              <a:rPr lang="fr-BE" sz="1100"/>
              <a:t>Put </a:t>
            </a:r>
            <a:r>
              <a:rPr lang="fr-BE" sz="1100" err="1"/>
              <a:t>into</a:t>
            </a:r>
            <a:r>
              <a:rPr lang="fr-BE" sz="1100"/>
              <a:t> practice</a:t>
            </a:r>
            <a:endParaRPr lang="en-US" sz="1100"/>
          </a:p>
        </p:txBody>
      </p:sp>
      <p:sp>
        <p:nvSpPr>
          <p:cNvPr id="8" name="Notes Placeholder 7">
            <a:extLst>
              <a:ext uri="{FF2B5EF4-FFF2-40B4-BE49-F238E27FC236}">
                <a16:creationId xmlns:a16="http://schemas.microsoft.com/office/drawing/2014/main" id="{44A0B8A8-1DC9-E016-55F7-063FE87DEFE2}"/>
              </a:ext>
            </a:extLst>
          </p:cNvPr>
          <p:cNvSpPr>
            <a:spLocks noGrp="1"/>
          </p:cNvSpPr>
          <p:nvPr>
            <p:ph type="body" sz="quarter" idx="3"/>
          </p:nvPr>
        </p:nvSpPr>
        <p:spPr/>
        <p:txBody>
          <a:bodyPr/>
          <a:lstStyle/>
          <a:p>
            <a:r>
              <a:rPr lang="en-GB"/>
              <a:t>The trainer announces to the group that this phase 3 will be a "joint visit" and invites 2 participants to speak (2 different people than in phase 1)</a:t>
            </a:r>
            <a:br>
              <a:rPr lang="en-GB"/>
            </a:br>
            <a:endParaRPr lang="fr-FR"/>
          </a:p>
          <a:p>
            <a:r>
              <a:rPr lang="en-GB"/>
              <a:t>Duration of the discussion = 5 minutes</a:t>
            </a:r>
            <a:br>
              <a:rPr lang="en-GB"/>
            </a:br>
            <a:endParaRPr lang="fr-FR"/>
          </a:p>
          <a:p>
            <a:endParaRPr lang="en-US"/>
          </a:p>
        </p:txBody>
      </p:sp>
    </p:spTree>
    <p:extLst>
      <p:ext uri="{BB962C8B-B14F-4D97-AF65-F5344CB8AC3E}">
        <p14:creationId xmlns:p14="http://schemas.microsoft.com/office/powerpoint/2010/main" val="1989860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Ask the observers what they think of the proposed solutions</a:t>
            </a:r>
            <a:endParaRPr lang="fr-FR"/>
          </a:p>
          <a:p>
            <a:r>
              <a:rPr lang="en-GB"/>
              <a:t> </a:t>
            </a:r>
            <a:endParaRPr lang="fr-FR"/>
          </a:p>
          <a:p>
            <a:r>
              <a:rPr lang="en-GB"/>
              <a:t>Do they have any other suggestions?</a:t>
            </a:r>
            <a:br>
              <a:rPr lang="en-GB"/>
            </a:br>
            <a:endParaRPr lang="fr-FR"/>
          </a:p>
        </p:txBody>
      </p:sp>
      <p:sp>
        <p:nvSpPr>
          <p:cNvPr id="4" name="Slide Number Placeholder 3"/>
          <p:cNvSpPr>
            <a:spLocks noGrp="1"/>
          </p:cNvSpPr>
          <p:nvPr>
            <p:ph type="sldNum" sz="quarter" idx="5"/>
          </p:nvPr>
        </p:nvSpPr>
        <p:spPr/>
        <p:txBody>
          <a:bodyPr/>
          <a:lstStyle/>
          <a:p>
            <a:fld id="{DA46B207-691D-4EE2-B9CC-9F376BF0DE64}" type="slidenum">
              <a:rPr lang="fr-FR" smtClean="0"/>
              <a:t>41</a:t>
            </a:fld>
            <a:endParaRPr lang="fr-FR"/>
          </a:p>
        </p:txBody>
      </p:sp>
      <p:sp>
        <p:nvSpPr>
          <p:cNvPr id="5" name="TextBox 4">
            <a:extLst>
              <a:ext uri="{FF2B5EF4-FFF2-40B4-BE49-F238E27FC236}">
                <a16:creationId xmlns:a16="http://schemas.microsoft.com/office/drawing/2014/main" id="{2B65B088-7EC6-20BA-1A4D-A32247FA6355}"/>
              </a:ext>
            </a:extLst>
          </p:cNvPr>
          <p:cNvSpPr txBox="1"/>
          <p:nvPr/>
        </p:nvSpPr>
        <p:spPr>
          <a:xfrm>
            <a:off x="198408" y="3873261"/>
            <a:ext cx="4278702" cy="430887"/>
          </a:xfrm>
          <a:prstGeom prst="rect">
            <a:avLst/>
          </a:prstGeom>
          <a:noFill/>
        </p:spPr>
        <p:txBody>
          <a:bodyPr wrap="square" rtlCol="0">
            <a:spAutoFit/>
          </a:bodyPr>
          <a:lstStyle/>
          <a:p>
            <a:r>
              <a:rPr lang="en-US" sz="1100"/>
              <a:t>Gather comments and suggestions for improvement from participants</a:t>
            </a:r>
          </a:p>
        </p:txBody>
      </p:sp>
    </p:spTree>
    <p:extLst>
      <p:ext uri="{BB962C8B-B14F-4D97-AF65-F5344CB8AC3E}">
        <p14:creationId xmlns:p14="http://schemas.microsoft.com/office/powerpoint/2010/main" val="2454500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42</a:t>
            </a:fld>
            <a:endParaRPr lang="fr-FR"/>
          </a:p>
        </p:txBody>
      </p:sp>
      <p:sp>
        <p:nvSpPr>
          <p:cNvPr id="5" name="TextBox 4">
            <a:extLst>
              <a:ext uri="{FF2B5EF4-FFF2-40B4-BE49-F238E27FC236}">
                <a16:creationId xmlns:a16="http://schemas.microsoft.com/office/drawing/2014/main" id="{0AC2C105-9C77-4BD7-005F-D793295D467A}"/>
              </a:ext>
            </a:extLst>
          </p:cNvPr>
          <p:cNvSpPr txBox="1"/>
          <p:nvPr/>
        </p:nvSpPr>
        <p:spPr>
          <a:xfrm>
            <a:off x="198408" y="3873261"/>
            <a:ext cx="4278702" cy="261610"/>
          </a:xfrm>
          <a:prstGeom prst="rect">
            <a:avLst/>
          </a:prstGeom>
          <a:noFill/>
        </p:spPr>
        <p:txBody>
          <a:bodyPr wrap="square" rtlCol="0">
            <a:spAutoFit/>
          </a:bodyPr>
          <a:lstStyle/>
          <a:p>
            <a:r>
              <a:rPr lang="en-US" sz="1100"/>
              <a:t>Suggest a basis for a debriefing</a:t>
            </a:r>
          </a:p>
        </p:txBody>
      </p:sp>
    </p:spTree>
    <p:extLst>
      <p:ext uri="{BB962C8B-B14F-4D97-AF65-F5344CB8AC3E}">
        <p14:creationId xmlns:p14="http://schemas.microsoft.com/office/powerpoint/2010/main" val="1463129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Expected duration: 5 minutes</a:t>
            </a:r>
            <a:br>
              <a:rPr lang="en-GB"/>
            </a:br>
            <a:r>
              <a:rPr lang="en-GB"/>
              <a:t>Role play = 2 minutes</a:t>
            </a:r>
            <a:br>
              <a:rPr lang="en-GB"/>
            </a:br>
            <a:r>
              <a:rPr lang="en-GB"/>
              <a:t>Debriefing = 3 minutes</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43</a:t>
            </a:fld>
            <a:endParaRPr lang="fr-FR"/>
          </a:p>
        </p:txBody>
      </p:sp>
    </p:spTree>
    <p:extLst>
      <p:ext uri="{BB962C8B-B14F-4D97-AF65-F5344CB8AC3E}">
        <p14:creationId xmlns:p14="http://schemas.microsoft.com/office/powerpoint/2010/main" val="241693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4" name="Slide Number Placeholder 3"/>
          <p:cNvSpPr>
            <a:spLocks noGrp="1"/>
          </p:cNvSpPr>
          <p:nvPr>
            <p:ph type="sldNum" sz="quarter" idx="5"/>
          </p:nvPr>
        </p:nvSpPr>
        <p:spPr/>
        <p:txBody>
          <a:bodyPr/>
          <a:lstStyle/>
          <a:p>
            <a:fld id="{DA46B207-691D-4EE2-B9CC-9F376BF0DE64}" type="slidenum">
              <a:rPr lang="fr-FR" smtClean="0"/>
              <a:t>44</a:t>
            </a:fld>
            <a:endParaRPr lang="fr-FR"/>
          </a:p>
        </p:txBody>
      </p:sp>
      <p:sp>
        <p:nvSpPr>
          <p:cNvPr id="5" name="TextBox 4">
            <a:extLst>
              <a:ext uri="{FF2B5EF4-FFF2-40B4-BE49-F238E27FC236}">
                <a16:creationId xmlns:a16="http://schemas.microsoft.com/office/drawing/2014/main" id="{BE76E5AD-C46D-360C-62B7-977D3A5295F4}"/>
              </a:ext>
            </a:extLst>
          </p:cNvPr>
          <p:cNvSpPr txBox="1"/>
          <p:nvPr/>
        </p:nvSpPr>
        <p:spPr>
          <a:xfrm>
            <a:off x="198408" y="3873261"/>
            <a:ext cx="4278702" cy="430887"/>
          </a:xfrm>
          <a:prstGeom prst="rect">
            <a:avLst/>
          </a:prstGeom>
          <a:noFill/>
        </p:spPr>
        <p:txBody>
          <a:bodyPr wrap="square" rtlCol="0">
            <a:spAutoFit/>
          </a:bodyPr>
          <a:lstStyle/>
          <a:p>
            <a:r>
              <a:rPr lang="en-US" sz="1100" err="1"/>
              <a:t>Practise</a:t>
            </a:r>
            <a:r>
              <a:rPr lang="en-US" sz="1100"/>
              <a:t> rephrasing the customer's concerns and closing the interview</a:t>
            </a:r>
          </a:p>
        </p:txBody>
      </p:sp>
      <p:sp>
        <p:nvSpPr>
          <p:cNvPr id="8" name="Notes Placeholder 7">
            <a:extLst>
              <a:ext uri="{FF2B5EF4-FFF2-40B4-BE49-F238E27FC236}">
                <a16:creationId xmlns:a16="http://schemas.microsoft.com/office/drawing/2014/main" id="{44A0B8A8-1DC9-E016-55F7-063FE87DEFE2}"/>
              </a:ext>
            </a:extLst>
          </p:cNvPr>
          <p:cNvSpPr>
            <a:spLocks noGrp="1"/>
          </p:cNvSpPr>
          <p:nvPr>
            <p:ph type="body" sz="quarter" idx="3"/>
          </p:nvPr>
        </p:nvSpPr>
        <p:spPr/>
        <p:txBody>
          <a:bodyPr/>
          <a:lstStyle/>
          <a:p>
            <a:r>
              <a:rPr lang="en-GB"/>
              <a:t>The trainer asks one of the participants who has not yet played the role of salesperson to take the floor to rephrase the key points of the interview and to set the next steps</a:t>
            </a:r>
            <a:endParaRPr lang="en-US"/>
          </a:p>
        </p:txBody>
      </p:sp>
    </p:spTree>
    <p:extLst>
      <p:ext uri="{BB962C8B-B14F-4D97-AF65-F5344CB8AC3E}">
        <p14:creationId xmlns:p14="http://schemas.microsoft.com/office/powerpoint/2010/main" val="666831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Gather feedback and areas for improvement from participants</a:t>
            </a:r>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45</a:t>
            </a:fld>
            <a:endParaRPr lang="fr-FR"/>
          </a:p>
        </p:txBody>
      </p:sp>
      <p:sp>
        <p:nvSpPr>
          <p:cNvPr id="5" name="TextBox 4">
            <a:extLst>
              <a:ext uri="{FF2B5EF4-FFF2-40B4-BE49-F238E27FC236}">
                <a16:creationId xmlns:a16="http://schemas.microsoft.com/office/drawing/2014/main" id="{2B65B088-7EC6-20BA-1A4D-A32247FA6355}"/>
              </a:ext>
            </a:extLst>
          </p:cNvPr>
          <p:cNvSpPr txBox="1"/>
          <p:nvPr/>
        </p:nvSpPr>
        <p:spPr>
          <a:xfrm>
            <a:off x="198408" y="3873261"/>
            <a:ext cx="4278702" cy="600164"/>
          </a:xfrm>
          <a:prstGeom prst="rect">
            <a:avLst/>
          </a:prstGeom>
          <a:noFill/>
        </p:spPr>
        <p:txBody>
          <a:bodyPr wrap="square" rtlCol="0">
            <a:spAutoFit/>
          </a:bodyPr>
          <a:lstStyle/>
          <a:p>
            <a:r>
              <a:rPr lang="en-US" sz="1100"/>
              <a:t>Gather comments and suggestions for improvement from participants</a:t>
            </a:r>
          </a:p>
          <a:p>
            <a:endParaRPr lang="en-US" sz="1100"/>
          </a:p>
        </p:txBody>
      </p:sp>
    </p:spTree>
    <p:extLst>
      <p:ext uri="{BB962C8B-B14F-4D97-AF65-F5344CB8AC3E}">
        <p14:creationId xmlns:p14="http://schemas.microsoft.com/office/powerpoint/2010/main" val="2784110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The good practice of "Asking the last question" allows you to</a:t>
            </a:r>
            <a:endParaRPr lang="fr-FR"/>
          </a:p>
          <a:p>
            <a:pPr marL="171450" indent="-171450">
              <a:buFont typeface="Arial" panose="020B0604020202020204" pitchFamily="34" charset="0"/>
              <a:buChar char="•"/>
            </a:pPr>
            <a:r>
              <a:rPr lang="en-GB"/>
              <a:t>ensure that you have not missed anything important information about the customer</a:t>
            </a:r>
            <a:endParaRPr lang="en-AS"/>
          </a:p>
          <a:p>
            <a:pPr marL="171450" lvl="0" indent="-171450">
              <a:buFont typeface="Arial" panose="020B0604020202020204" pitchFamily="34" charset="0"/>
              <a:buChar char="•"/>
            </a:pPr>
            <a:r>
              <a:rPr lang="en-GB"/>
              <a:t>possibly gather additional information</a:t>
            </a:r>
            <a:br>
              <a:rPr lang="en-GB">
                <a:cs typeface="+mn-lt"/>
              </a:rPr>
            </a:br>
            <a:endParaRPr lang="fr-FR"/>
          </a:p>
          <a:p>
            <a:r>
              <a:rPr lang="en-GB"/>
              <a:t>Wording example:</a:t>
            </a:r>
            <a:br>
              <a:rPr lang="en-GB">
                <a:cs typeface="+mn-lt"/>
              </a:rPr>
            </a:br>
            <a:r>
              <a:rPr lang="en-GB"/>
              <a:t>Mr Espinoza, before I leave you, can I ask you one last question?</a:t>
            </a:r>
            <a:br>
              <a:rPr lang="en-GB">
                <a:cs typeface="+mn-lt"/>
              </a:rPr>
            </a:br>
            <a:r>
              <a:rPr lang="en-GB"/>
              <a:t>Apart from the topics we have discussed, is there anything else that is important to you that I may have forgotten to mention or to ask?</a:t>
            </a:r>
            <a:br>
              <a:rPr lang="en-GB">
                <a:cs typeface="+mn-lt"/>
              </a:rPr>
            </a:br>
            <a:endParaRPr lang="fr-FR"/>
          </a:p>
        </p:txBody>
      </p:sp>
      <p:sp>
        <p:nvSpPr>
          <p:cNvPr id="4" name="Slide Number Placeholder 3"/>
          <p:cNvSpPr>
            <a:spLocks noGrp="1"/>
          </p:cNvSpPr>
          <p:nvPr>
            <p:ph type="sldNum" sz="quarter" idx="5"/>
          </p:nvPr>
        </p:nvSpPr>
        <p:spPr/>
        <p:txBody>
          <a:bodyPr/>
          <a:lstStyle/>
          <a:p>
            <a:fld id="{DA46B207-691D-4EE2-B9CC-9F376BF0DE64}" type="slidenum">
              <a:rPr lang="fr-FR" smtClean="0"/>
              <a:t>46</a:t>
            </a:fld>
            <a:endParaRPr lang="fr-FR"/>
          </a:p>
        </p:txBody>
      </p:sp>
      <p:sp>
        <p:nvSpPr>
          <p:cNvPr id="5" name="TextBox 4">
            <a:extLst>
              <a:ext uri="{FF2B5EF4-FFF2-40B4-BE49-F238E27FC236}">
                <a16:creationId xmlns:a16="http://schemas.microsoft.com/office/drawing/2014/main" id="{689416B5-14DF-E5D6-9C20-C6761785A691}"/>
              </a:ext>
            </a:extLst>
          </p:cNvPr>
          <p:cNvSpPr txBox="1"/>
          <p:nvPr/>
        </p:nvSpPr>
        <p:spPr>
          <a:xfrm>
            <a:off x="198408" y="3873261"/>
            <a:ext cx="4278702" cy="261610"/>
          </a:xfrm>
          <a:prstGeom prst="rect">
            <a:avLst/>
          </a:prstGeom>
          <a:noFill/>
        </p:spPr>
        <p:txBody>
          <a:bodyPr wrap="square" rtlCol="0">
            <a:spAutoFit/>
          </a:bodyPr>
          <a:lstStyle/>
          <a:p>
            <a:r>
              <a:rPr lang="en-US" sz="1100"/>
              <a:t>Provide a basis for a debriefing</a:t>
            </a:r>
          </a:p>
        </p:txBody>
      </p:sp>
    </p:spTree>
    <p:extLst>
      <p:ext uri="{BB962C8B-B14F-4D97-AF65-F5344CB8AC3E}">
        <p14:creationId xmlns:p14="http://schemas.microsoft.com/office/powerpoint/2010/main" val="2487158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47</a:t>
            </a:fld>
            <a:endParaRPr lang="fr-FR"/>
          </a:p>
        </p:txBody>
      </p:sp>
    </p:spTree>
    <p:extLst>
      <p:ext uri="{BB962C8B-B14F-4D97-AF65-F5344CB8AC3E}">
        <p14:creationId xmlns:p14="http://schemas.microsoft.com/office/powerpoint/2010/main" val="4123888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48</a:t>
            </a:fld>
            <a:endParaRPr lang="fr-FR"/>
          </a:p>
        </p:txBody>
      </p:sp>
      <p:sp>
        <p:nvSpPr>
          <p:cNvPr id="5" name="TextBox 4">
            <a:extLst>
              <a:ext uri="{FF2B5EF4-FFF2-40B4-BE49-F238E27FC236}">
                <a16:creationId xmlns:a16="http://schemas.microsoft.com/office/drawing/2014/main" id="{918AC816-167B-B7D2-BD7B-3004033002C7}"/>
              </a:ext>
            </a:extLst>
          </p:cNvPr>
          <p:cNvSpPr txBox="1"/>
          <p:nvPr/>
        </p:nvSpPr>
        <p:spPr>
          <a:xfrm>
            <a:off x="131618" y="3804250"/>
            <a:ext cx="4603450" cy="461665"/>
          </a:xfrm>
          <a:prstGeom prst="rect">
            <a:avLst/>
          </a:prstGeom>
          <a:noFill/>
        </p:spPr>
        <p:txBody>
          <a:bodyPr wrap="square" rtlCol="0">
            <a:spAutoFit/>
          </a:bodyPr>
          <a:lstStyle/>
          <a:p>
            <a:r>
              <a:rPr lang="en-US" sz="1200" err="1"/>
              <a:t>Summarise</a:t>
            </a:r>
            <a:r>
              <a:rPr lang="en-US" sz="1200"/>
              <a:t> the key elements that marked the participants during this training</a:t>
            </a:r>
          </a:p>
        </p:txBody>
      </p:sp>
    </p:spTree>
    <p:extLst>
      <p:ext uri="{BB962C8B-B14F-4D97-AF65-F5344CB8AC3E}">
        <p14:creationId xmlns:p14="http://schemas.microsoft.com/office/powerpoint/2010/main" val="2305815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46B207-691D-4EE2-B9CC-9F376BF0DE64}" type="slidenum">
              <a:rPr lang="fr-FR" smtClean="0"/>
              <a:t>49</a:t>
            </a:fld>
            <a:endParaRPr lang="fr-FR"/>
          </a:p>
        </p:txBody>
      </p:sp>
      <p:sp>
        <p:nvSpPr>
          <p:cNvPr id="5" name="TextBox 4">
            <a:extLst>
              <a:ext uri="{FF2B5EF4-FFF2-40B4-BE49-F238E27FC236}">
                <a16:creationId xmlns:a16="http://schemas.microsoft.com/office/drawing/2014/main" id="{EF76A1EA-146F-39B6-19C7-3D5EA3A273D2}"/>
              </a:ext>
            </a:extLst>
          </p:cNvPr>
          <p:cNvSpPr txBox="1"/>
          <p:nvPr/>
        </p:nvSpPr>
        <p:spPr>
          <a:xfrm>
            <a:off x="131618" y="3804250"/>
            <a:ext cx="4603450" cy="646331"/>
          </a:xfrm>
          <a:prstGeom prst="rect">
            <a:avLst/>
          </a:prstGeom>
          <a:noFill/>
        </p:spPr>
        <p:txBody>
          <a:bodyPr wrap="square" rtlCol="0">
            <a:spAutoFit/>
          </a:bodyPr>
          <a:lstStyle/>
          <a:p>
            <a:r>
              <a:rPr lang="en-US" sz="1200"/>
              <a:t>Review the expectations expressed by the participants at the beginning of the training and ensure that they have been covered</a:t>
            </a:r>
          </a:p>
        </p:txBody>
      </p:sp>
    </p:spTree>
    <p:extLst>
      <p:ext uri="{BB962C8B-B14F-4D97-AF65-F5344CB8AC3E}">
        <p14:creationId xmlns:p14="http://schemas.microsoft.com/office/powerpoint/2010/main" val="267902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2" name="Google Shape;82;p3:notes"/>
          <p:cNvSpPr txBox="1">
            <a:spLocks noGrp="1"/>
          </p:cNvSpPr>
          <p:nvPr>
            <p:ph type="body" idx="1"/>
          </p:nvPr>
        </p:nvSpPr>
        <p:spPr/>
        <p:txBody>
          <a:bodyPr/>
          <a:lstStyle/>
          <a:p>
            <a:r>
              <a:rPr lang="en-GB"/>
              <a:t>Explain the instructions for participating in this virtual classroom in good conditions.</a:t>
            </a:r>
            <a:endParaRPr lang="en-AS"/>
          </a:p>
          <a:p>
            <a:br>
              <a:rPr lang="en-GB"/>
            </a:br>
            <a:r>
              <a:rPr lang="en-GB"/>
              <a:t>First of all, I will ask you to apply a few operating rules:</a:t>
            </a:r>
            <a:endParaRPr lang="fr-FR"/>
          </a:p>
          <a:p>
            <a:pPr lvl="0"/>
            <a:r>
              <a:rPr lang="en-GB"/>
              <a:t>Turn on your camera to facilitate interaction</a:t>
            </a:r>
            <a:endParaRPr lang="fr-FR"/>
          </a:p>
          <a:p>
            <a:pPr lvl="0"/>
            <a:r>
              <a:rPr lang="en-GB"/>
              <a:t>If possible, put your phone on standby so that you can concentrate 100% on what you are going to do and avoid being caught up in your daily routine.</a:t>
            </a:r>
            <a:endParaRPr lang="fr-FR"/>
          </a:p>
          <a:p>
            <a:pPr lvl="0"/>
            <a:r>
              <a:rPr lang="en-GB"/>
              <a:t>Turn off your microphone if you are in a noisy environment to avoid interference</a:t>
            </a:r>
            <a:endParaRPr lang="fr-FR"/>
          </a:p>
          <a:p>
            <a:pPr lvl="0"/>
            <a:r>
              <a:rPr lang="en-GB"/>
              <a:t>Be quiet so as not to be disturbed</a:t>
            </a:r>
            <a:endParaRPr lang="fr-FR"/>
          </a:p>
          <a:p>
            <a:r>
              <a:rPr lang="en-GB"/>
              <a:t> </a:t>
            </a:r>
            <a:endParaRPr lang="fr-FR"/>
          </a:p>
          <a:p>
            <a:r>
              <a:rPr lang="en-GB"/>
              <a:t>I also ask you to be kind, to listen to the other participants, to respect the confidentiality of the information you might exchange.</a:t>
            </a:r>
            <a:br>
              <a:rPr lang="en-GB"/>
            </a:br>
            <a:endParaRPr lang="fr-FR"/>
          </a:p>
          <a:p>
            <a:r>
              <a:rPr lang="en-GB"/>
              <a:t>#click to go to next slide#</a:t>
            </a:r>
            <a:endParaRPr lang="fr-FR"/>
          </a:p>
        </p:txBody>
      </p:sp>
      <p:sp>
        <p:nvSpPr>
          <p:cNvPr id="83" name="Google Shape;83;p3:notes"/>
          <p:cNvSpPr txBox="1">
            <a:spLocks noGrp="1"/>
          </p:cNvSpPr>
          <p:nvPr>
            <p:ph type="sldNum" idx="12"/>
          </p:nvPr>
        </p:nvSpPr>
        <p:spPr/>
        <p:txBody>
          <a:bodyPr/>
          <a:lstStyle/>
          <a:p>
            <a:pPr lvl="0"/>
            <a:fld id="{00000000-1234-1234-1234-123412341234}" type="slidenum">
              <a:rPr lang="en-US" noProof="0"/>
              <a:pPr lvl="0"/>
              <a:t>5</a:t>
            </a:fld>
            <a:endParaRPr lang="en-US" noProof="0"/>
          </a:p>
        </p:txBody>
      </p:sp>
      <p:sp>
        <p:nvSpPr>
          <p:cNvPr id="4" name="Slide Image Placeholder 3">
            <a:extLst>
              <a:ext uri="{FF2B5EF4-FFF2-40B4-BE49-F238E27FC236}">
                <a16:creationId xmlns:a16="http://schemas.microsoft.com/office/drawing/2014/main" id="{25D35ADD-EC64-0360-7CB0-89C691A9E47F}"/>
              </a:ext>
            </a:extLst>
          </p:cNvPr>
          <p:cNvSpPr>
            <a:spLocks noGrp="1" noRot="1" noChangeAspect="1"/>
          </p:cNvSpPr>
          <p:nvPr>
            <p:ph type="sldImg"/>
          </p:nvPr>
        </p:nvSpPr>
        <p:spPr>
          <a:xfrm>
            <a:off x="123825" y="473075"/>
            <a:ext cx="4816475" cy="2709863"/>
          </a:xfrm>
        </p:spPr>
      </p:sp>
      <p:sp>
        <p:nvSpPr>
          <p:cNvPr id="8" name="TextBox 7">
            <a:extLst>
              <a:ext uri="{FF2B5EF4-FFF2-40B4-BE49-F238E27FC236}">
                <a16:creationId xmlns:a16="http://schemas.microsoft.com/office/drawing/2014/main" id="{700A5C07-A16A-6410-884D-045F27642BDD}"/>
              </a:ext>
            </a:extLst>
          </p:cNvPr>
          <p:cNvSpPr txBox="1"/>
          <p:nvPr/>
        </p:nvSpPr>
        <p:spPr>
          <a:xfrm>
            <a:off x="221673" y="3833136"/>
            <a:ext cx="4267200" cy="276999"/>
          </a:xfrm>
          <a:prstGeom prst="rect">
            <a:avLst/>
          </a:prstGeom>
          <a:noFill/>
        </p:spPr>
        <p:txBody>
          <a:bodyPr wrap="square" rtlCol="0">
            <a:spAutoFit/>
          </a:bodyPr>
          <a:lstStyle/>
          <a:p>
            <a:r>
              <a:rPr lang="en-US" sz="1200"/>
              <a:t>Remind them of the rules of the virtual classroom</a:t>
            </a:r>
          </a:p>
        </p:txBody>
      </p:sp>
      <p:sp>
        <p:nvSpPr>
          <p:cNvPr id="9" name="Rectangle 8">
            <a:extLst>
              <a:ext uri="{FF2B5EF4-FFF2-40B4-BE49-F238E27FC236}">
                <a16:creationId xmlns:a16="http://schemas.microsoft.com/office/drawing/2014/main" id="{8F986C23-3C25-76E0-EB43-8733FA269548}"/>
              </a:ext>
            </a:extLst>
          </p:cNvPr>
          <p:cNvSpPr/>
          <p:nvPr/>
        </p:nvSpPr>
        <p:spPr>
          <a:xfrm>
            <a:off x="131618" y="3768436"/>
            <a:ext cx="4726709" cy="25492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596A20E-DDB0-4763-3408-E4E259E142F3}"/>
              </a:ext>
            </a:extLst>
          </p:cNvPr>
          <p:cNvSpPr txBox="1"/>
          <p:nvPr/>
        </p:nvSpPr>
        <p:spPr>
          <a:xfrm>
            <a:off x="131618" y="3336509"/>
            <a:ext cx="1828800" cy="338554"/>
          </a:xfrm>
          <a:prstGeom prst="rect">
            <a:avLst/>
          </a:prstGeom>
          <a:noFill/>
        </p:spPr>
        <p:txBody>
          <a:bodyPr wrap="square" rtlCol="0">
            <a:spAutoFit/>
          </a:bodyPr>
          <a:lstStyle/>
          <a:p>
            <a:r>
              <a:rPr lang="fr-BE" sz="1600" b="1"/>
              <a:t>Objectif</a:t>
            </a:r>
            <a:endParaRPr lang="en-US" sz="1600" b="1"/>
          </a:p>
        </p:txBody>
      </p:sp>
    </p:spTree>
    <p:extLst>
      <p:ext uri="{BB962C8B-B14F-4D97-AF65-F5344CB8AC3E}">
        <p14:creationId xmlns:p14="http://schemas.microsoft.com/office/powerpoint/2010/main" val="17238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p:txBody>
          <a:bodyPr/>
          <a:lstStyle/>
          <a:p>
            <a:pPr lvl="0"/>
            <a:r>
              <a:rPr lang="fr-FR"/>
              <a:t>Slide </a:t>
            </a:r>
            <a:fld id="{77F985E3-109E-4743-A08B-EF8AAC6700E8}" type="slidenum">
              <a:rPr lang="en-US" smtClean="0"/>
              <a:pPr lvl="0"/>
              <a:t>50</a:t>
            </a:fld>
            <a:endParaRPr lang="en-US"/>
          </a:p>
          <a:p>
            <a:pPr lvl="0"/>
            <a:endParaRPr lang="fr-FR"/>
          </a:p>
          <a:p>
            <a:r>
              <a:rPr lang="en-GB"/>
              <a:t>Thank you for participating in this virtual class.</a:t>
            </a:r>
            <a:endParaRPr lang="fr-FR"/>
          </a:p>
        </p:txBody>
      </p:sp>
      <p:sp>
        <p:nvSpPr>
          <p:cNvPr id="6" name="Slide Number Placeholder 3">
            <a:extLst>
              <a:ext uri="{FF2B5EF4-FFF2-40B4-BE49-F238E27FC236}">
                <a16:creationId xmlns:a16="http://schemas.microsoft.com/office/drawing/2014/main" id="{E59FC22A-815B-4E61-8E14-4ECF82764063}"/>
              </a:ext>
            </a:extLst>
          </p:cNvPr>
          <p:cNvSpPr>
            <a:spLocks noGrp="1"/>
          </p:cNvSpPr>
          <p:nvPr>
            <p:ph type="sldNum" sz="quarter" idx="5"/>
          </p:nvPr>
        </p:nvSpPr>
        <p:spPr/>
        <p:txBody>
          <a:bodyPr/>
          <a:lstStyle/>
          <a:p>
            <a:fld id="{DA46B207-691D-4EE2-B9CC-9F376BF0DE64}" type="slidenum">
              <a:rPr lang="fr-FR" smtClean="0"/>
              <a:pPr/>
              <a:t>50</a:t>
            </a:fld>
            <a:endParaRPr lang="fr-FR"/>
          </a:p>
        </p:txBody>
      </p:sp>
      <p:sp>
        <p:nvSpPr>
          <p:cNvPr id="7" name="Slide Image Placeholder 6">
            <a:extLst>
              <a:ext uri="{FF2B5EF4-FFF2-40B4-BE49-F238E27FC236}">
                <a16:creationId xmlns:a16="http://schemas.microsoft.com/office/drawing/2014/main" id="{5D1D2066-F74D-4539-BF27-667F8AFC3466}"/>
              </a:ext>
            </a:extLst>
          </p:cNvPr>
          <p:cNvSpPr>
            <a:spLocks noGrp="1" noRot="1" noChangeAspect="1"/>
          </p:cNvSpPr>
          <p:nvPr>
            <p:ph type="sldImg"/>
          </p:nvPr>
        </p:nvSpPr>
        <p:spPr>
          <a:xfrm>
            <a:off x="123825" y="473075"/>
            <a:ext cx="4816475" cy="2709863"/>
          </a:xfrm>
        </p:spPr>
      </p:sp>
    </p:spTree>
    <p:extLst>
      <p:ext uri="{BB962C8B-B14F-4D97-AF65-F5344CB8AC3E}">
        <p14:creationId xmlns:p14="http://schemas.microsoft.com/office/powerpoint/2010/main" val="568793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473075"/>
            <a:ext cx="4816475" cy="2709863"/>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lang="fr-FR" smtClean="0"/>
              <a:pPr marL="0" marR="0" lvl="0" indent="0" algn="r" defTabSz="914400" rtl="0" eaLnBrk="1" fontAlgn="auto" latinLnBrk="0" hangingPunct="1">
                <a:lnSpc>
                  <a:spcPct val="100000"/>
                </a:lnSpc>
                <a:spcBef>
                  <a:spcPts val="0"/>
                </a:spcBef>
                <a:spcAft>
                  <a:spcPts val="0"/>
                </a:spcAft>
                <a:buClrTx/>
                <a:buSzTx/>
                <a:buFontTx/>
                <a:buNone/>
                <a:tabLst/>
                <a:defRPr/>
              </a:pPr>
              <a:t>51</a:t>
            </a:fld>
            <a:endParaRPr lang="fr-FR"/>
          </a:p>
        </p:txBody>
      </p:sp>
    </p:spTree>
    <p:extLst>
      <p:ext uri="{BB962C8B-B14F-4D97-AF65-F5344CB8AC3E}">
        <p14:creationId xmlns:p14="http://schemas.microsoft.com/office/powerpoint/2010/main" val="191231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The aim of this exercise is to give the trainer an idea of the starting level of the participants so that he can rely on the participants who already have experience in B2B prospecting during the case study phases.</a:t>
            </a:r>
            <a:endParaRPr lang="fr-FR" dirty="0"/>
          </a:p>
          <a:p>
            <a:r>
              <a:rPr lang="en-GB" dirty="0"/>
              <a:t> </a:t>
            </a:r>
            <a:endParaRPr lang="fr-FR" dirty="0"/>
          </a:p>
          <a:p>
            <a:r>
              <a:rPr lang="en-GB" dirty="0"/>
              <a:t>The answers given are strictly for the internal use of this training. This feedback will not be passed on to your hierarchy.</a:t>
            </a:r>
            <a:br>
              <a:rPr lang="en-GB" dirty="0"/>
            </a:br>
            <a:r>
              <a:rPr lang="en-GB" dirty="0"/>
              <a:t>There will be no judgment on the answers given</a:t>
            </a:r>
            <a:br>
              <a:rPr lang="en-GB" dirty="0"/>
            </a:br>
            <a:endParaRPr lang="fr-FR" dirty="0"/>
          </a:p>
          <a:p>
            <a:r>
              <a:rPr lang="en-GB" dirty="0"/>
              <a:t>Many salespeople do not naturally prospect because they have many other tasks to perform and are busy with their customer portfolio. They don't have the time to prospect</a:t>
            </a:r>
            <a:br>
              <a:rPr lang="en-GB" dirty="0"/>
            </a:br>
            <a:endParaRPr lang="fr-FR" dirty="0"/>
          </a:p>
          <a:p>
            <a:r>
              <a:rPr lang="en-GB" dirty="0"/>
              <a:t>Your role is to make them feel less guilty and to tell them that the only objective of this question is to get an idea of their initial skills in order to make this training as effective as possible.</a:t>
            </a:r>
            <a:br>
              <a:rPr lang="en-GB" dirty="0"/>
            </a:br>
            <a:endParaRPr lang="fr-FR" dirty="0"/>
          </a:p>
          <a:p>
            <a:r>
              <a:rPr lang="en-GB" dirty="0"/>
              <a:t>Participants answer in the chat by sending the letter that corresponds to their personal situation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123825" y="3802955"/>
            <a:ext cx="4221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t>Gauge the level of experience of participants at the start of this VCT</a:t>
            </a:r>
          </a:p>
        </p:txBody>
      </p:sp>
    </p:spTree>
    <p:extLst>
      <p:ext uri="{BB962C8B-B14F-4D97-AF65-F5344CB8AC3E}">
        <p14:creationId xmlns:p14="http://schemas.microsoft.com/office/powerpoint/2010/main" val="161234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The trainer starts a whiteboard activity with 2 columns and invites the participants to share their ideas.</a:t>
            </a:r>
            <a:endParaRPr lang="fr-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8D5B7A6A-EB44-28BC-4FD8-1EFABD0B538A}"/>
              </a:ext>
            </a:extLst>
          </p:cNvPr>
          <p:cNvSpPr txBox="1"/>
          <p:nvPr/>
        </p:nvSpPr>
        <p:spPr>
          <a:xfrm>
            <a:off x="205740" y="3863340"/>
            <a:ext cx="4221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t>Allow participants to share their experiences</a:t>
            </a:r>
          </a:p>
        </p:txBody>
      </p:sp>
    </p:spTree>
    <p:extLst>
      <p:ext uri="{BB962C8B-B14F-4D97-AF65-F5344CB8AC3E}">
        <p14:creationId xmlns:p14="http://schemas.microsoft.com/office/powerpoint/2010/main" val="421497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a:t>Trainer shares a whiteboard and asks participants to express their expectations about the training topic</a:t>
            </a:r>
            <a:br>
              <a:rPr lang="en-GB"/>
            </a:br>
            <a:endParaRPr lang="fr-FR"/>
          </a:p>
          <a:p>
            <a:r>
              <a:rPr lang="en-GB"/>
              <a:t>Once all participants have expressed their expectations, the trainer goes through the items listed and links them to the different chapters of the VCT</a:t>
            </a:r>
            <a:br>
              <a:rPr lang="en-GB"/>
            </a:br>
            <a:endParaRPr lang="fr-FR"/>
          </a:p>
          <a:p>
            <a:r>
              <a:rPr lang="en-GB"/>
              <a:t>At the end of the VCT, the trainer will come back to this screen to make sure that all the elements have been covered during the session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342E20A5-1781-9F85-6A4A-2861F3FEBC75}"/>
              </a:ext>
            </a:extLst>
          </p:cNvPr>
          <p:cNvSpPr txBox="1"/>
          <p:nvPr/>
        </p:nvSpPr>
        <p:spPr>
          <a:xfrm>
            <a:off x="131618" y="3787140"/>
            <a:ext cx="4282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Encode Sans Expanded ExtraLight"/>
                <a:ea typeface="+mn-ea"/>
                <a:cs typeface="+mn-cs"/>
              </a:rPr>
              <a:t>Allow participants to express their expectations of the training topic</a:t>
            </a:r>
          </a:p>
        </p:txBody>
      </p:sp>
    </p:spTree>
    <p:extLst>
      <p:ext uri="{BB962C8B-B14F-4D97-AF65-F5344CB8AC3E}">
        <p14:creationId xmlns:p14="http://schemas.microsoft.com/office/powerpoint/2010/main" val="171190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 y="473075"/>
            <a:ext cx="4816475" cy="2709863"/>
          </a:xfrm>
        </p:spPr>
      </p:sp>
      <p:sp>
        <p:nvSpPr>
          <p:cNvPr id="3" name="Notes Placeholder 2"/>
          <p:cNvSpPr>
            <a:spLocks noGrp="1"/>
          </p:cNvSpPr>
          <p:nvPr>
            <p:ph type="body" idx="1"/>
          </p:nvPr>
        </p:nvSpPr>
        <p:spPr/>
        <p:txBody>
          <a:bodyPr/>
          <a:lstStyle/>
          <a:p>
            <a:r>
              <a:rPr lang="en-GB" dirty="0"/>
              <a:t>Remind participants of the key elements to master to successfully conduct a 1st prospecting visit to a B2B customer</a:t>
            </a:r>
            <a:br>
              <a:rPr lang="en-GB" dirty="0"/>
            </a:br>
            <a:br>
              <a:rPr lang="en-GB" dirty="0"/>
            </a:br>
            <a:r>
              <a:rPr lang="en-GB" dirty="0"/>
              <a:t>B2B prospecting is a vast and complex subject. </a:t>
            </a:r>
            <a:br>
              <a:rPr lang="en-GB" dirty="0"/>
            </a:br>
            <a:endParaRPr lang="fr-FR" dirty="0"/>
          </a:p>
          <a:p>
            <a:r>
              <a:rPr lang="en-GB" dirty="0"/>
              <a:t>As the timing of this VCT is tight (we only have 90 minutes), it is essential to put the participants in the right conditions to succeed in the 4 phases of the practical case that we will be playing throughout this training</a:t>
            </a:r>
            <a:br>
              <a:rPr lang="en-GB" dirty="0"/>
            </a:br>
            <a:endParaRPr lang="fr-FR" dirty="0"/>
          </a:p>
          <a:p>
            <a:r>
              <a:rPr lang="en-GB" dirty="0"/>
              <a:t>The time allowed for this contextualisation sequence is 15 minutes.</a:t>
            </a:r>
            <a:br>
              <a:rPr lang="en-GB" dirty="0"/>
            </a:br>
            <a:r>
              <a:rPr lang="en-GB" dirty="0"/>
              <a:t>Focus yourself on slides 13 to 17 and the introduction to the case study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6B207-691D-4EE2-B9CC-9F376BF0DE64}" type="slidenum">
              <a:rPr kumimoji="0" lang="fr-FR" sz="1200" b="0" i="0" u="none" strike="noStrike" kern="1200" cap="none" spc="0" normalizeH="0" baseline="0" noProof="0" smtClean="0">
                <a:ln>
                  <a:noFill/>
                </a:ln>
                <a:solidFill>
                  <a:prstClr val="black"/>
                </a:solidFill>
                <a:effectLst/>
                <a:uLnTx/>
                <a:uFillTx/>
                <a:latin typeface="Encode Sans Expanded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Encode Sans Expanded ExtraLight"/>
              <a:ea typeface="+mn-ea"/>
              <a:cs typeface="+mn-cs"/>
            </a:endParaRPr>
          </a:p>
        </p:txBody>
      </p:sp>
      <p:sp>
        <p:nvSpPr>
          <p:cNvPr id="5" name="TextBox 4">
            <a:extLst>
              <a:ext uri="{FF2B5EF4-FFF2-40B4-BE49-F238E27FC236}">
                <a16:creationId xmlns:a16="http://schemas.microsoft.com/office/drawing/2014/main" id="{16E9E659-9F35-1380-44ED-FBDBF33E139E}"/>
              </a:ext>
            </a:extLst>
          </p:cNvPr>
          <p:cNvSpPr txBox="1"/>
          <p:nvPr/>
        </p:nvSpPr>
        <p:spPr>
          <a:xfrm>
            <a:off x="131618" y="3787140"/>
            <a:ext cx="42824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ncode Sans Expanded ExtraLight"/>
                <a:ea typeface="+mn-ea"/>
                <a:cs typeface="+mn-cs"/>
              </a:rPr>
              <a:t>Remind participants of the key elements to master to successfully conduct a 1st prospecting visit to a B2B customer</a:t>
            </a:r>
          </a:p>
        </p:txBody>
      </p:sp>
    </p:spTree>
    <p:extLst>
      <p:ext uri="{BB962C8B-B14F-4D97-AF65-F5344CB8AC3E}">
        <p14:creationId xmlns:p14="http://schemas.microsoft.com/office/powerpoint/2010/main" val="2446897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mn-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mj-lt"/>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608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328145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Tree>
    <p:extLst>
      <p:ext uri="{BB962C8B-B14F-4D97-AF65-F5344CB8AC3E}">
        <p14:creationId xmlns:p14="http://schemas.microsoft.com/office/powerpoint/2010/main" val="20624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892577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3877015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act">
    <p:bg>
      <p:bgPr>
        <a:blipFill>
          <a:blip r:embed="rId2"/>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01D72-D317-48EB-8946-13EE8EFCE25B}"/>
              </a:ext>
            </a:extLst>
          </p:cNvPr>
          <p:cNvSpPr>
            <a:spLocks noGrp="1"/>
          </p:cNvSpPr>
          <p:nvPr>
            <p:ph type="title" hasCustomPrompt="1"/>
          </p:nvPr>
        </p:nvSpPr>
        <p:spPr>
          <a:xfrm>
            <a:off x="1172822" y="2971777"/>
            <a:ext cx="5400000" cy="1800000"/>
          </a:xfrm>
        </p:spPr>
        <p:txBody>
          <a:bodyPr anchor="b"/>
          <a:lstStyle>
            <a:lvl1pPr>
              <a:defRPr sz="3400" b="0">
                <a:solidFill>
                  <a:schemeClr val="bg1"/>
                </a:solidFill>
                <a:latin typeface="+mn-lt"/>
              </a:defRPr>
            </a:lvl1pPr>
          </a:lstStyle>
          <a:p>
            <a:r>
              <a:rPr lang="en-US" noProof="0"/>
              <a:t>Click to edit Master title style</a:t>
            </a:r>
          </a:p>
        </p:txBody>
      </p:sp>
      <p:sp>
        <p:nvSpPr>
          <p:cNvPr id="9" name="Espace réservé du texte 10">
            <a:extLst>
              <a:ext uri="{FF2B5EF4-FFF2-40B4-BE49-F238E27FC236}">
                <a16:creationId xmlns:a16="http://schemas.microsoft.com/office/drawing/2014/main" id="{121B9EDF-81A4-4116-AE20-E6C846380D2A}"/>
              </a:ext>
            </a:extLst>
          </p:cNvPr>
          <p:cNvSpPr>
            <a:spLocks noGrp="1"/>
          </p:cNvSpPr>
          <p:nvPr>
            <p:ph type="body" sz="quarter" idx="13" hasCustomPrompt="1"/>
          </p:nvPr>
        </p:nvSpPr>
        <p:spPr>
          <a:xfrm>
            <a:off x="1172822" y="4838359"/>
            <a:ext cx="5400000" cy="1296000"/>
          </a:xfrm>
        </p:spPr>
        <p:txBody>
          <a:bodyPr/>
          <a:lstStyle>
            <a:lvl1pPr>
              <a:defRPr sz="1200">
                <a:solidFill>
                  <a:schemeClr val="bg1"/>
                </a:solidFill>
                <a:latin typeface="+mj-lt"/>
              </a:defRPr>
            </a:lvl1pPr>
            <a:lvl2pPr marL="0" indent="0">
              <a:spcBef>
                <a:spcPts val="0"/>
              </a:spcBef>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81347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40954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116541" y="2223358"/>
            <a:ext cx="10416000" cy="2808160"/>
          </a:xfrm>
        </p:spPr>
        <p:txBody>
          <a:bodyPr anchor="ctr"/>
          <a:lstStyle>
            <a:lvl1pPr algn="l">
              <a:lnSpc>
                <a:spcPct val="90000"/>
              </a:lnSpc>
              <a:defRPr sz="4700">
                <a:solidFill>
                  <a:schemeClr val="bg1"/>
                </a:solidFill>
                <a:latin typeface="+mj-lt"/>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116541" y="5138738"/>
            <a:ext cx="10416000" cy="648000"/>
          </a:xfrm>
        </p:spPr>
        <p:txBody>
          <a:bodyPr anchor="ctr"/>
          <a:lstStyle>
            <a:lvl1pPr marL="0" indent="0" algn="l">
              <a:lnSpc>
                <a:spcPct val="90000"/>
              </a:lnSpc>
              <a:spcBef>
                <a:spcPts val="0"/>
              </a:spcBef>
              <a:buNone/>
              <a:defRPr sz="18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p>
        </p:txBody>
      </p:sp>
    </p:spTree>
    <p:extLst>
      <p:ext uri="{BB962C8B-B14F-4D97-AF65-F5344CB8AC3E}">
        <p14:creationId xmlns:p14="http://schemas.microsoft.com/office/powerpoint/2010/main" val="1990077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exte avec 1 photo verticale">
    <p:bg>
      <p:bgPr>
        <a:solidFill>
          <a:srgbClr val="283C7E"/>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E289163C-313B-42AA-9721-7F710D454BD5}"/>
              </a:ext>
            </a:extLst>
          </p:cNvPr>
          <p:cNvSpPr>
            <a:spLocks noGrp="1"/>
          </p:cNvSpPr>
          <p:nvPr>
            <p:ph type="body" idx="1" hasCustomPrompt="1"/>
          </p:nvPr>
        </p:nvSpPr>
        <p:spPr>
          <a:xfrm>
            <a:off x="0" y="259349"/>
            <a:ext cx="9922669" cy="231190"/>
          </a:xfrm>
          <a:custGeom>
            <a:avLst/>
            <a:gdLst>
              <a:gd name="connsiteX0" fmla="*/ 9871824 w 9922669"/>
              <a:gd name="connsiteY0" fmla="*/ 163651 h 231190"/>
              <a:gd name="connsiteX1" fmla="*/ 9887880 w 9922669"/>
              <a:gd name="connsiteY1" fmla="*/ 179851 h 231190"/>
              <a:gd name="connsiteX2" fmla="*/ 9871824 w 9922669"/>
              <a:gd name="connsiteY2" fmla="*/ 196050 h 231190"/>
              <a:gd name="connsiteX3" fmla="*/ 9855768 w 9922669"/>
              <a:gd name="connsiteY3" fmla="*/ 179851 h 231190"/>
              <a:gd name="connsiteX4" fmla="*/ 9871824 w 9922669"/>
              <a:gd name="connsiteY4" fmla="*/ 163651 h 231190"/>
              <a:gd name="connsiteX5" fmla="*/ 9913303 w 9922669"/>
              <a:gd name="connsiteY5" fmla="*/ 137675 h 231190"/>
              <a:gd name="connsiteX6" fmla="*/ 9922669 w 9922669"/>
              <a:gd name="connsiteY6" fmla="*/ 146511 h 231190"/>
              <a:gd name="connsiteX7" fmla="*/ 9913303 w 9922669"/>
              <a:gd name="connsiteY7" fmla="*/ 155347 h 231190"/>
              <a:gd name="connsiteX8" fmla="*/ 9903936 w 9922669"/>
              <a:gd name="connsiteY8" fmla="*/ 146511 h 231190"/>
              <a:gd name="connsiteX9" fmla="*/ 9913303 w 9922669"/>
              <a:gd name="connsiteY9" fmla="*/ 137675 h 231190"/>
              <a:gd name="connsiteX10" fmla="*/ 9871824 w 9922669"/>
              <a:gd name="connsiteY10" fmla="*/ 98710 h 231190"/>
              <a:gd name="connsiteX11" fmla="*/ 9887880 w 9922669"/>
              <a:gd name="connsiteY11" fmla="*/ 114910 h 231190"/>
              <a:gd name="connsiteX12" fmla="*/ 9871824 w 9922669"/>
              <a:gd name="connsiteY12" fmla="*/ 131109 h 231190"/>
              <a:gd name="connsiteX13" fmla="*/ 9855768 w 9922669"/>
              <a:gd name="connsiteY13" fmla="*/ 114910 h 231190"/>
              <a:gd name="connsiteX14" fmla="*/ 9871824 w 9922669"/>
              <a:gd name="connsiteY14" fmla="*/ 98710 h 231190"/>
              <a:gd name="connsiteX15" fmla="*/ 9913303 w 9922669"/>
              <a:gd name="connsiteY15" fmla="*/ 70136 h 231190"/>
              <a:gd name="connsiteX16" fmla="*/ 9922669 w 9922669"/>
              <a:gd name="connsiteY16" fmla="*/ 78972 h 231190"/>
              <a:gd name="connsiteX17" fmla="*/ 9913303 w 9922669"/>
              <a:gd name="connsiteY17" fmla="*/ 87808 h 231190"/>
              <a:gd name="connsiteX18" fmla="*/ 9903936 w 9922669"/>
              <a:gd name="connsiteY18" fmla="*/ 78972 h 231190"/>
              <a:gd name="connsiteX19" fmla="*/ 9913303 w 9922669"/>
              <a:gd name="connsiteY19" fmla="*/ 70136 h 231190"/>
              <a:gd name="connsiteX20" fmla="*/ 9871824 w 9922669"/>
              <a:gd name="connsiteY20" fmla="*/ 35068 h 231190"/>
              <a:gd name="connsiteX21" fmla="*/ 9887880 w 9922669"/>
              <a:gd name="connsiteY21" fmla="*/ 51267 h 231190"/>
              <a:gd name="connsiteX22" fmla="*/ 9871824 w 9922669"/>
              <a:gd name="connsiteY22" fmla="*/ 67467 h 231190"/>
              <a:gd name="connsiteX23" fmla="*/ 9855768 w 9922669"/>
              <a:gd name="connsiteY23" fmla="*/ 51267 h 231190"/>
              <a:gd name="connsiteX24" fmla="*/ 9871824 w 9922669"/>
              <a:gd name="connsiteY24" fmla="*/ 35068 h 231190"/>
              <a:gd name="connsiteX25" fmla="*/ 0 w 9922669"/>
              <a:gd name="connsiteY25" fmla="*/ 0 h 231190"/>
              <a:gd name="connsiteX26" fmla="*/ 9824680 w 9922669"/>
              <a:gd name="connsiteY26" fmla="*/ 0 h 231190"/>
              <a:gd name="connsiteX27" fmla="*/ 9843726 w 9922669"/>
              <a:gd name="connsiteY27" fmla="*/ 19266 h 231190"/>
              <a:gd name="connsiteX28" fmla="*/ 9824680 w 9922669"/>
              <a:gd name="connsiteY28" fmla="*/ 38532 h 231190"/>
              <a:gd name="connsiteX29" fmla="*/ 9811982 w 9922669"/>
              <a:gd name="connsiteY29" fmla="*/ 51376 h 231190"/>
              <a:gd name="connsiteX30" fmla="*/ 9824680 w 9922669"/>
              <a:gd name="connsiteY30" fmla="*/ 67431 h 231190"/>
              <a:gd name="connsiteX31" fmla="*/ 9843726 w 9922669"/>
              <a:gd name="connsiteY31" fmla="*/ 83485 h 231190"/>
              <a:gd name="connsiteX32" fmla="*/ 9827855 w 9922669"/>
              <a:gd name="connsiteY32" fmla="*/ 102751 h 231190"/>
              <a:gd name="connsiteX33" fmla="*/ 9824680 w 9922669"/>
              <a:gd name="connsiteY33" fmla="*/ 102751 h 231190"/>
              <a:gd name="connsiteX34" fmla="*/ 9811982 w 9922669"/>
              <a:gd name="connsiteY34" fmla="*/ 115595 h 231190"/>
              <a:gd name="connsiteX35" fmla="*/ 9824680 w 9922669"/>
              <a:gd name="connsiteY35" fmla="*/ 131650 h 231190"/>
              <a:gd name="connsiteX36" fmla="*/ 9843726 w 9922669"/>
              <a:gd name="connsiteY36" fmla="*/ 147705 h 231190"/>
              <a:gd name="connsiteX37" fmla="*/ 9824680 w 9922669"/>
              <a:gd name="connsiteY37" fmla="*/ 166971 h 231190"/>
              <a:gd name="connsiteX38" fmla="*/ 9811982 w 9922669"/>
              <a:gd name="connsiteY38" fmla="*/ 183025 h 231190"/>
              <a:gd name="connsiteX39" fmla="*/ 9824680 w 9922669"/>
              <a:gd name="connsiteY39" fmla="*/ 195869 h 231190"/>
              <a:gd name="connsiteX40" fmla="*/ 9843726 w 9922669"/>
              <a:gd name="connsiteY40" fmla="*/ 215135 h 231190"/>
              <a:gd name="connsiteX41" fmla="*/ 9824680 w 9922669"/>
              <a:gd name="connsiteY41" fmla="*/ 231190 h 231190"/>
              <a:gd name="connsiteX42" fmla="*/ 0 w 9922669"/>
              <a:gd name="connsiteY42" fmla="*/ 231190 h 231190"/>
              <a:gd name="connsiteX43" fmla="*/ 0 w 9922669"/>
              <a:gd name="connsiteY43" fmla="*/ 0 h 2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22669" h="231190">
                <a:moveTo>
                  <a:pt x="9871824" y="163651"/>
                </a:moveTo>
                <a:cubicBezTo>
                  <a:pt x="9880691" y="163651"/>
                  <a:pt x="9887880" y="170904"/>
                  <a:pt x="9887880" y="179851"/>
                </a:cubicBezTo>
                <a:cubicBezTo>
                  <a:pt x="9887880" y="188797"/>
                  <a:pt x="9880691" y="196050"/>
                  <a:pt x="9871824" y="196050"/>
                </a:cubicBezTo>
                <a:cubicBezTo>
                  <a:pt x="9862956" y="196050"/>
                  <a:pt x="9855768" y="188797"/>
                  <a:pt x="9855768" y="179851"/>
                </a:cubicBezTo>
                <a:cubicBezTo>
                  <a:pt x="9855768" y="170904"/>
                  <a:pt x="9862956" y="163651"/>
                  <a:pt x="9871824" y="163651"/>
                </a:cubicBezTo>
                <a:close/>
                <a:moveTo>
                  <a:pt x="9913303" y="137675"/>
                </a:moveTo>
                <a:cubicBezTo>
                  <a:pt x="9918476" y="137675"/>
                  <a:pt x="9922669" y="141631"/>
                  <a:pt x="9922669" y="146511"/>
                </a:cubicBezTo>
                <a:cubicBezTo>
                  <a:pt x="9922669" y="151391"/>
                  <a:pt x="9918476" y="155347"/>
                  <a:pt x="9913303" y="155347"/>
                </a:cubicBezTo>
                <a:cubicBezTo>
                  <a:pt x="9908129" y="155347"/>
                  <a:pt x="9903936" y="151391"/>
                  <a:pt x="9903936" y="146511"/>
                </a:cubicBezTo>
                <a:cubicBezTo>
                  <a:pt x="9903936" y="141631"/>
                  <a:pt x="9908129" y="137675"/>
                  <a:pt x="9913303" y="137675"/>
                </a:cubicBezTo>
                <a:close/>
                <a:moveTo>
                  <a:pt x="9871824" y="98710"/>
                </a:moveTo>
                <a:cubicBezTo>
                  <a:pt x="9880691" y="98710"/>
                  <a:pt x="9887880" y="105963"/>
                  <a:pt x="9887880" y="114910"/>
                </a:cubicBezTo>
                <a:cubicBezTo>
                  <a:pt x="9887880" y="123856"/>
                  <a:pt x="9880691" y="131109"/>
                  <a:pt x="9871824" y="131109"/>
                </a:cubicBezTo>
                <a:cubicBezTo>
                  <a:pt x="9862956" y="131109"/>
                  <a:pt x="9855768" y="123856"/>
                  <a:pt x="9855768" y="114910"/>
                </a:cubicBezTo>
                <a:cubicBezTo>
                  <a:pt x="9855768" y="105963"/>
                  <a:pt x="9862956" y="98710"/>
                  <a:pt x="9871824" y="98710"/>
                </a:cubicBezTo>
                <a:close/>
                <a:moveTo>
                  <a:pt x="9913303" y="70136"/>
                </a:moveTo>
                <a:cubicBezTo>
                  <a:pt x="9918476" y="70136"/>
                  <a:pt x="9922669" y="74092"/>
                  <a:pt x="9922669" y="78972"/>
                </a:cubicBezTo>
                <a:cubicBezTo>
                  <a:pt x="9922669" y="83853"/>
                  <a:pt x="9918476" y="87808"/>
                  <a:pt x="9913303" y="87808"/>
                </a:cubicBezTo>
                <a:cubicBezTo>
                  <a:pt x="9908129" y="87808"/>
                  <a:pt x="9903936" y="83853"/>
                  <a:pt x="9903936" y="78972"/>
                </a:cubicBezTo>
                <a:cubicBezTo>
                  <a:pt x="9903936" y="74092"/>
                  <a:pt x="9908129" y="70136"/>
                  <a:pt x="9913303" y="70136"/>
                </a:cubicBezTo>
                <a:close/>
                <a:moveTo>
                  <a:pt x="9871824" y="35068"/>
                </a:moveTo>
                <a:cubicBezTo>
                  <a:pt x="9880691" y="35068"/>
                  <a:pt x="9887880" y="42321"/>
                  <a:pt x="9887880" y="51267"/>
                </a:cubicBezTo>
                <a:cubicBezTo>
                  <a:pt x="9887880" y="60214"/>
                  <a:pt x="9880691" y="67467"/>
                  <a:pt x="9871824" y="67467"/>
                </a:cubicBezTo>
                <a:cubicBezTo>
                  <a:pt x="9862956" y="67467"/>
                  <a:pt x="9855768" y="60214"/>
                  <a:pt x="9855768" y="51267"/>
                </a:cubicBezTo>
                <a:cubicBezTo>
                  <a:pt x="9855768" y="42321"/>
                  <a:pt x="9862956" y="35068"/>
                  <a:pt x="9871824" y="35068"/>
                </a:cubicBezTo>
                <a:close/>
                <a:moveTo>
                  <a:pt x="0" y="0"/>
                </a:moveTo>
                <a:cubicBezTo>
                  <a:pt x="0" y="0"/>
                  <a:pt x="0" y="0"/>
                  <a:pt x="9824680" y="0"/>
                </a:cubicBezTo>
                <a:cubicBezTo>
                  <a:pt x="9837377" y="0"/>
                  <a:pt x="9843726" y="9633"/>
                  <a:pt x="9843726" y="19266"/>
                </a:cubicBezTo>
                <a:cubicBezTo>
                  <a:pt x="9843726" y="28899"/>
                  <a:pt x="9837377" y="38532"/>
                  <a:pt x="9824680" y="38532"/>
                </a:cubicBezTo>
                <a:cubicBezTo>
                  <a:pt x="9818331" y="38532"/>
                  <a:pt x="9811982" y="44954"/>
                  <a:pt x="9811982" y="51376"/>
                </a:cubicBezTo>
                <a:cubicBezTo>
                  <a:pt x="9811982" y="57798"/>
                  <a:pt x="9818331" y="64219"/>
                  <a:pt x="9824680" y="67431"/>
                </a:cubicBezTo>
                <a:cubicBezTo>
                  <a:pt x="9837377" y="67431"/>
                  <a:pt x="9843726" y="73852"/>
                  <a:pt x="9843726" y="83485"/>
                </a:cubicBezTo>
                <a:cubicBezTo>
                  <a:pt x="9843726" y="93118"/>
                  <a:pt x="9837377" y="102751"/>
                  <a:pt x="9827855" y="102751"/>
                </a:cubicBezTo>
                <a:cubicBezTo>
                  <a:pt x="9827855" y="102751"/>
                  <a:pt x="9827855" y="102751"/>
                  <a:pt x="9824680" y="102751"/>
                </a:cubicBezTo>
                <a:cubicBezTo>
                  <a:pt x="9818331" y="102751"/>
                  <a:pt x="9811982" y="109173"/>
                  <a:pt x="9811982" y="115595"/>
                </a:cubicBezTo>
                <a:cubicBezTo>
                  <a:pt x="9811982" y="125228"/>
                  <a:pt x="9818331" y="131650"/>
                  <a:pt x="9824680" y="131650"/>
                </a:cubicBezTo>
                <a:cubicBezTo>
                  <a:pt x="9837377" y="131650"/>
                  <a:pt x="9843726" y="138072"/>
                  <a:pt x="9843726" y="147705"/>
                </a:cubicBezTo>
                <a:cubicBezTo>
                  <a:pt x="9843726" y="160549"/>
                  <a:pt x="9837377" y="166971"/>
                  <a:pt x="9824680" y="166971"/>
                </a:cubicBezTo>
                <a:cubicBezTo>
                  <a:pt x="9818331" y="166971"/>
                  <a:pt x="9811982" y="173392"/>
                  <a:pt x="9811982" y="183025"/>
                </a:cubicBezTo>
                <a:cubicBezTo>
                  <a:pt x="9811982" y="189448"/>
                  <a:pt x="9818331" y="195869"/>
                  <a:pt x="9824680" y="195869"/>
                </a:cubicBezTo>
                <a:cubicBezTo>
                  <a:pt x="9837377" y="195869"/>
                  <a:pt x="9843726" y="205502"/>
                  <a:pt x="9843726" y="215135"/>
                </a:cubicBezTo>
                <a:cubicBezTo>
                  <a:pt x="9843726" y="224768"/>
                  <a:pt x="9837377" y="231190"/>
                  <a:pt x="9824680" y="231190"/>
                </a:cubicBezTo>
                <a:cubicBezTo>
                  <a:pt x="9824680" y="231190"/>
                  <a:pt x="9824680" y="231190"/>
                  <a:pt x="0" y="231190"/>
                </a:cubicBezTo>
                <a:cubicBezTo>
                  <a:pt x="0" y="231190"/>
                  <a:pt x="0" y="231190"/>
                  <a:pt x="0" y="0"/>
                </a:cubicBezTo>
                <a:close/>
              </a:path>
            </a:pathLst>
          </a:custGeom>
          <a:solidFill>
            <a:schemeClr val="accent1"/>
          </a:solidFill>
          <a:ln>
            <a:noFill/>
          </a:ln>
        </p:spPr>
        <p:txBody>
          <a:bodyPr wrap="square" lIns="540000" tIns="0" rIns="360000" bIns="0" anchor="ctr">
            <a:noAutofit/>
          </a:bodyPr>
          <a:lstStyle>
            <a:lvl1pPr marL="0" indent="0">
              <a:lnSpc>
                <a:spcPct val="100000"/>
              </a:lnSpc>
              <a:buNone/>
              <a:defRPr sz="16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3" name="Espace réservé du texte 2"/>
          <p:cNvSpPr>
            <a:spLocks noGrp="1"/>
          </p:cNvSpPr>
          <p:nvPr>
            <p:ph type="body" sz="quarter" idx="15"/>
          </p:nvPr>
        </p:nvSpPr>
        <p:spPr>
          <a:xfrm>
            <a:off x="454978" y="717550"/>
            <a:ext cx="10456862" cy="379413"/>
          </a:xfrm>
        </p:spPr>
        <p:txBody>
          <a:bodyPr/>
          <a:lstStyle>
            <a:lvl1pPr marL="0" indent="0">
              <a:buNone/>
              <a:defRPr sz="1800"/>
            </a:lvl1pPr>
          </a:lstStyle>
          <a:p>
            <a:pPr lvl="0"/>
            <a:r>
              <a:rPr lang="fr-FR"/>
              <a:t>Modifier les styles du texte du masque</a:t>
            </a:r>
          </a:p>
        </p:txBody>
      </p:sp>
      <p:sp>
        <p:nvSpPr>
          <p:cNvPr id="6" name="Espace réservé pour une image  2"/>
          <p:cNvSpPr>
            <a:spLocks noGrp="1" noChangeAspect="1"/>
          </p:cNvSpPr>
          <p:nvPr>
            <p:ph type="pic" sz="quarter" idx="17"/>
          </p:nvPr>
        </p:nvSpPr>
        <p:spPr>
          <a:xfrm>
            <a:off x="11264618" y="42938"/>
            <a:ext cx="896386" cy="861910"/>
          </a:xfrm>
        </p:spPr>
        <p:txBody>
          <a:bodyPr/>
          <a:lstStyle>
            <a:lvl1pPr marL="0" indent="0">
              <a:buNone/>
              <a:defRPr sz="1200"/>
            </a:lvl1pPr>
          </a:lstStyle>
          <a:p>
            <a:r>
              <a:rPr lang="fr-FR"/>
              <a:t>Cliquez sur l'icône pour ajouter une image</a:t>
            </a:r>
          </a:p>
        </p:txBody>
      </p:sp>
      <p:sp>
        <p:nvSpPr>
          <p:cNvPr id="4" name="Espace réservé du contenu 3"/>
          <p:cNvSpPr>
            <a:spLocks noGrp="1"/>
          </p:cNvSpPr>
          <p:nvPr>
            <p:ph sz="quarter" idx="18"/>
          </p:nvPr>
        </p:nvSpPr>
        <p:spPr>
          <a:xfrm>
            <a:off x="515938" y="1395413"/>
            <a:ext cx="11091862" cy="47117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9036942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548977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827722"/>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335851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58651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2"/>
          </a:solidFill>
        </p:spPr>
        <p:txBody>
          <a:bodyPr wrap="square">
            <a:noAutofit/>
          </a:bodyPr>
          <a:lstStyle>
            <a:lvl1pPr>
              <a:defRPr/>
            </a:lvl1pPr>
          </a:lstStyle>
          <a:p>
            <a:pPr lvl="0"/>
            <a:r>
              <a:rPr lang="en-US" noProof="0"/>
              <a:t> </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Tree>
    <p:extLst>
      <p:ext uri="{BB962C8B-B14F-4D97-AF65-F5344CB8AC3E}">
        <p14:creationId xmlns:p14="http://schemas.microsoft.com/office/powerpoint/2010/main" val="1181229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41461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3"/>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362974"/>
            <a:ext cx="10800000" cy="486142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793216"/>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127382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1131889" y="2090899"/>
            <a:ext cx="10440000" cy="1548000"/>
          </a:xfrm>
        </p:spPr>
        <p:txBody>
          <a:bodyPr anchor="b"/>
          <a:lstStyle>
            <a:lvl1pPr>
              <a:defRPr sz="5000" b="0">
                <a:solidFill>
                  <a:schemeClr val="bg1"/>
                </a:solidFill>
                <a:latin typeface="+mn-lt"/>
              </a:defRPr>
            </a:lvl1pPr>
          </a:lstStyle>
          <a:p>
            <a:r>
              <a:rPr lang="en-US" noProof="0"/>
              <a:t>Click to edit Master title style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1131889" y="3709352"/>
            <a:ext cx="10440000" cy="792000"/>
          </a:xfrm>
        </p:spPr>
        <p:txBody>
          <a:bodyPr/>
          <a:lstStyle>
            <a:lvl1pPr>
              <a:defRPr sz="2900" b="0">
                <a:solidFill>
                  <a:schemeClr val="bg1"/>
                </a:solidFill>
                <a:latin typeface="+mn-lt"/>
              </a:defRPr>
            </a:lvl1pPr>
            <a:lvl2pPr>
              <a:defRPr sz="2500">
                <a:latin typeface="Encode Sans ExpandedLight" pitchFamily="2" charset="0"/>
              </a:defRPr>
            </a:lvl2pPr>
            <a:lvl3pPr>
              <a:defRPr sz="2500">
                <a:latin typeface="Encode Sans ExpandedLight" pitchFamily="2" charset="0"/>
              </a:defRPr>
            </a:lvl3pPr>
            <a:lvl4pPr>
              <a:defRPr sz="2500">
                <a:latin typeface="Encode Sans ExpandedLight" pitchFamily="2" charset="0"/>
              </a:defRPr>
            </a:lvl4pPr>
            <a:lvl5pPr>
              <a:defRPr sz="2500">
                <a:latin typeface="Encode Sans ExpandedLight" pitchFamily="2" charset="0"/>
              </a:defRPr>
            </a:lvl5pPr>
          </a:lstStyle>
          <a:p>
            <a:pPr lvl="0"/>
            <a:r>
              <a:rPr lang="en-US" noProof="0"/>
              <a:t>Click to edit master subtitle style</a:t>
            </a:r>
          </a:p>
        </p:txBody>
      </p:sp>
    </p:spTree>
    <p:extLst>
      <p:ext uri="{BB962C8B-B14F-4D97-AF65-F5344CB8AC3E}">
        <p14:creationId xmlns:p14="http://schemas.microsoft.com/office/powerpoint/2010/main" val="361351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Espace réservé du texte 16">
            <a:extLst>
              <a:ext uri="{FF2B5EF4-FFF2-40B4-BE49-F238E27FC236}">
                <a16:creationId xmlns:a16="http://schemas.microsoft.com/office/drawing/2014/main" id="{8B5B3371-D86E-4697-92CD-5B21ECF77AC1}"/>
              </a:ext>
            </a:extLst>
          </p:cNvPr>
          <p:cNvSpPr>
            <a:spLocks noGrp="1"/>
          </p:cNvSpPr>
          <p:nvPr>
            <p:ph type="body" idx="1" hasCustomPrompt="1"/>
          </p:nvPr>
        </p:nvSpPr>
        <p:spPr>
          <a:xfrm>
            <a:off x="1" y="96167"/>
            <a:ext cx="9683261" cy="335964"/>
          </a:xfrm>
          <a:custGeom>
            <a:avLst/>
            <a:gdLst>
              <a:gd name="connsiteX0" fmla="*/ 9609373 w 9683261"/>
              <a:gd name="connsiteY0" fmla="*/ 237817 h 335964"/>
              <a:gd name="connsiteX1" fmla="*/ 9632706 w 9683261"/>
              <a:gd name="connsiteY1" fmla="*/ 261358 h 335964"/>
              <a:gd name="connsiteX2" fmla="*/ 9609373 w 9683261"/>
              <a:gd name="connsiteY2" fmla="*/ 284899 h 335964"/>
              <a:gd name="connsiteX3" fmla="*/ 9586041 w 9683261"/>
              <a:gd name="connsiteY3" fmla="*/ 261358 h 335964"/>
              <a:gd name="connsiteX4" fmla="*/ 9609373 w 9683261"/>
              <a:gd name="connsiteY4" fmla="*/ 237817 h 335964"/>
              <a:gd name="connsiteX5" fmla="*/ 9669650 w 9683261"/>
              <a:gd name="connsiteY5" fmla="*/ 200069 h 335964"/>
              <a:gd name="connsiteX6" fmla="*/ 9683261 w 9683261"/>
              <a:gd name="connsiteY6" fmla="*/ 212909 h 335964"/>
              <a:gd name="connsiteX7" fmla="*/ 9669650 w 9683261"/>
              <a:gd name="connsiteY7" fmla="*/ 225749 h 335964"/>
              <a:gd name="connsiteX8" fmla="*/ 9656038 w 9683261"/>
              <a:gd name="connsiteY8" fmla="*/ 212909 h 335964"/>
              <a:gd name="connsiteX9" fmla="*/ 9669650 w 9683261"/>
              <a:gd name="connsiteY9" fmla="*/ 200069 h 335964"/>
              <a:gd name="connsiteX10" fmla="*/ 9609373 w 9683261"/>
              <a:gd name="connsiteY10" fmla="*/ 143445 h 335964"/>
              <a:gd name="connsiteX11" fmla="*/ 9632706 w 9683261"/>
              <a:gd name="connsiteY11" fmla="*/ 166987 h 335964"/>
              <a:gd name="connsiteX12" fmla="*/ 9609373 w 9683261"/>
              <a:gd name="connsiteY12" fmla="*/ 190527 h 335964"/>
              <a:gd name="connsiteX13" fmla="*/ 9586041 w 9683261"/>
              <a:gd name="connsiteY13" fmla="*/ 166987 h 335964"/>
              <a:gd name="connsiteX14" fmla="*/ 9609373 w 9683261"/>
              <a:gd name="connsiteY14" fmla="*/ 143445 h 335964"/>
              <a:gd name="connsiteX15" fmla="*/ 9669650 w 9683261"/>
              <a:gd name="connsiteY15" fmla="*/ 101921 h 335964"/>
              <a:gd name="connsiteX16" fmla="*/ 9683261 w 9683261"/>
              <a:gd name="connsiteY16" fmla="*/ 114762 h 335964"/>
              <a:gd name="connsiteX17" fmla="*/ 9669650 w 9683261"/>
              <a:gd name="connsiteY17" fmla="*/ 127602 h 335964"/>
              <a:gd name="connsiteX18" fmla="*/ 9656038 w 9683261"/>
              <a:gd name="connsiteY18" fmla="*/ 114762 h 335964"/>
              <a:gd name="connsiteX19" fmla="*/ 9669650 w 9683261"/>
              <a:gd name="connsiteY19" fmla="*/ 101921 h 335964"/>
              <a:gd name="connsiteX20" fmla="*/ 9609373 w 9683261"/>
              <a:gd name="connsiteY20" fmla="*/ 50961 h 335964"/>
              <a:gd name="connsiteX21" fmla="*/ 9632706 w 9683261"/>
              <a:gd name="connsiteY21" fmla="*/ 74501 h 335964"/>
              <a:gd name="connsiteX22" fmla="*/ 9609373 w 9683261"/>
              <a:gd name="connsiteY22" fmla="*/ 98043 h 335964"/>
              <a:gd name="connsiteX23" fmla="*/ 9586041 w 9683261"/>
              <a:gd name="connsiteY23" fmla="*/ 74501 h 335964"/>
              <a:gd name="connsiteX24" fmla="*/ 9609373 w 9683261"/>
              <a:gd name="connsiteY24" fmla="*/ 50961 h 335964"/>
              <a:gd name="connsiteX25" fmla="*/ 0 w 9683261"/>
              <a:gd name="connsiteY25" fmla="*/ 0 h 335964"/>
              <a:gd name="connsiteX26" fmla="*/ 739665 w 9683261"/>
              <a:gd name="connsiteY26" fmla="*/ 0 h 335964"/>
              <a:gd name="connsiteX27" fmla="*/ 9540864 w 9683261"/>
              <a:gd name="connsiteY27" fmla="*/ 0 h 335964"/>
              <a:gd name="connsiteX28" fmla="*/ 9568541 w 9683261"/>
              <a:gd name="connsiteY28" fmla="*/ 27997 h 335964"/>
              <a:gd name="connsiteX29" fmla="*/ 9540864 w 9683261"/>
              <a:gd name="connsiteY29" fmla="*/ 55995 h 335964"/>
              <a:gd name="connsiteX30" fmla="*/ 9522411 w 9683261"/>
              <a:gd name="connsiteY30" fmla="*/ 74659 h 335964"/>
              <a:gd name="connsiteX31" fmla="*/ 9540864 w 9683261"/>
              <a:gd name="connsiteY31" fmla="*/ 97990 h 335964"/>
              <a:gd name="connsiteX32" fmla="*/ 9568541 w 9683261"/>
              <a:gd name="connsiteY32" fmla="*/ 121320 h 335964"/>
              <a:gd name="connsiteX33" fmla="*/ 9545478 w 9683261"/>
              <a:gd name="connsiteY33" fmla="*/ 149317 h 335964"/>
              <a:gd name="connsiteX34" fmla="*/ 9540864 w 9683261"/>
              <a:gd name="connsiteY34" fmla="*/ 149317 h 335964"/>
              <a:gd name="connsiteX35" fmla="*/ 9522411 w 9683261"/>
              <a:gd name="connsiteY35" fmla="*/ 167982 h 335964"/>
              <a:gd name="connsiteX36" fmla="*/ 9540864 w 9683261"/>
              <a:gd name="connsiteY36" fmla="*/ 191313 h 335964"/>
              <a:gd name="connsiteX37" fmla="*/ 9568541 w 9683261"/>
              <a:gd name="connsiteY37" fmla="*/ 214644 h 335964"/>
              <a:gd name="connsiteX38" fmla="*/ 9540864 w 9683261"/>
              <a:gd name="connsiteY38" fmla="*/ 242641 h 335964"/>
              <a:gd name="connsiteX39" fmla="*/ 9522411 w 9683261"/>
              <a:gd name="connsiteY39" fmla="*/ 265971 h 335964"/>
              <a:gd name="connsiteX40" fmla="*/ 9540864 w 9683261"/>
              <a:gd name="connsiteY40" fmla="*/ 284636 h 335964"/>
              <a:gd name="connsiteX41" fmla="*/ 9568541 w 9683261"/>
              <a:gd name="connsiteY41" fmla="*/ 312633 h 335964"/>
              <a:gd name="connsiteX42" fmla="*/ 9540864 w 9683261"/>
              <a:gd name="connsiteY42" fmla="*/ 335964 h 335964"/>
              <a:gd name="connsiteX43" fmla="*/ 845227 w 9683261"/>
              <a:gd name="connsiteY43" fmla="*/ 335964 h 335964"/>
              <a:gd name="connsiteX44" fmla="*/ 0 w 9683261"/>
              <a:gd name="connsiteY44" fmla="*/ 335964 h 3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683261" h="335964">
                <a:moveTo>
                  <a:pt x="9609373" y="237817"/>
                </a:moveTo>
                <a:cubicBezTo>
                  <a:pt x="9622259" y="237817"/>
                  <a:pt x="9632706" y="248357"/>
                  <a:pt x="9632706" y="261358"/>
                </a:cubicBezTo>
                <a:cubicBezTo>
                  <a:pt x="9632706" y="274359"/>
                  <a:pt x="9622259" y="284899"/>
                  <a:pt x="9609373" y="284899"/>
                </a:cubicBezTo>
                <a:cubicBezTo>
                  <a:pt x="9596486" y="284899"/>
                  <a:pt x="9586041" y="274359"/>
                  <a:pt x="9586041" y="261358"/>
                </a:cubicBezTo>
                <a:cubicBezTo>
                  <a:pt x="9586041" y="248357"/>
                  <a:pt x="9596486" y="237817"/>
                  <a:pt x="9609373" y="237817"/>
                </a:cubicBezTo>
                <a:close/>
                <a:moveTo>
                  <a:pt x="9669650" y="200069"/>
                </a:moveTo>
                <a:cubicBezTo>
                  <a:pt x="9677168" y="200069"/>
                  <a:pt x="9683261" y="205817"/>
                  <a:pt x="9683261" y="212909"/>
                </a:cubicBezTo>
                <a:cubicBezTo>
                  <a:pt x="9683261" y="220001"/>
                  <a:pt x="9677168" y="225749"/>
                  <a:pt x="9669650" y="225749"/>
                </a:cubicBezTo>
                <a:cubicBezTo>
                  <a:pt x="9662132" y="225749"/>
                  <a:pt x="9656038" y="220001"/>
                  <a:pt x="9656038" y="212909"/>
                </a:cubicBezTo>
                <a:cubicBezTo>
                  <a:pt x="9656038" y="205817"/>
                  <a:pt x="9662132" y="200069"/>
                  <a:pt x="9669650" y="200069"/>
                </a:cubicBezTo>
                <a:close/>
                <a:moveTo>
                  <a:pt x="9609373" y="143445"/>
                </a:moveTo>
                <a:cubicBezTo>
                  <a:pt x="9622259" y="143445"/>
                  <a:pt x="9632706" y="153985"/>
                  <a:pt x="9632706" y="166987"/>
                </a:cubicBezTo>
                <a:cubicBezTo>
                  <a:pt x="9632706" y="179987"/>
                  <a:pt x="9622259" y="190527"/>
                  <a:pt x="9609373" y="190527"/>
                </a:cubicBezTo>
                <a:cubicBezTo>
                  <a:pt x="9596486" y="190527"/>
                  <a:pt x="9586041" y="179987"/>
                  <a:pt x="9586041" y="166987"/>
                </a:cubicBezTo>
                <a:cubicBezTo>
                  <a:pt x="9586041" y="153985"/>
                  <a:pt x="9596486" y="143445"/>
                  <a:pt x="9609373" y="143445"/>
                </a:cubicBezTo>
                <a:close/>
                <a:moveTo>
                  <a:pt x="9669650" y="101921"/>
                </a:moveTo>
                <a:cubicBezTo>
                  <a:pt x="9677168" y="101921"/>
                  <a:pt x="9683261" y="107670"/>
                  <a:pt x="9683261" y="114762"/>
                </a:cubicBezTo>
                <a:cubicBezTo>
                  <a:pt x="9683261" y="121855"/>
                  <a:pt x="9677168" y="127602"/>
                  <a:pt x="9669650" y="127602"/>
                </a:cubicBezTo>
                <a:cubicBezTo>
                  <a:pt x="9662132" y="127602"/>
                  <a:pt x="9656038" y="121855"/>
                  <a:pt x="9656038" y="114762"/>
                </a:cubicBezTo>
                <a:cubicBezTo>
                  <a:pt x="9656038" y="107670"/>
                  <a:pt x="9662132" y="101921"/>
                  <a:pt x="9669650" y="101921"/>
                </a:cubicBezTo>
                <a:close/>
                <a:moveTo>
                  <a:pt x="9609373" y="50961"/>
                </a:moveTo>
                <a:cubicBezTo>
                  <a:pt x="9622259" y="50961"/>
                  <a:pt x="9632706" y="61501"/>
                  <a:pt x="9632706" y="74501"/>
                </a:cubicBezTo>
                <a:cubicBezTo>
                  <a:pt x="9632706" y="87503"/>
                  <a:pt x="9622259" y="98043"/>
                  <a:pt x="9609373" y="98043"/>
                </a:cubicBezTo>
                <a:cubicBezTo>
                  <a:pt x="9596486" y="98043"/>
                  <a:pt x="9586041" y="87503"/>
                  <a:pt x="9586041" y="74501"/>
                </a:cubicBezTo>
                <a:cubicBezTo>
                  <a:pt x="9586041" y="61501"/>
                  <a:pt x="9596486" y="50961"/>
                  <a:pt x="9609373" y="50961"/>
                </a:cubicBezTo>
                <a:close/>
                <a:moveTo>
                  <a:pt x="0" y="0"/>
                </a:moveTo>
                <a:lnTo>
                  <a:pt x="739665" y="0"/>
                </a:lnTo>
                <a:cubicBezTo>
                  <a:pt x="2800514" y="0"/>
                  <a:pt x="5636951" y="0"/>
                  <a:pt x="9540864" y="0"/>
                </a:cubicBezTo>
                <a:cubicBezTo>
                  <a:pt x="9559315" y="0"/>
                  <a:pt x="9568541" y="13999"/>
                  <a:pt x="9568541" y="27997"/>
                </a:cubicBezTo>
                <a:cubicBezTo>
                  <a:pt x="9568541" y="41996"/>
                  <a:pt x="9559315" y="55995"/>
                  <a:pt x="9540864" y="55995"/>
                </a:cubicBezTo>
                <a:cubicBezTo>
                  <a:pt x="9531638" y="55995"/>
                  <a:pt x="9522411" y="65327"/>
                  <a:pt x="9522411" y="74659"/>
                </a:cubicBezTo>
                <a:cubicBezTo>
                  <a:pt x="9522411" y="83992"/>
                  <a:pt x="9531638" y="93323"/>
                  <a:pt x="9540864" y="97990"/>
                </a:cubicBezTo>
                <a:cubicBezTo>
                  <a:pt x="9559315" y="97990"/>
                  <a:pt x="9568541" y="107321"/>
                  <a:pt x="9568541" y="121320"/>
                </a:cubicBezTo>
                <a:cubicBezTo>
                  <a:pt x="9568541" y="135319"/>
                  <a:pt x="9559315" y="149317"/>
                  <a:pt x="9545478" y="149317"/>
                </a:cubicBezTo>
                <a:cubicBezTo>
                  <a:pt x="9545478" y="149317"/>
                  <a:pt x="9545478" y="149317"/>
                  <a:pt x="9540864" y="149317"/>
                </a:cubicBezTo>
                <a:cubicBezTo>
                  <a:pt x="9531638" y="149317"/>
                  <a:pt x="9522411" y="158650"/>
                  <a:pt x="9522411" y="167982"/>
                </a:cubicBezTo>
                <a:cubicBezTo>
                  <a:pt x="9522411" y="181981"/>
                  <a:pt x="9531638" y="191313"/>
                  <a:pt x="9540864" y="191313"/>
                </a:cubicBezTo>
                <a:cubicBezTo>
                  <a:pt x="9559315" y="191313"/>
                  <a:pt x="9568541" y="200645"/>
                  <a:pt x="9568541" y="214644"/>
                </a:cubicBezTo>
                <a:cubicBezTo>
                  <a:pt x="9568541" y="233309"/>
                  <a:pt x="9559315" y="242641"/>
                  <a:pt x="9540864" y="242641"/>
                </a:cubicBezTo>
                <a:cubicBezTo>
                  <a:pt x="9531638" y="242641"/>
                  <a:pt x="9522411" y="251972"/>
                  <a:pt x="9522411" y="265971"/>
                </a:cubicBezTo>
                <a:cubicBezTo>
                  <a:pt x="9522411" y="275305"/>
                  <a:pt x="9531638" y="284636"/>
                  <a:pt x="9540864" y="284636"/>
                </a:cubicBezTo>
                <a:cubicBezTo>
                  <a:pt x="9559315" y="284636"/>
                  <a:pt x="9568541" y="298634"/>
                  <a:pt x="9568541" y="312633"/>
                </a:cubicBezTo>
                <a:cubicBezTo>
                  <a:pt x="9568541" y="326632"/>
                  <a:pt x="9559315" y="335964"/>
                  <a:pt x="9540864" y="335964"/>
                </a:cubicBezTo>
                <a:cubicBezTo>
                  <a:pt x="9540864" y="335964"/>
                  <a:pt x="9540864" y="335964"/>
                  <a:pt x="845227" y="335964"/>
                </a:cubicBezTo>
                <a:lnTo>
                  <a:pt x="0" y="335964"/>
                </a:lnTo>
                <a:close/>
              </a:path>
            </a:pathLst>
          </a:custGeom>
          <a:solidFill>
            <a:schemeClr val="tx2"/>
          </a:solidFill>
          <a:ln w="3175">
            <a:noFill/>
          </a:ln>
        </p:spPr>
        <p:txBody>
          <a:bodyPr wrap="square" lIns="990000" tIns="0" rIns="360000" bIns="0" anchor="ctr">
            <a:noAutofit/>
          </a:bodyPr>
          <a:lstStyle>
            <a:lvl1pPr marL="0" indent="0">
              <a:lnSpc>
                <a:spcPct val="100000"/>
              </a:lnSpc>
              <a:buNone/>
              <a:defRPr sz="1500" b="0" cap="all" baseline="0">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2" name="Espace réservé du texte 11">
            <a:extLst>
              <a:ext uri="{FF2B5EF4-FFF2-40B4-BE49-F238E27FC236}">
                <a16:creationId xmlns:a16="http://schemas.microsoft.com/office/drawing/2014/main" id="{74BDBFD0-F6E2-49A9-91D4-C8811F988A20}"/>
              </a:ext>
            </a:extLst>
          </p:cNvPr>
          <p:cNvSpPr>
            <a:spLocks noGrp="1"/>
          </p:cNvSpPr>
          <p:nvPr>
            <p:ph type="body" sz="quarter" idx="19" hasCustomPrompt="1"/>
          </p:nvPr>
        </p:nvSpPr>
        <p:spPr>
          <a:xfrm>
            <a:off x="1" y="96167"/>
            <a:ext cx="745715" cy="334800"/>
          </a:xfrm>
          <a:custGeom>
            <a:avLst/>
            <a:gdLst>
              <a:gd name="connsiteX0" fmla="*/ 673459 w 745715"/>
              <a:gd name="connsiteY0" fmla="*/ 237600 h 334800"/>
              <a:gd name="connsiteX1" fmla="*/ 695317 w 745715"/>
              <a:gd name="connsiteY1" fmla="*/ 259715 h 334800"/>
              <a:gd name="connsiteX2" fmla="*/ 673459 w 745715"/>
              <a:gd name="connsiteY2" fmla="*/ 281829 h 334800"/>
              <a:gd name="connsiteX3" fmla="*/ 651601 w 745715"/>
              <a:gd name="connsiteY3" fmla="*/ 259715 h 334800"/>
              <a:gd name="connsiteX4" fmla="*/ 673459 w 745715"/>
              <a:gd name="connsiteY4" fmla="*/ 237600 h 334800"/>
              <a:gd name="connsiteX5" fmla="*/ 731572 w 745715"/>
              <a:gd name="connsiteY5" fmla="*/ 200572 h 334800"/>
              <a:gd name="connsiteX6" fmla="*/ 745715 w 745715"/>
              <a:gd name="connsiteY6" fmla="*/ 214715 h 334800"/>
              <a:gd name="connsiteX7" fmla="*/ 731572 w 745715"/>
              <a:gd name="connsiteY7" fmla="*/ 228857 h 334800"/>
              <a:gd name="connsiteX8" fmla="*/ 717429 w 745715"/>
              <a:gd name="connsiteY8" fmla="*/ 214715 h 334800"/>
              <a:gd name="connsiteX9" fmla="*/ 731572 w 745715"/>
              <a:gd name="connsiteY9" fmla="*/ 200572 h 334800"/>
              <a:gd name="connsiteX10" fmla="*/ 673459 w 745715"/>
              <a:gd name="connsiteY10" fmla="*/ 142971 h 334800"/>
              <a:gd name="connsiteX11" fmla="*/ 695317 w 745715"/>
              <a:gd name="connsiteY11" fmla="*/ 165086 h 334800"/>
              <a:gd name="connsiteX12" fmla="*/ 673459 w 745715"/>
              <a:gd name="connsiteY12" fmla="*/ 187200 h 334800"/>
              <a:gd name="connsiteX13" fmla="*/ 651601 w 745715"/>
              <a:gd name="connsiteY13" fmla="*/ 165086 h 334800"/>
              <a:gd name="connsiteX14" fmla="*/ 673459 w 745715"/>
              <a:gd name="connsiteY14" fmla="*/ 142971 h 334800"/>
              <a:gd name="connsiteX15" fmla="*/ 731572 w 745715"/>
              <a:gd name="connsiteY15" fmla="*/ 102343 h 334800"/>
              <a:gd name="connsiteX16" fmla="*/ 745715 w 745715"/>
              <a:gd name="connsiteY16" fmla="*/ 116486 h 334800"/>
              <a:gd name="connsiteX17" fmla="*/ 731572 w 745715"/>
              <a:gd name="connsiteY17" fmla="*/ 130629 h 334800"/>
              <a:gd name="connsiteX18" fmla="*/ 717429 w 745715"/>
              <a:gd name="connsiteY18" fmla="*/ 116486 h 334800"/>
              <a:gd name="connsiteX19" fmla="*/ 731572 w 745715"/>
              <a:gd name="connsiteY19" fmla="*/ 102343 h 334800"/>
              <a:gd name="connsiteX20" fmla="*/ 673459 w 745715"/>
              <a:gd name="connsiteY20" fmla="*/ 47828 h 334800"/>
              <a:gd name="connsiteX21" fmla="*/ 695317 w 745715"/>
              <a:gd name="connsiteY21" fmla="*/ 69943 h 334800"/>
              <a:gd name="connsiteX22" fmla="*/ 673459 w 745715"/>
              <a:gd name="connsiteY22" fmla="*/ 92057 h 334800"/>
              <a:gd name="connsiteX23" fmla="*/ 651601 w 745715"/>
              <a:gd name="connsiteY23" fmla="*/ 69943 h 334800"/>
              <a:gd name="connsiteX24" fmla="*/ 673459 w 745715"/>
              <a:gd name="connsiteY24" fmla="*/ 47828 h 334800"/>
              <a:gd name="connsiteX25" fmla="*/ 0 w 745715"/>
              <a:gd name="connsiteY25" fmla="*/ 0 h 334800"/>
              <a:gd name="connsiteX26" fmla="*/ 603580 w 745715"/>
              <a:gd name="connsiteY26" fmla="*/ 0 h 334800"/>
              <a:gd name="connsiteX27" fmla="*/ 604804 w 745715"/>
              <a:gd name="connsiteY27" fmla="*/ 0 h 334800"/>
              <a:gd name="connsiteX28" fmla="*/ 630514 w 745715"/>
              <a:gd name="connsiteY28" fmla="*/ 25848 h 334800"/>
              <a:gd name="connsiteX29" fmla="*/ 604804 w 745715"/>
              <a:gd name="connsiteY29" fmla="*/ 51697 h 334800"/>
              <a:gd name="connsiteX30" fmla="*/ 603580 w 745715"/>
              <a:gd name="connsiteY30" fmla="*/ 51697 h 334800"/>
              <a:gd name="connsiteX31" fmla="*/ 583991 w 745715"/>
              <a:gd name="connsiteY31" fmla="*/ 72622 h 334800"/>
              <a:gd name="connsiteX32" fmla="*/ 603580 w 745715"/>
              <a:gd name="connsiteY32" fmla="*/ 93547 h 334800"/>
              <a:gd name="connsiteX33" fmla="*/ 603580 w 745715"/>
              <a:gd name="connsiteY33" fmla="*/ 94778 h 334800"/>
              <a:gd name="connsiteX34" fmla="*/ 604804 w 745715"/>
              <a:gd name="connsiteY34" fmla="*/ 94778 h 334800"/>
              <a:gd name="connsiteX35" fmla="*/ 630514 w 745715"/>
              <a:gd name="connsiteY35" fmla="*/ 120627 h 334800"/>
              <a:gd name="connsiteX36" fmla="*/ 606028 w 745715"/>
              <a:gd name="connsiteY36" fmla="*/ 146475 h 334800"/>
              <a:gd name="connsiteX37" fmla="*/ 604804 w 745715"/>
              <a:gd name="connsiteY37" fmla="*/ 146475 h 334800"/>
              <a:gd name="connsiteX38" fmla="*/ 603580 w 745715"/>
              <a:gd name="connsiteY38" fmla="*/ 146475 h 334800"/>
              <a:gd name="connsiteX39" fmla="*/ 583991 w 745715"/>
              <a:gd name="connsiteY39" fmla="*/ 167400 h 334800"/>
              <a:gd name="connsiteX40" fmla="*/ 603580 w 745715"/>
              <a:gd name="connsiteY40" fmla="*/ 188325 h 334800"/>
              <a:gd name="connsiteX41" fmla="*/ 604804 w 745715"/>
              <a:gd name="connsiteY41" fmla="*/ 188325 h 334800"/>
              <a:gd name="connsiteX42" fmla="*/ 630514 w 745715"/>
              <a:gd name="connsiteY42" fmla="*/ 214173 h 334800"/>
              <a:gd name="connsiteX43" fmla="*/ 604804 w 745715"/>
              <a:gd name="connsiteY43" fmla="*/ 241253 h 334800"/>
              <a:gd name="connsiteX44" fmla="*/ 603580 w 745715"/>
              <a:gd name="connsiteY44" fmla="*/ 240022 h 334800"/>
              <a:gd name="connsiteX45" fmla="*/ 603580 w 745715"/>
              <a:gd name="connsiteY45" fmla="*/ 241253 h 334800"/>
              <a:gd name="connsiteX46" fmla="*/ 583991 w 745715"/>
              <a:gd name="connsiteY46" fmla="*/ 262178 h 334800"/>
              <a:gd name="connsiteX47" fmla="*/ 603580 w 745715"/>
              <a:gd name="connsiteY47" fmla="*/ 283103 h 334800"/>
              <a:gd name="connsiteX48" fmla="*/ 604804 w 745715"/>
              <a:gd name="connsiteY48" fmla="*/ 283103 h 334800"/>
              <a:gd name="connsiteX49" fmla="*/ 630514 w 745715"/>
              <a:gd name="connsiteY49" fmla="*/ 308952 h 334800"/>
              <a:gd name="connsiteX50" fmla="*/ 604804 w 745715"/>
              <a:gd name="connsiteY50" fmla="*/ 334800 h 334800"/>
              <a:gd name="connsiteX51" fmla="*/ 603580 w 745715"/>
              <a:gd name="connsiteY51" fmla="*/ 334800 h 334800"/>
              <a:gd name="connsiteX52" fmla="*/ 0 w 745715"/>
              <a:gd name="connsiteY52" fmla="*/ 334800 h 334800"/>
              <a:gd name="connsiteX53" fmla="*/ 0 w 745715"/>
              <a:gd name="connsiteY53"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45715" h="334800">
                <a:moveTo>
                  <a:pt x="673459" y="237600"/>
                </a:moveTo>
                <a:cubicBezTo>
                  <a:pt x="685530" y="237600"/>
                  <a:pt x="695317" y="247501"/>
                  <a:pt x="695317" y="259715"/>
                </a:cubicBezTo>
                <a:cubicBezTo>
                  <a:pt x="695317" y="271928"/>
                  <a:pt x="685530" y="281829"/>
                  <a:pt x="673459" y="281829"/>
                </a:cubicBezTo>
                <a:cubicBezTo>
                  <a:pt x="661388" y="281829"/>
                  <a:pt x="651601" y="271928"/>
                  <a:pt x="651601" y="259715"/>
                </a:cubicBezTo>
                <a:cubicBezTo>
                  <a:pt x="651601" y="247501"/>
                  <a:pt x="661388" y="237600"/>
                  <a:pt x="673459" y="237600"/>
                </a:cubicBezTo>
                <a:close/>
                <a:moveTo>
                  <a:pt x="731572" y="200572"/>
                </a:moveTo>
                <a:cubicBezTo>
                  <a:pt x="739383" y="200572"/>
                  <a:pt x="745715" y="206904"/>
                  <a:pt x="745715" y="214715"/>
                </a:cubicBezTo>
                <a:cubicBezTo>
                  <a:pt x="745715" y="222526"/>
                  <a:pt x="739383" y="228857"/>
                  <a:pt x="731572" y="228857"/>
                </a:cubicBezTo>
                <a:cubicBezTo>
                  <a:pt x="723761" y="228857"/>
                  <a:pt x="717429" y="222526"/>
                  <a:pt x="717429" y="214715"/>
                </a:cubicBezTo>
                <a:cubicBezTo>
                  <a:pt x="717429" y="206904"/>
                  <a:pt x="723761" y="200572"/>
                  <a:pt x="731572" y="200572"/>
                </a:cubicBezTo>
                <a:close/>
                <a:moveTo>
                  <a:pt x="673459" y="142971"/>
                </a:moveTo>
                <a:cubicBezTo>
                  <a:pt x="685530" y="142971"/>
                  <a:pt x="695317" y="152872"/>
                  <a:pt x="695317" y="165086"/>
                </a:cubicBezTo>
                <a:cubicBezTo>
                  <a:pt x="695317" y="177299"/>
                  <a:pt x="685530" y="187200"/>
                  <a:pt x="673459" y="187200"/>
                </a:cubicBezTo>
                <a:cubicBezTo>
                  <a:pt x="661388" y="187200"/>
                  <a:pt x="651601" y="177299"/>
                  <a:pt x="651601" y="165086"/>
                </a:cubicBezTo>
                <a:cubicBezTo>
                  <a:pt x="651601" y="152872"/>
                  <a:pt x="661388" y="142971"/>
                  <a:pt x="673459" y="142971"/>
                </a:cubicBezTo>
                <a:close/>
                <a:moveTo>
                  <a:pt x="731572" y="102343"/>
                </a:moveTo>
                <a:cubicBezTo>
                  <a:pt x="739383" y="102343"/>
                  <a:pt x="745715" y="108675"/>
                  <a:pt x="745715" y="116486"/>
                </a:cubicBezTo>
                <a:cubicBezTo>
                  <a:pt x="745715" y="124297"/>
                  <a:pt x="739383" y="130629"/>
                  <a:pt x="731572" y="130629"/>
                </a:cubicBezTo>
                <a:cubicBezTo>
                  <a:pt x="723761" y="130629"/>
                  <a:pt x="717429" y="124297"/>
                  <a:pt x="717429" y="116486"/>
                </a:cubicBezTo>
                <a:cubicBezTo>
                  <a:pt x="717429" y="108675"/>
                  <a:pt x="723761" y="102343"/>
                  <a:pt x="731572" y="102343"/>
                </a:cubicBezTo>
                <a:close/>
                <a:moveTo>
                  <a:pt x="673459" y="47828"/>
                </a:moveTo>
                <a:cubicBezTo>
                  <a:pt x="685530" y="47828"/>
                  <a:pt x="695317" y="57729"/>
                  <a:pt x="695317" y="69943"/>
                </a:cubicBezTo>
                <a:cubicBezTo>
                  <a:pt x="695317" y="82156"/>
                  <a:pt x="685530" y="92057"/>
                  <a:pt x="673459" y="92057"/>
                </a:cubicBezTo>
                <a:cubicBezTo>
                  <a:pt x="661388" y="92057"/>
                  <a:pt x="651601" y="82156"/>
                  <a:pt x="651601" y="69943"/>
                </a:cubicBezTo>
                <a:cubicBezTo>
                  <a:pt x="651601" y="57729"/>
                  <a:pt x="661388" y="47828"/>
                  <a:pt x="673459" y="47828"/>
                </a:cubicBezTo>
                <a:close/>
                <a:moveTo>
                  <a:pt x="0" y="0"/>
                </a:moveTo>
                <a:cubicBezTo>
                  <a:pt x="0" y="0"/>
                  <a:pt x="0" y="0"/>
                  <a:pt x="603580" y="0"/>
                </a:cubicBezTo>
                <a:cubicBezTo>
                  <a:pt x="603580" y="0"/>
                  <a:pt x="603580" y="0"/>
                  <a:pt x="604804" y="0"/>
                </a:cubicBezTo>
                <a:cubicBezTo>
                  <a:pt x="619495" y="0"/>
                  <a:pt x="630514" y="11078"/>
                  <a:pt x="630514" y="25848"/>
                </a:cubicBezTo>
                <a:cubicBezTo>
                  <a:pt x="630514" y="40619"/>
                  <a:pt x="619495" y="51697"/>
                  <a:pt x="604804" y="51697"/>
                </a:cubicBezTo>
                <a:cubicBezTo>
                  <a:pt x="604804" y="51697"/>
                  <a:pt x="603580" y="51697"/>
                  <a:pt x="603580" y="51697"/>
                </a:cubicBezTo>
                <a:cubicBezTo>
                  <a:pt x="592561" y="52928"/>
                  <a:pt x="583991" y="61544"/>
                  <a:pt x="583991" y="72622"/>
                </a:cubicBezTo>
                <a:cubicBezTo>
                  <a:pt x="583991" y="84931"/>
                  <a:pt x="592561" y="93547"/>
                  <a:pt x="603580" y="93547"/>
                </a:cubicBezTo>
                <a:cubicBezTo>
                  <a:pt x="603580" y="93547"/>
                  <a:pt x="603580" y="93547"/>
                  <a:pt x="603580" y="94778"/>
                </a:cubicBezTo>
                <a:cubicBezTo>
                  <a:pt x="603580" y="94778"/>
                  <a:pt x="604804" y="94778"/>
                  <a:pt x="604804" y="94778"/>
                </a:cubicBezTo>
                <a:cubicBezTo>
                  <a:pt x="619495" y="94778"/>
                  <a:pt x="630514" y="105856"/>
                  <a:pt x="630514" y="120627"/>
                </a:cubicBezTo>
                <a:cubicBezTo>
                  <a:pt x="630514" y="134166"/>
                  <a:pt x="619495" y="145245"/>
                  <a:pt x="606028" y="146475"/>
                </a:cubicBezTo>
                <a:cubicBezTo>
                  <a:pt x="606028" y="146475"/>
                  <a:pt x="604804" y="146475"/>
                  <a:pt x="604804" y="146475"/>
                </a:cubicBezTo>
                <a:cubicBezTo>
                  <a:pt x="604804" y="146475"/>
                  <a:pt x="603580" y="146475"/>
                  <a:pt x="603580" y="146475"/>
                </a:cubicBezTo>
                <a:cubicBezTo>
                  <a:pt x="592561" y="146475"/>
                  <a:pt x="583991" y="156322"/>
                  <a:pt x="583991" y="167400"/>
                </a:cubicBezTo>
                <a:cubicBezTo>
                  <a:pt x="583991" y="178478"/>
                  <a:pt x="592561" y="187095"/>
                  <a:pt x="603580" y="188325"/>
                </a:cubicBezTo>
                <a:cubicBezTo>
                  <a:pt x="603580" y="188325"/>
                  <a:pt x="604804" y="188325"/>
                  <a:pt x="604804" y="188325"/>
                </a:cubicBezTo>
                <a:cubicBezTo>
                  <a:pt x="619495" y="188325"/>
                  <a:pt x="630514" y="200633"/>
                  <a:pt x="630514" y="214173"/>
                </a:cubicBezTo>
                <a:cubicBezTo>
                  <a:pt x="630514" y="228945"/>
                  <a:pt x="619495" y="241253"/>
                  <a:pt x="604804" y="241253"/>
                </a:cubicBezTo>
                <a:cubicBezTo>
                  <a:pt x="604804" y="241253"/>
                  <a:pt x="603580" y="240022"/>
                  <a:pt x="603580" y="240022"/>
                </a:cubicBezTo>
                <a:cubicBezTo>
                  <a:pt x="603580" y="240022"/>
                  <a:pt x="603580" y="240022"/>
                  <a:pt x="603580" y="241253"/>
                </a:cubicBezTo>
                <a:cubicBezTo>
                  <a:pt x="592561" y="241253"/>
                  <a:pt x="583991" y="251100"/>
                  <a:pt x="583991" y="262178"/>
                </a:cubicBezTo>
                <a:cubicBezTo>
                  <a:pt x="583991" y="273256"/>
                  <a:pt x="592561" y="281872"/>
                  <a:pt x="603580" y="283103"/>
                </a:cubicBezTo>
                <a:cubicBezTo>
                  <a:pt x="603580" y="283103"/>
                  <a:pt x="604804" y="283103"/>
                  <a:pt x="604804" y="283103"/>
                </a:cubicBezTo>
                <a:cubicBezTo>
                  <a:pt x="619495" y="283103"/>
                  <a:pt x="630514" y="294181"/>
                  <a:pt x="630514" y="308952"/>
                </a:cubicBezTo>
                <a:cubicBezTo>
                  <a:pt x="630514" y="323722"/>
                  <a:pt x="619495" y="334800"/>
                  <a:pt x="604804" y="334800"/>
                </a:cubicBezTo>
                <a:cubicBezTo>
                  <a:pt x="604804" y="334800"/>
                  <a:pt x="604804" y="334800"/>
                  <a:pt x="603580" y="334800"/>
                </a:cubicBezTo>
                <a:cubicBezTo>
                  <a:pt x="603580" y="334800"/>
                  <a:pt x="603580" y="334800"/>
                  <a:pt x="0" y="334800"/>
                </a:cubicBezTo>
                <a:cubicBezTo>
                  <a:pt x="0" y="334800"/>
                  <a:pt x="0" y="334800"/>
                  <a:pt x="0" y="0"/>
                </a:cubicBezTo>
                <a:close/>
              </a:path>
            </a:pathLst>
          </a:custGeom>
          <a:solidFill>
            <a:schemeClr val="accent4"/>
          </a:solidFill>
        </p:spPr>
        <p:txBody>
          <a:bodyPr wrap="square">
            <a:noAutofit/>
          </a:bodyPr>
          <a:lstStyle>
            <a:lvl1pPr>
              <a:defRPr/>
            </a:lvl1pPr>
          </a:lstStyle>
          <a:p>
            <a:pPr lvl="0"/>
            <a:r>
              <a:rPr lang="en-US" noProof="0"/>
              <a:t> </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536400" y="1296369"/>
            <a:ext cx="10800000" cy="492803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0023D345-337F-488B-8D03-DF3DDDA5DDF5}"/>
              </a:ext>
            </a:extLst>
          </p:cNvPr>
          <p:cNvSpPr>
            <a:spLocks noGrp="1"/>
          </p:cNvSpPr>
          <p:nvPr>
            <p:ph type="dt" sz="half" idx="15"/>
          </p:nvPr>
        </p:nvSpPr>
        <p:spPr/>
        <p:txBody>
          <a:bodyPr/>
          <a:lstStyle/>
          <a:p>
            <a:r>
              <a:rPr lang="en-US" noProof="0"/>
              <a:t>YYYY/MM/DD</a:t>
            </a:r>
            <a:endParaRPr lang="en-US" b="0" noProof="0"/>
          </a:p>
        </p:txBody>
      </p:sp>
      <p:sp>
        <p:nvSpPr>
          <p:cNvPr id="7" name="Espace réservé du pied de page 6">
            <a:extLst>
              <a:ext uri="{FF2B5EF4-FFF2-40B4-BE49-F238E27FC236}">
                <a16:creationId xmlns:a16="http://schemas.microsoft.com/office/drawing/2014/main" id="{509EADAA-0C96-4D73-B394-C1A53CEA1029}"/>
              </a:ext>
            </a:extLst>
          </p:cNvPr>
          <p:cNvSpPr>
            <a:spLocks noGrp="1"/>
          </p:cNvSpPr>
          <p:nvPr>
            <p:ph type="ftr" sz="quarter" idx="16"/>
          </p:nvPr>
        </p:nvSpPr>
        <p:spPr/>
        <p:txBody>
          <a:bodyPr/>
          <a:lstStyle/>
          <a:p>
            <a:r>
              <a:rPr lang="en-US" noProof="0"/>
              <a:t>Communication Department</a:t>
            </a:r>
            <a:endParaRPr lang="en-US" b="0" noProof="0"/>
          </a:p>
        </p:txBody>
      </p:sp>
      <p:sp>
        <p:nvSpPr>
          <p:cNvPr id="8" name="Espace réservé du numéro de diapositive 7">
            <a:extLst>
              <a:ext uri="{FF2B5EF4-FFF2-40B4-BE49-F238E27FC236}">
                <a16:creationId xmlns:a16="http://schemas.microsoft.com/office/drawing/2014/main" id="{257223AC-9555-4A04-BCAD-D73603C5E654}"/>
              </a:ext>
            </a:extLst>
          </p:cNvPr>
          <p:cNvSpPr>
            <a:spLocks noGrp="1"/>
          </p:cNvSpPr>
          <p:nvPr>
            <p:ph type="sldNum" sz="quarter" idx="17"/>
          </p:nvPr>
        </p:nvSpPr>
        <p:spPr/>
        <p:txBody>
          <a:bodyPr/>
          <a:lstStyle/>
          <a:p>
            <a:fld id="{975A587B-5814-4D9B-9598-FE9CB954CB01}" type="slidenum">
              <a:rPr lang="en-US" noProof="0" smtClean="0"/>
              <a:pPr/>
              <a:t>‹N°›</a:t>
            </a:fld>
            <a:endParaRPr lang="en-US" b="0" noProof="0"/>
          </a:p>
        </p:txBody>
      </p:sp>
      <p:sp>
        <p:nvSpPr>
          <p:cNvPr id="10" name="Titre 9">
            <a:extLst>
              <a:ext uri="{FF2B5EF4-FFF2-40B4-BE49-F238E27FC236}">
                <a16:creationId xmlns:a16="http://schemas.microsoft.com/office/drawing/2014/main" id="{E51F8B3E-14FB-4855-BA2B-DAC0E96F2123}"/>
              </a:ext>
            </a:extLst>
          </p:cNvPr>
          <p:cNvSpPr>
            <a:spLocks noGrp="1"/>
          </p:cNvSpPr>
          <p:nvPr>
            <p:ph type="title" hasCustomPrompt="1"/>
          </p:nvPr>
        </p:nvSpPr>
        <p:spPr>
          <a:xfrm>
            <a:off x="546100" y="696268"/>
            <a:ext cx="10800000" cy="335964"/>
          </a:xfrm>
        </p:spPr>
        <p:txBody>
          <a:bodyPr/>
          <a:lstStyle>
            <a:lvl1pPr algn="r">
              <a:defRPr sz="1400"/>
            </a:lvl1pPr>
          </a:lstStyle>
          <a:p>
            <a:r>
              <a:rPr lang="en-US" noProof="0"/>
              <a:t>Click to edit Master title style</a:t>
            </a:r>
          </a:p>
        </p:txBody>
      </p:sp>
    </p:spTree>
    <p:extLst>
      <p:ext uri="{BB962C8B-B14F-4D97-AF65-F5344CB8AC3E}">
        <p14:creationId xmlns:p14="http://schemas.microsoft.com/office/powerpoint/2010/main" val="4129855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dirty="0"/>
              <a:t>Modifiez le style du titre</a:t>
            </a:r>
            <a:endParaRPr lang="en-US" noProof="0" dirty="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3487417718"/>
      </p:ext>
    </p:extLst>
  </p:cSld>
  <p:clrMap bg1="lt1" tx1="dk1" bg2="lt2" tx2="dk2" accent1="accent1" accent2="accent2" accent3="accent3" accent4="accent4" accent5="accent5" accent6="accent6" hlink="hlink" folHlink="folHlink"/>
  <p:sldLayoutIdLst>
    <p:sldLayoutId id="2147483690" r:id="rId1"/>
  </p:sldLayoutIdLst>
  <p:hf sldNum="0"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pic>
        <p:nvPicPr>
          <p:cNvPr id="9" name="Immagine 1">
            <a:extLst>
              <a:ext uri="{FF2B5EF4-FFF2-40B4-BE49-F238E27FC236}">
                <a16:creationId xmlns:a16="http://schemas.microsoft.com/office/drawing/2014/main" id="{EE8FF63E-AB4C-495C-A76C-4A9E9461FB93}"/>
              </a:ext>
            </a:extLst>
          </p:cNvPr>
          <p:cNvPicPr>
            <a:picLocks noChangeAspect="1"/>
          </p:cNvPicPr>
          <p:nvPr userDrawn="1"/>
        </p:nvPicPr>
        <p:blipFill>
          <a:blip r:embed="rId6"/>
          <a:stretch>
            <a:fillRect/>
          </a:stretch>
        </p:blipFill>
        <p:spPr>
          <a:xfrm>
            <a:off x="10346358" y="36374"/>
            <a:ext cx="1845642" cy="596855"/>
          </a:xfrm>
          <a:prstGeom prst="rect">
            <a:avLst/>
          </a:prstGeom>
        </p:spPr>
      </p:pic>
      <p:sp>
        <p:nvSpPr>
          <p:cNvPr id="7" name="TextBox 6">
            <a:extLst>
              <a:ext uri="{FF2B5EF4-FFF2-40B4-BE49-F238E27FC236}">
                <a16:creationId xmlns:a16="http://schemas.microsoft.com/office/drawing/2014/main" id="{BA0F8855-23BD-4B44-A543-73DD82B10640}"/>
              </a:ext>
            </a:extLst>
          </p:cNvPr>
          <p:cNvSpPr txBox="1"/>
          <p:nvPr userDrawn="1"/>
        </p:nvSpPr>
        <p:spPr>
          <a:xfrm>
            <a:off x="11345081" y="6574896"/>
            <a:ext cx="802257" cy="261610"/>
          </a:xfrm>
          <a:prstGeom prst="rect">
            <a:avLst/>
          </a:prstGeom>
          <a:noFill/>
        </p:spPr>
        <p:txBody>
          <a:bodyPr wrap="square" rtlCol="0">
            <a:spAutoFit/>
          </a:bodyPr>
          <a:lstStyle/>
          <a:p>
            <a:pPr algn="r"/>
            <a:fld id="{D1AB92C6-CF60-4BE9-BA06-3FAEA9FC4D77}" type="slidenum">
              <a:rPr lang="en-US" sz="1100" smtClean="0"/>
              <a:pPr algn="r"/>
              <a:t>‹N°›</a:t>
            </a:fld>
            <a:endParaRPr lang="en-US" sz="1100"/>
          </a:p>
        </p:txBody>
      </p:sp>
    </p:spTree>
    <p:extLst>
      <p:ext uri="{BB962C8B-B14F-4D97-AF65-F5344CB8AC3E}">
        <p14:creationId xmlns:p14="http://schemas.microsoft.com/office/powerpoint/2010/main" val="1399731649"/>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736" r:id="rId3"/>
    <p:sldLayoutId id="2147483737" r:id="rId4"/>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2"/>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2"/>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076972A9-069A-4041-9118-DA0C1EB714BD}"/>
              </a:ext>
            </a:extLst>
          </p:cNvPr>
          <p:cNvPicPr>
            <a:picLocks noChangeAspect="1"/>
          </p:cNvPicPr>
          <p:nvPr userDrawn="1"/>
        </p:nvPicPr>
        <p:blipFill>
          <a:blip r:embed="rId4"/>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2800164359"/>
      </p:ext>
    </p:extLst>
  </p:cSld>
  <p:clrMap bg1="lt1" tx1="dk1" bg2="lt2" tx2="dk2" accent1="accent1" accent2="accent2" accent3="accent3" accent4="accent4" accent5="accent5" accent6="accent6" hlink="hlink" folHlink="folHlink"/>
  <p:sldLayoutIdLst>
    <p:sldLayoutId id="2147483709" r:id="rId1"/>
    <p:sldLayoutId id="2147483739" r:id="rId2"/>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3"/>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45081" y="1535088"/>
            <a:ext cx="10800000" cy="864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45081" y="2624771"/>
            <a:ext cx="10800000" cy="36000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546100" y="6489701"/>
            <a:ext cx="1056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YYYY/MM/DD</a:t>
            </a: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489707" y="6489701"/>
            <a:ext cx="4800000" cy="216000"/>
          </a:xfrm>
          <a:prstGeom prst="rect">
            <a:avLst/>
          </a:prstGeom>
        </p:spPr>
        <p:txBody>
          <a:bodyPr vert="horz" lIns="91440" tIns="45720" rIns="91440" bIns="45720" rtlCol="0" anchor="ctr">
            <a:noAutofit/>
          </a:bodyPr>
          <a:lstStyle>
            <a:lvl1pPr algn="l">
              <a:defRPr sz="900" b="0">
                <a:solidFill>
                  <a:schemeClr val="tx2"/>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0979874" y="6489701"/>
            <a:ext cx="720000" cy="216000"/>
          </a:xfrm>
          <a:prstGeom prst="rect">
            <a:avLst/>
          </a:prstGeom>
        </p:spPr>
        <p:txBody>
          <a:bodyPr vert="horz" lIns="91440" tIns="45720" rIns="91440" bIns="45720" rtlCol="0" anchor="ctr">
            <a:noAutofit/>
          </a:bodyPr>
          <a:lstStyle>
            <a:lvl1pPr algn="r">
              <a:defRPr sz="900" b="0">
                <a:solidFill>
                  <a:schemeClr val="tx2"/>
                </a:solidFill>
                <a:latin typeface="+mn-lt"/>
              </a:defRPr>
            </a:lvl1pPr>
          </a:lstStyle>
          <a:p>
            <a:fld id="{975A587B-5814-4D9B-9598-FE9CB954CB01}" type="slidenum">
              <a:rPr lang="en-US" smtClean="0"/>
              <a:pPr/>
              <a:t>‹N°›</a:t>
            </a:fld>
            <a:endParaRPr lang="en-US"/>
          </a:p>
        </p:txBody>
      </p:sp>
      <p:pic>
        <p:nvPicPr>
          <p:cNvPr id="9" name="Immagine 1">
            <a:extLst>
              <a:ext uri="{FF2B5EF4-FFF2-40B4-BE49-F238E27FC236}">
                <a16:creationId xmlns:a16="http://schemas.microsoft.com/office/drawing/2014/main" id="{33C6FD5F-CDC4-40EC-8D7C-01AA3CF6CF4A}"/>
              </a:ext>
            </a:extLst>
          </p:cNvPr>
          <p:cNvPicPr>
            <a:picLocks noChangeAspect="1"/>
          </p:cNvPicPr>
          <p:nvPr userDrawn="1"/>
        </p:nvPicPr>
        <p:blipFill>
          <a:blip r:embed="rId9"/>
          <a:stretch>
            <a:fillRect/>
          </a:stretch>
        </p:blipFill>
        <p:spPr>
          <a:xfrm>
            <a:off x="10346358" y="36374"/>
            <a:ext cx="1845642" cy="596855"/>
          </a:xfrm>
          <a:prstGeom prst="rect">
            <a:avLst/>
          </a:prstGeom>
        </p:spPr>
      </p:pic>
    </p:spTree>
    <p:extLst>
      <p:ext uri="{BB962C8B-B14F-4D97-AF65-F5344CB8AC3E}">
        <p14:creationId xmlns:p14="http://schemas.microsoft.com/office/powerpoint/2010/main" val="715542581"/>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40" r:id="rId3"/>
    <p:sldLayoutId id="2147483741" r:id="rId4"/>
    <p:sldLayoutId id="2147483781" r:id="rId5"/>
    <p:sldLayoutId id="2147483790" r:id="rId6"/>
    <p:sldLayoutId id="2147483791" r:id="rId7"/>
  </p:sldLayoutIdLst>
  <p:hf sldNum="0" hdr="0" ftr="0" dt="0"/>
  <p:txStyles>
    <p:titleStyle>
      <a:lvl1pPr algn="l" defTabSz="685800" rtl="0" eaLnBrk="1" latinLnBrk="0" hangingPunct="1">
        <a:lnSpc>
          <a:spcPct val="95000"/>
        </a:lnSpc>
        <a:spcBef>
          <a:spcPct val="0"/>
        </a:spcBef>
        <a:buNone/>
        <a:defRPr sz="2600" b="0" kern="1200" cap="all" baseline="0">
          <a:solidFill>
            <a:schemeClr val="tx2"/>
          </a:solidFill>
          <a:latin typeface="+mj-lt"/>
          <a:ea typeface="+mj-ea"/>
          <a:cs typeface="+mj-cs"/>
        </a:defRPr>
      </a:lvl1pPr>
    </p:titleStyle>
    <p:bodyStyle>
      <a:lvl1pPr marL="0" indent="0" algn="l" defTabSz="685800" rtl="0" eaLnBrk="1" latinLnBrk="0" hangingPunct="1">
        <a:lnSpc>
          <a:spcPct val="105000"/>
        </a:lnSpc>
        <a:spcBef>
          <a:spcPts val="0"/>
        </a:spcBef>
        <a:buFont typeface="Arial" panose="020B0604020202020204" pitchFamily="34" charset="0"/>
        <a:buNone/>
        <a:defRPr sz="1600" b="0" kern="1200">
          <a:solidFill>
            <a:schemeClr val="tx2"/>
          </a:solidFill>
          <a:latin typeface="+mj-lt"/>
          <a:ea typeface="+mn-ea"/>
          <a:cs typeface="+mn-cs"/>
        </a:defRPr>
      </a:lvl1pPr>
      <a:lvl2pPr marL="216000" indent="-216000" algn="l" defTabSz="685800" rtl="0" eaLnBrk="1" latinLnBrk="0" hangingPunct="1">
        <a:lnSpc>
          <a:spcPct val="105000"/>
        </a:lnSpc>
        <a:spcBef>
          <a:spcPts val="700"/>
        </a:spcBef>
        <a:buClr>
          <a:schemeClr val="accent4"/>
        </a:buClr>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400" b="0" kern="1200">
          <a:solidFill>
            <a:schemeClr val="accent1"/>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400" b="0" kern="1200">
          <a:solidFill>
            <a:schemeClr val="accent1"/>
          </a:solidFill>
          <a:latin typeface="+mj-lt"/>
          <a:ea typeface="+mn-ea"/>
          <a:cs typeface="+mn-cs"/>
        </a:defRPr>
      </a:lvl4pPr>
      <a:lvl5pPr marL="360000" indent="-144000" algn="l" defTabSz="685800" rtl="0" eaLnBrk="1" latinLnBrk="0" hangingPunct="1">
        <a:lnSpc>
          <a:spcPct val="105000"/>
        </a:lnSpc>
        <a:spcBef>
          <a:spcPts val="400"/>
        </a:spcBef>
        <a:buClr>
          <a:schemeClr val="accent4"/>
        </a:buClr>
        <a:buFont typeface="Arial" panose="020B0604020202020204" pitchFamily="34" charset="0"/>
        <a:buChar char="•"/>
        <a:defRPr sz="14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214049" y="773736"/>
            <a:ext cx="10080000" cy="792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32787" y="2497136"/>
            <a:ext cx="10440000" cy="360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0600972"/>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685800" rtl="0" eaLnBrk="1" latinLnBrk="0" hangingPunct="1">
        <a:lnSpc>
          <a:spcPct val="95000"/>
        </a:lnSpc>
        <a:spcBef>
          <a:spcPct val="0"/>
        </a:spcBef>
        <a:buNone/>
        <a:defRPr sz="4700" kern="1200" cap="all" baseline="0">
          <a:solidFill>
            <a:schemeClr val="bg1"/>
          </a:solidFill>
          <a:latin typeface="+mj-lt"/>
          <a:ea typeface="+mj-ea"/>
          <a:cs typeface="+mj-cs"/>
        </a:defRPr>
      </a:lvl1pPr>
    </p:titleStyle>
    <p:bodyStyle>
      <a:lvl1pPr marL="288000" indent="-288000" algn="l" defTabSz="685800" rtl="0" eaLnBrk="1" latinLnBrk="0" hangingPunct="1">
        <a:lnSpc>
          <a:spcPct val="105000"/>
        </a:lnSpc>
        <a:spcBef>
          <a:spcPts val="1800"/>
        </a:spcBef>
        <a:buFont typeface="+mj-lt"/>
        <a:buAutoNum type="arabicPeriod"/>
        <a:defRPr sz="1900" b="0" kern="1200" cap="all" baseline="0">
          <a:solidFill>
            <a:schemeClr val="bg1"/>
          </a:solidFill>
          <a:latin typeface="+mn-lt"/>
          <a:ea typeface="+mn-ea"/>
          <a:cs typeface="+mn-cs"/>
        </a:defRPr>
      </a:lvl1pPr>
      <a:lvl2pPr marL="287338" indent="0" algn="l" defTabSz="685800" rtl="0" eaLnBrk="1" latinLnBrk="0" hangingPunct="1">
        <a:lnSpc>
          <a:spcPct val="105000"/>
        </a:lnSpc>
        <a:spcBef>
          <a:spcPts val="0"/>
        </a:spcBef>
        <a:buFont typeface="Arial" panose="020B0604020202020204" pitchFamily="34" charset="0"/>
        <a:buNone/>
        <a:defRPr sz="1500" kern="1200">
          <a:solidFill>
            <a:schemeClr val="bg1"/>
          </a:solidFill>
          <a:latin typeface="+mn-lt"/>
          <a:ea typeface="+mn-ea"/>
          <a:cs typeface="+mn-cs"/>
        </a:defRPr>
      </a:lvl2pPr>
      <a:lvl3pPr marL="450000" indent="-160338" algn="l" defTabSz="685800" rtl="0" eaLnBrk="1" latinLnBrk="0" hangingPunct="1">
        <a:lnSpc>
          <a:spcPct val="105000"/>
        </a:lnSpc>
        <a:spcBef>
          <a:spcPts val="0"/>
        </a:spcBef>
        <a:buSzPct val="120000"/>
        <a:buFont typeface="Encode Sans" pitchFamily="2" charset="0"/>
        <a:buChar char="•"/>
        <a:defRPr sz="1500" b="1" kern="1200">
          <a:solidFill>
            <a:schemeClr val="bg1"/>
          </a:solidFill>
          <a:latin typeface="+mn-lt"/>
          <a:ea typeface="+mn-ea"/>
          <a:cs typeface="+mn-cs"/>
        </a:defRPr>
      </a:lvl3pPr>
      <a:lvl4pPr marL="450000" indent="-160338" algn="l" defTabSz="685800" rtl="0" eaLnBrk="1" latinLnBrk="0" hangingPunct="1">
        <a:lnSpc>
          <a:spcPct val="105000"/>
        </a:lnSpc>
        <a:spcBef>
          <a:spcPts val="0"/>
        </a:spcBef>
        <a:buFont typeface="Encode Sans" pitchFamily="2" charset="0"/>
        <a:buChar char="‐"/>
        <a:defRPr sz="1500" kern="1200">
          <a:solidFill>
            <a:schemeClr val="bg1"/>
          </a:solidFill>
          <a:latin typeface="+mn-lt"/>
          <a:ea typeface="+mn-ea"/>
          <a:cs typeface="+mn-cs"/>
        </a:defRPr>
      </a:lvl4pPr>
      <a:lvl5pPr marL="45000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1154637" y="2066191"/>
            <a:ext cx="10440000" cy="1440000"/>
          </a:xfrm>
          <a:prstGeom prst="rect">
            <a:avLst/>
          </a:prstGeom>
        </p:spPr>
        <p:txBody>
          <a:bodyPr vert="horz" lIns="91440" tIns="45720" rIns="91440" bIns="45720" rtlCol="0" anchor="t">
            <a:noAutofit/>
          </a:bodyPr>
          <a:lstStyle/>
          <a:p>
            <a:r>
              <a:rPr lang="fr-FR" noProof="0"/>
              <a:t>Modifiez le style du titre</a:t>
            </a:r>
            <a:endParaRPr lang="en-US" noProof="0"/>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1154637" y="3042548"/>
            <a:ext cx="10440000" cy="2412102"/>
          </a:xfrm>
          <a:prstGeom prst="rect">
            <a:avLst/>
          </a:prstGeom>
        </p:spPr>
        <p:txBody>
          <a:bodyPr vert="horz" lIns="91440" tIns="45720" rIns="91440" bIns="45720" rtlCol="0">
            <a:no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4776000" y="6562800"/>
            <a:ext cx="2640000" cy="216000"/>
          </a:xfrm>
          <a:prstGeom prst="rect">
            <a:avLst/>
          </a:prstGeom>
        </p:spPr>
        <p:txBody>
          <a:bodyPr vert="horz" lIns="91440" tIns="45720" rIns="91440" bIns="45720" rtlCol="0" anchor="ctr">
            <a:noAutofit/>
          </a:bodyPr>
          <a:lstStyle>
            <a:lvl1pPr algn="ctr">
              <a:defRPr sz="1000" b="0" cap="all" baseline="0">
                <a:solidFill>
                  <a:schemeClr val="bg1"/>
                </a:solidFill>
                <a:latin typeface="+mj-lt"/>
              </a:defRPr>
            </a:lvl1pPr>
          </a:lstStyle>
          <a:p>
            <a:r>
              <a:rPr lang="en-US"/>
              <a:t>YYYY/MM/DD</a:t>
            </a:r>
            <a:endParaRPr lang="en-US">
              <a:latin typeface="+mj-lt"/>
            </a:endParaRP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01601" y="6562800"/>
            <a:ext cx="4080000" cy="216000"/>
          </a:xfrm>
          <a:prstGeom prst="rect">
            <a:avLst/>
          </a:prstGeom>
        </p:spPr>
        <p:txBody>
          <a:bodyPr vert="horz" lIns="91440" tIns="45720" rIns="91440" bIns="45720" rtlCol="0" anchor="ctr">
            <a:noAutofit/>
          </a:bodyPr>
          <a:lstStyle>
            <a:lvl1pPr algn="l">
              <a:defRPr sz="800">
                <a:solidFill>
                  <a:schemeClr val="bg1"/>
                </a:solidFill>
                <a:latin typeface="+mn-lt"/>
              </a:defRPr>
            </a:lvl1pPr>
          </a:lstStyle>
          <a:p>
            <a:r>
              <a:rPr lang="en-US"/>
              <a:t>Communication Department</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370399" y="6562800"/>
            <a:ext cx="720000" cy="216000"/>
          </a:xfrm>
          <a:prstGeom prst="rect">
            <a:avLst/>
          </a:prstGeom>
        </p:spPr>
        <p:txBody>
          <a:bodyPr vert="horz" lIns="91440" tIns="45720" rIns="91440" bIns="45720" rtlCol="0" anchor="ctr">
            <a:noAutofit/>
          </a:bodyPr>
          <a:lstStyle>
            <a:lvl1pPr algn="r">
              <a:defRPr sz="800">
                <a:solidFill>
                  <a:schemeClr val="bg1"/>
                </a:solidFill>
                <a:latin typeface="+mn-lt"/>
              </a:defRPr>
            </a:lvl1pPr>
          </a:lstStyle>
          <a:p>
            <a:fld id="{975A587B-5814-4D9B-9598-FE9CB954CB01}" type="slidenum">
              <a:rPr lang="en-US" smtClean="0"/>
              <a:pPr/>
              <a:t>‹N°›</a:t>
            </a:fld>
            <a:endParaRPr lang="en-US"/>
          </a:p>
        </p:txBody>
      </p:sp>
    </p:spTree>
    <p:extLst>
      <p:ext uri="{BB962C8B-B14F-4D97-AF65-F5344CB8AC3E}">
        <p14:creationId xmlns:p14="http://schemas.microsoft.com/office/powerpoint/2010/main" val="1715933184"/>
      </p:ext>
    </p:extLst>
  </p:cSld>
  <p:clrMap bg1="lt1" tx1="dk1" bg2="lt2" tx2="dk2" accent1="accent1" accent2="accent2" accent3="accent3" accent4="accent4" accent5="accent5" accent6="accent6" hlink="hlink" folHlink="folHlink"/>
  <p:sldLayoutIdLst>
    <p:sldLayoutId id="2147483788" r:id="rId1"/>
    <p:sldLayoutId id="2147483789" r:id="rId2"/>
  </p:sldLayoutIdLst>
  <p:hf sldNum="0" hdr="0" ftr="0" dt="0"/>
  <p:txStyles>
    <p:titleStyle>
      <a:lvl1pPr algn="l" defTabSz="685800" rtl="0" eaLnBrk="1" latinLnBrk="0" hangingPunct="1">
        <a:lnSpc>
          <a:spcPct val="95000"/>
        </a:lnSpc>
        <a:spcBef>
          <a:spcPct val="0"/>
        </a:spcBef>
        <a:buNone/>
        <a:defRPr sz="4700" kern="1200" cap="all" baseline="0">
          <a:solidFill>
            <a:schemeClr val="bg1"/>
          </a:solidFill>
          <a:latin typeface="+mn-lt"/>
          <a:ea typeface="+mj-ea"/>
          <a:cs typeface="+mj-cs"/>
        </a:defRPr>
      </a:lvl1pPr>
    </p:titleStyle>
    <p:bodyStyle>
      <a:lvl1pPr marL="0" indent="0" algn="l" defTabSz="685800"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6000" indent="-216000" algn="l" defTabSz="685800"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800"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80000" algn="l" defTabSz="685800"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800"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8.jpe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5.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F9D19-ADE4-4A3B-87DC-29130C6274B7}"/>
              </a:ext>
            </a:extLst>
          </p:cNvPr>
          <p:cNvSpPr>
            <a:spLocks noGrp="1"/>
          </p:cNvSpPr>
          <p:nvPr>
            <p:ph type="ctrTitle"/>
          </p:nvPr>
        </p:nvSpPr>
        <p:spPr>
          <a:xfrm>
            <a:off x="1116541" y="2223358"/>
            <a:ext cx="10416000" cy="3780278"/>
          </a:xfrm>
        </p:spPr>
        <p:txBody>
          <a:bodyPr/>
          <a:lstStyle/>
          <a:p>
            <a:pPr algn="ctr"/>
            <a:r>
              <a:rPr lang="en-US" cap="none" dirty="0"/>
              <a:t>B2B new business conquest -</a:t>
            </a:r>
            <a:br>
              <a:rPr lang="en-US" cap="none" dirty="0"/>
            </a:br>
            <a:r>
              <a:rPr lang="en-US" cap="none" noProof="0" dirty="0"/>
              <a:t>1st </a:t>
            </a:r>
            <a:r>
              <a:rPr lang="en-US" cap="none" dirty="0"/>
              <a:t>visit in</a:t>
            </a:r>
            <a:r>
              <a:rPr lang="en-US" cap="none" noProof="0" dirty="0"/>
              <a:t> practice</a:t>
            </a:r>
            <a:br>
              <a:rPr lang="en-US" dirty="0"/>
            </a:br>
            <a:br>
              <a:rPr lang="en-US" dirty="0"/>
            </a:br>
            <a:r>
              <a:rPr lang="en-US" sz="3200" dirty="0"/>
              <a:t>B2B Sales Advisors</a:t>
            </a:r>
            <a:br>
              <a:rPr lang="en-US" sz="3200" dirty="0"/>
            </a:br>
            <a:br>
              <a:rPr lang="en-US" sz="3200" dirty="0"/>
            </a:br>
            <a:r>
              <a:rPr lang="en-US" sz="3200" strike="sngStrike" dirty="0"/>
              <a:t>CG504003V01</a:t>
            </a:r>
          </a:p>
        </p:txBody>
      </p:sp>
    </p:spTree>
    <p:extLst>
      <p:ext uri="{BB962C8B-B14F-4D97-AF65-F5344CB8AC3E}">
        <p14:creationId xmlns:p14="http://schemas.microsoft.com/office/powerpoint/2010/main" val="413792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74620D2-0BF2-4990-BE5C-703F00A83AD7}"/>
              </a:ext>
            </a:extLst>
          </p:cNvPr>
          <p:cNvSpPr>
            <a:spLocks noGrp="1"/>
          </p:cNvSpPr>
          <p:nvPr>
            <p:ph type="body" idx="1"/>
          </p:nvPr>
        </p:nvSpPr>
        <p:spPr/>
        <p:txBody>
          <a:bodyPr/>
          <a:lstStyle/>
          <a:p>
            <a:r>
              <a:rPr lang="en-AS"/>
              <a:t>SETTING THE CONTEXT</a:t>
            </a:r>
            <a:endParaRPr lang="fr-BE"/>
          </a:p>
        </p:txBody>
      </p:sp>
      <p:sp>
        <p:nvSpPr>
          <p:cNvPr id="5" name="Text Placeholder 4">
            <a:extLst>
              <a:ext uri="{FF2B5EF4-FFF2-40B4-BE49-F238E27FC236}">
                <a16:creationId xmlns:a16="http://schemas.microsoft.com/office/drawing/2014/main" id="{9A08D535-B3EF-7DB6-23D6-CE81BBC2E706}"/>
              </a:ext>
            </a:extLst>
          </p:cNvPr>
          <p:cNvSpPr>
            <a:spLocks noGrp="1"/>
          </p:cNvSpPr>
          <p:nvPr>
            <p:ph type="body" sz="quarter" idx="19"/>
          </p:nvPr>
        </p:nvSpPr>
        <p:spPr/>
        <p:txBody>
          <a:bodyPr/>
          <a:lstStyle/>
          <a:p>
            <a:r>
              <a:rPr lang="fr-BE"/>
              <a:t>01</a:t>
            </a:r>
            <a:endParaRPr lang="en-US"/>
          </a:p>
        </p:txBody>
      </p:sp>
      <p:sp>
        <p:nvSpPr>
          <p:cNvPr id="4" name="Titre 3">
            <a:extLst>
              <a:ext uri="{FF2B5EF4-FFF2-40B4-BE49-F238E27FC236}">
                <a16:creationId xmlns:a16="http://schemas.microsoft.com/office/drawing/2014/main" id="{8FAF558F-285A-40FC-AC54-E5FB317063F7}"/>
              </a:ext>
            </a:extLst>
          </p:cNvPr>
          <p:cNvSpPr>
            <a:spLocks noGrp="1"/>
          </p:cNvSpPr>
          <p:nvPr>
            <p:ph type="title"/>
          </p:nvPr>
        </p:nvSpPr>
        <p:spPr/>
        <p:txBody>
          <a:bodyPr/>
          <a:lstStyle/>
          <a:p>
            <a:r>
              <a:rPr lang="en-US" dirty="0"/>
              <a:t>Reminder of the key elements of the e-learning - The 6 stages of B2B prospecting</a:t>
            </a:r>
            <a:endParaRPr lang="fr-BE" dirty="0"/>
          </a:p>
        </p:txBody>
      </p:sp>
      <p:pic>
        <p:nvPicPr>
          <p:cNvPr id="11" name="Image 5">
            <a:extLst>
              <a:ext uri="{FF2B5EF4-FFF2-40B4-BE49-F238E27FC236}">
                <a16:creationId xmlns:a16="http://schemas.microsoft.com/office/drawing/2014/main" id="{B0AEABE7-0F08-7B56-DABE-2C53E83E6B42}"/>
              </a:ext>
            </a:extLst>
          </p:cNvPr>
          <p:cNvPicPr>
            <a:picLocks noChangeAspect="1"/>
          </p:cNvPicPr>
          <p:nvPr/>
        </p:nvPicPr>
        <p:blipFill rotWithShape="1">
          <a:blip r:embed="rId3"/>
          <a:srcRect l="13005" r="13330" b="29000"/>
          <a:stretch/>
        </p:blipFill>
        <p:spPr>
          <a:xfrm>
            <a:off x="223024" y="1359380"/>
            <a:ext cx="11598248" cy="5447157"/>
          </a:xfrm>
          <a:prstGeom prst="rect">
            <a:avLst/>
          </a:prstGeom>
        </p:spPr>
      </p:pic>
      <p:pic>
        <p:nvPicPr>
          <p:cNvPr id="12" name="Image 4">
            <a:extLst>
              <a:ext uri="{FF2B5EF4-FFF2-40B4-BE49-F238E27FC236}">
                <a16:creationId xmlns:a16="http://schemas.microsoft.com/office/drawing/2014/main" id="{A00566B5-ED9A-1DEB-E3D1-F594DDA42E74}"/>
              </a:ext>
            </a:extLst>
          </p:cNvPr>
          <p:cNvPicPr>
            <a:picLocks noChangeAspect="1"/>
          </p:cNvPicPr>
          <p:nvPr/>
        </p:nvPicPr>
        <p:blipFill>
          <a:blip r:embed="rId4"/>
          <a:stretch>
            <a:fillRect/>
          </a:stretch>
        </p:blipFill>
        <p:spPr>
          <a:xfrm>
            <a:off x="243345" y="1777499"/>
            <a:ext cx="11102756" cy="4654222"/>
          </a:xfrm>
          <a:prstGeom prst="rect">
            <a:avLst/>
          </a:prstGeom>
        </p:spPr>
      </p:pic>
      <p:sp>
        <p:nvSpPr>
          <p:cNvPr id="13" name="ZoneTexte 6">
            <a:extLst>
              <a:ext uri="{FF2B5EF4-FFF2-40B4-BE49-F238E27FC236}">
                <a16:creationId xmlns:a16="http://schemas.microsoft.com/office/drawing/2014/main" id="{03939928-8EA4-5CA5-4D3A-0B5F0B820B65}"/>
              </a:ext>
            </a:extLst>
          </p:cNvPr>
          <p:cNvSpPr txBox="1"/>
          <p:nvPr/>
        </p:nvSpPr>
        <p:spPr>
          <a:xfrm>
            <a:off x="904066" y="1815215"/>
            <a:ext cx="288032" cy="369332"/>
          </a:xfrm>
          <a:prstGeom prst="rect">
            <a:avLst/>
          </a:prstGeom>
          <a:noFill/>
        </p:spPr>
        <p:txBody>
          <a:bodyPr wrap="square" rtlCol="0">
            <a:spAutoFit/>
          </a:bodyPr>
          <a:lstStyle/>
          <a:p>
            <a:r>
              <a:rPr lang="fr-BE" b="1"/>
              <a:t>1</a:t>
            </a:r>
          </a:p>
        </p:txBody>
      </p:sp>
      <p:sp>
        <p:nvSpPr>
          <p:cNvPr id="14" name="ZoneTexte 114">
            <a:extLst>
              <a:ext uri="{FF2B5EF4-FFF2-40B4-BE49-F238E27FC236}">
                <a16:creationId xmlns:a16="http://schemas.microsoft.com/office/drawing/2014/main" id="{84C8EBC6-E8CF-0D95-F79F-1E2743B3164D}"/>
              </a:ext>
            </a:extLst>
          </p:cNvPr>
          <p:cNvSpPr txBox="1"/>
          <p:nvPr/>
        </p:nvSpPr>
        <p:spPr>
          <a:xfrm>
            <a:off x="3534619" y="1967696"/>
            <a:ext cx="288032" cy="369332"/>
          </a:xfrm>
          <a:prstGeom prst="rect">
            <a:avLst/>
          </a:prstGeom>
          <a:noFill/>
        </p:spPr>
        <p:txBody>
          <a:bodyPr wrap="square" rtlCol="0">
            <a:spAutoFit/>
          </a:bodyPr>
          <a:lstStyle/>
          <a:p>
            <a:r>
              <a:rPr lang="fr-BE" b="1"/>
              <a:t>2</a:t>
            </a:r>
          </a:p>
        </p:txBody>
      </p:sp>
      <p:sp>
        <p:nvSpPr>
          <p:cNvPr id="15" name="ZoneTexte 115">
            <a:extLst>
              <a:ext uri="{FF2B5EF4-FFF2-40B4-BE49-F238E27FC236}">
                <a16:creationId xmlns:a16="http://schemas.microsoft.com/office/drawing/2014/main" id="{A89D10F9-DE5A-4BF6-728D-16A322196FEB}"/>
              </a:ext>
            </a:extLst>
          </p:cNvPr>
          <p:cNvSpPr txBox="1"/>
          <p:nvPr/>
        </p:nvSpPr>
        <p:spPr>
          <a:xfrm>
            <a:off x="5174221" y="3000970"/>
            <a:ext cx="288032" cy="369332"/>
          </a:xfrm>
          <a:prstGeom prst="rect">
            <a:avLst/>
          </a:prstGeom>
          <a:noFill/>
        </p:spPr>
        <p:txBody>
          <a:bodyPr wrap="square" rtlCol="0">
            <a:spAutoFit/>
          </a:bodyPr>
          <a:lstStyle/>
          <a:p>
            <a:r>
              <a:rPr lang="fr-BE" b="1"/>
              <a:t>3</a:t>
            </a:r>
          </a:p>
        </p:txBody>
      </p:sp>
      <p:sp>
        <p:nvSpPr>
          <p:cNvPr id="16" name="ZoneTexte 116">
            <a:extLst>
              <a:ext uri="{FF2B5EF4-FFF2-40B4-BE49-F238E27FC236}">
                <a16:creationId xmlns:a16="http://schemas.microsoft.com/office/drawing/2014/main" id="{63F99F97-0647-5050-F393-2B3AAC0EF1C1}"/>
              </a:ext>
            </a:extLst>
          </p:cNvPr>
          <p:cNvSpPr txBox="1"/>
          <p:nvPr/>
        </p:nvSpPr>
        <p:spPr>
          <a:xfrm>
            <a:off x="6244407" y="4643163"/>
            <a:ext cx="288032" cy="369332"/>
          </a:xfrm>
          <a:prstGeom prst="rect">
            <a:avLst/>
          </a:prstGeom>
          <a:noFill/>
        </p:spPr>
        <p:txBody>
          <a:bodyPr wrap="square" rtlCol="0">
            <a:spAutoFit/>
          </a:bodyPr>
          <a:lstStyle/>
          <a:p>
            <a:r>
              <a:rPr lang="fr-BE" b="1"/>
              <a:t>4</a:t>
            </a:r>
          </a:p>
        </p:txBody>
      </p:sp>
      <p:sp>
        <p:nvSpPr>
          <p:cNvPr id="17" name="ZoneTexte 117">
            <a:extLst>
              <a:ext uri="{FF2B5EF4-FFF2-40B4-BE49-F238E27FC236}">
                <a16:creationId xmlns:a16="http://schemas.microsoft.com/office/drawing/2014/main" id="{0E8397F5-80FC-8E0C-D19A-7BC054A64F3A}"/>
              </a:ext>
            </a:extLst>
          </p:cNvPr>
          <p:cNvSpPr txBox="1"/>
          <p:nvPr/>
        </p:nvSpPr>
        <p:spPr>
          <a:xfrm>
            <a:off x="10589508" y="4620861"/>
            <a:ext cx="288032" cy="369332"/>
          </a:xfrm>
          <a:prstGeom prst="rect">
            <a:avLst/>
          </a:prstGeom>
          <a:noFill/>
        </p:spPr>
        <p:txBody>
          <a:bodyPr wrap="square" rtlCol="0">
            <a:spAutoFit/>
          </a:bodyPr>
          <a:lstStyle/>
          <a:p>
            <a:r>
              <a:rPr lang="fr-BE"/>
              <a:t>5</a:t>
            </a:r>
          </a:p>
        </p:txBody>
      </p:sp>
      <p:sp>
        <p:nvSpPr>
          <p:cNvPr id="18" name="ZoneTexte 118">
            <a:extLst>
              <a:ext uri="{FF2B5EF4-FFF2-40B4-BE49-F238E27FC236}">
                <a16:creationId xmlns:a16="http://schemas.microsoft.com/office/drawing/2014/main" id="{CD46579C-1B0F-F0F4-92F3-59858372C8CD}"/>
              </a:ext>
            </a:extLst>
          </p:cNvPr>
          <p:cNvSpPr txBox="1"/>
          <p:nvPr/>
        </p:nvSpPr>
        <p:spPr>
          <a:xfrm>
            <a:off x="10181960" y="2798728"/>
            <a:ext cx="288032" cy="369332"/>
          </a:xfrm>
          <a:prstGeom prst="rect">
            <a:avLst/>
          </a:prstGeom>
          <a:noFill/>
        </p:spPr>
        <p:txBody>
          <a:bodyPr wrap="square" rtlCol="0">
            <a:spAutoFit/>
          </a:bodyPr>
          <a:lstStyle/>
          <a:p>
            <a:r>
              <a:rPr lang="fr-BE" b="1"/>
              <a:t>6</a:t>
            </a:r>
          </a:p>
        </p:txBody>
      </p:sp>
      <p:sp>
        <p:nvSpPr>
          <p:cNvPr id="19" name="Rectangle 18">
            <a:extLst>
              <a:ext uri="{FF2B5EF4-FFF2-40B4-BE49-F238E27FC236}">
                <a16:creationId xmlns:a16="http://schemas.microsoft.com/office/drawing/2014/main" id="{46F6E1BD-F62A-76D9-E60C-0BAB1703E8C2}"/>
              </a:ext>
            </a:extLst>
          </p:cNvPr>
          <p:cNvSpPr/>
          <p:nvPr/>
        </p:nvSpPr>
        <p:spPr>
          <a:xfrm>
            <a:off x="9767676" y="5780454"/>
            <a:ext cx="1351280" cy="39623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err="1"/>
              <a:t>Preparation</a:t>
            </a:r>
            <a:r>
              <a:rPr lang="fr-BE" sz="1200" b="1"/>
              <a:t> of 1</a:t>
            </a:r>
            <a:r>
              <a:rPr lang="fr-BE" sz="1200" b="1" baseline="30000"/>
              <a:t>st</a:t>
            </a:r>
            <a:r>
              <a:rPr lang="fr-BE" sz="1200" b="1"/>
              <a:t> </a:t>
            </a:r>
            <a:r>
              <a:rPr lang="fr-BE" sz="1200" b="1" err="1"/>
              <a:t>visit</a:t>
            </a:r>
            <a:endParaRPr lang="fr-BE" sz="1200" b="1"/>
          </a:p>
        </p:txBody>
      </p:sp>
      <p:sp>
        <p:nvSpPr>
          <p:cNvPr id="20" name="Rectangle 19">
            <a:extLst>
              <a:ext uri="{FF2B5EF4-FFF2-40B4-BE49-F238E27FC236}">
                <a16:creationId xmlns:a16="http://schemas.microsoft.com/office/drawing/2014/main" id="{2E95FA79-5669-FC72-B913-064F6A4DA163}"/>
              </a:ext>
            </a:extLst>
          </p:cNvPr>
          <p:cNvSpPr/>
          <p:nvPr/>
        </p:nvSpPr>
        <p:spPr>
          <a:xfrm>
            <a:off x="4634262" y="3763370"/>
            <a:ext cx="1351280" cy="39623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t>Business Reason</a:t>
            </a:r>
          </a:p>
        </p:txBody>
      </p:sp>
      <p:sp>
        <p:nvSpPr>
          <p:cNvPr id="21" name="Rectangle 20">
            <a:extLst>
              <a:ext uri="{FF2B5EF4-FFF2-40B4-BE49-F238E27FC236}">
                <a16:creationId xmlns:a16="http://schemas.microsoft.com/office/drawing/2014/main" id="{CB5371AA-1D02-FD74-9993-E1A3D99208B7}"/>
              </a:ext>
            </a:extLst>
          </p:cNvPr>
          <p:cNvSpPr/>
          <p:nvPr/>
        </p:nvSpPr>
        <p:spPr>
          <a:xfrm>
            <a:off x="370728" y="2617058"/>
            <a:ext cx="1351280" cy="39623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t>Segmentation &amp; </a:t>
            </a:r>
            <a:r>
              <a:rPr lang="fr-BE" sz="1200" b="1" err="1"/>
              <a:t>Targeting</a:t>
            </a:r>
            <a:endParaRPr lang="fr-BE" sz="1200" b="1"/>
          </a:p>
        </p:txBody>
      </p:sp>
      <p:sp>
        <p:nvSpPr>
          <p:cNvPr id="22" name="Rectangle 21">
            <a:extLst>
              <a:ext uri="{FF2B5EF4-FFF2-40B4-BE49-F238E27FC236}">
                <a16:creationId xmlns:a16="http://schemas.microsoft.com/office/drawing/2014/main" id="{BA1F0707-BEFA-F56D-9CDA-EE45BAAD1079}"/>
              </a:ext>
            </a:extLst>
          </p:cNvPr>
          <p:cNvSpPr/>
          <p:nvPr/>
        </p:nvSpPr>
        <p:spPr>
          <a:xfrm>
            <a:off x="9683262" y="3508179"/>
            <a:ext cx="1351280" cy="39623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t>1</a:t>
            </a:r>
            <a:r>
              <a:rPr lang="fr-BE" sz="1200" b="1" baseline="30000"/>
              <a:t>st</a:t>
            </a:r>
            <a:r>
              <a:rPr lang="fr-BE" sz="1200" b="1"/>
              <a:t> </a:t>
            </a:r>
            <a:r>
              <a:rPr lang="fr-BE" sz="1200" b="1" err="1"/>
              <a:t>visit</a:t>
            </a:r>
            <a:endParaRPr lang="fr-BE" sz="1200" b="1"/>
          </a:p>
        </p:txBody>
      </p:sp>
      <p:sp>
        <p:nvSpPr>
          <p:cNvPr id="25" name="Rectangle 24">
            <a:extLst>
              <a:ext uri="{FF2B5EF4-FFF2-40B4-BE49-F238E27FC236}">
                <a16:creationId xmlns:a16="http://schemas.microsoft.com/office/drawing/2014/main" id="{EB1A757F-A7F3-3C40-2E53-51226BDBF0B8}"/>
              </a:ext>
            </a:extLst>
          </p:cNvPr>
          <p:cNvSpPr/>
          <p:nvPr/>
        </p:nvSpPr>
        <p:spPr>
          <a:xfrm>
            <a:off x="5554980" y="5381827"/>
            <a:ext cx="1747162" cy="918612"/>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Cold Calling</a:t>
            </a:r>
            <a:endParaRPr lang="en-AS" sz="1200" b="1" dirty="0"/>
          </a:p>
          <a:p>
            <a:pPr algn="ctr"/>
            <a:r>
              <a:rPr lang="fr-BE" sz="1200" b="1" dirty="0"/>
              <a:t>Lead Management</a:t>
            </a:r>
          </a:p>
        </p:txBody>
      </p:sp>
      <p:sp>
        <p:nvSpPr>
          <p:cNvPr id="27" name="Rectangle 26">
            <a:extLst>
              <a:ext uri="{FF2B5EF4-FFF2-40B4-BE49-F238E27FC236}">
                <a16:creationId xmlns:a16="http://schemas.microsoft.com/office/drawing/2014/main" id="{FE7908EB-0332-AABF-314D-F0F882148CF2}"/>
              </a:ext>
            </a:extLst>
          </p:cNvPr>
          <p:cNvSpPr/>
          <p:nvPr/>
        </p:nvSpPr>
        <p:spPr>
          <a:xfrm>
            <a:off x="3004999" y="2617058"/>
            <a:ext cx="1351280" cy="396239"/>
          </a:xfrm>
          <a:prstGeom prst="rect">
            <a:avLst/>
          </a:prstGeom>
          <a:solidFill>
            <a:srgbClr val="E9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err="1"/>
              <a:t>Get</a:t>
            </a:r>
            <a:r>
              <a:rPr lang="fr-BE" sz="1200" b="1"/>
              <a:t> information</a:t>
            </a:r>
          </a:p>
        </p:txBody>
      </p:sp>
      <p:sp>
        <p:nvSpPr>
          <p:cNvPr id="34" name="ZoneTexte 116">
            <a:extLst>
              <a:ext uri="{FF2B5EF4-FFF2-40B4-BE49-F238E27FC236}">
                <a16:creationId xmlns:a16="http://schemas.microsoft.com/office/drawing/2014/main" id="{E8ABCA28-7CCB-3D26-A58A-05A91870CD7C}"/>
              </a:ext>
            </a:extLst>
          </p:cNvPr>
          <p:cNvSpPr txBox="1"/>
          <p:nvPr/>
        </p:nvSpPr>
        <p:spPr>
          <a:xfrm>
            <a:off x="10299300" y="5012495"/>
            <a:ext cx="288032" cy="369332"/>
          </a:xfrm>
          <a:prstGeom prst="rect">
            <a:avLst/>
          </a:prstGeom>
          <a:noFill/>
        </p:spPr>
        <p:txBody>
          <a:bodyPr wrap="square" rtlCol="0">
            <a:spAutoFit/>
          </a:bodyPr>
          <a:lstStyle/>
          <a:p>
            <a:r>
              <a:rPr lang="fr-BE" b="1"/>
              <a:t>5</a:t>
            </a:r>
          </a:p>
        </p:txBody>
      </p:sp>
      <p:sp>
        <p:nvSpPr>
          <p:cNvPr id="6" name="Rectangle 5">
            <a:extLst>
              <a:ext uri="{FF2B5EF4-FFF2-40B4-BE49-F238E27FC236}">
                <a16:creationId xmlns:a16="http://schemas.microsoft.com/office/drawing/2014/main" id="{37A64047-4096-942A-4878-E52057744989}"/>
              </a:ext>
            </a:extLst>
          </p:cNvPr>
          <p:cNvSpPr/>
          <p:nvPr/>
        </p:nvSpPr>
        <p:spPr>
          <a:xfrm>
            <a:off x="291748" y="5532809"/>
            <a:ext cx="4441950" cy="1164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mj-lt"/>
              </a:rPr>
              <a:t>Prospection is a </a:t>
            </a:r>
            <a:endParaRPr lang="en-AS">
              <a:latin typeface="+mj-lt"/>
            </a:endParaRPr>
          </a:p>
          <a:p>
            <a:pPr algn="ctr"/>
            <a:r>
              <a:rPr lang="en-US">
                <a:latin typeface="+mj-lt"/>
              </a:rPr>
              <a:t>step-by-step approach</a:t>
            </a:r>
          </a:p>
        </p:txBody>
      </p:sp>
      <p:sp>
        <p:nvSpPr>
          <p:cNvPr id="8" name="Rectangle 7">
            <a:extLst>
              <a:ext uri="{FF2B5EF4-FFF2-40B4-BE49-F238E27FC236}">
                <a16:creationId xmlns:a16="http://schemas.microsoft.com/office/drawing/2014/main" id="{A4D63D4A-CAFF-1C7D-65CF-1757694B658B}"/>
              </a:ext>
            </a:extLst>
          </p:cNvPr>
          <p:cNvSpPr/>
          <p:nvPr/>
        </p:nvSpPr>
        <p:spPr>
          <a:xfrm>
            <a:off x="9400479" y="2464420"/>
            <a:ext cx="2029383" cy="3836019"/>
          </a:xfrm>
          <a:prstGeom prst="rect">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5" grpId="0" animBg="1"/>
      <p:bldP spid="27"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F6D98-FEE6-5C8D-714C-3F168A615217}"/>
              </a:ext>
            </a:extLst>
          </p:cNvPr>
          <p:cNvSpPr>
            <a:spLocks noGrp="1"/>
          </p:cNvSpPr>
          <p:nvPr>
            <p:ph type="body" idx="1"/>
          </p:nvPr>
        </p:nvSpPr>
        <p:spPr/>
        <p:txBody>
          <a:bodyPr/>
          <a:lstStyle/>
          <a:p>
            <a:r>
              <a:rPr lang="en-AS"/>
              <a:t>SETTING THE CONTEXT</a:t>
            </a:r>
            <a:endParaRPr lang="fr-BE"/>
          </a:p>
        </p:txBody>
      </p:sp>
      <p:sp>
        <p:nvSpPr>
          <p:cNvPr id="3" name="Text Placeholder 2">
            <a:extLst>
              <a:ext uri="{FF2B5EF4-FFF2-40B4-BE49-F238E27FC236}">
                <a16:creationId xmlns:a16="http://schemas.microsoft.com/office/drawing/2014/main" id="{F349B298-9547-7B64-5061-F9D27B585FA4}"/>
              </a:ext>
            </a:extLst>
          </p:cNvPr>
          <p:cNvSpPr>
            <a:spLocks noGrp="1"/>
          </p:cNvSpPr>
          <p:nvPr>
            <p:ph type="body" sz="quarter" idx="19"/>
          </p:nvPr>
        </p:nvSpPr>
        <p:spPr/>
        <p:txBody>
          <a:bodyPr/>
          <a:lstStyle/>
          <a:p>
            <a:r>
              <a:rPr lang="fr-BE"/>
              <a:t>01</a:t>
            </a:r>
            <a:endParaRPr lang="en-US"/>
          </a:p>
        </p:txBody>
      </p:sp>
      <p:sp>
        <p:nvSpPr>
          <p:cNvPr id="6" name="Rectangle 5">
            <a:extLst>
              <a:ext uri="{FF2B5EF4-FFF2-40B4-BE49-F238E27FC236}">
                <a16:creationId xmlns:a16="http://schemas.microsoft.com/office/drawing/2014/main" id="{97D71E5C-5D6C-B1A0-AF79-8693D0C5BF39}"/>
              </a:ext>
            </a:extLst>
          </p:cNvPr>
          <p:cNvSpPr/>
          <p:nvPr/>
        </p:nvSpPr>
        <p:spPr>
          <a:xfrm>
            <a:off x="7118803" y="2553835"/>
            <a:ext cx="2851200" cy="3161078"/>
          </a:xfrm>
          <a:prstGeom prst="rect">
            <a:avLst/>
          </a:prstGeom>
          <a:solidFill>
            <a:srgbClr val="243782"/>
          </a:solidFill>
          <a:ln>
            <a:solidFill>
              <a:srgbClr val="00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7" name="Rectangle 6">
            <a:extLst>
              <a:ext uri="{FF2B5EF4-FFF2-40B4-BE49-F238E27FC236}">
                <a16:creationId xmlns:a16="http://schemas.microsoft.com/office/drawing/2014/main" id="{A76BC979-99C4-4179-1EA8-6A0D218D6F26}"/>
              </a:ext>
            </a:extLst>
          </p:cNvPr>
          <p:cNvSpPr/>
          <p:nvPr/>
        </p:nvSpPr>
        <p:spPr>
          <a:xfrm>
            <a:off x="2973771" y="1263601"/>
            <a:ext cx="2851200" cy="4464496"/>
          </a:xfrm>
          <a:prstGeom prst="rect">
            <a:avLst/>
          </a:prstGeom>
          <a:solidFill>
            <a:srgbClr val="E94E24"/>
          </a:solidFill>
          <a:ln>
            <a:solidFill>
              <a:srgbClr val="A4BA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6">
            <a:extLst>
              <a:ext uri="{FF2B5EF4-FFF2-40B4-BE49-F238E27FC236}">
                <a16:creationId xmlns:a16="http://schemas.microsoft.com/office/drawing/2014/main" id="{54EA5136-9F82-6079-A6BF-68DEF89BBCC4}"/>
              </a:ext>
            </a:extLst>
          </p:cNvPr>
          <p:cNvSpPr txBox="1"/>
          <p:nvPr/>
        </p:nvSpPr>
        <p:spPr>
          <a:xfrm>
            <a:off x="5500018" y="2109685"/>
            <a:ext cx="1866123" cy="2215991"/>
          </a:xfrm>
          <a:prstGeom prst="rect">
            <a:avLst/>
          </a:prstGeom>
          <a:noFill/>
        </p:spPr>
        <p:txBody>
          <a:bodyPr wrap="square" rtlCol="0">
            <a:spAutoFit/>
          </a:bodyPr>
          <a:lstStyle/>
          <a:p>
            <a:pPr algn="ctr"/>
            <a:r>
              <a:rPr lang="fr-BE" sz="13800" b="1"/>
              <a:t>=</a:t>
            </a:r>
            <a:endParaRPr lang="fr-BE" sz="4800" b="1"/>
          </a:p>
        </p:txBody>
      </p:sp>
      <p:sp>
        <p:nvSpPr>
          <p:cNvPr id="9" name="ZoneTexte 77">
            <a:extLst>
              <a:ext uri="{FF2B5EF4-FFF2-40B4-BE49-F238E27FC236}">
                <a16:creationId xmlns:a16="http://schemas.microsoft.com/office/drawing/2014/main" id="{8BBE7894-C34D-F212-FD74-83E3DF95B9BA}"/>
              </a:ext>
            </a:extLst>
          </p:cNvPr>
          <p:cNvSpPr txBox="1"/>
          <p:nvPr/>
        </p:nvSpPr>
        <p:spPr>
          <a:xfrm>
            <a:off x="2999627" y="5018745"/>
            <a:ext cx="2603241" cy="523220"/>
          </a:xfrm>
          <a:prstGeom prst="rect">
            <a:avLst/>
          </a:prstGeom>
          <a:noFill/>
        </p:spPr>
        <p:txBody>
          <a:bodyPr wrap="square" rtlCol="0">
            <a:spAutoFit/>
          </a:bodyPr>
          <a:lstStyle/>
          <a:p>
            <a:pPr algn="ctr"/>
            <a:r>
              <a:rPr lang="en-US" sz="1400"/>
              <a:t>Create the desire to do business together</a:t>
            </a:r>
          </a:p>
        </p:txBody>
      </p:sp>
      <p:sp>
        <p:nvSpPr>
          <p:cNvPr id="10" name="ZoneTexte 78">
            <a:extLst>
              <a:ext uri="{FF2B5EF4-FFF2-40B4-BE49-F238E27FC236}">
                <a16:creationId xmlns:a16="http://schemas.microsoft.com/office/drawing/2014/main" id="{36D9F4A8-8875-6C19-9B28-CA41468B46FA}"/>
              </a:ext>
            </a:extLst>
          </p:cNvPr>
          <p:cNvSpPr txBox="1"/>
          <p:nvPr/>
        </p:nvSpPr>
        <p:spPr>
          <a:xfrm>
            <a:off x="7166471" y="2746259"/>
            <a:ext cx="2603241" cy="369332"/>
          </a:xfrm>
          <a:prstGeom prst="rect">
            <a:avLst/>
          </a:prstGeom>
          <a:noFill/>
        </p:spPr>
        <p:txBody>
          <a:bodyPr wrap="square" rtlCol="0">
            <a:spAutoFit/>
          </a:bodyPr>
          <a:lstStyle/>
          <a:p>
            <a:pPr algn="ctr"/>
            <a:r>
              <a:rPr lang="en-AS" b="1">
                <a:solidFill>
                  <a:schemeClr val="bg1"/>
                </a:solidFill>
              </a:rPr>
              <a:t>SALES</a:t>
            </a:r>
            <a:endParaRPr lang="fr-BE" b="1">
              <a:solidFill>
                <a:schemeClr val="bg1"/>
              </a:solidFill>
            </a:endParaRPr>
          </a:p>
        </p:txBody>
      </p:sp>
      <p:pic>
        <p:nvPicPr>
          <p:cNvPr id="11" name="Picture 2">
            <a:extLst>
              <a:ext uri="{FF2B5EF4-FFF2-40B4-BE49-F238E27FC236}">
                <a16:creationId xmlns:a16="http://schemas.microsoft.com/office/drawing/2014/main" id="{89B438E9-78F8-E94E-3658-84D73940B2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37634" y="1034393"/>
            <a:ext cx="2916339" cy="1636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49B09BE-FA7B-7725-CFCD-7AC03310929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07228" y="1032511"/>
            <a:ext cx="2880000" cy="163790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1C5F496-BBC9-031D-E87F-8C3256B7CF4B}"/>
              </a:ext>
            </a:extLst>
          </p:cNvPr>
          <p:cNvSpPr/>
          <p:nvPr/>
        </p:nvSpPr>
        <p:spPr>
          <a:xfrm rot="18831941">
            <a:off x="5952615" y="3146154"/>
            <a:ext cx="1006620" cy="156543"/>
          </a:xfrm>
          <a:prstGeom prst="rect">
            <a:avLst/>
          </a:prstGeom>
          <a:solidFill>
            <a:srgbClr val="E94E24"/>
          </a:solidFill>
          <a:ln>
            <a:solidFill>
              <a:srgbClr val="E94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8">
            <a:extLst>
              <a:ext uri="{FF2B5EF4-FFF2-40B4-BE49-F238E27FC236}">
                <a16:creationId xmlns:a16="http://schemas.microsoft.com/office/drawing/2014/main" id="{685A66CC-9397-FD3A-9798-56D83575E6DE}"/>
              </a:ext>
            </a:extLst>
          </p:cNvPr>
          <p:cNvSpPr txBox="1"/>
          <p:nvPr/>
        </p:nvSpPr>
        <p:spPr>
          <a:xfrm>
            <a:off x="1073781" y="3980663"/>
            <a:ext cx="1866123" cy="646331"/>
          </a:xfrm>
          <a:prstGeom prst="rect">
            <a:avLst/>
          </a:prstGeom>
          <a:noFill/>
        </p:spPr>
        <p:txBody>
          <a:bodyPr wrap="square" rtlCol="0">
            <a:spAutoFit/>
          </a:bodyPr>
          <a:lstStyle/>
          <a:p>
            <a:r>
              <a:rPr lang="fr-BE"/>
              <a:t>Change process</a:t>
            </a:r>
          </a:p>
        </p:txBody>
      </p:sp>
      <p:sp>
        <p:nvSpPr>
          <p:cNvPr id="16" name="Rectangle 15">
            <a:extLst>
              <a:ext uri="{FF2B5EF4-FFF2-40B4-BE49-F238E27FC236}">
                <a16:creationId xmlns:a16="http://schemas.microsoft.com/office/drawing/2014/main" id="{7391D8B3-208B-2E83-B75E-23DC39FEAB27}"/>
              </a:ext>
            </a:extLst>
          </p:cNvPr>
          <p:cNvSpPr/>
          <p:nvPr/>
        </p:nvSpPr>
        <p:spPr>
          <a:xfrm>
            <a:off x="7197577" y="4144456"/>
            <a:ext cx="2713764" cy="524754"/>
          </a:xfrm>
          <a:prstGeom prst="rect">
            <a:avLst/>
          </a:prstGeom>
        </p:spPr>
        <p:txBody>
          <a:bodyPr wrap="square">
            <a:spAutoFit/>
          </a:bodyPr>
          <a:lstStyle/>
          <a:p>
            <a:r>
              <a:rPr lang="en-US" sz="1400">
                <a:solidFill>
                  <a:schemeClr val="bg1"/>
                </a:solidFill>
              </a:rPr>
              <a:t>Change process has already taken place</a:t>
            </a:r>
            <a:endParaRPr lang="fr-FR" sz="1400">
              <a:solidFill>
                <a:schemeClr val="bg1"/>
              </a:solidFill>
            </a:endParaRPr>
          </a:p>
        </p:txBody>
      </p:sp>
      <p:sp>
        <p:nvSpPr>
          <p:cNvPr id="17" name="ZoneTexte 6">
            <a:extLst>
              <a:ext uri="{FF2B5EF4-FFF2-40B4-BE49-F238E27FC236}">
                <a16:creationId xmlns:a16="http://schemas.microsoft.com/office/drawing/2014/main" id="{C2A50D6C-15D8-D38A-4A3C-DEB47CFDA2BD}"/>
              </a:ext>
            </a:extLst>
          </p:cNvPr>
          <p:cNvSpPr txBox="1"/>
          <p:nvPr/>
        </p:nvSpPr>
        <p:spPr>
          <a:xfrm>
            <a:off x="1116927" y="3385308"/>
            <a:ext cx="1866123" cy="369332"/>
          </a:xfrm>
          <a:prstGeom prst="rect">
            <a:avLst/>
          </a:prstGeom>
          <a:noFill/>
        </p:spPr>
        <p:txBody>
          <a:bodyPr wrap="square" rtlCol="0">
            <a:spAutoFit/>
          </a:bodyPr>
          <a:lstStyle/>
          <a:p>
            <a:r>
              <a:rPr lang="fr-BE" err="1"/>
              <a:t>Approach</a:t>
            </a:r>
            <a:endParaRPr lang="fr-BE"/>
          </a:p>
        </p:txBody>
      </p:sp>
      <p:grpSp>
        <p:nvGrpSpPr>
          <p:cNvPr id="18" name="Groupe 33">
            <a:extLst>
              <a:ext uri="{FF2B5EF4-FFF2-40B4-BE49-F238E27FC236}">
                <a16:creationId xmlns:a16="http://schemas.microsoft.com/office/drawing/2014/main" id="{48914A5F-6169-E060-4296-C0ADF933643F}"/>
              </a:ext>
            </a:extLst>
          </p:cNvPr>
          <p:cNvGrpSpPr/>
          <p:nvPr/>
        </p:nvGrpSpPr>
        <p:grpSpPr>
          <a:xfrm>
            <a:off x="2975957" y="3283711"/>
            <a:ext cx="2851200" cy="545996"/>
            <a:chOff x="1765993" y="4395172"/>
            <a:chExt cx="2851200" cy="545996"/>
          </a:xfrm>
        </p:grpSpPr>
        <p:sp>
          <p:nvSpPr>
            <p:cNvPr id="19" name="Rectangle 18">
              <a:extLst>
                <a:ext uri="{FF2B5EF4-FFF2-40B4-BE49-F238E27FC236}">
                  <a16:creationId xmlns:a16="http://schemas.microsoft.com/office/drawing/2014/main" id="{F63395EE-AE85-0B94-1F6F-5D381031F9AA}"/>
                </a:ext>
              </a:extLst>
            </p:cNvPr>
            <p:cNvSpPr/>
            <p:nvPr/>
          </p:nvSpPr>
          <p:spPr>
            <a:xfrm>
              <a:off x="1978549" y="4395172"/>
              <a:ext cx="2487450" cy="523220"/>
            </a:xfrm>
            <a:prstGeom prst="rect">
              <a:avLst/>
            </a:prstGeom>
          </p:spPr>
          <p:txBody>
            <a:bodyPr wrap="square">
              <a:spAutoFit/>
            </a:bodyPr>
            <a:lstStyle/>
            <a:p>
              <a:r>
                <a:rPr lang="en-US" sz="1400"/>
                <a:t>Initiated by you</a:t>
              </a:r>
              <a:endParaRPr lang="en-AS" sz="1400"/>
            </a:p>
            <a:p>
              <a:r>
                <a:rPr lang="en-US" sz="1400"/>
                <a:t>(non-purchasing person)</a:t>
              </a:r>
              <a:endParaRPr lang="fr-FR" sz="1400"/>
            </a:p>
          </p:txBody>
        </p:sp>
        <p:cxnSp>
          <p:nvCxnSpPr>
            <p:cNvPr id="20" name="Connecteur droit 24">
              <a:extLst>
                <a:ext uri="{FF2B5EF4-FFF2-40B4-BE49-F238E27FC236}">
                  <a16:creationId xmlns:a16="http://schemas.microsoft.com/office/drawing/2014/main" id="{0E81C412-EBEC-9593-5A75-2DB19C62B059}"/>
                </a:ext>
              </a:extLst>
            </p:cNvPr>
            <p:cNvCxnSpPr/>
            <p:nvPr/>
          </p:nvCxnSpPr>
          <p:spPr>
            <a:xfrm>
              <a:off x="1765993" y="4941168"/>
              <a:ext cx="285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ZoneTexte 17">
            <a:extLst>
              <a:ext uri="{FF2B5EF4-FFF2-40B4-BE49-F238E27FC236}">
                <a16:creationId xmlns:a16="http://schemas.microsoft.com/office/drawing/2014/main" id="{5F8A9AA1-F204-D2DC-7562-B7276AE67290}"/>
              </a:ext>
            </a:extLst>
          </p:cNvPr>
          <p:cNvSpPr txBox="1"/>
          <p:nvPr/>
        </p:nvSpPr>
        <p:spPr>
          <a:xfrm>
            <a:off x="1083996" y="4948068"/>
            <a:ext cx="1866123" cy="646331"/>
          </a:xfrm>
          <a:prstGeom prst="rect">
            <a:avLst/>
          </a:prstGeom>
          <a:noFill/>
        </p:spPr>
        <p:txBody>
          <a:bodyPr wrap="square" rtlCol="0">
            <a:spAutoFit/>
          </a:bodyPr>
          <a:lstStyle/>
          <a:p>
            <a:r>
              <a:rPr lang="fr-BE" dirty="0" err="1"/>
              <a:t>Expected</a:t>
            </a:r>
            <a:r>
              <a:rPr lang="fr-BE" dirty="0"/>
              <a:t> </a:t>
            </a:r>
            <a:r>
              <a:rPr lang="fr-BE" dirty="0" err="1"/>
              <a:t>results</a:t>
            </a:r>
            <a:endParaRPr lang="fr-BE" dirty="0"/>
          </a:p>
        </p:txBody>
      </p:sp>
      <p:grpSp>
        <p:nvGrpSpPr>
          <p:cNvPr id="22" name="Groupe 34">
            <a:extLst>
              <a:ext uri="{FF2B5EF4-FFF2-40B4-BE49-F238E27FC236}">
                <a16:creationId xmlns:a16="http://schemas.microsoft.com/office/drawing/2014/main" id="{130061E0-52E3-7479-4CF6-11D812358042}"/>
              </a:ext>
            </a:extLst>
          </p:cNvPr>
          <p:cNvGrpSpPr/>
          <p:nvPr/>
        </p:nvGrpSpPr>
        <p:grpSpPr>
          <a:xfrm>
            <a:off x="2915109" y="4010791"/>
            <a:ext cx="2851200" cy="855793"/>
            <a:chOff x="1763688" y="5028335"/>
            <a:chExt cx="2851200" cy="855793"/>
          </a:xfrm>
        </p:grpSpPr>
        <p:sp>
          <p:nvSpPr>
            <p:cNvPr id="23" name="Rectangle 22">
              <a:extLst>
                <a:ext uri="{FF2B5EF4-FFF2-40B4-BE49-F238E27FC236}">
                  <a16:creationId xmlns:a16="http://schemas.microsoft.com/office/drawing/2014/main" id="{2B8938D6-3999-270D-56D2-C42C2B2EC1DE}"/>
                </a:ext>
              </a:extLst>
            </p:cNvPr>
            <p:cNvSpPr/>
            <p:nvPr/>
          </p:nvSpPr>
          <p:spPr>
            <a:xfrm>
              <a:off x="2011920" y="5028335"/>
              <a:ext cx="2543976" cy="738664"/>
            </a:xfrm>
            <a:prstGeom prst="rect">
              <a:avLst/>
            </a:prstGeom>
          </p:spPr>
          <p:txBody>
            <a:bodyPr wrap="square">
              <a:spAutoFit/>
            </a:bodyPr>
            <a:lstStyle/>
            <a:p>
              <a:r>
                <a:rPr lang="en-US" sz="1400" dirty="0"/>
                <a:t>Prospect not in the buying phase </a:t>
              </a:r>
              <a:r>
                <a:rPr lang="fr-FR" sz="1400" dirty="0">
                  <a:sym typeface="Wingdings" panose="05000000000000000000" pitchFamily="2" charset="2"/>
                </a:rPr>
                <a:t></a:t>
              </a:r>
              <a:r>
                <a:rPr lang="en-US" sz="1400" dirty="0"/>
                <a:t> the process of change must be initiated</a:t>
              </a:r>
              <a:endParaRPr lang="fr-FR" sz="1400" dirty="0"/>
            </a:p>
          </p:txBody>
        </p:sp>
        <p:cxnSp>
          <p:nvCxnSpPr>
            <p:cNvPr id="24" name="Connecteur droit 30">
              <a:extLst>
                <a:ext uri="{FF2B5EF4-FFF2-40B4-BE49-F238E27FC236}">
                  <a16:creationId xmlns:a16="http://schemas.microsoft.com/office/drawing/2014/main" id="{8EAAFCF1-DCFF-2CB7-8D84-10B0AC281875}"/>
                </a:ext>
              </a:extLst>
            </p:cNvPr>
            <p:cNvCxnSpPr/>
            <p:nvPr/>
          </p:nvCxnSpPr>
          <p:spPr>
            <a:xfrm>
              <a:off x="1763688" y="5884128"/>
              <a:ext cx="285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e 26">
            <a:extLst>
              <a:ext uri="{FF2B5EF4-FFF2-40B4-BE49-F238E27FC236}">
                <a16:creationId xmlns:a16="http://schemas.microsoft.com/office/drawing/2014/main" id="{DCF52966-1F30-FB0B-8584-9E2C8BED0F2F}"/>
              </a:ext>
            </a:extLst>
          </p:cNvPr>
          <p:cNvGrpSpPr/>
          <p:nvPr/>
        </p:nvGrpSpPr>
        <p:grpSpPr>
          <a:xfrm>
            <a:off x="7186854" y="3217679"/>
            <a:ext cx="2851200" cy="617126"/>
            <a:chOff x="5898624" y="4324042"/>
            <a:chExt cx="2851200" cy="617126"/>
          </a:xfrm>
        </p:grpSpPr>
        <p:sp>
          <p:nvSpPr>
            <p:cNvPr id="26" name="Rectangle 25">
              <a:extLst>
                <a:ext uri="{FF2B5EF4-FFF2-40B4-BE49-F238E27FC236}">
                  <a16:creationId xmlns:a16="http://schemas.microsoft.com/office/drawing/2014/main" id="{E856540F-19B4-2DCF-256E-CC9ECF48350F}"/>
                </a:ext>
              </a:extLst>
            </p:cNvPr>
            <p:cNvSpPr/>
            <p:nvPr/>
          </p:nvSpPr>
          <p:spPr>
            <a:xfrm>
              <a:off x="6062035" y="4324042"/>
              <a:ext cx="2470778" cy="538933"/>
            </a:xfrm>
            <a:prstGeom prst="rect">
              <a:avLst/>
            </a:prstGeom>
          </p:spPr>
          <p:txBody>
            <a:bodyPr wrap="square">
              <a:spAutoFit/>
            </a:bodyPr>
            <a:lstStyle/>
            <a:p>
              <a:r>
                <a:rPr lang="en-US" sz="1400">
                  <a:solidFill>
                    <a:schemeClr val="bg1"/>
                  </a:solidFill>
                </a:rPr>
                <a:t>Initiated by the customer (asking party)</a:t>
              </a:r>
              <a:endParaRPr lang="fr-FR" sz="1400">
                <a:solidFill>
                  <a:schemeClr val="bg1"/>
                </a:solidFill>
              </a:endParaRPr>
            </a:p>
          </p:txBody>
        </p:sp>
        <p:cxnSp>
          <p:nvCxnSpPr>
            <p:cNvPr id="27" name="Connecteur droit 31">
              <a:extLst>
                <a:ext uri="{FF2B5EF4-FFF2-40B4-BE49-F238E27FC236}">
                  <a16:creationId xmlns:a16="http://schemas.microsoft.com/office/drawing/2014/main" id="{E645F8D5-F1FA-0D2D-A834-75AA9D29BF86}"/>
                </a:ext>
              </a:extLst>
            </p:cNvPr>
            <p:cNvCxnSpPr/>
            <p:nvPr/>
          </p:nvCxnSpPr>
          <p:spPr>
            <a:xfrm>
              <a:off x="5898624" y="4941168"/>
              <a:ext cx="285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1B8AE86F-ADD2-4F76-4B1C-FF2AC93F7570}"/>
              </a:ext>
            </a:extLst>
          </p:cNvPr>
          <p:cNvSpPr/>
          <p:nvPr/>
        </p:nvSpPr>
        <p:spPr>
          <a:xfrm>
            <a:off x="7271999" y="5113371"/>
            <a:ext cx="1162498" cy="307777"/>
          </a:xfrm>
          <a:prstGeom prst="rect">
            <a:avLst/>
          </a:prstGeom>
        </p:spPr>
        <p:txBody>
          <a:bodyPr wrap="none">
            <a:spAutoFit/>
          </a:bodyPr>
          <a:lstStyle/>
          <a:p>
            <a:r>
              <a:rPr lang="fr-FR" sz="1400" err="1">
                <a:solidFill>
                  <a:schemeClr val="bg1"/>
                </a:solidFill>
              </a:rPr>
              <a:t>Order</a:t>
            </a:r>
            <a:r>
              <a:rPr lang="fr-FR" sz="1400">
                <a:solidFill>
                  <a:schemeClr val="bg1"/>
                </a:solidFill>
              </a:rPr>
              <a:t> </a:t>
            </a:r>
            <a:r>
              <a:rPr lang="fr-FR" sz="1400" err="1">
                <a:solidFill>
                  <a:schemeClr val="bg1"/>
                </a:solidFill>
              </a:rPr>
              <a:t>form</a:t>
            </a:r>
            <a:endParaRPr lang="fr-FR" sz="1400">
              <a:solidFill>
                <a:schemeClr val="bg1"/>
              </a:solidFill>
            </a:endParaRPr>
          </a:p>
        </p:txBody>
      </p:sp>
      <p:cxnSp>
        <p:nvCxnSpPr>
          <p:cNvPr id="30" name="Connecteur droit 32">
            <a:extLst>
              <a:ext uri="{FF2B5EF4-FFF2-40B4-BE49-F238E27FC236}">
                <a16:creationId xmlns:a16="http://schemas.microsoft.com/office/drawing/2014/main" id="{73BE8FA7-C586-CF73-40C3-E3715D4EA5FC}"/>
              </a:ext>
            </a:extLst>
          </p:cNvPr>
          <p:cNvCxnSpPr/>
          <p:nvPr/>
        </p:nvCxnSpPr>
        <p:spPr>
          <a:xfrm>
            <a:off x="7108588" y="4929699"/>
            <a:ext cx="285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AFDE00A-AED8-7A97-D3AE-E33D4C0C1BF4}"/>
              </a:ext>
            </a:extLst>
          </p:cNvPr>
          <p:cNvSpPr>
            <a:spLocks noGrp="1"/>
          </p:cNvSpPr>
          <p:nvPr>
            <p:ph type="title"/>
          </p:nvPr>
        </p:nvSpPr>
        <p:spPr/>
        <p:txBody>
          <a:bodyPr/>
          <a:lstStyle/>
          <a:p>
            <a:r>
              <a:rPr lang="en-US"/>
              <a:t>The key objectives of the 1</a:t>
            </a:r>
            <a:r>
              <a:rPr lang="en-US" baseline="30000"/>
              <a:t>st</a:t>
            </a:r>
            <a:r>
              <a:rPr lang="en-US"/>
              <a:t> visit</a:t>
            </a:r>
          </a:p>
        </p:txBody>
      </p:sp>
      <p:sp>
        <p:nvSpPr>
          <p:cNvPr id="33" name="ZoneTexte 78">
            <a:extLst>
              <a:ext uri="{FF2B5EF4-FFF2-40B4-BE49-F238E27FC236}">
                <a16:creationId xmlns:a16="http://schemas.microsoft.com/office/drawing/2014/main" id="{02B7B11F-9EB3-040B-6912-C84C43BB259E}"/>
              </a:ext>
            </a:extLst>
          </p:cNvPr>
          <p:cNvSpPr txBox="1"/>
          <p:nvPr/>
        </p:nvSpPr>
        <p:spPr>
          <a:xfrm>
            <a:off x="3096447" y="2746259"/>
            <a:ext cx="2603241" cy="369332"/>
          </a:xfrm>
          <a:prstGeom prst="rect">
            <a:avLst/>
          </a:prstGeom>
          <a:noFill/>
        </p:spPr>
        <p:txBody>
          <a:bodyPr wrap="square" rtlCol="0">
            <a:spAutoFit/>
          </a:bodyPr>
          <a:lstStyle/>
          <a:p>
            <a:pPr algn="ctr"/>
            <a:r>
              <a:rPr lang="fr-BE" b="1"/>
              <a:t>1</a:t>
            </a:r>
            <a:r>
              <a:rPr lang="fr-BE" b="1" baseline="30000"/>
              <a:t>st</a:t>
            </a:r>
            <a:r>
              <a:rPr lang="fr-BE" b="1"/>
              <a:t> </a:t>
            </a:r>
            <a:r>
              <a:rPr lang="en-AS" b="1"/>
              <a:t>VISIT</a:t>
            </a:r>
            <a:endParaRPr lang="fr-BE" b="1"/>
          </a:p>
        </p:txBody>
      </p:sp>
    </p:spTree>
    <p:extLst>
      <p:ext uri="{BB962C8B-B14F-4D97-AF65-F5344CB8AC3E}">
        <p14:creationId xmlns:p14="http://schemas.microsoft.com/office/powerpoint/2010/main" val="289077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P spid="17" grpId="0"/>
      <p:bldP spid="21"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3" name="Text Placeholder 2">
            <a:extLst>
              <a:ext uri="{FF2B5EF4-FFF2-40B4-BE49-F238E27FC236}">
                <a16:creationId xmlns:a16="http://schemas.microsoft.com/office/drawing/2014/main" id="{D5B40DD0-50AA-6124-8773-F77DB091BC36}"/>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a:xfrm>
            <a:off x="1239923" y="753587"/>
            <a:ext cx="10800000" cy="335964"/>
          </a:xfrm>
        </p:spPr>
        <p:txBody>
          <a:bodyPr/>
          <a:lstStyle/>
          <a:p>
            <a:r>
              <a:rPr lang="en-US"/>
              <a:t>Structure of the 1</a:t>
            </a:r>
            <a:r>
              <a:rPr lang="en-US" baseline="30000"/>
              <a:t>st</a:t>
            </a:r>
            <a:r>
              <a:rPr lang="en-US"/>
              <a:t> visit</a:t>
            </a:r>
            <a:endParaRPr lang="fr-BE"/>
          </a:p>
        </p:txBody>
      </p:sp>
      <p:pic>
        <p:nvPicPr>
          <p:cNvPr id="9" name="Espace réservé du contenu 9" descr="Une image contenant personne, homme, complet&#10;&#10;Description générée automatiquement">
            <a:extLst>
              <a:ext uri="{FF2B5EF4-FFF2-40B4-BE49-F238E27FC236}">
                <a16:creationId xmlns:a16="http://schemas.microsoft.com/office/drawing/2014/main" id="{9492B7B9-C4A3-4C51-AC8A-763A7FC2EE11}"/>
              </a:ext>
            </a:extLst>
          </p:cNvPr>
          <p:cNvPicPr>
            <a:picLocks noChangeAspect="1"/>
          </p:cNvPicPr>
          <p:nvPr/>
        </p:nvPicPr>
        <p:blipFill rotWithShape="1">
          <a:blip r:embed="rId3"/>
          <a:srcRect l="20677" r="18506" b="-1"/>
          <a:stretch/>
        </p:blipFill>
        <p:spPr>
          <a:xfrm>
            <a:off x="385651" y="1116501"/>
            <a:ext cx="4965405" cy="5449827"/>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DCBA7F9A-A3B4-4275-B621-075EB254BBAC}"/>
              </a:ext>
            </a:extLst>
          </p:cNvPr>
          <p:cNvSpPr txBox="1"/>
          <p:nvPr/>
        </p:nvSpPr>
        <p:spPr>
          <a:xfrm>
            <a:off x="5879526" y="2753511"/>
            <a:ext cx="4859079" cy="523220"/>
          </a:xfrm>
          <a:prstGeom prst="rect">
            <a:avLst/>
          </a:prstGeom>
          <a:noFill/>
        </p:spPr>
        <p:txBody>
          <a:bodyPr wrap="square" rtlCol="0">
            <a:spAutoFit/>
          </a:bodyPr>
          <a:lstStyle/>
          <a:p>
            <a:pPr algn="ctr"/>
            <a:r>
              <a:rPr lang="en-US" sz="1400">
                <a:latin typeface="+mj-lt"/>
              </a:rPr>
              <a:t>Create the relationship and remind the prospect why they agreed to the meeting</a:t>
            </a:r>
            <a:endParaRPr lang="fr-BE" sz="1400">
              <a:latin typeface="+mj-lt"/>
            </a:endParaRPr>
          </a:p>
        </p:txBody>
      </p:sp>
      <p:sp>
        <p:nvSpPr>
          <p:cNvPr id="11" name="ZoneTexte 10">
            <a:extLst>
              <a:ext uri="{FF2B5EF4-FFF2-40B4-BE49-F238E27FC236}">
                <a16:creationId xmlns:a16="http://schemas.microsoft.com/office/drawing/2014/main" id="{D975558B-368A-4ADB-ADFB-BC01CF815F47}"/>
              </a:ext>
            </a:extLst>
          </p:cNvPr>
          <p:cNvSpPr txBox="1"/>
          <p:nvPr/>
        </p:nvSpPr>
        <p:spPr>
          <a:xfrm>
            <a:off x="5879526" y="4139553"/>
            <a:ext cx="4859079" cy="523220"/>
          </a:xfrm>
          <a:prstGeom prst="rect">
            <a:avLst/>
          </a:prstGeom>
          <a:noFill/>
        </p:spPr>
        <p:txBody>
          <a:bodyPr wrap="square" rtlCol="0">
            <a:spAutoFit/>
          </a:bodyPr>
          <a:lstStyle/>
          <a:p>
            <a:pPr algn="ctr"/>
            <a:r>
              <a:rPr lang="en-US" sz="1400">
                <a:latin typeface="+mj-lt"/>
              </a:rPr>
              <a:t>Gather information about the prospect and their expectations</a:t>
            </a:r>
            <a:endParaRPr lang="fr-BE" sz="1400">
              <a:latin typeface="+mj-lt"/>
            </a:endParaRPr>
          </a:p>
        </p:txBody>
      </p:sp>
      <p:sp>
        <p:nvSpPr>
          <p:cNvPr id="12" name="ZoneTexte 11">
            <a:extLst>
              <a:ext uri="{FF2B5EF4-FFF2-40B4-BE49-F238E27FC236}">
                <a16:creationId xmlns:a16="http://schemas.microsoft.com/office/drawing/2014/main" id="{2EE441B8-DE43-4456-A2DB-4E114FCD7DE5}"/>
              </a:ext>
            </a:extLst>
          </p:cNvPr>
          <p:cNvSpPr txBox="1"/>
          <p:nvPr/>
        </p:nvSpPr>
        <p:spPr>
          <a:xfrm>
            <a:off x="5879526" y="5364643"/>
            <a:ext cx="4859079" cy="307777"/>
          </a:xfrm>
          <a:prstGeom prst="rect">
            <a:avLst/>
          </a:prstGeom>
          <a:noFill/>
        </p:spPr>
        <p:txBody>
          <a:bodyPr wrap="square" rtlCol="0">
            <a:spAutoFit/>
          </a:bodyPr>
          <a:lstStyle/>
          <a:p>
            <a:pPr algn="ctr"/>
            <a:r>
              <a:rPr lang="en-US" sz="1400">
                <a:latin typeface="+mj-lt"/>
              </a:rPr>
              <a:t>Position yourself as a business partner</a:t>
            </a:r>
            <a:endParaRPr lang="fr-BE" sz="1400">
              <a:latin typeface="+mj-lt"/>
            </a:endParaRPr>
          </a:p>
        </p:txBody>
      </p:sp>
      <p:sp>
        <p:nvSpPr>
          <p:cNvPr id="13" name="Flèche : chevron 12">
            <a:extLst>
              <a:ext uri="{FF2B5EF4-FFF2-40B4-BE49-F238E27FC236}">
                <a16:creationId xmlns:a16="http://schemas.microsoft.com/office/drawing/2014/main" id="{45F0A8CD-1F70-4558-B354-613A1E390C1E}"/>
              </a:ext>
            </a:extLst>
          </p:cNvPr>
          <p:cNvSpPr/>
          <p:nvPr/>
        </p:nvSpPr>
        <p:spPr>
          <a:xfrm rot="5400000">
            <a:off x="8133628" y="2502491"/>
            <a:ext cx="350875" cy="1956140"/>
          </a:xfrm>
          <a:prstGeom prst="chevron">
            <a:avLst>
              <a:gd name="adj" fmla="val 8030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 name="Flèche : chevron 13">
            <a:extLst>
              <a:ext uri="{FF2B5EF4-FFF2-40B4-BE49-F238E27FC236}">
                <a16:creationId xmlns:a16="http://schemas.microsoft.com/office/drawing/2014/main" id="{3CB63CDD-B626-47CA-8445-C05705A20291}"/>
              </a:ext>
            </a:extLst>
          </p:cNvPr>
          <p:cNvSpPr/>
          <p:nvPr/>
        </p:nvSpPr>
        <p:spPr>
          <a:xfrm rot="5400000">
            <a:off x="8133628" y="3790675"/>
            <a:ext cx="350875" cy="1956140"/>
          </a:xfrm>
          <a:prstGeom prst="chevron">
            <a:avLst>
              <a:gd name="adj" fmla="val 8030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ZoneTexte 14">
            <a:extLst>
              <a:ext uri="{FF2B5EF4-FFF2-40B4-BE49-F238E27FC236}">
                <a16:creationId xmlns:a16="http://schemas.microsoft.com/office/drawing/2014/main" id="{3C3A54F1-1891-4391-8C2C-14D311BD1B99}"/>
              </a:ext>
            </a:extLst>
          </p:cNvPr>
          <p:cNvSpPr txBox="1"/>
          <p:nvPr/>
        </p:nvSpPr>
        <p:spPr>
          <a:xfrm>
            <a:off x="5879526" y="6514861"/>
            <a:ext cx="4859079" cy="307777"/>
          </a:xfrm>
          <a:prstGeom prst="rect">
            <a:avLst/>
          </a:prstGeom>
          <a:noFill/>
        </p:spPr>
        <p:txBody>
          <a:bodyPr wrap="square" rtlCol="0">
            <a:spAutoFit/>
          </a:bodyPr>
          <a:lstStyle/>
          <a:p>
            <a:pPr algn="ctr"/>
            <a:r>
              <a:rPr lang="fr-BE" sz="1400">
                <a:latin typeface="+mj-lt"/>
              </a:rPr>
              <a:t>Close the meeting</a:t>
            </a:r>
          </a:p>
        </p:txBody>
      </p:sp>
      <p:sp>
        <p:nvSpPr>
          <p:cNvPr id="16" name="Flèche : chevron 15">
            <a:extLst>
              <a:ext uri="{FF2B5EF4-FFF2-40B4-BE49-F238E27FC236}">
                <a16:creationId xmlns:a16="http://schemas.microsoft.com/office/drawing/2014/main" id="{B3159B4B-7738-4955-B748-B7676566251B}"/>
              </a:ext>
            </a:extLst>
          </p:cNvPr>
          <p:cNvSpPr/>
          <p:nvPr/>
        </p:nvSpPr>
        <p:spPr>
          <a:xfrm rot="5400000">
            <a:off x="8133628" y="4888485"/>
            <a:ext cx="350875" cy="1956140"/>
          </a:xfrm>
          <a:prstGeom prst="chevron">
            <a:avLst>
              <a:gd name="adj" fmla="val 8030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 name="Rectangle 1">
            <a:extLst>
              <a:ext uri="{FF2B5EF4-FFF2-40B4-BE49-F238E27FC236}">
                <a16:creationId xmlns:a16="http://schemas.microsoft.com/office/drawing/2014/main" id="{9702C4F5-2BBC-494B-FBC0-F89CFC8015C7}"/>
              </a:ext>
            </a:extLst>
          </p:cNvPr>
          <p:cNvSpPr/>
          <p:nvPr/>
        </p:nvSpPr>
        <p:spPr>
          <a:xfrm>
            <a:off x="7481025" y="2354427"/>
            <a:ext cx="1656080" cy="397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2</a:t>
            </a:r>
            <a:endParaRPr lang="en-US">
              <a:latin typeface="+mj-lt"/>
            </a:endParaRPr>
          </a:p>
        </p:txBody>
      </p:sp>
      <p:sp>
        <p:nvSpPr>
          <p:cNvPr id="17" name="Rectangle 16">
            <a:extLst>
              <a:ext uri="{FF2B5EF4-FFF2-40B4-BE49-F238E27FC236}">
                <a16:creationId xmlns:a16="http://schemas.microsoft.com/office/drawing/2014/main" id="{D6953A96-5681-DC41-BE95-3D2BC94A7413}"/>
              </a:ext>
            </a:extLst>
          </p:cNvPr>
          <p:cNvSpPr/>
          <p:nvPr/>
        </p:nvSpPr>
        <p:spPr>
          <a:xfrm>
            <a:off x="7481025" y="3704315"/>
            <a:ext cx="1656080" cy="3977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mj-lt"/>
              </a:rPr>
              <a:t>Phase 3</a:t>
            </a:r>
            <a:endParaRPr lang="en-US" dirty="0">
              <a:latin typeface="+mj-lt"/>
            </a:endParaRPr>
          </a:p>
        </p:txBody>
      </p:sp>
      <p:sp>
        <p:nvSpPr>
          <p:cNvPr id="18" name="Rectangle 17">
            <a:extLst>
              <a:ext uri="{FF2B5EF4-FFF2-40B4-BE49-F238E27FC236}">
                <a16:creationId xmlns:a16="http://schemas.microsoft.com/office/drawing/2014/main" id="{62A57549-CFAA-2C35-C98B-4D6EEA9E1FA8}"/>
              </a:ext>
            </a:extLst>
          </p:cNvPr>
          <p:cNvSpPr/>
          <p:nvPr/>
        </p:nvSpPr>
        <p:spPr>
          <a:xfrm>
            <a:off x="7481025" y="4985569"/>
            <a:ext cx="1656080" cy="397704"/>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4</a:t>
            </a:r>
            <a:endParaRPr lang="en-US">
              <a:latin typeface="+mj-lt"/>
            </a:endParaRPr>
          </a:p>
        </p:txBody>
      </p:sp>
      <p:sp>
        <p:nvSpPr>
          <p:cNvPr id="19" name="Rectangle 18">
            <a:extLst>
              <a:ext uri="{FF2B5EF4-FFF2-40B4-BE49-F238E27FC236}">
                <a16:creationId xmlns:a16="http://schemas.microsoft.com/office/drawing/2014/main" id="{ED5B5179-0E21-8492-81A8-C3FE907124B9}"/>
              </a:ext>
            </a:extLst>
          </p:cNvPr>
          <p:cNvSpPr/>
          <p:nvPr/>
        </p:nvSpPr>
        <p:spPr>
          <a:xfrm>
            <a:off x="7481025" y="6086795"/>
            <a:ext cx="1656080" cy="3977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5</a:t>
            </a:r>
            <a:endParaRPr lang="en-US">
              <a:latin typeface="+mj-lt"/>
            </a:endParaRPr>
          </a:p>
        </p:txBody>
      </p:sp>
      <p:sp>
        <p:nvSpPr>
          <p:cNvPr id="20" name="ZoneTexte 14">
            <a:extLst>
              <a:ext uri="{FF2B5EF4-FFF2-40B4-BE49-F238E27FC236}">
                <a16:creationId xmlns:a16="http://schemas.microsoft.com/office/drawing/2014/main" id="{6837D7C9-4C8F-453F-2909-C5621C48879D}"/>
              </a:ext>
            </a:extLst>
          </p:cNvPr>
          <p:cNvSpPr txBox="1"/>
          <p:nvPr/>
        </p:nvSpPr>
        <p:spPr>
          <a:xfrm>
            <a:off x="5879526" y="1606069"/>
            <a:ext cx="4859079" cy="307777"/>
          </a:xfrm>
          <a:prstGeom prst="rect">
            <a:avLst/>
          </a:prstGeom>
          <a:noFill/>
        </p:spPr>
        <p:txBody>
          <a:bodyPr wrap="square" rtlCol="0">
            <a:spAutoFit/>
          </a:bodyPr>
          <a:lstStyle/>
          <a:p>
            <a:pPr algn="ctr"/>
            <a:r>
              <a:rPr lang="fr-BE" sz="1400" err="1">
                <a:latin typeface="+mj-lt"/>
              </a:rPr>
              <a:t>Introduce</a:t>
            </a:r>
            <a:r>
              <a:rPr lang="fr-BE" sz="1400">
                <a:latin typeface="+mj-lt"/>
              </a:rPr>
              <a:t> </a:t>
            </a:r>
            <a:r>
              <a:rPr lang="fr-BE" sz="1400" err="1">
                <a:latin typeface="+mj-lt"/>
              </a:rPr>
              <a:t>yourself</a:t>
            </a:r>
            <a:endParaRPr lang="fr-BE" sz="1400">
              <a:latin typeface="+mj-lt"/>
            </a:endParaRPr>
          </a:p>
        </p:txBody>
      </p:sp>
      <p:sp>
        <p:nvSpPr>
          <p:cNvPr id="21" name="Flèche : chevron 15">
            <a:extLst>
              <a:ext uri="{FF2B5EF4-FFF2-40B4-BE49-F238E27FC236}">
                <a16:creationId xmlns:a16="http://schemas.microsoft.com/office/drawing/2014/main" id="{E3A71523-C19A-5AB5-D8E9-80BCB0606BFA}"/>
              </a:ext>
            </a:extLst>
          </p:cNvPr>
          <p:cNvSpPr/>
          <p:nvPr/>
        </p:nvSpPr>
        <p:spPr>
          <a:xfrm rot="5400000">
            <a:off x="8133628" y="1106872"/>
            <a:ext cx="350875" cy="1956140"/>
          </a:xfrm>
          <a:prstGeom prst="chevron">
            <a:avLst>
              <a:gd name="adj" fmla="val 8030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2" name="Rectangle 21">
            <a:extLst>
              <a:ext uri="{FF2B5EF4-FFF2-40B4-BE49-F238E27FC236}">
                <a16:creationId xmlns:a16="http://schemas.microsoft.com/office/drawing/2014/main" id="{FF9A3FFE-E415-2C86-180F-627BB17F83C4}"/>
              </a:ext>
            </a:extLst>
          </p:cNvPr>
          <p:cNvSpPr/>
          <p:nvPr/>
        </p:nvSpPr>
        <p:spPr>
          <a:xfrm>
            <a:off x="7481025" y="1216503"/>
            <a:ext cx="1656080" cy="3977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1</a:t>
            </a:r>
            <a:endParaRPr lang="en-US">
              <a:latin typeface="+mj-lt"/>
            </a:endParaRPr>
          </a:p>
        </p:txBody>
      </p:sp>
    </p:spTree>
    <p:extLst>
      <p:ext uri="{BB962C8B-B14F-4D97-AF65-F5344CB8AC3E}">
        <p14:creationId xmlns:p14="http://schemas.microsoft.com/office/powerpoint/2010/main" val="18984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5" grpId="0"/>
      <p:bldP spid="16" grpId="0" animBg="1"/>
      <p:bldP spid="2" grpId="0" animBg="1"/>
      <p:bldP spid="17" grpId="0" animBg="1"/>
      <p:bldP spid="18" grpId="0" animBg="1"/>
      <p:bldP spid="19" grpId="0" animBg="1"/>
      <p:bldP spid="20" grpId="0"/>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a:xfrm>
            <a:off x="2295816" y="759141"/>
            <a:ext cx="9050283" cy="599111"/>
          </a:xfrm>
        </p:spPr>
        <p:txBody>
          <a:bodyPr/>
          <a:lstStyle/>
          <a:p>
            <a:pPr algn="l"/>
            <a:r>
              <a:rPr lang="en-US"/>
              <a:t>Building the relationship and reminding the prospect why they agreed to the meeting</a:t>
            </a:r>
            <a:endParaRPr lang="fr-FR"/>
          </a:p>
        </p:txBody>
      </p:sp>
      <p:sp>
        <p:nvSpPr>
          <p:cNvPr id="9" name="ZoneTexte 8">
            <a:extLst>
              <a:ext uri="{FF2B5EF4-FFF2-40B4-BE49-F238E27FC236}">
                <a16:creationId xmlns:a16="http://schemas.microsoft.com/office/drawing/2014/main" id="{F4369BB9-3D7D-4F97-A249-A61EE61BDCA3}"/>
              </a:ext>
            </a:extLst>
          </p:cNvPr>
          <p:cNvSpPr txBox="1"/>
          <p:nvPr/>
        </p:nvSpPr>
        <p:spPr>
          <a:xfrm>
            <a:off x="1770416" y="1472593"/>
            <a:ext cx="1525196" cy="400110"/>
          </a:xfrm>
          <a:prstGeom prst="rect">
            <a:avLst/>
          </a:prstGeom>
          <a:noFill/>
        </p:spPr>
        <p:txBody>
          <a:bodyPr wrap="square" rtlCol="0">
            <a:spAutoFit/>
          </a:bodyPr>
          <a:lstStyle/>
          <a:p>
            <a:r>
              <a:rPr lang="fr-BE" sz="2000"/>
              <a:t>To do</a:t>
            </a:r>
          </a:p>
        </p:txBody>
      </p:sp>
      <p:grpSp>
        <p:nvGrpSpPr>
          <p:cNvPr id="15" name="Groupe 14">
            <a:extLst>
              <a:ext uri="{FF2B5EF4-FFF2-40B4-BE49-F238E27FC236}">
                <a16:creationId xmlns:a16="http://schemas.microsoft.com/office/drawing/2014/main" id="{99FB86AC-CD7A-47CE-840C-E0A4292CFF10}"/>
              </a:ext>
            </a:extLst>
          </p:cNvPr>
          <p:cNvGrpSpPr/>
          <p:nvPr/>
        </p:nvGrpSpPr>
        <p:grpSpPr>
          <a:xfrm>
            <a:off x="4580443" y="1336501"/>
            <a:ext cx="2666177" cy="641517"/>
            <a:chOff x="7311636" y="1626781"/>
            <a:chExt cx="2666177" cy="641517"/>
          </a:xfrm>
        </p:grpSpPr>
        <p:pic>
          <p:nvPicPr>
            <p:cNvPr id="3" name="Graphique 2" descr="Cible avec un remplissage uni">
              <a:extLst>
                <a:ext uri="{FF2B5EF4-FFF2-40B4-BE49-F238E27FC236}">
                  <a16:creationId xmlns:a16="http://schemas.microsoft.com/office/drawing/2014/main" id="{95894FA2-046A-466B-A428-6463217C9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1636" y="1626781"/>
              <a:ext cx="641517" cy="641517"/>
            </a:xfrm>
            <a:prstGeom prst="rect">
              <a:avLst/>
            </a:prstGeom>
          </p:spPr>
        </p:pic>
        <p:sp>
          <p:nvSpPr>
            <p:cNvPr id="13" name="ZoneTexte 12">
              <a:extLst>
                <a:ext uri="{FF2B5EF4-FFF2-40B4-BE49-F238E27FC236}">
                  <a16:creationId xmlns:a16="http://schemas.microsoft.com/office/drawing/2014/main" id="{3AA195C3-E8F9-4158-B85D-DE518D56F9BD}"/>
                </a:ext>
              </a:extLst>
            </p:cNvPr>
            <p:cNvSpPr txBox="1"/>
            <p:nvPr/>
          </p:nvSpPr>
          <p:spPr>
            <a:xfrm>
              <a:off x="8231373" y="1747484"/>
              <a:ext cx="1746440" cy="400110"/>
            </a:xfrm>
            <a:prstGeom prst="rect">
              <a:avLst/>
            </a:prstGeom>
            <a:noFill/>
          </p:spPr>
          <p:txBody>
            <a:bodyPr wrap="square" rtlCol="0">
              <a:spAutoFit/>
            </a:bodyPr>
            <a:lstStyle/>
            <a:p>
              <a:r>
                <a:rPr lang="fr-BE" sz="2000"/>
                <a:t>Objectives</a:t>
              </a:r>
            </a:p>
          </p:txBody>
        </p:sp>
      </p:grpSp>
      <p:sp>
        <p:nvSpPr>
          <p:cNvPr id="17" name="ZoneTexte 16">
            <a:extLst>
              <a:ext uri="{FF2B5EF4-FFF2-40B4-BE49-F238E27FC236}">
                <a16:creationId xmlns:a16="http://schemas.microsoft.com/office/drawing/2014/main" id="{85F07DE1-FCDD-473D-BA51-5882EBD2DAD6}"/>
              </a:ext>
            </a:extLst>
          </p:cNvPr>
          <p:cNvSpPr txBox="1"/>
          <p:nvPr/>
        </p:nvSpPr>
        <p:spPr>
          <a:xfrm>
            <a:off x="4345759" y="2196332"/>
            <a:ext cx="3808429" cy="1169551"/>
          </a:xfrm>
          <a:prstGeom prst="rect">
            <a:avLst/>
          </a:prstGeom>
          <a:noFill/>
        </p:spPr>
        <p:txBody>
          <a:bodyPr wrap="square" lIns="91440" tIns="45720" rIns="91440" bIns="45720" rtlCol="0" anchor="t">
            <a:spAutoFit/>
          </a:bodyPr>
          <a:lstStyle/>
          <a:p>
            <a:pPr algn="ctr"/>
            <a:r>
              <a:rPr lang="en-US" sz="1400" dirty="0"/>
              <a:t>Introduce yourself and your dealership Let your prospect do the same</a:t>
            </a:r>
          </a:p>
          <a:p>
            <a:pPr algn="ctr"/>
            <a:r>
              <a:rPr lang="en-US" sz="1400" dirty="0">
                <a:solidFill>
                  <a:srgbClr val="FF0000"/>
                </a:solidFill>
              </a:rPr>
              <a:t>Points to highlight about services, full scope of the activity the dealership is managing, advantages for the customer…</a:t>
            </a:r>
            <a:endParaRPr lang="fr-BE" sz="1400" dirty="0">
              <a:solidFill>
                <a:srgbClr val="FF0000"/>
              </a:solidFill>
            </a:endParaRPr>
          </a:p>
        </p:txBody>
      </p:sp>
      <p:sp>
        <p:nvSpPr>
          <p:cNvPr id="19" name="ZoneTexte 18">
            <a:extLst>
              <a:ext uri="{FF2B5EF4-FFF2-40B4-BE49-F238E27FC236}">
                <a16:creationId xmlns:a16="http://schemas.microsoft.com/office/drawing/2014/main" id="{98DCF069-93F2-4FAB-A69B-1B9B045A67C4}"/>
              </a:ext>
            </a:extLst>
          </p:cNvPr>
          <p:cNvSpPr txBox="1"/>
          <p:nvPr/>
        </p:nvSpPr>
        <p:spPr>
          <a:xfrm>
            <a:off x="1187495" y="2196332"/>
            <a:ext cx="1789813" cy="307777"/>
          </a:xfrm>
          <a:prstGeom prst="rect">
            <a:avLst/>
          </a:prstGeom>
          <a:noFill/>
        </p:spPr>
        <p:txBody>
          <a:bodyPr wrap="square" rtlCol="0">
            <a:spAutoFit/>
          </a:bodyPr>
          <a:lstStyle/>
          <a:p>
            <a:r>
              <a:rPr lang="fr-BE" sz="1400" dirty="0" err="1"/>
              <a:t>Introduce</a:t>
            </a:r>
            <a:r>
              <a:rPr lang="fr-BE" sz="1400" dirty="0"/>
              <a:t> </a:t>
            </a:r>
            <a:r>
              <a:rPr lang="fr-BE" sz="1400" dirty="0" err="1"/>
              <a:t>yourself</a:t>
            </a:r>
            <a:endParaRPr lang="fr-BE" sz="1400" dirty="0"/>
          </a:p>
        </p:txBody>
      </p:sp>
      <p:sp>
        <p:nvSpPr>
          <p:cNvPr id="22" name="ZoneTexte 21">
            <a:extLst>
              <a:ext uri="{FF2B5EF4-FFF2-40B4-BE49-F238E27FC236}">
                <a16:creationId xmlns:a16="http://schemas.microsoft.com/office/drawing/2014/main" id="{BE601F77-6019-43B0-8311-7B8B3AC9A22B}"/>
              </a:ext>
            </a:extLst>
          </p:cNvPr>
          <p:cNvSpPr txBox="1"/>
          <p:nvPr/>
        </p:nvSpPr>
        <p:spPr>
          <a:xfrm>
            <a:off x="1187495" y="3216500"/>
            <a:ext cx="3190868" cy="307777"/>
          </a:xfrm>
          <a:prstGeom prst="rect">
            <a:avLst/>
          </a:prstGeom>
          <a:noFill/>
        </p:spPr>
        <p:txBody>
          <a:bodyPr wrap="square" rtlCol="0">
            <a:spAutoFit/>
          </a:bodyPr>
          <a:lstStyle/>
          <a:p>
            <a:r>
              <a:rPr lang="fr-BE" sz="1400" err="1"/>
              <a:t>Validate</a:t>
            </a:r>
            <a:r>
              <a:rPr lang="fr-BE" sz="1400"/>
              <a:t> the </a:t>
            </a:r>
            <a:r>
              <a:rPr lang="fr-BE" sz="1400" err="1"/>
              <a:t>available</a:t>
            </a:r>
            <a:r>
              <a:rPr lang="fr-BE" sz="1400"/>
              <a:t> timing</a:t>
            </a:r>
          </a:p>
        </p:txBody>
      </p:sp>
      <p:sp>
        <p:nvSpPr>
          <p:cNvPr id="27" name="ZoneTexte 12">
            <a:extLst>
              <a:ext uri="{FF2B5EF4-FFF2-40B4-BE49-F238E27FC236}">
                <a16:creationId xmlns:a16="http://schemas.microsoft.com/office/drawing/2014/main" id="{AE615177-F72D-6191-D4C3-4E463F58812B}"/>
              </a:ext>
            </a:extLst>
          </p:cNvPr>
          <p:cNvSpPr txBox="1"/>
          <p:nvPr/>
        </p:nvSpPr>
        <p:spPr>
          <a:xfrm>
            <a:off x="10009710" y="1287549"/>
            <a:ext cx="1389321" cy="707886"/>
          </a:xfrm>
          <a:prstGeom prst="rect">
            <a:avLst/>
          </a:prstGeom>
          <a:noFill/>
        </p:spPr>
        <p:txBody>
          <a:bodyPr wrap="square" rtlCol="0">
            <a:spAutoFit/>
          </a:bodyPr>
          <a:lstStyle/>
          <a:p>
            <a:r>
              <a:rPr lang="fr-BE" sz="2000"/>
              <a:t>Good practices</a:t>
            </a:r>
          </a:p>
        </p:txBody>
      </p:sp>
      <p:sp>
        <p:nvSpPr>
          <p:cNvPr id="28" name="TextBox 27">
            <a:extLst>
              <a:ext uri="{FF2B5EF4-FFF2-40B4-BE49-F238E27FC236}">
                <a16:creationId xmlns:a16="http://schemas.microsoft.com/office/drawing/2014/main" id="{0F08E791-BAF7-F47C-0DC4-9C3ECF761AA0}"/>
              </a:ext>
            </a:extLst>
          </p:cNvPr>
          <p:cNvSpPr txBox="1"/>
          <p:nvPr/>
        </p:nvSpPr>
        <p:spPr>
          <a:xfrm>
            <a:off x="8980918" y="2196332"/>
            <a:ext cx="2970831" cy="738664"/>
          </a:xfrm>
          <a:prstGeom prst="rect">
            <a:avLst/>
          </a:prstGeom>
          <a:noFill/>
        </p:spPr>
        <p:txBody>
          <a:bodyPr wrap="square">
            <a:spAutoFit/>
          </a:bodyPr>
          <a:lstStyle/>
          <a:p>
            <a:pPr marL="1588" lvl="1" algn="ctr">
              <a:defRPr/>
            </a:pPr>
            <a:r>
              <a:rPr lang="en-US" sz="1400" dirty="0"/>
              <a:t>Say what you do and what subjects you deal with your B2B contacts</a:t>
            </a:r>
            <a:endParaRPr lang="fr-FR" sz="1400" dirty="0"/>
          </a:p>
        </p:txBody>
      </p:sp>
      <p:sp>
        <p:nvSpPr>
          <p:cNvPr id="35" name="ZoneTexte 20">
            <a:extLst>
              <a:ext uri="{FF2B5EF4-FFF2-40B4-BE49-F238E27FC236}">
                <a16:creationId xmlns:a16="http://schemas.microsoft.com/office/drawing/2014/main" id="{F96419C5-9075-A20F-5C4F-19843DC5A279}"/>
              </a:ext>
            </a:extLst>
          </p:cNvPr>
          <p:cNvSpPr txBox="1"/>
          <p:nvPr/>
        </p:nvSpPr>
        <p:spPr>
          <a:xfrm>
            <a:off x="4191785" y="3369156"/>
            <a:ext cx="3808429" cy="307777"/>
          </a:xfrm>
          <a:prstGeom prst="rect">
            <a:avLst/>
          </a:prstGeom>
          <a:noFill/>
        </p:spPr>
        <p:txBody>
          <a:bodyPr wrap="square" rtlCol="0">
            <a:spAutoFit/>
          </a:bodyPr>
          <a:lstStyle/>
          <a:p>
            <a:pPr algn="ctr"/>
            <a:r>
              <a:rPr lang="en-US" sz="1400" dirty="0"/>
              <a:t>Master the 5 phases of the interview</a:t>
            </a:r>
            <a:endParaRPr lang="fr-BE" sz="1400" dirty="0"/>
          </a:p>
        </p:txBody>
      </p:sp>
      <p:sp>
        <p:nvSpPr>
          <p:cNvPr id="36" name="ZoneTexte 20">
            <a:extLst>
              <a:ext uri="{FF2B5EF4-FFF2-40B4-BE49-F238E27FC236}">
                <a16:creationId xmlns:a16="http://schemas.microsoft.com/office/drawing/2014/main" id="{028B703E-F9D1-0990-D1D6-2E50EC6BA7B3}"/>
              </a:ext>
            </a:extLst>
          </p:cNvPr>
          <p:cNvSpPr txBox="1"/>
          <p:nvPr/>
        </p:nvSpPr>
        <p:spPr>
          <a:xfrm>
            <a:off x="9208487" y="3216500"/>
            <a:ext cx="2613845" cy="738664"/>
          </a:xfrm>
          <a:prstGeom prst="rect">
            <a:avLst/>
          </a:prstGeom>
          <a:noFill/>
        </p:spPr>
        <p:txBody>
          <a:bodyPr wrap="square" rtlCol="0">
            <a:spAutoFit/>
          </a:bodyPr>
          <a:lstStyle/>
          <a:p>
            <a:pPr algn="ctr"/>
            <a:r>
              <a:rPr lang="en-US" sz="1400"/>
              <a:t>Practice respecting the timing agreed with the prospect</a:t>
            </a:r>
            <a:endParaRPr lang="fr-BE" sz="1400"/>
          </a:p>
        </p:txBody>
      </p:sp>
      <p:sp>
        <p:nvSpPr>
          <p:cNvPr id="37" name="Rectangle 36">
            <a:extLst>
              <a:ext uri="{FF2B5EF4-FFF2-40B4-BE49-F238E27FC236}">
                <a16:creationId xmlns:a16="http://schemas.microsoft.com/office/drawing/2014/main" id="{9D5451D0-8B63-183E-E976-6E6D7C40BA7B}"/>
              </a:ext>
            </a:extLst>
          </p:cNvPr>
          <p:cNvSpPr/>
          <p:nvPr/>
        </p:nvSpPr>
        <p:spPr>
          <a:xfrm>
            <a:off x="639737" y="790983"/>
            <a:ext cx="1656080" cy="3977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1</a:t>
            </a:r>
            <a:endParaRPr lang="en-US">
              <a:latin typeface="+mj-lt"/>
            </a:endParaRPr>
          </a:p>
        </p:txBody>
      </p:sp>
      <p:cxnSp>
        <p:nvCxnSpPr>
          <p:cNvPr id="16" name="Straight Connector 15">
            <a:extLst>
              <a:ext uri="{FF2B5EF4-FFF2-40B4-BE49-F238E27FC236}">
                <a16:creationId xmlns:a16="http://schemas.microsoft.com/office/drawing/2014/main" id="{3073E327-F59F-EFBB-2716-7ED1F98A1A1B}"/>
              </a:ext>
            </a:extLst>
          </p:cNvPr>
          <p:cNvCxnSpPr>
            <a:cxnSpLocks/>
          </p:cNvCxnSpPr>
          <p:nvPr/>
        </p:nvCxnSpPr>
        <p:spPr>
          <a:xfrm>
            <a:off x="684964" y="3027329"/>
            <a:ext cx="1120603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7" name="Graphic 6" descr="Clipboard Partially Checked outline">
            <a:extLst>
              <a:ext uri="{FF2B5EF4-FFF2-40B4-BE49-F238E27FC236}">
                <a16:creationId xmlns:a16="http://schemas.microsoft.com/office/drawing/2014/main" id="{CB9922A5-B283-0307-13FA-DD2CBE89A6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08" y="1373191"/>
            <a:ext cx="641518" cy="641518"/>
          </a:xfrm>
          <a:prstGeom prst="rect">
            <a:avLst/>
          </a:prstGeom>
        </p:spPr>
      </p:pic>
      <p:pic>
        <p:nvPicPr>
          <p:cNvPr id="24" name="Graphique 7" descr="Signe pouce en haut avec un remplissage uni">
            <a:extLst>
              <a:ext uri="{FF2B5EF4-FFF2-40B4-BE49-F238E27FC236}">
                <a16:creationId xmlns:a16="http://schemas.microsoft.com/office/drawing/2014/main" id="{F665AC52-A972-0A6A-03B6-1D7464BFE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503" y="1308158"/>
            <a:ext cx="641517" cy="641517"/>
          </a:xfrm>
          <a:prstGeom prst="rect">
            <a:avLst/>
          </a:prstGeom>
        </p:spPr>
      </p:pic>
    </p:spTree>
    <p:extLst>
      <p:ext uri="{BB962C8B-B14F-4D97-AF65-F5344CB8AC3E}">
        <p14:creationId xmlns:p14="http://schemas.microsoft.com/office/powerpoint/2010/main" val="429251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p:bldP spid="28"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01</a:t>
            </a:r>
            <a:endParaRPr lang="en-US"/>
          </a:p>
        </p:txBody>
      </p:sp>
      <p:sp>
        <p:nvSpPr>
          <p:cNvPr id="9" name="ZoneTexte 8">
            <a:extLst>
              <a:ext uri="{FF2B5EF4-FFF2-40B4-BE49-F238E27FC236}">
                <a16:creationId xmlns:a16="http://schemas.microsoft.com/office/drawing/2014/main" id="{F4369BB9-3D7D-4F97-A249-A61EE61BDCA3}"/>
              </a:ext>
            </a:extLst>
          </p:cNvPr>
          <p:cNvSpPr txBox="1"/>
          <p:nvPr/>
        </p:nvSpPr>
        <p:spPr>
          <a:xfrm>
            <a:off x="1770416" y="1472593"/>
            <a:ext cx="1525196" cy="400110"/>
          </a:xfrm>
          <a:prstGeom prst="rect">
            <a:avLst/>
          </a:prstGeom>
          <a:noFill/>
        </p:spPr>
        <p:txBody>
          <a:bodyPr wrap="square" rtlCol="0">
            <a:spAutoFit/>
          </a:bodyPr>
          <a:lstStyle/>
          <a:p>
            <a:r>
              <a:rPr lang="fr-BE" sz="2000"/>
              <a:t>To do</a:t>
            </a:r>
          </a:p>
        </p:txBody>
      </p:sp>
      <p:grpSp>
        <p:nvGrpSpPr>
          <p:cNvPr id="15" name="Groupe 14">
            <a:extLst>
              <a:ext uri="{FF2B5EF4-FFF2-40B4-BE49-F238E27FC236}">
                <a16:creationId xmlns:a16="http://schemas.microsoft.com/office/drawing/2014/main" id="{99FB86AC-CD7A-47CE-840C-E0A4292CFF10}"/>
              </a:ext>
            </a:extLst>
          </p:cNvPr>
          <p:cNvGrpSpPr/>
          <p:nvPr/>
        </p:nvGrpSpPr>
        <p:grpSpPr>
          <a:xfrm>
            <a:off x="4580443" y="1336501"/>
            <a:ext cx="2755287" cy="641517"/>
            <a:chOff x="7311636" y="1626781"/>
            <a:chExt cx="2755287" cy="641517"/>
          </a:xfrm>
        </p:grpSpPr>
        <p:pic>
          <p:nvPicPr>
            <p:cNvPr id="3" name="Graphique 2" descr="Cible avec un remplissage uni">
              <a:extLst>
                <a:ext uri="{FF2B5EF4-FFF2-40B4-BE49-F238E27FC236}">
                  <a16:creationId xmlns:a16="http://schemas.microsoft.com/office/drawing/2014/main" id="{95894FA2-046A-466B-A428-6463217C9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1636" y="1626781"/>
              <a:ext cx="641517" cy="641517"/>
            </a:xfrm>
            <a:prstGeom prst="rect">
              <a:avLst/>
            </a:prstGeom>
          </p:spPr>
        </p:pic>
        <p:sp>
          <p:nvSpPr>
            <p:cNvPr id="13" name="ZoneTexte 12">
              <a:extLst>
                <a:ext uri="{FF2B5EF4-FFF2-40B4-BE49-F238E27FC236}">
                  <a16:creationId xmlns:a16="http://schemas.microsoft.com/office/drawing/2014/main" id="{3AA195C3-E8F9-4158-B85D-DE518D56F9BD}"/>
                </a:ext>
              </a:extLst>
            </p:cNvPr>
            <p:cNvSpPr txBox="1"/>
            <p:nvPr/>
          </p:nvSpPr>
          <p:spPr>
            <a:xfrm>
              <a:off x="8231373" y="1747484"/>
              <a:ext cx="1835550" cy="400110"/>
            </a:xfrm>
            <a:prstGeom prst="rect">
              <a:avLst/>
            </a:prstGeom>
            <a:noFill/>
          </p:spPr>
          <p:txBody>
            <a:bodyPr wrap="square" rtlCol="0">
              <a:spAutoFit/>
            </a:bodyPr>
            <a:lstStyle/>
            <a:p>
              <a:r>
                <a:rPr lang="fr-BE" sz="2000"/>
                <a:t>Objectives</a:t>
              </a:r>
            </a:p>
          </p:txBody>
        </p:sp>
      </p:grpSp>
      <p:sp>
        <p:nvSpPr>
          <p:cNvPr id="20" name="ZoneTexte 19">
            <a:extLst>
              <a:ext uri="{FF2B5EF4-FFF2-40B4-BE49-F238E27FC236}">
                <a16:creationId xmlns:a16="http://schemas.microsoft.com/office/drawing/2014/main" id="{E51ED4D1-5349-45BB-A7F8-00F4B00BB16F}"/>
              </a:ext>
            </a:extLst>
          </p:cNvPr>
          <p:cNvSpPr txBox="1"/>
          <p:nvPr/>
        </p:nvSpPr>
        <p:spPr>
          <a:xfrm>
            <a:off x="1187495" y="2193052"/>
            <a:ext cx="1991831" cy="523220"/>
          </a:xfrm>
          <a:prstGeom prst="rect">
            <a:avLst/>
          </a:prstGeom>
          <a:noFill/>
        </p:spPr>
        <p:txBody>
          <a:bodyPr wrap="square" lIns="91440" tIns="45720" rIns="91440" bIns="45720" rtlCol="0" anchor="t">
            <a:spAutoFit/>
          </a:bodyPr>
          <a:lstStyle/>
          <a:p>
            <a:r>
              <a:rPr lang="fr-BE" sz="1400" dirty="0"/>
              <a:t>Rephrase the Business Reason</a:t>
            </a:r>
          </a:p>
        </p:txBody>
      </p:sp>
      <p:sp>
        <p:nvSpPr>
          <p:cNvPr id="21" name="ZoneTexte 20">
            <a:extLst>
              <a:ext uri="{FF2B5EF4-FFF2-40B4-BE49-F238E27FC236}">
                <a16:creationId xmlns:a16="http://schemas.microsoft.com/office/drawing/2014/main" id="{AF163CB5-E6C2-4A2D-92B8-C9AF9135B28D}"/>
              </a:ext>
            </a:extLst>
          </p:cNvPr>
          <p:cNvSpPr txBox="1"/>
          <p:nvPr/>
        </p:nvSpPr>
        <p:spPr>
          <a:xfrm>
            <a:off x="4721885" y="2193052"/>
            <a:ext cx="2613845" cy="523220"/>
          </a:xfrm>
          <a:prstGeom prst="rect">
            <a:avLst/>
          </a:prstGeom>
          <a:noFill/>
        </p:spPr>
        <p:txBody>
          <a:bodyPr wrap="square" rtlCol="0">
            <a:spAutoFit/>
          </a:bodyPr>
          <a:lstStyle/>
          <a:p>
            <a:pPr algn="ctr"/>
            <a:r>
              <a:rPr lang="en-US" sz="1400"/>
              <a:t>Rephrase why the prospect has agreed to the meeting</a:t>
            </a:r>
            <a:endParaRPr lang="fr-BE" sz="1400"/>
          </a:p>
        </p:txBody>
      </p:sp>
      <p:sp>
        <p:nvSpPr>
          <p:cNvPr id="23" name="TextBox 22">
            <a:extLst>
              <a:ext uri="{FF2B5EF4-FFF2-40B4-BE49-F238E27FC236}">
                <a16:creationId xmlns:a16="http://schemas.microsoft.com/office/drawing/2014/main" id="{643C4B08-8F41-B19D-88E3-BCC1C609BAB1}"/>
              </a:ext>
            </a:extLst>
          </p:cNvPr>
          <p:cNvSpPr txBox="1"/>
          <p:nvPr/>
        </p:nvSpPr>
        <p:spPr>
          <a:xfrm>
            <a:off x="1187495" y="3112901"/>
            <a:ext cx="2338565" cy="954107"/>
          </a:xfrm>
          <a:prstGeom prst="rect">
            <a:avLst/>
          </a:prstGeom>
          <a:noFill/>
        </p:spPr>
        <p:txBody>
          <a:bodyPr wrap="square">
            <a:spAutoFit/>
          </a:bodyPr>
          <a:lstStyle/>
          <a:p>
            <a:r>
              <a:rPr lang="en-US" sz="1400"/>
              <a:t>Let the prospect express his or her concerns about the Business Reason</a:t>
            </a:r>
            <a:endParaRPr lang="fr-BE" sz="1400"/>
          </a:p>
        </p:txBody>
      </p:sp>
      <p:sp>
        <p:nvSpPr>
          <p:cNvPr id="24" name="TextBox 23">
            <a:extLst>
              <a:ext uri="{FF2B5EF4-FFF2-40B4-BE49-F238E27FC236}">
                <a16:creationId xmlns:a16="http://schemas.microsoft.com/office/drawing/2014/main" id="{948CAFFC-BD74-B4FD-3D35-70B0E36E64F3}"/>
              </a:ext>
            </a:extLst>
          </p:cNvPr>
          <p:cNvSpPr txBox="1"/>
          <p:nvPr/>
        </p:nvSpPr>
        <p:spPr>
          <a:xfrm>
            <a:off x="1187495" y="4354146"/>
            <a:ext cx="2338565" cy="307777"/>
          </a:xfrm>
          <a:prstGeom prst="rect">
            <a:avLst/>
          </a:prstGeom>
          <a:noFill/>
        </p:spPr>
        <p:txBody>
          <a:bodyPr wrap="square">
            <a:spAutoFit/>
          </a:bodyPr>
          <a:lstStyle/>
          <a:p>
            <a:r>
              <a:rPr lang="fr-BE" sz="1400" err="1"/>
              <a:t>Introduce</a:t>
            </a:r>
            <a:r>
              <a:rPr lang="fr-BE" sz="1400"/>
              <a:t> phase 3</a:t>
            </a:r>
          </a:p>
        </p:txBody>
      </p:sp>
      <p:sp>
        <p:nvSpPr>
          <p:cNvPr id="27" name="ZoneTexte 12">
            <a:extLst>
              <a:ext uri="{FF2B5EF4-FFF2-40B4-BE49-F238E27FC236}">
                <a16:creationId xmlns:a16="http://schemas.microsoft.com/office/drawing/2014/main" id="{AE615177-F72D-6191-D4C3-4E463F58812B}"/>
              </a:ext>
            </a:extLst>
          </p:cNvPr>
          <p:cNvSpPr txBox="1"/>
          <p:nvPr/>
        </p:nvSpPr>
        <p:spPr>
          <a:xfrm>
            <a:off x="10009710" y="1287549"/>
            <a:ext cx="1389321" cy="707886"/>
          </a:xfrm>
          <a:prstGeom prst="rect">
            <a:avLst/>
          </a:prstGeom>
          <a:noFill/>
        </p:spPr>
        <p:txBody>
          <a:bodyPr wrap="square" rtlCol="0">
            <a:spAutoFit/>
          </a:bodyPr>
          <a:lstStyle/>
          <a:p>
            <a:r>
              <a:rPr lang="fr-BE" sz="2000"/>
              <a:t>Good practices</a:t>
            </a:r>
          </a:p>
        </p:txBody>
      </p:sp>
      <p:sp>
        <p:nvSpPr>
          <p:cNvPr id="30" name="TextBox 29">
            <a:extLst>
              <a:ext uri="{FF2B5EF4-FFF2-40B4-BE49-F238E27FC236}">
                <a16:creationId xmlns:a16="http://schemas.microsoft.com/office/drawing/2014/main" id="{5929F833-A1DB-DE7E-8F9D-34D4C9E513E7}"/>
              </a:ext>
            </a:extLst>
          </p:cNvPr>
          <p:cNvSpPr txBox="1"/>
          <p:nvPr/>
        </p:nvSpPr>
        <p:spPr>
          <a:xfrm>
            <a:off x="9131145" y="2193052"/>
            <a:ext cx="2613845" cy="523220"/>
          </a:xfrm>
          <a:prstGeom prst="rect">
            <a:avLst/>
          </a:prstGeom>
          <a:noFill/>
        </p:spPr>
        <p:txBody>
          <a:bodyPr wrap="square">
            <a:spAutoFit/>
          </a:bodyPr>
          <a:lstStyle/>
          <a:p>
            <a:pPr marL="1588" lvl="1" algn="ctr">
              <a:defRPr/>
            </a:pPr>
            <a:r>
              <a:rPr lang="fr-FR" sz="1400"/>
              <a:t>Restate the Business Reason </a:t>
            </a:r>
            <a:r>
              <a:rPr lang="fr-FR" sz="1400" err="1"/>
              <a:t>precisely</a:t>
            </a:r>
            <a:endParaRPr lang="fr-FR" sz="1400"/>
          </a:p>
        </p:txBody>
      </p:sp>
      <p:sp>
        <p:nvSpPr>
          <p:cNvPr id="31" name="ZoneTexte 20">
            <a:extLst>
              <a:ext uri="{FF2B5EF4-FFF2-40B4-BE49-F238E27FC236}">
                <a16:creationId xmlns:a16="http://schemas.microsoft.com/office/drawing/2014/main" id="{B7D42377-F07D-8D87-AFB8-51A36B8E68AE}"/>
              </a:ext>
            </a:extLst>
          </p:cNvPr>
          <p:cNvSpPr txBox="1"/>
          <p:nvPr/>
        </p:nvSpPr>
        <p:spPr>
          <a:xfrm>
            <a:off x="4639177" y="3215771"/>
            <a:ext cx="2613845" cy="523220"/>
          </a:xfrm>
          <a:prstGeom prst="rect">
            <a:avLst/>
          </a:prstGeom>
          <a:noFill/>
        </p:spPr>
        <p:txBody>
          <a:bodyPr wrap="square" rtlCol="0">
            <a:spAutoFit/>
          </a:bodyPr>
          <a:lstStyle/>
          <a:p>
            <a:pPr algn="ctr"/>
            <a:r>
              <a:rPr lang="en-US" sz="1400"/>
              <a:t>Quickly discover the topics to be developed in phase 3</a:t>
            </a:r>
            <a:endParaRPr lang="fr-BE" sz="1400"/>
          </a:p>
        </p:txBody>
      </p:sp>
      <p:sp>
        <p:nvSpPr>
          <p:cNvPr id="32" name="TextBox 31">
            <a:extLst>
              <a:ext uri="{FF2B5EF4-FFF2-40B4-BE49-F238E27FC236}">
                <a16:creationId xmlns:a16="http://schemas.microsoft.com/office/drawing/2014/main" id="{603F8458-C75F-2F71-7AAE-160CF07A6F6D}"/>
              </a:ext>
            </a:extLst>
          </p:cNvPr>
          <p:cNvSpPr txBox="1"/>
          <p:nvPr/>
        </p:nvSpPr>
        <p:spPr>
          <a:xfrm>
            <a:off x="9165455" y="3215771"/>
            <a:ext cx="2613845" cy="523220"/>
          </a:xfrm>
          <a:prstGeom prst="rect">
            <a:avLst/>
          </a:prstGeom>
          <a:noFill/>
        </p:spPr>
        <p:txBody>
          <a:bodyPr wrap="square">
            <a:spAutoFit/>
          </a:bodyPr>
          <a:lstStyle/>
          <a:p>
            <a:pPr marL="1588" lvl="1" algn="ctr">
              <a:defRPr/>
            </a:pPr>
            <a:r>
              <a:rPr lang="en-US" sz="1400"/>
              <a:t>Ask questions to deepen the prospect's concerns</a:t>
            </a:r>
            <a:endParaRPr lang="fr-FR" sz="1400"/>
          </a:p>
        </p:txBody>
      </p:sp>
      <p:sp>
        <p:nvSpPr>
          <p:cNvPr id="33" name="TextBox 32">
            <a:extLst>
              <a:ext uri="{FF2B5EF4-FFF2-40B4-BE49-F238E27FC236}">
                <a16:creationId xmlns:a16="http://schemas.microsoft.com/office/drawing/2014/main" id="{0E746AC8-3560-BFD2-CF86-91BAB767EEA1}"/>
              </a:ext>
            </a:extLst>
          </p:cNvPr>
          <p:cNvSpPr txBox="1"/>
          <p:nvPr/>
        </p:nvSpPr>
        <p:spPr>
          <a:xfrm>
            <a:off x="9165455" y="4354146"/>
            <a:ext cx="2613845" cy="523220"/>
          </a:xfrm>
          <a:prstGeom prst="rect">
            <a:avLst/>
          </a:prstGeom>
          <a:noFill/>
        </p:spPr>
        <p:txBody>
          <a:bodyPr wrap="square">
            <a:spAutoFit/>
          </a:bodyPr>
          <a:lstStyle/>
          <a:p>
            <a:pPr marL="1588" lvl="1" algn="ctr">
              <a:defRPr/>
            </a:pPr>
            <a:r>
              <a:rPr lang="en-US" sz="1400"/>
              <a:t>Develop &amp; use your personal script</a:t>
            </a:r>
            <a:endParaRPr lang="fr-FR" sz="1400"/>
          </a:p>
        </p:txBody>
      </p:sp>
      <p:sp>
        <p:nvSpPr>
          <p:cNvPr id="34" name="ZoneTexte 20">
            <a:extLst>
              <a:ext uri="{FF2B5EF4-FFF2-40B4-BE49-F238E27FC236}">
                <a16:creationId xmlns:a16="http://schemas.microsoft.com/office/drawing/2014/main" id="{84BB823C-1B5B-EF37-7D8F-47952EF174D8}"/>
              </a:ext>
            </a:extLst>
          </p:cNvPr>
          <p:cNvSpPr txBox="1"/>
          <p:nvPr/>
        </p:nvSpPr>
        <p:spPr>
          <a:xfrm>
            <a:off x="4639177" y="4354146"/>
            <a:ext cx="2613845" cy="523220"/>
          </a:xfrm>
          <a:prstGeom prst="rect">
            <a:avLst/>
          </a:prstGeom>
          <a:noFill/>
        </p:spPr>
        <p:txBody>
          <a:bodyPr wrap="square" rtlCol="0">
            <a:spAutoFit/>
          </a:bodyPr>
          <a:lstStyle/>
          <a:p>
            <a:pPr algn="ctr"/>
            <a:r>
              <a:rPr lang="en-US" sz="1400"/>
              <a:t>Get the customer to agree to gather key information</a:t>
            </a:r>
          </a:p>
        </p:txBody>
      </p:sp>
      <p:sp>
        <p:nvSpPr>
          <p:cNvPr id="37" name="Rectangle 36">
            <a:extLst>
              <a:ext uri="{FF2B5EF4-FFF2-40B4-BE49-F238E27FC236}">
                <a16:creationId xmlns:a16="http://schemas.microsoft.com/office/drawing/2014/main" id="{9D5451D0-8B63-183E-E976-6E6D7C40BA7B}"/>
              </a:ext>
            </a:extLst>
          </p:cNvPr>
          <p:cNvSpPr/>
          <p:nvPr/>
        </p:nvSpPr>
        <p:spPr>
          <a:xfrm>
            <a:off x="639737" y="790983"/>
            <a:ext cx="1656080" cy="397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2</a:t>
            </a:r>
            <a:endParaRPr lang="en-US">
              <a:latin typeface="+mj-lt"/>
            </a:endParaRPr>
          </a:p>
        </p:txBody>
      </p:sp>
      <p:cxnSp>
        <p:nvCxnSpPr>
          <p:cNvPr id="38" name="Straight Connector 37">
            <a:extLst>
              <a:ext uri="{FF2B5EF4-FFF2-40B4-BE49-F238E27FC236}">
                <a16:creationId xmlns:a16="http://schemas.microsoft.com/office/drawing/2014/main" id="{5579A70D-E15B-E87B-4DFA-C00C38CB1F5E}"/>
              </a:ext>
            </a:extLst>
          </p:cNvPr>
          <p:cNvCxnSpPr>
            <a:cxnSpLocks/>
          </p:cNvCxnSpPr>
          <p:nvPr/>
        </p:nvCxnSpPr>
        <p:spPr>
          <a:xfrm>
            <a:off x="684964" y="2980092"/>
            <a:ext cx="1120603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8E23A-C703-0136-11A0-FE5E618B8FDD}"/>
              </a:ext>
            </a:extLst>
          </p:cNvPr>
          <p:cNvCxnSpPr>
            <a:cxnSpLocks/>
          </p:cNvCxnSpPr>
          <p:nvPr/>
        </p:nvCxnSpPr>
        <p:spPr>
          <a:xfrm>
            <a:off x="684964" y="4151947"/>
            <a:ext cx="1120603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28" name="Graphic 27" descr="Clipboard Partially Checked outline">
            <a:extLst>
              <a:ext uri="{FF2B5EF4-FFF2-40B4-BE49-F238E27FC236}">
                <a16:creationId xmlns:a16="http://schemas.microsoft.com/office/drawing/2014/main" id="{773616EC-B6AA-1952-59C9-2CD8A99B6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08" y="1373191"/>
            <a:ext cx="641518" cy="641518"/>
          </a:xfrm>
          <a:prstGeom prst="rect">
            <a:avLst/>
          </a:prstGeom>
        </p:spPr>
      </p:pic>
      <p:pic>
        <p:nvPicPr>
          <p:cNvPr id="29" name="Graphique 7" descr="Signe pouce en haut avec un remplissage uni">
            <a:extLst>
              <a:ext uri="{FF2B5EF4-FFF2-40B4-BE49-F238E27FC236}">
                <a16:creationId xmlns:a16="http://schemas.microsoft.com/office/drawing/2014/main" id="{5BE56A26-7D30-AE39-5745-49480388BC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503" y="1308158"/>
            <a:ext cx="641517" cy="641517"/>
          </a:xfrm>
          <a:prstGeom prst="rect">
            <a:avLst/>
          </a:prstGeom>
        </p:spPr>
      </p:pic>
      <p:sp>
        <p:nvSpPr>
          <p:cNvPr id="8" name="Titre 4">
            <a:extLst>
              <a:ext uri="{FF2B5EF4-FFF2-40B4-BE49-F238E27FC236}">
                <a16:creationId xmlns:a16="http://schemas.microsoft.com/office/drawing/2014/main" id="{00E32626-7579-13F5-9BE0-83E9AAC88AB1}"/>
              </a:ext>
            </a:extLst>
          </p:cNvPr>
          <p:cNvSpPr>
            <a:spLocks noGrp="1"/>
          </p:cNvSpPr>
          <p:nvPr>
            <p:ph type="title"/>
          </p:nvPr>
        </p:nvSpPr>
        <p:spPr>
          <a:xfrm>
            <a:off x="2295816" y="759141"/>
            <a:ext cx="9050283" cy="599111"/>
          </a:xfrm>
        </p:spPr>
        <p:txBody>
          <a:bodyPr/>
          <a:lstStyle/>
          <a:p>
            <a:pPr algn="l"/>
            <a:r>
              <a:rPr lang="en-US"/>
              <a:t>Building the relationship and reminding the prospect why they agreed to the meeting</a:t>
            </a:r>
            <a:endParaRPr lang="fr-FR"/>
          </a:p>
        </p:txBody>
      </p:sp>
    </p:spTree>
    <p:extLst>
      <p:ext uri="{BB962C8B-B14F-4D97-AF65-F5344CB8AC3E}">
        <p14:creationId xmlns:p14="http://schemas.microsoft.com/office/powerpoint/2010/main" val="590908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30" grpId="0"/>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a:xfrm>
            <a:off x="2374900" y="827722"/>
            <a:ext cx="8049260" cy="335964"/>
          </a:xfrm>
        </p:spPr>
        <p:txBody>
          <a:bodyPr/>
          <a:lstStyle/>
          <a:p>
            <a:pPr algn="l"/>
            <a:r>
              <a:rPr lang="en-US"/>
              <a:t>Gathering information about the prospect and their expectations</a:t>
            </a:r>
            <a:endParaRPr lang="fr-FR"/>
          </a:p>
        </p:txBody>
      </p:sp>
      <p:sp>
        <p:nvSpPr>
          <p:cNvPr id="9" name="ZoneTexte 8">
            <a:extLst>
              <a:ext uri="{FF2B5EF4-FFF2-40B4-BE49-F238E27FC236}">
                <a16:creationId xmlns:a16="http://schemas.microsoft.com/office/drawing/2014/main" id="{F4369BB9-3D7D-4F97-A249-A61EE61BDCA3}"/>
              </a:ext>
            </a:extLst>
          </p:cNvPr>
          <p:cNvSpPr txBox="1"/>
          <p:nvPr/>
        </p:nvSpPr>
        <p:spPr>
          <a:xfrm>
            <a:off x="1811056" y="1472593"/>
            <a:ext cx="1525196" cy="400110"/>
          </a:xfrm>
          <a:prstGeom prst="rect">
            <a:avLst/>
          </a:prstGeom>
          <a:noFill/>
        </p:spPr>
        <p:txBody>
          <a:bodyPr wrap="square" rtlCol="0">
            <a:spAutoFit/>
          </a:bodyPr>
          <a:lstStyle/>
          <a:p>
            <a:r>
              <a:rPr lang="fr-BE" sz="2000"/>
              <a:t>To do</a:t>
            </a:r>
          </a:p>
        </p:txBody>
      </p:sp>
      <p:grpSp>
        <p:nvGrpSpPr>
          <p:cNvPr id="15" name="Groupe 14">
            <a:extLst>
              <a:ext uri="{FF2B5EF4-FFF2-40B4-BE49-F238E27FC236}">
                <a16:creationId xmlns:a16="http://schemas.microsoft.com/office/drawing/2014/main" id="{99FB86AC-CD7A-47CE-840C-E0A4292CFF10}"/>
              </a:ext>
            </a:extLst>
          </p:cNvPr>
          <p:cNvGrpSpPr/>
          <p:nvPr/>
        </p:nvGrpSpPr>
        <p:grpSpPr>
          <a:xfrm>
            <a:off x="4580443" y="1336501"/>
            <a:ext cx="2803337" cy="641517"/>
            <a:chOff x="7311636" y="1626781"/>
            <a:chExt cx="2803337" cy="641517"/>
          </a:xfrm>
        </p:grpSpPr>
        <p:pic>
          <p:nvPicPr>
            <p:cNvPr id="3" name="Graphique 2" descr="Cible avec un remplissage uni">
              <a:extLst>
                <a:ext uri="{FF2B5EF4-FFF2-40B4-BE49-F238E27FC236}">
                  <a16:creationId xmlns:a16="http://schemas.microsoft.com/office/drawing/2014/main" id="{95894FA2-046A-466B-A428-6463217C9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1636" y="1626781"/>
              <a:ext cx="641517" cy="641517"/>
            </a:xfrm>
            <a:prstGeom prst="rect">
              <a:avLst/>
            </a:prstGeom>
          </p:spPr>
        </p:pic>
        <p:sp>
          <p:nvSpPr>
            <p:cNvPr id="13" name="ZoneTexte 12">
              <a:extLst>
                <a:ext uri="{FF2B5EF4-FFF2-40B4-BE49-F238E27FC236}">
                  <a16:creationId xmlns:a16="http://schemas.microsoft.com/office/drawing/2014/main" id="{3AA195C3-E8F9-4158-B85D-DE518D56F9BD}"/>
                </a:ext>
              </a:extLst>
            </p:cNvPr>
            <p:cNvSpPr txBox="1"/>
            <p:nvPr/>
          </p:nvSpPr>
          <p:spPr>
            <a:xfrm>
              <a:off x="8231373" y="1747484"/>
              <a:ext cx="1883600" cy="400110"/>
            </a:xfrm>
            <a:prstGeom prst="rect">
              <a:avLst/>
            </a:prstGeom>
            <a:noFill/>
          </p:spPr>
          <p:txBody>
            <a:bodyPr wrap="square" rtlCol="0">
              <a:spAutoFit/>
            </a:bodyPr>
            <a:lstStyle/>
            <a:p>
              <a:r>
                <a:rPr lang="fr-BE" sz="2000"/>
                <a:t>Objectives</a:t>
              </a:r>
            </a:p>
          </p:txBody>
        </p:sp>
      </p:grpSp>
      <p:sp>
        <p:nvSpPr>
          <p:cNvPr id="17" name="ZoneTexte 16">
            <a:extLst>
              <a:ext uri="{FF2B5EF4-FFF2-40B4-BE49-F238E27FC236}">
                <a16:creationId xmlns:a16="http://schemas.microsoft.com/office/drawing/2014/main" id="{85F07DE1-FCDD-473D-BA51-5882EBD2DAD6}"/>
              </a:ext>
            </a:extLst>
          </p:cNvPr>
          <p:cNvSpPr txBox="1"/>
          <p:nvPr/>
        </p:nvSpPr>
        <p:spPr>
          <a:xfrm>
            <a:off x="4721885" y="2196332"/>
            <a:ext cx="3475442" cy="1600438"/>
          </a:xfrm>
          <a:prstGeom prst="rect">
            <a:avLst/>
          </a:prstGeom>
          <a:noFill/>
        </p:spPr>
        <p:txBody>
          <a:bodyPr wrap="square" rtlCol="0">
            <a:spAutoFit/>
          </a:bodyPr>
          <a:lstStyle/>
          <a:p>
            <a:r>
              <a:rPr lang="en-US" sz="1400"/>
              <a:t>Gather information on:</a:t>
            </a:r>
          </a:p>
          <a:p>
            <a:pPr marL="453600" indent="-453600">
              <a:buFont typeface="Arial" panose="020B0604020202020204" pitchFamily="34" charset="0"/>
              <a:buChar char="•"/>
            </a:pPr>
            <a:r>
              <a:rPr lang="en-US" sz="1400"/>
              <a:t>The company and its fleet</a:t>
            </a:r>
            <a:endParaRPr lang="en-AS" sz="1400"/>
          </a:p>
          <a:p>
            <a:pPr marL="453600" indent="-453600">
              <a:buFont typeface="Arial" panose="020B0604020202020204" pitchFamily="34" charset="0"/>
              <a:buChar char="•"/>
            </a:pPr>
            <a:r>
              <a:rPr lang="en-US" sz="1400"/>
              <a:t>The electrification strategy</a:t>
            </a:r>
            <a:endParaRPr lang="en-AS" sz="1400"/>
          </a:p>
          <a:p>
            <a:pPr marL="453600" indent="-453600">
              <a:buFont typeface="Arial" panose="020B0604020202020204" pitchFamily="34" charset="0"/>
              <a:buChar char="•"/>
            </a:pPr>
            <a:r>
              <a:rPr lang="en-US" sz="1400"/>
              <a:t>The acquisition methods</a:t>
            </a:r>
            <a:endParaRPr lang="en-AS" sz="1400"/>
          </a:p>
          <a:p>
            <a:pPr marL="453600" indent="-453600">
              <a:buFont typeface="Arial" panose="020B0604020202020204" pitchFamily="34" charset="0"/>
              <a:buChar char="•"/>
            </a:pPr>
            <a:r>
              <a:rPr lang="en-US" sz="1400"/>
              <a:t>Expectations / Business criteria</a:t>
            </a:r>
            <a:endParaRPr lang="en-AS" sz="1400"/>
          </a:p>
          <a:p>
            <a:pPr marL="453600" indent="-453600">
              <a:buFont typeface="Arial" panose="020B0604020202020204" pitchFamily="34" charset="0"/>
              <a:buChar char="•"/>
            </a:pPr>
            <a:r>
              <a:rPr lang="en-US" sz="1400"/>
              <a:t>Expectations of suppliers</a:t>
            </a:r>
            <a:endParaRPr lang="en-AS" sz="1400"/>
          </a:p>
          <a:p>
            <a:pPr marL="453600" indent="-453600">
              <a:buFont typeface="Arial" panose="020B0604020202020204" pitchFamily="34" charset="0"/>
              <a:buChar char="•"/>
            </a:pPr>
            <a:r>
              <a:rPr lang="en-US" sz="1400"/>
              <a:t>Mobility needs</a:t>
            </a:r>
            <a:endParaRPr lang="fr-FR" sz="1400"/>
          </a:p>
        </p:txBody>
      </p:sp>
      <p:sp>
        <p:nvSpPr>
          <p:cNvPr id="19" name="ZoneTexte 18">
            <a:extLst>
              <a:ext uri="{FF2B5EF4-FFF2-40B4-BE49-F238E27FC236}">
                <a16:creationId xmlns:a16="http://schemas.microsoft.com/office/drawing/2014/main" id="{98DCF069-93F2-4FAB-A69B-1B9B045A67C4}"/>
              </a:ext>
            </a:extLst>
          </p:cNvPr>
          <p:cNvSpPr txBox="1"/>
          <p:nvPr/>
        </p:nvSpPr>
        <p:spPr>
          <a:xfrm>
            <a:off x="1187495" y="2196332"/>
            <a:ext cx="2209717" cy="307777"/>
          </a:xfrm>
          <a:prstGeom prst="rect">
            <a:avLst/>
          </a:prstGeom>
          <a:noFill/>
        </p:spPr>
        <p:txBody>
          <a:bodyPr wrap="square" rtlCol="0">
            <a:spAutoFit/>
          </a:bodyPr>
          <a:lstStyle/>
          <a:p>
            <a:r>
              <a:rPr lang="fr-BE" sz="1400" dirty="0"/>
              <a:t>Scanning the prospect</a:t>
            </a:r>
          </a:p>
        </p:txBody>
      </p:sp>
      <p:sp>
        <p:nvSpPr>
          <p:cNvPr id="24" name="TextBox 23">
            <a:extLst>
              <a:ext uri="{FF2B5EF4-FFF2-40B4-BE49-F238E27FC236}">
                <a16:creationId xmlns:a16="http://schemas.microsoft.com/office/drawing/2014/main" id="{948CAFFC-BD74-B4FD-3D35-70B0E36E64F3}"/>
              </a:ext>
            </a:extLst>
          </p:cNvPr>
          <p:cNvSpPr txBox="1"/>
          <p:nvPr/>
        </p:nvSpPr>
        <p:spPr>
          <a:xfrm>
            <a:off x="1187495" y="4499085"/>
            <a:ext cx="2338565" cy="307777"/>
          </a:xfrm>
          <a:prstGeom prst="rect">
            <a:avLst/>
          </a:prstGeom>
          <a:noFill/>
        </p:spPr>
        <p:txBody>
          <a:bodyPr wrap="square">
            <a:spAutoFit/>
          </a:bodyPr>
          <a:lstStyle/>
          <a:p>
            <a:r>
              <a:rPr lang="fr-BE" sz="1400" err="1"/>
              <a:t>Establish</a:t>
            </a:r>
            <a:r>
              <a:rPr lang="fr-BE" sz="1400"/>
              <a:t> a </a:t>
            </a:r>
            <a:r>
              <a:rPr lang="fr-BE" sz="1400" err="1"/>
              <a:t>diagnosis</a:t>
            </a:r>
            <a:endParaRPr lang="fr-BE" sz="1400"/>
          </a:p>
        </p:txBody>
      </p:sp>
      <p:sp>
        <p:nvSpPr>
          <p:cNvPr id="27" name="ZoneTexte 12">
            <a:extLst>
              <a:ext uri="{FF2B5EF4-FFF2-40B4-BE49-F238E27FC236}">
                <a16:creationId xmlns:a16="http://schemas.microsoft.com/office/drawing/2014/main" id="{AE615177-F72D-6191-D4C3-4E463F58812B}"/>
              </a:ext>
            </a:extLst>
          </p:cNvPr>
          <p:cNvSpPr txBox="1"/>
          <p:nvPr/>
        </p:nvSpPr>
        <p:spPr>
          <a:xfrm>
            <a:off x="10009710" y="1287549"/>
            <a:ext cx="1389321" cy="707886"/>
          </a:xfrm>
          <a:prstGeom prst="rect">
            <a:avLst/>
          </a:prstGeom>
          <a:noFill/>
        </p:spPr>
        <p:txBody>
          <a:bodyPr wrap="square" rtlCol="0">
            <a:spAutoFit/>
          </a:bodyPr>
          <a:lstStyle/>
          <a:p>
            <a:r>
              <a:rPr lang="fr-BE" sz="2000"/>
              <a:t>Good practices</a:t>
            </a:r>
          </a:p>
        </p:txBody>
      </p:sp>
      <p:sp>
        <p:nvSpPr>
          <p:cNvPr id="28" name="TextBox 27">
            <a:extLst>
              <a:ext uri="{FF2B5EF4-FFF2-40B4-BE49-F238E27FC236}">
                <a16:creationId xmlns:a16="http://schemas.microsoft.com/office/drawing/2014/main" id="{0F08E791-BAF7-F47C-0DC4-9C3ECF761AA0}"/>
              </a:ext>
            </a:extLst>
          </p:cNvPr>
          <p:cNvSpPr txBox="1"/>
          <p:nvPr/>
        </p:nvSpPr>
        <p:spPr>
          <a:xfrm>
            <a:off x="8980918" y="2196332"/>
            <a:ext cx="2970831" cy="954107"/>
          </a:xfrm>
          <a:prstGeom prst="rect">
            <a:avLst/>
          </a:prstGeom>
          <a:noFill/>
        </p:spPr>
        <p:txBody>
          <a:bodyPr wrap="square">
            <a:spAutoFit/>
          </a:bodyPr>
          <a:lstStyle/>
          <a:p>
            <a:pPr marL="1588" lvl="1" algn="ctr">
              <a:defRPr/>
            </a:pPr>
            <a:r>
              <a:rPr lang="en-US" sz="1400"/>
              <a:t>Be structured to ensure all topics are addressed</a:t>
            </a:r>
            <a:endParaRPr lang="en-AS" sz="1400"/>
          </a:p>
          <a:p>
            <a:pPr marL="1588" lvl="1" algn="ctr">
              <a:defRPr/>
            </a:pPr>
            <a:endParaRPr lang="fr-FR" sz="1400"/>
          </a:p>
          <a:p>
            <a:pPr marL="1588" lvl="1" algn="ctr">
              <a:defRPr/>
            </a:pPr>
            <a:r>
              <a:rPr lang="fr-FR" sz="1400"/>
              <a:t>Follow </a:t>
            </a:r>
            <a:r>
              <a:rPr lang="fr-FR" sz="1400" err="1"/>
              <a:t>your</a:t>
            </a:r>
            <a:r>
              <a:rPr lang="fr-FR" sz="1400"/>
              <a:t> notes/plan</a:t>
            </a:r>
          </a:p>
        </p:txBody>
      </p:sp>
      <p:sp>
        <p:nvSpPr>
          <p:cNvPr id="33" name="TextBox 32">
            <a:extLst>
              <a:ext uri="{FF2B5EF4-FFF2-40B4-BE49-F238E27FC236}">
                <a16:creationId xmlns:a16="http://schemas.microsoft.com/office/drawing/2014/main" id="{0E746AC8-3560-BFD2-CF86-91BAB767EEA1}"/>
              </a:ext>
            </a:extLst>
          </p:cNvPr>
          <p:cNvSpPr txBox="1"/>
          <p:nvPr/>
        </p:nvSpPr>
        <p:spPr>
          <a:xfrm>
            <a:off x="9165455" y="4499085"/>
            <a:ext cx="2613845" cy="738664"/>
          </a:xfrm>
          <a:prstGeom prst="rect">
            <a:avLst/>
          </a:prstGeom>
          <a:noFill/>
        </p:spPr>
        <p:txBody>
          <a:bodyPr wrap="square">
            <a:spAutoFit/>
          </a:bodyPr>
          <a:lstStyle/>
          <a:p>
            <a:pPr marL="1588" lvl="1" algn="ctr">
              <a:defRPr/>
            </a:pPr>
            <a:r>
              <a:rPr lang="en-US" sz="1400"/>
              <a:t>Rephrase what you have understood and obtain the customer’s agreement</a:t>
            </a:r>
            <a:endParaRPr lang="fr-FR" sz="1400"/>
          </a:p>
        </p:txBody>
      </p:sp>
      <p:sp>
        <p:nvSpPr>
          <p:cNvPr id="34" name="ZoneTexte 20">
            <a:extLst>
              <a:ext uri="{FF2B5EF4-FFF2-40B4-BE49-F238E27FC236}">
                <a16:creationId xmlns:a16="http://schemas.microsoft.com/office/drawing/2014/main" id="{84BB823C-1B5B-EF37-7D8F-47952EF174D8}"/>
              </a:ext>
            </a:extLst>
          </p:cNvPr>
          <p:cNvSpPr txBox="1"/>
          <p:nvPr/>
        </p:nvSpPr>
        <p:spPr>
          <a:xfrm>
            <a:off x="4721885" y="4499085"/>
            <a:ext cx="3267694" cy="1384995"/>
          </a:xfrm>
          <a:prstGeom prst="rect">
            <a:avLst/>
          </a:prstGeom>
          <a:noFill/>
        </p:spPr>
        <p:txBody>
          <a:bodyPr wrap="square" rtlCol="0">
            <a:spAutoFit/>
          </a:bodyPr>
          <a:lstStyle/>
          <a:p>
            <a:pPr marL="171450" indent="-171450">
              <a:buFont typeface="Arial" panose="020B0604020202020204" pitchFamily="34" charset="0"/>
              <a:buChar char="•"/>
            </a:pPr>
            <a:r>
              <a:rPr lang="en-US" sz="1400"/>
              <a:t>Identify the client's main expectations</a:t>
            </a:r>
            <a:endParaRPr lang="en-AS" sz="1400"/>
          </a:p>
          <a:p>
            <a:pPr marL="171450" indent="-171450">
              <a:buFont typeface="Arial" panose="020B0604020202020204" pitchFamily="34" charset="0"/>
              <a:buChar char="•"/>
            </a:pPr>
            <a:r>
              <a:rPr lang="en-US" sz="1400"/>
              <a:t>Assess business potential</a:t>
            </a:r>
            <a:br>
              <a:rPr lang="en-US" sz="1400"/>
            </a:br>
            <a:r>
              <a:rPr lang="en-US" sz="1400"/>
              <a:t>(3 months / 12 months)</a:t>
            </a:r>
            <a:endParaRPr lang="en-AS" sz="1400"/>
          </a:p>
          <a:p>
            <a:pPr marL="171450" indent="-171450">
              <a:buFont typeface="Arial" panose="020B0604020202020204" pitchFamily="34" charset="0"/>
              <a:buChar char="•"/>
            </a:pPr>
            <a:r>
              <a:rPr lang="en-US" sz="1400"/>
              <a:t>Define potential actions to be implemented</a:t>
            </a:r>
            <a:endParaRPr lang="fr-FR" sz="1400"/>
          </a:p>
        </p:txBody>
      </p:sp>
      <p:sp>
        <p:nvSpPr>
          <p:cNvPr id="38" name="Rectangle 37">
            <a:extLst>
              <a:ext uri="{FF2B5EF4-FFF2-40B4-BE49-F238E27FC236}">
                <a16:creationId xmlns:a16="http://schemas.microsoft.com/office/drawing/2014/main" id="{61676F69-FE1D-A5BE-8A3D-0D921C78F201}"/>
              </a:ext>
            </a:extLst>
          </p:cNvPr>
          <p:cNvSpPr/>
          <p:nvPr/>
        </p:nvSpPr>
        <p:spPr>
          <a:xfrm>
            <a:off x="639737" y="790983"/>
            <a:ext cx="1656080" cy="397704"/>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3</a:t>
            </a:r>
            <a:endParaRPr lang="en-US">
              <a:latin typeface="+mj-lt"/>
            </a:endParaRPr>
          </a:p>
        </p:txBody>
      </p:sp>
      <p:cxnSp>
        <p:nvCxnSpPr>
          <p:cNvPr id="39" name="Straight Connector 38">
            <a:extLst>
              <a:ext uri="{FF2B5EF4-FFF2-40B4-BE49-F238E27FC236}">
                <a16:creationId xmlns:a16="http://schemas.microsoft.com/office/drawing/2014/main" id="{2E5F9C20-B063-446C-A9E0-6ABD502992C4}"/>
              </a:ext>
            </a:extLst>
          </p:cNvPr>
          <p:cNvCxnSpPr>
            <a:cxnSpLocks/>
          </p:cNvCxnSpPr>
          <p:nvPr/>
        </p:nvCxnSpPr>
        <p:spPr>
          <a:xfrm>
            <a:off x="684964" y="4250271"/>
            <a:ext cx="1120603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22" name="Graphic 21" descr="Clipboard Partially Checked outline">
            <a:extLst>
              <a:ext uri="{FF2B5EF4-FFF2-40B4-BE49-F238E27FC236}">
                <a16:creationId xmlns:a16="http://schemas.microsoft.com/office/drawing/2014/main" id="{3B4E749F-4831-9E47-D0F1-8E9A175924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08" y="1373191"/>
            <a:ext cx="641518" cy="641518"/>
          </a:xfrm>
          <a:prstGeom prst="rect">
            <a:avLst/>
          </a:prstGeom>
        </p:spPr>
      </p:pic>
      <p:pic>
        <p:nvPicPr>
          <p:cNvPr id="23" name="Graphique 7" descr="Signe pouce en haut avec un remplissage uni">
            <a:extLst>
              <a:ext uri="{FF2B5EF4-FFF2-40B4-BE49-F238E27FC236}">
                <a16:creationId xmlns:a16="http://schemas.microsoft.com/office/drawing/2014/main" id="{ADA161D4-E2DC-C714-0567-9EBF68FE58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503" y="1308158"/>
            <a:ext cx="641517" cy="641517"/>
          </a:xfrm>
          <a:prstGeom prst="rect">
            <a:avLst/>
          </a:prstGeom>
        </p:spPr>
      </p:pic>
    </p:spTree>
    <p:extLst>
      <p:ext uri="{BB962C8B-B14F-4D97-AF65-F5344CB8AC3E}">
        <p14:creationId xmlns:p14="http://schemas.microsoft.com/office/powerpoint/2010/main" val="3297662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28"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a:xfrm>
            <a:off x="2374900" y="827722"/>
            <a:ext cx="5497663" cy="335964"/>
          </a:xfrm>
        </p:spPr>
        <p:txBody>
          <a:bodyPr/>
          <a:lstStyle/>
          <a:p>
            <a:pPr algn="l"/>
            <a:r>
              <a:rPr lang="en-US"/>
              <a:t>Positioning as a business partner</a:t>
            </a:r>
          </a:p>
        </p:txBody>
      </p:sp>
      <p:sp>
        <p:nvSpPr>
          <p:cNvPr id="22" name="ZoneTexte 8">
            <a:extLst>
              <a:ext uri="{FF2B5EF4-FFF2-40B4-BE49-F238E27FC236}">
                <a16:creationId xmlns:a16="http://schemas.microsoft.com/office/drawing/2014/main" id="{B2EF6BDA-C6E7-1B31-A6BD-E8BEA5A88CBE}"/>
              </a:ext>
            </a:extLst>
          </p:cNvPr>
          <p:cNvSpPr txBox="1"/>
          <p:nvPr/>
        </p:nvSpPr>
        <p:spPr>
          <a:xfrm>
            <a:off x="1872016" y="1472593"/>
            <a:ext cx="1525196" cy="400110"/>
          </a:xfrm>
          <a:prstGeom prst="rect">
            <a:avLst/>
          </a:prstGeom>
          <a:noFill/>
        </p:spPr>
        <p:txBody>
          <a:bodyPr wrap="square" rtlCol="0">
            <a:spAutoFit/>
          </a:bodyPr>
          <a:lstStyle/>
          <a:p>
            <a:r>
              <a:rPr lang="fr-BE" sz="2000"/>
              <a:t>To do</a:t>
            </a:r>
          </a:p>
        </p:txBody>
      </p:sp>
      <p:grpSp>
        <p:nvGrpSpPr>
          <p:cNvPr id="23" name="Groupe 14">
            <a:extLst>
              <a:ext uri="{FF2B5EF4-FFF2-40B4-BE49-F238E27FC236}">
                <a16:creationId xmlns:a16="http://schemas.microsoft.com/office/drawing/2014/main" id="{BD9F030A-1A3B-DE12-6E93-C50EA88ED1BA}"/>
              </a:ext>
            </a:extLst>
          </p:cNvPr>
          <p:cNvGrpSpPr/>
          <p:nvPr/>
        </p:nvGrpSpPr>
        <p:grpSpPr>
          <a:xfrm>
            <a:off x="4580443" y="1336501"/>
            <a:ext cx="2723327" cy="641517"/>
            <a:chOff x="7311636" y="1626781"/>
            <a:chExt cx="2723327" cy="641517"/>
          </a:xfrm>
        </p:grpSpPr>
        <p:pic>
          <p:nvPicPr>
            <p:cNvPr id="24" name="Graphique 2" descr="Cible avec un remplissage uni">
              <a:extLst>
                <a:ext uri="{FF2B5EF4-FFF2-40B4-BE49-F238E27FC236}">
                  <a16:creationId xmlns:a16="http://schemas.microsoft.com/office/drawing/2014/main" id="{2079FA00-BAA4-D541-82B7-9720A4B40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1636" y="1626781"/>
              <a:ext cx="641517" cy="641517"/>
            </a:xfrm>
            <a:prstGeom prst="rect">
              <a:avLst/>
            </a:prstGeom>
          </p:spPr>
        </p:pic>
        <p:sp>
          <p:nvSpPr>
            <p:cNvPr id="26" name="ZoneTexte 12">
              <a:extLst>
                <a:ext uri="{FF2B5EF4-FFF2-40B4-BE49-F238E27FC236}">
                  <a16:creationId xmlns:a16="http://schemas.microsoft.com/office/drawing/2014/main" id="{29D9D187-C4E0-C292-C496-512F7B7B1216}"/>
                </a:ext>
              </a:extLst>
            </p:cNvPr>
            <p:cNvSpPr txBox="1"/>
            <p:nvPr/>
          </p:nvSpPr>
          <p:spPr>
            <a:xfrm>
              <a:off x="8231373" y="1747484"/>
              <a:ext cx="1803590" cy="400110"/>
            </a:xfrm>
            <a:prstGeom prst="rect">
              <a:avLst/>
            </a:prstGeom>
            <a:noFill/>
          </p:spPr>
          <p:txBody>
            <a:bodyPr wrap="square" rtlCol="0">
              <a:spAutoFit/>
            </a:bodyPr>
            <a:lstStyle/>
            <a:p>
              <a:r>
                <a:rPr lang="fr-BE" sz="2000"/>
                <a:t>Objectives</a:t>
              </a:r>
            </a:p>
          </p:txBody>
        </p:sp>
      </p:grpSp>
      <p:sp>
        <p:nvSpPr>
          <p:cNvPr id="27" name="ZoneTexte 16">
            <a:extLst>
              <a:ext uri="{FF2B5EF4-FFF2-40B4-BE49-F238E27FC236}">
                <a16:creationId xmlns:a16="http://schemas.microsoft.com/office/drawing/2014/main" id="{1AFD6FB5-84D1-DEDF-2145-2FC61B1A1EAD}"/>
              </a:ext>
            </a:extLst>
          </p:cNvPr>
          <p:cNvSpPr txBox="1"/>
          <p:nvPr/>
        </p:nvSpPr>
        <p:spPr>
          <a:xfrm>
            <a:off x="4721885" y="2196332"/>
            <a:ext cx="3475442" cy="954107"/>
          </a:xfrm>
          <a:prstGeom prst="rect">
            <a:avLst/>
          </a:prstGeom>
          <a:noFill/>
        </p:spPr>
        <p:txBody>
          <a:bodyPr wrap="square" rtlCol="0">
            <a:spAutoFit/>
          </a:bodyPr>
          <a:lstStyle/>
          <a:p>
            <a:r>
              <a:rPr lang="en-US" sz="1400"/>
              <a:t>Propose concrete solutions to the prospect's concerns in relation to</a:t>
            </a:r>
            <a:endParaRPr lang="en-AS" sz="1400"/>
          </a:p>
          <a:p>
            <a:r>
              <a:rPr lang="en-US" sz="1400"/>
              <a:t>the Business Reason</a:t>
            </a:r>
            <a:endParaRPr lang="fr-FR" sz="1400"/>
          </a:p>
          <a:p>
            <a:pPr marL="452438" indent="-452438">
              <a:buFont typeface="Arial" panose="020B0604020202020204" pitchFamily="34" charset="0"/>
              <a:buChar char="•"/>
            </a:pPr>
            <a:endParaRPr lang="fr-FR" sz="1400"/>
          </a:p>
        </p:txBody>
      </p:sp>
      <p:sp>
        <p:nvSpPr>
          <p:cNvPr id="28" name="ZoneTexte 18">
            <a:extLst>
              <a:ext uri="{FF2B5EF4-FFF2-40B4-BE49-F238E27FC236}">
                <a16:creationId xmlns:a16="http://schemas.microsoft.com/office/drawing/2014/main" id="{9556F5FF-BB1F-ECD6-5C95-F2F79761ECE3}"/>
              </a:ext>
            </a:extLst>
          </p:cNvPr>
          <p:cNvSpPr txBox="1"/>
          <p:nvPr/>
        </p:nvSpPr>
        <p:spPr>
          <a:xfrm>
            <a:off x="1187495" y="2196332"/>
            <a:ext cx="2209717" cy="738664"/>
          </a:xfrm>
          <a:prstGeom prst="rect">
            <a:avLst/>
          </a:prstGeom>
          <a:noFill/>
        </p:spPr>
        <p:txBody>
          <a:bodyPr wrap="square" rtlCol="0">
            <a:spAutoFit/>
          </a:bodyPr>
          <a:lstStyle/>
          <a:p>
            <a:r>
              <a:rPr lang="en-US" sz="1400"/>
              <a:t>Position yourself as a value-added advisor for the prospect</a:t>
            </a:r>
            <a:endParaRPr lang="fr-BE" sz="1400"/>
          </a:p>
        </p:txBody>
      </p:sp>
      <p:sp>
        <p:nvSpPr>
          <p:cNvPr id="33" name="ZoneTexte 12">
            <a:extLst>
              <a:ext uri="{FF2B5EF4-FFF2-40B4-BE49-F238E27FC236}">
                <a16:creationId xmlns:a16="http://schemas.microsoft.com/office/drawing/2014/main" id="{49AD8CFE-F2E9-129B-F34F-40F8E839B675}"/>
              </a:ext>
            </a:extLst>
          </p:cNvPr>
          <p:cNvSpPr txBox="1"/>
          <p:nvPr/>
        </p:nvSpPr>
        <p:spPr>
          <a:xfrm>
            <a:off x="10009710" y="1287549"/>
            <a:ext cx="1389321" cy="707886"/>
          </a:xfrm>
          <a:prstGeom prst="rect">
            <a:avLst/>
          </a:prstGeom>
          <a:noFill/>
        </p:spPr>
        <p:txBody>
          <a:bodyPr wrap="square" rtlCol="0">
            <a:spAutoFit/>
          </a:bodyPr>
          <a:lstStyle/>
          <a:p>
            <a:r>
              <a:rPr lang="fr-BE" sz="2000"/>
              <a:t>Good practices</a:t>
            </a:r>
          </a:p>
        </p:txBody>
      </p:sp>
      <p:sp>
        <p:nvSpPr>
          <p:cNvPr id="34" name="TextBox 33">
            <a:extLst>
              <a:ext uri="{FF2B5EF4-FFF2-40B4-BE49-F238E27FC236}">
                <a16:creationId xmlns:a16="http://schemas.microsoft.com/office/drawing/2014/main" id="{573A515E-FFE9-8163-40B9-A8B0DC5D5DF2}"/>
              </a:ext>
            </a:extLst>
          </p:cNvPr>
          <p:cNvSpPr txBox="1"/>
          <p:nvPr/>
        </p:nvSpPr>
        <p:spPr>
          <a:xfrm>
            <a:off x="9044290" y="2196332"/>
            <a:ext cx="2970831" cy="2246769"/>
          </a:xfrm>
          <a:prstGeom prst="rect">
            <a:avLst/>
          </a:prstGeom>
          <a:noFill/>
        </p:spPr>
        <p:txBody>
          <a:bodyPr wrap="square">
            <a:spAutoFit/>
          </a:bodyPr>
          <a:lstStyle/>
          <a:p>
            <a:pPr marL="1588" lvl="1">
              <a:defRPr/>
            </a:pPr>
            <a:r>
              <a:rPr lang="en-US" sz="1400"/>
              <a:t>Propose an approach that goes beyond a "vehicle" solution by considering the prospect's "business" concerns</a:t>
            </a:r>
          </a:p>
          <a:p>
            <a:pPr marL="287338" lvl="1" indent="-285750">
              <a:buFont typeface="Arial" panose="020B0604020202020204" pitchFamily="34" charset="0"/>
              <a:buChar char="•"/>
              <a:defRPr/>
            </a:pPr>
            <a:r>
              <a:rPr lang="en-US" sz="1400"/>
              <a:t>CSR policy</a:t>
            </a:r>
            <a:endParaRPr lang="en-AS" sz="1400"/>
          </a:p>
          <a:p>
            <a:pPr marL="287338" lvl="1" indent="-285750">
              <a:buFont typeface="Arial" panose="020B0604020202020204" pitchFamily="34" charset="0"/>
              <a:buChar char="•"/>
              <a:defRPr/>
            </a:pPr>
            <a:r>
              <a:rPr lang="en-US" sz="1400"/>
              <a:t>Fleet management</a:t>
            </a:r>
            <a:endParaRPr lang="en-AS" sz="1400"/>
          </a:p>
          <a:p>
            <a:pPr marL="287338" lvl="1" indent="-285750">
              <a:buFont typeface="Arial" panose="020B0604020202020204" pitchFamily="34" charset="0"/>
              <a:buChar char="•"/>
              <a:defRPr/>
            </a:pPr>
            <a:r>
              <a:rPr lang="en-US" sz="1400"/>
              <a:t>Car Policy</a:t>
            </a:r>
            <a:endParaRPr lang="en-AS" sz="1400"/>
          </a:p>
          <a:p>
            <a:pPr marL="287338" lvl="1" indent="-285750">
              <a:buFont typeface="Arial" panose="020B0604020202020204" pitchFamily="34" charset="0"/>
              <a:buChar char="•"/>
              <a:defRPr/>
            </a:pPr>
            <a:r>
              <a:rPr lang="en-US" sz="1400"/>
              <a:t>Electrification strategy</a:t>
            </a:r>
            <a:endParaRPr lang="fr-FR" sz="1400"/>
          </a:p>
          <a:p>
            <a:pPr marL="1588" lvl="1" defTabSz="914400" eaLnBrk="1" fontAlgn="auto" hangingPunct="1">
              <a:spcBef>
                <a:spcPts val="0"/>
              </a:spcBef>
              <a:spcAft>
                <a:spcPts val="0"/>
              </a:spcAft>
              <a:defRPr/>
            </a:pPr>
            <a:endParaRPr lang="fr-FR" sz="1400"/>
          </a:p>
          <a:p>
            <a:pPr marL="1588" lvl="1" defTabSz="914400" eaLnBrk="1" fontAlgn="auto" hangingPunct="1">
              <a:spcBef>
                <a:spcPts val="0"/>
              </a:spcBef>
              <a:spcAft>
                <a:spcPts val="0"/>
              </a:spcAft>
              <a:defRPr/>
            </a:pPr>
            <a:endParaRPr lang="fr-FR" sz="1400"/>
          </a:p>
        </p:txBody>
      </p:sp>
      <p:sp>
        <p:nvSpPr>
          <p:cNvPr id="37" name="Rectangle 36">
            <a:extLst>
              <a:ext uri="{FF2B5EF4-FFF2-40B4-BE49-F238E27FC236}">
                <a16:creationId xmlns:a16="http://schemas.microsoft.com/office/drawing/2014/main" id="{8AF6DC88-9D78-E3ED-DF7B-FE07B2979DB3}"/>
              </a:ext>
            </a:extLst>
          </p:cNvPr>
          <p:cNvSpPr/>
          <p:nvPr/>
        </p:nvSpPr>
        <p:spPr>
          <a:xfrm>
            <a:off x="639737" y="790983"/>
            <a:ext cx="1656080" cy="397704"/>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4</a:t>
            </a:r>
            <a:endParaRPr lang="en-US">
              <a:latin typeface="+mj-lt"/>
            </a:endParaRPr>
          </a:p>
        </p:txBody>
      </p:sp>
      <p:pic>
        <p:nvPicPr>
          <p:cNvPr id="19" name="Graphic 18" descr="Clipboard Partially Checked outline">
            <a:extLst>
              <a:ext uri="{FF2B5EF4-FFF2-40B4-BE49-F238E27FC236}">
                <a16:creationId xmlns:a16="http://schemas.microsoft.com/office/drawing/2014/main" id="{31A59970-4C37-89AD-FF47-33F94E215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08" y="1373191"/>
            <a:ext cx="641518" cy="641518"/>
          </a:xfrm>
          <a:prstGeom prst="rect">
            <a:avLst/>
          </a:prstGeom>
        </p:spPr>
      </p:pic>
      <p:pic>
        <p:nvPicPr>
          <p:cNvPr id="20" name="Graphique 7" descr="Signe pouce en haut avec un remplissage uni">
            <a:extLst>
              <a:ext uri="{FF2B5EF4-FFF2-40B4-BE49-F238E27FC236}">
                <a16:creationId xmlns:a16="http://schemas.microsoft.com/office/drawing/2014/main" id="{10168B7B-1B2A-B324-84AA-E2F4EC8A95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503" y="1308158"/>
            <a:ext cx="641517" cy="641517"/>
          </a:xfrm>
          <a:prstGeom prst="rect">
            <a:avLst/>
          </a:prstGeom>
        </p:spPr>
      </p:pic>
    </p:spTree>
    <p:extLst>
      <p:ext uri="{BB962C8B-B14F-4D97-AF65-F5344CB8AC3E}">
        <p14:creationId xmlns:p14="http://schemas.microsoft.com/office/powerpoint/2010/main" val="3729180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en-AS"/>
              <a:t>SETTING THE CONTEXT</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01</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a:xfrm>
            <a:off x="2374900" y="827722"/>
            <a:ext cx="5497663" cy="335964"/>
          </a:xfrm>
        </p:spPr>
        <p:txBody>
          <a:bodyPr/>
          <a:lstStyle/>
          <a:p>
            <a:pPr algn="l"/>
            <a:r>
              <a:rPr lang="fr-FR"/>
              <a:t>Close the meeting</a:t>
            </a:r>
          </a:p>
        </p:txBody>
      </p:sp>
      <p:sp>
        <p:nvSpPr>
          <p:cNvPr id="22" name="ZoneTexte 8">
            <a:extLst>
              <a:ext uri="{FF2B5EF4-FFF2-40B4-BE49-F238E27FC236}">
                <a16:creationId xmlns:a16="http://schemas.microsoft.com/office/drawing/2014/main" id="{B2EF6BDA-C6E7-1B31-A6BD-E8BEA5A88CBE}"/>
              </a:ext>
            </a:extLst>
          </p:cNvPr>
          <p:cNvSpPr txBox="1"/>
          <p:nvPr/>
        </p:nvSpPr>
        <p:spPr>
          <a:xfrm>
            <a:off x="1872016" y="1472593"/>
            <a:ext cx="1525196" cy="400110"/>
          </a:xfrm>
          <a:prstGeom prst="rect">
            <a:avLst/>
          </a:prstGeom>
          <a:noFill/>
        </p:spPr>
        <p:txBody>
          <a:bodyPr wrap="square" rtlCol="0">
            <a:spAutoFit/>
          </a:bodyPr>
          <a:lstStyle/>
          <a:p>
            <a:r>
              <a:rPr lang="fr-BE" sz="2000"/>
              <a:t>To do</a:t>
            </a:r>
          </a:p>
        </p:txBody>
      </p:sp>
      <p:grpSp>
        <p:nvGrpSpPr>
          <p:cNvPr id="23" name="Groupe 14">
            <a:extLst>
              <a:ext uri="{FF2B5EF4-FFF2-40B4-BE49-F238E27FC236}">
                <a16:creationId xmlns:a16="http://schemas.microsoft.com/office/drawing/2014/main" id="{BD9F030A-1A3B-DE12-6E93-C50EA88ED1BA}"/>
              </a:ext>
            </a:extLst>
          </p:cNvPr>
          <p:cNvGrpSpPr/>
          <p:nvPr/>
        </p:nvGrpSpPr>
        <p:grpSpPr>
          <a:xfrm>
            <a:off x="4580443" y="1336501"/>
            <a:ext cx="2769047" cy="641517"/>
            <a:chOff x="7311636" y="1626781"/>
            <a:chExt cx="2769047" cy="641517"/>
          </a:xfrm>
        </p:grpSpPr>
        <p:pic>
          <p:nvPicPr>
            <p:cNvPr id="24" name="Graphique 2" descr="Cible avec un remplissage uni">
              <a:extLst>
                <a:ext uri="{FF2B5EF4-FFF2-40B4-BE49-F238E27FC236}">
                  <a16:creationId xmlns:a16="http://schemas.microsoft.com/office/drawing/2014/main" id="{2079FA00-BAA4-D541-82B7-9720A4B40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1636" y="1626781"/>
              <a:ext cx="641517" cy="641517"/>
            </a:xfrm>
            <a:prstGeom prst="rect">
              <a:avLst/>
            </a:prstGeom>
          </p:spPr>
        </p:pic>
        <p:sp>
          <p:nvSpPr>
            <p:cNvPr id="26" name="ZoneTexte 12">
              <a:extLst>
                <a:ext uri="{FF2B5EF4-FFF2-40B4-BE49-F238E27FC236}">
                  <a16:creationId xmlns:a16="http://schemas.microsoft.com/office/drawing/2014/main" id="{29D9D187-C4E0-C292-C496-512F7B7B1216}"/>
                </a:ext>
              </a:extLst>
            </p:cNvPr>
            <p:cNvSpPr txBox="1"/>
            <p:nvPr/>
          </p:nvSpPr>
          <p:spPr>
            <a:xfrm>
              <a:off x="8231373" y="1747484"/>
              <a:ext cx="1849310" cy="400110"/>
            </a:xfrm>
            <a:prstGeom prst="rect">
              <a:avLst/>
            </a:prstGeom>
            <a:noFill/>
          </p:spPr>
          <p:txBody>
            <a:bodyPr wrap="square" rtlCol="0">
              <a:spAutoFit/>
            </a:bodyPr>
            <a:lstStyle/>
            <a:p>
              <a:r>
                <a:rPr lang="fr-BE" sz="2000"/>
                <a:t>Objectives</a:t>
              </a:r>
            </a:p>
          </p:txBody>
        </p:sp>
      </p:grpSp>
      <p:sp>
        <p:nvSpPr>
          <p:cNvPr id="27" name="ZoneTexte 16">
            <a:extLst>
              <a:ext uri="{FF2B5EF4-FFF2-40B4-BE49-F238E27FC236}">
                <a16:creationId xmlns:a16="http://schemas.microsoft.com/office/drawing/2014/main" id="{1AFD6FB5-84D1-DEDF-2145-2FC61B1A1EAD}"/>
              </a:ext>
            </a:extLst>
          </p:cNvPr>
          <p:cNvSpPr txBox="1"/>
          <p:nvPr/>
        </p:nvSpPr>
        <p:spPr>
          <a:xfrm>
            <a:off x="4721885" y="2196332"/>
            <a:ext cx="3475442" cy="523220"/>
          </a:xfrm>
          <a:prstGeom prst="rect">
            <a:avLst/>
          </a:prstGeom>
          <a:noFill/>
        </p:spPr>
        <p:txBody>
          <a:bodyPr wrap="square" rtlCol="0">
            <a:spAutoFit/>
          </a:bodyPr>
          <a:lstStyle/>
          <a:p>
            <a:pPr marL="171450" indent="-171450">
              <a:buFont typeface="Arial" panose="020B0604020202020204" pitchFamily="34" charset="0"/>
              <a:buChar char="•"/>
            </a:pPr>
            <a:r>
              <a:rPr lang="en-US" sz="1400"/>
              <a:t>Validate the next steps together</a:t>
            </a:r>
          </a:p>
          <a:p>
            <a:pPr marL="171450" indent="-171450">
              <a:buFont typeface="Arial" panose="020B0604020202020204" pitchFamily="34" charset="0"/>
              <a:buChar char="•"/>
            </a:pPr>
            <a:r>
              <a:rPr lang="en-US" sz="1400"/>
              <a:t>Set the date for the next meeting</a:t>
            </a:r>
            <a:endParaRPr lang="fr-FR" sz="1400"/>
          </a:p>
        </p:txBody>
      </p:sp>
      <p:sp>
        <p:nvSpPr>
          <p:cNvPr id="28" name="ZoneTexte 18">
            <a:extLst>
              <a:ext uri="{FF2B5EF4-FFF2-40B4-BE49-F238E27FC236}">
                <a16:creationId xmlns:a16="http://schemas.microsoft.com/office/drawing/2014/main" id="{9556F5FF-BB1F-ECD6-5C95-F2F79761ECE3}"/>
              </a:ext>
            </a:extLst>
          </p:cNvPr>
          <p:cNvSpPr txBox="1"/>
          <p:nvPr/>
        </p:nvSpPr>
        <p:spPr>
          <a:xfrm>
            <a:off x="1187495" y="2196332"/>
            <a:ext cx="2361821" cy="738664"/>
          </a:xfrm>
          <a:prstGeom prst="rect">
            <a:avLst/>
          </a:prstGeom>
          <a:noFill/>
        </p:spPr>
        <p:txBody>
          <a:bodyPr wrap="square" lIns="91440" tIns="45720" rIns="91440" bIns="45720" rtlCol="0" anchor="t">
            <a:spAutoFit/>
          </a:bodyPr>
          <a:lstStyle/>
          <a:p>
            <a:r>
              <a:rPr lang="en-US" sz="1400"/>
              <a:t>Rephrase the prospect's points of interest and initiate the next step</a:t>
            </a:r>
            <a:endParaRPr lang="fr-FR" sz="1400"/>
          </a:p>
        </p:txBody>
      </p:sp>
      <p:sp>
        <p:nvSpPr>
          <p:cNvPr id="33" name="ZoneTexte 12">
            <a:extLst>
              <a:ext uri="{FF2B5EF4-FFF2-40B4-BE49-F238E27FC236}">
                <a16:creationId xmlns:a16="http://schemas.microsoft.com/office/drawing/2014/main" id="{49AD8CFE-F2E9-129B-F34F-40F8E839B675}"/>
              </a:ext>
            </a:extLst>
          </p:cNvPr>
          <p:cNvSpPr txBox="1"/>
          <p:nvPr/>
        </p:nvSpPr>
        <p:spPr>
          <a:xfrm>
            <a:off x="10009710" y="1287549"/>
            <a:ext cx="1389321" cy="707886"/>
          </a:xfrm>
          <a:prstGeom prst="rect">
            <a:avLst/>
          </a:prstGeom>
          <a:noFill/>
        </p:spPr>
        <p:txBody>
          <a:bodyPr wrap="square" rtlCol="0">
            <a:spAutoFit/>
          </a:bodyPr>
          <a:lstStyle/>
          <a:p>
            <a:r>
              <a:rPr lang="fr-BE" sz="2000"/>
              <a:t>Good practices</a:t>
            </a:r>
          </a:p>
        </p:txBody>
      </p:sp>
      <p:sp>
        <p:nvSpPr>
          <p:cNvPr id="34" name="TextBox 33">
            <a:extLst>
              <a:ext uri="{FF2B5EF4-FFF2-40B4-BE49-F238E27FC236}">
                <a16:creationId xmlns:a16="http://schemas.microsoft.com/office/drawing/2014/main" id="{573A515E-FFE9-8163-40B9-A8B0DC5D5DF2}"/>
              </a:ext>
            </a:extLst>
          </p:cNvPr>
          <p:cNvSpPr txBox="1"/>
          <p:nvPr/>
        </p:nvSpPr>
        <p:spPr>
          <a:xfrm>
            <a:off x="9044290" y="2196332"/>
            <a:ext cx="2970831" cy="738664"/>
          </a:xfrm>
          <a:prstGeom prst="rect">
            <a:avLst/>
          </a:prstGeom>
          <a:noFill/>
        </p:spPr>
        <p:txBody>
          <a:bodyPr wrap="square">
            <a:spAutoFit/>
          </a:bodyPr>
          <a:lstStyle/>
          <a:p>
            <a:pPr marL="1588" lvl="1">
              <a:defRPr/>
            </a:pPr>
            <a:r>
              <a:rPr lang="en-US" sz="1400"/>
              <a:t>Never leave your prospect without an action plan that commits both parties</a:t>
            </a:r>
            <a:endParaRPr lang="fr-FR" sz="1400"/>
          </a:p>
        </p:txBody>
      </p:sp>
      <p:sp>
        <p:nvSpPr>
          <p:cNvPr id="37" name="Rectangle 36">
            <a:extLst>
              <a:ext uri="{FF2B5EF4-FFF2-40B4-BE49-F238E27FC236}">
                <a16:creationId xmlns:a16="http://schemas.microsoft.com/office/drawing/2014/main" id="{8AF6DC88-9D78-E3ED-DF7B-FE07B2979DB3}"/>
              </a:ext>
            </a:extLst>
          </p:cNvPr>
          <p:cNvSpPr/>
          <p:nvPr/>
        </p:nvSpPr>
        <p:spPr>
          <a:xfrm>
            <a:off x="639737" y="790983"/>
            <a:ext cx="1656080" cy="3977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5</a:t>
            </a:r>
            <a:endParaRPr lang="en-US">
              <a:latin typeface="+mj-lt"/>
            </a:endParaRPr>
          </a:p>
        </p:txBody>
      </p:sp>
      <p:pic>
        <p:nvPicPr>
          <p:cNvPr id="19" name="Graphic 18" descr="Clipboard Partially Checked outline">
            <a:extLst>
              <a:ext uri="{FF2B5EF4-FFF2-40B4-BE49-F238E27FC236}">
                <a16:creationId xmlns:a16="http://schemas.microsoft.com/office/drawing/2014/main" id="{DDC9CBC1-5028-FD9E-EA82-F7B7EF9364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3208" y="1373191"/>
            <a:ext cx="641518" cy="641518"/>
          </a:xfrm>
          <a:prstGeom prst="rect">
            <a:avLst/>
          </a:prstGeom>
        </p:spPr>
      </p:pic>
      <p:pic>
        <p:nvPicPr>
          <p:cNvPr id="20" name="Graphique 7" descr="Signe pouce en haut avec un remplissage uni">
            <a:extLst>
              <a:ext uri="{FF2B5EF4-FFF2-40B4-BE49-F238E27FC236}">
                <a16:creationId xmlns:a16="http://schemas.microsoft.com/office/drawing/2014/main" id="{04C198CF-0403-26D2-EB0E-22A04C79E2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503" y="1308158"/>
            <a:ext cx="641517" cy="641517"/>
          </a:xfrm>
          <a:prstGeom prst="rect">
            <a:avLst/>
          </a:prstGeom>
        </p:spPr>
      </p:pic>
    </p:spTree>
    <p:extLst>
      <p:ext uri="{BB962C8B-B14F-4D97-AF65-F5344CB8AC3E}">
        <p14:creationId xmlns:p14="http://schemas.microsoft.com/office/powerpoint/2010/main" val="2642053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336E0F-04A6-BBDF-7053-0B61BAA71E7C}"/>
              </a:ext>
            </a:extLst>
          </p:cNvPr>
          <p:cNvSpPr>
            <a:spLocks noGrp="1"/>
          </p:cNvSpPr>
          <p:nvPr>
            <p:ph type="body" idx="1"/>
          </p:nvPr>
        </p:nvSpPr>
        <p:spPr/>
        <p:txBody>
          <a:bodyPr/>
          <a:lstStyle/>
          <a:p>
            <a:r>
              <a:rPr lang="en-AS"/>
              <a:t>SETTING THE CONTEXT</a:t>
            </a:r>
            <a:endParaRPr lang="fr-BE"/>
          </a:p>
        </p:txBody>
      </p:sp>
      <p:sp>
        <p:nvSpPr>
          <p:cNvPr id="3" name="Text Placeholder 2">
            <a:extLst>
              <a:ext uri="{FF2B5EF4-FFF2-40B4-BE49-F238E27FC236}">
                <a16:creationId xmlns:a16="http://schemas.microsoft.com/office/drawing/2014/main" id="{FD3E78AE-70D2-2264-B503-A04722A5DE80}"/>
              </a:ext>
            </a:extLst>
          </p:cNvPr>
          <p:cNvSpPr>
            <a:spLocks noGrp="1"/>
          </p:cNvSpPr>
          <p:nvPr>
            <p:ph type="body" sz="quarter" idx="19"/>
          </p:nvPr>
        </p:nvSpPr>
        <p:spPr/>
        <p:txBody>
          <a:bodyPr/>
          <a:lstStyle/>
          <a:p>
            <a:r>
              <a:rPr lang="fr-BE"/>
              <a:t>01</a:t>
            </a:r>
            <a:endParaRPr lang="en-US"/>
          </a:p>
        </p:txBody>
      </p:sp>
      <p:sp>
        <p:nvSpPr>
          <p:cNvPr id="4" name="Text Placeholder 3">
            <a:extLst>
              <a:ext uri="{FF2B5EF4-FFF2-40B4-BE49-F238E27FC236}">
                <a16:creationId xmlns:a16="http://schemas.microsoft.com/office/drawing/2014/main" id="{F5E550EF-5466-506D-8138-4415B9BA0197}"/>
              </a:ext>
            </a:extLst>
          </p:cNvPr>
          <p:cNvSpPr>
            <a:spLocks noGrp="1"/>
          </p:cNvSpPr>
          <p:nvPr>
            <p:ph type="body" sz="quarter" idx="13"/>
          </p:nvPr>
        </p:nvSpPr>
        <p:spPr>
          <a:xfrm>
            <a:off x="536400" y="1510456"/>
            <a:ext cx="10800000" cy="4861426"/>
          </a:xfrm>
        </p:spPr>
        <p:txBody>
          <a:bodyPr/>
          <a:lstStyle/>
          <a:p>
            <a:endParaRPr lang="fr-BE"/>
          </a:p>
          <a:p>
            <a:r>
              <a:rPr lang="fr-BE"/>
              <a:t>Key points to </a:t>
            </a:r>
            <a:r>
              <a:rPr lang="fr-BE" err="1"/>
              <a:t>remember</a:t>
            </a:r>
            <a:r>
              <a:rPr lang="fr-BE"/>
              <a:t>:</a:t>
            </a:r>
            <a:endParaRPr lang="en-AS"/>
          </a:p>
          <a:p>
            <a:r>
              <a:rPr lang="en-US"/>
              <a:t>Digital 1</a:t>
            </a:r>
            <a:r>
              <a:rPr lang="en-US" baseline="30000"/>
              <a:t>st</a:t>
            </a:r>
            <a:r>
              <a:rPr lang="en-US"/>
              <a:t> visit = same structure as face-to-face, but loss of certain dimensions:</a:t>
            </a:r>
            <a:endParaRPr lang="fr-BE"/>
          </a:p>
          <a:p>
            <a:pPr marL="501750" lvl="1" indent="-285750"/>
            <a:r>
              <a:rPr lang="en-US" sz="1400">
                <a:solidFill>
                  <a:schemeClr val="tx1"/>
                </a:solidFill>
              </a:rPr>
              <a:t>Lack of direct contact </a:t>
            </a:r>
          </a:p>
          <a:p>
            <a:pPr marL="501750" lvl="1" indent="-285750"/>
            <a:r>
              <a:rPr lang="en-US" sz="1400">
                <a:solidFill>
                  <a:schemeClr val="tx1"/>
                </a:solidFill>
              </a:rPr>
              <a:t>Less perception of non-verbal language,</a:t>
            </a:r>
          </a:p>
          <a:p>
            <a:pPr marL="501750" lvl="1" indent="-285750"/>
            <a:r>
              <a:rPr lang="en-US" sz="1400">
                <a:solidFill>
                  <a:schemeClr val="tx1"/>
                </a:solidFill>
              </a:rPr>
              <a:t>Your field of vision is limited by the camera of your interlocutor</a:t>
            </a:r>
            <a:endParaRPr lang="en-AS" sz="1400">
              <a:solidFill>
                <a:schemeClr val="tx1"/>
              </a:solidFill>
            </a:endParaRPr>
          </a:p>
          <a:p>
            <a:pPr lvl="1" indent="0">
              <a:buNone/>
            </a:pPr>
            <a:endParaRPr lang="en-GB" b="1">
              <a:solidFill>
                <a:srgbClr val="243782"/>
              </a:solidFill>
            </a:endParaRPr>
          </a:p>
          <a:p>
            <a:pPr marL="285750" indent="-285750">
              <a:buFont typeface="Arial" panose="020B0604020202020204" pitchFamily="34" charset="0"/>
              <a:buChar char="•"/>
            </a:pPr>
            <a:r>
              <a:rPr lang="en-US" b="1">
                <a:solidFill>
                  <a:srgbClr val="243782"/>
                </a:solidFill>
              </a:rPr>
              <a:t>Technical problems and the use of a videoconferencing tool can seriously disrupt the meeting.</a:t>
            </a:r>
            <a:endParaRPr lang="fr-FR" b="1">
              <a:solidFill>
                <a:srgbClr val="243782"/>
              </a:solidFill>
            </a:endParaRPr>
          </a:p>
          <a:p>
            <a:endParaRPr lang="en-US"/>
          </a:p>
        </p:txBody>
      </p:sp>
      <p:sp>
        <p:nvSpPr>
          <p:cNvPr id="5" name="Title 4">
            <a:extLst>
              <a:ext uri="{FF2B5EF4-FFF2-40B4-BE49-F238E27FC236}">
                <a16:creationId xmlns:a16="http://schemas.microsoft.com/office/drawing/2014/main" id="{A09266F3-0858-4C70-DEAC-E9D67E804C0C}"/>
              </a:ext>
            </a:extLst>
          </p:cNvPr>
          <p:cNvSpPr>
            <a:spLocks noGrp="1"/>
          </p:cNvSpPr>
          <p:nvPr>
            <p:ph type="title"/>
          </p:nvPr>
        </p:nvSpPr>
        <p:spPr/>
        <p:txBody>
          <a:bodyPr/>
          <a:lstStyle/>
          <a:p>
            <a:r>
              <a:rPr lang="en-US"/>
              <a:t>Key elements of the digital 1</a:t>
            </a:r>
            <a:r>
              <a:rPr lang="en-US" baseline="30000"/>
              <a:t>st</a:t>
            </a:r>
            <a:r>
              <a:rPr lang="en-US"/>
              <a:t> visit</a:t>
            </a:r>
          </a:p>
        </p:txBody>
      </p:sp>
      <p:sp>
        <p:nvSpPr>
          <p:cNvPr id="11" name="TextBox 10">
            <a:extLst>
              <a:ext uri="{FF2B5EF4-FFF2-40B4-BE49-F238E27FC236}">
                <a16:creationId xmlns:a16="http://schemas.microsoft.com/office/drawing/2014/main" id="{5093E4F3-81E8-0938-1981-5A68655B3A26}"/>
              </a:ext>
            </a:extLst>
          </p:cNvPr>
          <p:cNvSpPr txBox="1"/>
          <p:nvPr/>
        </p:nvSpPr>
        <p:spPr>
          <a:xfrm>
            <a:off x="2462836" y="4441011"/>
            <a:ext cx="9102747" cy="1200329"/>
          </a:xfrm>
          <a:prstGeom prst="rect">
            <a:avLst/>
          </a:prstGeom>
          <a:solidFill>
            <a:srgbClr val="FF0000"/>
          </a:solidFill>
        </p:spPr>
        <p:txBody>
          <a:bodyPr wrap="square">
            <a:spAutoFit/>
          </a:bodyPr>
          <a:lstStyle/>
          <a:p>
            <a:pPr marL="285750" indent="-285750">
              <a:buFont typeface="Arial" panose="020B0604020202020204" pitchFamily="34" charset="0"/>
              <a:buChar char="•"/>
            </a:pPr>
            <a:r>
              <a:rPr lang="en-US" b="1" dirty="0">
                <a:solidFill>
                  <a:schemeClr val="bg1"/>
                </a:solidFill>
              </a:rPr>
              <a:t>At a distance, any approximation or mistake is amplified.</a:t>
            </a:r>
          </a:p>
          <a:p>
            <a:pPr marL="285750" indent="-285750">
              <a:buFont typeface="Arial" panose="020B0604020202020204" pitchFamily="34" charset="0"/>
              <a:buChar char="•"/>
            </a:pP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Preparing your meeting is even more important when the first prospecting visit takes place remotely.</a:t>
            </a:r>
            <a:endParaRPr lang="fr-BE" dirty="0">
              <a:solidFill>
                <a:schemeClr val="bg1"/>
              </a:solidFill>
            </a:endParaRPr>
          </a:p>
        </p:txBody>
      </p:sp>
      <p:sp>
        <p:nvSpPr>
          <p:cNvPr id="12" name="Rectangle 11">
            <a:extLst>
              <a:ext uri="{FF2B5EF4-FFF2-40B4-BE49-F238E27FC236}">
                <a16:creationId xmlns:a16="http://schemas.microsoft.com/office/drawing/2014/main" id="{9830B825-7CD7-23A8-8A1F-D1161626EAA3}"/>
              </a:ext>
            </a:extLst>
          </p:cNvPr>
          <p:cNvSpPr/>
          <p:nvPr/>
        </p:nvSpPr>
        <p:spPr>
          <a:xfrm>
            <a:off x="1176830" y="4441011"/>
            <a:ext cx="1022555" cy="1187407"/>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052DAD0-92C9-D9A0-2875-B1CA1CD58EE6}"/>
              </a:ext>
            </a:extLst>
          </p:cNvPr>
          <p:cNvPicPr>
            <a:picLocks noChangeAspect="1"/>
          </p:cNvPicPr>
          <p:nvPr/>
        </p:nvPicPr>
        <p:blipFill>
          <a:blip r:embed="rId3"/>
          <a:stretch>
            <a:fillRect/>
          </a:stretch>
        </p:blipFill>
        <p:spPr>
          <a:xfrm>
            <a:off x="1288435" y="4675550"/>
            <a:ext cx="799344" cy="718329"/>
          </a:xfrm>
          <a:prstGeom prst="rect">
            <a:avLst/>
          </a:prstGeom>
        </p:spPr>
      </p:pic>
    </p:spTree>
    <p:extLst>
      <p:ext uri="{BB962C8B-B14F-4D97-AF65-F5344CB8AC3E}">
        <p14:creationId xmlns:p14="http://schemas.microsoft.com/office/powerpoint/2010/main" val="26282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4">
            <a:extLst>
              <a:ext uri="{FF2B5EF4-FFF2-40B4-BE49-F238E27FC236}">
                <a16:creationId xmlns:a16="http://schemas.microsoft.com/office/drawing/2014/main" id="{BACA4263-ED1F-418C-BEF7-ACF365B398E3}"/>
              </a:ext>
            </a:extLst>
          </p:cNvPr>
          <p:cNvSpPr>
            <a:spLocks noGrp="1"/>
          </p:cNvSpPr>
          <p:nvPr>
            <p:ph type="body" idx="1"/>
          </p:nvPr>
        </p:nvSpPr>
        <p:spPr/>
        <p:txBody>
          <a:bodyPr/>
          <a:lstStyle/>
          <a:p>
            <a:r>
              <a:rPr lang="en-AS"/>
              <a:t>SETTING THE CONTEXT</a:t>
            </a:r>
            <a:endParaRPr lang="fr-BE"/>
          </a:p>
        </p:txBody>
      </p:sp>
      <p:sp>
        <p:nvSpPr>
          <p:cNvPr id="5" name="Text Placeholder 4">
            <a:extLst>
              <a:ext uri="{FF2B5EF4-FFF2-40B4-BE49-F238E27FC236}">
                <a16:creationId xmlns:a16="http://schemas.microsoft.com/office/drawing/2014/main" id="{53308C11-E7FE-4CD0-A748-3DD03B92CE55}"/>
              </a:ext>
            </a:extLst>
          </p:cNvPr>
          <p:cNvSpPr>
            <a:spLocks noGrp="1"/>
          </p:cNvSpPr>
          <p:nvPr>
            <p:ph type="body" sz="quarter" idx="19"/>
          </p:nvPr>
        </p:nvSpPr>
        <p:spPr/>
        <p:txBody>
          <a:bodyPr/>
          <a:lstStyle/>
          <a:p>
            <a:r>
              <a:rPr lang="fr-BE"/>
              <a:t>01</a:t>
            </a:r>
            <a:endParaRPr lang="en-US"/>
          </a:p>
        </p:txBody>
      </p:sp>
      <p:sp>
        <p:nvSpPr>
          <p:cNvPr id="12" name="Title 2"/>
          <p:cNvSpPr>
            <a:spLocks noGrp="1"/>
          </p:cNvSpPr>
          <p:nvPr>
            <p:ph type="title"/>
          </p:nvPr>
        </p:nvSpPr>
        <p:spPr/>
        <p:txBody>
          <a:bodyPr/>
          <a:lstStyle/>
          <a:p>
            <a:r>
              <a:rPr lang="en-US"/>
              <a:t>The digital 1</a:t>
            </a:r>
            <a:r>
              <a:rPr lang="en-US" baseline="30000"/>
              <a:t>st</a:t>
            </a:r>
            <a:r>
              <a:rPr lang="en-US"/>
              <a:t> visit – Check list</a:t>
            </a:r>
          </a:p>
        </p:txBody>
      </p:sp>
      <p:pic>
        <p:nvPicPr>
          <p:cNvPr id="24" name="Espace réservé pour une image  23" descr="Une image contenant texte, portable&#10;&#10;Description générée automatiquement">
            <a:extLst>
              <a:ext uri="{FF2B5EF4-FFF2-40B4-BE49-F238E27FC236}">
                <a16:creationId xmlns:a16="http://schemas.microsoft.com/office/drawing/2014/main" id="{2058A013-85C6-4A69-84F4-A39E2D900F2E}"/>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0" y="1679575"/>
            <a:ext cx="5516563" cy="4465638"/>
          </a:xfrm>
        </p:spPr>
      </p:pic>
      <p:sp>
        <p:nvSpPr>
          <p:cNvPr id="2" name="Rectangle 1"/>
          <p:cNvSpPr/>
          <p:nvPr/>
        </p:nvSpPr>
        <p:spPr bwMode="auto">
          <a:xfrm>
            <a:off x="6152050" y="1817369"/>
            <a:ext cx="5872309" cy="30469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285750" indent="-285750">
              <a:spcBef>
                <a:spcPts val="600"/>
              </a:spcBef>
              <a:buFont typeface="Arial" panose="020B0604020202020204" pitchFamily="34" charset="0"/>
              <a:buChar char="•"/>
            </a:pPr>
            <a:r>
              <a:rPr lang="en-US" dirty="0"/>
              <a:t>Check the acceptance of the appointment by the prospect and eventually send a reminder</a:t>
            </a:r>
            <a:endParaRPr lang="en-AS" dirty="0"/>
          </a:p>
          <a:p>
            <a:pPr marL="285750" indent="-285750">
              <a:spcBef>
                <a:spcPts val="600"/>
              </a:spcBef>
              <a:buFont typeface="Arial" panose="020B0604020202020204" pitchFamily="34" charset="0"/>
              <a:buChar char="•"/>
            </a:pPr>
            <a:r>
              <a:rPr lang="en-US" dirty="0"/>
              <a:t>Material conditions of the appointment (see EL)</a:t>
            </a:r>
            <a:endParaRPr lang="en-AS" dirty="0"/>
          </a:p>
          <a:p>
            <a:pPr marL="285750" indent="-285750">
              <a:spcBef>
                <a:spcPts val="600"/>
              </a:spcBef>
              <a:buFont typeface="Arial" panose="020B0604020202020204" pitchFamily="34" charset="0"/>
              <a:buChar char="•"/>
            </a:pPr>
            <a:r>
              <a:rPr lang="en-US" dirty="0"/>
              <a:t>Information/Prospect sheet and scripts ready</a:t>
            </a:r>
            <a:endParaRPr lang="en-AS" dirty="0"/>
          </a:p>
          <a:p>
            <a:pPr marL="285750" indent="-285750">
              <a:spcBef>
                <a:spcPts val="600"/>
              </a:spcBef>
              <a:buFont typeface="Arial" panose="020B0604020202020204" pitchFamily="34" charset="0"/>
              <a:buChar char="•"/>
            </a:pPr>
            <a:r>
              <a:rPr lang="en-US" dirty="0"/>
              <a:t>Documentation ready to share on screen</a:t>
            </a:r>
            <a:endParaRPr lang="en-AS" dirty="0"/>
          </a:p>
          <a:p>
            <a:pPr marL="285750" indent="-285750">
              <a:spcBef>
                <a:spcPts val="600"/>
              </a:spcBef>
              <a:buFont typeface="Arial" panose="020B0604020202020204" pitchFamily="34" charset="0"/>
              <a:buChar char="•"/>
            </a:pPr>
            <a:r>
              <a:rPr lang="fr-FR" dirty="0"/>
              <a:t>Smartphone on silent mode</a:t>
            </a:r>
            <a:endParaRPr lang="en-AS" dirty="0"/>
          </a:p>
          <a:p>
            <a:pPr marL="285750" indent="-285750">
              <a:spcBef>
                <a:spcPts val="600"/>
              </a:spcBef>
              <a:buFont typeface="Arial" panose="020B0604020202020204" pitchFamily="34" charset="0"/>
              <a:buChar char="•"/>
            </a:pPr>
            <a:r>
              <a:rPr lang="nl-BE" dirty="0"/>
              <a:t>Pen </a:t>
            </a:r>
            <a:r>
              <a:rPr lang="nl-BE" dirty="0" err="1"/>
              <a:t>and</a:t>
            </a:r>
            <a:r>
              <a:rPr lang="nl-BE" dirty="0"/>
              <a:t> paper to take </a:t>
            </a:r>
            <a:r>
              <a:rPr lang="nl-BE" dirty="0" err="1"/>
              <a:t>notes</a:t>
            </a:r>
            <a:endParaRPr lang="en-AS" dirty="0"/>
          </a:p>
          <a:p>
            <a:pPr marL="285750" indent="-285750">
              <a:spcBef>
                <a:spcPts val="600"/>
              </a:spcBef>
              <a:buFont typeface="Arial" panose="020B0604020202020204" pitchFamily="34" charset="0"/>
              <a:buChar char="•"/>
            </a:pPr>
            <a:r>
              <a:rPr lang="en-US" dirty="0"/>
              <a:t>3 open questions (to start or re-start the conversation)</a:t>
            </a:r>
            <a:endParaRPr lang="fr-FR" dirty="0">
              <a:latin typeface="+mn-lt"/>
            </a:endParaRPr>
          </a:p>
        </p:txBody>
      </p:sp>
      <p:sp>
        <p:nvSpPr>
          <p:cNvPr id="4" name="Rectangle 3"/>
          <p:cNvSpPr/>
          <p:nvPr/>
        </p:nvSpPr>
        <p:spPr>
          <a:xfrm>
            <a:off x="6152051" y="5340644"/>
            <a:ext cx="5661661" cy="731158"/>
          </a:xfrm>
          <a:prstGeom prst="rect">
            <a:avLst/>
          </a:prstGeom>
          <a:solidFill>
            <a:srgbClr val="E94E2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chemeClr val="bg1"/>
                </a:solidFill>
                <a:latin typeface="+mj-lt"/>
                <a:ea typeface="Modern H EcoLight" panose="020B0603000000020004" pitchFamily="34" charset="-128"/>
              </a:rPr>
              <a:t>Do not forget the objectives of your visit</a:t>
            </a:r>
          </a:p>
          <a:p>
            <a:pPr algn="ctr"/>
            <a:r>
              <a:rPr lang="en-US" b="1">
                <a:solidFill>
                  <a:schemeClr val="bg1"/>
                </a:solidFill>
                <a:latin typeface="+mj-lt"/>
                <a:ea typeface="Modern H EcoLight" panose="020B0603000000020004" pitchFamily="34" charset="-128"/>
              </a:rPr>
              <a:t>(link to your Business Reason)</a:t>
            </a:r>
          </a:p>
        </p:txBody>
      </p:sp>
    </p:spTree>
    <p:extLst>
      <p:ext uri="{BB962C8B-B14F-4D97-AF65-F5344CB8AC3E}">
        <p14:creationId xmlns:p14="http://schemas.microsoft.com/office/powerpoint/2010/main" val="231729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4BA73D-4BDB-42E2-B8D9-6CDF0A159D78}"/>
              </a:ext>
            </a:extLst>
          </p:cNvPr>
          <p:cNvSpPr>
            <a:spLocks noGrp="1"/>
          </p:cNvSpPr>
          <p:nvPr>
            <p:ph type="body" idx="1"/>
          </p:nvPr>
        </p:nvSpPr>
        <p:spPr/>
        <p:txBody>
          <a:bodyPr/>
          <a:lstStyle/>
          <a:p>
            <a:r>
              <a:rPr lang="fr-BE"/>
              <a:t>introduction</a:t>
            </a:r>
            <a:endParaRPr lang="en-US"/>
          </a:p>
        </p:txBody>
      </p:sp>
      <p:sp>
        <p:nvSpPr>
          <p:cNvPr id="5" name="Text Placeholder 4">
            <a:extLst>
              <a:ext uri="{FF2B5EF4-FFF2-40B4-BE49-F238E27FC236}">
                <a16:creationId xmlns:a16="http://schemas.microsoft.com/office/drawing/2014/main" id="{ABC5A9B5-0BAD-4211-A91D-74C8775804A2}"/>
              </a:ext>
            </a:extLst>
          </p:cNvPr>
          <p:cNvSpPr>
            <a:spLocks noGrp="1"/>
          </p:cNvSpPr>
          <p:nvPr>
            <p:ph type="body" sz="quarter" idx="15"/>
          </p:nvPr>
        </p:nvSpPr>
        <p:spPr/>
        <p:txBody>
          <a:bodyPr/>
          <a:lstStyle/>
          <a:p>
            <a:r>
              <a:rPr lang="fr-BE"/>
              <a:t>Session Objectives</a:t>
            </a:r>
            <a:endParaRPr lang="en-US"/>
          </a:p>
        </p:txBody>
      </p:sp>
      <p:sp>
        <p:nvSpPr>
          <p:cNvPr id="7" name="Content Placeholder 6">
            <a:extLst>
              <a:ext uri="{FF2B5EF4-FFF2-40B4-BE49-F238E27FC236}">
                <a16:creationId xmlns:a16="http://schemas.microsoft.com/office/drawing/2014/main" id="{516873E9-D43C-4121-990D-995D4AA9B253}"/>
              </a:ext>
            </a:extLst>
          </p:cNvPr>
          <p:cNvSpPr>
            <a:spLocks noGrp="1"/>
          </p:cNvSpPr>
          <p:nvPr>
            <p:ph sz="quarter" idx="18"/>
          </p:nvPr>
        </p:nvSpPr>
        <p:spPr>
          <a:xfrm>
            <a:off x="3396342" y="1395413"/>
            <a:ext cx="8211457" cy="4711700"/>
          </a:xfrm>
        </p:spPr>
        <p:txBody>
          <a:bodyPr/>
          <a:lstStyle/>
          <a:p>
            <a:r>
              <a:rPr lang="en-US" dirty="0"/>
              <a:t>At the end of this session, participants will be</a:t>
            </a:r>
            <a:endParaRPr lang="en-AS" dirty="0"/>
          </a:p>
          <a:p>
            <a:r>
              <a:rPr lang="en-US" dirty="0"/>
              <a:t>able to:</a:t>
            </a:r>
            <a:endParaRPr lang="en-AS" dirty="0"/>
          </a:p>
          <a:p>
            <a:pPr marL="558900" lvl="1" indent="-342900"/>
            <a:r>
              <a:rPr lang="en-US" sz="2000" dirty="0"/>
              <a:t>Deepen their knowledge of the best practices to implement during a first visit to a B2B prospect</a:t>
            </a:r>
          </a:p>
          <a:p>
            <a:pPr marL="558900" lvl="1" indent="-342900"/>
            <a:r>
              <a:rPr lang="en-US" sz="2000" dirty="0"/>
              <a:t>Practice improving their skills during the 5 key phases of a 1</a:t>
            </a:r>
            <a:r>
              <a:rPr lang="en-US" sz="2000" baseline="30000" dirty="0"/>
              <a:t>st</a:t>
            </a:r>
            <a:r>
              <a:rPr lang="en-US" sz="2000" dirty="0"/>
              <a:t> visit to a B2B prospect</a:t>
            </a:r>
          </a:p>
          <a:p>
            <a:pPr marL="558900" lvl="1" indent="-342900"/>
            <a:endParaRPr lang="en-AS" sz="2000" dirty="0"/>
          </a:p>
        </p:txBody>
      </p:sp>
      <p:pic>
        <p:nvPicPr>
          <p:cNvPr id="3" name="Graphic 2" descr="Presentation with checklist with solid fill">
            <a:extLst>
              <a:ext uri="{FF2B5EF4-FFF2-40B4-BE49-F238E27FC236}">
                <a16:creationId xmlns:a16="http://schemas.microsoft.com/office/drawing/2014/main" id="{E8B7C60B-355B-071B-DBB6-6BB8C826F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1175657"/>
            <a:ext cx="2253343" cy="2253343"/>
          </a:xfrm>
          <a:prstGeom prst="rect">
            <a:avLst/>
          </a:prstGeom>
        </p:spPr>
      </p:pic>
    </p:spTree>
    <p:extLst>
      <p:ext uri="{BB962C8B-B14F-4D97-AF65-F5344CB8AC3E}">
        <p14:creationId xmlns:p14="http://schemas.microsoft.com/office/powerpoint/2010/main" val="26441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80A704-BDC2-AADF-CE6C-2BB8E641CE0F}"/>
              </a:ext>
            </a:extLst>
          </p:cNvPr>
          <p:cNvSpPr>
            <a:spLocks noGrp="1"/>
          </p:cNvSpPr>
          <p:nvPr>
            <p:ph type="body" idx="1"/>
          </p:nvPr>
        </p:nvSpPr>
        <p:spPr/>
        <p:txBody>
          <a:bodyPr/>
          <a:lstStyle/>
          <a:p>
            <a:r>
              <a:rPr lang="en-AS"/>
              <a:t>SETTING THE CONTEXT</a:t>
            </a:r>
            <a:endParaRPr lang="fr-BE"/>
          </a:p>
        </p:txBody>
      </p:sp>
      <p:sp>
        <p:nvSpPr>
          <p:cNvPr id="3" name="Text Placeholder 2">
            <a:extLst>
              <a:ext uri="{FF2B5EF4-FFF2-40B4-BE49-F238E27FC236}">
                <a16:creationId xmlns:a16="http://schemas.microsoft.com/office/drawing/2014/main" id="{56191A9D-879D-0184-C92F-7D641B3ECFD5}"/>
              </a:ext>
            </a:extLst>
          </p:cNvPr>
          <p:cNvSpPr>
            <a:spLocks noGrp="1"/>
          </p:cNvSpPr>
          <p:nvPr>
            <p:ph type="body" sz="quarter" idx="19"/>
          </p:nvPr>
        </p:nvSpPr>
        <p:spPr/>
        <p:txBody>
          <a:bodyPr/>
          <a:lstStyle/>
          <a:p>
            <a:r>
              <a:rPr lang="fr-BE"/>
              <a:t>01</a:t>
            </a:r>
            <a:endParaRPr lang="en-US"/>
          </a:p>
        </p:txBody>
      </p:sp>
      <p:sp>
        <p:nvSpPr>
          <p:cNvPr id="5" name="Title 4">
            <a:extLst>
              <a:ext uri="{FF2B5EF4-FFF2-40B4-BE49-F238E27FC236}">
                <a16:creationId xmlns:a16="http://schemas.microsoft.com/office/drawing/2014/main" id="{D4DD30AA-A4D8-3083-C544-247C30EEDA61}"/>
              </a:ext>
            </a:extLst>
          </p:cNvPr>
          <p:cNvSpPr>
            <a:spLocks noGrp="1"/>
          </p:cNvSpPr>
          <p:nvPr>
            <p:ph type="title"/>
          </p:nvPr>
        </p:nvSpPr>
        <p:spPr/>
        <p:txBody>
          <a:bodyPr/>
          <a:lstStyle/>
          <a:p>
            <a:r>
              <a:rPr lang="fr-BE"/>
              <a:t>Case </a:t>
            </a:r>
            <a:r>
              <a:rPr lang="fr-BE" err="1"/>
              <a:t>study</a:t>
            </a:r>
            <a:r>
              <a:rPr lang="fr-BE"/>
              <a:t> briefing</a:t>
            </a:r>
            <a:endParaRPr lang="en-US"/>
          </a:p>
        </p:txBody>
      </p:sp>
      <p:sp>
        <p:nvSpPr>
          <p:cNvPr id="10" name="Rectangle : coins arrondis 8">
            <a:extLst>
              <a:ext uri="{FF2B5EF4-FFF2-40B4-BE49-F238E27FC236}">
                <a16:creationId xmlns:a16="http://schemas.microsoft.com/office/drawing/2014/main" id="{75E4B0AB-10EE-1AC8-4782-9532CC22AEDB}"/>
              </a:ext>
            </a:extLst>
          </p:cNvPr>
          <p:cNvSpPr/>
          <p:nvPr/>
        </p:nvSpPr>
        <p:spPr>
          <a:xfrm>
            <a:off x="703676" y="1458411"/>
            <a:ext cx="3332597" cy="4210588"/>
          </a:xfrm>
          <a:prstGeom prst="roundRect">
            <a:avLst>
              <a:gd name="adj" fmla="val 8679"/>
            </a:avLst>
          </a:prstGeom>
          <a:solidFill>
            <a:srgbClr val="E94E24"/>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p:txBody>
      </p:sp>
      <p:sp>
        <p:nvSpPr>
          <p:cNvPr id="13" name="Rectangle : coins arrondis 11">
            <a:extLst>
              <a:ext uri="{FF2B5EF4-FFF2-40B4-BE49-F238E27FC236}">
                <a16:creationId xmlns:a16="http://schemas.microsoft.com/office/drawing/2014/main" id="{1842B7A7-694A-680E-2CFA-25D5E1030DF5}"/>
              </a:ext>
            </a:extLst>
          </p:cNvPr>
          <p:cNvSpPr/>
          <p:nvPr/>
        </p:nvSpPr>
        <p:spPr>
          <a:xfrm>
            <a:off x="4450703" y="1458411"/>
            <a:ext cx="3332597" cy="4210588"/>
          </a:xfrm>
          <a:prstGeom prst="roundRect">
            <a:avLst>
              <a:gd name="adj" fmla="val 7637"/>
            </a:avLst>
          </a:prstGeom>
          <a:solidFill>
            <a:schemeClr val="accent6">
              <a:alpha val="75000"/>
            </a:schemeClr>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p:txBody>
      </p:sp>
      <p:sp>
        <p:nvSpPr>
          <p:cNvPr id="16" name="Rectangle : coins arrondis 14">
            <a:extLst>
              <a:ext uri="{FF2B5EF4-FFF2-40B4-BE49-F238E27FC236}">
                <a16:creationId xmlns:a16="http://schemas.microsoft.com/office/drawing/2014/main" id="{665DB518-7FF8-3F50-B342-6E0FA14B0FDB}"/>
              </a:ext>
            </a:extLst>
          </p:cNvPr>
          <p:cNvSpPr/>
          <p:nvPr/>
        </p:nvSpPr>
        <p:spPr>
          <a:xfrm>
            <a:off x="8197730" y="1458411"/>
            <a:ext cx="3332597" cy="4210588"/>
          </a:xfrm>
          <a:prstGeom prst="roundRect">
            <a:avLst>
              <a:gd name="adj" fmla="val 6595"/>
            </a:avLst>
          </a:prstGeom>
          <a:solidFill>
            <a:srgbClr val="F7A6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p:txBody>
      </p:sp>
      <p:pic>
        <p:nvPicPr>
          <p:cNvPr id="19" name="Picture 18" descr="A picture containing text, indoor, desk, computer&#10;&#10;Description automatically generated">
            <a:extLst>
              <a:ext uri="{FF2B5EF4-FFF2-40B4-BE49-F238E27FC236}">
                <a16:creationId xmlns:a16="http://schemas.microsoft.com/office/drawing/2014/main" id="{ECC8C59F-59FF-407A-B846-95FC5D9BECEB}"/>
              </a:ext>
            </a:extLst>
          </p:cNvPr>
          <p:cNvPicPr>
            <a:picLocks noChangeAspect="1"/>
          </p:cNvPicPr>
          <p:nvPr/>
        </p:nvPicPr>
        <p:blipFill rotWithShape="1">
          <a:blip r:embed="rId3"/>
          <a:srcRect l="20320"/>
          <a:stretch/>
        </p:blipFill>
        <p:spPr>
          <a:xfrm>
            <a:off x="1452320" y="1697620"/>
            <a:ext cx="1835307" cy="767787"/>
          </a:xfrm>
          <a:prstGeom prst="rect">
            <a:avLst/>
          </a:prstGeom>
        </p:spPr>
      </p:pic>
      <p:pic>
        <p:nvPicPr>
          <p:cNvPr id="21" name="Picture 20">
            <a:extLst>
              <a:ext uri="{FF2B5EF4-FFF2-40B4-BE49-F238E27FC236}">
                <a16:creationId xmlns:a16="http://schemas.microsoft.com/office/drawing/2014/main" id="{2F0AFA91-F3EA-4FDE-39FE-1FB8E1C33D03}"/>
              </a:ext>
            </a:extLst>
          </p:cNvPr>
          <p:cNvPicPr>
            <a:picLocks noChangeAspect="1"/>
          </p:cNvPicPr>
          <p:nvPr/>
        </p:nvPicPr>
        <p:blipFill rotWithShape="1">
          <a:blip r:embed="rId4"/>
          <a:srcRect t="22802" b="14447"/>
          <a:stretch/>
        </p:blipFill>
        <p:spPr>
          <a:xfrm>
            <a:off x="8946375" y="1697620"/>
            <a:ext cx="1835307" cy="767787"/>
          </a:xfrm>
          <a:prstGeom prst="rect">
            <a:avLst/>
          </a:prstGeom>
        </p:spPr>
      </p:pic>
      <p:pic>
        <p:nvPicPr>
          <p:cNvPr id="24" name="Picture 23" descr="A picture containing text, person&#10;&#10;Description automatically generated">
            <a:extLst>
              <a:ext uri="{FF2B5EF4-FFF2-40B4-BE49-F238E27FC236}">
                <a16:creationId xmlns:a16="http://schemas.microsoft.com/office/drawing/2014/main" id="{EC66566F-4978-0375-079D-CC6A72F7E6B4}"/>
              </a:ext>
            </a:extLst>
          </p:cNvPr>
          <p:cNvPicPr>
            <a:picLocks noChangeAspect="1"/>
          </p:cNvPicPr>
          <p:nvPr/>
        </p:nvPicPr>
        <p:blipFill rotWithShape="1">
          <a:blip r:embed="rId5"/>
          <a:srcRect t="11281" b="15182"/>
          <a:stretch/>
        </p:blipFill>
        <p:spPr>
          <a:xfrm>
            <a:off x="5199348" y="1697619"/>
            <a:ext cx="1835307" cy="767787"/>
          </a:xfrm>
          <a:prstGeom prst="rect">
            <a:avLst/>
          </a:prstGeom>
        </p:spPr>
      </p:pic>
      <p:sp>
        <p:nvSpPr>
          <p:cNvPr id="26" name="TextBox 25">
            <a:extLst>
              <a:ext uri="{FF2B5EF4-FFF2-40B4-BE49-F238E27FC236}">
                <a16:creationId xmlns:a16="http://schemas.microsoft.com/office/drawing/2014/main" id="{2CC90A33-CFB6-CB9E-19C8-9966303BEC9B}"/>
              </a:ext>
            </a:extLst>
          </p:cNvPr>
          <p:cNvSpPr txBox="1"/>
          <p:nvPr/>
        </p:nvSpPr>
        <p:spPr>
          <a:xfrm>
            <a:off x="745716" y="2828835"/>
            <a:ext cx="3186204" cy="227158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200" dirty="0">
                <a:solidFill>
                  <a:schemeClr val="bg1"/>
                </a:solidFill>
              </a:rPr>
              <a:t>Company </a:t>
            </a:r>
            <a:r>
              <a:rPr lang="en-US" sz="1200" dirty="0" err="1">
                <a:solidFill>
                  <a:schemeClr val="bg1"/>
                </a:solidFill>
              </a:rPr>
              <a:t>Albumaro</a:t>
            </a:r>
            <a:r>
              <a:rPr lang="en-US" sz="1200" dirty="0">
                <a:solidFill>
                  <a:schemeClr val="bg1"/>
                </a:solidFill>
              </a:rPr>
              <a:t> S.A.</a:t>
            </a:r>
          </a:p>
          <a:p>
            <a:pPr marL="285750" indent="-285750">
              <a:lnSpc>
                <a:spcPct val="150000"/>
              </a:lnSpc>
              <a:buFont typeface="Arial" panose="020B0604020202020204" pitchFamily="34" charset="0"/>
              <a:buChar char="•"/>
            </a:pPr>
            <a:r>
              <a:rPr lang="en-US" sz="1200" dirty="0">
                <a:solidFill>
                  <a:schemeClr val="bg1"/>
                </a:solidFill>
              </a:rPr>
              <a:t>Activity: IT Services</a:t>
            </a:r>
            <a:endParaRPr lang="en-AS" sz="1200" dirty="0">
              <a:solidFill>
                <a:schemeClr val="bg1"/>
              </a:solidFill>
            </a:endParaRPr>
          </a:p>
          <a:p>
            <a:pPr marL="285750" indent="-285750">
              <a:lnSpc>
                <a:spcPct val="150000"/>
              </a:lnSpc>
              <a:buFont typeface="Arial" panose="020B0604020202020204" pitchFamily="34" charset="0"/>
              <a:buChar char="•"/>
            </a:pPr>
            <a:r>
              <a:rPr lang="en-AS" sz="1200" dirty="0">
                <a:solidFill>
                  <a:schemeClr val="bg1"/>
                </a:solidFill>
              </a:rPr>
              <a:t>Contact person</a:t>
            </a:r>
            <a:r>
              <a:rPr lang="fr-BE" sz="1200" dirty="0">
                <a:solidFill>
                  <a:schemeClr val="bg1"/>
                </a:solidFill>
              </a:rPr>
              <a:t>: </a:t>
            </a:r>
          </a:p>
          <a:p>
            <a:pPr lvl="1">
              <a:lnSpc>
                <a:spcPct val="150000"/>
              </a:lnSpc>
            </a:pPr>
            <a:r>
              <a:rPr lang="fr-BE" sz="1200" dirty="0">
                <a:solidFill>
                  <a:schemeClr val="bg1"/>
                </a:solidFill>
              </a:rPr>
              <a:t>M</a:t>
            </a:r>
            <a:r>
              <a:rPr lang="en-AS" sz="1200" dirty="0">
                <a:solidFill>
                  <a:schemeClr val="bg1"/>
                </a:solidFill>
              </a:rPr>
              <a:t>r</a:t>
            </a:r>
            <a:r>
              <a:rPr lang="fr-BE" sz="1200" dirty="0">
                <a:solidFill>
                  <a:schemeClr val="bg1"/>
                </a:solidFill>
              </a:rPr>
              <a:t> Francis </a:t>
            </a:r>
            <a:r>
              <a:rPr lang="fr-BE" sz="1200" dirty="0" err="1">
                <a:solidFill>
                  <a:schemeClr val="bg1"/>
                </a:solidFill>
              </a:rPr>
              <a:t>Espinoza</a:t>
            </a:r>
            <a:r>
              <a:rPr lang="fr-BE" sz="1200" dirty="0">
                <a:solidFill>
                  <a:schemeClr val="bg1"/>
                </a:solidFill>
              </a:rPr>
              <a:t> (</a:t>
            </a:r>
            <a:r>
              <a:rPr lang="en-AS" sz="1200" dirty="0">
                <a:solidFill>
                  <a:schemeClr val="bg1"/>
                </a:solidFill>
              </a:rPr>
              <a:t>C</a:t>
            </a:r>
            <a:r>
              <a:rPr lang="fr-BE" sz="1200" dirty="0">
                <a:solidFill>
                  <a:schemeClr val="bg1"/>
                </a:solidFill>
              </a:rPr>
              <a:t>FO &amp; Fleet Manager)</a:t>
            </a:r>
          </a:p>
          <a:p>
            <a:pPr marL="285750" indent="-285750">
              <a:lnSpc>
                <a:spcPct val="150000"/>
              </a:lnSpc>
              <a:buFont typeface="Arial" panose="020B0604020202020204" pitchFamily="34" charset="0"/>
              <a:buChar char="•"/>
            </a:pPr>
            <a:r>
              <a:rPr lang="en-US" sz="1200" dirty="0">
                <a:solidFill>
                  <a:schemeClr val="bg1"/>
                </a:solidFill>
              </a:rPr>
              <a:t>Fleet of 20 vehicles (VW - Renault - Hyundai)</a:t>
            </a:r>
          </a:p>
          <a:p>
            <a:pPr marL="285750" indent="-285750">
              <a:lnSpc>
                <a:spcPct val="150000"/>
              </a:lnSpc>
              <a:buFont typeface="Arial" panose="020B0604020202020204" pitchFamily="34" charset="0"/>
              <a:buChar char="•"/>
            </a:pPr>
            <a:r>
              <a:rPr lang="en-US" sz="1200" dirty="0">
                <a:solidFill>
                  <a:schemeClr val="bg1"/>
                </a:solidFill>
              </a:rPr>
              <a:t>40 employees</a:t>
            </a:r>
            <a:endParaRPr lang="fr-BE" sz="1200" dirty="0">
              <a:solidFill>
                <a:schemeClr val="bg1"/>
              </a:solidFill>
            </a:endParaRPr>
          </a:p>
        </p:txBody>
      </p:sp>
      <p:sp>
        <p:nvSpPr>
          <p:cNvPr id="27" name="TextBox 26">
            <a:extLst>
              <a:ext uri="{FF2B5EF4-FFF2-40B4-BE49-F238E27FC236}">
                <a16:creationId xmlns:a16="http://schemas.microsoft.com/office/drawing/2014/main" id="{0F6CB20C-2AB9-BC4D-39AD-6330D1C56F11}"/>
              </a:ext>
            </a:extLst>
          </p:cNvPr>
          <p:cNvSpPr txBox="1"/>
          <p:nvPr/>
        </p:nvSpPr>
        <p:spPr>
          <a:xfrm>
            <a:off x="4642816" y="2828835"/>
            <a:ext cx="2946704" cy="1613006"/>
          </a:xfrm>
          <a:prstGeom prst="rect">
            <a:avLst/>
          </a:prstGeom>
          <a:noFill/>
        </p:spPr>
        <p:txBody>
          <a:bodyPr wrap="square">
            <a:spAutoFit/>
          </a:bodyPr>
          <a:lstStyle/>
          <a:p>
            <a:pPr algn="ctr">
              <a:lnSpc>
                <a:spcPct val="150000"/>
              </a:lnSpc>
            </a:pPr>
            <a:r>
              <a:rPr lang="en-US" sz="1200"/>
              <a:t>The Business Reason that enabled you to generate the meeting:</a:t>
            </a:r>
            <a:endParaRPr lang="en-AS" sz="1200"/>
          </a:p>
          <a:p>
            <a:pPr algn="ctr">
              <a:lnSpc>
                <a:spcPct val="150000"/>
              </a:lnSpc>
            </a:pPr>
            <a:endParaRPr lang="fr-FR" sz="1200"/>
          </a:p>
          <a:p>
            <a:pPr algn="ctr">
              <a:lnSpc>
                <a:spcPct val="150000"/>
              </a:lnSpc>
            </a:pPr>
            <a:r>
              <a:rPr lang="en-US" sz="1600" b="1"/>
              <a:t>To help you set up your fleet electrification policy</a:t>
            </a:r>
            <a:endParaRPr lang="fr-FR" sz="1600" b="1"/>
          </a:p>
        </p:txBody>
      </p:sp>
      <p:sp>
        <p:nvSpPr>
          <p:cNvPr id="28" name="TextBox 27">
            <a:extLst>
              <a:ext uri="{FF2B5EF4-FFF2-40B4-BE49-F238E27FC236}">
                <a16:creationId xmlns:a16="http://schemas.microsoft.com/office/drawing/2014/main" id="{05B9567F-BDE6-643A-E55C-827F0C8C6468}"/>
              </a:ext>
            </a:extLst>
          </p:cNvPr>
          <p:cNvSpPr txBox="1"/>
          <p:nvPr/>
        </p:nvSpPr>
        <p:spPr>
          <a:xfrm>
            <a:off x="8305800" y="2828834"/>
            <a:ext cx="3140484" cy="2628668"/>
          </a:xfrm>
          <a:prstGeom prst="rect">
            <a:avLst/>
          </a:prstGeom>
          <a:noFill/>
        </p:spPr>
        <p:txBody>
          <a:bodyPr wrap="square">
            <a:spAutoFit/>
          </a:bodyPr>
          <a:lstStyle/>
          <a:p>
            <a:pPr algn="ctr">
              <a:lnSpc>
                <a:spcPct val="150000"/>
              </a:lnSpc>
            </a:pPr>
            <a:r>
              <a:rPr lang="fr-FR" sz="1200" dirty="0"/>
              <a:t>Your objective:</a:t>
            </a:r>
            <a:endParaRPr lang="en-AS" sz="1200" dirty="0"/>
          </a:p>
          <a:p>
            <a:pPr algn="ctr">
              <a:lnSpc>
                <a:spcPct val="150000"/>
              </a:lnSpc>
            </a:pPr>
            <a:r>
              <a:rPr lang="en-US" sz="1600" b="1" dirty="0"/>
              <a:t>To make a success of</a:t>
            </a:r>
            <a:endParaRPr lang="en-AS" sz="1600" b="1" dirty="0"/>
          </a:p>
          <a:p>
            <a:pPr algn="ctr">
              <a:lnSpc>
                <a:spcPct val="150000"/>
              </a:lnSpc>
            </a:pPr>
            <a:r>
              <a:rPr lang="en-US" sz="1600" b="1" dirty="0"/>
              <a:t>your 1st visit &amp;</a:t>
            </a:r>
          </a:p>
          <a:p>
            <a:pPr algn="ctr">
              <a:lnSpc>
                <a:spcPct val="150000"/>
              </a:lnSpc>
            </a:pPr>
            <a:r>
              <a:rPr lang="en-US" sz="1600" b="1" dirty="0"/>
              <a:t>Convince the prospect that you are a credible partner to support them in the electrification of their fleet</a:t>
            </a:r>
            <a:endParaRPr lang="fr-FR" sz="1600" b="1" dirty="0"/>
          </a:p>
        </p:txBody>
      </p:sp>
      <p:sp>
        <p:nvSpPr>
          <p:cNvPr id="29" name="Rectangle 28">
            <a:extLst>
              <a:ext uri="{FF2B5EF4-FFF2-40B4-BE49-F238E27FC236}">
                <a16:creationId xmlns:a16="http://schemas.microsoft.com/office/drawing/2014/main" id="{898B8817-B507-0BD8-EAAD-22A8A9D865F7}"/>
              </a:ext>
            </a:extLst>
          </p:cNvPr>
          <p:cNvSpPr/>
          <p:nvPr/>
        </p:nvSpPr>
        <p:spPr>
          <a:xfrm>
            <a:off x="703676" y="5913120"/>
            <a:ext cx="10826651" cy="577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The first visit will take place digitally</a:t>
            </a:r>
          </a:p>
        </p:txBody>
      </p:sp>
    </p:spTree>
    <p:extLst>
      <p:ext uri="{BB962C8B-B14F-4D97-AF65-F5344CB8AC3E}">
        <p14:creationId xmlns:p14="http://schemas.microsoft.com/office/powerpoint/2010/main" val="256973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26" grpId="0"/>
      <p:bldP spid="27" grpId="0"/>
      <p:bldP spid="28" grpId="0"/>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p:txBody>
          <a:bodyPr/>
          <a:lstStyle/>
          <a:p>
            <a:r>
              <a:rPr lang="en-US" noProof="0"/>
              <a:t>02</a:t>
            </a:r>
            <a:r>
              <a:rPr lang="fr-FR"/>
              <a:t> | </a:t>
            </a:r>
            <a:r>
              <a:rPr lang="en-US"/>
              <a:t>Case study phases 1 &amp; 2</a:t>
            </a:r>
            <a:endParaRPr lang="en-US" noProof="0"/>
          </a:p>
        </p:txBody>
      </p:sp>
      <p:sp>
        <p:nvSpPr>
          <p:cNvPr id="4" name="Text Placeholder 3">
            <a:extLst>
              <a:ext uri="{FF2B5EF4-FFF2-40B4-BE49-F238E27FC236}">
                <a16:creationId xmlns:a16="http://schemas.microsoft.com/office/drawing/2014/main" id="{3D1A06DE-9EE2-4AC0-A442-488FB2E1F1D8}"/>
              </a:ext>
            </a:extLst>
          </p:cNvPr>
          <p:cNvSpPr>
            <a:spLocks noGrp="1"/>
          </p:cNvSpPr>
          <p:nvPr>
            <p:ph type="body" sz="quarter" idx="13"/>
          </p:nvPr>
        </p:nvSpPr>
        <p:spPr/>
        <p:txBody>
          <a:bodyPr/>
          <a:lstStyle/>
          <a:p>
            <a:r>
              <a:rPr lang="fr-FR" err="1"/>
              <a:t>Introduce</a:t>
            </a:r>
            <a:r>
              <a:rPr lang="fr-FR"/>
              <a:t> </a:t>
            </a:r>
            <a:r>
              <a:rPr lang="fr-FR" err="1"/>
              <a:t>yourself</a:t>
            </a:r>
            <a:endParaRPr lang="en-AS"/>
          </a:p>
          <a:p>
            <a:r>
              <a:rPr lang="en-US"/>
              <a:t>Establish the relationship and remind the prospect why they agreed to the meeting</a:t>
            </a:r>
          </a:p>
        </p:txBody>
      </p:sp>
    </p:spTree>
    <p:extLst>
      <p:ext uri="{BB962C8B-B14F-4D97-AF65-F5344CB8AC3E}">
        <p14:creationId xmlns:p14="http://schemas.microsoft.com/office/powerpoint/2010/main" val="393855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en-US"/>
              <a:t>Case study phases #1 &amp; 2</a:t>
            </a:r>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02</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6095999" y="2336120"/>
            <a:ext cx="5929213" cy="3982578"/>
          </a:xfrm>
        </p:spPr>
        <p:txBody>
          <a:bodyPr vert="horz" lIns="91440" tIns="45720" rIns="91440" bIns="45720" rtlCol="0" anchor="t">
            <a:noAutofit/>
          </a:bodyPr>
          <a:lstStyle/>
          <a:p>
            <a:r>
              <a:rPr lang="fr-BE" sz="2000" err="1">
                <a:solidFill>
                  <a:schemeClr val="accent6"/>
                </a:solidFill>
              </a:rPr>
              <a:t>Practical</a:t>
            </a:r>
            <a:r>
              <a:rPr lang="fr-BE" sz="2000">
                <a:solidFill>
                  <a:schemeClr val="accent6"/>
                </a:solidFill>
              </a:rPr>
              <a:t> </a:t>
            </a:r>
            <a:r>
              <a:rPr lang="fr-BE" sz="2000" err="1">
                <a:solidFill>
                  <a:schemeClr val="accent6"/>
                </a:solidFill>
              </a:rPr>
              <a:t>exercise</a:t>
            </a:r>
            <a:r>
              <a:rPr lang="fr-BE" sz="2000">
                <a:solidFill>
                  <a:schemeClr val="accent6"/>
                </a:solidFill>
              </a:rPr>
              <a:t>: Be </a:t>
            </a:r>
            <a:r>
              <a:rPr lang="fr-BE" sz="2000" err="1">
                <a:solidFill>
                  <a:schemeClr val="accent6"/>
                </a:solidFill>
              </a:rPr>
              <a:t>ready</a:t>
            </a:r>
            <a:r>
              <a:rPr lang="fr-BE" sz="2000">
                <a:solidFill>
                  <a:schemeClr val="accent6"/>
                </a:solidFill>
              </a:rPr>
              <a:t>!</a:t>
            </a:r>
            <a:endParaRPr lang="en-AS" sz="2000">
              <a:solidFill>
                <a:schemeClr val="accent6"/>
              </a:solidFill>
            </a:endParaRPr>
          </a:p>
          <a:p>
            <a:endParaRPr lang="en-US"/>
          </a:p>
          <a:p>
            <a:pPr marL="285750" indent="-285750">
              <a:buFont typeface="Arial" panose="020B0604020202020204" pitchFamily="34" charset="0"/>
              <a:buChar char="•"/>
            </a:pPr>
            <a:r>
              <a:rPr lang="en-US">
                <a:solidFill>
                  <a:schemeClr val="tx1"/>
                </a:solidFill>
              </a:rPr>
              <a:t>Individual presentation</a:t>
            </a: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Rephrasing the Business Reason</a:t>
            </a: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Bounce off the Business Reason to explore the prospect's concerns</a:t>
            </a: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Validate the timing and objectives of the meeting</a:t>
            </a:r>
          </a:p>
          <a:p>
            <a:endParaRPr lang="en-US"/>
          </a:p>
        </p:txBody>
      </p:sp>
      <p:sp>
        <p:nvSpPr>
          <p:cNvPr id="7" name="Title 6">
            <a:extLst>
              <a:ext uri="{FF2B5EF4-FFF2-40B4-BE49-F238E27FC236}">
                <a16:creationId xmlns:a16="http://schemas.microsoft.com/office/drawing/2014/main" id="{A6E53F2C-D509-A9AA-93DE-0DCAF33E3FA2}"/>
              </a:ext>
            </a:extLst>
          </p:cNvPr>
          <p:cNvSpPr>
            <a:spLocks noGrp="1"/>
          </p:cNvSpPr>
          <p:nvPr>
            <p:ph type="title"/>
          </p:nvPr>
        </p:nvSpPr>
        <p:spPr>
          <a:xfrm>
            <a:off x="2363321" y="816366"/>
            <a:ext cx="9188942" cy="335964"/>
          </a:xfrm>
        </p:spPr>
        <p:txBody>
          <a:bodyPr/>
          <a:lstStyle/>
          <a:p>
            <a:pPr algn="l"/>
            <a:r>
              <a:rPr lang="fr-FR" err="1"/>
              <a:t>Introduce</a:t>
            </a:r>
            <a:r>
              <a:rPr lang="fr-FR"/>
              <a:t> </a:t>
            </a:r>
            <a:r>
              <a:rPr lang="fr-FR" err="1"/>
              <a:t>yourself</a:t>
            </a:r>
            <a:endParaRPr lang="en-US"/>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1</a:t>
            </a:r>
            <a:endParaRPr lang="en-US">
              <a:latin typeface="+mj-lt"/>
            </a:endParaRPr>
          </a:p>
        </p:txBody>
      </p:sp>
      <p:pic>
        <p:nvPicPr>
          <p:cNvPr id="16" name="Picture 15" descr="A person wearing headphones and sitting at a desk with a computer&#10;&#10;Description automatically generated with medium confidence">
            <a:extLst>
              <a:ext uri="{FF2B5EF4-FFF2-40B4-BE49-F238E27FC236}">
                <a16:creationId xmlns:a16="http://schemas.microsoft.com/office/drawing/2014/main" id="{CE2E77E0-AF6B-8102-41FC-0C7FC0E946F2}"/>
              </a:ext>
            </a:extLst>
          </p:cNvPr>
          <p:cNvPicPr>
            <a:picLocks noChangeAspect="1"/>
          </p:cNvPicPr>
          <p:nvPr/>
        </p:nvPicPr>
        <p:blipFill>
          <a:blip r:embed="rId3"/>
          <a:stretch>
            <a:fillRect/>
          </a:stretch>
        </p:blipFill>
        <p:spPr>
          <a:xfrm>
            <a:off x="27886" y="2372477"/>
            <a:ext cx="5929214" cy="3946221"/>
          </a:xfrm>
          <a:prstGeom prst="rect">
            <a:avLst/>
          </a:prstGeom>
        </p:spPr>
      </p:pic>
      <p:sp>
        <p:nvSpPr>
          <p:cNvPr id="11" name="Title 6">
            <a:extLst>
              <a:ext uri="{FF2B5EF4-FFF2-40B4-BE49-F238E27FC236}">
                <a16:creationId xmlns:a16="http://schemas.microsoft.com/office/drawing/2014/main" id="{D3ACE925-1EEB-5ABA-67E9-9258B2078600}"/>
              </a:ext>
            </a:extLst>
          </p:cNvPr>
          <p:cNvSpPr txBox="1">
            <a:spLocks/>
          </p:cNvSpPr>
          <p:nvPr/>
        </p:nvSpPr>
        <p:spPr>
          <a:xfrm>
            <a:off x="2363321" y="1363096"/>
            <a:ext cx="9946789" cy="335964"/>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l"/>
            <a:r>
              <a:rPr lang="en-US"/>
              <a:t>Establish the relationship and remind the prospect why they agreed to the meeting</a:t>
            </a:r>
          </a:p>
        </p:txBody>
      </p:sp>
      <p:sp>
        <p:nvSpPr>
          <p:cNvPr id="12" name="Rectangle 11">
            <a:extLst>
              <a:ext uri="{FF2B5EF4-FFF2-40B4-BE49-F238E27FC236}">
                <a16:creationId xmlns:a16="http://schemas.microsoft.com/office/drawing/2014/main" id="{1283B4AE-F552-5FB9-986D-B78D99CEE5E0}"/>
              </a:ext>
            </a:extLst>
          </p:cNvPr>
          <p:cNvSpPr/>
          <p:nvPr/>
        </p:nvSpPr>
        <p:spPr>
          <a:xfrm>
            <a:off x="639737" y="1337713"/>
            <a:ext cx="1656080" cy="397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2</a:t>
            </a:r>
            <a:endParaRPr lang="en-US">
              <a:latin typeface="+mj-lt"/>
            </a:endParaRPr>
          </a:p>
        </p:txBody>
      </p:sp>
    </p:spTree>
    <p:extLst>
      <p:ext uri="{BB962C8B-B14F-4D97-AF65-F5344CB8AC3E}">
        <p14:creationId xmlns:p14="http://schemas.microsoft.com/office/powerpoint/2010/main" val="1277659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en-US"/>
              <a:t>Case study phases #1 &amp; 2</a:t>
            </a:r>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02</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372858" y="2071857"/>
            <a:ext cx="4783164" cy="4861426"/>
          </a:xfrm>
        </p:spPr>
        <p:txBody>
          <a:bodyPr/>
          <a:lstStyle/>
          <a:p>
            <a:pPr marL="285750" indent="-285750">
              <a:buFont typeface="Arial" panose="020B0604020202020204" pitchFamily="34" charset="0"/>
              <a:buChar char="•"/>
            </a:pPr>
            <a:r>
              <a:rPr lang="en-US">
                <a:solidFill>
                  <a:schemeClr val="tx1"/>
                </a:solidFill>
              </a:rPr>
              <a:t>General comments</a:t>
            </a:r>
          </a:p>
          <a:p>
            <a:endParaRPr lang="en-US">
              <a:solidFill>
                <a:schemeClr val="tx1"/>
              </a:solidFill>
            </a:endParaRP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Areas for improvement</a:t>
            </a:r>
          </a:p>
          <a:p>
            <a:endParaRPr lang="en-US"/>
          </a:p>
        </p:txBody>
      </p:sp>
      <p:pic>
        <p:nvPicPr>
          <p:cNvPr id="6" name="Picture 5">
            <a:extLst>
              <a:ext uri="{FF2B5EF4-FFF2-40B4-BE49-F238E27FC236}">
                <a16:creationId xmlns:a16="http://schemas.microsoft.com/office/drawing/2014/main" id="{FE5922E6-AC5A-92E8-0873-DD8C481B61CB}"/>
              </a:ext>
            </a:extLst>
          </p:cNvPr>
          <p:cNvPicPr>
            <a:picLocks noChangeAspect="1"/>
          </p:cNvPicPr>
          <p:nvPr/>
        </p:nvPicPr>
        <p:blipFill rotWithShape="1">
          <a:blip r:embed="rId3"/>
          <a:srcRect l="25202"/>
          <a:stretch/>
        </p:blipFill>
        <p:spPr>
          <a:xfrm>
            <a:off x="5164361" y="2071857"/>
            <a:ext cx="6654781" cy="4453144"/>
          </a:xfrm>
          <a:prstGeom prst="rect">
            <a:avLst/>
          </a:prstGeom>
        </p:spPr>
      </p:pic>
      <p:sp>
        <p:nvSpPr>
          <p:cNvPr id="15" name="TextBox 14">
            <a:extLst>
              <a:ext uri="{FF2B5EF4-FFF2-40B4-BE49-F238E27FC236}">
                <a16:creationId xmlns:a16="http://schemas.microsoft.com/office/drawing/2014/main" id="{DFEA3E01-0823-7890-54B3-5AEF5F0B93ED}"/>
              </a:ext>
            </a:extLst>
          </p:cNvPr>
          <p:cNvSpPr txBox="1"/>
          <p:nvPr/>
        </p:nvSpPr>
        <p:spPr>
          <a:xfrm>
            <a:off x="5572582" y="4356735"/>
            <a:ext cx="2607299" cy="584775"/>
          </a:xfrm>
          <a:prstGeom prst="rect">
            <a:avLst/>
          </a:prstGeom>
          <a:noFill/>
        </p:spPr>
        <p:txBody>
          <a:bodyPr wrap="square">
            <a:spAutoFit/>
          </a:bodyPr>
          <a:lstStyle/>
          <a:p>
            <a:pPr algn="ctr"/>
            <a:r>
              <a:rPr lang="fr-BE" sz="3200">
                <a:solidFill>
                  <a:schemeClr val="accent6"/>
                </a:solidFill>
                <a:latin typeface="+mj-lt"/>
              </a:rPr>
              <a:t>Debriefing</a:t>
            </a:r>
            <a:endParaRPr lang="en-US" sz="3200">
              <a:latin typeface="+mj-lt"/>
            </a:endParaRPr>
          </a:p>
        </p:txBody>
      </p:sp>
      <p:pic>
        <p:nvPicPr>
          <p:cNvPr id="13" name="Picture 12" descr="A picture containing icon&#10;&#10;Description automatically generated">
            <a:extLst>
              <a:ext uri="{FF2B5EF4-FFF2-40B4-BE49-F238E27FC236}">
                <a16:creationId xmlns:a16="http://schemas.microsoft.com/office/drawing/2014/main" id="{C4078F1A-D259-8546-168F-CB9D6DE098A8}"/>
              </a:ext>
            </a:extLst>
          </p:cNvPr>
          <p:cNvPicPr>
            <a:picLocks noChangeAspect="1"/>
          </p:cNvPicPr>
          <p:nvPr/>
        </p:nvPicPr>
        <p:blipFill rotWithShape="1">
          <a:blip r:embed="rId4"/>
          <a:srcRect l="15482" t="21185" r="16666" b="22405"/>
          <a:stretch/>
        </p:blipFill>
        <p:spPr>
          <a:xfrm>
            <a:off x="6236151" y="3261826"/>
            <a:ext cx="1280160" cy="1064275"/>
          </a:xfrm>
          <a:prstGeom prst="rect">
            <a:avLst/>
          </a:prstGeom>
        </p:spPr>
      </p:pic>
      <p:sp>
        <p:nvSpPr>
          <p:cNvPr id="17" name="Rectangle 16">
            <a:extLst>
              <a:ext uri="{FF2B5EF4-FFF2-40B4-BE49-F238E27FC236}">
                <a16:creationId xmlns:a16="http://schemas.microsoft.com/office/drawing/2014/main" id="{1C10DCD7-265A-6464-CDC1-DCB8ED44E8A8}"/>
              </a:ext>
            </a:extLst>
          </p:cNvPr>
          <p:cNvSpPr/>
          <p:nvPr/>
        </p:nvSpPr>
        <p:spPr>
          <a:xfrm>
            <a:off x="639737" y="790983"/>
            <a:ext cx="1656080" cy="3977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1</a:t>
            </a:r>
            <a:endParaRPr lang="en-US">
              <a:latin typeface="+mj-lt"/>
            </a:endParaRPr>
          </a:p>
        </p:txBody>
      </p:sp>
      <p:sp>
        <p:nvSpPr>
          <p:cNvPr id="18" name="Title 6">
            <a:extLst>
              <a:ext uri="{FF2B5EF4-FFF2-40B4-BE49-F238E27FC236}">
                <a16:creationId xmlns:a16="http://schemas.microsoft.com/office/drawing/2014/main" id="{A3A673ED-1C0E-7D1E-55CE-F9E8FE7BDF30}"/>
              </a:ext>
            </a:extLst>
          </p:cNvPr>
          <p:cNvSpPr txBox="1">
            <a:spLocks/>
          </p:cNvSpPr>
          <p:nvPr/>
        </p:nvSpPr>
        <p:spPr>
          <a:xfrm>
            <a:off x="2363321" y="1363096"/>
            <a:ext cx="10003939" cy="335964"/>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l"/>
            <a:r>
              <a:rPr lang="en-US"/>
              <a:t>Establish the relationship and remind the prospect why they agreed to the meeting</a:t>
            </a:r>
          </a:p>
        </p:txBody>
      </p:sp>
      <p:sp>
        <p:nvSpPr>
          <p:cNvPr id="19" name="Rectangle 18">
            <a:extLst>
              <a:ext uri="{FF2B5EF4-FFF2-40B4-BE49-F238E27FC236}">
                <a16:creationId xmlns:a16="http://schemas.microsoft.com/office/drawing/2014/main" id="{A57179F4-C489-7D2F-EFF0-87396D58D6C4}"/>
              </a:ext>
            </a:extLst>
          </p:cNvPr>
          <p:cNvSpPr/>
          <p:nvPr/>
        </p:nvSpPr>
        <p:spPr>
          <a:xfrm>
            <a:off x="639737" y="1337713"/>
            <a:ext cx="1656080" cy="397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2</a:t>
            </a:r>
            <a:endParaRPr lang="en-US">
              <a:latin typeface="+mj-lt"/>
            </a:endParaRPr>
          </a:p>
        </p:txBody>
      </p:sp>
      <p:sp>
        <p:nvSpPr>
          <p:cNvPr id="2" name="Title 6">
            <a:extLst>
              <a:ext uri="{FF2B5EF4-FFF2-40B4-BE49-F238E27FC236}">
                <a16:creationId xmlns:a16="http://schemas.microsoft.com/office/drawing/2014/main" id="{99CBA084-F89A-0A9F-AF27-B8DB6CFEC7D2}"/>
              </a:ext>
            </a:extLst>
          </p:cNvPr>
          <p:cNvSpPr txBox="1">
            <a:spLocks/>
          </p:cNvSpPr>
          <p:nvPr/>
        </p:nvSpPr>
        <p:spPr>
          <a:xfrm>
            <a:off x="2363321" y="816366"/>
            <a:ext cx="9188942" cy="335964"/>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l"/>
            <a:r>
              <a:rPr lang="fr-FR" err="1"/>
              <a:t>Introduce</a:t>
            </a:r>
            <a:r>
              <a:rPr lang="fr-FR"/>
              <a:t> </a:t>
            </a:r>
            <a:r>
              <a:rPr lang="fr-FR" err="1"/>
              <a:t>yourself</a:t>
            </a:r>
            <a:endParaRPr lang="en-US"/>
          </a:p>
        </p:txBody>
      </p:sp>
    </p:spTree>
    <p:extLst>
      <p:ext uri="{BB962C8B-B14F-4D97-AF65-F5344CB8AC3E}">
        <p14:creationId xmlns:p14="http://schemas.microsoft.com/office/powerpoint/2010/main" val="1973037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0E10AE34-1A27-179E-12B1-9D0EDDAB7C2A}"/>
              </a:ext>
            </a:extLst>
          </p:cNvPr>
          <p:cNvSpPr/>
          <p:nvPr/>
        </p:nvSpPr>
        <p:spPr>
          <a:xfrm>
            <a:off x="2621671" y="6027081"/>
            <a:ext cx="4439920" cy="716280"/>
          </a:xfrm>
          <a:prstGeom prst="wedgeRectCallout">
            <a:avLst>
              <a:gd name="adj1" fmla="val -10536"/>
              <a:gd name="adj2" fmla="val -1637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One last point before we get to the heart of the matter: can you confirm that we have xx minutes to carry out this meeting?</a:t>
            </a:r>
            <a:endParaRPr lang="fr-FR" sz="1050"/>
          </a:p>
        </p:txBody>
      </p:sp>
      <p:sp>
        <p:nvSpPr>
          <p:cNvPr id="2" name="Text Placeholder 1">
            <a:extLst>
              <a:ext uri="{FF2B5EF4-FFF2-40B4-BE49-F238E27FC236}">
                <a16:creationId xmlns:a16="http://schemas.microsoft.com/office/drawing/2014/main" id="{C2C53ED3-65B6-0930-7DF1-CE5794505ED5}"/>
              </a:ext>
            </a:extLst>
          </p:cNvPr>
          <p:cNvSpPr>
            <a:spLocks noGrp="1"/>
          </p:cNvSpPr>
          <p:nvPr>
            <p:ph type="body" idx="1"/>
          </p:nvPr>
        </p:nvSpPr>
        <p:spPr/>
        <p:txBody>
          <a:bodyPr/>
          <a:lstStyle/>
          <a:p>
            <a:r>
              <a:rPr lang="en-US"/>
              <a:t>Case study phases #1 &amp; 2</a:t>
            </a:r>
          </a:p>
        </p:txBody>
      </p:sp>
      <p:sp>
        <p:nvSpPr>
          <p:cNvPr id="3" name="Text Placeholder 2">
            <a:extLst>
              <a:ext uri="{FF2B5EF4-FFF2-40B4-BE49-F238E27FC236}">
                <a16:creationId xmlns:a16="http://schemas.microsoft.com/office/drawing/2014/main" id="{7D2F2C4D-4006-C4F6-03FC-8A40B9702307}"/>
              </a:ext>
            </a:extLst>
          </p:cNvPr>
          <p:cNvSpPr>
            <a:spLocks noGrp="1"/>
          </p:cNvSpPr>
          <p:nvPr>
            <p:ph type="body" sz="quarter" idx="19"/>
          </p:nvPr>
        </p:nvSpPr>
        <p:spPr/>
        <p:txBody>
          <a:bodyPr/>
          <a:lstStyle/>
          <a:p>
            <a:r>
              <a:rPr lang="fr-BE"/>
              <a:t>02</a:t>
            </a:r>
            <a:endParaRPr lang="en-US"/>
          </a:p>
        </p:txBody>
      </p:sp>
      <p:sp>
        <p:nvSpPr>
          <p:cNvPr id="5" name="Title 4">
            <a:extLst>
              <a:ext uri="{FF2B5EF4-FFF2-40B4-BE49-F238E27FC236}">
                <a16:creationId xmlns:a16="http://schemas.microsoft.com/office/drawing/2014/main" id="{A7AFE168-5605-AE21-06A7-90EECE4CE6FE}"/>
              </a:ext>
            </a:extLst>
          </p:cNvPr>
          <p:cNvSpPr>
            <a:spLocks noGrp="1"/>
          </p:cNvSpPr>
          <p:nvPr>
            <p:ph type="title"/>
          </p:nvPr>
        </p:nvSpPr>
        <p:spPr/>
        <p:txBody>
          <a:bodyPr/>
          <a:lstStyle/>
          <a:p>
            <a:r>
              <a:rPr lang="fr-BE"/>
              <a:t>Example of good practice</a:t>
            </a:r>
            <a:endParaRPr lang="en-US"/>
          </a:p>
        </p:txBody>
      </p:sp>
      <p:pic>
        <p:nvPicPr>
          <p:cNvPr id="7" name="Picture 6" descr="Diagram&#10;&#10;Description automatically generated">
            <a:extLst>
              <a:ext uri="{FF2B5EF4-FFF2-40B4-BE49-F238E27FC236}">
                <a16:creationId xmlns:a16="http://schemas.microsoft.com/office/drawing/2014/main" id="{72766DDE-5869-C694-D37A-6A6288DEF78F}"/>
              </a:ext>
            </a:extLst>
          </p:cNvPr>
          <p:cNvPicPr>
            <a:picLocks noChangeAspect="1"/>
          </p:cNvPicPr>
          <p:nvPr/>
        </p:nvPicPr>
        <p:blipFill rotWithShape="1">
          <a:blip r:embed="rId3"/>
          <a:srcRect l="2260" t="11567" r="48052" b="54666"/>
          <a:stretch/>
        </p:blipFill>
        <p:spPr>
          <a:xfrm>
            <a:off x="3347551" y="2589027"/>
            <a:ext cx="7118616" cy="3348757"/>
          </a:xfrm>
          <a:prstGeom prst="rect">
            <a:avLst/>
          </a:prstGeom>
        </p:spPr>
      </p:pic>
      <p:sp>
        <p:nvSpPr>
          <p:cNvPr id="8" name="Speech Bubble: Rectangle 7">
            <a:extLst>
              <a:ext uri="{FF2B5EF4-FFF2-40B4-BE49-F238E27FC236}">
                <a16:creationId xmlns:a16="http://schemas.microsoft.com/office/drawing/2014/main" id="{101C3F7C-C764-C376-A58E-55BF9DB60878}"/>
              </a:ext>
            </a:extLst>
          </p:cNvPr>
          <p:cNvSpPr/>
          <p:nvPr/>
        </p:nvSpPr>
        <p:spPr>
          <a:xfrm>
            <a:off x="111760" y="830919"/>
            <a:ext cx="4439920" cy="1432560"/>
          </a:xfrm>
          <a:prstGeom prst="wedgeRectCallout">
            <a:avLst>
              <a:gd name="adj1" fmla="val 33858"/>
              <a:gd name="adj2" fmla="val 87323"/>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dirty="0"/>
              <a:t>Hello </a:t>
            </a:r>
            <a:r>
              <a:rPr lang="en-US" sz="1050" dirty="0" err="1"/>
              <a:t>Mr</a:t>
            </a:r>
            <a:r>
              <a:rPr lang="en-US" sz="1050" dirty="0"/>
              <a:t> Espinoza, thank you for taking the time</a:t>
            </a:r>
            <a:endParaRPr lang="en-AS" sz="1050" dirty="0"/>
          </a:p>
          <a:p>
            <a:pPr algn="ctr"/>
            <a:r>
              <a:rPr lang="en-US" sz="1050" dirty="0"/>
              <a:t>to meet me today. </a:t>
            </a:r>
          </a:p>
          <a:p>
            <a:pPr algn="ctr"/>
            <a:r>
              <a:rPr lang="en-US" sz="1050" dirty="0"/>
              <a:t>Allow me to introduce myself briefly. My name is [ XXX ], I represent the brand [XXX] in our dealership [ XXX ], I am in charge of companies in the sector [XXX] in order to offer them advice and solutions for the management of their vehicle fleet. </a:t>
            </a:r>
          </a:p>
        </p:txBody>
      </p:sp>
      <p:sp>
        <p:nvSpPr>
          <p:cNvPr id="9" name="Speech Bubble: Rectangle 8">
            <a:extLst>
              <a:ext uri="{FF2B5EF4-FFF2-40B4-BE49-F238E27FC236}">
                <a16:creationId xmlns:a16="http://schemas.microsoft.com/office/drawing/2014/main" id="{63DBE47A-0228-FEF9-E823-878F1DB6122B}"/>
              </a:ext>
            </a:extLst>
          </p:cNvPr>
          <p:cNvSpPr/>
          <p:nvPr/>
        </p:nvSpPr>
        <p:spPr>
          <a:xfrm>
            <a:off x="104643" y="4318971"/>
            <a:ext cx="4439920" cy="1432560"/>
          </a:xfrm>
          <a:prstGeom prst="wedgeRectCallout">
            <a:avLst>
              <a:gd name="adj1" fmla="val 36604"/>
              <a:gd name="adj2" fmla="val -1211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As we quickly discussed on the phone, the energy transition is a major issue for B2B customers. I am confronted with it every day with the customers I assist. This is why I am offering to share my expertise in the implementation of an electrification strategy for your vehicle fleet.</a:t>
            </a:r>
            <a:endParaRPr lang="fr-FR" sz="1050"/>
          </a:p>
        </p:txBody>
      </p:sp>
      <p:sp>
        <p:nvSpPr>
          <p:cNvPr id="10" name="Speech Bubble: Rectangle 9">
            <a:extLst>
              <a:ext uri="{FF2B5EF4-FFF2-40B4-BE49-F238E27FC236}">
                <a16:creationId xmlns:a16="http://schemas.microsoft.com/office/drawing/2014/main" id="{9F0A53B2-BA27-C58E-8332-CEAA6A51ABCF}"/>
              </a:ext>
            </a:extLst>
          </p:cNvPr>
          <p:cNvSpPr/>
          <p:nvPr/>
        </p:nvSpPr>
        <p:spPr>
          <a:xfrm>
            <a:off x="6323315" y="1490265"/>
            <a:ext cx="4439920" cy="1432560"/>
          </a:xfrm>
          <a:prstGeom prst="wedgeRectCallout">
            <a:avLst>
              <a:gd name="adj1" fmla="val -66197"/>
              <a:gd name="adj2" fmla="val 6087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rPr>
              <a:t>In fact, you contacted me at the right time, because I have 3 vehicles to order quickly and I'm wondering about the type of engine that is best fitted to each driver</a:t>
            </a:r>
            <a:endParaRPr lang="fr-FR" sz="1050">
              <a:solidFill>
                <a:schemeClr val="tx1"/>
              </a:solidFill>
            </a:endParaRPr>
          </a:p>
        </p:txBody>
      </p:sp>
      <p:sp>
        <p:nvSpPr>
          <p:cNvPr id="11" name="Speech Bubble: Rectangle 10">
            <a:extLst>
              <a:ext uri="{FF2B5EF4-FFF2-40B4-BE49-F238E27FC236}">
                <a16:creationId xmlns:a16="http://schemas.microsoft.com/office/drawing/2014/main" id="{04563369-9EB2-F837-98DB-17EFA7ECAC82}"/>
              </a:ext>
            </a:extLst>
          </p:cNvPr>
          <p:cNvSpPr/>
          <p:nvPr/>
        </p:nvSpPr>
        <p:spPr>
          <a:xfrm>
            <a:off x="4874316" y="4318971"/>
            <a:ext cx="4439920" cy="1432560"/>
          </a:xfrm>
          <a:prstGeom prst="wedgeRectCallout">
            <a:avLst>
              <a:gd name="adj1" fmla="val -52165"/>
              <a:gd name="adj2" fmla="val -906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I understand your concerns. Finding the right engine is not easy. It depends on the types of journeys to be made, your budget criteria and the acceptance of your drivers.</a:t>
            </a:r>
          </a:p>
          <a:p>
            <a:pPr algn="ctr"/>
            <a:endParaRPr lang="en-US" sz="1050"/>
          </a:p>
          <a:p>
            <a:pPr algn="ctr"/>
            <a:r>
              <a:rPr lang="en-US" sz="1050"/>
              <a:t>We have some solutions to offer you. </a:t>
            </a:r>
          </a:p>
          <a:p>
            <a:pPr algn="ctr"/>
            <a:r>
              <a:rPr lang="en-US" sz="1050"/>
              <a:t>But to validate my working hypotheses, I need to ask you some more specific questions. Do you agree?</a:t>
            </a:r>
          </a:p>
        </p:txBody>
      </p:sp>
      <p:pic>
        <p:nvPicPr>
          <p:cNvPr id="13" name="Picture 2" descr="Stellantis dévoile un florilège de slogans pour ses marques">
            <a:extLst>
              <a:ext uri="{FF2B5EF4-FFF2-40B4-BE49-F238E27FC236}">
                <a16:creationId xmlns:a16="http://schemas.microsoft.com/office/drawing/2014/main" id="{568C74E3-D766-0602-5BBC-3EC0DB8FD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51808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4" name="Picture 2" descr="Drapeaux Monde Banque d'images et photos libres de droit - iStock">
            <a:extLst>
              <a:ext uri="{FF2B5EF4-FFF2-40B4-BE49-F238E27FC236}">
                <a16:creationId xmlns:a16="http://schemas.microsoft.com/office/drawing/2014/main" id="{CE798002-8A21-5C72-FA5F-C2F8FFAF4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44" y="505371"/>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0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D63-DE02-48B2-9DB0-EC6F64BFF4EC}"/>
              </a:ext>
            </a:extLst>
          </p:cNvPr>
          <p:cNvSpPr>
            <a:spLocks noGrp="1"/>
          </p:cNvSpPr>
          <p:nvPr>
            <p:ph type="title"/>
          </p:nvPr>
        </p:nvSpPr>
        <p:spPr/>
        <p:txBody>
          <a:bodyPr/>
          <a:lstStyle/>
          <a:p>
            <a:pPr marL="1343025" indent="-1343025"/>
            <a:r>
              <a:rPr lang="en-US" noProof="0"/>
              <a:t>03</a:t>
            </a:r>
            <a:r>
              <a:rPr lang="fr-FR"/>
              <a:t> | Case </a:t>
            </a:r>
            <a:r>
              <a:rPr lang="fr-FR" err="1"/>
              <a:t>Study</a:t>
            </a:r>
            <a:r>
              <a:rPr lang="fr-FR"/>
              <a:t> Phase #3</a:t>
            </a:r>
            <a:endParaRPr lang="en-US"/>
          </a:p>
        </p:txBody>
      </p:sp>
      <p:sp>
        <p:nvSpPr>
          <p:cNvPr id="3" name="Text Placeholder 2">
            <a:extLst>
              <a:ext uri="{FF2B5EF4-FFF2-40B4-BE49-F238E27FC236}">
                <a16:creationId xmlns:a16="http://schemas.microsoft.com/office/drawing/2014/main" id="{169FE6A3-2521-46B1-B298-D57CFBC0DFC7}"/>
              </a:ext>
            </a:extLst>
          </p:cNvPr>
          <p:cNvSpPr>
            <a:spLocks noGrp="1"/>
          </p:cNvSpPr>
          <p:nvPr>
            <p:ph type="body" sz="quarter" idx="13"/>
          </p:nvPr>
        </p:nvSpPr>
        <p:spPr/>
        <p:txBody>
          <a:bodyPr/>
          <a:lstStyle/>
          <a:p>
            <a:r>
              <a:rPr lang="en-US" sz="3200" kern="1200">
                <a:solidFill>
                  <a:schemeClr val="bg1"/>
                </a:solidFill>
                <a:latin typeface="+mj-lt"/>
                <a:ea typeface="+mn-ea"/>
                <a:cs typeface="+mn-cs"/>
              </a:rPr>
              <a:t>Gather information about the prospect and their expectations</a:t>
            </a:r>
            <a:endParaRPr lang="en-US"/>
          </a:p>
        </p:txBody>
      </p:sp>
    </p:spTree>
    <p:extLst>
      <p:ext uri="{BB962C8B-B14F-4D97-AF65-F5344CB8AC3E}">
        <p14:creationId xmlns:p14="http://schemas.microsoft.com/office/powerpoint/2010/main" val="12902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4900163" y="4118421"/>
            <a:ext cx="5420551" cy="1758852"/>
          </a:xfrm>
          <a:prstGeom prst="roundRect">
            <a:avLst/>
          </a:prstGeom>
          <a:solidFill>
            <a:schemeClr val="bg1">
              <a:alpha val="90000"/>
            </a:schemeClr>
          </a:solidFill>
          <a:ln>
            <a:solidFill>
              <a:srgbClr val="326A94"/>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anchor="ctr"/>
          <a:lstStyle>
            <a:lvl1pPr marL="177800" indent="-177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FR">
              <a:solidFill>
                <a:srgbClr val="990000"/>
              </a:solidFill>
              <a:latin typeface="Encode Sans Expanded" panose="00000505000000000000" pitchFamily="2" charset="0"/>
            </a:endParaRPr>
          </a:p>
          <a:p>
            <a:pPr>
              <a:buFontTx/>
              <a:buChar char="•"/>
              <a:defRPr/>
            </a:pPr>
            <a:endParaRPr lang="fr-FR">
              <a:solidFill>
                <a:srgbClr val="990000"/>
              </a:solidFill>
              <a:latin typeface="Encode Sans Expanded" panose="00000505000000000000" pitchFamily="2" charset="0"/>
            </a:endParaRPr>
          </a:p>
        </p:txBody>
      </p:sp>
      <p:sp>
        <p:nvSpPr>
          <p:cNvPr id="8" name="Espace réservé du texte 7">
            <a:extLst>
              <a:ext uri="{FF2B5EF4-FFF2-40B4-BE49-F238E27FC236}">
                <a16:creationId xmlns:a16="http://schemas.microsoft.com/office/drawing/2014/main" id="{C58B8D67-C3E8-47E8-825E-1CD425BAD314}"/>
              </a:ext>
            </a:extLst>
          </p:cNvPr>
          <p:cNvSpPr>
            <a:spLocks noGrp="1"/>
          </p:cNvSpPr>
          <p:nvPr>
            <p:ph type="body" idx="1"/>
          </p:nvPr>
        </p:nvSpPr>
        <p:spPr/>
        <p:txBody>
          <a:bodyPr/>
          <a:lstStyle/>
          <a:p>
            <a:r>
              <a:rPr lang="fr-BE"/>
              <a:t>Case </a:t>
            </a:r>
            <a:r>
              <a:rPr lang="fr-BE" err="1"/>
              <a:t>study</a:t>
            </a:r>
            <a:r>
              <a:rPr lang="fr-BE"/>
              <a:t> phase #3</a:t>
            </a:r>
          </a:p>
        </p:txBody>
      </p:sp>
      <p:sp>
        <p:nvSpPr>
          <p:cNvPr id="4" name="Text Placeholder 3">
            <a:extLst>
              <a:ext uri="{FF2B5EF4-FFF2-40B4-BE49-F238E27FC236}">
                <a16:creationId xmlns:a16="http://schemas.microsoft.com/office/drawing/2014/main" id="{AEE03FAE-10D3-4F7B-E641-773D1153F7C7}"/>
              </a:ext>
            </a:extLst>
          </p:cNvPr>
          <p:cNvSpPr>
            <a:spLocks noGrp="1"/>
          </p:cNvSpPr>
          <p:nvPr>
            <p:ph type="body" sz="quarter" idx="19"/>
          </p:nvPr>
        </p:nvSpPr>
        <p:spPr/>
        <p:txBody>
          <a:bodyPr/>
          <a:lstStyle/>
          <a:p>
            <a:r>
              <a:rPr lang="fr-BE"/>
              <a:t>03</a:t>
            </a:r>
            <a:endParaRPr lang="en-US"/>
          </a:p>
        </p:txBody>
      </p:sp>
      <p:sp>
        <p:nvSpPr>
          <p:cNvPr id="133125" name="Title 4"/>
          <p:cNvSpPr>
            <a:spLocks noGrp="1"/>
          </p:cNvSpPr>
          <p:nvPr>
            <p:ph type="title"/>
          </p:nvPr>
        </p:nvSpPr>
        <p:spPr/>
        <p:txBody>
          <a:bodyPr/>
          <a:lstStyle/>
          <a:p>
            <a:r>
              <a:rPr lang="en-US" altLang="fr-FR"/>
              <a:t>The basics of a good diagnosis</a:t>
            </a:r>
            <a:endParaRPr lang="en-GB" altLang="fr-FR"/>
          </a:p>
        </p:txBody>
      </p:sp>
      <p:sp>
        <p:nvSpPr>
          <p:cNvPr id="133128" name="Text Box 20"/>
          <p:cNvSpPr txBox="1">
            <a:spLocks noChangeArrowheads="1"/>
          </p:cNvSpPr>
          <p:nvPr/>
        </p:nvSpPr>
        <p:spPr bwMode="auto">
          <a:xfrm>
            <a:off x="5159375" y="4492149"/>
            <a:ext cx="4895850" cy="101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marL="342900" indent="-342900">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Char char="•"/>
            </a:pPr>
            <a:r>
              <a:rPr lang="en-US" altLang="fr-FR" dirty="0">
                <a:solidFill>
                  <a:schemeClr val="tx1"/>
                </a:solidFill>
                <a:latin typeface="+mn-lt"/>
                <a:ea typeface="+mj-ea"/>
                <a:cs typeface="+mj-cs"/>
              </a:rPr>
              <a:t>Business potential (3 </a:t>
            </a:r>
            <a:r>
              <a:rPr lang="fr-BE" altLang="fr-FR" dirty="0">
                <a:solidFill>
                  <a:schemeClr val="tx1"/>
                </a:solidFill>
                <a:latin typeface="+mn-lt"/>
                <a:ea typeface="+mj-ea"/>
                <a:cs typeface="+mj-cs"/>
                <a:sym typeface="Wingdings" panose="05000000000000000000" pitchFamily="2" charset="2"/>
              </a:rPr>
              <a:t></a:t>
            </a:r>
            <a:r>
              <a:rPr lang="en-AS" altLang="fr-FR" dirty="0">
                <a:solidFill>
                  <a:schemeClr val="tx1"/>
                </a:solidFill>
                <a:latin typeface="+mn-lt"/>
                <a:ea typeface="+mj-ea"/>
                <a:cs typeface="+mj-cs"/>
                <a:sym typeface="Wingdings" panose="05000000000000000000" pitchFamily="2" charset="2"/>
              </a:rPr>
              <a:t> </a:t>
            </a:r>
            <a:r>
              <a:rPr lang="en-US" altLang="fr-FR" dirty="0">
                <a:solidFill>
                  <a:schemeClr val="tx1"/>
                </a:solidFill>
                <a:latin typeface="+mn-lt"/>
                <a:ea typeface="+mj-ea"/>
                <a:cs typeface="+mj-cs"/>
              </a:rPr>
              <a:t>12 months)</a:t>
            </a:r>
          </a:p>
          <a:p>
            <a:pPr>
              <a:spcBef>
                <a:spcPct val="0"/>
              </a:spcBef>
              <a:buFont typeface="Arial" panose="020B0604020202020204" pitchFamily="34" charset="0"/>
              <a:buChar char="•"/>
            </a:pPr>
            <a:r>
              <a:rPr lang="en-US" altLang="fr-FR" dirty="0">
                <a:solidFill>
                  <a:schemeClr val="tx1"/>
                </a:solidFill>
                <a:latin typeface="+mn-lt"/>
                <a:ea typeface="+mj-ea"/>
                <a:cs typeface="+mj-cs"/>
              </a:rPr>
              <a:t>Main expectations (V + F + S)</a:t>
            </a:r>
          </a:p>
          <a:p>
            <a:pPr>
              <a:spcBef>
                <a:spcPct val="0"/>
              </a:spcBef>
              <a:buFont typeface="Arial" panose="020B0604020202020204" pitchFamily="34" charset="0"/>
              <a:buChar char="•"/>
            </a:pPr>
            <a:r>
              <a:rPr lang="en-US" altLang="fr-FR" dirty="0">
                <a:solidFill>
                  <a:schemeClr val="tx1"/>
                </a:solidFill>
                <a:latin typeface="+mn-lt"/>
                <a:ea typeface="+mj-ea"/>
                <a:cs typeface="+mj-cs"/>
              </a:rPr>
              <a:t>Arguments to develop</a:t>
            </a:r>
          </a:p>
        </p:txBody>
      </p:sp>
      <p:sp>
        <p:nvSpPr>
          <p:cNvPr id="2" name="Rectangle à coins arrondis 11"/>
          <p:cNvSpPr/>
          <p:nvPr/>
        </p:nvSpPr>
        <p:spPr>
          <a:xfrm>
            <a:off x="4900163" y="2080932"/>
            <a:ext cx="5420551" cy="1758852"/>
          </a:xfrm>
          <a:prstGeom prst="roundRect">
            <a:avLst/>
          </a:prstGeom>
          <a:solidFill>
            <a:schemeClr val="bg1">
              <a:alpha val="90000"/>
            </a:schemeClr>
          </a:solidFill>
          <a:ln>
            <a:solidFill>
              <a:srgbClr val="326A94"/>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anchor="ctr"/>
          <a:lstStyle>
            <a:lvl1pPr marL="177800" indent="-177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FR">
              <a:solidFill>
                <a:srgbClr val="990000"/>
              </a:solidFill>
              <a:latin typeface="Encode Sans Expanded" panose="00000505000000000000" pitchFamily="2" charset="0"/>
            </a:endParaRPr>
          </a:p>
          <a:p>
            <a:pPr>
              <a:buFontTx/>
              <a:buChar char="•"/>
              <a:defRPr/>
            </a:pPr>
            <a:endParaRPr lang="fr-FR">
              <a:solidFill>
                <a:srgbClr val="990000"/>
              </a:solidFill>
              <a:latin typeface="Encode Sans Expanded" panose="00000505000000000000" pitchFamily="2" charset="0"/>
            </a:endParaRPr>
          </a:p>
        </p:txBody>
      </p:sp>
      <p:sp>
        <p:nvSpPr>
          <p:cNvPr id="133132" name="Rectangle 22"/>
          <p:cNvSpPr>
            <a:spLocks noChangeArrowheads="1"/>
          </p:cNvSpPr>
          <p:nvPr/>
        </p:nvSpPr>
        <p:spPr bwMode="auto">
          <a:xfrm>
            <a:off x="5385248" y="2266984"/>
            <a:ext cx="4481770" cy="132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4" rIns="91408" bIns="45704">
            <a:spAutoFit/>
          </a:bodyPr>
          <a:lstStyle>
            <a:lvl1pPr>
              <a:spcBef>
                <a:spcPct val="20000"/>
              </a:spcBef>
              <a:buFont typeface="Arial" panose="020B0604020202020204" pitchFamily="34" charset="0"/>
              <a:defRPr sz="2000">
                <a:solidFill>
                  <a:srgbClr val="4C5356"/>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Clr>
                <a:schemeClr val="tx2"/>
              </a:buClr>
              <a:buFont typeface="Wingdings" panose="05000000000000000000" pitchFamily="2" charset="2"/>
              <a:buChar char="§"/>
              <a:defRPr>
                <a:solidFill>
                  <a:srgbClr val="4C5356"/>
                </a:solidFill>
                <a:latin typeface="Calibri" panose="020F0502020204030204" pitchFamily="34" charset="0"/>
                <a:ea typeface="MS PGothic" panose="020B0600070205080204" pitchFamily="34" charset="-128"/>
                <a:cs typeface="Arial" panose="020B0604020202020204" pitchFamily="34" charset="0"/>
              </a:defRPr>
            </a:lvl2pPr>
            <a:lvl3pPr marL="1143000" indent="-228600">
              <a:spcBef>
                <a:spcPct val="20000"/>
              </a:spcBef>
              <a:buClr>
                <a:srgbClr val="7F7F7F"/>
              </a:buClr>
              <a:buFont typeface="Wingdings" panose="05000000000000000000" pitchFamily="2" charset="2"/>
              <a:buChar char="§"/>
              <a:defRPr sz="1600">
                <a:solidFill>
                  <a:srgbClr val="4C5356"/>
                </a:solidFill>
                <a:latin typeface="Calibri" panose="020F0502020204030204" pitchFamily="34" charset="0"/>
                <a:ea typeface="MS PGothic" panose="020B0600070205080204" pitchFamily="34" charset="-128"/>
                <a:cs typeface="Arial" panose="020B0604020202020204" pitchFamily="34" charset="0"/>
              </a:defRPr>
            </a:lvl3pPr>
            <a:lvl4pPr marL="1600200" indent="-228600">
              <a:spcBef>
                <a:spcPct val="20000"/>
              </a:spcBef>
              <a:buClr>
                <a:srgbClr val="9A0054"/>
              </a:buClr>
              <a:buFont typeface="Wingdings" panose="05000000000000000000" pitchFamily="2" charset="2"/>
              <a:buChar char="§"/>
              <a:defRPr sz="1400">
                <a:solidFill>
                  <a:srgbClr val="4C5356"/>
                </a:solidFill>
                <a:latin typeface="Calibri" panose="020F050202020403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C00000"/>
                </a:solidFill>
                <a:latin typeface="Calibri" panose="020F0502020204030204" pitchFamily="34" charset="0"/>
                <a:ea typeface="MS PGothic" panose="020B0600070205080204" pitchFamily="34" charset="-128"/>
              </a:defRPr>
            </a:lvl9pPr>
          </a:lstStyle>
          <a:p>
            <a:pPr algn="ctr">
              <a:spcBef>
                <a:spcPct val="0"/>
              </a:spcBef>
              <a:buFontTx/>
              <a:buNone/>
            </a:pPr>
            <a:r>
              <a:rPr lang="en-US" altLang="fr-FR" dirty="0">
                <a:solidFill>
                  <a:schemeClr val="tx1"/>
                </a:solidFill>
                <a:latin typeface="+mn-lt"/>
                <a:ea typeface="+mj-ea"/>
                <a:cs typeface="+mj-cs"/>
              </a:rPr>
              <a:t>Your objective at the end of the prospect scanning phase</a:t>
            </a:r>
            <a:endParaRPr lang="en-AS" altLang="fr-FR" dirty="0">
              <a:solidFill>
                <a:schemeClr val="tx1"/>
              </a:solidFill>
              <a:latin typeface="+mn-lt"/>
              <a:ea typeface="+mj-ea"/>
              <a:cs typeface="+mj-cs"/>
            </a:endParaRPr>
          </a:p>
          <a:p>
            <a:pPr algn="ctr">
              <a:spcBef>
                <a:spcPct val="0"/>
              </a:spcBef>
              <a:buFontTx/>
              <a:buNone/>
            </a:pPr>
            <a:r>
              <a:rPr lang="fr-FR" altLang="fr-FR" dirty="0">
                <a:solidFill>
                  <a:schemeClr val="tx1"/>
                </a:solidFill>
                <a:latin typeface="+mn-lt"/>
                <a:ea typeface="+mj-ea"/>
                <a:cs typeface="+mj-cs"/>
              </a:rPr>
              <a:t>= </a:t>
            </a:r>
          </a:p>
          <a:p>
            <a:pPr algn="ctr">
              <a:spcBef>
                <a:spcPct val="0"/>
              </a:spcBef>
              <a:buFontTx/>
              <a:buNone/>
            </a:pPr>
            <a:r>
              <a:rPr lang="fr-FR" altLang="fr-FR" dirty="0" err="1">
                <a:solidFill>
                  <a:schemeClr val="tx1"/>
                </a:solidFill>
                <a:latin typeface="+mn-lt"/>
                <a:ea typeface="+mj-ea"/>
                <a:cs typeface="+mj-cs"/>
              </a:rPr>
              <a:t>establish</a:t>
            </a:r>
            <a:r>
              <a:rPr lang="fr-FR" altLang="fr-FR" dirty="0">
                <a:solidFill>
                  <a:schemeClr val="tx1"/>
                </a:solidFill>
                <a:latin typeface="+mn-lt"/>
                <a:ea typeface="+mj-ea"/>
                <a:cs typeface="+mj-cs"/>
              </a:rPr>
              <a:t> a DIAGNOSIS</a:t>
            </a:r>
            <a:endParaRPr lang="fr-BE" altLang="fr-FR" sz="2600" dirty="0">
              <a:solidFill>
                <a:schemeClr val="tx1"/>
              </a:solidFill>
              <a:latin typeface="+mn-lt"/>
              <a:ea typeface="+mj-ea"/>
              <a:cs typeface="+mj-cs"/>
            </a:endParaRPr>
          </a:p>
        </p:txBody>
      </p:sp>
      <p:sp>
        <p:nvSpPr>
          <p:cNvPr id="10" name="Freeform 268"/>
          <p:cNvSpPr>
            <a:spLocks noEditPoints="1"/>
          </p:cNvSpPr>
          <p:nvPr/>
        </p:nvSpPr>
        <p:spPr bwMode="auto">
          <a:xfrm>
            <a:off x="1883256" y="3523413"/>
            <a:ext cx="817563" cy="2011363"/>
          </a:xfrm>
          <a:custGeom>
            <a:avLst/>
            <a:gdLst/>
            <a:ahLst/>
            <a:cxnLst>
              <a:cxn ang="0">
                <a:pos x="150" y="94"/>
              </a:cxn>
              <a:cxn ang="0">
                <a:pos x="158" y="112"/>
              </a:cxn>
              <a:cxn ang="0">
                <a:pos x="150" y="148"/>
              </a:cxn>
              <a:cxn ang="0">
                <a:pos x="118" y="152"/>
              </a:cxn>
              <a:cxn ang="0">
                <a:pos x="136" y="222"/>
              </a:cxn>
              <a:cxn ang="0">
                <a:pos x="140" y="258"/>
              </a:cxn>
              <a:cxn ang="0">
                <a:pos x="122" y="270"/>
              </a:cxn>
              <a:cxn ang="0">
                <a:pos x="122" y="310"/>
              </a:cxn>
              <a:cxn ang="0">
                <a:pos x="124" y="350"/>
              </a:cxn>
              <a:cxn ang="0">
                <a:pos x="134" y="418"/>
              </a:cxn>
              <a:cxn ang="0">
                <a:pos x="150" y="458"/>
              </a:cxn>
              <a:cxn ang="0">
                <a:pos x="172" y="472"/>
              </a:cxn>
              <a:cxn ang="0">
                <a:pos x="186" y="484"/>
              </a:cxn>
              <a:cxn ang="0">
                <a:pos x="138" y="478"/>
              </a:cxn>
              <a:cxn ang="0">
                <a:pos x="130" y="482"/>
              </a:cxn>
              <a:cxn ang="0">
                <a:pos x="112" y="478"/>
              </a:cxn>
              <a:cxn ang="0">
                <a:pos x="108" y="460"/>
              </a:cxn>
              <a:cxn ang="0">
                <a:pos x="86" y="366"/>
              </a:cxn>
              <a:cxn ang="0">
                <a:pos x="72" y="318"/>
              </a:cxn>
              <a:cxn ang="0">
                <a:pos x="54" y="374"/>
              </a:cxn>
              <a:cxn ang="0">
                <a:pos x="36" y="438"/>
              </a:cxn>
              <a:cxn ang="0">
                <a:pos x="34" y="470"/>
              </a:cxn>
              <a:cxn ang="0">
                <a:pos x="54" y="486"/>
              </a:cxn>
              <a:cxn ang="0">
                <a:pos x="44" y="494"/>
              </a:cxn>
              <a:cxn ang="0">
                <a:pos x="6" y="488"/>
              </a:cxn>
              <a:cxn ang="0">
                <a:pos x="0" y="468"/>
              </a:cxn>
              <a:cxn ang="0">
                <a:pos x="0" y="456"/>
              </a:cxn>
              <a:cxn ang="0">
                <a:pos x="10" y="362"/>
              </a:cxn>
              <a:cxn ang="0">
                <a:pos x="22" y="340"/>
              </a:cxn>
              <a:cxn ang="0">
                <a:pos x="26" y="320"/>
              </a:cxn>
              <a:cxn ang="0">
                <a:pos x="28" y="290"/>
              </a:cxn>
              <a:cxn ang="0">
                <a:pos x="28" y="274"/>
              </a:cxn>
              <a:cxn ang="0">
                <a:pos x="26" y="260"/>
              </a:cxn>
              <a:cxn ang="0">
                <a:pos x="30" y="226"/>
              </a:cxn>
              <a:cxn ang="0">
                <a:pos x="32" y="184"/>
              </a:cxn>
              <a:cxn ang="0">
                <a:pos x="16" y="120"/>
              </a:cxn>
              <a:cxn ang="0">
                <a:pos x="28" y="78"/>
              </a:cxn>
              <a:cxn ang="0">
                <a:pos x="40" y="66"/>
              </a:cxn>
              <a:cxn ang="0">
                <a:pos x="46" y="60"/>
              </a:cxn>
              <a:cxn ang="0">
                <a:pos x="44" y="40"/>
              </a:cxn>
              <a:cxn ang="0">
                <a:pos x="48" y="10"/>
              </a:cxn>
              <a:cxn ang="0">
                <a:pos x="74" y="2"/>
              </a:cxn>
              <a:cxn ang="0">
                <a:pos x="98" y="20"/>
              </a:cxn>
              <a:cxn ang="0">
                <a:pos x="94" y="40"/>
              </a:cxn>
              <a:cxn ang="0">
                <a:pos x="90" y="54"/>
              </a:cxn>
              <a:cxn ang="0">
                <a:pos x="78" y="72"/>
              </a:cxn>
              <a:cxn ang="0">
                <a:pos x="86" y="80"/>
              </a:cxn>
              <a:cxn ang="0">
                <a:pos x="88" y="94"/>
              </a:cxn>
              <a:cxn ang="0">
                <a:pos x="106" y="110"/>
              </a:cxn>
              <a:cxn ang="0">
                <a:pos x="116" y="112"/>
              </a:cxn>
              <a:cxn ang="0">
                <a:pos x="122" y="76"/>
              </a:cxn>
              <a:cxn ang="0">
                <a:pos x="110" y="66"/>
              </a:cxn>
              <a:cxn ang="0">
                <a:pos x="110" y="56"/>
              </a:cxn>
              <a:cxn ang="0">
                <a:pos x="112" y="30"/>
              </a:cxn>
              <a:cxn ang="0">
                <a:pos x="118" y="32"/>
              </a:cxn>
              <a:cxn ang="0">
                <a:pos x="126" y="42"/>
              </a:cxn>
              <a:cxn ang="0">
                <a:pos x="132" y="46"/>
              </a:cxn>
              <a:cxn ang="0">
                <a:pos x="140" y="48"/>
              </a:cxn>
              <a:cxn ang="0">
                <a:pos x="150" y="58"/>
              </a:cxn>
              <a:cxn ang="0">
                <a:pos x="120" y="44"/>
              </a:cxn>
              <a:cxn ang="0">
                <a:pos x="126" y="44"/>
              </a:cxn>
              <a:cxn ang="0">
                <a:pos x="126" y="46"/>
              </a:cxn>
              <a:cxn ang="0">
                <a:pos x="124" y="48"/>
              </a:cxn>
            </a:cxnLst>
            <a:rect l="0" t="0" r="r" b="b"/>
            <a:pathLst>
              <a:path w="188" h="494">
                <a:moveTo>
                  <a:pt x="148" y="84"/>
                </a:moveTo>
                <a:lnTo>
                  <a:pt x="148" y="84"/>
                </a:lnTo>
                <a:lnTo>
                  <a:pt x="148" y="88"/>
                </a:lnTo>
                <a:lnTo>
                  <a:pt x="148" y="92"/>
                </a:lnTo>
                <a:lnTo>
                  <a:pt x="150" y="94"/>
                </a:lnTo>
                <a:lnTo>
                  <a:pt x="150" y="94"/>
                </a:lnTo>
                <a:lnTo>
                  <a:pt x="154" y="96"/>
                </a:lnTo>
                <a:lnTo>
                  <a:pt x="158" y="100"/>
                </a:lnTo>
                <a:lnTo>
                  <a:pt x="158" y="100"/>
                </a:lnTo>
                <a:lnTo>
                  <a:pt x="158" y="106"/>
                </a:lnTo>
                <a:lnTo>
                  <a:pt x="158" y="112"/>
                </a:lnTo>
                <a:lnTo>
                  <a:pt x="158" y="112"/>
                </a:lnTo>
                <a:lnTo>
                  <a:pt x="156" y="116"/>
                </a:lnTo>
                <a:lnTo>
                  <a:pt x="156" y="122"/>
                </a:lnTo>
                <a:lnTo>
                  <a:pt x="156" y="122"/>
                </a:lnTo>
                <a:lnTo>
                  <a:pt x="156" y="136"/>
                </a:lnTo>
                <a:lnTo>
                  <a:pt x="154" y="144"/>
                </a:lnTo>
                <a:lnTo>
                  <a:pt x="150" y="148"/>
                </a:lnTo>
                <a:lnTo>
                  <a:pt x="150" y="148"/>
                </a:lnTo>
                <a:lnTo>
                  <a:pt x="142" y="150"/>
                </a:lnTo>
                <a:lnTo>
                  <a:pt x="134" y="150"/>
                </a:lnTo>
                <a:lnTo>
                  <a:pt x="134" y="150"/>
                </a:lnTo>
                <a:lnTo>
                  <a:pt x="126" y="150"/>
                </a:lnTo>
                <a:lnTo>
                  <a:pt x="118" y="152"/>
                </a:lnTo>
                <a:lnTo>
                  <a:pt x="118" y="152"/>
                </a:lnTo>
                <a:lnTo>
                  <a:pt x="120" y="160"/>
                </a:lnTo>
                <a:lnTo>
                  <a:pt x="122" y="170"/>
                </a:lnTo>
                <a:lnTo>
                  <a:pt x="126" y="186"/>
                </a:lnTo>
                <a:lnTo>
                  <a:pt x="126" y="186"/>
                </a:lnTo>
                <a:lnTo>
                  <a:pt x="136" y="222"/>
                </a:lnTo>
                <a:lnTo>
                  <a:pt x="136" y="222"/>
                </a:lnTo>
                <a:lnTo>
                  <a:pt x="142" y="238"/>
                </a:lnTo>
                <a:lnTo>
                  <a:pt x="142" y="246"/>
                </a:lnTo>
                <a:lnTo>
                  <a:pt x="142" y="256"/>
                </a:lnTo>
                <a:lnTo>
                  <a:pt x="142" y="256"/>
                </a:lnTo>
                <a:lnTo>
                  <a:pt x="140" y="258"/>
                </a:lnTo>
                <a:lnTo>
                  <a:pt x="138" y="260"/>
                </a:lnTo>
                <a:lnTo>
                  <a:pt x="132" y="260"/>
                </a:lnTo>
                <a:lnTo>
                  <a:pt x="126" y="258"/>
                </a:lnTo>
                <a:lnTo>
                  <a:pt x="120" y="260"/>
                </a:lnTo>
                <a:lnTo>
                  <a:pt x="120" y="260"/>
                </a:lnTo>
                <a:lnTo>
                  <a:pt x="122" y="270"/>
                </a:lnTo>
                <a:lnTo>
                  <a:pt x="122" y="270"/>
                </a:lnTo>
                <a:lnTo>
                  <a:pt x="122" y="276"/>
                </a:lnTo>
                <a:lnTo>
                  <a:pt x="122" y="282"/>
                </a:lnTo>
                <a:lnTo>
                  <a:pt x="122" y="282"/>
                </a:lnTo>
                <a:lnTo>
                  <a:pt x="122" y="310"/>
                </a:lnTo>
                <a:lnTo>
                  <a:pt x="122" y="310"/>
                </a:lnTo>
                <a:lnTo>
                  <a:pt x="122" y="314"/>
                </a:lnTo>
                <a:lnTo>
                  <a:pt x="120" y="320"/>
                </a:lnTo>
                <a:lnTo>
                  <a:pt x="120" y="320"/>
                </a:lnTo>
                <a:lnTo>
                  <a:pt x="122" y="334"/>
                </a:lnTo>
                <a:lnTo>
                  <a:pt x="122" y="334"/>
                </a:lnTo>
                <a:lnTo>
                  <a:pt x="124" y="350"/>
                </a:lnTo>
                <a:lnTo>
                  <a:pt x="124" y="364"/>
                </a:lnTo>
                <a:lnTo>
                  <a:pt x="124" y="364"/>
                </a:lnTo>
                <a:lnTo>
                  <a:pt x="124" y="378"/>
                </a:lnTo>
                <a:lnTo>
                  <a:pt x="128" y="392"/>
                </a:lnTo>
                <a:lnTo>
                  <a:pt x="134" y="418"/>
                </a:lnTo>
                <a:lnTo>
                  <a:pt x="134" y="418"/>
                </a:lnTo>
                <a:lnTo>
                  <a:pt x="144" y="446"/>
                </a:lnTo>
                <a:lnTo>
                  <a:pt x="144" y="446"/>
                </a:lnTo>
                <a:lnTo>
                  <a:pt x="144" y="452"/>
                </a:lnTo>
                <a:lnTo>
                  <a:pt x="146" y="456"/>
                </a:lnTo>
                <a:lnTo>
                  <a:pt x="146" y="456"/>
                </a:lnTo>
                <a:lnTo>
                  <a:pt x="150" y="458"/>
                </a:lnTo>
                <a:lnTo>
                  <a:pt x="154" y="462"/>
                </a:lnTo>
                <a:lnTo>
                  <a:pt x="154" y="462"/>
                </a:lnTo>
                <a:lnTo>
                  <a:pt x="160" y="468"/>
                </a:lnTo>
                <a:lnTo>
                  <a:pt x="160" y="468"/>
                </a:lnTo>
                <a:lnTo>
                  <a:pt x="166" y="470"/>
                </a:lnTo>
                <a:lnTo>
                  <a:pt x="172" y="472"/>
                </a:lnTo>
                <a:lnTo>
                  <a:pt x="172" y="472"/>
                </a:lnTo>
                <a:lnTo>
                  <a:pt x="180" y="474"/>
                </a:lnTo>
                <a:lnTo>
                  <a:pt x="184" y="478"/>
                </a:lnTo>
                <a:lnTo>
                  <a:pt x="188" y="480"/>
                </a:lnTo>
                <a:lnTo>
                  <a:pt x="188" y="480"/>
                </a:lnTo>
                <a:lnTo>
                  <a:pt x="186" y="484"/>
                </a:lnTo>
                <a:lnTo>
                  <a:pt x="184" y="484"/>
                </a:lnTo>
                <a:lnTo>
                  <a:pt x="178" y="484"/>
                </a:lnTo>
                <a:lnTo>
                  <a:pt x="178" y="484"/>
                </a:lnTo>
                <a:lnTo>
                  <a:pt x="156" y="484"/>
                </a:lnTo>
                <a:lnTo>
                  <a:pt x="156" y="484"/>
                </a:lnTo>
                <a:lnTo>
                  <a:pt x="138" y="478"/>
                </a:lnTo>
                <a:lnTo>
                  <a:pt x="138" y="478"/>
                </a:lnTo>
                <a:lnTo>
                  <a:pt x="134" y="478"/>
                </a:lnTo>
                <a:lnTo>
                  <a:pt x="132" y="480"/>
                </a:lnTo>
                <a:lnTo>
                  <a:pt x="132" y="480"/>
                </a:lnTo>
                <a:lnTo>
                  <a:pt x="132" y="482"/>
                </a:lnTo>
                <a:lnTo>
                  <a:pt x="130" y="482"/>
                </a:lnTo>
                <a:lnTo>
                  <a:pt x="130" y="482"/>
                </a:lnTo>
                <a:lnTo>
                  <a:pt x="122" y="482"/>
                </a:lnTo>
                <a:lnTo>
                  <a:pt x="114" y="482"/>
                </a:lnTo>
                <a:lnTo>
                  <a:pt x="114" y="482"/>
                </a:lnTo>
                <a:lnTo>
                  <a:pt x="112" y="480"/>
                </a:lnTo>
                <a:lnTo>
                  <a:pt x="112" y="478"/>
                </a:lnTo>
                <a:lnTo>
                  <a:pt x="112" y="472"/>
                </a:lnTo>
                <a:lnTo>
                  <a:pt x="114" y="458"/>
                </a:lnTo>
                <a:lnTo>
                  <a:pt x="114" y="458"/>
                </a:lnTo>
                <a:lnTo>
                  <a:pt x="110" y="458"/>
                </a:lnTo>
                <a:lnTo>
                  <a:pt x="108" y="460"/>
                </a:lnTo>
                <a:lnTo>
                  <a:pt x="108" y="460"/>
                </a:lnTo>
                <a:lnTo>
                  <a:pt x="102" y="448"/>
                </a:lnTo>
                <a:lnTo>
                  <a:pt x="98" y="434"/>
                </a:lnTo>
                <a:lnTo>
                  <a:pt x="98" y="434"/>
                </a:lnTo>
                <a:lnTo>
                  <a:pt x="92" y="398"/>
                </a:lnTo>
                <a:lnTo>
                  <a:pt x="92" y="398"/>
                </a:lnTo>
                <a:lnTo>
                  <a:pt x="86" y="366"/>
                </a:lnTo>
                <a:lnTo>
                  <a:pt x="80" y="334"/>
                </a:lnTo>
                <a:lnTo>
                  <a:pt x="80" y="334"/>
                </a:lnTo>
                <a:lnTo>
                  <a:pt x="76" y="318"/>
                </a:lnTo>
                <a:lnTo>
                  <a:pt x="76" y="318"/>
                </a:lnTo>
                <a:lnTo>
                  <a:pt x="74" y="314"/>
                </a:lnTo>
                <a:lnTo>
                  <a:pt x="72" y="318"/>
                </a:lnTo>
                <a:lnTo>
                  <a:pt x="72" y="318"/>
                </a:lnTo>
                <a:lnTo>
                  <a:pt x="66" y="332"/>
                </a:lnTo>
                <a:lnTo>
                  <a:pt x="62" y="348"/>
                </a:lnTo>
                <a:lnTo>
                  <a:pt x="62" y="348"/>
                </a:lnTo>
                <a:lnTo>
                  <a:pt x="58" y="360"/>
                </a:lnTo>
                <a:lnTo>
                  <a:pt x="54" y="374"/>
                </a:lnTo>
                <a:lnTo>
                  <a:pt x="54" y="374"/>
                </a:lnTo>
                <a:lnTo>
                  <a:pt x="44" y="410"/>
                </a:lnTo>
                <a:lnTo>
                  <a:pt x="44" y="410"/>
                </a:lnTo>
                <a:lnTo>
                  <a:pt x="38" y="424"/>
                </a:lnTo>
                <a:lnTo>
                  <a:pt x="36" y="438"/>
                </a:lnTo>
                <a:lnTo>
                  <a:pt x="36" y="438"/>
                </a:lnTo>
                <a:lnTo>
                  <a:pt x="34" y="454"/>
                </a:lnTo>
                <a:lnTo>
                  <a:pt x="34" y="454"/>
                </a:lnTo>
                <a:lnTo>
                  <a:pt x="34" y="462"/>
                </a:lnTo>
                <a:lnTo>
                  <a:pt x="34" y="466"/>
                </a:lnTo>
                <a:lnTo>
                  <a:pt x="34" y="470"/>
                </a:lnTo>
                <a:lnTo>
                  <a:pt x="34" y="470"/>
                </a:lnTo>
                <a:lnTo>
                  <a:pt x="38" y="472"/>
                </a:lnTo>
                <a:lnTo>
                  <a:pt x="42" y="476"/>
                </a:lnTo>
                <a:lnTo>
                  <a:pt x="42" y="476"/>
                </a:lnTo>
                <a:lnTo>
                  <a:pt x="50" y="482"/>
                </a:lnTo>
                <a:lnTo>
                  <a:pt x="50" y="482"/>
                </a:lnTo>
                <a:lnTo>
                  <a:pt x="54" y="486"/>
                </a:lnTo>
                <a:lnTo>
                  <a:pt x="56" y="492"/>
                </a:lnTo>
                <a:lnTo>
                  <a:pt x="56" y="492"/>
                </a:lnTo>
                <a:lnTo>
                  <a:pt x="54" y="492"/>
                </a:lnTo>
                <a:lnTo>
                  <a:pt x="50" y="494"/>
                </a:lnTo>
                <a:lnTo>
                  <a:pt x="44" y="494"/>
                </a:lnTo>
                <a:lnTo>
                  <a:pt x="44" y="494"/>
                </a:lnTo>
                <a:lnTo>
                  <a:pt x="30" y="494"/>
                </a:lnTo>
                <a:lnTo>
                  <a:pt x="16" y="490"/>
                </a:lnTo>
                <a:lnTo>
                  <a:pt x="16" y="490"/>
                </a:lnTo>
                <a:lnTo>
                  <a:pt x="12" y="488"/>
                </a:lnTo>
                <a:lnTo>
                  <a:pt x="6" y="488"/>
                </a:lnTo>
                <a:lnTo>
                  <a:pt x="6" y="488"/>
                </a:lnTo>
                <a:lnTo>
                  <a:pt x="2" y="486"/>
                </a:lnTo>
                <a:lnTo>
                  <a:pt x="0" y="484"/>
                </a:lnTo>
                <a:lnTo>
                  <a:pt x="0" y="482"/>
                </a:lnTo>
                <a:lnTo>
                  <a:pt x="0" y="482"/>
                </a:lnTo>
                <a:lnTo>
                  <a:pt x="0" y="476"/>
                </a:lnTo>
                <a:lnTo>
                  <a:pt x="0" y="468"/>
                </a:lnTo>
                <a:lnTo>
                  <a:pt x="0" y="468"/>
                </a:lnTo>
                <a:lnTo>
                  <a:pt x="2" y="464"/>
                </a:lnTo>
                <a:lnTo>
                  <a:pt x="2" y="460"/>
                </a:lnTo>
                <a:lnTo>
                  <a:pt x="2" y="460"/>
                </a:lnTo>
                <a:lnTo>
                  <a:pt x="0" y="458"/>
                </a:lnTo>
                <a:lnTo>
                  <a:pt x="0" y="456"/>
                </a:lnTo>
                <a:lnTo>
                  <a:pt x="0" y="456"/>
                </a:lnTo>
                <a:lnTo>
                  <a:pt x="2" y="440"/>
                </a:lnTo>
                <a:lnTo>
                  <a:pt x="2" y="440"/>
                </a:lnTo>
                <a:lnTo>
                  <a:pt x="6" y="386"/>
                </a:lnTo>
                <a:lnTo>
                  <a:pt x="6" y="386"/>
                </a:lnTo>
                <a:lnTo>
                  <a:pt x="10" y="362"/>
                </a:lnTo>
                <a:lnTo>
                  <a:pt x="10" y="362"/>
                </a:lnTo>
                <a:lnTo>
                  <a:pt x="14" y="350"/>
                </a:lnTo>
                <a:lnTo>
                  <a:pt x="14" y="350"/>
                </a:lnTo>
                <a:lnTo>
                  <a:pt x="18" y="346"/>
                </a:lnTo>
                <a:lnTo>
                  <a:pt x="22" y="340"/>
                </a:lnTo>
                <a:lnTo>
                  <a:pt x="22" y="340"/>
                </a:lnTo>
                <a:lnTo>
                  <a:pt x="22" y="336"/>
                </a:lnTo>
                <a:lnTo>
                  <a:pt x="24" y="330"/>
                </a:lnTo>
                <a:lnTo>
                  <a:pt x="24" y="330"/>
                </a:lnTo>
                <a:lnTo>
                  <a:pt x="26" y="326"/>
                </a:lnTo>
                <a:lnTo>
                  <a:pt x="26" y="320"/>
                </a:lnTo>
                <a:lnTo>
                  <a:pt x="26" y="320"/>
                </a:lnTo>
                <a:lnTo>
                  <a:pt x="26" y="308"/>
                </a:lnTo>
                <a:lnTo>
                  <a:pt x="26" y="298"/>
                </a:lnTo>
                <a:lnTo>
                  <a:pt x="26" y="298"/>
                </a:lnTo>
                <a:lnTo>
                  <a:pt x="28" y="294"/>
                </a:lnTo>
                <a:lnTo>
                  <a:pt x="28" y="292"/>
                </a:lnTo>
                <a:lnTo>
                  <a:pt x="28" y="290"/>
                </a:lnTo>
                <a:lnTo>
                  <a:pt x="28" y="290"/>
                </a:lnTo>
                <a:lnTo>
                  <a:pt x="28" y="286"/>
                </a:lnTo>
                <a:lnTo>
                  <a:pt x="28" y="282"/>
                </a:lnTo>
                <a:lnTo>
                  <a:pt x="28" y="282"/>
                </a:lnTo>
                <a:lnTo>
                  <a:pt x="28" y="278"/>
                </a:lnTo>
                <a:lnTo>
                  <a:pt x="28" y="274"/>
                </a:lnTo>
                <a:lnTo>
                  <a:pt x="28" y="274"/>
                </a:lnTo>
                <a:lnTo>
                  <a:pt x="30" y="268"/>
                </a:lnTo>
                <a:lnTo>
                  <a:pt x="30" y="268"/>
                </a:lnTo>
                <a:lnTo>
                  <a:pt x="28" y="266"/>
                </a:lnTo>
                <a:lnTo>
                  <a:pt x="26" y="264"/>
                </a:lnTo>
                <a:lnTo>
                  <a:pt x="26" y="260"/>
                </a:lnTo>
                <a:lnTo>
                  <a:pt x="26" y="260"/>
                </a:lnTo>
                <a:lnTo>
                  <a:pt x="26" y="250"/>
                </a:lnTo>
                <a:lnTo>
                  <a:pt x="26" y="250"/>
                </a:lnTo>
                <a:lnTo>
                  <a:pt x="28" y="234"/>
                </a:lnTo>
                <a:lnTo>
                  <a:pt x="28" y="234"/>
                </a:lnTo>
                <a:lnTo>
                  <a:pt x="30" y="226"/>
                </a:lnTo>
                <a:lnTo>
                  <a:pt x="30" y="218"/>
                </a:lnTo>
                <a:lnTo>
                  <a:pt x="30" y="218"/>
                </a:lnTo>
                <a:lnTo>
                  <a:pt x="30" y="204"/>
                </a:lnTo>
                <a:lnTo>
                  <a:pt x="30" y="192"/>
                </a:lnTo>
                <a:lnTo>
                  <a:pt x="30" y="192"/>
                </a:lnTo>
                <a:lnTo>
                  <a:pt x="32" y="184"/>
                </a:lnTo>
                <a:lnTo>
                  <a:pt x="30" y="178"/>
                </a:lnTo>
                <a:lnTo>
                  <a:pt x="26" y="164"/>
                </a:lnTo>
                <a:lnTo>
                  <a:pt x="26" y="164"/>
                </a:lnTo>
                <a:lnTo>
                  <a:pt x="18" y="136"/>
                </a:lnTo>
                <a:lnTo>
                  <a:pt x="18" y="136"/>
                </a:lnTo>
                <a:lnTo>
                  <a:pt x="16" y="120"/>
                </a:lnTo>
                <a:lnTo>
                  <a:pt x="18" y="102"/>
                </a:lnTo>
                <a:lnTo>
                  <a:pt x="18" y="102"/>
                </a:lnTo>
                <a:lnTo>
                  <a:pt x="18" y="96"/>
                </a:lnTo>
                <a:lnTo>
                  <a:pt x="22" y="90"/>
                </a:lnTo>
                <a:lnTo>
                  <a:pt x="28" y="78"/>
                </a:lnTo>
                <a:lnTo>
                  <a:pt x="28" y="78"/>
                </a:lnTo>
                <a:lnTo>
                  <a:pt x="34" y="76"/>
                </a:lnTo>
                <a:lnTo>
                  <a:pt x="36" y="74"/>
                </a:lnTo>
                <a:lnTo>
                  <a:pt x="36" y="74"/>
                </a:lnTo>
                <a:lnTo>
                  <a:pt x="38" y="70"/>
                </a:lnTo>
                <a:lnTo>
                  <a:pt x="40" y="66"/>
                </a:lnTo>
                <a:lnTo>
                  <a:pt x="40" y="66"/>
                </a:lnTo>
                <a:lnTo>
                  <a:pt x="42" y="62"/>
                </a:lnTo>
                <a:lnTo>
                  <a:pt x="42" y="62"/>
                </a:lnTo>
                <a:lnTo>
                  <a:pt x="44" y="62"/>
                </a:lnTo>
                <a:lnTo>
                  <a:pt x="44" y="62"/>
                </a:lnTo>
                <a:lnTo>
                  <a:pt x="46" y="62"/>
                </a:lnTo>
                <a:lnTo>
                  <a:pt x="46" y="60"/>
                </a:lnTo>
                <a:lnTo>
                  <a:pt x="46" y="60"/>
                </a:lnTo>
                <a:lnTo>
                  <a:pt x="48" y="56"/>
                </a:lnTo>
                <a:lnTo>
                  <a:pt x="46" y="52"/>
                </a:lnTo>
                <a:lnTo>
                  <a:pt x="44" y="44"/>
                </a:lnTo>
                <a:lnTo>
                  <a:pt x="44" y="44"/>
                </a:lnTo>
                <a:lnTo>
                  <a:pt x="44" y="40"/>
                </a:lnTo>
                <a:lnTo>
                  <a:pt x="44" y="36"/>
                </a:lnTo>
                <a:lnTo>
                  <a:pt x="46" y="28"/>
                </a:lnTo>
                <a:lnTo>
                  <a:pt x="46" y="28"/>
                </a:lnTo>
                <a:lnTo>
                  <a:pt x="46" y="20"/>
                </a:lnTo>
                <a:lnTo>
                  <a:pt x="46" y="16"/>
                </a:lnTo>
                <a:lnTo>
                  <a:pt x="48" y="10"/>
                </a:lnTo>
                <a:lnTo>
                  <a:pt x="48" y="10"/>
                </a:lnTo>
                <a:lnTo>
                  <a:pt x="54" y="6"/>
                </a:lnTo>
                <a:lnTo>
                  <a:pt x="60" y="2"/>
                </a:lnTo>
                <a:lnTo>
                  <a:pt x="68" y="0"/>
                </a:lnTo>
                <a:lnTo>
                  <a:pt x="74" y="2"/>
                </a:lnTo>
                <a:lnTo>
                  <a:pt x="74" y="2"/>
                </a:lnTo>
                <a:lnTo>
                  <a:pt x="82" y="4"/>
                </a:lnTo>
                <a:lnTo>
                  <a:pt x="90" y="8"/>
                </a:lnTo>
                <a:lnTo>
                  <a:pt x="90" y="8"/>
                </a:lnTo>
                <a:lnTo>
                  <a:pt x="96" y="14"/>
                </a:lnTo>
                <a:lnTo>
                  <a:pt x="98" y="20"/>
                </a:lnTo>
                <a:lnTo>
                  <a:pt x="98" y="20"/>
                </a:lnTo>
                <a:lnTo>
                  <a:pt x="98" y="28"/>
                </a:lnTo>
                <a:lnTo>
                  <a:pt x="98" y="30"/>
                </a:lnTo>
                <a:lnTo>
                  <a:pt x="96" y="34"/>
                </a:lnTo>
                <a:lnTo>
                  <a:pt x="96" y="34"/>
                </a:lnTo>
                <a:lnTo>
                  <a:pt x="94" y="40"/>
                </a:lnTo>
                <a:lnTo>
                  <a:pt x="94" y="40"/>
                </a:lnTo>
                <a:lnTo>
                  <a:pt x="94" y="44"/>
                </a:lnTo>
                <a:lnTo>
                  <a:pt x="94" y="44"/>
                </a:lnTo>
                <a:lnTo>
                  <a:pt x="92" y="48"/>
                </a:lnTo>
                <a:lnTo>
                  <a:pt x="92" y="48"/>
                </a:lnTo>
                <a:lnTo>
                  <a:pt x="90" y="54"/>
                </a:lnTo>
                <a:lnTo>
                  <a:pt x="90" y="54"/>
                </a:lnTo>
                <a:lnTo>
                  <a:pt x="88" y="58"/>
                </a:lnTo>
                <a:lnTo>
                  <a:pt x="88" y="58"/>
                </a:lnTo>
                <a:lnTo>
                  <a:pt x="82" y="68"/>
                </a:lnTo>
                <a:lnTo>
                  <a:pt x="82" y="68"/>
                </a:lnTo>
                <a:lnTo>
                  <a:pt x="80" y="70"/>
                </a:lnTo>
                <a:lnTo>
                  <a:pt x="78" y="72"/>
                </a:lnTo>
                <a:lnTo>
                  <a:pt x="78" y="72"/>
                </a:lnTo>
                <a:lnTo>
                  <a:pt x="80" y="80"/>
                </a:lnTo>
                <a:lnTo>
                  <a:pt x="80" y="80"/>
                </a:lnTo>
                <a:lnTo>
                  <a:pt x="82" y="80"/>
                </a:lnTo>
                <a:lnTo>
                  <a:pt x="84" y="80"/>
                </a:lnTo>
                <a:lnTo>
                  <a:pt x="86" y="80"/>
                </a:lnTo>
                <a:lnTo>
                  <a:pt x="86" y="80"/>
                </a:lnTo>
                <a:lnTo>
                  <a:pt x="86" y="84"/>
                </a:lnTo>
                <a:lnTo>
                  <a:pt x="86" y="88"/>
                </a:lnTo>
                <a:lnTo>
                  <a:pt x="86" y="88"/>
                </a:lnTo>
                <a:lnTo>
                  <a:pt x="86" y="92"/>
                </a:lnTo>
                <a:lnTo>
                  <a:pt x="88" y="94"/>
                </a:lnTo>
                <a:lnTo>
                  <a:pt x="94" y="98"/>
                </a:lnTo>
                <a:lnTo>
                  <a:pt x="94" y="98"/>
                </a:lnTo>
                <a:lnTo>
                  <a:pt x="100" y="104"/>
                </a:lnTo>
                <a:lnTo>
                  <a:pt x="104" y="110"/>
                </a:lnTo>
                <a:lnTo>
                  <a:pt x="104" y="110"/>
                </a:lnTo>
                <a:lnTo>
                  <a:pt x="106" y="110"/>
                </a:lnTo>
                <a:lnTo>
                  <a:pt x="110" y="112"/>
                </a:lnTo>
                <a:lnTo>
                  <a:pt x="110" y="112"/>
                </a:lnTo>
                <a:lnTo>
                  <a:pt x="112" y="114"/>
                </a:lnTo>
                <a:lnTo>
                  <a:pt x="114" y="114"/>
                </a:lnTo>
                <a:lnTo>
                  <a:pt x="116" y="112"/>
                </a:lnTo>
                <a:lnTo>
                  <a:pt x="116" y="112"/>
                </a:lnTo>
                <a:lnTo>
                  <a:pt x="130" y="84"/>
                </a:lnTo>
                <a:lnTo>
                  <a:pt x="130" y="84"/>
                </a:lnTo>
                <a:lnTo>
                  <a:pt x="130" y="82"/>
                </a:lnTo>
                <a:lnTo>
                  <a:pt x="128" y="80"/>
                </a:lnTo>
                <a:lnTo>
                  <a:pt x="122" y="76"/>
                </a:lnTo>
                <a:lnTo>
                  <a:pt x="122" y="76"/>
                </a:lnTo>
                <a:lnTo>
                  <a:pt x="118" y="70"/>
                </a:lnTo>
                <a:lnTo>
                  <a:pt x="114" y="66"/>
                </a:lnTo>
                <a:lnTo>
                  <a:pt x="114" y="66"/>
                </a:lnTo>
                <a:lnTo>
                  <a:pt x="112" y="66"/>
                </a:lnTo>
                <a:lnTo>
                  <a:pt x="112" y="66"/>
                </a:lnTo>
                <a:lnTo>
                  <a:pt x="110" y="66"/>
                </a:lnTo>
                <a:lnTo>
                  <a:pt x="110" y="66"/>
                </a:lnTo>
                <a:lnTo>
                  <a:pt x="112" y="64"/>
                </a:lnTo>
                <a:lnTo>
                  <a:pt x="112" y="62"/>
                </a:lnTo>
                <a:lnTo>
                  <a:pt x="112" y="62"/>
                </a:lnTo>
                <a:lnTo>
                  <a:pt x="110" y="60"/>
                </a:lnTo>
                <a:lnTo>
                  <a:pt x="110" y="56"/>
                </a:lnTo>
                <a:lnTo>
                  <a:pt x="110" y="56"/>
                </a:lnTo>
                <a:lnTo>
                  <a:pt x="112" y="38"/>
                </a:lnTo>
                <a:lnTo>
                  <a:pt x="112" y="38"/>
                </a:lnTo>
                <a:lnTo>
                  <a:pt x="112" y="34"/>
                </a:lnTo>
                <a:lnTo>
                  <a:pt x="112" y="30"/>
                </a:lnTo>
                <a:lnTo>
                  <a:pt x="112" y="30"/>
                </a:lnTo>
                <a:lnTo>
                  <a:pt x="112" y="30"/>
                </a:lnTo>
                <a:lnTo>
                  <a:pt x="114" y="30"/>
                </a:lnTo>
                <a:lnTo>
                  <a:pt x="116" y="28"/>
                </a:lnTo>
                <a:lnTo>
                  <a:pt x="118" y="30"/>
                </a:lnTo>
                <a:lnTo>
                  <a:pt x="118" y="30"/>
                </a:lnTo>
                <a:lnTo>
                  <a:pt x="118" y="32"/>
                </a:lnTo>
                <a:lnTo>
                  <a:pt x="118" y="36"/>
                </a:lnTo>
                <a:lnTo>
                  <a:pt x="118" y="36"/>
                </a:lnTo>
                <a:lnTo>
                  <a:pt x="122" y="40"/>
                </a:lnTo>
                <a:lnTo>
                  <a:pt x="124" y="42"/>
                </a:lnTo>
                <a:lnTo>
                  <a:pt x="124" y="42"/>
                </a:lnTo>
                <a:lnTo>
                  <a:pt x="126" y="42"/>
                </a:lnTo>
                <a:lnTo>
                  <a:pt x="128" y="42"/>
                </a:lnTo>
                <a:lnTo>
                  <a:pt x="128" y="42"/>
                </a:lnTo>
                <a:lnTo>
                  <a:pt x="130" y="42"/>
                </a:lnTo>
                <a:lnTo>
                  <a:pt x="130" y="42"/>
                </a:lnTo>
                <a:lnTo>
                  <a:pt x="132" y="44"/>
                </a:lnTo>
                <a:lnTo>
                  <a:pt x="132" y="46"/>
                </a:lnTo>
                <a:lnTo>
                  <a:pt x="132" y="46"/>
                </a:lnTo>
                <a:lnTo>
                  <a:pt x="134" y="46"/>
                </a:lnTo>
                <a:lnTo>
                  <a:pt x="136" y="48"/>
                </a:lnTo>
                <a:lnTo>
                  <a:pt x="136" y="48"/>
                </a:lnTo>
                <a:lnTo>
                  <a:pt x="140" y="48"/>
                </a:lnTo>
                <a:lnTo>
                  <a:pt x="140" y="48"/>
                </a:lnTo>
                <a:lnTo>
                  <a:pt x="144" y="52"/>
                </a:lnTo>
                <a:lnTo>
                  <a:pt x="144" y="52"/>
                </a:lnTo>
                <a:lnTo>
                  <a:pt x="146" y="52"/>
                </a:lnTo>
                <a:lnTo>
                  <a:pt x="148" y="54"/>
                </a:lnTo>
                <a:lnTo>
                  <a:pt x="148" y="54"/>
                </a:lnTo>
                <a:lnTo>
                  <a:pt x="150" y="58"/>
                </a:lnTo>
                <a:lnTo>
                  <a:pt x="148" y="62"/>
                </a:lnTo>
                <a:lnTo>
                  <a:pt x="148" y="62"/>
                </a:lnTo>
                <a:lnTo>
                  <a:pt x="148" y="70"/>
                </a:lnTo>
                <a:lnTo>
                  <a:pt x="148" y="70"/>
                </a:lnTo>
                <a:lnTo>
                  <a:pt x="148" y="84"/>
                </a:lnTo>
                <a:close/>
                <a:moveTo>
                  <a:pt x="120" y="44"/>
                </a:moveTo>
                <a:lnTo>
                  <a:pt x="120" y="44"/>
                </a:lnTo>
                <a:lnTo>
                  <a:pt x="120" y="42"/>
                </a:lnTo>
                <a:lnTo>
                  <a:pt x="124" y="42"/>
                </a:lnTo>
                <a:lnTo>
                  <a:pt x="126" y="44"/>
                </a:lnTo>
                <a:lnTo>
                  <a:pt x="126" y="44"/>
                </a:lnTo>
                <a:lnTo>
                  <a:pt x="126" y="44"/>
                </a:lnTo>
                <a:lnTo>
                  <a:pt x="122" y="42"/>
                </a:lnTo>
                <a:lnTo>
                  <a:pt x="122" y="42"/>
                </a:lnTo>
                <a:lnTo>
                  <a:pt x="120" y="44"/>
                </a:lnTo>
                <a:lnTo>
                  <a:pt x="120" y="46"/>
                </a:lnTo>
                <a:lnTo>
                  <a:pt x="120" y="44"/>
                </a:lnTo>
                <a:close/>
                <a:moveTo>
                  <a:pt x="126" y="46"/>
                </a:moveTo>
                <a:lnTo>
                  <a:pt x="126" y="46"/>
                </a:lnTo>
                <a:lnTo>
                  <a:pt x="126" y="48"/>
                </a:lnTo>
                <a:lnTo>
                  <a:pt x="124" y="52"/>
                </a:lnTo>
                <a:lnTo>
                  <a:pt x="124" y="52"/>
                </a:lnTo>
                <a:lnTo>
                  <a:pt x="124" y="50"/>
                </a:lnTo>
                <a:lnTo>
                  <a:pt x="124" y="48"/>
                </a:lnTo>
                <a:lnTo>
                  <a:pt x="126" y="46"/>
                </a:lnTo>
                <a:close/>
                <a:moveTo>
                  <a:pt x="112" y="66"/>
                </a:moveTo>
                <a:lnTo>
                  <a:pt x="112" y="66"/>
                </a:lnTo>
                <a:lnTo>
                  <a:pt x="112" y="66"/>
                </a:lnTo>
                <a:lnTo>
                  <a:pt x="112" y="66"/>
                </a:lnTo>
                <a:close/>
              </a:path>
            </a:pathLst>
          </a:custGeom>
          <a:solidFill>
            <a:srgbClr val="000000"/>
          </a:solidFill>
          <a:ln w="9525">
            <a:noFill/>
            <a:round/>
            <a:headEnd/>
            <a:tailEnd/>
          </a:ln>
          <a:effectLst>
            <a:reflection blurRad="6350" stA="52000" endA="300" endPos="35000" dir="5400000" sy="-100000" algn="bl" rotWithShape="0"/>
          </a:effectLst>
        </p:spPr>
        <p:txBody>
          <a:bodyPr/>
          <a:lstStyle/>
          <a:p>
            <a:pPr eaLnBrk="1" hangingPunct="1">
              <a:defRPr/>
            </a:pPr>
            <a:endParaRPr lang="en-US">
              <a:latin typeface="Encode Sans Expanded" panose="00000505000000000000" pitchFamily="2" charset="0"/>
            </a:endParaRPr>
          </a:p>
        </p:txBody>
      </p:sp>
      <p:pic>
        <p:nvPicPr>
          <p:cNvPr id="11" name="Picture 10" descr="124711576437746750810m_Air_Rifle_Target.svg.hi.png"/>
          <p:cNvPicPr>
            <a:picLocks noChangeAspect="1"/>
          </p:cNvPicPr>
          <p:nvPr/>
        </p:nvPicPr>
        <p:blipFill>
          <a:blip r:embed="rId4"/>
          <a:stretch>
            <a:fillRect/>
          </a:stretch>
        </p:blipFill>
        <p:spPr>
          <a:xfrm>
            <a:off x="2789238" y="2738439"/>
            <a:ext cx="1581150" cy="1582737"/>
          </a:xfrm>
          <a:prstGeom prst="rect">
            <a:avLst/>
          </a:prstGeom>
          <a:effectLst>
            <a:outerShdw blurRad="3175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9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EBE629-D7BF-E79D-CA5F-1BA759A1727A}"/>
              </a:ext>
            </a:extLst>
          </p:cNvPr>
          <p:cNvSpPr>
            <a:spLocks noGrp="1"/>
          </p:cNvSpPr>
          <p:nvPr>
            <p:ph type="body" idx="1"/>
          </p:nvPr>
        </p:nvSpPr>
        <p:spPr/>
        <p:txBody>
          <a:bodyPr/>
          <a:lstStyle/>
          <a:p>
            <a:r>
              <a:rPr lang="fr-FR"/>
              <a:t>Case </a:t>
            </a:r>
            <a:r>
              <a:rPr lang="fr-FR" err="1"/>
              <a:t>study</a:t>
            </a:r>
            <a:r>
              <a:rPr lang="fr-FR"/>
              <a:t> phase #3</a:t>
            </a:r>
            <a:endParaRPr lang="fr-BE"/>
          </a:p>
        </p:txBody>
      </p:sp>
      <p:sp>
        <p:nvSpPr>
          <p:cNvPr id="3" name="Text Placeholder 2">
            <a:extLst>
              <a:ext uri="{FF2B5EF4-FFF2-40B4-BE49-F238E27FC236}">
                <a16:creationId xmlns:a16="http://schemas.microsoft.com/office/drawing/2014/main" id="{ABD9CB6E-73A3-7A61-9E18-58ECA7527055}"/>
              </a:ext>
            </a:extLst>
          </p:cNvPr>
          <p:cNvSpPr>
            <a:spLocks noGrp="1"/>
          </p:cNvSpPr>
          <p:nvPr>
            <p:ph type="body" sz="quarter" idx="19"/>
          </p:nvPr>
        </p:nvSpPr>
        <p:spPr/>
        <p:txBody>
          <a:bodyPr/>
          <a:lstStyle/>
          <a:p>
            <a:r>
              <a:rPr lang="fr-BE"/>
              <a:t>03</a:t>
            </a:r>
            <a:endParaRPr lang="en-US"/>
          </a:p>
        </p:txBody>
      </p:sp>
      <p:sp>
        <p:nvSpPr>
          <p:cNvPr id="4" name="Text Placeholder 3">
            <a:extLst>
              <a:ext uri="{FF2B5EF4-FFF2-40B4-BE49-F238E27FC236}">
                <a16:creationId xmlns:a16="http://schemas.microsoft.com/office/drawing/2014/main" id="{35847B5F-4049-470E-4D88-A0F9843721F0}"/>
              </a:ext>
            </a:extLst>
          </p:cNvPr>
          <p:cNvSpPr>
            <a:spLocks noGrp="1"/>
          </p:cNvSpPr>
          <p:nvPr>
            <p:ph type="body" sz="quarter" idx="13"/>
          </p:nvPr>
        </p:nvSpPr>
        <p:spPr>
          <a:xfrm>
            <a:off x="7315200" y="1296370"/>
            <a:ext cx="4021200" cy="4597796"/>
          </a:xfrm>
        </p:spPr>
        <p:txBody>
          <a:bodyPr/>
          <a:lstStyle/>
          <a:p>
            <a:endParaRPr lang="fr-BE" dirty="0"/>
          </a:p>
          <a:p>
            <a:r>
              <a:rPr lang="en-US" dirty="0"/>
              <a:t>Digital activity – Whiteboard</a:t>
            </a:r>
            <a:endParaRPr lang="en-AS" dirty="0"/>
          </a:p>
          <a:p>
            <a:endParaRPr lang="en-US" dirty="0"/>
          </a:p>
          <a:p>
            <a:r>
              <a:rPr lang="en-US" dirty="0"/>
              <a:t>What questions do you ask to gather key information about the prospect and to dig into their concerns?</a:t>
            </a:r>
          </a:p>
          <a:p>
            <a:endParaRPr lang="fr-BE" dirty="0"/>
          </a:p>
          <a:p>
            <a:endParaRPr lang="fr-BE" dirty="0"/>
          </a:p>
          <a:p>
            <a:endParaRPr lang="en-US" dirty="0"/>
          </a:p>
        </p:txBody>
      </p:sp>
      <p:sp>
        <p:nvSpPr>
          <p:cNvPr id="5" name="Title 4">
            <a:extLst>
              <a:ext uri="{FF2B5EF4-FFF2-40B4-BE49-F238E27FC236}">
                <a16:creationId xmlns:a16="http://schemas.microsoft.com/office/drawing/2014/main" id="{58C357FD-7CC3-0657-D405-EFE3F9E5DAFA}"/>
              </a:ext>
            </a:extLst>
          </p:cNvPr>
          <p:cNvSpPr>
            <a:spLocks noGrp="1"/>
          </p:cNvSpPr>
          <p:nvPr>
            <p:ph type="title"/>
          </p:nvPr>
        </p:nvSpPr>
        <p:spPr/>
        <p:txBody>
          <a:bodyPr/>
          <a:lstStyle/>
          <a:p>
            <a:r>
              <a:rPr lang="en-US"/>
              <a:t>Gather information on the prospect and their expectations</a:t>
            </a:r>
            <a:endParaRPr lang="fr-FR"/>
          </a:p>
        </p:txBody>
      </p:sp>
      <p:pic>
        <p:nvPicPr>
          <p:cNvPr id="7" name="Picture 6" descr="A hand holding a magnifying glass&#10;&#10;Description automatically generated with low confidence">
            <a:extLst>
              <a:ext uri="{FF2B5EF4-FFF2-40B4-BE49-F238E27FC236}">
                <a16:creationId xmlns:a16="http://schemas.microsoft.com/office/drawing/2014/main" id="{19E03D91-4A6E-8B31-CED4-C6236644950E}"/>
              </a:ext>
            </a:extLst>
          </p:cNvPr>
          <p:cNvPicPr>
            <a:picLocks noChangeAspect="1"/>
          </p:cNvPicPr>
          <p:nvPr/>
        </p:nvPicPr>
        <p:blipFill>
          <a:blip r:embed="rId3"/>
          <a:stretch>
            <a:fillRect/>
          </a:stretch>
        </p:blipFill>
        <p:spPr>
          <a:xfrm>
            <a:off x="536400" y="1626602"/>
            <a:ext cx="6499202" cy="4267563"/>
          </a:xfrm>
          <a:prstGeom prst="rect">
            <a:avLst/>
          </a:prstGeom>
        </p:spPr>
      </p:pic>
    </p:spTree>
    <p:extLst>
      <p:ext uri="{BB962C8B-B14F-4D97-AF65-F5344CB8AC3E}">
        <p14:creationId xmlns:p14="http://schemas.microsoft.com/office/powerpoint/2010/main" val="375818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A7C4F5-958C-4E24-E489-9773144034FF}"/>
              </a:ext>
            </a:extLst>
          </p:cNvPr>
          <p:cNvSpPr>
            <a:spLocks noGrp="1"/>
          </p:cNvSpPr>
          <p:nvPr>
            <p:ph type="body" idx="1"/>
          </p:nvPr>
        </p:nvSpPr>
        <p:spPr/>
        <p:txBody>
          <a:bodyPr/>
          <a:lstStyle/>
          <a:p>
            <a:r>
              <a:rPr lang="fr-FR"/>
              <a:t>Case </a:t>
            </a:r>
            <a:r>
              <a:rPr lang="fr-FR" err="1"/>
              <a:t>study</a:t>
            </a:r>
            <a:r>
              <a:rPr lang="fr-FR"/>
              <a:t> phase #3</a:t>
            </a:r>
            <a:endParaRPr lang="fr-BE"/>
          </a:p>
        </p:txBody>
      </p:sp>
      <p:sp>
        <p:nvSpPr>
          <p:cNvPr id="3" name="Text Placeholder 2">
            <a:extLst>
              <a:ext uri="{FF2B5EF4-FFF2-40B4-BE49-F238E27FC236}">
                <a16:creationId xmlns:a16="http://schemas.microsoft.com/office/drawing/2014/main" id="{3FD8D89C-A63F-B0BD-9251-D3195FFB2E58}"/>
              </a:ext>
            </a:extLst>
          </p:cNvPr>
          <p:cNvSpPr>
            <a:spLocks noGrp="1"/>
          </p:cNvSpPr>
          <p:nvPr>
            <p:ph type="body" sz="quarter" idx="19"/>
          </p:nvPr>
        </p:nvSpPr>
        <p:spPr/>
        <p:txBody>
          <a:bodyPr/>
          <a:lstStyle/>
          <a:p>
            <a:r>
              <a:rPr lang="fr-BE"/>
              <a:t>03</a:t>
            </a:r>
            <a:endParaRPr lang="en-US"/>
          </a:p>
        </p:txBody>
      </p:sp>
      <p:sp>
        <p:nvSpPr>
          <p:cNvPr id="5" name="Title 4">
            <a:extLst>
              <a:ext uri="{FF2B5EF4-FFF2-40B4-BE49-F238E27FC236}">
                <a16:creationId xmlns:a16="http://schemas.microsoft.com/office/drawing/2014/main" id="{226D8C7F-2D8A-AC4A-CCAF-1DA33C78EFC5}"/>
              </a:ext>
            </a:extLst>
          </p:cNvPr>
          <p:cNvSpPr>
            <a:spLocks noGrp="1"/>
          </p:cNvSpPr>
          <p:nvPr>
            <p:ph type="title"/>
          </p:nvPr>
        </p:nvSpPr>
        <p:spPr/>
        <p:txBody>
          <a:bodyPr/>
          <a:lstStyle/>
          <a:p>
            <a:r>
              <a:rPr lang="fr-BE" err="1"/>
              <a:t>What</a:t>
            </a:r>
            <a:r>
              <a:rPr lang="fr-BE"/>
              <a:t> questions to </a:t>
            </a:r>
            <a:r>
              <a:rPr lang="fr-BE" err="1"/>
              <a:t>ask</a:t>
            </a:r>
            <a:r>
              <a:rPr lang="fr-BE"/>
              <a:t>?</a:t>
            </a:r>
            <a:endParaRPr lang="en-US"/>
          </a:p>
        </p:txBody>
      </p:sp>
      <p:pic>
        <p:nvPicPr>
          <p:cNvPr id="6" name="Picture 2" descr="Tableau blanc">
            <a:extLst>
              <a:ext uri="{FF2B5EF4-FFF2-40B4-BE49-F238E27FC236}">
                <a16:creationId xmlns:a16="http://schemas.microsoft.com/office/drawing/2014/main" id="{D2DD1B8B-FFAF-4890-83B1-732F2060BB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7" name="TextBox 6">
            <a:extLst>
              <a:ext uri="{FF2B5EF4-FFF2-40B4-BE49-F238E27FC236}">
                <a16:creationId xmlns:a16="http://schemas.microsoft.com/office/drawing/2014/main" id="{CA574410-A1A9-83CD-1287-B48DCDEDDDAB}"/>
              </a:ext>
            </a:extLst>
          </p:cNvPr>
          <p:cNvSpPr txBox="1"/>
          <p:nvPr/>
        </p:nvSpPr>
        <p:spPr>
          <a:xfrm>
            <a:off x="3027352" y="1992238"/>
            <a:ext cx="5428527" cy="369332"/>
          </a:xfrm>
          <a:prstGeom prst="rect">
            <a:avLst/>
          </a:prstGeom>
          <a:solidFill>
            <a:schemeClr val="bg1"/>
          </a:solidFill>
        </p:spPr>
        <p:txBody>
          <a:bodyPr wrap="square" rtlCol="0">
            <a:spAutoFit/>
          </a:bodyPr>
          <a:lstStyle/>
          <a:p>
            <a:pPr algn="ctr"/>
            <a:r>
              <a:rPr lang="fr-BE" dirty="0"/>
              <a:t>Share your </a:t>
            </a:r>
            <a:r>
              <a:rPr lang="fr-BE" dirty="0" err="1"/>
              <a:t>ideas</a:t>
            </a:r>
            <a:endParaRPr lang="en-US" dirty="0"/>
          </a:p>
        </p:txBody>
      </p:sp>
    </p:spTree>
    <p:extLst>
      <p:ext uri="{BB962C8B-B14F-4D97-AF65-F5344CB8AC3E}">
        <p14:creationId xmlns:p14="http://schemas.microsoft.com/office/powerpoint/2010/main" val="190515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fr-FR"/>
              <a:t>Case </a:t>
            </a:r>
            <a:r>
              <a:rPr lang="fr-FR" err="1"/>
              <a:t>study</a:t>
            </a:r>
            <a:r>
              <a:rPr lang="fr-FR"/>
              <a:t> phase #3</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p:txBody>
          <a:bodyPr/>
          <a:lstStyle/>
          <a:p>
            <a:r>
              <a:rPr lang="en-US" dirty="0"/>
              <a:t>Gather information about the prospect and their expectations</a:t>
            </a:r>
            <a:endParaRPr lang="fr-FR" dirty="0"/>
          </a:p>
        </p:txBody>
      </p:sp>
      <p:sp>
        <p:nvSpPr>
          <p:cNvPr id="20" name="Rectangle 4">
            <a:extLst>
              <a:ext uri="{FF2B5EF4-FFF2-40B4-BE49-F238E27FC236}">
                <a16:creationId xmlns:a16="http://schemas.microsoft.com/office/drawing/2014/main" id="{3BF4D302-1C81-0BC7-70D9-04B7A29734F6}"/>
              </a:ext>
            </a:extLst>
          </p:cNvPr>
          <p:cNvSpPr>
            <a:spLocks noChangeArrowheads="1"/>
          </p:cNvSpPr>
          <p:nvPr/>
        </p:nvSpPr>
        <p:spPr bwMode="auto">
          <a:xfrm>
            <a:off x="191400" y="2422355"/>
            <a:ext cx="29752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50000"/>
              </a:spcBef>
              <a:spcAft>
                <a:spcPct val="0"/>
              </a:spcAft>
              <a:defRPr>
                <a:solidFill>
                  <a:schemeClr val="tx1"/>
                </a:solidFill>
                <a:latin typeface="Verdana" panose="020B0604030504040204" pitchFamily="34" charset="0"/>
              </a:defRPr>
            </a:lvl6pPr>
            <a:lvl7pPr marL="2971800" indent="-228600" eaLnBrk="0" fontAlgn="base" hangingPunct="0">
              <a:spcBef>
                <a:spcPct val="50000"/>
              </a:spcBef>
              <a:spcAft>
                <a:spcPct val="0"/>
              </a:spcAft>
              <a:defRPr>
                <a:solidFill>
                  <a:schemeClr val="tx1"/>
                </a:solidFill>
                <a:latin typeface="Verdana" panose="020B0604030504040204" pitchFamily="34" charset="0"/>
              </a:defRPr>
            </a:lvl7pPr>
            <a:lvl8pPr marL="3429000" indent="-228600" eaLnBrk="0" fontAlgn="base" hangingPunct="0">
              <a:spcBef>
                <a:spcPct val="50000"/>
              </a:spcBef>
              <a:spcAft>
                <a:spcPct val="0"/>
              </a:spcAft>
              <a:defRPr>
                <a:solidFill>
                  <a:schemeClr val="tx1"/>
                </a:solidFill>
                <a:latin typeface="Verdana" panose="020B0604030504040204" pitchFamily="34" charset="0"/>
              </a:defRPr>
            </a:lvl8pPr>
            <a:lvl9pPr marL="3886200" indent="-228600" eaLnBrk="0" fontAlgn="base" hangingPunct="0">
              <a:spcBef>
                <a:spcPct val="50000"/>
              </a:spcBef>
              <a:spcAft>
                <a:spcPct val="0"/>
              </a:spcAft>
              <a:defRPr>
                <a:solidFill>
                  <a:schemeClr val="tx1"/>
                </a:solidFill>
                <a:latin typeface="Verdana" panose="020B0604030504040204" pitchFamily="34" charset="0"/>
              </a:defRPr>
            </a:lvl9pPr>
          </a:lstStyle>
          <a:p>
            <a:pPr algn="ctr" defTabSz="914400" fontAlgn="auto">
              <a:spcBef>
                <a:spcPts val="0"/>
              </a:spcBef>
              <a:spcAft>
                <a:spcPts val="0"/>
              </a:spcAft>
              <a:defRPr/>
            </a:pPr>
            <a:endParaRPr lang="en-US" sz="2400" kern="0" dirty="0">
              <a:latin typeface="+mj-lt"/>
              <a:cs typeface="Lato Bold"/>
            </a:endParaRPr>
          </a:p>
          <a:p>
            <a:pPr algn="ctr" defTabSz="914400" fontAlgn="auto">
              <a:spcBef>
                <a:spcPts val="0"/>
              </a:spcBef>
              <a:spcAft>
                <a:spcPts val="0"/>
              </a:spcAft>
              <a:defRPr/>
            </a:pPr>
            <a:r>
              <a:rPr lang="en-US" sz="2400" kern="0" dirty="0">
                <a:latin typeface="+mj-lt"/>
                <a:cs typeface="Lato Bold"/>
              </a:rPr>
              <a:t>1. </a:t>
            </a:r>
          </a:p>
          <a:p>
            <a:pPr algn="ctr" defTabSz="914400" fontAlgn="auto">
              <a:spcBef>
                <a:spcPts val="0"/>
              </a:spcBef>
              <a:spcAft>
                <a:spcPts val="0"/>
              </a:spcAft>
              <a:defRPr/>
            </a:pPr>
            <a:r>
              <a:rPr lang="en-US" sz="2400" kern="0" dirty="0">
                <a:latin typeface="+mj-lt"/>
                <a:cs typeface="Lato Bold"/>
              </a:rPr>
              <a:t>Who’s my customer?</a:t>
            </a:r>
            <a:endParaRPr lang="fr-BE" sz="2400" kern="0" dirty="0">
              <a:latin typeface="+mj-lt"/>
              <a:cs typeface="Lato Bold"/>
            </a:endParaRPr>
          </a:p>
        </p:txBody>
      </p:sp>
      <p:sp>
        <p:nvSpPr>
          <p:cNvPr id="21" name="Title 1">
            <a:extLst>
              <a:ext uri="{FF2B5EF4-FFF2-40B4-BE49-F238E27FC236}">
                <a16:creationId xmlns:a16="http://schemas.microsoft.com/office/drawing/2014/main" id="{8182047F-E992-E8AA-717B-CDF750F6DA94}"/>
              </a:ext>
            </a:extLst>
          </p:cNvPr>
          <p:cNvSpPr txBox="1">
            <a:spLocks/>
          </p:cNvSpPr>
          <p:nvPr/>
        </p:nvSpPr>
        <p:spPr>
          <a:xfrm>
            <a:off x="372858" y="1693238"/>
            <a:ext cx="2270234" cy="486000"/>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ctr"/>
            <a:r>
              <a:rPr lang="en-US" dirty="0"/>
              <a:t>Example of B2B prospecting sheet</a:t>
            </a:r>
            <a:endParaRPr lang="fr-BE" dirty="0"/>
          </a:p>
        </p:txBody>
      </p:sp>
      <p:sp>
        <p:nvSpPr>
          <p:cNvPr id="12" name="TextBox 11">
            <a:extLst>
              <a:ext uri="{FF2B5EF4-FFF2-40B4-BE49-F238E27FC236}">
                <a16:creationId xmlns:a16="http://schemas.microsoft.com/office/drawing/2014/main" id="{35897917-9D54-4FA2-3B4A-7B532547B479}"/>
              </a:ext>
            </a:extLst>
          </p:cNvPr>
          <p:cNvSpPr txBox="1"/>
          <p:nvPr/>
        </p:nvSpPr>
        <p:spPr>
          <a:xfrm>
            <a:off x="9448800" y="4484914"/>
            <a:ext cx="1897300" cy="369332"/>
          </a:xfrm>
          <a:prstGeom prst="rect">
            <a:avLst/>
          </a:prstGeom>
          <a:noFill/>
        </p:spPr>
        <p:txBody>
          <a:bodyPr wrap="square" lIns="91440" tIns="45720" rIns="91440" bIns="45720" rtlCol="0" anchor="t">
            <a:spAutoFit/>
          </a:bodyPr>
          <a:lstStyle/>
          <a:p>
            <a:endParaRPr lang="fr-BE"/>
          </a:p>
        </p:txBody>
      </p:sp>
      <p:pic>
        <p:nvPicPr>
          <p:cNvPr id="3" name="Picture 2">
            <a:extLst>
              <a:ext uri="{FF2B5EF4-FFF2-40B4-BE49-F238E27FC236}">
                <a16:creationId xmlns:a16="http://schemas.microsoft.com/office/drawing/2014/main" id="{A3994593-1CDD-78F7-66B0-8D0CB6684BFD}"/>
              </a:ext>
            </a:extLst>
          </p:cNvPr>
          <p:cNvPicPr>
            <a:picLocks noChangeAspect="1"/>
          </p:cNvPicPr>
          <p:nvPr/>
        </p:nvPicPr>
        <p:blipFill>
          <a:blip r:embed="rId3"/>
          <a:srcRect/>
          <a:stretch/>
        </p:blipFill>
        <p:spPr>
          <a:xfrm>
            <a:off x="4816204" y="1280323"/>
            <a:ext cx="3077710" cy="5218252"/>
          </a:xfrm>
          <a:prstGeom prst="rect">
            <a:avLst/>
          </a:prstGeom>
        </p:spPr>
      </p:pic>
      <p:pic>
        <p:nvPicPr>
          <p:cNvPr id="9" name="Picture 2" descr="Stellantis dévoile un florilège de slogans pour ses marques">
            <a:extLst>
              <a:ext uri="{FF2B5EF4-FFF2-40B4-BE49-F238E27FC236}">
                <a16:creationId xmlns:a16="http://schemas.microsoft.com/office/drawing/2014/main" id="{19110CA0-EE4D-CB36-428C-E21C42143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629279"/>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 name="Picture 2" descr="Drapeaux Monde Banque d'images et photos libres de droit - iStock">
            <a:extLst>
              <a:ext uri="{FF2B5EF4-FFF2-40B4-BE49-F238E27FC236}">
                <a16:creationId xmlns:a16="http://schemas.microsoft.com/office/drawing/2014/main" id="{1CCC1B46-8A2F-98A4-079C-C655BC377C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5" y="619333"/>
            <a:ext cx="289803" cy="289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0A7CBD65-C61A-A9DE-3780-B09C22202DAF}"/>
              </a:ext>
            </a:extLst>
          </p:cNvPr>
          <p:cNvSpPr/>
          <p:nvPr/>
        </p:nvSpPr>
        <p:spPr>
          <a:xfrm>
            <a:off x="-3209488" y="1588168"/>
            <a:ext cx="3582346" cy="413311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ADD A SPECIFIC PART ON DATABASE AND CRM:</a:t>
            </a:r>
          </a:p>
          <a:p>
            <a:pPr algn="ctr"/>
            <a:r>
              <a:rPr lang="fr-FR" dirty="0"/>
              <a:t>IDENTIFY THE TOOLS THEY HAVE TO USE? WHICH KIND OF DATABASE ?</a:t>
            </a:r>
          </a:p>
          <a:p>
            <a:pPr algn="ctr"/>
            <a:r>
              <a:rPr lang="fr-FR" dirty="0"/>
              <a:t>WHAT INFORMATION YOU HAVE ON THESE TOOLS?</a:t>
            </a:r>
          </a:p>
        </p:txBody>
      </p:sp>
    </p:spTree>
    <p:extLst>
      <p:ext uri="{BB962C8B-B14F-4D97-AF65-F5344CB8AC3E}">
        <p14:creationId xmlns:p14="http://schemas.microsoft.com/office/powerpoint/2010/main" val="42540332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1646353-C36B-A349-8D40-CA78552AC28E}"/>
              </a:ext>
            </a:extLst>
          </p:cNvPr>
          <p:cNvSpPr>
            <a:spLocks noGrp="1"/>
          </p:cNvSpPr>
          <p:nvPr>
            <p:ph type="body" idx="1"/>
          </p:nvPr>
        </p:nvSpPr>
        <p:spPr>
          <a:solidFill>
            <a:schemeClr val="accent1"/>
          </a:solidFill>
        </p:spPr>
        <p:txBody>
          <a:bodyPr/>
          <a:lstStyle/>
          <a:p>
            <a:r>
              <a:rPr lang="fr-FR"/>
              <a:t>introduction</a:t>
            </a:r>
          </a:p>
        </p:txBody>
      </p:sp>
      <p:sp>
        <p:nvSpPr>
          <p:cNvPr id="2" name="Espace réservé du texte 1"/>
          <p:cNvSpPr>
            <a:spLocks noGrp="1"/>
          </p:cNvSpPr>
          <p:nvPr>
            <p:ph type="body" sz="quarter" idx="15"/>
          </p:nvPr>
        </p:nvSpPr>
        <p:spPr/>
        <p:txBody>
          <a:bodyPr/>
          <a:lstStyle/>
          <a:p>
            <a:r>
              <a:rPr lang="fr-FR"/>
              <a:t>Session Programme</a:t>
            </a:r>
          </a:p>
        </p:txBody>
      </p:sp>
      <p:pic>
        <p:nvPicPr>
          <p:cNvPr id="7" name="Graphic 6" descr="Clock with solid fill">
            <a:extLst>
              <a:ext uri="{FF2B5EF4-FFF2-40B4-BE49-F238E27FC236}">
                <a16:creationId xmlns:a16="http://schemas.microsoft.com/office/drawing/2014/main" id="{4EFCC554-B78E-47DF-D6C2-6E46B50C5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934754"/>
            <a:ext cx="2232000" cy="2232000"/>
          </a:xfrm>
          <a:prstGeom prst="rect">
            <a:avLst/>
          </a:prstGeom>
        </p:spPr>
      </p:pic>
      <p:graphicFrame>
        <p:nvGraphicFramePr>
          <p:cNvPr id="6" name="Table 7">
            <a:extLst>
              <a:ext uri="{FF2B5EF4-FFF2-40B4-BE49-F238E27FC236}">
                <a16:creationId xmlns:a16="http://schemas.microsoft.com/office/drawing/2014/main" id="{1D9913CD-2B00-5066-E229-6A3BB0B396C1}"/>
              </a:ext>
            </a:extLst>
          </p:cNvPr>
          <p:cNvGraphicFramePr>
            <a:graphicFrameLocks noGrp="1"/>
          </p:cNvGraphicFramePr>
          <p:nvPr>
            <p:extLst>
              <p:ext uri="{D42A27DB-BD31-4B8C-83A1-F6EECF244321}">
                <p14:modId xmlns:p14="http://schemas.microsoft.com/office/powerpoint/2010/main" val="3129061775"/>
              </p:ext>
            </p:extLst>
          </p:nvPr>
        </p:nvGraphicFramePr>
        <p:xfrm>
          <a:off x="2308202" y="1767840"/>
          <a:ext cx="9720514" cy="4419600"/>
        </p:xfrm>
        <a:graphic>
          <a:graphicData uri="http://schemas.openxmlformats.org/drawingml/2006/table">
            <a:tbl>
              <a:tblPr firstRow="1" bandRow="1">
                <a:tableStyleId>{2D5ABB26-0587-4C30-8999-92F81FD0307C}</a:tableStyleId>
              </a:tblPr>
              <a:tblGrid>
                <a:gridCol w="631372">
                  <a:extLst>
                    <a:ext uri="{9D8B030D-6E8A-4147-A177-3AD203B41FA5}">
                      <a16:colId xmlns:a16="http://schemas.microsoft.com/office/drawing/2014/main" val="1212120649"/>
                    </a:ext>
                  </a:extLst>
                </a:gridCol>
                <a:gridCol w="315685">
                  <a:extLst>
                    <a:ext uri="{9D8B030D-6E8A-4147-A177-3AD203B41FA5}">
                      <a16:colId xmlns:a16="http://schemas.microsoft.com/office/drawing/2014/main" val="1831917379"/>
                    </a:ext>
                  </a:extLst>
                </a:gridCol>
                <a:gridCol w="7488943">
                  <a:extLst>
                    <a:ext uri="{9D8B030D-6E8A-4147-A177-3AD203B41FA5}">
                      <a16:colId xmlns:a16="http://schemas.microsoft.com/office/drawing/2014/main" val="2997267541"/>
                    </a:ext>
                  </a:extLst>
                </a:gridCol>
                <a:gridCol w="1284514">
                  <a:extLst>
                    <a:ext uri="{9D8B030D-6E8A-4147-A177-3AD203B41FA5}">
                      <a16:colId xmlns:a16="http://schemas.microsoft.com/office/drawing/2014/main" val="570396204"/>
                    </a:ext>
                  </a:extLst>
                </a:gridCol>
              </a:tblGrid>
              <a:tr h="409805">
                <a:tc gridSpan="3">
                  <a:txBody>
                    <a:bodyPr/>
                    <a:lstStyle/>
                    <a:p>
                      <a:pPr marL="0" indent="0">
                        <a:buNone/>
                      </a:pPr>
                      <a:r>
                        <a:rPr lang="fr-FR" sz="2200">
                          <a:solidFill>
                            <a:schemeClr val="bg1"/>
                          </a:solidFill>
                          <a:latin typeface="+mj-lt"/>
                        </a:rPr>
                        <a:t>Introduction								</a:t>
                      </a:r>
                    </a:p>
                  </a:txBody>
                  <a:tcPr/>
                </a:tc>
                <a:tc hMerge="1">
                  <a:txBody>
                    <a:bodyPr/>
                    <a:lstStyle/>
                    <a:p>
                      <a:endParaRPr lang="en-US"/>
                    </a:p>
                  </a:txBody>
                  <a:tcPr/>
                </a:tc>
                <a:tc hMerge="1">
                  <a:txBody>
                    <a:bodyPr/>
                    <a:lstStyle/>
                    <a:p>
                      <a:endParaRPr lang="en-US"/>
                    </a:p>
                  </a:txBody>
                  <a:tcPr/>
                </a:tc>
                <a:tc>
                  <a:txBody>
                    <a:bodyPr/>
                    <a:lstStyle/>
                    <a:p>
                      <a:pPr algn="ctr"/>
                      <a:r>
                        <a:rPr lang="fr-FR" sz="2200">
                          <a:solidFill>
                            <a:schemeClr val="bg1"/>
                          </a:solidFill>
                          <a:latin typeface="+mj-lt"/>
                        </a:rPr>
                        <a:t>10’</a:t>
                      </a:r>
                      <a:endParaRPr lang="en-US" sz="2200">
                        <a:solidFill>
                          <a:schemeClr val="bg1"/>
                        </a:solidFill>
                        <a:latin typeface="+mj-lt"/>
                      </a:endParaRPr>
                    </a:p>
                  </a:txBody>
                  <a:tcPr/>
                </a:tc>
                <a:extLst>
                  <a:ext uri="{0D108BD9-81ED-4DB2-BD59-A6C34878D82A}">
                    <a16:rowId xmlns:a16="http://schemas.microsoft.com/office/drawing/2014/main" val="385469514"/>
                  </a:ext>
                </a:extLst>
              </a:tr>
              <a:tr h="409805">
                <a:tc>
                  <a:txBody>
                    <a:bodyPr/>
                    <a:lstStyle/>
                    <a:p>
                      <a:pPr algn="r"/>
                      <a:r>
                        <a:rPr lang="fr-FR" sz="2200">
                          <a:solidFill>
                            <a:schemeClr val="bg1"/>
                          </a:solidFill>
                          <a:latin typeface="+mj-lt"/>
                        </a:rPr>
                        <a:t>01</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r>
                        <a:rPr lang="en-US" sz="2200">
                          <a:solidFill>
                            <a:schemeClr val="bg1"/>
                          </a:solidFill>
                          <a:latin typeface="+mj-lt"/>
                        </a:rPr>
                        <a:t>Setting the context - Good practices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15’</a:t>
                      </a:r>
                    </a:p>
                  </a:txBody>
                  <a:tcPr/>
                </a:tc>
                <a:extLst>
                  <a:ext uri="{0D108BD9-81ED-4DB2-BD59-A6C34878D82A}">
                    <a16:rowId xmlns:a16="http://schemas.microsoft.com/office/drawing/2014/main" val="311605185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FR" sz="2200">
                          <a:solidFill>
                            <a:schemeClr val="bg1"/>
                          </a:solidFill>
                          <a:latin typeface="+mj-lt"/>
                        </a:rPr>
                        <a:t>02</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dirty="0">
                          <a:solidFill>
                            <a:schemeClr val="bg1"/>
                          </a:solidFill>
                          <a:latin typeface="+mj-lt"/>
                          <a:ea typeface="+mn-ea"/>
                          <a:cs typeface="+mn-cs"/>
                        </a:rPr>
                        <a:t>Introduce yourself, build the relationship and remind the prospect why they agreed to the meeting</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sz="2200" kern="1200">
                          <a:solidFill>
                            <a:schemeClr val="bg1"/>
                          </a:solidFill>
                          <a:latin typeface="+mj-lt"/>
                          <a:ea typeface="+mn-ea"/>
                          <a:cs typeface="+mn-cs"/>
                        </a:rPr>
                        <a:t>15’</a:t>
                      </a:r>
                    </a:p>
                  </a:txBody>
                  <a:tcPr/>
                </a:tc>
                <a:extLst>
                  <a:ext uri="{0D108BD9-81ED-4DB2-BD59-A6C34878D82A}">
                    <a16:rowId xmlns:a16="http://schemas.microsoft.com/office/drawing/2014/main" val="2081968798"/>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03</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a:solidFill>
                            <a:schemeClr val="bg1"/>
                          </a:solidFill>
                          <a:latin typeface="+mj-lt"/>
                          <a:ea typeface="+mn-ea"/>
                          <a:cs typeface="+mn-cs"/>
                        </a:rPr>
                        <a:t>Gather information about the prospect and their expectations</a:t>
                      </a:r>
                    </a:p>
                  </a:txBody>
                  <a:tcPr/>
                </a:tc>
                <a:tc>
                  <a:txBody>
                    <a:bodyPr/>
                    <a:lstStyle/>
                    <a:p>
                      <a:pPr algn="ctr"/>
                      <a:r>
                        <a:rPr lang="fr-FR" sz="2200" kern="1200">
                          <a:solidFill>
                            <a:schemeClr val="bg1"/>
                          </a:solidFill>
                          <a:latin typeface="+mj-lt"/>
                          <a:ea typeface="+mn-ea"/>
                          <a:cs typeface="+mn-cs"/>
                        </a:rPr>
                        <a:t>20’</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2663067203"/>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04</a:t>
                      </a:r>
                      <a:endParaRPr lang="en-US" sz="2200">
                        <a:solidFill>
                          <a:schemeClr val="bg1"/>
                        </a:solidFill>
                        <a:latin typeface="+mj-lt"/>
                      </a:endParaRPr>
                    </a:p>
                  </a:txBody>
                  <a:tcPr/>
                </a:tc>
                <a:tc>
                  <a:txBody>
                    <a:bodyPr/>
                    <a:lstStyle/>
                    <a:p>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kern="1200">
                          <a:solidFill>
                            <a:schemeClr val="bg1"/>
                          </a:solidFill>
                          <a:latin typeface="+mj-lt"/>
                          <a:ea typeface="+mn-ea"/>
                          <a:cs typeface="+mn-cs"/>
                        </a:rPr>
                        <a:t>Position yourself as a business partner</a:t>
                      </a:r>
                      <a:endParaRPr lang="fr-FR" sz="2200" kern="1200">
                        <a:solidFill>
                          <a:schemeClr val="bg1"/>
                        </a:solidFill>
                        <a:latin typeface="+mj-lt"/>
                        <a:ea typeface="+mn-ea"/>
                        <a:cs typeface="+mn-cs"/>
                      </a:endParaRPr>
                    </a:p>
                  </a:txBody>
                  <a:tcPr/>
                </a:tc>
                <a:tc>
                  <a:txBody>
                    <a:bodyPr/>
                    <a:lstStyle/>
                    <a:p>
                      <a:pPr algn="ctr"/>
                      <a:r>
                        <a:rPr lang="fr-FR" sz="2200" kern="1200">
                          <a:solidFill>
                            <a:schemeClr val="bg1"/>
                          </a:solidFill>
                          <a:latin typeface="+mj-lt"/>
                          <a:ea typeface="+mn-ea"/>
                          <a:cs typeface="+mn-cs"/>
                        </a:rPr>
                        <a:t>15’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3093313305"/>
                  </a:ext>
                </a:extLst>
              </a:tr>
              <a:tr h="409805">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fr-BE" sz="2200">
                          <a:solidFill>
                            <a:schemeClr val="bg1"/>
                          </a:solidFill>
                          <a:latin typeface="+mj-lt"/>
                        </a:rPr>
                        <a:t>05</a:t>
                      </a:r>
                      <a:endParaRPr lang="en-US" sz="2200">
                        <a:solidFill>
                          <a:schemeClr val="bg1"/>
                        </a:solidFill>
                        <a:latin typeface="+mj-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chemeClr val="bg1"/>
                          </a:solidFill>
                          <a:effectLst/>
                          <a:uLnTx/>
                          <a:uFillTx/>
                          <a:latin typeface="Encode Sans ExpandedSemiBold"/>
                          <a:ea typeface="+mn-ea"/>
                          <a:cs typeface="+mn-cs"/>
                        </a:rPr>
                        <a:t>|</a:t>
                      </a:r>
                      <a:endParaRPr lang="en-US" sz="2200" kern="1200">
                        <a:solidFill>
                          <a:schemeClr val="bg1"/>
                        </a:solidFill>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2200" kern="1200" dirty="0" err="1">
                          <a:solidFill>
                            <a:schemeClr val="bg1"/>
                          </a:solidFill>
                          <a:latin typeface="+mj-lt"/>
                          <a:ea typeface="+mn-ea"/>
                          <a:cs typeface="+mn-cs"/>
                        </a:rPr>
                        <a:t>Closing</a:t>
                      </a:r>
                      <a:r>
                        <a:rPr lang="fr-FR" sz="2200" kern="1200" dirty="0">
                          <a:solidFill>
                            <a:schemeClr val="bg1"/>
                          </a:solidFill>
                          <a:latin typeface="+mj-lt"/>
                          <a:ea typeface="+mn-ea"/>
                          <a:cs typeface="+mn-cs"/>
                        </a:rPr>
                        <a:t> the meeting</a:t>
                      </a:r>
                    </a:p>
                  </a:txBody>
                  <a:tcPr/>
                </a:tc>
                <a:tc>
                  <a:txBody>
                    <a:bodyPr/>
                    <a:lstStyle/>
                    <a:p>
                      <a:pPr algn="ctr"/>
                      <a:r>
                        <a:rPr lang="fr-BE" sz="2200" kern="1200">
                          <a:solidFill>
                            <a:schemeClr val="bg1"/>
                          </a:solidFill>
                          <a:latin typeface="+mj-lt"/>
                          <a:ea typeface="+mn-ea"/>
                          <a:cs typeface="+mn-cs"/>
                        </a:rPr>
                        <a:t>5'</a:t>
                      </a:r>
                      <a:endParaRPr lang="en-US" sz="2200" kern="1200">
                        <a:solidFill>
                          <a:schemeClr val="bg1"/>
                        </a:solidFill>
                        <a:latin typeface="+mj-lt"/>
                        <a:ea typeface="+mn-ea"/>
                        <a:cs typeface="+mn-cs"/>
                      </a:endParaRPr>
                    </a:p>
                  </a:txBody>
                  <a:tcPr/>
                </a:tc>
                <a:extLst>
                  <a:ext uri="{0D108BD9-81ED-4DB2-BD59-A6C34878D82A}">
                    <a16:rowId xmlns:a16="http://schemas.microsoft.com/office/drawing/2014/main" val="3664889815"/>
                  </a:ext>
                </a:extLst>
              </a:tr>
              <a:tr h="409805">
                <a:tc gridSpan="3">
                  <a:txBody>
                    <a:bodyPr/>
                    <a:lstStyle/>
                    <a:p>
                      <a:r>
                        <a:rPr lang="fr-FR" sz="2200">
                          <a:solidFill>
                            <a:schemeClr val="bg1"/>
                          </a:solidFill>
                          <a:latin typeface="+mj-lt"/>
                        </a:rPr>
                        <a:t>Conclusion</a:t>
                      </a:r>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a:solidFill>
                            <a:schemeClr val="bg1"/>
                          </a:solidFill>
                          <a:latin typeface="+mj-lt"/>
                        </a:rPr>
                        <a:t>10'</a:t>
                      </a:r>
                      <a:endParaRPr lang="en-US" sz="2200">
                        <a:solidFill>
                          <a:schemeClr val="bg1"/>
                        </a:solidFill>
                        <a:latin typeface="+mj-lt"/>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44428"/>
                  </a:ext>
                </a:extLst>
              </a:tr>
              <a:tr h="409805">
                <a:tc gridSpan="3">
                  <a:txBody>
                    <a:bodyPr/>
                    <a:lstStyle/>
                    <a:p>
                      <a:endParaRPr lang="en-US" sz="2200">
                        <a:solidFill>
                          <a:schemeClr val="bg1"/>
                        </a:solidFill>
                        <a:latin typeface="+mj-lt"/>
                      </a:endParaRPr>
                    </a:p>
                  </a:txBody>
                  <a:tcPr/>
                </a:tc>
                <a:tc hMerge="1">
                  <a:txBody>
                    <a:bodyPr/>
                    <a:lstStyle/>
                    <a:p>
                      <a:endParaRPr lang="en-US"/>
                    </a:p>
                  </a:txBody>
                  <a:tcPr/>
                </a:tc>
                <a:tc hMerge="1">
                  <a:txBody>
                    <a:bodyPr/>
                    <a:lstStyle/>
                    <a:p>
                      <a:endParaRPr lang="en-US"/>
                    </a:p>
                  </a:txBody>
                  <a:tcPr/>
                </a:tc>
                <a:tc>
                  <a:txBody>
                    <a:bodyPr/>
                    <a:lstStyle/>
                    <a:p>
                      <a:pPr algn="ctr"/>
                      <a:r>
                        <a:rPr lang="fr-BE" sz="2200" dirty="0">
                          <a:solidFill>
                            <a:schemeClr val="bg1"/>
                          </a:solidFill>
                          <a:latin typeface="+mj-lt"/>
                        </a:rPr>
                        <a:t>90'</a:t>
                      </a:r>
                      <a:endParaRPr lang="en-US" sz="2200" dirty="0">
                        <a:solidFill>
                          <a:schemeClr val="bg1"/>
                        </a:solidFill>
                        <a:latin typeface="+mj-lt"/>
                      </a:endParaRPr>
                    </a:p>
                  </a:txBody>
                  <a:tcP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77662196"/>
                  </a:ext>
                </a:extLst>
              </a:tr>
            </a:tbl>
          </a:graphicData>
        </a:graphic>
      </p:graphicFrame>
    </p:spTree>
    <p:extLst>
      <p:ext uri="{BB962C8B-B14F-4D97-AF65-F5344CB8AC3E}">
        <p14:creationId xmlns:p14="http://schemas.microsoft.com/office/powerpoint/2010/main" val="2589464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fr-FR"/>
              <a:t>Case </a:t>
            </a:r>
            <a:r>
              <a:rPr lang="fr-FR" err="1"/>
              <a:t>study</a:t>
            </a:r>
            <a:r>
              <a:rPr lang="fr-FR"/>
              <a:t> phase #3</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p:txBody>
          <a:bodyPr/>
          <a:lstStyle/>
          <a:p>
            <a:r>
              <a:rPr lang="en-US"/>
              <a:t>Gather information about the prospect and their expectations</a:t>
            </a:r>
            <a:endParaRPr lang="fr-FR"/>
          </a:p>
        </p:txBody>
      </p:sp>
      <p:sp>
        <p:nvSpPr>
          <p:cNvPr id="20" name="Rectangle 4">
            <a:extLst>
              <a:ext uri="{FF2B5EF4-FFF2-40B4-BE49-F238E27FC236}">
                <a16:creationId xmlns:a16="http://schemas.microsoft.com/office/drawing/2014/main" id="{3BF4D302-1C81-0BC7-70D9-04B7A29734F6}"/>
              </a:ext>
            </a:extLst>
          </p:cNvPr>
          <p:cNvSpPr>
            <a:spLocks noChangeArrowheads="1"/>
          </p:cNvSpPr>
          <p:nvPr/>
        </p:nvSpPr>
        <p:spPr bwMode="auto">
          <a:xfrm>
            <a:off x="191400" y="2422355"/>
            <a:ext cx="29752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50000"/>
              </a:spcBef>
              <a:spcAft>
                <a:spcPct val="0"/>
              </a:spcAft>
              <a:defRPr>
                <a:solidFill>
                  <a:schemeClr val="tx1"/>
                </a:solidFill>
                <a:latin typeface="Verdana" panose="020B0604030504040204" pitchFamily="34" charset="0"/>
              </a:defRPr>
            </a:lvl6pPr>
            <a:lvl7pPr marL="2971800" indent="-228600" eaLnBrk="0" fontAlgn="base" hangingPunct="0">
              <a:spcBef>
                <a:spcPct val="50000"/>
              </a:spcBef>
              <a:spcAft>
                <a:spcPct val="0"/>
              </a:spcAft>
              <a:defRPr>
                <a:solidFill>
                  <a:schemeClr val="tx1"/>
                </a:solidFill>
                <a:latin typeface="Verdana" panose="020B0604030504040204" pitchFamily="34" charset="0"/>
              </a:defRPr>
            </a:lvl7pPr>
            <a:lvl8pPr marL="3429000" indent="-228600" eaLnBrk="0" fontAlgn="base" hangingPunct="0">
              <a:spcBef>
                <a:spcPct val="50000"/>
              </a:spcBef>
              <a:spcAft>
                <a:spcPct val="0"/>
              </a:spcAft>
              <a:defRPr>
                <a:solidFill>
                  <a:schemeClr val="tx1"/>
                </a:solidFill>
                <a:latin typeface="Verdana" panose="020B0604030504040204" pitchFamily="34" charset="0"/>
              </a:defRPr>
            </a:lvl8pPr>
            <a:lvl9pPr marL="3886200" indent="-228600" eaLnBrk="0" fontAlgn="base" hangingPunct="0">
              <a:spcBef>
                <a:spcPct val="50000"/>
              </a:spcBef>
              <a:spcAft>
                <a:spcPct val="0"/>
              </a:spcAft>
              <a:defRPr>
                <a:solidFill>
                  <a:schemeClr val="tx1"/>
                </a:solidFill>
                <a:latin typeface="Verdana" panose="020B0604030504040204" pitchFamily="34" charset="0"/>
              </a:defRPr>
            </a:lvl9pPr>
          </a:lstStyle>
          <a:p>
            <a:pPr algn="ctr" defTabSz="914400" fontAlgn="auto">
              <a:spcBef>
                <a:spcPts val="0"/>
              </a:spcBef>
              <a:spcAft>
                <a:spcPts val="0"/>
              </a:spcAft>
              <a:defRPr/>
            </a:pPr>
            <a:endParaRPr lang="en-US" sz="2400" kern="0" dirty="0">
              <a:latin typeface="+mj-lt"/>
              <a:cs typeface="Lato Bold"/>
            </a:endParaRPr>
          </a:p>
          <a:p>
            <a:pPr algn="ctr" defTabSz="914400" fontAlgn="auto">
              <a:spcBef>
                <a:spcPts val="0"/>
              </a:spcBef>
              <a:spcAft>
                <a:spcPts val="0"/>
              </a:spcAft>
              <a:defRPr/>
            </a:pPr>
            <a:r>
              <a:rPr lang="fr-FR" sz="2400" kern="0" dirty="0">
                <a:latin typeface="+mj-lt"/>
                <a:cs typeface="Lato Bold"/>
              </a:rPr>
              <a:t>2. </a:t>
            </a:r>
          </a:p>
          <a:p>
            <a:pPr algn="ctr" defTabSz="914400" fontAlgn="auto">
              <a:spcBef>
                <a:spcPts val="0"/>
              </a:spcBef>
              <a:spcAft>
                <a:spcPts val="0"/>
              </a:spcAft>
              <a:defRPr/>
            </a:pPr>
            <a:r>
              <a:rPr lang="fr-FR" sz="2400" kern="0" dirty="0" err="1">
                <a:latin typeface="+mj-lt"/>
                <a:cs typeface="Lato Bold"/>
              </a:rPr>
              <a:t>What</a:t>
            </a:r>
            <a:r>
              <a:rPr lang="fr-FR" sz="2400" kern="0" dirty="0">
                <a:latin typeface="+mj-lt"/>
                <a:cs typeface="Lato Bold"/>
              </a:rPr>
              <a:t> are </a:t>
            </a:r>
            <a:r>
              <a:rPr lang="fr-FR" sz="2400" kern="0" dirty="0" err="1">
                <a:latin typeface="+mj-lt"/>
                <a:cs typeface="Lato Bold"/>
              </a:rPr>
              <a:t>their</a:t>
            </a:r>
            <a:r>
              <a:rPr lang="fr-FR" sz="2400" kern="0" dirty="0">
                <a:latin typeface="+mj-lt"/>
                <a:cs typeface="Lato Bold"/>
              </a:rPr>
              <a:t> </a:t>
            </a:r>
            <a:r>
              <a:rPr lang="fr-FR" sz="2400" kern="0" dirty="0" err="1">
                <a:latin typeface="+mj-lt"/>
                <a:cs typeface="Lato Bold"/>
              </a:rPr>
              <a:t>needs</a:t>
            </a:r>
            <a:r>
              <a:rPr lang="fr-FR" sz="2400" kern="0" dirty="0">
                <a:latin typeface="+mj-lt"/>
                <a:cs typeface="Lato Bold"/>
              </a:rPr>
              <a:t>?</a:t>
            </a:r>
          </a:p>
        </p:txBody>
      </p:sp>
      <p:sp>
        <p:nvSpPr>
          <p:cNvPr id="21" name="Title 1">
            <a:extLst>
              <a:ext uri="{FF2B5EF4-FFF2-40B4-BE49-F238E27FC236}">
                <a16:creationId xmlns:a16="http://schemas.microsoft.com/office/drawing/2014/main" id="{8182047F-E992-E8AA-717B-CDF750F6DA94}"/>
              </a:ext>
            </a:extLst>
          </p:cNvPr>
          <p:cNvSpPr txBox="1">
            <a:spLocks/>
          </p:cNvSpPr>
          <p:nvPr/>
        </p:nvSpPr>
        <p:spPr>
          <a:xfrm>
            <a:off x="372858" y="1693238"/>
            <a:ext cx="2270234" cy="486000"/>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ctr"/>
            <a:r>
              <a:rPr lang="en-US" dirty="0"/>
              <a:t>Example of B2B prospecting sheet</a:t>
            </a:r>
            <a:endParaRPr lang="fr-FR" dirty="0"/>
          </a:p>
        </p:txBody>
      </p:sp>
      <p:pic>
        <p:nvPicPr>
          <p:cNvPr id="8" name="Picture 2" descr="Stellantis dévoile un florilège de slogans pour ses marques">
            <a:extLst>
              <a:ext uri="{FF2B5EF4-FFF2-40B4-BE49-F238E27FC236}">
                <a16:creationId xmlns:a16="http://schemas.microsoft.com/office/drawing/2014/main" id="{DD86ADEF-6B42-F9E1-DB64-DAD189719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629279"/>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2" descr="Drapeaux Monde Banque d'images et photos libres de droit - iStock">
            <a:extLst>
              <a:ext uri="{FF2B5EF4-FFF2-40B4-BE49-F238E27FC236}">
                <a16:creationId xmlns:a16="http://schemas.microsoft.com/office/drawing/2014/main" id="{52BDD8D3-F5BF-5BDB-FE01-B27D40771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5" y="619333"/>
            <a:ext cx="289803" cy="2898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0DE33B3-B789-F34C-989C-7A54EFC69C51}"/>
              </a:ext>
            </a:extLst>
          </p:cNvPr>
          <p:cNvPicPr>
            <a:picLocks noChangeAspect="1"/>
          </p:cNvPicPr>
          <p:nvPr/>
        </p:nvPicPr>
        <p:blipFill>
          <a:blip r:embed="rId5"/>
          <a:stretch>
            <a:fillRect/>
          </a:stretch>
        </p:blipFill>
        <p:spPr>
          <a:xfrm>
            <a:off x="4188907" y="988421"/>
            <a:ext cx="4328535" cy="5773412"/>
          </a:xfrm>
          <a:prstGeom prst="rect">
            <a:avLst/>
          </a:prstGeom>
        </p:spPr>
      </p:pic>
    </p:spTree>
    <p:extLst>
      <p:ext uri="{BB962C8B-B14F-4D97-AF65-F5344CB8AC3E}">
        <p14:creationId xmlns:p14="http://schemas.microsoft.com/office/powerpoint/2010/main" val="410099464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1F54B4B7-CB8A-4CEB-8EA0-7BA574D2F38F}"/>
              </a:ext>
            </a:extLst>
          </p:cNvPr>
          <p:cNvSpPr>
            <a:spLocks noGrp="1"/>
          </p:cNvSpPr>
          <p:nvPr>
            <p:ph type="body" idx="1"/>
          </p:nvPr>
        </p:nvSpPr>
        <p:spPr/>
        <p:txBody>
          <a:bodyPr/>
          <a:lstStyle/>
          <a:p>
            <a:r>
              <a:rPr lang="fr-FR"/>
              <a:t>Case </a:t>
            </a:r>
            <a:r>
              <a:rPr lang="fr-FR" err="1"/>
              <a:t>study</a:t>
            </a:r>
            <a:r>
              <a:rPr lang="fr-FR"/>
              <a:t> phase #3</a:t>
            </a:r>
            <a:endParaRPr lang="fr-BE"/>
          </a:p>
        </p:txBody>
      </p:sp>
      <p:sp>
        <p:nvSpPr>
          <p:cNvPr id="4" name="Text Placeholder 3">
            <a:extLst>
              <a:ext uri="{FF2B5EF4-FFF2-40B4-BE49-F238E27FC236}">
                <a16:creationId xmlns:a16="http://schemas.microsoft.com/office/drawing/2014/main" id="{075F3BB2-8729-95DD-AD69-30AC07A4B6FA}"/>
              </a:ext>
            </a:extLst>
          </p:cNvPr>
          <p:cNvSpPr>
            <a:spLocks noGrp="1"/>
          </p:cNvSpPr>
          <p:nvPr>
            <p:ph type="body" sz="quarter" idx="19"/>
          </p:nvPr>
        </p:nvSpPr>
        <p:spPr/>
        <p:txBody>
          <a:bodyPr/>
          <a:lstStyle/>
          <a:p>
            <a:r>
              <a:rPr lang="fr-BE"/>
              <a:t>03</a:t>
            </a:r>
            <a:endParaRPr lang="en-US"/>
          </a:p>
        </p:txBody>
      </p:sp>
      <p:sp>
        <p:nvSpPr>
          <p:cNvPr id="5" name="Titre 4">
            <a:extLst>
              <a:ext uri="{FF2B5EF4-FFF2-40B4-BE49-F238E27FC236}">
                <a16:creationId xmlns:a16="http://schemas.microsoft.com/office/drawing/2014/main" id="{B18350B5-DA75-4ADD-B0AE-AA8E2E960A6B}"/>
              </a:ext>
            </a:extLst>
          </p:cNvPr>
          <p:cNvSpPr>
            <a:spLocks noGrp="1"/>
          </p:cNvSpPr>
          <p:nvPr>
            <p:ph type="title"/>
          </p:nvPr>
        </p:nvSpPr>
        <p:spPr/>
        <p:txBody>
          <a:bodyPr/>
          <a:lstStyle/>
          <a:p>
            <a:r>
              <a:rPr lang="en-US"/>
              <a:t>Gather information about the prospect and their expectations</a:t>
            </a:r>
            <a:endParaRPr lang="fr-FR"/>
          </a:p>
        </p:txBody>
      </p:sp>
      <p:sp>
        <p:nvSpPr>
          <p:cNvPr id="20" name="Rectangle 4">
            <a:extLst>
              <a:ext uri="{FF2B5EF4-FFF2-40B4-BE49-F238E27FC236}">
                <a16:creationId xmlns:a16="http://schemas.microsoft.com/office/drawing/2014/main" id="{3BF4D302-1C81-0BC7-70D9-04B7A29734F6}"/>
              </a:ext>
            </a:extLst>
          </p:cNvPr>
          <p:cNvSpPr>
            <a:spLocks noChangeArrowheads="1"/>
          </p:cNvSpPr>
          <p:nvPr/>
        </p:nvSpPr>
        <p:spPr bwMode="auto">
          <a:xfrm>
            <a:off x="191400" y="2422355"/>
            <a:ext cx="29752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50000"/>
              </a:spcBef>
              <a:spcAft>
                <a:spcPct val="0"/>
              </a:spcAft>
              <a:defRPr>
                <a:solidFill>
                  <a:schemeClr val="tx1"/>
                </a:solidFill>
                <a:latin typeface="Verdana" panose="020B0604030504040204" pitchFamily="34" charset="0"/>
              </a:defRPr>
            </a:lvl6pPr>
            <a:lvl7pPr marL="2971800" indent="-228600" eaLnBrk="0" fontAlgn="base" hangingPunct="0">
              <a:spcBef>
                <a:spcPct val="50000"/>
              </a:spcBef>
              <a:spcAft>
                <a:spcPct val="0"/>
              </a:spcAft>
              <a:defRPr>
                <a:solidFill>
                  <a:schemeClr val="tx1"/>
                </a:solidFill>
                <a:latin typeface="Verdana" panose="020B0604030504040204" pitchFamily="34" charset="0"/>
              </a:defRPr>
            </a:lvl7pPr>
            <a:lvl8pPr marL="3429000" indent="-228600" eaLnBrk="0" fontAlgn="base" hangingPunct="0">
              <a:spcBef>
                <a:spcPct val="50000"/>
              </a:spcBef>
              <a:spcAft>
                <a:spcPct val="0"/>
              </a:spcAft>
              <a:defRPr>
                <a:solidFill>
                  <a:schemeClr val="tx1"/>
                </a:solidFill>
                <a:latin typeface="Verdana" panose="020B0604030504040204" pitchFamily="34" charset="0"/>
              </a:defRPr>
            </a:lvl8pPr>
            <a:lvl9pPr marL="3886200" indent="-228600" eaLnBrk="0" fontAlgn="base" hangingPunct="0">
              <a:spcBef>
                <a:spcPct val="50000"/>
              </a:spcBef>
              <a:spcAft>
                <a:spcPct val="0"/>
              </a:spcAft>
              <a:defRPr>
                <a:solidFill>
                  <a:schemeClr val="tx1"/>
                </a:solidFill>
                <a:latin typeface="Verdana" panose="020B0604030504040204" pitchFamily="34" charset="0"/>
              </a:defRPr>
            </a:lvl9pPr>
          </a:lstStyle>
          <a:p>
            <a:pPr algn="ctr" defTabSz="914400" fontAlgn="auto">
              <a:spcBef>
                <a:spcPts val="0"/>
              </a:spcBef>
              <a:spcAft>
                <a:spcPts val="0"/>
              </a:spcAft>
              <a:defRPr/>
            </a:pPr>
            <a:endParaRPr lang="en-US" sz="2400" kern="0">
              <a:latin typeface="+mj-lt"/>
              <a:cs typeface="Lato Bold"/>
            </a:endParaRPr>
          </a:p>
          <a:p>
            <a:pPr algn="ctr" defTabSz="914400" fontAlgn="auto">
              <a:spcBef>
                <a:spcPts val="0"/>
              </a:spcBef>
              <a:spcAft>
                <a:spcPts val="0"/>
              </a:spcAft>
              <a:defRPr/>
            </a:pPr>
            <a:r>
              <a:rPr lang="fr-FR" sz="2400" kern="0">
                <a:latin typeface="+mj-lt"/>
                <a:cs typeface="Lato Bold"/>
              </a:rPr>
              <a:t>3.</a:t>
            </a:r>
          </a:p>
          <a:p>
            <a:pPr algn="ctr" defTabSz="914400" fontAlgn="auto">
              <a:spcBef>
                <a:spcPts val="0"/>
              </a:spcBef>
              <a:spcAft>
                <a:spcPts val="0"/>
              </a:spcAft>
              <a:defRPr/>
            </a:pPr>
            <a:r>
              <a:rPr lang="fr-FR" sz="2400" kern="0" err="1">
                <a:latin typeface="+mj-lt"/>
                <a:cs typeface="Lato Bold"/>
              </a:rPr>
              <a:t>Diagnosis</a:t>
            </a:r>
            <a:r>
              <a:rPr lang="fr-FR" sz="2400" kern="0">
                <a:latin typeface="+mj-lt"/>
                <a:cs typeface="Lato Bold"/>
              </a:rPr>
              <a:t> &amp; </a:t>
            </a:r>
            <a:r>
              <a:rPr lang="fr-FR" sz="2400" kern="0" err="1">
                <a:latin typeface="+mj-lt"/>
                <a:cs typeface="Lato Bold"/>
              </a:rPr>
              <a:t>Synthesis</a:t>
            </a:r>
            <a:endParaRPr lang="fr-FR" sz="2400" kern="0">
              <a:latin typeface="+mj-lt"/>
              <a:cs typeface="Lato Bold"/>
            </a:endParaRPr>
          </a:p>
        </p:txBody>
      </p:sp>
      <p:sp>
        <p:nvSpPr>
          <p:cNvPr id="21" name="Title 1">
            <a:extLst>
              <a:ext uri="{FF2B5EF4-FFF2-40B4-BE49-F238E27FC236}">
                <a16:creationId xmlns:a16="http://schemas.microsoft.com/office/drawing/2014/main" id="{8182047F-E992-E8AA-717B-CDF750F6DA94}"/>
              </a:ext>
            </a:extLst>
          </p:cNvPr>
          <p:cNvSpPr txBox="1">
            <a:spLocks/>
          </p:cNvSpPr>
          <p:nvPr/>
        </p:nvSpPr>
        <p:spPr>
          <a:xfrm>
            <a:off x="372858" y="1693238"/>
            <a:ext cx="2270234" cy="486000"/>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ctr"/>
            <a:r>
              <a:rPr lang="en-US" dirty="0"/>
              <a:t>Example of B2B prospecting sheet</a:t>
            </a:r>
            <a:endParaRPr lang="fr-FR" dirty="0"/>
          </a:p>
        </p:txBody>
      </p:sp>
      <p:pic>
        <p:nvPicPr>
          <p:cNvPr id="3" name="Picture 2">
            <a:extLst>
              <a:ext uri="{FF2B5EF4-FFF2-40B4-BE49-F238E27FC236}">
                <a16:creationId xmlns:a16="http://schemas.microsoft.com/office/drawing/2014/main" id="{F363CF61-9225-0896-2DAF-485C8153E706}"/>
              </a:ext>
            </a:extLst>
          </p:cNvPr>
          <p:cNvPicPr>
            <a:picLocks noChangeAspect="1"/>
          </p:cNvPicPr>
          <p:nvPr/>
        </p:nvPicPr>
        <p:blipFill>
          <a:blip r:embed="rId3"/>
          <a:srcRect/>
          <a:stretch/>
        </p:blipFill>
        <p:spPr>
          <a:xfrm>
            <a:off x="3836807" y="1287185"/>
            <a:ext cx="4518385" cy="4967815"/>
          </a:xfrm>
          <a:prstGeom prst="rect">
            <a:avLst/>
          </a:prstGeom>
        </p:spPr>
      </p:pic>
      <p:pic>
        <p:nvPicPr>
          <p:cNvPr id="8" name="Picture 2" descr="Stellantis dévoile un florilège de slogans pour ses marques">
            <a:extLst>
              <a:ext uri="{FF2B5EF4-FFF2-40B4-BE49-F238E27FC236}">
                <a16:creationId xmlns:a16="http://schemas.microsoft.com/office/drawing/2014/main" id="{45A841E2-C878-1404-088C-937A767E2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629279"/>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2" descr="Drapeaux Monde Banque d'images et photos libres de droit - iStock">
            <a:extLst>
              <a:ext uri="{FF2B5EF4-FFF2-40B4-BE49-F238E27FC236}">
                <a16:creationId xmlns:a16="http://schemas.microsoft.com/office/drawing/2014/main" id="{3D7AA307-1AB1-D98C-15E7-D691519CA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5" y="619333"/>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381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#3</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03</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6320822" y="1833802"/>
            <a:ext cx="5657818" cy="4202345"/>
          </a:xfrm>
        </p:spPr>
        <p:txBody>
          <a:bodyPr/>
          <a:lstStyle/>
          <a:p>
            <a:r>
              <a:rPr lang="fr-BE" sz="2000" dirty="0" err="1">
                <a:solidFill>
                  <a:srgbClr val="FFC000"/>
                </a:solidFill>
              </a:rPr>
              <a:t>Practical</a:t>
            </a:r>
            <a:r>
              <a:rPr lang="fr-BE" sz="2000" dirty="0">
                <a:solidFill>
                  <a:srgbClr val="FFC000"/>
                </a:solidFill>
              </a:rPr>
              <a:t> </a:t>
            </a:r>
            <a:r>
              <a:rPr lang="fr-BE" sz="2000" dirty="0" err="1">
                <a:solidFill>
                  <a:srgbClr val="FFC000"/>
                </a:solidFill>
              </a:rPr>
              <a:t>exercise</a:t>
            </a:r>
            <a:endParaRPr lang="en-AS" sz="2000" dirty="0">
              <a:solidFill>
                <a:srgbClr val="FFC000"/>
              </a:solidFill>
            </a:endParaRPr>
          </a:p>
          <a:p>
            <a:endParaRPr lang="en-US" dirty="0"/>
          </a:p>
          <a:p>
            <a:pPr marL="285750" indent="-285750">
              <a:buFont typeface="Arial" panose="020B0604020202020204" pitchFamily="34" charset="0"/>
              <a:buChar char="•"/>
            </a:pPr>
            <a:r>
              <a:rPr lang="en-US" dirty="0" err="1">
                <a:solidFill>
                  <a:schemeClr val="tx1"/>
                </a:solidFill>
              </a:rPr>
              <a:t>Practise</a:t>
            </a:r>
            <a:r>
              <a:rPr lang="en-US" dirty="0">
                <a:solidFill>
                  <a:schemeClr val="tx1"/>
                </a:solidFill>
              </a:rPr>
              <a:t> asking the right questions</a:t>
            </a:r>
            <a:endParaRPr lang="en-AS" dirty="0">
              <a:solidFill>
                <a:schemeClr val="tx1"/>
              </a:solidFill>
            </a:endParaRP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Take inspiration from the B2B prospect sheet</a:t>
            </a:r>
            <a:endParaRPr lang="en-US" dirty="0"/>
          </a:p>
        </p:txBody>
      </p:sp>
      <p:sp>
        <p:nvSpPr>
          <p:cNvPr id="7" name="Title 6">
            <a:extLst>
              <a:ext uri="{FF2B5EF4-FFF2-40B4-BE49-F238E27FC236}">
                <a16:creationId xmlns:a16="http://schemas.microsoft.com/office/drawing/2014/main" id="{A6E53F2C-D509-A9AA-93DE-0DCAF33E3FA2}"/>
              </a:ext>
            </a:extLst>
          </p:cNvPr>
          <p:cNvSpPr>
            <a:spLocks noGrp="1"/>
          </p:cNvSpPr>
          <p:nvPr>
            <p:ph type="title"/>
          </p:nvPr>
        </p:nvSpPr>
        <p:spPr>
          <a:xfrm>
            <a:off x="2432773" y="821853"/>
            <a:ext cx="7776098" cy="335964"/>
          </a:xfrm>
        </p:spPr>
        <p:txBody>
          <a:bodyPr/>
          <a:lstStyle/>
          <a:p>
            <a:pPr algn="l"/>
            <a:r>
              <a:rPr lang="en-US" dirty="0"/>
              <a:t>Gather information about the prospect and their expectations</a:t>
            </a:r>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mj-lt"/>
              </a:rPr>
              <a:t>Phase 3</a:t>
            </a:r>
            <a:endParaRPr lang="en-US" dirty="0">
              <a:latin typeface="+mj-lt"/>
            </a:endParaRPr>
          </a:p>
        </p:txBody>
      </p:sp>
      <p:pic>
        <p:nvPicPr>
          <p:cNvPr id="16" name="Picture 15" descr="A person wearing headphones and sitting at a desk with a computer&#10;&#10;Description automatically generated with medium confidence">
            <a:extLst>
              <a:ext uri="{FF2B5EF4-FFF2-40B4-BE49-F238E27FC236}">
                <a16:creationId xmlns:a16="http://schemas.microsoft.com/office/drawing/2014/main" id="{CE2E77E0-AF6B-8102-41FC-0C7FC0E946F2}"/>
              </a:ext>
            </a:extLst>
          </p:cNvPr>
          <p:cNvPicPr>
            <a:picLocks noChangeAspect="1"/>
          </p:cNvPicPr>
          <p:nvPr/>
        </p:nvPicPr>
        <p:blipFill>
          <a:blip r:embed="rId3"/>
          <a:stretch>
            <a:fillRect/>
          </a:stretch>
        </p:blipFill>
        <p:spPr>
          <a:xfrm>
            <a:off x="27886" y="1769160"/>
            <a:ext cx="5929214" cy="3946221"/>
          </a:xfrm>
          <a:prstGeom prst="rect">
            <a:avLst/>
          </a:prstGeom>
        </p:spPr>
      </p:pic>
      <p:pic>
        <p:nvPicPr>
          <p:cNvPr id="12" name="Picture 2" descr="Stellantis dévoile un florilège de slogans pour ses marques">
            <a:extLst>
              <a:ext uri="{FF2B5EF4-FFF2-40B4-BE49-F238E27FC236}">
                <a16:creationId xmlns:a16="http://schemas.microsoft.com/office/drawing/2014/main" id="{D215A44A-50F4-EE5E-1885-6A57FA56D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47383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2" descr="Drapeaux Monde Banque d'images et photos libres de droit - iStock">
            <a:extLst>
              <a:ext uri="{FF2B5EF4-FFF2-40B4-BE49-F238E27FC236}">
                <a16:creationId xmlns:a16="http://schemas.microsoft.com/office/drawing/2014/main" id="{FCE6E97E-471F-C1D9-19CE-A4E163097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5" y="463885"/>
            <a:ext cx="289803" cy="2898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DE375A-3C19-357A-5C98-5E7B0824F7BC}"/>
              </a:ext>
            </a:extLst>
          </p:cNvPr>
          <p:cNvPicPr>
            <a:picLocks noChangeAspect="1"/>
          </p:cNvPicPr>
          <p:nvPr/>
        </p:nvPicPr>
        <p:blipFill>
          <a:blip r:embed="rId6"/>
          <a:srcRect/>
          <a:stretch/>
        </p:blipFill>
        <p:spPr>
          <a:xfrm>
            <a:off x="8126731" y="3351121"/>
            <a:ext cx="1969086" cy="3429000"/>
          </a:xfrm>
          <a:prstGeom prst="rect">
            <a:avLst/>
          </a:prstGeom>
        </p:spPr>
      </p:pic>
    </p:spTree>
    <p:extLst>
      <p:ext uri="{BB962C8B-B14F-4D97-AF65-F5344CB8AC3E}">
        <p14:creationId xmlns:p14="http://schemas.microsoft.com/office/powerpoint/2010/main" val="2344640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#3</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03</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556064" y="1547539"/>
            <a:ext cx="4320736" cy="4928031"/>
          </a:xfrm>
        </p:spPr>
        <p:txBody>
          <a:bodyPr/>
          <a:lstStyle/>
          <a:p>
            <a:pPr marL="285750" indent="-285750">
              <a:buFont typeface="Arial" panose="020B0604020202020204" pitchFamily="34" charset="0"/>
              <a:buChar char="•"/>
            </a:pPr>
            <a:r>
              <a:rPr lang="en-US">
                <a:solidFill>
                  <a:schemeClr val="tx1"/>
                </a:solidFill>
              </a:rPr>
              <a:t>General comments</a:t>
            </a:r>
            <a:endParaRPr lang="en-AS">
              <a:solidFill>
                <a:schemeClr val="tx1"/>
              </a:solidFill>
            </a:endParaRPr>
          </a:p>
          <a:p>
            <a:pPr marL="285750" indent="-285750">
              <a:buFont typeface="Arial" panose="020B0604020202020204" pitchFamily="34" charset="0"/>
              <a:buChar char="•"/>
            </a:pP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Concerns expressed by the prospect</a:t>
            </a:r>
            <a:endParaRPr lang="en-AS">
              <a:solidFill>
                <a:schemeClr val="tx1"/>
              </a:solidFill>
            </a:endParaRPr>
          </a:p>
          <a:p>
            <a:pPr marL="285750" indent="-285750">
              <a:buFont typeface="Arial" panose="020B0604020202020204" pitchFamily="34" charset="0"/>
              <a:buChar char="•"/>
            </a:pP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Your diagnosis</a:t>
            </a:r>
          </a:p>
          <a:p>
            <a:endParaRPr lang="en-US"/>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3</a:t>
            </a:r>
            <a:endParaRPr lang="en-US">
              <a:latin typeface="+mj-lt"/>
            </a:endParaRPr>
          </a:p>
        </p:txBody>
      </p:sp>
      <p:pic>
        <p:nvPicPr>
          <p:cNvPr id="6" name="Picture 5">
            <a:extLst>
              <a:ext uri="{FF2B5EF4-FFF2-40B4-BE49-F238E27FC236}">
                <a16:creationId xmlns:a16="http://schemas.microsoft.com/office/drawing/2014/main" id="{FE5922E6-AC5A-92E8-0873-DD8C481B61CB}"/>
              </a:ext>
            </a:extLst>
          </p:cNvPr>
          <p:cNvPicPr>
            <a:picLocks noChangeAspect="1"/>
          </p:cNvPicPr>
          <p:nvPr/>
        </p:nvPicPr>
        <p:blipFill rotWithShape="1">
          <a:blip r:embed="rId3"/>
          <a:srcRect l="25202"/>
          <a:stretch/>
        </p:blipFill>
        <p:spPr>
          <a:xfrm>
            <a:off x="5164361" y="1536565"/>
            <a:ext cx="6654781" cy="4616961"/>
          </a:xfrm>
          <a:prstGeom prst="rect">
            <a:avLst/>
          </a:prstGeom>
        </p:spPr>
      </p:pic>
      <p:sp>
        <p:nvSpPr>
          <p:cNvPr id="15" name="TextBox 14">
            <a:extLst>
              <a:ext uri="{FF2B5EF4-FFF2-40B4-BE49-F238E27FC236}">
                <a16:creationId xmlns:a16="http://schemas.microsoft.com/office/drawing/2014/main" id="{DFEA3E01-0823-7890-54B3-5AEF5F0B93ED}"/>
              </a:ext>
            </a:extLst>
          </p:cNvPr>
          <p:cNvSpPr txBox="1"/>
          <p:nvPr/>
        </p:nvSpPr>
        <p:spPr>
          <a:xfrm>
            <a:off x="5572582" y="3947160"/>
            <a:ext cx="2607299" cy="584775"/>
          </a:xfrm>
          <a:prstGeom prst="rect">
            <a:avLst/>
          </a:prstGeom>
          <a:noFill/>
        </p:spPr>
        <p:txBody>
          <a:bodyPr wrap="square">
            <a:spAutoFit/>
          </a:bodyPr>
          <a:lstStyle/>
          <a:p>
            <a:pPr algn="ctr"/>
            <a:r>
              <a:rPr lang="fr-BE" sz="3200">
                <a:solidFill>
                  <a:srgbClr val="FFC000"/>
                </a:solidFill>
                <a:latin typeface="+mj-lt"/>
              </a:rPr>
              <a:t>Debriefing</a:t>
            </a:r>
            <a:endParaRPr lang="en-US" sz="3200">
              <a:solidFill>
                <a:srgbClr val="FFC000"/>
              </a:solidFill>
              <a:latin typeface="+mj-lt"/>
            </a:endParaRPr>
          </a:p>
        </p:txBody>
      </p:sp>
      <p:pic>
        <p:nvPicPr>
          <p:cNvPr id="13" name="Picture 12" descr="A picture containing icon&#10;&#10;Description automatically generated">
            <a:extLst>
              <a:ext uri="{FF2B5EF4-FFF2-40B4-BE49-F238E27FC236}">
                <a16:creationId xmlns:a16="http://schemas.microsoft.com/office/drawing/2014/main" id="{C4078F1A-D259-8546-168F-CB9D6DE098A8}"/>
              </a:ext>
            </a:extLst>
          </p:cNvPr>
          <p:cNvPicPr>
            <a:picLocks noChangeAspect="1"/>
          </p:cNvPicPr>
          <p:nvPr/>
        </p:nvPicPr>
        <p:blipFill rotWithShape="1">
          <a:blip r:embed="rId4"/>
          <a:srcRect l="15482" t="21185" r="16666" b="22405"/>
          <a:stretch/>
        </p:blipFill>
        <p:spPr>
          <a:xfrm>
            <a:off x="6236151" y="2842726"/>
            <a:ext cx="1280160" cy="1064275"/>
          </a:xfrm>
          <a:prstGeom prst="rect">
            <a:avLst/>
          </a:prstGeom>
        </p:spPr>
      </p:pic>
    </p:spTree>
    <p:extLst>
      <p:ext uri="{BB962C8B-B14F-4D97-AF65-F5344CB8AC3E}">
        <p14:creationId xmlns:p14="http://schemas.microsoft.com/office/powerpoint/2010/main" val="2552108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D034312-3459-4473-BB13-D59F71441920}"/>
              </a:ext>
            </a:extLst>
          </p:cNvPr>
          <p:cNvSpPr>
            <a:spLocks noGrp="1"/>
          </p:cNvSpPr>
          <p:nvPr>
            <p:ph type="body" idx="1"/>
          </p:nvPr>
        </p:nvSpPr>
        <p:spPr/>
        <p:txBody>
          <a:bodyPr/>
          <a:lstStyle/>
          <a:p>
            <a:r>
              <a:rPr lang="fr-FR"/>
              <a:t>Case </a:t>
            </a:r>
            <a:r>
              <a:rPr lang="fr-FR" err="1"/>
              <a:t>study</a:t>
            </a:r>
            <a:r>
              <a:rPr lang="fr-FR"/>
              <a:t> phase #3</a:t>
            </a:r>
            <a:endParaRPr lang="en-US"/>
          </a:p>
        </p:txBody>
      </p:sp>
      <p:sp>
        <p:nvSpPr>
          <p:cNvPr id="4" name="Text Placeholder 3">
            <a:extLst>
              <a:ext uri="{FF2B5EF4-FFF2-40B4-BE49-F238E27FC236}">
                <a16:creationId xmlns:a16="http://schemas.microsoft.com/office/drawing/2014/main" id="{95A157F0-7ACE-A404-707B-8F19F8F241AF}"/>
              </a:ext>
            </a:extLst>
          </p:cNvPr>
          <p:cNvSpPr>
            <a:spLocks noGrp="1"/>
          </p:cNvSpPr>
          <p:nvPr>
            <p:ph type="body" sz="quarter" idx="19"/>
          </p:nvPr>
        </p:nvSpPr>
        <p:spPr/>
        <p:txBody>
          <a:bodyPr/>
          <a:lstStyle/>
          <a:p>
            <a:r>
              <a:rPr lang="fr-BE"/>
              <a:t>03</a:t>
            </a:r>
            <a:endParaRPr lang="en-US"/>
          </a:p>
        </p:txBody>
      </p:sp>
      <p:sp>
        <p:nvSpPr>
          <p:cNvPr id="5" name="Text Placeholder 4">
            <a:extLst>
              <a:ext uri="{FF2B5EF4-FFF2-40B4-BE49-F238E27FC236}">
                <a16:creationId xmlns:a16="http://schemas.microsoft.com/office/drawing/2014/main" id="{1104726A-6B64-0632-A3E2-7EC51A0BF327}"/>
              </a:ext>
            </a:extLst>
          </p:cNvPr>
          <p:cNvSpPr>
            <a:spLocks noGrp="1"/>
          </p:cNvSpPr>
          <p:nvPr>
            <p:ph type="body" sz="quarter" idx="13"/>
          </p:nvPr>
        </p:nvSpPr>
        <p:spPr>
          <a:xfrm>
            <a:off x="745716" y="1473349"/>
            <a:ext cx="10800000" cy="4928031"/>
          </a:xfrm>
        </p:spPr>
        <p:txBody>
          <a:bodyPr vert="horz" lIns="91440" tIns="45720" rIns="91440" bIns="45720" rtlCol="0" anchor="t">
            <a:noAutofit/>
          </a:bodyPr>
          <a:lstStyle/>
          <a:p>
            <a:pPr marL="285750" indent="-285750">
              <a:buFont typeface="Arial" panose="020B0604020202020204" pitchFamily="34" charset="0"/>
              <a:buChar char="•"/>
            </a:pPr>
            <a:r>
              <a:rPr lang="en-US" dirty="0"/>
              <a:t>Electrification of the fleet - How do I manage it in practice knowing that :</a:t>
            </a:r>
            <a:endParaRPr lang="fr-BE" dirty="0"/>
          </a:p>
          <a:p>
            <a:pPr marL="501650" lvl="1" indent="-285750">
              <a:buFont typeface="Courier New" panose="02070309020205020404" pitchFamily="49" charset="0"/>
              <a:buChar char="o"/>
            </a:pPr>
            <a:r>
              <a:rPr lang="en-US" dirty="0"/>
              <a:t>Within 3 months I must order 3 vehicles</a:t>
            </a:r>
          </a:p>
          <a:p>
            <a:pPr marL="501650" lvl="1" indent="-285750">
              <a:buFont typeface="Courier New" panose="02070309020205020404" pitchFamily="49" charset="0"/>
              <a:buChar char="o"/>
            </a:pPr>
            <a:r>
              <a:rPr lang="en-US" dirty="0"/>
              <a:t>Within 18 months I must have renewed 50% of my fleet of 20 vehicles (PCs) in segments B and C</a:t>
            </a:r>
          </a:p>
          <a:p>
            <a:pPr marL="501650" lvl="1" indent="-285750">
              <a:buFont typeface="Courier New" panose="02070309020205020404" pitchFamily="49" charset="0"/>
              <a:buChar char="o"/>
            </a:pPr>
            <a:r>
              <a:rPr lang="en-US" dirty="0"/>
              <a:t>Current suppliers: 2 multi-brand leasing companies</a:t>
            </a:r>
          </a:p>
          <a:p>
            <a:pPr marL="501650" lvl="1" indent="-285750">
              <a:buFont typeface="Courier New" panose="02070309020205020404" pitchFamily="49" charset="0"/>
              <a:buChar char="o"/>
            </a:pPr>
            <a:r>
              <a:rPr lang="en-US" dirty="0"/>
              <a:t>Brands currently in the fleet: Renault, Volkswagen and Hyundai</a:t>
            </a:r>
            <a:endParaRPr lang="en-AS" dirty="0"/>
          </a:p>
          <a:p>
            <a:pPr marL="215900" lvl="1" indent="0">
              <a:buNone/>
            </a:pPr>
            <a:endParaRPr lang="fr-BE" dirty="0"/>
          </a:p>
          <a:p>
            <a:pPr marL="285750" indent="-285750">
              <a:buFont typeface="Arial" panose="020B0604020202020204" pitchFamily="34" charset="0"/>
              <a:buChar char="•"/>
            </a:pPr>
            <a:r>
              <a:rPr lang="en-US" dirty="0"/>
              <a:t>Which engine for which driver?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many charging stations do I need? How to manage the actual implementation within the company?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can I integrate the Low Emission Zone (LEZ) issue into my vehicle renewal strategy?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do I convince my drivers?</a:t>
            </a:r>
            <a:endParaRPr lang="fr-BE" dirty="0"/>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endParaRPr lang="fr-BE" dirty="0"/>
          </a:p>
          <a:p>
            <a:pPr marL="285750" indent="-285750">
              <a:buFont typeface="Arial" panose="020B0604020202020204" pitchFamily="34" charset="0"/>
              <a:buChar char="•"/>
            </a:pPr>
            <a:endParaRPr lang="en-US" dirty="0"/>
          </a:p>
        </p:txBody>
      </p:sp>
      <p:sp>
        <p:nvSpPr>
          <p:cNvPr id="2" name="Titre 1">
            <a:extLst>
              <a:ext uri="{FF2B5EF4-FFF2-40B4-BE49-F238E27FC236}">
                <a16:creationId xmlns:a16="http://schemas.microsoft.com/office/drawing/2014/main" id="{E8A276E7-1862-47F4-B93A-0F4A842DB72E}"/>
              </a:ext>
            </a:extLst>
          </p:cNvPr>
          <p:cNvSpPr>
            <a:spLocks noGrp="1"/>
          </p:cNvSpPr>
          <p:nvPr>
            <p:ph type="title"/>
          </p:nvPr>
        </p:nvSpPr>
        <p:spPr/>
        <p:txBody>
          <a:bodyPr/>
          <a:lstStyle/>
          <a:p>
            <a:r>
              <a:rPr lang="en-US"/>
              <a:t>Summary of the concerns expressed by the prospect</a:t>
            </a:r>
            <a:endParaRPr lang="fr-BE"/>
          </a:p>
        </p:txBody>
      </p:sp>
      <p:pic>
        <p:nvPicPr>
          <p:cNvPr id="6" name="Picture 2" descr="Stellantis dévoile un florilège de slogans pour ses marques">
            <a:extLst>
              <a:ext uri="{FF2B5EF4-FFF2-40B4-BE49-F238E27FC236}">
                <a16:creationId xmlns:a16="http://schemas.microsoft.com/office/drawing/2014/main" id="{DAF769D0-2AF5-AE31-DF88-C6579D67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501263"/>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2" descr="Drapeaux Monde Banque d'images et photos libres de droit - iStock">
            <a:extLst>
              <a:ext uri="{FF2B5EF4-FFF2-40B4-BE49-F238E27FC236}">
                <a16:creationId xmlns:a16="http://schemas.microsoft.com/office/drawing/2014/main" id="{96545C85-15FF-19C3-1B6F-268D49C39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5" y="491317"/>
            <a:ext cx="289803" cy="2898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nce Drapeau arrondi PNG transparents - StickPNG">
            <a:extLst>
              <a:ext uri="{FF2B5EF4-FFF2-40B4-BE49-F238E27FC236}">
                <a16:creationId xmlns:a16="http://schemas.microsoft.com/office/drawing/2014/main" id="{476AE07C-6C09-745C-F6F2-2CD45CDC8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3" y="4922520"/>
            <a:ext cx="738293" cy="553720"/>
          </a:xfrm>
          <a:prstGeom prst="rect">
            <a:avLst/>
          </a:prstGeom>
          <a:noFill/>
          <a:extLst>
            <a:ext uri="{909E8E84-426E-40DD-AFC4-6F175D3DCCD1}">
              <a14:hiddenFill xmlns:a14="http://schemas.microsoft.com/office/drawing/2010/main">
                <a:solidFill>
                  <a:srgbClr val="FFFFFF"/>
                </a:solidFill>
              </a14:hiddenFill>
            </a:ext>
          </a:extLst>
        </p:spPr>
      </p:pic>
      <p:sp>
        <p:nvSpPr>
          <p:cNvPr id="8" name="Triangle isocèle 7">
            <a:extLst>
              <a:ext uri="{FF2B5EF4-FFF2-40B4-BE49-F238E27FC236}">
                <a16:creationId xmlns:a16="http://schemas.microsoft.com/office/drawing/2014/main" id="{0931DBB3-40AF-DE56-62BD-D68B6587D66A}"/>
              </a:ext>
            </a:extLst>
          </p:cNvPr>
          <p:cNvSpPr/>
          <p:nvPr/>
        </p:nvSpPr>
        <p:spPr>
          <a:xfrm>
            <a:off x="-3260558" y="1381760"/>
            <a:ext cx="4620127" cy="3874274"/>
          </a:xfrm>
          <a:prstGeom prst="triangl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969460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C02C-F49B-4EA6-BC9E-AD6CDBA0B7BF}"/>
              </a:ext>
            </a:extLst>
          </p:cNvPr>
          <p:cNvSpPr>
            <a:spLocks noGrp="1"/>
          </p:cNvSpPr>
          <p:nvPr>
            <p:ph type="ctrTitle"/>
          </p:nvPr>
        </p:nvSpPr>
        <p:spPr/>
        <p:txBody>
          <a:bodyPr/>
          <a:lstStyle/>
          <a:p>
            <a:pPr marL="1698625" indent="-1698625"/>
            <a:r>
              <a:rPr lang="fr-BE"/>
              <a:t>0</a:t>
            </a:r>
            <a:r>
              <a:rPr lang="en-US"/>
              <a:t>4</a:t>
            </a:r>
            <a:r>
              <a:rPr lang="fr-FR"/>
              <a:t> | </a:t>
            </a:r>
            <a:r>
              <a:rPr lang="fr-BE"/>
              <a:t>Case </a:t>
            </a:r>
            <a:r>
              <a:rPr lang="fr-BE" err="1"/>
              <a:t>Study</a:t>
            </a:r>
            <a:r>
              <a:rPr lang="fr-BE"/>
              <a:t> Phase #4</a:t>
            </a:r>
            <a:endParaRPr lang="en-US"/>
          </a:p>
        </p:txBody>
      </p:sp>
      <p:sp>
        <p:nvSpPr>
          <p:cNvPr id="3" name="Subtitle 2">
            <a:extLst>
              <a:ext uri="{FF2B5EF4-FFF2-40B4-BE49-F238E27FC236}">
                <a16:creationId xmlns:a16="http://schemas.microsoft.com/office/drawing/2014/main" id="{8CF1A0D5-F05D-631D-5E48-C4F269276125}"/>
              </a:ext>
            </a:extLst>
          </p:cNvPr>
          <p:cNvSpPr>
            <a:spLocks noGrp="1"/>
          </p:cNvSpPr>
          <p:nvPr>
            <p:ph type="subTitle" idx="1"/>
          </p:nvPr>
        </p:nvSpPr>
        <p:spPr/>
        <p:txBody>
          <a:bodyPr/>
          <a:lstStyle/>
          <a:p>
            <a:r>
              <a:rPr lang="en-US"/>
              <a:t>Position yourself as a business partner</a:t>
            </a:r>
          </a:p>
        </p:txBody>
      </p:sp>
    </p:spTree>
    <p:extLst>
      <p:ext uri="{BB962C8B-B14F-4D97-AF65-F5344CB8AC3E}">
        <p14:creationId xmlns:p14="http://schemas.microsoft.com/office/powerpoint/2010/main" val="3726866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EBE629-D7BF-E79D-CA5F-1BA759A1727A}"/>
              </a:ext>
            </a:extLst>
          </p:cNvPr>
          <p:cNvSpPr>
            <a:spLocks noGrp="1"/>
          </p:cNvSpPr>
          <p:nvPr>
            <p:ph type="body" idx="1"/>
          </p:nvPr>
        </p:nvSpPr>
        <p:spPr/>
        <p:txBody>
          <a:bodyPr/>
          <a:lstStyle/>
          <a:p>
            <a:r>
              <a:rPr lang="fr-FR"/>
              <a:t>Case </a:t>
            </a:r>
            <a:r>
              <a:rPr lang="fr-FR" err="1"/>
              <a:t>study</a:t>
            </a:r>
            <a:r>
              <a:rPr lang="fr-FR"/>
              <a:t> phase #4</a:t>
            </a:r>
            <a:endParaRPr lang="fr-BE"/>
          </a:p>
        </p:txBody>
      </p:sp>
      <p:sp>
        <p:nvSpPr>
          <p:cNvPr id="3" name="Text Placeholder 2">
            <a:extLst>
              <a:ext uri="{FF2B5EF4-FFF2-40B4-BE49-F238E27FC236}">
                <a16:creationId xmlns:a16="http://schemas.microsoft.com/office/drawing/2014/main" id="{ABD9CB6E-73A3-7A61-9E18-58ECA7527055}"/>
              </a:ext>
            </a:extLst>
          </p:cNvPr>
          <p:cNvSpPr>
            <a:spLocks noGrp="1"/>
          </p:cNvSpPr>
          <p:nvPr>
            <p:ph type="body" sz="quarter" idx="19"/>
          </p:nvPr>
        </p:nvSpPr>
        <p:spPr/>
        <p:txBody>
          <a:bodyPr/>
          <a:lstStyle/>
          <a:p>
            <a:r>
              <a:rPr lang="fr-BE"/>
              <a:t>04</a:t>
            </a:r>
            <a:endParaRPr lang="en-US"/>
          </a:p>
        </p:txBody>
      </p:sp>
      <p:sp>
        <p:nvSpPr>
          <p:cNvPr id="4" name="Text Placeholder 3">
            <a:extLst>
              <a:ext uri="{FF2B5EF4-FFF2-40B4-BE49-F238E27FC236}">
                <a16:creationId xmlns:a16="http://schemas.microsoft.com/office/drawing/2014/main" id="{35847B5F-4049-470E-4D88-A0F9843721F0}"/>
              </a:ext>
            </a:extLst>
          </p:cNvPr>
          <p:cNvSpPr>
            <a:spLocks noGrp="1"/>
          </p:cNvSpPr>
          <p:nvPr>
            <p:ph type="body" sz="quarter" idx="13"/>
          </p:nvPr>
        </p:nvSpPr>
        <p:spPr>
          <a:xfrm>
            <a:off x="7424928" y="1362974"/>
            <a:ext cx="3911472" cy="4861426"/>
          </a:xfrm>
        </p:spPr>
        <p:txBody>
          <a:bodyPr/>
          <a:lstStyle/>
          <a:p>
            <a:endParaRPr lang="fr-BE"/>
          </a:p>
          <a:p>
            <a:r>
              <a:rPr lang="en-US"/>
              <a:t>Digital activity - Round table discussion</a:t>
            </a:r>
            <a:endParaRPr lang="en-AS"/>
          </a:p>
          <a:p>
            <a:endParaRPr lang="en-US"/>
          </a:p>
          <a:p>
            <a:r>
              <a:rPr lang="en-US"/>
              <a:t>What solutions can you put forward to address the concerns of this prospect?</a:t>
            </a:r>
          </a:p>
        </p:txBody>
      </p:sp>
      <p:sp>
        <p:nvSpPr>
          <p:cNvPr id="5" name="Title 4">
            <a:extLst>
              <a:ext uri="{FF2B5EF4-FFF2-40B4-BE49-F238E27FC236}">
                <a16:creationId xmlns:a16="http://schemas.microsoft.com/office/drawing/2014/main" id="{58C357FD-7CC3-0657-D405-EFE3F9E5DAFA}"/>
              </a:ext>
            </a:extLst>
          </p:cNvPr>
          <p:cNvSpPr>
            <a:spLocks noGrp="1"/>
          </p:cNvSpPr>
          <p:nvPr>
            <p:ph type="title"/>
          </p:nvPr>
        </p:nvSpPr>
        <p:spPr/>
        <p:txBody>
          <a:bodyPr/>
          <a:lstStyle/>
          <a:p>
            <a:r>
              <a:rPr lang="en-US"/>
              <a:t>Position yourself as a business partner</a:t>
            </a:r>
            <a:endParaRPr lang="fr-FR"/>
          </a:p>
        </p:txBody>
      </p:sp>
      <p:pic>
        <p:nvPicPr>
          <p:cNvPr id="8" name="Picture 7" descr="A picture containing indoor, person&#10;&#10;Description automatically generated">
            <a:extLst>
              <a:ext uri="{FF2B5EF4-FFF2-40B4-BE49-F238E27FC236}">
                <a16:creationId xmlns:a16="http://schemas.microsoft.com/office/drawing/2014/main" id="{94F7EBFF-0B1F-0F22-54E5-B4020F409295}"/>
              </a:ext>
            </a:extLst>
          </p:cNvPr>
          <p:cNvPicPr>
            <a:picLocks noChangeAspect="1"/>
          </p:cNvPicPr>
          <p:nvPr/>
        </p:nvPicPr>
        <p:blipFill>
          <a:blip r:embed="rId3"/>
          <a:stretch>
            <a:fillRect/>
          </a:stretch>
        </p:blipFill>
        <p:spPr>
          <a:xfrm>
            <a:off x="372858" y="1742948"/>
            <a:ext cx="6267977" cy="3523996"/>
          </a:xfrm>
          <a:prstGeom prst="rect">
            <a:avLst/>
          </a:prstGeom>
        </p:spPr>
      </p:pic>
    </p:spTree>
    <p:extLst>
      <p:ext uri="{BB962C8B-B14F-4D97-AF65-F5344CB8AC3E}">
        <p14:creationId xmlns:p14="http://schemas.microsoft.com/office/powerpoint/2010/main" val="3645273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F2B32F-E7DC-4AD5-A96E-14D74EB81A1C}"/>
              </a:ext>
            </a:extLst>
          </p:cNvPr>
          <p:cNvSpPr>
            <a:spLocks noGrp="1"/>
          </p:cNvSpPr>
          <p:nvPr>
            <p:ph type="body" idx="1"/>
          </p:nvPr>
        </p:nvSpPr>
        <p:spPr/>
        <p:txBody>
          <a:bodyPr/>
          <a:lstStyle/>
          <a:p>
            <a:r>
              <a:rPr lang="fr-BE"/>
              <a:t>Case </a:t>
            </a:r>
            <a:r>
              <a:rPr lang="fr-BE" err="1"/>
              <a:t>study</a:t>
            </a:r>
            <a:r>
              <a:rPr lang="fr-BE"/>
              <a:t> phase #4</a:t>
            </a:r>
            <a:endParaRPr lang="en-US"/>
          </a:p>
        </p:txBody>
      </p:sp>
      <p:sp>
        <p:nvSpPr>
          <p:cNvPr id="3" name="Text Placeholder 2">
            <a:extLst>
              <a:ext uri="{FF2B5EF4-FFF2-40B4-BE49-F238E27FC236}">
                <a16:creationId xmlns:a16="http://schemas.microsoft.com/office/drawing/2014/main" id="{42911DCB-3A1C-4CDB-B68B-F95EC8B0C86E}"/>
              </a:ext>
            </a:extLst>
          </p:cNvPr>
          <p:cNvSpPr>
            <a:spLocks noGrp="1"/>
          </p:cNvSpPr>
          <p:nvPr>
            <p:ph type="body" sz="quarter" idx="19"/>
          </p:nvPr>
        </p:nvSpPr>
        <p:spPr/>
        <p:txBody>
          <a:bodyPr/>
          <a:lstStyle/>
          <a:p>
            <a:r>
              <a:rPr lang="fr-BE"/>
              <a:t>04</a:t>
            </a:r>
            <a:endParaRPr lang="en-US"/>
          </a:p>
        </p:txBody>
      </p:sp>
      <p:sp>
        <p:nvSpPr>
          <p:cNvPr id="5" name="Title 4">
            <a:extLst>
              <a:ext uri="{FF2B5EF4-FFF2-40B4-BE49-F238E27FC236}">
                <a16:creationId xmlns:a16="http://schemas.microsoft.com/office/drawing/2014/main" id="{57D35E0D-8DD6-42A0-9FF8-DA21A8905576}"/>
              </a:ext>
            </a:extLst>
          </p:cNvPr>
          <p:cNvSpPr>
            <a:spLocks noGrp="1"/>
          </p:cNvSpPr>
          <p:nvPr>
            <p:ph type="title"/>
          </p:nvPr>
        </p:nvSpPr>
        <p:spPr/>
        <p:txBody>
          <a:bodyPr/>
          <a:lstStyle/>
          <a:p>
            <a:r>
              <a:rPr lang="en-US"/>
              <a:t>POSITION YOURSELF AS A BUSINESS PARTNER BY USING THE Business Reason</a:t>
            </a:r>
          </a:p>
        </p:txBody>
      </p:sp>
      <p:grpSp>
        <p:nvGrpSpPr>
          <p:cNvPr id="62" name="Groupe 7">
            <a:extLst>
              <a:ext uri="{FF2B5EF4-FFF2-40B4-BE49-F238E27FC236}">
                <a16:creationId xmlns:a16="http://schemas.microsoft.com/office/drawing/2014/main" id="{1F85C002-FC13-48A9-A3B8-AB947715FE87}"/>
              </a:ext>
            </a:extLst>
          </p:cNvPr>
          <p:cNvGrpSpPr/>
          <p:nvPr/>
        </p:nvGrpSpPr>
        <p:grpSpPr>
          <a:xfrm>
            <a:off x="703676" y="1925813"/>
            <a:ext cx="3332597" cy="3743185"/>
            <a:chOff x="963038" y="1459149"/>
            <a:chExt cx="2918298" cy="3287949"/>
          </a:xfrm>
          <a:solidFill>
            <a:srgbClr val="004666">
              <a:alpha val="75000"/>
            </a:srgbClr>
          </a:solidFill>
        </p:grpSpPr>
        <p:sp>
          <p:nvSpPr>
            <p:cNvPr id="65" name="Rectangle : coins arrondis 8">
              <a:extLst>
                <a:ext uri="{FF2B5EF4-FFF2-40B4-BE49-F238E27FC236}">
                  <a16:creationId xmlns:a16="http://schemas.microsoft.com/office/drawing/2014/main" id="{351F45DF-9DA1-4525-8B57-62A13705F432}"/>
                </a:ext>
              </a:extLst>
            </p:cNvPr>
            <p:cNvSpPr/>
            <p:nvPr/>
          </p:nvSpPr>
          <p:spPr>
            <a:xfrm>
              <a:off x="963038" y="1459149"/>
              <a:ext cx="2918298" cy="3287949"/>
            </a:xfrm>
            <a:prstGeom prst="roundRect">
              <a:avLst/>
            </a:prstGeom>
            <a:solidFill>
              <a:srgbClr val="E94E24"/>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r>
                <a:rPr lang="fr-BE" sz="2400" err="1">
                  <a:cs typeface="Audi Type Wide Normal" panose="000B0504040202020203" pitchFamily="34" charset="0"/>
                </a:rPr>
                <a:t>Eligibility</a:t>
              </a:r>
              <a:r>
                <a:rPr lang="fr-BE" sz="2400">
                  <a:cs typeface="Audi Type Wide Normal" panose="000B0504040202020203" pitchFamily="34" charset="0"/>
                </a:rPr>
                <a:t>?</a:t>
              </a:r>
              <a:endParaRPr lang="en-AS" sz="2400">
                <a:cs typeface="Audi Type Wide Normal" panose="000B0504040202020203" pitchFamily="34" charset="0"/>
              </a:endParaRPr>
            </a:p>
            <a:p>
              <a:pPr algn="ctr"/>
              <a:endParaRPr lang="fr-BE" sz="2400">
                <a:cs typeface="Audi Type Wide Normal" panose="000B0504040202020203" pitchFamily="34" charset="0"/>
              </a:endParaRPr>
            </a:p>
            <a:p>
              <a:pPr algn="ctr"/>
              <a:r>
                <a:rPr lang="en-US" sz="2000">
                  <a:cs typeface="Audi Type Wide Normal" panose="000B0504040202020203" pitchFamily="34" charset="0"/>
                </a:rPr>
                <a:t>Which electro-compatibility for</a:t>
              </a:r>
              <a:endParaRPr lang="en-AS" sz="2000">
                <a:cs typeface="Audi Type Wide Normal" panose="000B0504040202020203" pitchFamily="34" charset="0"/>
              </a:endParaRPr>
            </a:p>
            <a:p>
              <a:pPr algn="ctr"/>
              <a:r>
                <a:rPr lang="en-US" sz="2000">
                  <a:cs typeface="Audi Type Wide Normal" panose="000B0504040202020203" pitchFamily="34" charset="0"/>
                </a:rPr>
                <a:t>which driver?</a:t>
              </a:r>
              <a:endParaRPr lang="fr-BE" sz="2000">
                <a:cs typeface="Audi Type Wide Normal" panose="000B0504040202020203" pitchFamily="34" charset="0"/>
              </a:endParaRPr>
            </a:p>
          </p:txBody>
        </p:sp>
        <p:pic>
          <p:nvPicPr>
            <p:cNvPr id="66" name="Graphique 9" descr="Signe pouce en haut avec un remplissage uni">
              <a:extLst>
                <a:ext uri="{FF2B5EF4-FFF2-40B4-BE49-F238E27FC236}">
                  <a16:creationId xmlns:a16="http://schemas.microsoft.com/office/drawing/2014/main" id="{7487AE8A-488A-4D9A-9153-1080ECB98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4987" y="1653702"/>
              <a:ext cx="914400" cy="914400"/>
            </a:xfrm>
            <a:prstGeom prst="rect">
              <a:avLst/>
            </a:prstGeom>
          </p:spPr>
        </p:pic>
      </p:grpSp>
      <p:grpSp>
        <p:nvGrpSpPr>
          <p:cNvPr id="67" name="Groupe 10">
            <a:extLst>
              <a:ext uri="{FF2B5EF4-FFF2-40B4-BE49-F238E27FC236}">
                <a16:creationId xmlns:a16="http://schemas.microsoft.com/office/drawing/2014/main" id="{0F2059D9-4A13-46D1-B9DE-56BF264AF17A}"/>
              </a:ext>
            </a:extLst>
          </p:cNvPr>
          <p:cNvGrpSpPr/>
          <p:nvPr/>
        </p:nvGrpSpPr>
        <p:grpSpPr>
          <a:xfrm>
            <a:off x="4450703" y="1925813"/>
            <a:ext cx="3332597" cy="3743185"/>
            <a:chOff x="4636851" y="1459148"/>
            <a:chExt cx="2918298" cy="3287949"/>
          </a:xfrm>
          <a:solidFill>
            <a:srgbClr val="004666"/>
          </a:solidFill>
        </p:grpSpPr>
        <p:sp>
          <p:nvSpPr>
            <p:cNvPr id="68" name="Rectangle : coins arrondis 11">
              <a:extLst>
                <a:ext uri="{FF2B5EF4-FFF2-40B4-BE49-F238E27FC236}">
                  <a16:creationId xmlns:a16="http://schemas.microsoft.com/office/drawing/2014/main" id="{1042C539-C7E0-447E-B139-8497D44E2DA3}"/>
                </a:ext>
              </a:extLst>
            </p:cNvPr>
            <p:cNvSpPr/>
            <p:nvPr/>
          </p:nvSpPr>
          <p:spPr>
            <a:xfrm>
              <a:off x="4636851" y="1459148"/>
              <a:ext cx="2918298" cy="3287949"/>
            </a:xfrm>
            <a:prstGeom prst="roundRect">
              <a:avLst/>
            </a:prstGeom>
            <a:solidFill>
              <a:schemeClr val="accent6">
                <a:alpha val="75000"/>
              </a:schemeClr>
            </a:solidFill>
            <a:ln>
              <a:noFill/>
            </a:ln>
          </p:spPr>
          <p:style>
            <a:lnRef idx="1">
              <a:schemeClr val="accent1"/>
            </a:lnRef>
            <a:fillRef idx="3">
              <a:schemeClr val="accent1"/>
            </a:fillRef>
            <a:effectRef idx="2">
              <a:schemeClr val="accent1"/>
            </a:effectRef>
            <a:fontRef idx="minor">
              <a:schemeClr val="lt1"/>
            </a:fontRef>
          </p:style>
          <p:txBody>
            <a:bodyPr lIns="36000" rIns="36000"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r>
                <a:rPr lang="fr-BE" sz="2400" err="1">
                  <a:cs typeface="Audi Type Wide Normal" panose="000B0504040202020203" pitchFamily="34" charset="0"/>
                </a:rPr>
                <a:t>Economic</a:t>
              </a:r>
              <a:r>
                <a:rPr lang="fr-BE" sz="2400">
                  <a:cs typeface="Audi Type Wide Normal" panose="000B0504040202020203" pitchFamily="34" charset="0"/>
                </a:rPr>
                <a:t> issues</a:t>
              </a:r>
              <a:endParaRPr lang="en-AS" sz="2400">
                <a:cs typeface="Audi Type Wide Normal" panose="000B0504040202020203" pitchFamily="34" charset="0"/>
              </a:endParaRPr>
            </a:p>
            <a:p>
              <a:pPr algn="ctr"/>
              <a:endParaRPr lang="fr-BE" sz="2400">
                <a:cs typeface="Audi Type Wide Normal" panose="000B0504040202020203" pitchFamily="34" charset="0"/>
              </a:endParaRPr>
            </a:p>
            <a:p>
              <a:pPr algn="ctr"/>
              <a:r>
                <a:rPr lang="en-US" sz="2000">
                  <a:cs typeface="Audi Type Wide Normal" panose="000B0504040202020203" pitchFamily="34" charset="0"/>
                </a:rPr>
                <a:t>How much does it really cost to drive electric?</a:t>
              </a:r>
              <a:endParaRPr lang="fr-BE" sz="2000">
                <a:cs typeface="Audi Type Wide Normal" panose="000B0504040202020203" pitchFamily="34" charset="0"/>
              </a:endParaRPr>
            </a:p>
          </p:txBody>
        </p:sp>
        <p:pic>
          <p:nvPicPr>
            <p:cNvPr id="69" name="Graphique 12" descr="Prêt avec un remplissage uni">
              <a:extLst>
                <a:ext uri="{FF2B5EF4-FFF2-40B4-BE49-F238E27FC236}">
                  <a16:creationId xmlns:a16="http://schemas.microsoft.com/office/drawing/2014/main" id="{AD6F090E-B4BA-4FD6-82A8-2B16A9A00F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1653702"/>
              <a:ext cx="914400" cy="914400"/>
            </a:xfrm>
            <a:prstGeom prst="rect">
              <a:avLst/>
            </a:prstGeom>
          </p:spPr>
        </p:pic>
      </p:grpSp>
      <p:grpSp>
        <p:nvGrpSpPr>
          <p:cNvPr id="70" name="Groupe 13">
            <a:extLst>
              <a:ext uri="{FF2B5EF4-FFF2-40B4-BE49-F238E27FC236}">
                <a16:creationId xmlns:a16="http://schemas.microsoft.com/office/drawing/2014/main" id="{C485CE9F-A8F5-4E2E-B95C-79C8AEBD92FE}"/>
              </a:ext>
            </a:extLst>
          </p:cNvPr>
          <p:cNvGrpSpPr/>
          <p:nvPr/>
        </p:nvGrpSpPr>
        <p:grpSpPr>
          <a:xfrm>
            <a:off x="8197730" y="1925813"/>
            <a:ext cx="3332597" cy="3743185"/>
            <a:chOff x="8194878" y="1508800"/>
            <a:chExt cx="2918298" cy="3287949"/>
          </a:xfrm>
          <a:solidFill>
            <a:srgbClr val="004666"/>
          </a:solidFill>
        </p:grpSpPr>
        <p:sp>
          <p:nvSpPr>
            <p:cNvPr id="71" name="Rectangle : coins arrondis 14">
              <a:extLst>
                <a:ext uri="{FF2B5EF4-FFF2-40B4-BE49-F238E27FC236}">
                  <a16:creationId xmlns:a16="http://schemas.microsoft.com/office/drawing/2014/main" id="{976D4667-C87C-4C9E-B050-08C286F87871}"/>
                </a:ext>
              </a:extLst>
            </p:cNvPr>
            <p:cNvSpPr/>
            <p:nvPr/>
          </p:nvSpPr>
          <p:spPr>
            <a:xfrm>
              <a:off x="8194878" y="1508800"/>
              <a:ext cx="2918298" cy="3287949"/>
            </a:xfrm>
            <a:prstGeom prst="roundRect">
              <a:avLst/>
            </a:prstGeom>
            <a:solidFill>
              <a:srgbClr val="F7A6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endParaRPr lang="fr-BE" sz="2400">
                <a:cs typeface="Audi Type Wide Normal" panose="000B0504040202020203" pitchFamily="34" charset="0"/>
              </a:endParaRPr>
            </a:p>
            <a:p>
              <a:pPr algn="ctr"/>
              <a:r>
                <a:rPr lang="fr-BE" sz="2400" err="1">
                  <a:cs typeface="Audi Type Wide Normal" panose="000B0504040202020203" pitchFamily="34" charset="0"/>
                </a:rPr>
                <a:t>Technological</a:t>
              </a:r>
              <a:r>
                <a:rPr lang="fr-BE" sz="2400">
                  <a:cs typeface="Audi Type Wide Normal" panose="000B0504040202020203" pitchFamily="34" charset="0"/>
                </a:rPr>
                <a:t> and </a:t>
              </a:r>
              <a:r>
                <a:rPr lang="fr-BE" sz="2400" err="1">
                  <a:cs typeface="Audi Type Wide Normal" panose="000B0504040202020203" pitchFamily="34" charset="0"/>
                </a:rPr>
                <a:t>psychological</a:t>
              </a:r>
              <a:r>
                <a:rPr lang="fr-BE" sz="2400">
                  <a:cs typeface="Audi Type Wide Normal" panose="000B0504040202020203" pitchFamily="34" charset="0"/>
                </a:rPr>
                <a:t> issues</a:t>
              </a:r>
              <a:endParaRPr lang="en-AS" sz="2400">
                <a:cs typeface="Audi Type Wide Normal" panose="000B0504040202020203" pitchFamily="34" charset="0"/>
              </a:endParaRPr>
            </a:p>
            <a:p>
              <a:pPr algn="ctr"/>
              <a:endParaRPr lang="fr-BE" sz="2000">
                <a:cs typeface="Audi Type Wide Normal" panose="000B0504040202020203" pitchFamily="34" charset="0"/>
              </a:endParaRPr>
            </a:p>
            <a:p>
              <a:pPr algn="ctr"/>
              <a:r>
                <a:rPr lang="en-US" sz="2000">
                  <a:cs typeface="Audi Type Wide Normal" panose="000B0504040202020203" pitchFamily="34" charset="0"/>
                </a:rPr>
                <a:t>How to accompany the customer</a:t>
              </a:r>
              <a:endParaRPr lang="en-AS" sz="2000">
                <a:cs typeface="Audi Type Wide Normal" panose="000B0504040202020203" pitchFamily="34" charset="0"/>
              </a:endParaRPr>
            </a:p>
            <a:p>
              <a:pPr algn="ctr"/>
              <a:r>
                <a:rPr lang="en-US" sz="2000">
                  <a:cs typeface="Audi Type Wide Normal" panose="000B0504040202020203" pitchFamily="34" charset="0"/>
                </a:rPr>
                <a:t>in practice?</a:t>
              </a:r>
              <a:endParaRPr lang="fr-BE" sz="2000">
                <a:cs typeface="Audi Type Wide Normal" panose="000B0504040202020203" pitchFamily="34" charset="0"/>
              </a:endParaRPr>
            </a:p>
          </p:txBody>
        </p:sp>
        <p:pic>
          <p:nvPicPr>
            <p:cNvPr id="72" name="Graphique 15" descr="Poignée de main avec un remplissage uni">
              <a:extLst>
                <a:ext uri="{FF2B5EF4-FFF2-40B4-BE49-F238E27FC236}">
                  <a16:creationId xmlns:a16="http://schemas.microsoft.com/office/drawing/2014/main" id="{697F489E-8351-4554-AFF9-BB9DED80A4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6827" y="1653702"/>
              <a:ext cx="914400" cy="914400"/>
            </a:xfrm>
            <a:prstGeom prst="rect">
              <a:avLst/>
            </a:prstGeom>
          </p:spPr>
        </p:pic>
      </p:grpSp>
    </p:spTree>
    <p:extLst>
      <p:ext uri="{BB962C8B-B14F-4D97-AF65-F5344CB8AC3E}">
        <p14:creationId xmlns:p14="http://schemas.microsoft.com/office/powerpoint/2010/main" val="14463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1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FA06E4-61EB-4C9A-21D8-E966162F8586}"/>
              </a:ext>
            </a:extLst>
          </p:cNvPr>
          <p:cNvSpPr>
            <a:spLocks noGrp="1"/>
          </p:cNvSpPr>
          <p:nvPr>
            <p:ph type="body" idx="1"/>
          </p:nvPr>
        </p:nvSpPr>
        <p:spPr/>
        <p:txBody>
          <a:bodyPr/>
          <a:lstStyle/>
          <a:p>
            <a:r>
              <a:rPr lang="fr-BE"/>
              <a:t>Case </a:t>
            </a:r>
            <a:r>
              <a:rPr lang="fr-BE" err="1"/>
              <a:t>study</a:t>
            </a:r>
            <a:r>
              <a:rPr lang="fr-BE"/>
              <a:t> phase #4</a:t>
            </a:r>
            <a:endParaRPr lang="en-US"/>
          </a:p>
        </p:txBody>
      </p:sp>
      <p:sp>
        <p:nvSpPr>
          <p:cNvPr id="19" name="Text Placeholder 18">
            <a:extLst>
              <a:ext uri="{FF2B5EF4-FFF2-40B4-BE49-F238E27FC236}">
                <a16:creationId xmlns:a16="http://schemas.microsoft.com/office/drawing/2014/main" id="{31B5348C-48BE-83ED-4317-FDF9AEB2CC65}"/>
              </a:ext>
            </a:extLst>
          </p:cNvPr>
          <p:cNvSpPr>
            <a:spLocks noGrp="1"/>
          </p:cNvSpPr>
          <p:nvPr>
            <p:ph type="body" sz="quarter" idx="19"/>
          </p:nvPr>
        </p:nvSpPr>
        <p:spPr/>
        <p:txBody>
          <a:bodyPr/>
          <a:lstStyle/>
          <a:p>
            <a:r>
              <a:rPr lang="fr-BE"/>
              <a:t>04</a:t>
            </a:r>
            <a:endParaRPr lang="en-US"/>
          </a:p>
        </p:txBody>
      </p:sp>
      <p:sp>
        <p:nvSpPr>
          <p:cNvPr id="5" name="Title 4">
            <a:extLst>
              <a:ext uri="{FF2B5EF4-FFF2-40B4-BE49-F238E27FC236}">
                <a16:creationId xmlns:a16="http://schemas.microsoft.com/office/drawing/2014/main" id="{65C6D0BE-F452-AD86-B2CA-27EC3B1D4B76}"/>
              </a:ext>
            </a:extLst>
          </p:cNvPr>
          <p:cNvSpPr>
            <a:spLocks noGrp="1"/>
          </p:cNvSpPr>
          <p:nvPr>
            <p:ph type="title"/>
          </p:nvPr>
        </p:nvSpPr>
        <p:spPr/>
        <p:txBody>
          <a:bodyPr/>
          <a:lstStyle/>
          <a:p>
            <a:r>
              <a:rPr lang="en-US" dirty="0"/>
              <a:t>POSITION YOURSELF AS A BUSINESS PARTNER BY USING THE Business Reason</a:t>
            </a:r>
          </a:p>
        </p:txBody>
      </p:sp>
      <p:sp>
        <p:nvSpPr>
          <p:cNvPr id="6" name="Freeform: Shape 5">
            <a:extLst>
              <a:ext uri="{FF2B5EF4-FFF2-40B4-BE49-F238E27FC236}">
                <a16:creationId xmlns:a16="http://schemas.microsoft.com/office/drawing/2014/main" id="{F67E2A72-4B6C-44E0-E95E-8FD1DBECEFC6}"/>
              </a:ext>
            </a:extLst>
          </p:cNvPr>
          <p:cNvSpPr/>
          <p:nvPr/>
        </p:nvSpPr>
        <p:spPr>
          <a:xfrm>
            <a:off x="1" y="1540423"/>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971" h="1309918">
                <a:moveTo>
                  <a:pt x="0" y="0"/>
                </a:moveTo>
                <a:lnTo>
                  <a:pt x="6011971" y="0"/>
                </a:lnTo>
                <a:lnTo>
                  <a:pt x="6011971" y="486"/>
                </a:lnTo>
                <a:lnTo>
                  <a:pt x="5901159" y="6081"/>
                </a:lnTo>
                <a:cubicBezTo>
                  <a:pt x="5189872" y="78316"/>
                  <a:pt x="4597058" y="551307"/>
                  <a:pt x="4352072" y="1195701"/>
                </a:cubicBezTo>
                <a:lnTo>
                  <a:pt x="4317271" y="1300709"/>
                </a:lnTo>
                <a:lnTo>
                  <a:pt x="0" y="1309918"/>
                </a:lnTo>
                <a:lnTo>
                  <a:pt x="0"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C93ACD6A-6657-E428-24DE-705942B3F6BC}"/>
              </a:ext>
            </a:extLst>
          </p:cNvPr>
          <p:cNvSpPr/>
          <p:nvPr/>
        </p:nvSpPr>
        <p:spPr>
          <a:xfrm flipH="1">
            <a:off x="6180029" y="1540423"/>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297372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297372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37294 w 6011971"/>
              <a:gd name="connsiteY4" fmla="*/ 1304046 h 1309918"/>
              <a:gd name="connsiteX5" fmla="*/ 0 w 6011971"/>
              <a:gd name="connsiteY5" fmla="*/ 1309918 h 1309918"/>
              <a:gd name="connsiteX6" fmla="*/ 0 w 6011971"/>
              <a:gd name="connsiteY6"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971" h="1309918">
                <a:moveTo>
                  <a:pt x="0" y="0"/>
                </a:moveTo>
                <a:lnTo>
                  <a:pt x="6011971" y="0"/>
                </a:lnTo>
                <a:lnTo>
                  <a:pt x="6011971" y="486"/>
                </a:lnTo>
                <a:lnTo>
                  <a:pt x="5901159" y="6081"/>
                </a:lnTo>
                <a:cubicBezTo>
                  <a:pt x="5481883" y="69272"/>
                  <a:pt x="4636690" y="392597"/>
                  <a:pt x="4337294" y="1304046"/>
                </a:cubicBezTo>
                <a:lnTo>
                  <a:pt x="0" y="1309918"/>
                </a:lnTo>
                <a:lnTo>
                  <a:pt x="0" y="0"/>
                </a:lnTo>
                <a:close/>
              </a:path>
            </a:pathLst>
          </a:cu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D0F9C0D-B2F4-E936-4641-2FAAED70B625}"/>
              </a:ext>
            </a:extLst>
          </p:cNvPr>
          <p:cNvSpPr/>
          <p:nvPr/>
        </p:nvSpPr>
        <p:spPr>
          <a:xfrm flipV="1">
            <a:off x="1" y="3943640"/>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971" h="1309918">
                <a:moveTo>
                  <a:pt x="0" y="0"/>
                </a:moveTo>
                <a:lnTo>
                  <a:pt x="6011971" y="0"/>
                </a:lnTo>
                <a:lnTo>
                  <a:pt x="6011971" y="486"/>
                </a:lnTo>
                <a:lnTo>
                  <a:pt x="5901159" y="6081"/>
                </a:lnTo>
                <a:cubicBezTo>
                  <a:pt x="5189872" y="78316"/>
                  <a:pt x="4597058" y="551307"/>
                  <a:pt x="4352072" y="1195701"/>
                </a:cubicBezTo>
                <a:lnTo>
                  <a:pt x="4317271" y="1300709"/>
                </a:lnTo>
                <a:lnTo>
                  <a:pt x="0" y="1309918"/>
                </a:lnTo>
                <a:lnTo>
                  <a:pt x="0" y="0"/>
                </a:lnTo>
                <a:close/>
              </a:path>
            </a:pathLst>
          </a:custGeom>
          <a:solidFill>
            <a:schemeClr val="accent4">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57481B25-ECF9-B5CB-799F-78F0722D44E0}"/>
              </a:ext>
            </a:extLst>
          </p:cNvPr>
          <p:cNvSpPr/>
          <p:nvPr/>
        </p:nvSpPr>
        <p:spPr>
          <a:xfrm flipH="1" flipV="1">
            <a:off x="6180029" y="3943640"/>
            <a:ext cx="6011971" cy="1309918"/>
          </a:xfrm>
          <a:custGeom>
            <a:avLst/>
            <a:gdLst>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52072 w 6011971"/>
              <a:gd name="connsiteY4" fmla="*/ 1195701 h 1309918"/>
              <a:gd name="connsiteX5" fmla="*/ 4317271 w 6011971"/>
              <a:gd name="connsiteY5" fmla="*/ 1300709 h 1309918"/>
              <a:gd name="connsiteX6" fmla="*/ 0 w 6011971"/>
              <a:gd name="connsiteY6" fmla="*/ 1309918 h 1309918"/>
              <a:gd name="connsiteX7" fmla="*/ 0 w 6011971"/>
              <a:gd name="connsiteY7"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 name="connsiteX0" fmla="*/ 0 w 6011971"/>
              <a:gd name="connsiteY0" fmla="*/ 0 h 1309918"/>
              <a:gd name="connsiteX1" fmla="*/ 6011971 w 6011971"/>
              <a:gd name="connsiteY1" fmla="*/ 0 h 1309918"/>
              <a:gd name="connsiteX2" fmla="*/ 6011971 w 6011971"/>
              <a:gd name="connsiteY2" fmla="*/ 486 h 1309918"/>
              <a:gd name="connsiteX3" fmla="*/ 5901159 w 6011971"/>
              <a:gd name="connsiteY3" fmla="*/ 6081 h 1309918"/>
              <a:gd name="connsiteX4" fmla="*/ 4317271 w 6011971"/>
              <a:gd name="connsiteY4" fmla="*/ 1300709 h 1309918"/>
              <a:gd name="connsiteX5" fmla="*/ 0 w 6011971"/>
              <a:gd name="connsiteY5" fmla="*/ 1309918 h 1309918"/>
              <a:gd name="connsiteX6" fmla="*/ 0 w 6011971"/>
              <a:gd name="connsiteY6" fmla="*/ 0 h 130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971" h="1309918">
                <a:moveTo>
                  <a:pt x="0" y="0"/>
                </a:moveTo>
                <a:lnTo>
                  <a:pt x="6011971" y="0"/>
                </a:lnTo>
                <a:lnTo>
                  <a:pt x="6011971" y="486"/>
                </a:lnTo>
                <a:lnTo>
                  <a:pt x="5901159" y="6081"/>
                </a:lnTo>
                <a:cubicBezTo>
                  <a:pt x="5458522" y="69272"/>
                  <a:pt x="4706771" y="332527"/>
                  <a:pt x="4317271" y="1300709"/>
                </a:cubicBezTo>
                <a:lnTo>
                  <a:pt x="0" y="1309918"/>
                </a:lnTo>
                <a:lnTo>
                  <a:pt x="0" y="0"/>
                </a:lnTo>
                <a:close/>
              </a:path>
            </a:pathLst>
          </a:cu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164749B-3FDA-06D1-0780-6E6E7EB5F0C5}"/>
              </a:ext>
            </a:extLst>
          </p:cNvPr>
          <p:cNvSpPr/>
          <p:nvPr/>
        </p:nvSpPr>
        <p:spPr>
          <a:xfrm>
            <a:off x="-703" y="1540423"/>
            <a:ext cx="6022288" cy="1786812"/>
          </a:xfrm>
          <a:custGeom>
            <a:avLst/>
            <a:gdLst>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2094375 w 6022288"/>
              <a:gd name="connsiteY9" fmla="*/ 1309919 h 1795085"/>
              <a:gd name="connsiteX10" fmla="*/ 2094375 w 6022288"/>
              <a:gd name="connsiteY10" fmla="*/ 1300709 h 1795085"/>
              <a:gd name="connsiteX11" fmla="*/ 4317974 w 6022288"/>
              <a:gd name="connsiteY11" fmla="*/ 1300709 h 1795085"/>
              <a:gd name="connsiteX12" fmla="*/ 4352775 w 6022288"/>
              <a:gd name="connsiteY12" fmla="*/ 1195701 h 1795085"/>
              <a:gd name="connsiteX13" fmla="*/ 5901862 w 6022288"/>
              <a:gd name="connsiteY13" fmla="*/ 6081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2094375 w 6022288"/>
              <a:gd name="connsiteY9" fmla="*/ 1309919 h 1795085"/>
              <a:gd name="connsiteX10" fmla="*/ 4317974 w 6022288"/>
              <a:gd name="connsiteY10" fmla="*/ 1300709 h 1795085"/>
              <a:gd name="connsiteX11" fmla="*/ 4352775 w 6022288"/>
              <a:gd name="connsiteY11" fmla="*/ 1195701 h 1795085"/>
              <a:gd name="connsiteX12" fmla="*/ 5901862 w 6022288"/>
              <a:gd name="connsiteY12" fmla="*/ 6081 h 1795085"/>
              <a:gd name="connsiteX13" fmla="*/ 6022288 w 6022288"/>
              <a:gd name="connsiteY13"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2471225 w 6022288"/>
              <a:gd name="connsiteY6" fmla="*/ 1795085 h 1795085"/>
              <a:gd name="connsiteX7" fmla="*/ 0 w 6022288"/>
              <a:gd name="connsiteY7" fmla="*/ 1795085 h 1795085"/>
              <a:gd name="connsiteX8" fmla="*/ 0 w 6022288"/>
              <a:gd name="connsiteY8" fmla="*/ 1309919 h 1795085"/>
              <a:gd name="connsiteX9" fmla="*/ 4317974 w 6022288"/>
              <a:gd name="connsiteY9" fmla="*/ 1300709 h 1795085"/>
              <a:gd name="connsiteX10" fmla="*/ 4352775 w 6022288"/>
              <a:gd name="connsiteY10" fmla="*/ 1195701 h 1795085"/>
              <a:gd name="connsiteX11" fmla="*/ 5901862 w 6022288"/>
              <a:gd name="connsiteY11" fmla="*/ 6081 h 1795085"/>
              <a:gd name="connsiteX12" fmla="*/ 6022288 w 6022288"/>
              <a:gd name="connsiteY12"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2471225 w 6022288"/>
              <a:gd name="connsiteY5" fmla="*/ 1788698 h 1795085"/>
              <a:gd name="connsiteX6" fmla="*/ 0 w 6022288"/>
              <a:gd name="connsiteY6" fmla="*/ 1795085 h 1795085"/>
              <a:gd name="connsiteX7" fmla="*/ 0 w 6022288"/>
              <a:gd name="connsiteY7" fmla="*/ 1309919 h 1795085"/>
              <a:gd name="connsiteX8" fmla="*/ 4317974 w 6022288"/>
              <a:gd name="connsiteY8" fmla="*/ 1300709 h 1795085"/>
              <a:gd name="connsiteX9" fmla="*/ 4352775 w 6022288"/>
              <a:gd name="connsiteY9" fmla="*/ 1195701 h 1795085"/>
              <a:gd name="connsiteX10" fmla="*/ 5901862 w 6022288"/>
              <a:gd name="connsiteY10" fmla="*/ 6081 h 1795085"/>
              <a:gd name="connsiteX11" fmla="*/ 6022288 w 6022288"/>
              <a:gd name="connsiteY11" fmla="*/ 0 h 1795085"/>
              <a:gd name="connsiteX0" fmla="*/ 6022288 w 6022288"/>
              <a:gd name="connsiteY0" fmla="*/ 0 h 1795085"/>
              <a:gd name="connsiteX1" fmla="*/ 6022288 w 6022288"/>
              <a:gd name="connsiteY1" fmla="*/ 521383 h 1795085"/>
              <a:gd name="connsiteX2" fmla="*/ 5955170 w 6022288"/>
              <a:gd name="connsiteY2" fmla="*/ 524773 h 1795085"/>
              <a:gd name="connsiteX3" fmla="*/ 4760250 w 6022288"/>
              <a:gd name="connsiteY3" fmla="*/ 1719693 h 1795085"/>
              <a:gd name="connsiteX4" fmla="*/ 4756861 w 6022288"/>
              <a:gd name="connsiteY4" fmla="*/ 1786812 h 1795085"/>
              <a:gd name="connsiteX5" fmla="*/ 0 w 6022288"/>
              <a:gd name="connsiteY5" fmla="*/ 1795085 h 1795085"/>
              <a:gd name="connsiteX6" fmla="*/ 0 w 6022288"/>
              <a:gd name="connsiteY6" fmla="*/ 1309919 h 1795085"/>
              <a:gd name="connsiteX7" fmla="*/ 4317974 w 6022288"/>
              <a:gd name="connsiteY7" fmla="*/ 1300709 h 1795085"/>
              <a:gd name="connsiteX8" fmla="*/ 4352775 w 6022288"/>
              <a:gd name="connsiteY8" fmla="*/ 1195701 h 1795085"/>
              <a:gd name="connsiteX9" fmla="*/ 5901862 w 6022288"/>
              <a:gd name="connsiteY9" fmla="*/ 6081 h 1795085"/>
              <a:gd name="connsiteX10" fmla="*/ 6022288 w 6022288"/>
              <a:gd name="connsiteY10" fmla="*/ 0 h 1795085"/>
              <a:gd name="connsiteX0" fmla="*/ 6022288 w 6022288"/>
              <a:gd name="connsiteY0" fmla="*/ 0 h 1786812"/>
              <a:gd name="connsiteX1" fmla="*/ 6022288 w 6022288"/>
              <a:gd name="connsiteY1" fmla="*/ 521383 h 1786812"/>
              <a:gd name="connsiteX2" fmla="*/ 5955170 w 6022288"/>
              <a:gd name="connsiteY2" fmla="*/ 524773 h 1786812"/>
              <a:gd name="connsiteX3" fmla="*/ 4760250 w 6022288"/>
              <a:gd name="connsiteY3" fmla="*/ 1719693 h 1786812"/>
              <a:gd name="connsiteX4" fmla="*/ 4756861 w 6022288"/>
              <a:gd name="connsiteY4" fmla="*/ 1786812 h 1786812"/>
              <a:gd name="connsiteX5" fmla="*/ 0 w 6022288"/>
              <a:gd name="connsiteY5" fmla="*/ 1782385 h 1786812"/>
              <a:gd name="connsiteX6" fmla="*/ 0 w 6022288"/>
              <a:gd name="connsiteY6" fmla="*/ 1309919 h 1786812"/>
              <a:gd name="connsiteX7" fmla="*/ 4317974 w 6022288"/>
              <a:gd name="connsiteY7" fmla="*/ 1300709 h 1786812"/>
              <a:gd name="connsiteX8" fmla="*/ 4352775 w 6022288"/>
              <a:gd name="connsiteY8" fmla="*/ 1195701 h 1786812"/>
              <a:gd name="connsiteX9" fmla="*/ 5901862 w 6022288"/>
              <a:gd name="connsiteY9" fmla="*/ 6081 h 1786812"/>
              <a:gd name="connsiteX10" fmla="*/ 6022288 w 6022288"/>
              <a:gd name="connsiteY10" fmla="*/ 0 h 17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2288" h="1786812">
                <a:moveTo>
                  <a:pt x="6022288" y="0"/>
                </a:moveTo>
                <a:lnTo>
                  <a:pt x="6022288" y="521383"/>
                </a:lnTo>
                <a:lnTo>
                  <a:pt x="5955170" y="524773"/>
                </a:lnTo>
                <a:cubicBezTo>
                  <a:pt x="5325123" y="588758"/>
                  <a:pt x="4824235" y="1089645"/>
                  <a:pt x="4760250" y="1719693"/>
                </a:cubicBezTo>
                <a:lnTo>
                  <a:pt x="4756861" y="1786812"/>
                </a:lnTo>
                <a:lnTo>
                  <a:pt x="0" y="1782385"/>
                </a:lnTo>
                <a:lnTo>
                  <a:pt x="0" y="1309919"/>
                </a:lnTo>
                <a:lnTo>
                  <a:pt x="4317974" y="1300709"/>
                </a:lnTo>
                <a:lnTo>
                  <a:pt x="4352775" y="1195701"/>
                </a:lnTo>
                <a:cubicBezTo>
                  <a:pt x="4597761" y="551307"/>
                  <a:pt x="5190575" y="78316"/>
                  <a:pt x="5901862" y="6081"/>
                </a:cubicBezTo>
                <a:lnTo>
                  <a:pt x="60222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3D9F24E-009B-C48B-4A0F-4EF9FB11BAC8}"/>
              </a:ext>
            </a:extLst>
          </p:cNvPr>
          <p:cNvSpPr txBox="1"/>
          <p:nvPr/>
        </p:nvSpPr>
        <p:spPr>
          <a:xfrm rot="18960000">
            <a:off x="4549691" y="2091740"/>
            <a:ext cx="1893074" cy="1389347"/>
          </a:xfrm>
          <a:prstGeom prst="rect">
            <a:avLst/>
          </a:prstGeom>
          <a:noFill/>
        </p:spPr>
        <p:txBody>
          <a:bodyPr vert="horz" wrap="square" rtlCol="0">
            <a:prstTxWarp prst="textArchUp">
              <a:avLst/>
            </a:prstTxWarp>
            <a:spAutoFit/>
          </a:bodyPr>
          <a:lstStyle/>
          <a:p>
            <a:pPr lvl="0" algn="ctr">
              <a:defRPr/>
            </a:pPr>
            <a:r>
              <a:rPr lang="en-IN" sz="2000" dirty="0">
                <a:solidFill>
                  <a:prstClr val="white"/>
                </a:solidFill>
                <a:latin typeface="Encode Sans" panose="020B0604020202020204" charset="0"/>
                <a:ea typeface="Tahoma" panose="020B0604030504040204" pitchFamily="34" charset="0"/>
                <a:cs typeface="Tahoma" panose="020B0604030504040204" pitchFamily="34" charset="0"/>
              </a:rPr>
              <a:t>STEERING</a:t>
            </a:r>
            <a:endParaRPr kumimoji="0" lang="en-IN" sz="2000" i="0" u="none" strike="noStrike" kern="1200" cap="none" spc="0" normalizeH="0" baseline="0" noProof="0" dirty="0">
              <a:ln>
                <a:noFill/>
              </a:ln>
              <a:solidFill>
                <a:prstClr val="white"/>
              </a:solidFill>
              <a:effectLst/>
              <a:uLnTx/>
              <a:uFillTx/>
              <a:latin typeface="Encode Sans" panose="020B0604020202020204" charset="0"/>
              <a:ea typeface="Tahoma" panose="020B0604030504040204" pitchFamily="34" charset="0"/>
              <a:cs typeface="Tahoma" panose="020B0604030504040204" pitchFamily="34" charset="0"/>
            </a:endParaRPr>
          </a:p>
        </p:txBody>
      </p:sp>
      <p:sp>
        <p:nvSpPr>
          <p:cNvPr id="12" name="Freeform: Shape 11">
            <a:extLst>
              <a:ext uri="{FF2B5EF4-FFF2-40B4-BE49-F238E27FC236}">
                <a16:creationId xmlns:a16="http://schemas.microsoft.com/office/drawing/2014/main" id="{1E31CCF9-5814-6EC2-5BB6-C860E74F9968}"/>
              </a:ext>
            </a:extLst>
          </p:cNvPr>
          <p:cNvSpPr/>
          <p:nvPr/>
        </p:nvSpPr>
        <p:spPr>
          <a:xfrm>
            <a:off x="6161100" y="1540424"/>
            <a:ext cx="6031604" cy="1786812"/>
          </a:xfrm>
          <a:custGeom>
            <a:avLst/>
            <a:gdLst>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3938635 w 6031604"/>
              <a:gd name="connsiteY4" fmla="*/ 1300709 h 1789009"/>
              <a:gd name="connsiteX5" fmla="*/ 3938635 w 6031604"/>
              <a:gd name="connsiteY5" fmla="*/ 1301642 h 1789009"/>
              <a:gd name="connsiteX6" fmla="*/ 6031604 w 6031604"/>
              <a:gd name="connsiteY6" fmla="*/ 1301642 h 1789009"/>
              <a:gd name="connsiteX7" fmla="*/ 6031604 w 6031604"/>
              <a:gd name="connsiteY7" fmla="*/ 1786808 h 1789009"/>
              <a:gd name="connsiteX8" fmla="*/ 3938635 w 6031604"/>
              <a:gd name="connsiteY8" fmla="*/ 1786808 h 1789009"/>
              <a:gd name="connsiteX9" fmla="*/ 3938635 w 6031604"/>
              <a:gd name="connsiteY9" fmla="*/ 1789009 h 1789009"/>
              <a:gd name="connsiteX10" fmla="*/ 1265427 w 6031604"/>
              <a:gd name="connsiteY10" fmla="*/ 1786812 h 1789009"/>
              <a:gd name="connsiteX11" fmla="*/ 1262038 w 6031604"/>
              <a:gd name="connsiteY11" fmla="*/ 1719693 h 1789009"/>
              <a:gd name="connsiteX12" fmla="*/ 67118 w 6031604"/>
              <a:gd name="connsiteY12" fmla="*/ 524773 h 1789009"/>
              <a:gd name="connsiteX13" fmla="*/ 0 w 6031604"/>
              <a:gd name="connsiteY13" fmla="*/ 521383 h 1789009"/>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3938635 w 6031604"/>
              <a:gd name="connsiteY4" fmla="*/ 1300709 h 1789009"/>
              <a:gd name="connsiteX5" fmla="*/ 6031604 w 6031604"/>
              <a:gd name="connsiteY5" fmla="*/ 1301642 h 1789009"/>
              <a:gd name="connsiteX6" fmla="*/ 6031604 w 6031604"/>
              <a:gd name="connsiteY6" fmla="*/ 1786808 h 1789009"/>
              <a:gd name="connsiteX7" fmla="*/ 3938635 w 6031604"/>
              <a:gd name="connsiteY7" fmla="*/ 1786808 h 1789009"/>
              <a:gd name="connsiteX8" fmla="*/ 3938635 w 6031604"/>
              <a:gd name="connsiteY8" fmla="*/ 1789009 h 1789009"/>
              <a:gd name="connsiteX9" fmla="*/ 1265427 w 6031604"/>
              <a:gd name="connsiteY9" fmla="*/ 1786812 h 1789009"/>
              <a:gd name="connsiteX10" fmla="*/ 1262038 w 6031604"/>
              <a:gd name="connsiteY10" fmla="*/ 1719693 h 1789009"/>
              <a:gd name="connsiteX11" fmla="*/ 67118 w 6031604"/>
              <a:gd name="connsiteY11" fmla="*/ 524773 h 1789009"/>
              <a:gd name="connsiteX12" fmla="*/ 0 w 6031604"/>
              <a:gd name="connsiteY12" fmla="*/ 521383 h 1789009"/>
              <a:gd name="connsiteX13" fmla="*/ 0 w 6031604"/>
              <a:gd name="connsiteY13" fmla="*/ 0 h 1789009"/>
              <a:gd name="connsiteX0" fmla="*/ 0 w 6031604"/>
              <a:gd name="connsiteY0" fmla="*/ 0 h 1789009"/>
              <a:gd name="connsiteX1" fmla="*/ 120426 w 6031604"/>
              <a:gd name="connsiteY1" fmla="*/ 6081 h 1789009"/>
              <a:gd name="connsiteX2" fmla="*/ 1669513 w 6031604"/>
              <a:gd name="connsiteY2" fmla="*/ 1195701 h 1789009"/>
              <a:gd name="connsiteX3" fmla="*/ 1704314 w 6031604"/>
              <a:gd name="connsiteY3" fmla="*/ 1300709 h 1789009"/>
              <a:gd name="connsiteX4" fmla="*/ 6031604 w 6031604"/>
              <a:gd name="connsiteY4" fmla="*/ 1301642 h 1789009"/>
              <a:gd name="connsiteX5" fmla="*/ 6031604 w 6031604"/>
              <a:gd name="connsiteY5" fmla="*/ 1786808 h 1789009"/>
              <a:gd name="connsiteX6" fmla="*/ 3938635 w 6031604"/>
              <a:gd name="connsiteY6" fmla="*/ 1786808 h 1789009"/>
              <a:gd name="connsiteX7" fmla="*/ 3938635 w 6031604"/>
              <a:gd name="connsiteY7" fmla="*/ 1789009 h 1789009"/>
              <a:gd name="connsiteX8" fmla="*/ 1265427 w 6031604"/>
              <a:gd name="connsiteY8" fmla="*/ 1786812 h 1789009"/>
              <a:gd name="connsiteX9" fmla="*/ 1262038 w 6031604"/>
              <a:gd name="connsiteY9" fmla="*/ 1719693 h 1789009"/>
              <a:gd name="connsiteX10" fmla="*/ 67118 w 6031604"/>
              <a:gd name="connsiteY10" fmla="*/ 524773 h 1789009"/>
              <a:gd name="connsiteX11" fmla="*/ 0 w 6031604"/>
              <a:gd name="connsiteY11" fmla="*/ 521383 h 1789009"/>
              <a:gd name="connsiteX12" fmla="*/ 0 w 6031604"/>
              <a:gd name="connsiteY12" fmla="*/ 0 h 1789009"/>
              <a:gd name="connsiteX0" fmla="*/ 0 w 6031604"/>
              <a:gd name="connsiteY0" fmla="*/ 0 h 1786812"/>
              <a:gd name="connsiteX1" fmla="*/ 120426 w 6031604"/>
              <a:gd name="connsiteY1" fmla="*/ 6081 h 1786812"/>
              <a:gd name="connsiteX2" fmla="*/ 1669513 w 6031604"/>
              <a:gd name="connsiteY2" fmla="*/ 1195701 h 1786812"/>
              <a:gd name="connsiteX3" fmla="*/ 1704314 w 6031604"/>
              <a:gd name="connsiteY3" fmla="*/ 1300709 h 1786812"/>
              <a:gd name="connsiteX4" fmla="*/ 6031604 w 6031604"/>
              <a:gd name="connsiteY4" fmla="*/ 1301642 h 1786812"/>
              <a:gd name="connsiteX5" fmla="*/ 6031604 w 6031604"/>
              <a:gd name="connsiteY5" fmla="*/ 1786808 h 1786812"/>
              <a:gd name="connsiteX6" fmla="*/ 3938635 w 6031604"/>
              <a:gd name="connsiteY6" fmla="*/ 1786808 h 1786812"/>
              <a:gd name="connsiteX7" fmla="*/ 1265427 w 6031604"/>
              <a:gd name="connsiteY7" fmla="*/ 1786812 h 1786812"/>
              <a:gd name="connsiteX8" fmla="*/ 1262038 w 6031604"/>
              <a:gd name="connsiteY8" fmla="*/ 1719693 h 1786812"/>
              <a:gd name="connsiteX9" fmla="*/ 67118 w 6031604"/>
              <a:gd name="connsiteY9" fmla="*/ 524773 h 1786812"/>
              <a:gd name="connsiteX10" fmla="*/ 0 w 6031604"/>
              <a:gd name="connsiteY10" fmla="*/ 521383 h 1786812"/>
              <a:gd name="connsiteX11" fmla="*/ 0 w 6031604"/>
              <a:gd name="connsiteY11" fmla="*/ 0 h 1786812"/>
              <a:gd name="connsiteX0" fmla="*/ 0 w 6031604"/>
              <a:gd name="connsiteY0" fmla="*/ 0 h 1786812"/>
              <a:gd name="connsiteX1" fmla="*/ 120426 w 6031604"/>
              <a:gd name="connsiteY1" fmla="*/ 6081 h 1786812"/>
              <a:gd name="connsiteX2" fmla="*/ 1669513 w 6031604"/>
              <a:gd name="connsiteY2" fmla="*/ 1195701 h 1786812"/>
              <a:gd name="connsiteX3" fmla="*/ 1704314 w 6031604"/>
              <a:gd name="connsiteY3" fmla="*/ 1300709 h 1786812"/>
              <a:gd name="connsiteX4" fmla="*/ 6031604 w 6031604"/>
              <a:gd name="connsiteY4" fmla="*/ 1301642 h 1786812"/>
              <a:gd name="connsiteX5" fmla="*/ 6031604 w 6031604"/>
              <a:gd name="connsiteY5" fmla="*/ 1786808 h 1786812"/>
              <a:gd name="connsiteX6" fmla="*/ 1265427 w 6031604"/>
              <a:gd name="connsiteY6" fmla="*/ 1786812 h 1786812"/>
              <a:gd name="connsiteX7" fmla="*/ 1262038 w 6031604"/>
              <a:gd name="connsiteY7" fmla="*/ 1719693 h 1786812"/>
              <a:gd name="connsiteX8" fmla="*/ 67118 w 6031604"/>
              <a:gd name="connsiteY8" fmla="*/ 524773 h 1786812"/>
              <a:gd name="connsiteX9" fmla="*/ 0 w 6031604"/>
              <a:gd name="connsiteY9" fmla="*/ 521383 h 1786812"/>
              <a:gd name="connsiteX10" fmla="*/ 0 w 6031604"/>
              <a:gd name="connsiteY10" fmla="*/ 0 h 17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1604" h="1786812">
                <a:moveTo>
                  <a:pt x="0" y="0"/>
                </a:moveTo>
                <a:lnTo>
                  <a:pt x="120426" y="6081"/>
                </a:lnTo>
                <a:cubicBezTo>
                  <a:pt x="831713" y="78316"/>
                  <a:pt x="1424527" y="551307"/>
                  <a:pt x="1669513" y="1195701"/>
                </a:cubicBezTo>
                <a:lnTo>
                  <a:pt x="1704314" y="1300709"/>
                </a:lnTo>
                <a:lnTo>
                  <a:pt x="6031604" y="1301642"/>
                </a:lnTo>
                <a:lnTo>
                  <a:pt x="6031604" y="1786808"/>
                </a:lnTo>
                <a:lnTo>
                  <a:pt x="1265427" y="1786812"/>
                </a:lnTo>
                <a:lnTo>
                  <a:pt x="1262038" y="1719693"/>
                </a:lnTo>
                <a:cubicBezTo>
                  <a:pt x="1198054" y="1089645"/>
                  <a:pt x="697165" y="588758"/>
                  <a:pt x="67118" y="524773"/>
                </a:cubicBezTo>
                <a:lnTo>
                  <a:pt x="0" y="52138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2AA04E-E866-EE1A-9A08-63B5AF709ABD}"/>
              </a:ext>
            </a:extLst>
          </p:cNvPr>
          <p:cNvSpPr txBox="1"/>
          <p:nvPr/>
        </p:nvSpPr>
        <p:spPr>
          <a:xfrm rot="2812800">
            <a:off x="5794335" y="2128739"/>
            <a:ext cx="1967019" cy="1232876"/>
          </a:xfrm>
          <a:prstGeom prst="rect">
            <a:avLst/>
          </a:prstGeom>
          <a:noFill/>
        </p:spPr>
        <p:txBody>
          <a:bodyPr wrap="square" rtlCol="0">
            <a:prstTxWarp prst="textArchUp">
              <a:avLst/>
            </a:prstTxWarp>
            <a:spAutoFit/>
          </a:bodyPr>
          <a:lstStyle/>
          <a:p>
            <a:pPr lvl="0" algn="ctr">
              <a:defRPr/>
            </a:pPr>
            <a:r>
              <a:rPr lang="en-IN" sz="2000" dirty="0">
                <a:solidFill>
                  <a:prstClr val="white"/>
                </a:solidFill>
                <a:latin typeface="Encode Sans" panose="020B0604020202020204" charset="0"/>
                <a:ea typeface="Tahoma" panose="020B0604030504040204" pitchFamily="34" charset="0"/>
                <a:cs typeface="Tahoma" panose="020B0604030504040204" pitchFamily="34" charset="0"/>
              </a:rPr>
              <a:t>PRE-STUDY</a:t>
            </a:r>
            <a:endParaRPr kumimoji="0" lang="en-IN" sz="2000" i="0" u="none" strike="noStrike" kern="1200" cap="none" spc="0" normalizeH="0" baseline="0" noProof="0" dirty="0">
              <a:ln>
                <a:noFill/>
              </a:ln>
              <a:solidFill>
                <a:prstClr val="white"/>
              </a:solidFill>
              <a:effectLst/>
              <a:uLnTx/>
              <a:uFillTx/>
              <a:latin typeface="Encode Sans" panose="020B0604020202020204" charset="0"/>
              <a:ea typeface="Tahoma" panose="020B0604030504040204" pitchFamily="34" charset="0"/>
              <a:cs typeface="Tahoma" panose="020B0604030504040204" pitchFamily="34" charset="0"/>
            </a:endParaRPr>
          </a:p>
        </p:txBody>
      </p:sp>
      <p:sp>
        <p:nvSpPr>
          <p:cNvPr id="14" name="Freeform: Shape 13">
            <a:extLst>
              <a:ext uri="{FF2B5EF4-FFF2-40B4-BE49-F238E27FC236}">
                <a16:creationId xmlns:a16="http://schemas.microsoft.com/office/drawing/2014/main" id="{3668913C-003E-0976-453A-3224F3BC4CE5}"/>
              </a:ext>
            </a:extLst>
          </p:cNvPr>
          <p:cNvSpPr/>
          <p:nvPr/>
        </p:nvSpPr>
        <p:spPr>
          <a:xfrm>
            <a:off x="6161099" y="3466539"/>
            <a:ext cx="6031605" cy="1787019"/>
          </a:xfrm>
          <a:custGeom>
            <a:avLst/>
            <a:gdLst>
              <a:gd name="connsiteX0" fmla="*/ 3560380 w 6031605"/>
              <a:gd name="connsiteY0" fmla="*/ 0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15" fmla="*/ 3560380 w 6031605"/>
              <a:gd name="connsiteY15" fmla="*/ 757 h 1787019"/>
              <a:gd name="connsiteX0" fmla="*/ 3560380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15" fmla="*/ 3560380 w 6031605"/>
              <a:gd name="connsiteY15"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3938635 w 6031605"/>
              <a:gd name="connsiteY4" fmla="*/ 489057 h 1787019"/>
              <a:gd name="connsiteX5" fmla="*/ 1703404 w 6031605"/>
              <a:gd name="connsiteY5" fmla="*/ 489057 h 1787019"/>
              <a:gd name="connsiteX6" fmla="*/ 1669514 w 6031605"/>
              <a:gd name="connsiteY6" fmla="*/ 591318 h 1787019"/>
              <a:gd name="connsiteX7" fmla="*/ 120427 w 6031605"/>
              <a:gd name="connsiteY7" fmla="*/ 1780938 h 1787019"/>
              <a:gd name="connsiteX8" fmla="*/ 0 w 6031605"/>
              <a:gd name="connsiteY8" fmla="*/ 1787019 h 1787019"/>
              <a:gd name="connsiteX9" fmla="*/ 0 w 6031605"/>
              <a:gd name="connsiteY9" fmla="*/ 1265636 h 1787019"/>
              <a:gd name="connsiteX10" fmla="*/ 67118 w 6031605"/>
              <a:gd name="connsiteY10" fmla="*/ 1262246 h 1787019"/>
              <a:gd name="connsiteX11" fmla="*/ 1262038 w 6031605"/>
              <a:gd name="connsiteY11" fmla="*/ 67326 h 1787019"/>
              <a:gd name="connsiteX12" fmla="*/ 1265428 w 6031605"/>
              <a:gd name="connsiteY12" fmla="*/ 209 h 1787019"/>
              <a:gd name="connsiteX13" fmla="*/ 1786811 w 6031605"/>
              <a:gd name="connsiteY13" fmla="*/ 209 h 1787019"/>
              <a:gd name="connsiteX14" fmla="*/ 1786784 w 6031605"/>
              <a:gd name="connsiteY14"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3938635 w 6031605"/>
              <a:gd name="connsiteY3" fmla="*/ 485166 h 1787019"/>
              <a:gd name="connsiteX4" fmla="*/ 1703404 w 6031605"/>
              <a:gd name="connsiteY4" fmla="*/ 489057 h 1787019"/>
              <a:gd name="connsiteX5" fmla="*/ 1669514 w 6031605"/>
              <a:gd name="connsiteY5" fmla="*/ 591318 h 1787019"/>
              <a:gd name="connsiteX6" fmla="*/ 120427 w 6031605"/>
              <a:gd name="connsiteY6" fmla="*/ 1780938 h 1787019"/>
              <a:gd name="connsiteX7" fmla="*/ 0 w 6031605"/>
              <a:gd name="connsiteY7" fmla="*/ 1787019 h 1787019"/>
              <a:gd name="connsiteX8" fmla="*/ 0 w 6031605"/>
              <a:gd name="connsiteY8" fmla="*/ 1265636 h 1787019"/>
              <a:gd name="connsiteX9" fmla="*/ 67118 w 6031605"/>
              <a:gd name="connsiteY9" fmla="*/ 1262246 h 1787019"/>
              <a:gd name="connsiteX10" fmla="*/ 1262038 w 6031605"/>
              <a:gd name="connsiteY10" fmla="*/ 67326 h 1787019"/>
              <a:gd name="connsiteX11" fmla="*/ 1265428 w 6031605"/>
              <a:gd name="connsiteY11" fmla="*/ 209 h 1787019"/>
              <a:gd name="connsiteX12" fmla="*/ 1786811 w 6031605"/>
              <a:gd name="connsiteY12" fmla="*/ 209 h 1787019"/>
              <a:gd name="connsiteX13" fmla="*/ 1786784 w 6031605"/>
              <a:gd name="connsiteY13" fmla="*/ 757 h 1787019"/>
              <a:gd name="connsiteX0" fmla="*/ 1786784 w 6031605"/>
              <a:gd name="connsiteY0" fmla="*/ 757 h 1787019"/>
              <a:gd name="connsiteX1" fmla="*/ 6031605 w 6031605"/>
              <a:gd name="connsiteY1" fmla="*/ 0 h 1787019"/>
              <a:gd name="connsiteX2" fmla="*/ 6031605 w 6031605"/>
              <a:gd name="connsiteY2" fmla="*/ 485166 h 1787019"/>
              <a:gd name="connsiteX3" fmla="*/ 1703404 w 6031605"/>
              <a:gd name="connsiteY3" fmla="*/ 489057 h 1787019"/>
              <a:gd name="connsiteX4" fmla="*/ 1669514 w 6031605"/>
              <a:gd name="connsiteY4" fmla="*/ 591318 h 1787019"/>
              <a:gd name="connsiteX5" fmla="*/ 120427 w 6031605"/>
              <a:gd name="connsiteY5" fmla="*/ 1780938 h 1787019"/>
              <a:gd name="connsiteX6" fmla="*/ 0 w 6031605"/>
              <a:gd name="connsiteY6" fmla="*/ 1787019 h 1787019"/>
              <a:gd name="connsiteX7" fmla="*/ 0 w 6031605"/>
              <a:gd name="connsiteY7" fmla="*/ 1265636 h 1787019"/>
              <a:gd name="connsiteX8" fmla="*/ 67118 w 6031605"/>
              <a:gd name="connsiteY8" fmla="*/ 1262246 h 1787019"/>
              <a:gd name="connsiteX9" fmla="*/ 1262038 w 6031605"/>
              <a:gd name="connsiteY9" fmla="*/ 67326 h 1787019"/>
              <a:gd name="connsiteX10" fmla="*/ 1265428 w 6031605"/>
              <a:gd name="connsiteY10" fmla="*/ 209 h 1787019"/>
              <a:gd name="connsiteX11" fmla="*/ 1786811 w 6031605"/>
              <a:gd name="connsiteY11" fmla="*/ 209 h 1787019"/>
              <a:gd name="connsiteX12" fmla="*/ 1786784 w 6031605"/>
              <a:gd name="connsiteY12" fmla="*/ 757 h 17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1605" h="1787019">
                <a:moveTo>
                  <a:pt x="1786784" y="757"/>
                </a:moveTo>
                <a:lnTo>
                  <a:pt x="6031605" y="0"/>
                </a:lnTo>
                <a:lnTo>
                  <a:pt x="6031605" y="485166"/>
                </a:lnTo>
                <a:lnTo>
                  <a:pt x="1703404" y="489057"/>
                </a:lnTo>
                <a:lnTo>
                  <a:pt x="1669514" y="591318"/>
                </a:lnTo>
                <a:cubicBezTo>
                  <a:pt x="1424528" y="1235712"/>
                  <a:pt x="831714" y="1708703"/>
                  <a:pt x="120427" y="1780938"/>
                </a:cubicBezTo>
                <a:lnTo>
                  <a:pt x="0" y="1787019"/>
                </a:lnTo>
                <a:lnTo>
                  <a:pt x="0" y="1265636"/>
                </a:lnTo>
                <a:lnTo>
                  <a:pt x="67118" y="1262246"/>
                </a:lnTo>
                <a:cubicBezTo>
                  <a:pt x="697166" y="1198261"/>
                  <a:pt x="1198054" y="697374"/>
                  <a:pt x="1262038" y="67326"/>
                </a:cubicBezTo>
                <a:lnTo>
                  <a:pt x="1265428" y="209"/>
                </a:lnTo>
                <a:lnTo>
                  <a:pt x="1786811" y="209"/>
                </a:lnTo>
                <a:cubicBezTo>
                  <a:pt x="1786802" y="392"/>
                  <a:pt x="1786793" y="574"/>
                  <a:pt x="1786784" y="757"/>
                </a:cubicBezTo>
                <a:close/>
              </a:path>
            </a:pathLst>
          </a:custGeom>
          <a:solidFill>
            <a:srgbClr val="00AD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ncode Sans Expanded" panose="00000505000000000000" pitchFamily="2" charset="0"/>
              <a:ea typeface="+mn-ea"/>
              <a:cs typeface="+mn-cs"/>
            </a:endParaRPr>
          </a:p>
        </p:txBody>
      </p:sp>
      <p:sp>
        <p:nvSpPr>
          <p:cNvPr id="15" name="TextBox 14">
            <a:extLst>
              <a:ext uri="{FF2B5EF4-FFF2-40B4-BE49-F238E27FC236}">
                <a16:creationId xmlns:a16="http://schemas.microsoft.com/office/drawing/2014/main" id="{9F61F8CC-C39E-349A-4983-A0DAB6C773D4}"/>
              </a:ext>
            </a:extLst>
          </p:cNvPr>
          <p:cNvSpPr txBox="1"/>
          <p:nvPr/>
        </p:nvSpPr>
        <p:spPr>
          <a:xfrm rot="8261368" flipH="1" flipV="1">
            <a:off x="5508476" y="3128195"/>
            <a:ext cx="2273403" cy="1699394"/>
          </a:xfrm>
          <a:prstGeom prst="rect">
            <a:avLst/>
          </a:prstGeom>
          <a:noFill/>
        </p:spPr>
        <p:txBody>
          <a:bodyPr wrap="square" rtlCol="0">
            <a:prstTxWarp prst="textArchDown">
              <a:avLst>
                <a:gd name="adj" fmla="val 1547264"/>
              </a:avLst>
            </a:prstTxWarp>
            <a:spAutoFit/>
          </a:bodyPr>
          <a:lstStyle/>
          <a:p>
            <a:pPr lvl="0" algn="ctr">
              <a:defRPr/>
            </a:pPr>
            <a:r>
              <a:rPr lang="en-IN" sz="2000" dirty="0">
                <a:solidFill>
                  <a:prstClr val="white"/>
                </a:solidFill>
                <a:latin typeface="Encode Sans" panose="020B0604020202020204" charset="0"/>
                <a:ea typeface="Tahoma" panose="020B0604030504040204" pitchFamily="34" charset="0"/>
                <a:cs typeface="Tahoma" panose="020B0604030504040204" pitchFamily="34" charset="0"/>
              </a:rPr>
              <a:t>INFRASTRUCTURE</a:t>
            </a:r>
          </a:p>
        </p:txBody>
      </p:sp>
      <p:sp>
        <p:nvSpPr>
          <p:cNvPr id="16" name="Freeform: Shape 15">
            <a:extLst>
              <a:ext uri="{FF2B5EF4-FFF2-40B4-BE49-F238E27FC236}">
                <a16:creationId xmlns:a16="http://schemas.microsoft.com/office/drawing/2014/main" id="{072A256B-1E7B-88C5-CBF4-443696194FD6}"/>
              </a:ext>
            </a:extLst>
          </p:cNvPr>
          <p:cNvSpPr/>
          <p:nvPr/>
        </p:nvSpPr>
        <p:spPr>
          <a:xfrm>
            <a:off x="-703" y="3465290"/>
            <a:ext cx="6022288" cy="1788268"/>
          </a:xfrm>
          <a:custGeom>
            <a:avLst/>
            <a:gdLst>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2094375 w 6022288"/>
              <a:gd name="connsiteY13" fmla="*/ 8067 h 1786810"/>
              <a:gd name="connsiteX14" fmla="*/ 2094375 w 6022288"/>
              <a:gd name="connsiteY14" fmla="*/ 548 h 1786810"/>
              <a:gd name="connsiteX15" fmla="*/ 4235506 w 6022288"/>
              <a:gd name="connsiteY15" fmla="*/ 548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2094375 w 6022288"/>
              <a:gd name="connsiteY13" fmla="*/ 8067 h 1786810"/>
              <a:gd name="connsiteX14" fmla="*/ 4235506 w 6022288"/>
              <a:gd name="connsiteY14" fmla="*/ 548 h 1786810"/>
              <a:gd name="connsiteX15" fmla="*/ 4235477 w 6022288"/>
              <a:gd name="connsiteY15"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2471225 w 6022288"/>
              <a:gd name="connsiteY10" fmla="*/ 493233 h 1786810"/>
              <a:gd name="connsiteX11" fmla="*/ 0 w 6022288"/>
              <a:gd name="connsiteY11" fmla="*/ 493233 h 1786810"/>
              <a:gd name="connsiteX12" fmla="*/ 0 w 6022288"/>
              <a:gd name="connsiteY12" fmla="*/ 8067 h 1786810"/>
              <a:gd name="connsiteX13" fmla="*/ 4235506 w 6022288"/>
              <a:gd name="connsiteY13" fmla="*/ 548 h 1786810"/>
              <a:gd name="connsiteX14" fmla="*/ 4235477 w 6022288"/>
              <a:gd name="connsiteY14"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2471225 w 6022288"/>
              <a:gd name="connsiteY9" fmla="*/ 488848 h 1786810"/>
              <a:gd name="connsiteX10" fmla="*/ 0 w 6022288"/>
              <a:gd name="connsiteY10" fmla="*/ 493233 h 1786810"/>
              <a:gd name="connsiteX11" fmla="*/ 0 w 6022288"/>
              <a:gd name="connsiteY11" fmla="*/ 8067 h 1786810"/>
              <a:gd name="connsiteX12" fmla="*/ 4235506 w 6022288"/>
              <a:gd name="connsiteY12" fmla="*/ 548 h 1786810"/>
              <a:gd name="connsiteX13" fmla="*/ 4235477 w 6022288"/>
              <a:gd name="connsiteY13"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932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12700 w 6022288"/>
              <a:gd name="connsiteY9" fmla="*/ 4678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80533 h 1786810"/>
              <a:gd name="connsiteX10" fmla="*/ 0 w 6022288"/>
              <a:gd name="connsiteY10" fmla="*/ 8067 h 1786810"/>
              <a:gd name="connsiteX11" fmla="*/ 4235506 w 6022288"/>
              <a:gd name="connsiteY11" fmla="*/ 548 h 1786810"/>
              <a:gd name="connsiteX12" fmla="*/ 4235477 w 6022288"/>
              <a:gd name="connsiteY12" fmla="*/ 0 h 1786810"/>
              <a:gd name="connsiteX0" fmla="*/ 4235477 w 6022288"/>
              <a:gd name="connsiteY0" fmla="*/ 0 h 1786810"/>
              <a:gd name="connsiteX1" fmla="*/ 4756861 w 6022288"/>
              <a:gd name="connsiteY1" fmla="*/ 0 h 1786810"/>
              <a:gd name="connsiteX2" fmla="*/ 4760250 w 6022288"/>
              <a:gd name="connsiteY2" fmla="*/ 67117 h 1786810"/>
              <a:gd name="connsiteX3" fmla="*/ 5955170 w 6022288"/>
              <a:gd name="connsiteY3" fmla="*/ 1262037 h 1786810"/>
              <a:gd name="connsiteX4" fmla="*/ 6022288 w 6022288"/>
              <a:gd name="connsiteY4" fmla="*/ 1265427 h 1786810"/>
              <a:gd name="connsiteX5" fmla="*/ 6022288 w 6022288"/>
              <a:gd name="connsiteY5" fmla="*/ 1786810 h 1786810"/>
              <a:gd name="connsiteX6" fmla="*/ 5901862 w 6022288"/>
              <a:gd name="connsiteY6" fmla="*/ 1780729 h 1786810"/>
              <a:gd name="connsiteX7" fmla="*/ 4352775 w 6022288"/>
              <a:gd name="connsiteY7" fmla="*/ 591109 h 1786810"/>
              <a:gd name="connsiteX8" fmla="*/ 4318885 w 6022288"/>
              <a:gd name="connsiteY8" fmla="*/ 488848 h 1786810"/>
              <a:gd name="connsiteX9" fmla="*/ 0 w 6022288"/>
              <a:gd name="connsiteY9" fmla="*/ 480533 h 1786810"/>
              <a:gd name="connsiteX10" fmla="*/ 0 w 6022288"/>
              <a:gd name="connsiteY10" fmla="*/ 20767 h 1786810"/>
              <a:gd name="connsiteX11" fmla="*/ 4235506 w 6022288"/>
              <a:gd name="connsiteY11" fmla="*/ 548 h 1786810"/>
              <a:gd name="connsiteX12" fmla="*/ 4235477 w 6022288"/>
              <a:gd name="connsiteY12" fmla="*/ 0 h 1786810"/>
              <a:gd name="connsiteX0" fmla="*/ 4235477 w 6022288"/>
              <a:gd name="connsiteY0" fmla="*/ 4633 h 1791443"/>
              <a:gd name="connsiteX1" fmla="*/ 4756861 w 6022288"/>
              <a:gd name="connsiteY1" fmla="*/ 4633 h 1791443"/>
              <a:gd name="connsiteX2" fmla="*/ 4760250 w 6022288"/>
              <a:gd name="connsiteY2" fmla="*/ 71750 h 1791443"/>
              <a:gd name="connsiteX3" fmla="*/ 5955170 w 6022288"/>
              <a:gd name="connsiteY3" fmla="*/ 1266670 h 1791443"/>
              <a:gd name="connsiteX4" fmla="*/ 6022288 w 6022288"/>
              <a:gd name="connsiteY4" fmla="*/ 1270060 h 1791443"/>
              <a:gd name="connsiteX5" fmla="*/ 6022288 w 6022288"/>
              <a:gd name="connsiteY5" fmla="*/ 1791443 h 1791443"/>
              <a:gd name="connsiteX6" fmla="*/ 5901862 w 6022288"/>
              <a:gd name="connsiteY6" fmla="*/ 1785362 h 1791443"/>
              <a:gd name="connsiteX7" fmla="*/ 4352775 w 6022288"/>
              <a:gd name="connsiteY7" fmla="*/ 595742 h 1791443"/>
              <a:gd name="connsiteX8" fmla="*/ 4318885 w 6022288"/>
              <a:gd name="connsiteY8" fmla="*/ 493481 h 1791443"/>
              <a:gd name="connsiteX9" fmla="*/ 0 w 6022288"/>
              <a:gd name="connsiteY9" fmla="*/ 485166 h 1791443"/>
              <a:gd name="connsiteX10" fmla="*/ 25400 w 6022288"/>
              <a:gd name="connsiteY10" fmla="*/ 0 h 1791443"/>
              <a:gd name="connsiteX11" fmla="*/ 4235506 w 6022288"/>
              <a:gd name="connsiteY11" fmla="*/ 5181 h 1791443"/>
              <a:gd name="connsiteX12" fmla="*/ 4235477 w 6022288"/>
              <a:gd name="connsiteY12" fmla="*/ 4633 h 1791443"/>
              <a:gd name="connsiteX0" fmla="*/ 4235477 w 6022288"/>
              <a:gd name="connsiteY0" fmla="*/ 1458 h 1788268"/>
              <a:gd name="connsiteX1" fmla="*/ 4756861 w 6022288"/>
              <a:gd name="connsiteY1" fmla="*/ 1458 h 1788268"/>
              <a:gd name="connsiteX2" fmla="*/ 4760250 w 6022288"/>
              <a:gd name="connsiteY2" fmla="*/ 68575 h 1788268"/>
              <a:gd name="connsiteX3" fmla="*/ 5955170 w 6022288"/>
              <a:gd name="connsiteY3" fmla="*/ 1263495 h 1788268"/>
              <a:gd name="connsiteX4" fmla="*/ 6022288 w 6022288"/>
              <a:gd name="connsiteY4" fmla="*/ 1266885 h 1788268"/>
              <a:gd name="connsiteX5" fmla="*/ 6022288 w 6022288"/>
              <a:gd name="connsiteY5" fmla="*/ 1788268 h 1788268"/>
              <a:gd name="connsiteX6" fmla="*/ 5901862 w 6022288"/>
              <a:gd name="connsiteY6" fmla="*/ 1782187 h 1788268"/>
              <a:gd name="connsiteX7" fmla="*/ 4352775 w 6022288"/>
              <a:gd name="connsiteY7" fmla="*/ 592567 h 1788268"/>
              <a:gd name="connsiteX8" fmla="*/ 4318885 w 6022288"/>
              <a:gd name="connsiteY8" fmla="*/ 490306 h 1788268"/>
              <a:gd name="connsiteX9" fmla="*/ 0 w 6022288"/>
              <a:gd name="connsiteY9" fmla="*/ 481991 h 1788268"/>
              <a:gd name="connsiteX10" fmla="*/ 0 w 6022288"/>
              <a:gd name="connsiteY10" fmla="*/ 0 h 1788268"/>
              <a:gd name="connsiteX11" fmla="*/ 4235506 w 6022288"/>
              <a:gd name="connsiteY11" fmla="*/ 2006 h 1788268"/>
              <a:gd name="connsiteX12" fmla="*/ 4235477 w 6022288"/>
              <a:gd name="connsiteY12" fmla="*/ 1458 h 178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2288" h="1788268">
                <a:moveTo>
                  <a:pt x="4235477" y="1458"/>
                </a:moveTo>
                <a:lnTo>
                  <a:pt x="4756861" y="1458"/>
                </a:lnTo>
                <a:lnTo>
                  <a:pt x="4760250" y="68575"/>
                </a:lnTo>
                <a:cubicBezTo>
                  <a:pt x="4824234" y="698623"/>
                  <a:pt x="5325123" y="1199510"/>
                  <a:pt x="5955170" y="1263495"/>
                </a:cubicBezTo>
                <a:lnTo>
                  <a:pt x="6022288" y="1266885"/>
                </a:lnTo>
                <a:lnTo>
                  <a:pt x="6022288" y="1788268"/>
                </a:lnTo>
                <a:lnTo>
                  <a:pt x="5901862" y="1782187"/>
                </a:lnTo>
                <a:cubicBezTo>
                  <a:pt x="5190575" y="1709952"/>
                  <a:pt x="4597761" y="1236961"/>
                  <a:pt x="4352775" y="592567"/>
                </a:cubicBezTo>
                <a:lnTo>
                  <a:pt x="4318885" y="490306"/>
                </a:lnTo>
                <a:lnTo>
                  <a:pt x="0" y="481991"/>
                </a:lnTo>
                <a:lnTo>
                  <a:pt x="0" y="0"/>
                </a:lnTo>
                <a:lnTo>
                  <a:pt x="4235506" y="2006"/>
                </a:lnTo>
                <a:cubicBezTo>
                  <a:pt x="4235496" y="1823"/>
                  <a:pt x="4235487" y="1641"/>
                  <a:pt x="4235477" y="145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6EEB9-7552-944B-657D-C6869C9AC28B}"/>
              </a:ext>
            </a:extLst>
          </p:cNvPr>
          <p:cNvSpPr/>
          <p:nvPr/>
        </p:nvSpPr>
        <p:spPr>
          <a:xfrm>
            <a:off x="5029710" y="2822143"/>
            <a:ext cx="214144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i="0" u="none" strike="noStrike" kern="1200" cap="none" spc="0" normalizeH="0" baseline="0" noProof="0" dirty="0">
                <a:ln>
                  <a:noFill/>
                </a:ln>
                <a:effectLst/>
                <a:uLnTx/>
                <a:uFillTx/>
                <a:latin typeface="Encode Sans" panose="020B0604020202020204" charset="0"/>
                <a:ea typeface="Tahoma" panose="020B0604030504040204" pitchFamily="34" charset="0"/>
                <a:cs typeface="Tahoma" panose="020B0604030504040204" pitchFamily="34" charset="0"/>
              </a:rPr>
              <a:t>Fleet Electrification Issues</a:t>
            </a:r>
            <a:endParaRPr kumimoji="0" lang="en-US" sz="2000" i="0" u="none" strike="noStrike" kern="1200" cap="none" spc="0" normalizeH="0" baseline="0" noProof="0" dirty="0">
              <a:ln>
                <a:noFill/>
              </a:ln>
              <a:effectLst/>
              <a:uLnTx/>
              <a:uFillTx/>
              <a:latin typeface="Encode Sans" panose="020B060402020202020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6C3B71C-5F3E-0F79-33B2-344A11CF3348}"/>
              </a:ext>
            </a:extLst>
          </p:cNvPr>
          <p:cNvSpPr txBox="1"/>
          <p:nvPr/>
        </p:nvSpPr>
        <p:spPr>
          <a:xfrm rot="13535103" flipH="1" flipV="1">
            <a:off x="4419936" y="3100233"/>
            <a:ext cx="2239337" cy="1699394"/>
          </a:xfrm>
          <a:prstGeom prst="rect">
            <a:avLst/>
          </a:prstGeom>
          <a:noFill/>
        </p:spPr>
        <p:txBody>
          <a:bodyPr wrap="square" rtlCol="0">
            <a:prstTxWarp prst="textArchDown">
              <a:avLst>
                <a:gd name="adj" fmla="val 1547264"/>
              </a:avLst>
            </a:prstTxWarp>
            <a:spAutoFit/>
          </a:bodyPr>
          <a:lstStyle/>
          <a:p>
            <a:pPr lvl="0" algn="ctr">
              <a:defRPr/>
            </a:pPr>
            <a:r>
              <a:rPr lang="en-IN" sz="2000" dirty="0">
                <a:solidFill>
                  <a:prstClr val="white"/>
                </a:solidFill>
                <a:latin typeface="Encode Sans" panose="020B0604020202020204" charset="0"/>
                <a:ea typeface="Tahoma" panose="020B0604030504040204" pitchFamily="34" charset="0"/>
                <a:cs typeface="Tahoma" panose="020B0604030504040204" pitchFamily="34" charset="0"/>
              </a:rPr>
              <a:t>FLEET MANAGEMENT</a:t>
            </a:r>
          </a:p>
        </p:txBody>
      </p:sp>
      <p:sp>
        <p:nvSpPr>
          <p:cNvPr id="59" name="TextBox 58">
            <a:extLst>
              <a:ext uri="{FF2B5EF4-FFF2-40B4-BE49-F238E27FC236}">
                <a16:creationId xmlns:a16="http://schemas.microsoft.com/office/drawing/2014/main" id="{62396FD9-F0FA-35CA-0C6B-B5170CBADF7F}"/>
              </a:ext>
            </a:extLst>
          </p:cNvPr>
          <p:cNvSpPr txBox="1"/>
          <p:nvPr/>
        </p:nvSpPr>
        <p:spPr>
          <a:xfrm>
            <a:off x="8359460" y="2214620"/>
            <a:ext cx="3447394" cy="307777"/>
          </a:xfrm>
          <a:prstGeom prst="rect">
            <a:avLst/>
          </a:prstGeom>
          <a:noFill/>
        </p:spPr>
        <p:txBody>
          <a:bodyPr wrap="square" rtlCol="0">
            <a:spAutoFit/>
          </a:bodyPr>
          <a:lstStyle/>
          <a:p>
            <a:pPr lvl="0">
              <a:defRPr/>
            </a:pPr>
            <a:r>
              <a:rPr lang="fr-BE" sz="1400" b="1">
                <a:solidFill>
                  <a:srgbClr val="000000">
                    <a:lumMod val="65000"/>
                    <a:lumOff val="35000"/>
                  </a:srgbClr>
                </a:solidFill>
                <a:latin typeface="Encode Sans Expanded" panose="00000505000000000000" pitchFamily="2" charset="0"/>
              </a:rPr>
              <a:t>Electro-compatible profiles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0" name="TextBox 59">
            <a:extLst>
              <a:ext uri="{FF2B5EF4-FFF2-40B4-BE49-F238E27FC236}">
                <a16:creationId xmlns:a16="http://schemas.microsoft.com/office/drawing/2014/main" id="{FDFB1F4A-DBE2-4280-09B9-2446E3228BAD}"/>
              </a:ext>
            </a:extLst>
          </p:cNvPr>
          <p:cNvSpPr txBox="1"/>
          <p:nvPr/>
        </p:nvSpPr>
        <p:spPr>
          <a:xfrm>
            <a:off x="8057749" y="1891954"/>
            <a:ext cx="3447394" cy="307777"/>
          </a:xfrm>
          <a:prstGeom prst="rect">
            <a:avLst/>
          </a:prstGeom>
          <a:noFill/>
        </p:spPr>
        <p:txBody>
          <a:bodyPr wrap="square" rtlCol="0">
            <a:spAutoFit/>
          </a:bodyPr>
          <a:lstStyle/>
          <a:p>
            <a:pPr lvl="0">
              <a:defRPr/>
            </a:pPr>
            <a:r>
              <a:rPr lang="fr-BE" sz="1400" b="1">
                <a:solidFill>
                  <a:srgbClr val="000000">
                    <a:lumMod val="65000"/>
                    <a:lumOff val="35000"/>
                  </a:srgbClr>
                </a:solidFill>
                <a:latin typeface="Encode Sans Expanded" panose="00000505000000000000" pitchFamily="2" charset="0"/>
              </a:rPr>
              <a:t>Pre-information to drivers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1" name="TextBox 60">
            <a:extLst>
              <a:ext uri="{FF2B5EF4-FFF2-40B4-BE49-F238E27FC236}">
                <a16:creationId xmlns:a16="http://schemas.microsoft.com/office/drawing/2014/main" id="{FF965C2F-4AEA-C2E9-D3DB-4DA5F6F0776D}"/>
              </a:ext>
            </a:extLst>
          </p:cNvPr>
          <p:cNvSpPr txBox="1"/>
          <p:nvPr/>
        </p:nvSpPr>
        <p:spPr>
          <a:xfrm>
            <a:off x="8390268" y="2532480"/>
            <a:ext cx="3447394" cy="307777"/>
          </a:xfrm>
          <a:prstGeom prst="rect">
            <a:avLst/>
          </a:prstGeom>
          <a:noFill/>
        </p:spPr>
        <p:txBody>
          <a:bodyPr wrap="square" rtlCol="0">
            <a:spAutoFit/>
          </a:bodyPr>
          <a:lstStyle/>
          <a:p>
            <a:pPr lvl="0">
              <a:defRPr/>
            </a:pPr>
            <a:r>
              <a:rPr lang="fr-BE" sz="1400" b="1">
                <a:solidFill>
                  <a:srgbClr val="000000">
                    <a:lumMod val="65000"/>
                    <a:lumOff val="35000"/>
                  </a:srgbClr>
                </a:solidFill>
                <a:latin typeface="Encode Sans Expanded" panose="00000505000000000000" pitchFamily="2" charset="0"/>
              </a:rPr>
              <a:t>Simulation of </a:t>
            </a:r>
            <a:r>
              <a:rPr lang="fr-BE" sz="1400" b="1" err="1">
                <a:solidFill>
                  <a:srgbClr val="000000">
                    <a:lumMod val="65000"/>
                    <a:lumOff val="35000"/>
                  </a:srgbClr>
                </a:solidFill>
                <a:latin typeface="Encode Sans Expanded" panose="00000505000000000000" pitchFamily="2" charset="0"/>
              </a:rPr>
              <a:t>fleet</a:t>
            </a:r>
            <a:r>
              <a:rPr lang="fr-BE" sz="1400" b="1">
                <a:solidFill>
                  <a:srgbClr val="000000">
                    <a:lumMod val="65000"/>
                    <a:lumOff val="35000"/>
                  </a:srgbClr>
                </a:solidFill>
                <a:latin typeface="Encode Sans Expanded" panose="00000505000000000000" pitchFamily="2" charset="0"/>
              </a:rPr>
              <a:t> TCO</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2" name="TextBox 61">
            <a:extLst>
              <a:ext uri="{FF2B5EF4-FFF2-40B4-BE49-F238E27FC236}">
                <a16:creationId xmlns:a16="http://schemas.microsoft.com/office/drawing/2014/main" id="{DF35DFBE-3BE6-91EC-A614-A9EB9B1E725D}"/>
              </a:ext>
            </a:extLst>
          </p:cNvPr>
          <p:cNvSpPr txBox="1"/>
          <p:nvPr/>
        </p:nvSpPr>
        <p:spPr>
          <a:xfrm>
            <a:off x="7602900" y="1555313"/>
            <a:ext cx="3447394" cy="307777"/>
          </a:xfrm>
          <a:prstGeom prst="rect">
            <a:avLst/>
          </a:prstGeom>
          <a:noFill/>
        </p:spPr>
        <p:txBody>
          <a:bodyPr wrap="square" rtlCol="0">
            <a:spAutoFit/>
          </a:bodyPr>
          <a:lstStyle/>
          <a:p>
            <a:pPr lvl="0">
              <a:defRPr/>
            </a:pPr>
            <a:r>
              <a:rPr lang="fr-BE" sz="1400" b="1" err="1">
                <a:solidFill>
                  <a:srgbClr val="000000">
                    <a:lumMod val="65000"/>
                    <a:lumOff val="35000"/>
                  </a:srgbClr>
                </a:solidFill>
                <a:latin typeface="Encode Sans Expanded" panose="00000505000000000000" pitchFamily="2" charset="0"/>
              </a:rPr>
              <a:t>Technical</a:t>
            </a:r>
            <a:r>
              <a:rPr lang="fr-BE" sz="1400" b="1">
                <a:solidFill>
                  <a:srgbClr val="000000">
                    <a:lumMod val="65000"/>
                    <a:lumOff val="35000"/>
                  </a:srgbClr>
                </a:solidFill>
                <a:latin typeface="Encode Sans Expanded" panose="00000505000000000000" pitchFamily="2" charset="0"/>
              </a:rPr>
              <a:t> </a:t>
            </a:r>
            <a:r>
              <a:rPr lang="fr-BE" sz="1400" b="1" err="1">
                <a:solidFill>
                  <a:srgbClr val="000000">
                    <a:lumMod val="65000"/>
                    <a:lumOff val="35000"/>
                  </a:srgbClr>
                </a:solidFill>
                <a:latin typeface="Encode Sans Expanded" panose="00000505000000000000" pitchFamily="2" charset="0"/>
              </a:rPr>
              <a:t>feasibility</a:t>
            </a:r>
            <a:r>
              <a:rPr lang="fr-BE" sz="1400" b="1">
                <a:solidFill>
                  <a:srgbClr val="000000">
                    <a:lumMod val="65000"/>
                    <a:lumOff val="35000"/>
                  </a:srgbClr>
                </a:solidFill>
                <a:latin typeface="Encode Sans Expanded" panose="00000505000000000000" pitchFamily="2" charset="0"/>
              </a:rPr>
              <a:t> </a:t>
            </a:r>
            <a:r>
              <a:rPr lang="fr-BE" sz="1400" b="1" err="1">
                <a:solidFill>
                  <a:srgbClr val="000000">
                    <a:lumMod val="65000"/>
                    <a:lumOff val="35000"/>
                  </a:srgbClr>
                </a:solidFill>
                <a:latin typeface="Encode Sans Expanded" panose="00000505000000000000" pitchFamily="2" charset="0"/>
              </a:rPr>
              <a:t>study</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3" name="TextBox 62">
            <a:extLst>
              <a:ext uri="{FF2B5EF4-FFF2-40B4-BE49-F238E27FC236}">
                <a16:creationId xmlns:a16="http://schemas.microsoft.com/office/drawing/2014/main" id="{38D98051-1CFD-0A23-8B7A-9EE4C91AF909}"/>
              </a:ext>
            </a:extLst>
          </p:cNvPr>
          <p:cNvSpPr txBox="1"/>
          <p:nvPr/>
        </p:nvSpPr>
        <p:spPr>
          <a:xfrm>
            <a:off x="8359460" y="4012976"/>
            <a:ext cx="3653470" cy="307777"/>
          </a:xfrm>
          <a:prstGeom prst="rect">
            <a:avLst/>
          </a:prstGeom>
          <a:noFill/>
        </p:spPr>
        <p:txBody>
          <a:bodyPr wrap="square" lIns="91440" tIns="45720" rIns="91440" bIns="45720" rtlCol="0" anchor="t">
            <a:spAutoFit/>
          </a:bodyPr>
          <a:lstStyle/>
          <a:p>
            <a:pPr lvl="0">
              <a:defRPr/>
            </a:pPr>
            <a:r>
              <a:rPr lang="en-US" sz="1400" b="1">
                <a:solidFill>
                  <a:srgbClr val="000000"/>
                </a:solidFill>
                <a:latin typeface="Encode Sans Expanded"/>
              </a:rPr>
              <a:t>What types of charging station?</a:t>
            </a:r>
            <a:endParaRPr kumimoji="0" lang="en-US" sz="1400" b="1" i="0" u="none" strike="noStrike" kern="1200" cap="none" spc="0" normalizeH="0" baseline="0" noProof="0">
              <a:ln>
                <a:noFill/>
              </a:ln>
              <a:solidFill>
                <a:srgbClr val="000000"/>
              </a:solidFill>
              <a:effectLst/>
              <a:uLnTx/>
              <a:uFillTx/>
              <a:latin typeface="Encode Sans Expanded"/>
            </a:endParaRPr>
          </a:p>
        </p:txBody>
      </p:sp>
      <p:sp>
        <p:nvSpPr>
          <p:cNvPr id="64" name="TextBox 63">
            <a:extLst>
              <a:ext uri="{FF2B5EF4-FFF2-40B4-BE49-F238E27FC236}">
                <a16:creationId xmlns:a16="http://schemas.microsoft.com/office/drawing/2014/main" id="{7A9F8E46-FB67-30AF-85FD-597A9DBA5C77}"/>
              </a:ext>
            </a:extLst>
          </p:cNvPr>
          <p:cNvSpPr txBox="1"/>
          <p:nvPr/>
        </p:nvSpPr>
        <p:spPr>
          <a:xfrm>
            <a:off x="8087935" y="4472703"/>
            <a:ext cx="3447394" cy="307777"/>
          </a:xfrm>
          <a:prstGeom prst="rect">
            <a:avLst/>
          </a:prstGeom>
          <a:noFill/>
        </p:spPr>
        <p:txBody>
          <a:bodyPr wrap="square" rtlCol="0">
            <a:spAutoFit/>
          </a:bodyPr>
          <a:lstStyle/>
          <a:p>
            <a:pPr lvl="0">
              <a:defRPr/>
            </a:pPr>
            <a:r>
              <a:rPr lang="fr-BE" sz="1400" b="1">
                <a:solidFill>
                  <a:srgbClr val="000000">
                    <a:lumMod val="65000"/>
                    <a:lumOff val="35000"/>
                  </a:srgbClr>
                </a:solidFill>
                <a:latin typeface="Encode Sans Expanded" panose="00000505000000000000" pitchFamily="2" charset="0"/>
              </a:rPr>
              <a:t>Energy management</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5" name="TextBox 64">
            <a:extLst>
              <a:ext uri="{FF2B5EF4-FFF2-40B4-BE49-F238E27FC236}">
                <a16:creationId xmlns:a16="http://schemas.microsoft.com/office/drawing/2014/main" id="{23BBAD00-7C4A-0DD2-5270-66E97C7F7E0F}"/>
              </a:ext>
            </a:extLst>
          </p:cNvPr>
          <p:cNvSpPr txBox="1"/>
          <p:nvPr/>
        </p:nvSpPr>
        <p:spPr>
          <a:xfrm>
            <a:off x="7602900" y="4937673"/>
            <a:ext cx="4410030" cy="307777"/>
          </a:xfrm>
          <a:prstGeom prst="rect">
            <a:avLst/>
          </a:prstGeom>
          <a:noFill/>
        </p:spPr>
        <p:txBody>
          <a:bodyPr wrap="square" rtlCol="0">
            <a:spAutoFit/>
          </a:bodyPr>
          <a:lstStyle/>
          <a:p>
            <a:pPr lvl="0">
              <a:defRPr/>
            </a:pPr>
            <a:r>
              <a:rPr lang="en-US" sz="1400" b="1">
                <a:solidFill>
                  <a:srgbClr val="000000">
                    <a:lumMod val="65000"/>
                    <a:lumOff val="35000"/>
                  </a:srgbClr>
                </a:solidFill>
                <a:latin typeface="Encode Sans Expanded" panose="00000505000000000000" pitchFamily="2" charset="0"/>
              </a:rPr>
              <a:t>Physical installation of charging stations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6" name="TextBox 65">
            <a:extLst>
              <a:ext uri="{FF2B5EF4-FFF2-40B4-BE49-F238E27FC236}">
                <a16:creationId xmlns:a16="http://schemas.microsoft.com/office/drawing/2014/main" id="{4925C746-4B4A-4EA8-5A0A-6D8C2A6E35EB}"/>
              </a:ext>
            </a:extLst>
          </p:cNvPr>
          <p:cNvSpPr txBox="1"/>
          <p:nvPr/>
        </p:nvSpPr>
        <p:spPr>
          <a:xfrm>
            <a:off x="405300" y="4047158"/>
            <a:ext cx="3447394" cy="307777"/>
          </a:xfrm>
          <a:prstGeom prst="rect">
            <a:avLst/>
          </a:prstGeom>
          <a:noFill/>
        </p:spPr>
        <p:txBody>
          <a:bodyPr wrap="square" rtlCol="0">
            <a:spAutoFit/>
          </a:bodyPr>
          <a:lstStyle/>
          <a:p>
            <a:pPr lvl="0" algn="r">
              <a:defRPr/>
            </a:pPr>
            <a:r>
              <a:rPr lang="fr-BE" sz="1400" b="1">
                <a:solidFill>
                  <a:srgbClr val="000000">
                    <a:lumMod val="65000"/>
                    <a:lumOff val="35000"/>
                  </a:srgbClr>
                </a:solidFill>
                <a:latin typeface="Encode Sans Expanded" panose="00000505000000000000" pitchFamily="2" charset="0"/>
              </a:rPr>
              <a:t>Phasing of </a:t>
            </a:r>
            <a:r>
              <a:rPr lang="fr-BE" sz="1400" b="1" err="1">
                <a:solidFill>
                  <a:srgbClr val="000000">
                    <a:lumMod val="65000"/>
                    <a:lumOff val="35000"/>
                  </a:srgbClr>
                </a:solidFill>
                <a:latin typeface="Encode Sans Expanded" panose="00000505000000000000" pitchFamily="2" charset="0"/>
              </a:rPr>
              <a:t>renewals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7" name="TextBox 66">
            <a:extLst>
              <a:ext uri="{FF2B5EF4-FFF2-40B4-BE49-F238E27FC236}">
                <a16:creationId xmlns:a16="http://schemas.microsoft.com/office/drawing/2014/main" id="{BDB1A425-115F-6F5E-3CA1-D914447D225F}"/>
              </a:ext>
            </a:extLst>
          </p:cNvPr>
          <p:cNvSpPr txBox="1"/>
          <p:nvPr/>
        </p:nvSpPr>
        <p:spPr>
          <a:xfrm>
            <a:off x="1161562" y="4906151"/>
            <a:ext cx="3447394" cy="307777"/>
          </a:xfrm>
          <a:prstGeom prst="rect">
            <a:avLst/>
          </a:prstGeom>
          <a:noFill/>
        </p:spPr>
        <p:txBody>
          <a:bodyPr wrap="square" rtlCol="0">
            <a:spAutoFit/>
          </a:bodyPr>
          <a:lstStyle/>
          <a:p>
            <a:pPr lvl="0" algn="r">
              <a:defRPr/>
            </a:pPr>
            <a:r>
              <a:rPr lang="fr-BE" sz="1400" b="1" err="1">
                <a:solidFill>
                  <a:srgbClr val="000000">
                    <a:lumMod val="65000"/>
                    <a:lumOff val="35000"/>
                  </a:srgbClr>
                </a:solidFill>
                <a:latin typeface="Encode Sans Expanded" panose="00000505000000000000" pitchFamily="2" charset="0"/>
              </a:rPr>
              <a:t>Vehicle</a:t>
            </a:r>
            <a:r>
              <a:rPr lang="fr-BE" sz="1400" b="1">
                <a:solidFill>
                  <a:srgbClr val="000000">
                    <a:lumMod val="65000"/>
                    <a:lumOff val="35000"/>
                  </a:srgbClr>
                </a:solidFill>
                <a:latin typeface="Encode Sans Expanded" panose="00000505000000000000" pitchFamily="2" charset="0"/>
              </a:rPr>
              <a:t> </a:t>
            </a:r>
            <a:r>
              <a:rPr lang="fr-BE" sz="1400" b="1" err="1">
                <a:solidFill>
                  <a:srgbClr val="000000">
                    <a:lumMod val="65000"/>
                    <a:lumOff val="35000"/>
                  </a:srgbClr>
                </a:solidFill>
                <a:latin typeface="Encode Sans Expanded" panose="00000505000000000000" pitchFamily="2" charset="0"/>
              </a:rPr>
              <a:t>orders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8" name="TextBox 67">
            <a:extLst>
              <a:ext uri="{FF2B5EF4-FFF2-40B4-BE49-F238E27FC236}">
                <a16:creationId xmlns:a16="http://schemas.microsoft.com/office/drawing/2014/main" id="{398FA91E-A6D9-6F4E-9FDE-CDFA2688F784}"/>
              </a:ext>
            </a:extLst>
          </p:cNvPr>
          <p:cNvSpPr txBox="1"/>
          <p:nvPr/>
        </p:nvSpPr>
        <p:spPr>
          <a:xfrm>
            <a:off x="328463" y="2408957"/>
            <a:ext cx="3447394" cy="307777"/>
          </a:xfrm>
          <a:prstGeom prst="rect">
            <a:avLst/>
          </a:prstGeom>
          <a:noFill/>
        </p:spPr>
        <p:txBody>
          <a:bodyPr wrap="square" rtlCol="0">
            <a:spAutoFit/>
          </a:bodyPr>
          <a:lstStyle/>
          <a:p>
            <a:pPr lvl="0" algn="r">
              <a:defRPr/>
            </a:pPr>
            <a:r>
              <a:rPr lang="fr-BE" sz="1400" b="1" err="1">
                <a:solidFill>
                  <a:srgbClr val="000000">
                    <a:lumMod val="65000"/>
                    <a:lumOff val="35000"/>
                  </a:srgbClr>
                </a:solidFill>
                <a:latin typeface="Encode Sans Expanded" panose="00000505000000000000" pitchFamily="2" charset="0"/>
              </a:rPr>
              <a:t>Consumption</a:t>
            </a:r>
            <a:r>
              <a:rPr lang="fr-BE" sz="1400" b="1">
                <a:solidFill>
                  <a:srgbClr val="000000">
                    <a:lumMod val="65000"/>
                    <a:lumOff val="35000"/>
                  </a:srgbClr>
                </a:solidFill>
                <a:latin typeface="Encode Sans Expanded" panose="00000505000000000000" pitchFamily="2" charset="0"/>
              </a:rPr>
              <a:t> monitoring</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69" name="TextBox 68">
            <a:extLst>
              <a:ext uri="{FF2B5EF4-FFF2-40B4-BE49-F238E27FC236}">
                <a16:creationId xmlns:a16="http://schemas.microsoft.com/office/drawing/2014/main" id="{4EC96A10-4F4A-BF7E-6F79-E5A5A072CF6C}"/>
              </a:ext>
            </a:extLst>
          </p:cNvPr>
          <p:cNvSpPr txBox="1"/>
          <p:nvPr/>
        </p:nvSpPr>
        <p:spPr>
          <a:xfrm>
            <a:off x="647516" y="2112223"/>
            <a:ext cx="3447394" cy="307777"/>
          </a:xfrm>
          <a:prstGeom prst="rect">
            <a:avLst/>
          </a:prstGeom>
          <a:noFill/>
        </p:spPr>
        <p:txBody>
          <a:bodyPr wrap="square" rtlCol="0">
            <a:spAutoFit/>
          </a:bodyPr>
          <a:lstStyle/>
          <a:p>
            <a:pPr lvl="0" algn="r">
              <a:defRPr/>
            </a:pPr>
            <a:r>
              <a:rPr lang="fr-BE" sz="1400" b="1">
                <a:solidFill>
                  <a:srgbClr val="000000">
                    <a:lumMod val="65000"/>
                    <a:lumOff val="35000"/>
                  </a:srgbClr>
                </a:solidFill>
                <a:latin typeface="Encode Sans Expanded" panose="00000505000000000000" pitchFamily="2" charset="0"/>
              </a:rPr>
              <a:t>Driver feedbacks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70" name="TextBox 69">
            <a:extLst>
              <a:ext uri="{FF2B5EF4-FFF2-40B4-BE49-F238E27FC236}">
                <a16:creationId xmlns:a16="http://schemas.microsoft.com/office/drawing/2014/main" id="{BB71DA28-7AA7-F2E4-DDAB-31201AC23284}"/>
              </a:ext>
            </a:extLst>
          </p:cNvPr>
          <p:cNvSpPr txBox="1"/>
          <p:nvPr/>
        </p:nvSpPr>
        <p:spPr>
          <a:xfrm>
            <a:off x="1048493" y="1584526"/>
            <a:ext cx="3447394" cy="523220"/>
          </a:xfrm>
          <a:prstGeom prst="rect">
            <a:avLst/>
          </a:prstGeom>
          <a:noFill/>
        </p:spPr>
        <p:txBody>
          <a:bodyPr wrap="square" rtlCol="0">
            <a:spAutoFit/>
          </a:bodyPr>
          <a:lstStyle/>
          <a:p>
            <a:pPr lvl="0" algn="r">
              <a:defRPr/>
            </a:pPr>
            <a:r>
              <a:rPr lang="en-US" sz="1400" b="1" dirty="0">
                <a:solidFill>
                  <a:srgbClr val="000000">
                    <a:lumMod val="65000"/>
                    <a:lumOff val="35000"/>
                  </a:srgbClr>
                </a:solidFill>
                <a:latin typeface="Encode Sans Expanded" panose="00000505000000000000" pitchFamily="2" charset="0"/>
              </a:rPr>
              <a:t>Driver support and charging station management</a:t>
            </a:r>
            <a:endParaRPr kumimoji="0" lang="en-US" sz="1400" b="1" i="0" u="none" strike="noStrike" kern="1200" cap="none" spc="0" normalizeH="0" baseline="0" noProof="0" dirty="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30" name="TextBox 29">
            <a:extLst>
              <a:ext uri="{FF2B5EF4-FFF2-40B4-BE49-F238E27FC236}">
                <a16:creationId xmlns:a16="http://schemas.microsoft.com/office/drawing/2014/main" id="{516746C6-BC3F-2BA5-B751-F7FAB0AEC828}"/>
              </a:ext>
            </a:extLst>
          </p:cNvPr>
          <p:cNvSpPr txBox="1"/>
          <p:nvPr/>
        </p:nvSpPr>
        <p:spPr>
          <a:xfrm>
            <a:off x="799524" y="4381861"/>
            <a:ext cx="3447394" cy="523220"/>
          </a:xfrm>
          <a:prstGeom prst="rect">
            <a:avLst/>
          </a:prstGeom>
          <a:noFill/>
        </p:spPr>
        <p:txBody>
          <a:bodyPr wrap="square" rtlCol="0">
            <a:spAutoFit/>
          </a:bodyPr>
          <a:lstStyle/>
          <a:p>
            <a:pPr lvl="0" algn="r">
              <a:defRPr/>
            </a:pPr>
            <a:r>
              <a:rPr lang="en-US" sz="1400" b="1">
                <a:solidFill>
                  <a:srgbClr val="000000">
                    <a:lumMod val="65000"/>
                    <a:lumOff val="35000"/>
                  </a:srgbClr>
                </a:solidFill>
                <a:latin typeface="Encode Sans Expanded" panose="00000505000000000000" pitchFamily="2" charset="0"/>
              </a:rPr>
              <a:t>Phasing of the installation of charging stations</a:t>
            </a:r>
            <a:endParaRPr kumimoji="0" lang="en-US" sz="1400" b="1" i="0" u="none" strike="noStrike" kern="1200" cap="none" spc="0" normalizeH="0" baseline="0" noProof="0">
              <a:ln>
                <a:noFill/>
              </a:ln>
              <a:solidFill>
                <a:srgbClr val="000000">
                  <a:lumMod val="65000"/>
                  <a:lumOff val="35000"/>
                </a:srgbClr>
              </a:solidFill>
              <a:effectLst/>
              <a:uLnTx/>
              <a:uFillTx/>
              <a:latin typeface="Encode Sans Expanded" panose="00000505000000000000" pitchFamily="2" charset="0"/>
              <a:ea typeface="+mn-ea"/>
              <a:cs typeface="+mn-cs"/>
            </a:endParaRPr>
          </a:p>
        </p:txBody>
      </p:sp>
      <p:sp>
        <p:nvSpPr>
          <p:cNvPr id="4" name="TextBox 3">
            <a:extLst>
              <a:ext uri="{FF2B5EF4-FFF2-40B4-BE49-F238E27FC236}">
                <a16:creationId xmlns:a16="http://schemas.microsoft.com/office/drawing/2014/main" id="{405DE2C7-4026-2D4A-8B07-FC56173A22F9}"/>
              </a:ext>
            </a:extLst>
          </p:cNvPr>
          <p:cNvSpPr txBox="1"/>
          <p:nvPr/>
        </p:nvSpPr>
        <p:spPr>
          <a:xfrm>
            <a:off x="1428103" y="5701089"/>
            <a:ext cx="9335794" cy="646331"/>
          </a:xfrm>
          <a:prstGeom prst="rect">
            <a:avLst/>
          </a:prstGeom>
          <a:solidFill>
            <a:srgbClr val="243782"/>
          </a:solidFill>
        </p:spPr>
        <p:txBody>
          <a:bodyPr wrap="square" rtlCol="0">
            <a:spAutoFit/>
          </a:bodyPr>
          <a:lstStyle/>
          <a:p>
            <a:pPr algn="ctr"/>
            <a:r>
              <a:rPr lang="en-US">
                <a:solidFill>
                  <a:schemeClr val="bg1"/>
                </a:solidFill>
                <a:latin typeface="+mj-lt"/>
              </a:rPr>
              <a:t>Getting well prepared before placing the first orders is fundamental</a:t>
            </a:r>
            <a:endParaRPr lang="en-AS">
              <a:solidFill>
                <a:schemeClr val="bg1"/>
              </a:solidFill>
              <a:latin typeface="+mj-lt"/>
            </a:endParaRPr>
          </a:p>
          <a:p>
            <a:pPr algn="ctr"/>
            <a:r>
              <a:rPr lang="en-US">
                <a:solidFill>
                  <a:schemeClr val="bg1"/>
                </a:solidFill>
                <a:latin typeface="+mj-lt"/>
              </a:rPr>
              <a:t>to the success of your customer's energy transition</a:t>
            </a:r>
          </a:p>
        </p:txBody>
      </p:sp>
    </p:spTree>
    <p:extLst>
      <p:ext uri="{BB962C8B-B14F-4D97-AF65-F5344CB8AC3E}">
        <p14:creationId xmlns:p14="http://schemas.microsoft.com/office/powerpoint/2010/main" val="40334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8" grpId="0"/>
      <p:bldP spid="59" grpId="0"/>
      <p:bldP spid="60" grpId="0"/>
      <p:bldP spid="61" grpId="0"/>
      <p:bldP spid="62" grpId="0"/>
      <p:bldP spid="63" grpId="0"/>
      <p:bldP spid="64" grpId="0"/>
      <p:bldP spid="65" grpId="0"/>
      <p:bldP spid="66" grpId="0"/>
      <p:bldP spid="67" grpId="0"/>
      <p:bldP spid="68" grpId="0"/>
      <p:bldP spid="69" grpId="0"/>
      <p:bldP spid="70" grpId="0"/>
      <p:bldP spid="30"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8B319-D1EC-2843-1F31-BCCFFBEC5F4D}"/>
              </a:ext>
            </a:extLst>
          </p:cNvPr>
          <p:cNvSpPr>
            <a:spLocks noGrp="1"/>
          </p:cNvSpPr>
          <p:nvPr>
            <p:ph type="body" idx="1"/>
          </p:nvPr>
        </p:nvSpPr>
        <p:spPr/>
        <p:txBody>
          <a:bodyPr/>
          <a:lstStyle/>
          <a:p>
            <a:r>
              <a:rPr lang="fr-BE"/>
              <a:t>Case </a:t>
            </a:r>
            <a:r>
              <a:rPr lang="fr-BE" err="1"/>
              <a:t>study</a:t>
            </a:r>
            <a:r>
              <a:rPr lang="fr-BE"/>
              <a:t> phase #4</a:t>
            </a:r>
            <a:endParaRPr lang="en-US"/>
          </a:p>
        </p:txBody>
      </p:sp>
      <p:sp>
        <p:nvSpPr>
          <p:cNvPr id="3" name="Text Placeholder 2">
            <a:extLst>
              <a:ext uri="{FF2B5EF4-FFF2-40B4-BE49-F238E27FC236}">
                <a16:creationId xmlns:a16="http://schemas.microsoft.com/office/drawing/2014/main" id="{6B09AECF-23FC-FAAD-0143-269BED503F99}"/>
              </a:ext>
            </a:extLst>
          </p:cNvPr>
          <p:cNvSpPr>
            <a:spLocks noGrp="1"/>
          </p:cNvSpPr>
          <p:nvPr>
            <p:ph type="body" sz="quarter" idx="19"/>
          </p:nvPr>
        </p:nvSpPr>
        <p:spPr/>
        <p:txBody>
          <a:bodyPr/>
          <a:lstStyle/>
          <a:p>
            <a:r>
              <a:rPr lang="fr-BE"/>
              <a:t>04</a:t>
            </a:r>
            <a:endParaRPr lang="en-US"/>
          </a:p>
        </p:txBody>
      </p:sp>
      <p:sp>
        <p:nvSpPr>
          <p:cNvPr id="4" name="Text Placeholder 3">
            <a:extLst>
              <a:ext uri="{FF2B5EF4-FFF2-40B4-BE49-F238E27FC236}">
                <a16:creationId xmlns:a16="http://schemas.microsoft.com/office/drawing/2014/main" id="{A11A748B-70A1-AAAA-9D6E-2EECB9E359F5}"/>
              </a:ext>
            </a:extLst>
          </p:cNvPr>
          <p:cNvSpPr>
            <a:spLocks noGrp="1"/>
          </p:cNvSpPr>
          <p:nvPr>
            <p:ph type="body" sz="quarter" idx="13"/>
          </p:nvPr>
        </p:nvSpPr>
        <p:spPr>
          <a:xfrm>
            <a:off x="3598764" y="1519363"/>
            <a:ext cx="7966918" cy="4861426"/>
          </a:xfrm>
        </p:spPr>
        <p:txBody>
          <a:bodyPr/>
          <a:lstStyle/>
          <a:p>
            <a:r>
              <a:rPr lang="fr-BE" dirty="0" err="1"/>
              <a:t>Exercise</a:t>
            </a:r>
            <a:r>
              <a:rPr lang="fr-BE" dirty="0"/>
              <a:t>:</a:t>
            </a:r>
            <a:endParaRPr lang="en-AS" dirty="0"/>
          </a:p>
          <a:p>
            <a:endParaRPr lang="fr-BE" dirty="0"/>
          </a:p>
          <a:p>
            <a:r>
              <a:rPr lang="en-US" dirty="0"/>
              <a:t>How to rebound on the client's expectations and diagnosis?</a:t>
            </a:r>
            <a:endParaRPr lang="fr-BE" dirty="0"/>
          </a:p>
          <a:p>
            <a:r>
              <a:rPr lang="fr-BE" dirty="0"/>
              <a:t>	</a:t>
            </a:r>
          </a:p>
          <a:p>
            <a:r>
              <a:rPr lang="fr-BE" dirty="0"/>
              <a:t>	</a:t>
            </a:r>
            <a:r>
              <a:rPr lang="en-AS" dirty="0"/>
              <a:t> </a:t>
            </a:r>
          </a:p>
          <a:p>
            <a:r>
              <a:rPr lang="en-AS" dirty="0"/>
              <a:t>             </a:t>
            </a:r>
            <a:r>
              <a:rPr lang="fr-BE" dirty="0"/>
              <a:t>2 min. </a:t>
            </a:r>
            <a:r>
              <a:rPr lang="fr-BE" dirty="0" err="1"/>
              <a:t>preparation</a:t>
            </a:r>
            <a:r>
              <a:rPr lang="fr-BE" dirty="0"/>
              <a:t> time</a:t>
            </a:r>
          </a:p>
          <a:p>
            <a:endParaRPr lang="fr-BE" dirty="0"/>
          </a:p>
          <a:p>
            <a:endParaRPr lang="en-US" dirty="0"/>
          </a:p>
        </p:txBody>
      </p:sp>
      <p:sp>
        <p:nvSpPr>
          <p:cNvPr id="5" name="Title 4">
            <a:extLst>
              <a:ext uri="{FF2B5EF4-FFF2-40B4-BE49-F238E27FC236}">
                <a16:creationId xmlns:a16="http://schemas.microsoft.com/office/drawing/2014/main" id="{3F38ED45-AD36-89E4-FF0D-2BD42985832B}"/>
              </a:ext>
            </a:extLst>
          </p:cNvPr>
          <p:cNvSpPr>
            <a:spLocks noGrp="1"/>
          </p:cNvSpPr>
          <p:nvPr>
            <p:ph type="title"/>
          </p:nvPr>
        </p:nvSpPr>
        <p:spPr/>
        <p:txBody>
          <a:bodyPr/>
          <a:lstStyle/>
          <a:p>
            <a:r>
              <a:rPr lang="en-US"/>
              <a:t>What arguments to put forward?</a:t>
            </a:r>
          </a:p>
        </p:txBody>
      </p:sp>
      <p:pic>
        <p:nvPicPr>
          <p:cNvPr id="7" name="Picture 6">
            <a:extLst>
              <a:ext uri="{FF2B5EF4-FFF2-40B4-BE49-F238E27FC236}">
                <a16:creationId xmlns:a16="http://schemas.microsoft.com/office/drawing/2014/main" id="{D5BABED9-4CA0-E02C-32FB-B96D088655E7}"/>
              </a:ext>
            </a:extLst>
          </p:cNvPr>
          <p:cNvPicPr>
            <a:picLocks noChangeAspect="1"/>
          </p:cNvPicPr>
          <p:nvPr/>
        </p:nvPicPr>
        <p:blipFill rotWithShape="1">
          <a:blip r:embed="rId3"/>
          <a:srcRect l="41742" r="16210"/>
          <a:stretch/>
        </p:blipFill>
        <p:spPr>
          <a:xfrm>
            <a:off x="546100" y="1510364"/>
            <a:ext cx="2822562" cy="4519914"/>
          </a:xfrm>
          <a:prstGeom prst="rect">
            <a:avLst/>
          </a:prstGeom>
        </p:spPr>
      </p:pic>
      <p:pic>
        <p:nvPicPr>
          <p:cNvPr id="8" name="Graphic 7" descr="Stopwatch with solid fill">
            <a:extLst>
              <a:ext uri="{FF2B5EF4-FFF2-40B4-BE49-F238E27FC236}">
                <a16:creationId xmlns:a16="http://schemas.microsoft.com/office/drawing/2014/main" id="{BD8B9127-B45C-2EBC-5C9B-D4FAC3150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5871" y="2512142"/>
            <a:ext cx="914400" cy="914400"/>
          </a:xfrm>
          <a:prstGeom prst="rect">
            <a:avLst/>
          </a:prstGeom>
        </p:spPr>
      </p:pic>
    </p:spTree>
    <p:extLst>
      <p:ext uri="{BB962C8B-B14F-4D97-AF65-F5344CB8AC3E}">
        <p14:creationId xmlns:p14="http://schemas.microsoft.com/office/powerpoint/2010/main" val="323578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35EFFDF-E88A-624F-901B-1011595D5C47}"/>
              </a:ext>
            </a:extLst>
          </p:cNvPr>
          <p:cNvSpPr>
            <a:spLocks noGrp="1"/>
          </p:cNvSpPr>
          <p:nvPr>
            <p:ph type="body" idx="1"/>
          </p:nvPr>
        </p:nvSpPr>
        <p:spPr/>
        <p:txBody>
          <a:bodyPr/>
          <a:lstStyle/>
          <a:p>
            <a:r>
              <a:rPr lang="fr-FR"/>
              <a:t>introduction</a:t>
            </a:r>
          </a:p>
        </p:txBody>
      </p:sp>
      <p:sp>
        <p:nvSpPr>
          <p:cNvPr id="4" name="Espace réservé du texte 3"/>
          <p:cNvSpPr>
            <a:spLocks noGrp="1"/>
          </p:cNvSpPr>
          <p:nvPr>
            <p:ph type="body" sz="quarter" idx="15"/>
          </p:nvPr>
        </p:nvSpPr>
        <p:spPr/>
        <p:txBody>
          <a:bodyPr/>
          <a:lstStyle/>
          <a:p>
            <a:r>
              <a:rPr lang="fr-FR"/>
              <a:t>Virtual </a:t>
            </a:r>
            <a:r>
              <a:rPr lang="fr-FR" err="1"/>
              <a:t>classroom</a:t>
            </a:r>
            <a:r>
              <a:rPr lang="fr-FR"/>
              <a:t> </a:t>
            </a:r>
            <a:r>
              <a:rPr lang="fr-FR" err="1"/>
              <a:t>environment</a:t>
            </a:r>
            <a:endParaRPr lang="fr-FR"/>
          </a:p>
        </p:txBody>
      </p:sp>
      <p:grpSp>
        <p:nvGrpSpPr>
          <p:cNvPr id="2" name="Groupe 1"/>
          <p:cNvGrpSpPr/>
          <p:nvPr/>
        </p:nvGrpSpPr>
        <p:grpSpPr>
          <a:xfrm>
            <a:off x="1470149" y="1096962"/>
            <a:ext cx="9441691" cy="5300123"/>
            <a:chOff x="1252464" y="820790"/>
            <a:chExt cx="9441691" cy="5679536"/>
          </a:xfrm>
        </p:grpSpPr>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r="465"/>
            <a:stretch/>
          </p:blipFill>
          <p:spPr>
            <a:xfrm>
              <a:off x="1252464" y="820790"/>
              <a:ext cx="9441691" cy="5679536"/>
            </a:xfrm>
            <a:prstGeom prst="rect">
              <a:avLst/>
            </a:prstGeom>
          </p:spPr>
        </p:pic>
        <p:pic>
          <p:nvPicPr>
            <p:cNvPr id="16" name="Image 15"/>
            <p:cNvPicPr>
              <a:picLocks/>
            </p:cNvPicPr>
            <p:nvPr/>
          </p:nvPicPr>
          <p:blipFill rotWithShape="1">
            <a:blip r:embed="rId4"/>
            <a:srcRect t="-1" r="27547" b="-10422"/>
            <a:stretch/>
          </p:blipFill>
          <p:spPr>
            <a:xfrm>
              <a:off x="8373991" y="4036400"/>
              <a:ext cx="2298000" cy="215438"/>
            </a:xfrm>
            <a:prstGeom prst="rect">
              <a:avLst/>
            </a:prstGeom>
          </p:spPr>
        </p:pic>
        <p:pic>
          <p:nvPicPr>
            <p:cNvPr id="17" name="Grafik 6"/>
            <p:cNvPicPr>
              <a:picLocks noChangeAspect="1"/>
            </p:cNvPicPr>
            <p:nvPr/>
          </p:nvPicPr>
          <p:blipFill rotWithShape="1">
            <a:blip r:embed="rId5"/>
            <a:srcRect l="3524" t="1975" r="76164" b="70438"/>
            <a:stretch/>
          </p:blipFill>
          <p:spPr>
            <a:xfrm>
              <a:off x="5045864" y="843513"/>
              <a:ext cx="3192731" cy="2619677"/>
            </a:xfrm>
            <a:prstGeom prst="rect">
              <a:avLst/>
            </a:prstGeom>
          </p:spPr>
        </p:pic>
        <p:pic>
          <p:nvPicPr>
            <p:cNvPr id="18" name="Grafik 5"/>
            <p:cNvPicPr>
              <a:picLocks noChangeAspect="1"/>
            </p:cNvPicPr>
            <p:nvPr/>
          </p:nvPicPr>
          <p:blipFill rotWithShape="1">
            <a:blip r:embed="rId6"/>
            <a:srcRect l="3420" t="2148" r="79809" b="83542"/>
            <a:stretch/>
          </p:blipFill>
          <p:spPr>
            <a:xfrm>
              <a:off x="1615816" y="822128"/>
              <a:ext cx="3066695" cy="1580966"/>
            </a:xfrm>
            <a:prstGeom prst="rect">
              <a:avLst/>
            </a:prstGeom>
          </p:spPr>
        </p:pic>
        <p:grpSp>
          <p:nvGrpSpPr>
            <p:cNvPr id="19" name="Groupe 18"/>
            <p:cNvGrpSpPr/>
            <p:nvPr/>
          </p:nvGrpSpPr>
          <p:grpSpPr>
            <a:xfrm>
              <a:off x="3905885" y="3893980"/>
              <a:ext cx="4427073" cy="2175557"/>
              <a:chOff x="3916083" y="3903947"/>
              <a:chExt cx="4438632" cy="2181237"/>
            </a:xfrm>
          </p:grpSpPr>
          <p:pic>
            <p:nvPicPr>
              <p:cNvPr id="20" name="Grafik 4"/>
              <p:cNvPicPr>
                <a:picLocks noChangeAspect="1"/>
              </p:cNvPicPr>
              <p:nvPr/>
            </p:nvPicPr>
            <p:blipFill rotWithShape="1">
              <a:blip r:embed="rId7"/>
              <a:srcRect r="2391" b="46125"/>
              <a:stretch/>
            </p:blipFill>
            <p:spPr>
              <a:xfrm>
                <a:off x="3916083" y="3903947"/>
                <a:ext cx="4417894" cy="2181237"/>
              </a:xfrm>
              <a:prstGeom prst="rect">
                <a:avLst/>
              </a:prstGeom>
            </p:spPr>
          </p:pic>
          <p:pic>
            <p:nvPicPr>
              <p:cNvPr id="21" name="Image 20"/>
              <p:cNvPicPr>
                <a:picLocks noChangeAspect="1"/>
              </p:cNvPicPr>
              <p:nvPr/>
            </p:nvPicPr>
            <p:blipFill>
              <a:blip r:embed="rId4"/>
              <a:stretch>
                <a:fillRect/>
              </a:stretch>
            </p:blipFill>
            <p:spPr>
              <a:xfrm>
                <a:off x="3930411" y="5573511"/>
                <a:ext cx="3548571" cy="216000"/>
              </a:xfrm>
              <a:prstGeom prst="rect">
                <a:avLst/>
              </a:prstGeom>
            </p:spPr>
          </p:pic>
          <p:pic>
            <p:nvPicPr>
              <p:cNvPr id="22" name="Image 21"/>
              <p:cNvPicPr>
                <a:picLocks/>
              </p:cNvPicPr>
              <p:nvPr/>
            </p:nvPicPr>
            <p:blipFill rotWithShape="1">
              <a:blip r:embed="rId8"/>
              <a:srcRect r="9993" b="8503"/>
              <a:stretch/>
            </p:blipFill>
            <p:spPr>
              <a:xfrm>
                <a:off x="7130715" y="5573511"/>
                <a:ext cx="1224000" cy="216000"/>
              </a:xfrm>
              <a:prstGeom prst="rect">
                <a:avLst/>
              </a:prstGeom>
            </p:spPr>
          </p:pic>
        </p:grpSp>
      </p:grpSp>
    </p:spTree>
    <p:extLst>
      <p:ext uri="{BB962C8B-B14F-4D97-AF65-F5344CB8AC3E}">
        <p14:creationId xmlns:p14="http://schemas.microsoft.com/office/powerpoint/2010/main" val="2676541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#4</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04</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6320822" y="1833802"/>
            <a:ext cx="5149689" cy="4202345"/>
          </a:xfrm>
        </p:spPr>
        <p:txBody>
          <a:bodyPr/>
          <a:lstStyle/>
          <a:p>
            <a:r>
              <a:rPr lang="fr-BE" sz="2000" err="1"/>
              <a:t>Practical</a:t>
            </a:r>
            <a:r>
              <a:rPr lang="fr-BE" sz="2000"/>
              <a:t> </a:t>
            </a:r>
            <a:r>
              <a:rPr lang="fr-BE" sz="2000" err="1"/>
              <a:t>exercise</a:t>
            </a:r>
            <a:endParaRPr lang="en-AS" sz="2000"/>
          </a:p>
          <a:p>
            <a:endParaRPr lang="en-US"/>
          </a:p>
          <a:p>
            <a:pPr marL="285750" indent="-285750">
              <a:buFont typeface="Arial" panose="020B0604020202020204" pitchFamily="34" charset="0"/>
              <a:buChar char="•"/>
            </a:pPr>
            <a:r>
              <a:rPr lang="en-US">
                <a:solidFill>
                  <a:schemeClr val="tx1"/>
                </a:solidFill>
              </a:rPr>
              <a:t>Developing your sales pitch</a:t>
            </a: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Delivering value to the prospect</a:t>
            </a:r>
          </a:p>
        </p:txBody>
      </p:sp>
      <p:sp>
        <p:nvSpPr>
          <p:cNvPr id="7" name="Title 6">
            <a:extLst>
              <a:ext uri="{FF2B5EF4-FFF2-40B4-BE49-F238E27FC236}">
                <a16:creationId xmlns:a16="http://schemas.microsoft.com/office/drawing/2014/main" id="{A6E53F2C-D509-A9AA-93DE-0DCAF33E3FA2}"/>
              </a:ext>
            </a:extLst>
          </p:cNvPr>
          <p:cNvSpPr>
            <a:spLocks noGrp="1"/>
          </p:cNvSpPr>
          <p:nvPr>
            <p:ph type="title"/>
          </p:nvPr>
        </p:nvSpPr>
        <p:spPr>
          <a:xfrm>
            <a:off x="2432773" y="821853"/>
            <a:ext cx="7776098" cy="335964"/>
          </a:xfrm>
        </p:spPr>
        <p:txBody>
          <a:bodyPr/>
          <a:lstStyle/>
          <a:p>
            <a:pPr algn="l"/>
            <a:r>
              <a:rPr lang="en-US"/>
              <a:t>Position yourself as a business partner</a:t>
            </a:r>
            <a:endParaRPr lang="fr-FR"/>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4</a:t>
            </a:r>
            <a:endParaRPr lang="en-US">
              <a:latin typeface="+mj-lt"/>
            </a:endParaRPr>
          </a:p>
        </p:txBody>
      </p:sp>
      <p:pic>
        <p:nvPicPr>
          <p:cNvPr id="16" name="Picture 15" descr="A person wearing headphones and sitting at a desk with a computer&#10;&#10;Description automatically generated with medium confidence">
            <a:extLst>
              <a:ext uri="{FF2B5EF4-FFF2-40B4-BE49-F238E27FC236}">
                <a16:creationId xmlns:a16="http://schemas.microsoft.com/office/drawing/2014/main" id="{CE2E77E0-AF6B-8102-41FC-0C7FC0E946F2}"/>
              </a:ext>
            </a:extLst>
          </p:cNvPr>
          <p:cNvPicPr>
            <a:picLocks noChangeAspect="1"/>
          </p:cNvPicPr>
          <p:nvPr/>
        </p:nvPicPr>
        <p:blipFill>
          <a:blip r:embed="rId3"/>
          <a:stretch>
            <a:fillRect/>
          </a:stretch>
        </p:blipFill>
        <p:spPr>
          <a:xfrm>
            <a:off x="27886" y="1769160"/>
            <a:ext cx="5929214" cy="3946221"/>
          </a:xfrm>
          <a:prstGeom prst="rect">
            <a:avLst/>
          </a:prstGeom>
        </p:spPr>
      </p:pic>
    </p:spTree>
    <p:extLst>
      <p:ext uri="{BB962C8B-B14F-4D97-AF65-F5344CB8AC3E}">
        <p14:creationId xmlns:p14="http://schemas.microsoft.com/office/powerpoint/2010/main" val="322886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#4</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04</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556064" y="1547539"/>
            <a:ext cx="4320736" cy="4928031"/>
          </a:xfrm>
        </p:spPr>
        <p:txBody>
          <a:bodyPr/>
          <a:lstStyle/>
          <a:p>
            <a:pPr marL="285750" indent="-285750">
              <a:buFont typeface="Arial" panose="020B0604020202020204" pitchFamily="34" charset="0"/>
              <a:buChar char="•"/>
            </a:pPr>
            <a:r>
              <a:rPr lang="en-US" dirty="0">
                <a:solidFill>
                  <a:schemeClr val="tx1"/>
                </a:solidFill>
              </a:rPr>
              <a:t>General comments</a:t>
            </a:r>
            <a:endParaRPr lang="en-AS" dirty="0">
              <a:solidFill>
                <a:schemeClr val="tx1"/>
              </a:solidFill>
            </a:endParaRP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How confident are you that the relationship with this prospect will continue?</a:t>
            </a:r>
          </a:p>
          <a:p>
            <a:endParaRPr lang="en-US" dirty="0"/>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4</a:t>
            </a:r>
            <a:endParaRPr lang="en-US">
              <a:latin typeface="+mj-lt"/>
            </a:endParaRPr>
          </a:p>
        </p:txBody>
      </p:sp>
      <p:pic>
        <p:nvPicPr>
          <p:cNvPr id="6" name="Picture 5">
            <a:extLst>
              <a:ext uri="{FF2B5EF4-FFF2-40B4-BE49-F238E27FC236}">
                <a16:creationId xmlns:a16="http://schemas.microsoft.com/office/drawing/2014/main" id="{FE5922E6-AC5A-92E8-0873-DD8C481B61CB}"/>
              </a:ext>
            </a:extLst>
          </p:cNvPr>
          <p:cNvPicPr>
            <a:picLocks noChangeAspect="1"/>
          </p:cNvPicPr>
          <p:nvPr/>
        </p:nvPicPr>
        <p:blipFill rotWithShape="1">
          <a:blip r:embed="rId3"/>
          <a:srcRect l="25202"/>
          <a:stretch/>
        </p:blipFill>
        <p:spPr>
          <a:xfrm>
            <a:off x="5164361" y="1536565"/>
            <a:ext cx="6654781" cy="4616961"/>
          </a:xfrm>
          <a:prstGeom prst="rect">
            <a:avLst/>
          </a:prstGeom>
        </p:spPr>
      </p:pic>
      <p:sp>
        <p:nvSpPr>
          <p:cNvPr id="15" name="TextBox 14">
            <a:extLst>
              <a:ext uri="{FF2B5EF4-FFF2-40B4-BE49-F238E27FC236}">
                <a16:creationId xmlns:a16="http://schemas.microsoft.com/office/drawing/2014/main" id="{DFEA3E01-0823-7890-54B3-5AEF5F0B93ED}"/>
              </a:ext>
            </a:extLst>
          </p:cNvPr>
          <p:cNvSpPr txBox="1"/>
          <p:nvPr/>
        </p:nvSpPr>
        <p:spPr>
          <a:xfrm>
            <a:off x="5572582" y="3947160"/>
            <a:ext cx="2607299" cy="584775"/>
          </a:xfrm>
          <a:prstGeom prst="rect">
            <a:avLst/>
          </a:prstGeom>
          <a:noFill/>
        </p:spPr>
        <p:txBody>
          <a:bodyPr wrap="square">
            <a:spAutoFit/>
          </a:bodyPr>
          <a:lstStyle/>
          <a:p>
            <a:pPr algn="ctr"/>
            <a:r>
              <a:rPr lang="fr-BE" sz="3200">
                <a:solidFill>
                  <a:srgbClr val="FF0000"/>
                </a:solidFill>
                <a:latin typeface="+mj-lt"/>
              </a:rPr>
              <a:t>D</a:t>
            </a:r>
            <a:r>
              <a:rPr lang="en-AS" sz="3200">
                <a:solidFill>
                  <a:srgbClr val="FF0000"/>
                </a:solidFill>
                <a:latin typeface="+mj-lt"/>
              </a:rPr>
              <a:t>e</a:t>
            </a:r>
            <a:r>
              <a:rPr lang="fr-BE" sz="3200">
                <a:solidFill>
                  <a:srgbClr val="FF0000"/>
                </a:solidFill>
                <a:latin typeface="+mj-lt"/>
              </a:rPr>
              <a:t>briefing</a:t>
            </a:r>
            <a:endParaRPr lang="en-US" sz="3200">
              <a:solidFill>
                <a:srgbClr val="FF0000"/>
              </a:solidFill>
              <a:latin typeface="+mj-lt"/>
            </a:endParaRPr>
          </a:p>
        </p:txBody>
      </p:sp>
      <p:pic>
        <p:nvPicPr>
          <p:cNvPr id="13" name="Picture 12" descr="A picture containing icon&#10;&#10;Description automatically generated">
            <a:extLst>
              <a:ext uri="{FF2B5EF4-FFF2-40B4-BE49-F238E27FC236}">
                <a16:creationId xmlns:a16="http://schemas.microsoft.com/office/drawing/2014/main" id="{C4078F1A-D259-8546-168F-CB9D6DE098A8}"/>
              </a:ext>
            </a:extLst>
          </p:cNvPr>
          <p:cNvPicPr>
            <a:picLocks noChangeAspect="1"/>
          </p:cNvPicPr>
          <p:nvPr/>
        </p:nvPicPr>
        <p:blipFill rotWithShape="1">
          <a:blip r:embed="rId4"/>
          <a:srcRect l="15482" t="21185" r="16666" b="22405"/>
          <a:stretch/>
        </p:blipFill>
        <p:spPr>
          <a:xfrm>
            <a:off x="6236151" y="2842726"/>
            <a:ext cx="1280160" cy="1064275"/>
          </a:xfrm>
          <a:prstGeom prst="rect">
            <a:avLst/>
          </a:prstGeom>
        </p:spPr>
      </p:pic>
    </p:spTree>
    <p:extLst>
      <p:ext uri="{BB962C8B-B14F-4D97-AF65-F5344CB8AC3E}">
        <p14:creationId xmlns:p14="http://schemas.microsoft.com/office/powerpoint/2010/main" val="74955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8B319-D1EC-2843-1F31-BCCFFBEC5F4D}"/>
              </a:ext>
            </a:extLst>
          </p:cNvPr>
          <p:cNvSpPr>
            <a:spLocks noGrp="1"/>
          </p:cNvSpPr>
          <p:nvPr>
            <p:ph type="body" idx="1"/>
          </p:nvPr>
        </p:nvSpPr>
        <p:spPr/>
        <p:txBody>
          <a:bodyPr/>
          <a:lstStyle/>
          <a:p>
            <a:r>
              <a:rPr lang="fr-BE"/>
              <a:t>Case </a:t>
            </a:r>
            <a:r>
              <a:rPr lang="fr-BE" err="1"/>
              <a:t>study</a:t>
            </a:r>
            <a:r>
              <a:rPr lang="fr-BE"/>
              <a:t> phase #4</a:t>
            </a:r>
            <a:endParaRPr lang="en-US"/>
          </a:p>
        </p:txBody>
      </p:sp>
      <p:sp>
        <p:nvSpPr>
          <p:cNvPr id="3" name="Text Placeholder 2">
            <a:extLst>
              <a:ext uri="{FF2B5EF4-FFF2-40B4-BE49-F238E27FC236}">
                <a16:creationId xmlns:a16="http://schemas.microsoft.com/office/drawing/2014/main" id="{6B09AECF-23FC-FAAD-0143-269BED503F99}"/>
              </a:ext>
            </a:extLst>
          </p:cNvPr>
          <p:cNvSpPr>
            <a:spLocks noGrp="1"/>
          </p:cNvSpPr>
          <p:nvPr>
            <p:ph type="body" sz="quarter" idx="19"/>
          </p:nvPr>
        </p:nvSpPr>
        <p:spPr/>
        <p:txBody>
          <a:bodyPr/>
          <a:lstStyle/>
          <a:p>
            <a:r>
              <a:rPr lang="fr-BE"/>
              <a:t>04</a:t>
            </a:r>
            <a:endParaRPr lang="en-US"/>
          </a:p>
        </p:txBody>
      </p:sp>
      <p:sp>
        <p:nvSpPr>
          <p:cNvPr id="4" name="Text Placeholder 3">
            <a:extLst>
              <a:ext uri="{FF2B5EF4-FFF2-40B4-BE49-F238E27FC236}">
                <a16:creationId xmlns:a16="http://schemas.microsoft.com/office/drawing/2014/main" id="{A11A748B-70A1-AAAA-9D6E-2EECB9E359F5}"/>
              </a:ext>
            </a:extLst>
          </p:cNvPr>
          <p:cNvSpPr>
            <a:spLocks noGrp="1"/>
          </p:cNvSpPr>
          <p:nvPr>
            <p:ph type="body" sz="quarter" idx="13"/>
          </p:nvPr>
        </p:nvSpPr>
        <p:spPr>
          <a:xfrm>
            <a:off x="3825073" y="1722923"/>
            <a:ext cx="7966918" cy="4861426"/>
          </a:xfrm>
        </p:spPr>
        <p:txBody>
          <a:bodyPr vert="horz" lIns="91440" tIns="45720" rIns="91440" bIns="45720" rtlCol="0" anchor="t">
            <a:noAutofit/>
          </a:bodyPr>
          <a:lstStyle/>
          <a:p>
            <a:r>
              <a:rPr lang="fr-BE" dirty="0">
                <a:solidFill>
                  <a:srgbClr val="FF0000"/>
                </a:solidFill>
              </a:rPr>
              <a:t>In the short </a:t>
            </a:r>
            <a:r>
              <a:rPr lang="fr-BE" dirty="0" err="1">
                <a:solidFill>
                  <a:srgbClr val="FF0000"/>
                </a:solidFill>
              </a:rPr>
              <a:t>term</a:t>
            </a:r>
            <a:r>
              <a:rPr lang="fr-BE" dirty="0">
                <a:solidFill>
                  <a:srgbClr val="FF0000"/>
                </a:solidFill>
              </a:rPr>
              <a:t>:</a:t>
            </a:r>
            <a:endParaRPr lang="en-AS" dirty="0">
              <a:solidFill>
                <a:srgbClr val="FF0000"/>
              </a:solidFill>
            </a:endParaRPr>
          </a:p>
          <a:p>
            <a:endParaRPr lang="fr-BE" dirty="0"/>
          </a:p>
          <a:p>
            <a:pPr marL="342900" indent="-342900">
              <a:buFont typeface="+mj-lt"/>
              <a:buAutoNum type="arabicPeriod"/>
            </a:pPr>
            <a:r>
              <a:rPr lang="en-US" sz="1400" dirty="0"/>
              <a:t>Analysis of the electro-compatibility level of the 3 drivers to determine which </a:t>
            </a:r>
            <a:r>
              <a:rPr lang="en-US" sz="1400" dirty="0" err="1"/>
              <a:t>motorisation</a:t>
            </a:r>
            <a:r>
              <a:rPr lang="en-US" sz="1400" dirty="0"/>
              <a:t> is best suited to each of them</a:t>
            </a:r>
            <a:endParaRPr lang="en-AS" sz="1400" dirty="0"/>
          </a:p>
          <a:p>
            <a:pPr marL="342900" indent="-342900">
              <a:buFont typeface="+mj-lt"/>
              <a:buAutoNum type="arabicPeriod"/>
            </a:pPr>
            <a:endParaRPr lang="en-AS" sz="1400" dirty="0"/>
          </a:p>
          <a:p>
            <a:pPr marL="342900" indent="-342900">
              <a:buFont typeface="+mj-lt"/>
              <a:buAutoNum type="arabicPeriod"/>
            </a:pPr>
            <a:r>
              <a:rPr lang="en-US" sz="1400" dirty="0"/>
              <a:t>Carry out a TCO (total cost of ownership) comparison between an ICE and a LEV vehicle to make the right decisions</a:t>
            </a:r>
            <a:endParaRPr lang="en-AS" sz="1400" dirty="0"/>
          </a:p>
          <a:p>
            <a:endParaRPr lang="fr-BE" dirty="0"/>
          </a:p>
          <a:p>
            <a:r>
              <a:rPr lang="fr-BE" dirty="0">
                <a:solidFill>
                  <a:srgbClr val="FF0000"/>
                </a:solidFill>
              </a:rPr>
              <a:t>In the medium </a:t>
            </a:r>
            <a:r>
              <a:rPr lang="fr-BE" dirty="0" err="1">
                <a:solidFill>
                  <a:srgbClr val="FF0000"/>
                </a:solidFill>
              </a:rPr>
              <a:t>term</a:t>
            </a:r>
            <a:r>
              <a:rPr lang="fr-BE" dirty="0">
                <a:solidFill>
                  <a:srgbClr val="FF0000"/>
                </a:solidFill>
              </a:rPr>
              <a:t>:</a:t>
            </a:r>
            <a:endParaRPr lang="en-AS" dirty="0">
              <a:solidFill>
                <a:srgbClr val="FF0000"/>
              </a:solidFill>
            </a:endParaRPr>
          </a:p>
          <a:p>
            <a:endParaRPr lang="fr-BE" dirty="0"/>
          </a:p>
          <a:p>
            <a:pPr marL="342900" indent="-342900">
              <a:buFont typeface="+mj-lt"/>
              <a:buAutoNum type="arabicPeriod"/>
            </a:pPr>
            <a:r>
              <a:rPr lang="en-US" sz="1400" dirty="0"/>
              <a:t>Extend the electro-compatibility analysis to all your drivers</a:t>
            </a:r>
            <a:endParaRPr lang="en-AS" sz="1400" dirty="0"/>
          </a:p>
          <a:p>
            <a:pPr marL="342900" indent="-342900">
              <a:buFont typeface="+mj-lt"/>
              <a:buAutoNum type="arabicPeriod"/>
            </a:pPr>
            <a:endParaRPr lang="en-US" sz="1400" dirty="0"/>
          </a:p>
          <a:p>
            <a:pPr marL="342900" indent="-342900">
              <a:buFont typeface="+mj-lt"/>
              <a:buAutoNum type="arabicPeriod"/>
            </a:pPr>
            <a:r>
              <a:rPr lang="en-US" sz="1400" dirty="0"/>
              <a:t>Carry out a technical feasibility study (charging stations)</a:t>
            </a:r>
            <a:endParaRPr lang="en-AS" sz="1400" dirty="0"/>
          </a:p>
          <a:p>
            <a:pPr marL="342900" indent="-342900">
              <a:buFont typeface="+mj-lt"/>
              <a:buAutoNum type="arabicPeriod"/>
            </a:pPr>
            <a:endParaRPr lang="en-US" sz="1400" dirty="0"/>
          </a:p>
          <a:p>
            <a:pPr marL="342900" indent="-342900">
              <a:buFont typeface="+mj-lt"/>
              <a:buAutoNum type="arabicPeriod"/>
            </a:pPr>
            <a:r>
              <a:rPr lang="en-US" sz="1400" dirty="0"/>
              <a:t>Carry out a fleet TCO simulation</a:t>
            </a:r>
          </a:p>
        </p:txBody>
      </p:sp>
      <p:sp>
        <p:nvSpPr>
          <p:cNvPr id="5" name="Title 4">
            <a:extLst>
              <a:ext uri="{FF2B5EF4-FFF2-40B4-BE49-F238E27FC236}">
                <a16:creationId xmlns:a16="http://schemas.microsoft.com/office/drawing/2014/main" id="{3F38ED45-AD36-89E4-FF0D-2BD42985832B}"/>
              </a:ext>
            </a:extLst>
          </p:cNvPr>
          <p:cNvSpPr>
            <a:spLocks noGrp="1"/>
          </p:cNvSpPr>
          <p:nvPr>
            <p:ph type="title"/>
          </p:nvPr>
        </p:nvSpPr>
        <p:spPr/>
        <p:txBody>
          <a:bodyPr/>
          <a:lstStyle/>
          <a:p>
            <a:r>
              <a:rPr lang="en-US"/>
              <a:t>What arguments to put forward - Basis for a debriefing?</a:t>
            </a:r>
          </a:p>
        </p:txBody>
      </p:sp>
      <p:pic>
        <p:nvPicPr>
          <p:cNvPr id="9" name="Picture 8" descr="Diagram&#10;&#10;Description automatically generated">
            <a:extLst>
              <a:ext uri="{FF2B5EF4-FFF2-40B4-BE49-F238E27FC236}">
                <a16:creationId xmlns:a16="http://schemas.microsoft.com/office/drawing/2014/main" id="{E914DA35-EB89-ECD1-BF87-550A378B8F6B}"/>
              </a:ext>
            </a:extLst>
          </p:cNvPr>
          <p:cNvPicPr>
            <a:picLocks noChangeAspect="1"/>
          </p:cNvPicPr>
          <p:nvPr/>
        </p:nvPicPr>
        <p:blipFill rotWithShape="1">
          <a:blip r:embed="rId3"/>
          <a:srcRect l="2260" t="11567" r="88490" b="54666"/>
          <a:stretch/>
        </p:blipFill>
        <p:spPr>
          <a:xfrm>
            <a:off x="111760" y="2681521"/>
            <a:ext cx="1325313" cy="3348757"/>
          </a:xfrm>
          <a:prstGeom prst="rect">
            <a:avLst/>
          </a:prstGeom>
        </p:spPr>
      </p:pic>
      <p:sp>
        <p:nvSpPr>
          <p:cNvPr id="10" name="Speech Bubble: Rectangle 9">
            <a:extLst>
              <a:ext uri="{FF2B5EF4-FFF2-40B4-BE49-F238E27FC236}">
                <a16:creationId xmlns:a16="http://schemas.microsoft.com/office/drawing/2014/main" id="{E11FB2C4-ECF9-C7D8-0761-3F74BB042F2C}"/>
              </a:ext>
            </a:extLst>
          </p:cNvPr>
          <p:cNvSpPr/>
          <p:nvPr/>
        </p:nvSpPr>
        <p:spPr>
          <a:xfrm>
            <a:off x="111760" y="1396721"/>
            <a:ext cx="2852504" cy="866758"/>
          </a:xfrm>
          <a:prstGeom prst="wedgeRectCallout">
            <a:avLst>
              <a:gd name="adj1" fmla="val -25437"/>
              <a:gd name="adj2" fmla="val 113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From what I’ve just learned, you should achieve short- and mid-term gains by implementing the following actions:</a:t>
            </a:r>
            <a:endParaRPr lang="fr-FR" sz="1050" dirty="0"/>
          </a:p>
        </p:txBody>
      </p:sp>
      <p:pic>
        <p:nvPicPr>
          <p:cNvPr id="8" name="Picture 2" descr="Stellantis dévoile un florilège de slogans pour ses marques">
            <a:extLst>
              <a:ext uri="{FF2B5EF4-FFF2-40B4-BE49-F238E27FC236}">
                <a16:creationId xmlns:a16="http://schemas.microsoft.com/office/drawing/2014/main" id="{D1CE8D49-CD02-6898-C648-E2C40533D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629279"/>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1" name="Picture 2" descr="Drapeaux Monde Banque d'images et photos libres de droit - iStock">
            <a:extLst>
              <a:ext uri="{FF2B5EF4-FFF2-40B4-BE49-F238E27FC236}">
                <a16:creationId xmlns:a16="http://schemas.microsoft.com/office/drawing/2014/main" id="{633667DC-21C4-A62A-A113-9279214AC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5" y="619333"/>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52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E626-2499-5AEF-1EB4-413DD5899530}"/>
              </a:ext>
            </a:extLst>
          </p:cNvPr>
          <p:cNvSpPr>
            <a:spLocks noGrp="1"/>
          </p:cNvSpPr>
          <p:nvPr>
            <p:ph type="title"/>
          </p:nvPr>
        </p:nvSpPr>
        <p:spPr/>
        <p:txBody>
          <a:bodyPr/>
          <a:lstStyle/>
          <a:p>
            <a:r>
              <a:rPr lang="fr-BE"/>
              <a:t>05</a:t>
            </a:r>
            <a:r>
              <a:rPr lang="fr-FR"/>
              <a:t> | </a:t>
            </a:r>
            <a:r>
              <a:rPr lang="fr-BE"/>
              <a:t>Case </a:t>
            </a:r>
            <a:r>
              <a:rPr lang="fr-BE" err="1"/>
              <a:t>Study</a:t>
            </a:r>
            <a:r>
              <a:rPr lang="fr-BE"/>
              <a:t> Phase #5</a:t>
            </a:r>
            <a:endParaRPr lang="en-US"/>
          </a:p>
        </p:txBody>
      </p:sp>
      <p:sp>
        <p:nvSpPr>
          <p:cNvPr id="4" name="Text Placeholder 3">
            <a:extLst>
              <a:ext uri="{FF2B5EF4-FFF2-40B4-BE49-F238E27FC236}">
                <a16:creationId xmlns:a16="http://schemas.microsoft.com/office/drawing/2014/main" id="{AFF23486-6751-7F9A-4830-1CE12CEECAB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66975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#5</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05</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6445588" y="1957246"/>
            <a:ext cx="5497663" cy="3710890"/>
          </a:xfrm>
        </p:spPr>
        <p:txBody>
          <a:bodyPr/>
          <a:lstStyle/>
          <a:p>
            <a:r>
              <a:rPr lang="fr-BE" sz="2000" err="1">
                <a:solidFill>
                  <a:srgbClr val="FF0000"/>
                </a:solidFill>
              </a:rPr>
              <a:t>Practical</a:t>
            </a:r>
            <a:r>
              <a:rPr lang="fr-BE" sz="2000">
                <a:solidFill>
                  <a:srgbClr val="FF0000"/>
                </a:solidFill>
              </a:rPr>
              <a:t> </a:t>
            </a:r>
            <a:r>
              <a:rPr lang="fr-BE" sz="2000" err="1">
                <a:solidFill>
                  <a:srgbClr val="FF0000"/>
                </a:solidFill>
              </a:rPr>
              <a:t>exercise</a:t>
            </a:r>
            <a:endParaRPr lang="en-AS" sz="2000">
              <a:solidFill>
                <a:srgbClr val="FF0000"/>
              </a:solidFill>
            </a:endParaRPr>
          </a:p>
          <a:p>
            <a:endParaRPr lang="en-US"/>
          </a:p>
          <a:p>
            <a:pPr marL="285750" indent="-285750">
              <a:buFont typeface="Arial" panose="020B0604020202020204" pitchFamily="34" charset="0"/>
              <a:buChar char="•"/>
            </a:pPr>
            <a:r>
              <a:rPr lang="en-US">
                <a:solidFill>
                  <a:schemeClr val="tx1"/>
                </a:solidFill>
              </a:rPr>
              <a:t>Rephrase the key points of interest of the prospect</a:t>
            </a: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Validate next steps</a:t>
            </a: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Get the customer's approval</a:t>
            </a:r>
            <a:endParaRPr lang="en-US"/>
          </a:p>
        </p:txBody>
      </p:sp>
      <p:pic>
        <p:nvPicPr>
          <p:cNvPr id="16" name="Picture 15" descr="A person wearing headphones and sitting at a desk with a computer&#10;&#10;Description automatically generated with medium confidence">
            <a:extLst>
              <a:ext uri="{FF2B5EF4-FFF2-40B4-BE49-F238E27FC236}">
                <a16:creationId xmlns:a16="http://schemas.microsoft.com/office/drawing/2014/main" id="{CE2E77E0-AF6B-8102-41FC-0C7FC0E946F2}"/>
              </a:ext>
            </a:extLst>
          </p:cNvPr>
          <p:cNvPicPr>
            <a:picLocks noChangeAspect="1"/>
          </p:cNvPicPr>
          <p:nvPr/>
        </p:nvPicPr>
        <p:blipFill>
          <a:blip r:embed="rId3"/>
          <a:stretch>
            <a:fillRect/>
          </a:stretch>
        </p:blipFill>
        <p:spPr>
          <a:xfrm>
            <a:off x="27886" y="1916644"/>
            <a:ext cx="5929214" cy="3946221"/>
          </a:xfrm>
          <a:prstGeom prst="rect">
            <a:avLst/>
          </a:prstGeom>
        </p:spPr>
      </p:pic>
      <p:sp>
        <p:nvSpPr>
          <p:cNvPr id="13" name="Titre 4">
            <a:extLst>
              <a:ext uri="{FF2B5EF4-FFF2-40B4-BE49-F238E27FC236}">
                <a16:creationId xmlns:a16="http://schemas.microsoft.com/office/drawing/2014/main" id="{12BFB790-ECF0-2AB0-7426-3C061BAB5A27}"/>
              </a:ext>
            </a:extLst>
          </p:cNvPr>
          <p:cNvSpPr txBox="1">
            <a:spLocks/>
          </p:cNvSpPr>
          <p:nvPr/>
        </p:nvSpPr>
        <p:spPr>
          <a:xfrm>
            <a:off x="2374900" y="827722"/>
            <a:ext cx="5497663" cy="335964"/>
          </a:xfrm>
          <a:prstGeom prst="rect">
            <a:avLst/>
          </a:prstGeom>
        </p:spPr>
        <p:txBody>
          <a:bodyPr vert="horz" lIns="91440" tIns="45720" rIns="91440" bIns="45720" rtlCol="0" anchor="t">
            <a:noAutofit/>
          </a:bodyPr>
          <a:lstStyle>
            <a:lvl1pPr algn="r" defTabSz="685800" rtl="0" eaLnBrk="1" latinLnBrk="0" hangingPunct="1">
              <a:lnSpc>
                <a:spcPct val="95000"/>
              </a:lnSpc>
              <a:spcBef>
                <a:spcPct val="0"/>
              </a:spcBef>
              <a:buNone/>
              <a:defRPr sz="1400" b="0" kern="1200" cap="all" baseline="0">
                <a:solidFill>
                  <a:schemeClr val="tx2"/>
                </a:solidFill>
                <a:latin typeface="+mj-lt"/>
                <a:ea typeface="+mj-ea"/>
                <a:cs typeface="+mj-cs"/>
              </a:defRPr>
            </a:lvl1pPr>
          </a:lstStyle>
          <a:p>
            <a:pPr algn="l"/>
            <a:r>
              <a:rPr lang="fr-FR"/>
              <a:t>Close the interview</a:t>
            </a:r>
          </a:p>
        </p:txBody>
      </p:sp>
      <p:sp>
        <p:nvSpPr>
          <p:cNvPr id="15" name="Rectangle 14">
            <a:extLst>
              <a:ext uri="{FF2B5EF4-FFF2-40B4-BE49-F238E27FC236}">
                <a16:creationId xmlns:a16="http://schemas.microsoft.com/office/drawing/2014/main" id="{821C3107-16FB-7D73-E33E-FB7D0BF0FCF9}"/>
              </a:ext>
            </a:extLst>
          </p:cNvPr>
          <p:cNvSpPr/>
          <p:nvPr/>
        </p:nvSpPr>
        <p:spPr>
          <a:xfrm>
            <a:off x="639737" y="790983"/>
            <a:ext cx="1656080" cy="3977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5</a:t>
            </a:r>
            <a:endParaRPr lang="en-US">
              <a:latin typeface="+mj-lt"/>
            </a:endParaRPr>
          </a:p>
        </p:txBody>
      </p:sp>
    </p:spTree>
    <p:extLst>
      <p:ext uri="{BB962C8B-B14F-4D97-AF65-F5344CB8AC3E}">
        <p14:creationId xmlns:p14="http://schemas.microsoft.com/office/powerpoint/2010/main" val="1397164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232697-C9E8-5F7B-6BF5-0DE5D000ABD3}"/>
              </a:ext>
            </a:extLst>
          </p:cNvPr>
          <p:cNvSpPr>
            <a:spLocks noGrp="1"/>
          </p:cNvSpPr>
          <p:nvPr>
            <p:ph type="body" idx="1"/>
          </p:nvPr>
        </p:nvSpPr>
        <p:spPr/>
        <p:txBody>
          <a:bodyPr/>
          <a:lstStyle/>
          <a:p>
            <a:r>
              <a:rPr lang="fr-FR"/>
              <a:t>Case </a:t>
            </a:r>
            <a:r>
              <a:rPr lang="fr-FR" err="1"/>
              <a:t>study</a:t>
            </a:r>
            <a:r>
              <a:rPr lang="fr-FR"/>
              <a:t> phase #5</a:t>
            </a:r>
            <a:endParaRPr lang="en-US"/>
          </a:p>
        </p:txBody>
      </p:sp>
      <p:sp>
        <p:nvSpPr>
          <p:cNvPr id="10" name="Text Placeholder 9">
            <a:extLst>
              <a:ext uri="{FF2B5EF4-FFF2-40B4-BE49-F238E27FC236}">
                <a16:creationId xmlns:a16="http://schemas.microsoft.com/office/drawing/2014/main" id="{2FBB6845-4A54-A812-EAC3-09B7B88C619A}"/>
              </a:ext>
            </a:extLst>
          </p:cNvPr>
          <p:cNvSpPr>
            <a:spLocks noGrp="1"/>
          </p:cNvSpPr>
          <p:nvPr>
            <p:ph type="body" sz="quarter" idx="19"/>
          </p:nvPr>
        </p:nvSpPr>
        <p:spPr/>
        <p:txBody>
          <a:bodyPr/>
          <a:lstStyle/>
          <a:p>
            <a:r>
              <a:rPr lang="fr-BE"/>
              <a:t>05</a:t>
            </a:r>
            <a:endParaRPr lang="en-US"/>
          </a:p>
        </p:txBody>
      </p:sp>
      <p:sp>
        <p:nvSpPr>
          <p:cNvPr id="9" name="Text Placeholder 8">
            <a:extLst>
              <a:ext uri="{FF2B5EF4-FFF2-40B4-BE49-F238E27FC236}">
                <a16:creationId xmlns:a16="http://schemas.microsoft.com/office/drawing/2014/main" id="{D64343BD-0C27-D578-175D-5E753B53CBD2}"/>
              </a:ext>
            </a:extLst>
          </p:cNvPr>
          <p:cNvSpPr>
            <a:spLocks noGrp="1"/>
          </p:cNvSpPr>
          <p:nvPr>
            <p:ph type="body" sz="quarter" idx="13"/>
          </p:nvPr>
        </p:nvSpPr>
        <p:spPr>
          <a:xfrm>
            <a:off x="546100" y="1536565"/>
            <a:ext cx="3897948" cy="2432278"/>
          </a:xfrm>
        </p:spPr>
        <p:txBody>
          <a:bodyPr/>
          <a:lstStyle/>
          <a:p>
            <a:pPr marL="285750" indent="-285750">
              <a:buFont typeface="Arial" panose="020B0604020202020204" pitchFamily="34" charset="0"/>
              <a:buChar char="•"/>
            </a:pPr>
            <a:r>
              <a:rPr lang="en-US">
                <a:solidFill>
                  <a:schemeClr val="tx1"/>
                </a:solidFill>
              </a:rPr>
              <a:t>General comments</a:t>
            </a:r>
            <a:endParaRPr lang="en-AS">
              <a:solidFill>
                <a:schemeClr val="tx1"/>
              </a:solidFill>
            </a:endParaRPr>
          </a:p>
          <a:p>
            <a:pPr marL="285750" indent="-285750">
              <a:buFont typeface="Arial" panose="020B0604020202020204" pitchFamily="34" charset="0"/>
              <a:buChar char="•"/>
            </a:pPr>
            <a:endParaRPr lang="en-AS">
              <a:solidFill>
                <a:schemeClr val="tx1"/>
              </a:solidFill>
            </a:endParaRPr>
          </a:p>
          <a:p>
            <a:endParaRPr lang="en-US">
              <a:solidFill>
                <a:schemeClr val="tx1"/>
              </a:solidFill>
            </a:endParaRPr>
          </a:p>
          <a:p>
            <a:pPr marL="285750" indent="-285750">
              <a:buFont typeface="Arial" panose="020B0604020202020204" pitchFamily="34" charset="0"/>
              <a:buChar char="•"/>
            </a:pPr>
            <a:r>
              <a:rPr lang="en-US">
                <a:solidFill>
                  <a:schemeClr val="tx1"/>
                </a:solidFill>
              </a:rPr>
              <a:t>Areas for improvement</a:t>
            </a:r>
            <a:endParaRPr lang="en-US"/>
          </a:p>
        </p:txBody>
      </p:sp>
      <p:sp>
        <p:nvSpPr>
          <p:cNvPr id="2" name="Title 1">
            <a:extLst>
              <a:ext uri="{FF2B5EF4-FFF2-40B4-BE49-F238E27FC236}">
                <a16:creationId xmlns:a16="http://schemas.microsoft.com/office/drawing/2014/main" id="{9F1A2565-DC47-7298-5EDD-58D6A1FE0F31}"/>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F11FA048-AE27-BBCD-D97F-212218CD3CE7}"/>
              </a:ext>
            </a:extLst>
          </p:cNvPr>
          <p:cNvSpPr/>
          <p:nvPr/>
        </p:nvSpPr>
        <p:spPr>
          <a:xfrm>
            <a:off x="639737" y="790983"/>
            <a:ext cx="1656080" cy="3977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atin typeface="+mj-lt"/>
              </a:rPr>
              <a:t>Phase 5</a:t>
            </a:r>
            <a:endParaRPr lang="en-US">
              <a:latin typeface="+mj-lt"/>
            </a:endParaRPr>
          </a:p>
        </p:txBody>
      </p:sp>
      <p:pic>
        <p:nvPicPr>
          <p:cNvPr id="6" name="Picture 5">
            <a:extLst>
              <a:ext uri="{FF2B5EF4-FFF2-40B4-BE49-F238E27FC236}">
                <a16:creationId xmlns:a16="http://schemas.microsoft.com/office/drawing/2014/main" id="{FE5922E6-AC5A-92E8-0873-DD8C481B61CB}"/>
              </a:ext>
            </a:extLst>
          </p:cNvPr>
          <p:cNvPicPr>
            <a:picLocks noChangeAspect="1"/>
          </p:cNvPicPr>
          <p:nvPr/>
        </p:nvPicPr>
        <p:blipFill rotWithShape="1">
          <a:blip r:embed="rId3"/>
          <a:srcRect l="25202"/>
          <a:stretch/>
        </p:blipFill>
        <p:spPr>
          <a:xfrm>
            <a:off x="5164361" y="1536565"/>
            <a:ext cx="6654781" cy="4616961"/>
          </a:xfrm>
          <a:prstGeom prst="rect">
            <a:avLst/>
          </a:prstGeom>
        </p:spPr>
      </p:pic>
      <p:sp>
        <p:nvSpPr>
          <p:cNvPr id="15" name="TextBox 14">
            <a:extLst>
              <a:ext uri="{FF2B5EF4-FFF2-40B4-BE49-F238E27FC236}">
                <a16:creationId xmlns:a16="http://schemas.microsoft.com/office/drawing/2014/main" id="{DFEA3E01-0823-7890-54B3-5AEF5F0B93ED}"/>
              </a:ext>
            </a:extLst>
          </p:cNvPr>
          <p:cNvSpPr txBox="1"/>
          <p:nvPr/>
        </p:nvSpPr>
        <p:spPr>
          <a:xfrm>
            <a:off x="5572582" y="3947160"/>
            <a:ext cx="2607299" cy="584775"/>
          </a:xfrm>
          <a:prstGeom prst="rect">
            <a:avLst/>
          </a:prstGeom>
          <a:noFill/>
        </p:spPr>
        <p:txBody>
          <a:bodyPr wrap="square">
            <a:spAutoFit/>
          </a:bodyPr>
          <a:lstStyle/>
          <a:p>
            <a:pPr algn="ctr"/>
            <a:r>
              <a:rPr lang="fr-BE" sz="3200">
                <a:solidFill>
                  <a:srgbClr val="FF0000"/>
                </a:solidFill>
                <a:latin typeface="+mj-lt"/>
              </a:rPr>
              <a:t>D</a:t>
            </a:r>
            <a:r>
              <a:rPr lang="en-AS" sz="3200">
                <a:solidFill>
                  <a:srgbClr val="FF0000"/>
                </a:solidFill>
                <a:latin typeface="+mj-lt"/>
              </a:rPr>
              <a:t>e</a:t>
            </a:r>
            <a:r>
              <a:rPr lang="fr-BE" sz="3200">
                <a:solidFill>
                  <a:srgbClr val="FF0000"/>
                </a:solidFill>
                <a:latin typeface="+mj-lt"/>
              </a:rPr>
              <a:t>briefing</a:t>
            </a:r>
            <a:endParaRPr lang="en-US" sz="3200">
              <a:solidFill>
                <a:srgbClr val="FF0000"/>
              </a:solidFill>
              <a:latin typeface="+mj-lt"/>
            </a:endParaRPr>
          </a:p>
        </p:txBody>
      </p:sp>
      <p:pic>
        <p:nvPicPr>
          <p:cNvPr id="13" name="Picture 12" descr="A picture containing icon&#10;&#10;Description automatically generated">
            <a:extLst>
              <a:ext uri="{FF2B5EF4-FFF2-40B4-BE49-F238E27FC236}">
                <a16:creationId xmlns:a16="http://schemas.microsoft.com/office/drawing/2014/main" id="{C4078F1A-D259-8546-168F-CB9D6DE098A8}"/>
              </a:ext>
            </a:extLst>
          </p:cNvPr>
          <p:cNvPicPr>
            <a:picLocks noChangeAspect="1"/>
          </p:cNvPicPr>
          <p:nvPr/>
        </p:nvPicPr>
        <p:blipFill rotWithShape="1">
          <a:blip r:embed="rId4"/>
          <a:srcRect l="15482" t="21185" r="16666" b="22405"/>
          <a:stretch/>
        </p:blipFill>
        <p:spPr>
          <a:xfrm>
            <a:off x="6236151" y="2842726"/>
            <a:ext cx="1280160" cy="1064275"/>
          </a:xfrm>
          <a:prstGeom prst="rect">
            <a:avLst/>
          </a:prstGeom>
        </p:spPr>
      </p:pic>
    </p:spTree>
    <p:extLst>
      <p:ext uri="{BB962C8B-B14F-4D97-AF65-F5344CB8AC3E}">
        <p14:creationId xmlns:p14="http://schemas.microsoft.com/office/powerpoint/2010/main" val="1975737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D034312-3459-4473-BB13-D59F71441920}"/>
              </a:ext>
            </a:extLst>
          </p:cNvPr>
          <p:cNvSpPr>
            <a:spLocks noGrp="1"/>
          </p:cNvSpPr>
          <p:nvPr>
            <p:ph type="body" idx="1"/>
          </p:nvPr>
        </p:nvSpPr>
        <p:spPr/>
        <p:txBody>
          <a:bodyPr/>
          <a:lstStyle/>
          <a:p>
            <a:r>
              <a:rPr lang="fr-FR"/>
              <a:t>Case </a:t>
            </a:r>
            <a:r>
              <a:rPr lang="fr-FR" err="1"/>
              <a:t>study</a:t>
            </a:r>
            <a:r>
              <a:rPr lang="fr-FR"/>
              <a:t> phase #5</a:t>
            </a:r>
            <a:endParaRPr lang="en-US"/>
          </a:p>
        </p:txBody>
      </p:sp>
      <p:sp>
        <p:nvSpPr>
          <p:cNvPr id="4" name="Text Placeholder 3">
            <a:extLst>
              <a:ext uri="{FF2B5EF4-FFF2-40B4-BE49-F238E27FC236}">
                <a16:creationId xmlns:a16="http://schemas.microsoft.com/office/drawing/2014/main" id="{95A157F0-7ACE-A404-707B-8F19F8F241AF}"/>
              </a:ext>
            </a:extLst>
          </p:cNvPr>
          <p:cNvSpPr>
            <a:spLocks noGrp="1"/>
          </p:cNvSpPr>
          <p:nvPr>
            <p:ph type="body" sz="quarter" idx="19"/>
          </p:nvPr>
        </p:nvSpPr>
        <p:spPr/>
        <p:txBody>
          <a:bodyPr/>
          <a:lstStyle/>
          <a:p>
            <a:r>
              <a:rPr lang="fr-BE"/>
              <a:t>05</a:t>
            </a:r>
            <a:endParaRPr lang="en-US"/>
          </a:p>
        </p:txBody>
      </p:sp>
      <p:sp>
        <p:nvSpPr>
          <p:cNvPr id="5" name="Text Placeholder 4">
            <a:extLst>
              <a:ext uri="{FF2B5EF4-FFF2-40B4-BE49-F238E27FC236}">
                <a16:creationId xmlns:a16="http://schemas.microsoft.com/office/drawing/2014/main" id="{1104726A-6B64-0632-A3E2-7EC51A0BF327}"/>
              </a:ext>
            </a:extLst>
          </p:cNvPr>
          <p:cNvSpPr>
            <a:spLocks noGrp="1"/>
          </p:cNvSpPr>
          <p:nvPr>
            <p:ph type="body" sz="quarter" idx="13"/>
          </p:nvPr>
        </p:nvSpPr>
        <p:spPr>
          <a:xfrm>
            <a:off x="5541820" y="1316736"/>
            <a:ext cx="5804280" cy="4861426"/>
          </a:xfrm>
        </p:spPr>
        <p:txBody>
          <a:bodyPr vert="horz" lIns="91440" tIns="45720" rIns="91440" bIns="45720" rtlCol="0" anchor="t">
            <a:noAutofit/>
          </a:bodyPr>
          <a:lstStyle/>
          <a:p>
            <a:r>
              <a:rPr lang="fr-BE"/>
              <a:t>Ex</a:t>
            </a:r>
            <a:r>
              <a:rPr lang="en-AS"/>
              <a:t>a</a:t>
            </a:r>
            <a:r>
              <a:rPr lang="fr-BE" err="1"/>
              <a:t>mple</a:t>
            </a:r>
            <a:r>
              <a:rPr lang="fr-BE"/>
              <a:t>:</a:t>
            </a:r>
          </a:p>
          <a:p>
            <a:endParaRPr lang="fr-BE"/>
          </a:p>
          <a:p>
            <a:r>
              <a:rPr lang="fr-BE" err="1">
                <a:solidFill>
                  <a:srgbClr val="FF0000"/>
                </a:solidFill>
              </a:rPr>
              <a:t>Your</a:t>
            </a:r>
            <a:r>
              <a:rPr lang="fr-BE">
                <a:solidFill>
                  <a:srgbClr val="FF0000"/>
                </a:solidFill>
              </a:rPr>
              <a:t> </a:t>
            </a:r>
            <a:r>
              <a:rPr lang="fr-BE" err="1">
                <a:solidFill>
                  <a:srgbClr val="FF0000"/>
                </a:solidFill>
              </a:rPr>
              <a:t>commitment</a:t>
            </a:r>
            <a:r>
              <a:rPr lang="fr-BE">
                <a:solidFill>
                  <a:srgbClr val="FF0000"/>
                </a:solidFill>
              </a:rPr>
              <a:t>:</a:t>
            </a:r>
          </a:p>
          <a:p>
            <a:pPr marL="285750" indent="-285750">
              <a:buFont typeface="Arial" panose="020B0604020202020204" pitchFamily="34" charset="0"/>
              <a:buChar char="•"/>
            </a:pPr>
            <a:r>
              <a:rPr lang="en-US" sz="1200"/>
              <a:t>Provide documentation on your LEV range, charging solutions and mobility services</a:t>
            </a:r>
            <a:endParaRPr lang="en-AS" sz="1200"/>
          </a:p>
          <a:p>
            <a:endParaRPr lang="en-US" sz="1200"/>
          </a:p>
          <a:p>
            <a:pPr marL="285750" indent="-285750">
              <a:buFont typeface="Arial" panose="020B0604020202020204" pitchFamily="34" charset="0"/>
              <a:buChar char="•"/>
            </a:pPr>
            <a:r>
              <a:rPr lang="en-US" sz="1200"/>
              <a:t>Contact the 3 drivers to have them complete the electro-compatibility questionnaire</a:t>
            </a:r>
            <a:endParaRPr lang="en-AS" sz="1200"/>
          </a:p>
          <a:p>
            <a:endParaRPr lang="en-US" sz="1200"/>
          </a:p>
          <a:p>
            <a:pPr marL="285750" indent="-285750">
              <a:buFont typeface="Arial" panose="020B0604020202020204" pitchFamily="34" charset="0"/>
              <a:buChar char="•"/>
            </a:pPr>
            <a:r>
              <a:rPr lang="en-US" sz="1200"/>
              <a:t>Carry out a TCO ICE/LEV comparison on the 3 vehicles to be renewed</a:t>
            </a:r>
            <a:endParaRPr lang="en-AS" sz="1200"/>
          </a:p>
          <a:p>
            <a:endParaRPr lang="fr-BE" sz="1200"/>
          </a:p>
          <a:p>
            <a:r>
              <a:rPr lang="fr-BE" err="1">
                <a:solidFill>
                  <a:srgbClr val="FF0000"/>
                </a:solidFill>
              </a:rPr>
              <a:t>Commitment</a:t>
            </a:r>
            <a:r>
              <a:rPr lang="fr-BE">
                <a:solidFill>
                  <a:srgbClr val="FF0000"/>
                </a:solidFill>
              </a:rPr>
              <a:t> </a:t>
            </a:r>
            <a:r>
              <a:rPr lang="fr-BE" err="1">
                <a:solidFill>
                  <a:srgbClr val="FF0000"/>
                </a:solidFill>
              </a:rPr>
              <a:t>from</a:t>
            </a:r>
            <a:r>
              <a:rPr lang="fr-BE">
                <a:solidFill>
                  <a:srgbClr val="FF0000"/>
                </a:solidFill>
              </a:rPr>
              <a:t> </a:t>
            </a:r>
            <a:r>
              <a:rPr lang="fr-BE" err="1">
                <a:solidFill>
                  <a:srgbClr val="FF0000"/>
                </a:solidFill>
              </a:rPr>
              <a:t>your</a:t>
            </a:r>
            <a:r>
              <a:rPr lang="fr-BE">
                <a:solidFill>
                  <a:srgbClr val="FF0000"/>
                </a:solidFill>
              </a:rPr>
              <a:t> prospect:</a:t>
            </a:r>
          </a:p>
          <a:p>
            <a:endParaRPr lang="fr-BE" sz="1200"/>
          </a:p>
          <a:p>
            <a:pPr marL="171450" indent="-171450">
              <a:buFont typeface="Arial" panose="020B0604020202020204" pitchFamily="34" charset="0"/>
              <a:buChar char="•"/>
            </a:pPr>
            <a:r>
              <a:rPr lang="en-US" sz="1200"/>
              <a:t>Share detailed data on the 3 contracts/vehicles to be renewed</a:t>
            </a:r>
            <a:endParaRPr lang="en-AS" sz="1200"/>
          </a:p>
          <a:p>
            <a:endParaRPr lang="en-US" sz="1200"/>
          </a:p>
          <a:p>
            <a:pPr marL="171450" indent="-171450">
              <a:buFont typeface="Arial" panose="020B0604020202020204" pitchFamily="34" charset="0"/>
              <a:buChar char="•"/>
            </a:pPr>
            <a:r>
              <a:rPr lang="en-US" sz="1200"/>
              <a:t>Provide the contact details of the 3 drivers to be contacted</a:t>
            </a:r>
            <a:endParaRPr lang="fr-BE" sz="1200"/>
          </a:p>
          <a:p>
            <a:pPr marL="171450" indent="-171450">
              <a:buFont typeface="Arial" panose="020B0604020202020204" pitchFamily="34" charset="0"/>
              <a:buChar char="•"/>
            </a:pPr>
            <a:endParaRPr lang="fr-BE" sz="1200"/>
          </a:p>
          <a:p>
            <a:pPr marL="285750" indent="-285750">
              <a:buFont typeface="Arial" panose="020B0604020202020204" pitchFamily="34" charset="0"/>
              <a:buChar char="•"/>
            </a:pPr>
            <a:endParaRPr lang="fr-BE" sz="1200"/>
          </a:p>
          <a:p>
            <a:pPr marL="285750" indent="-285750">
              <a:buFont typeface="Arial" panose="020B0604020202020204" pitchFamily="34" charset="0"/>
              <a:buChar char="•"/>
            </a:pPr>
            <a:endParaRPr lang="fr-BE" sz="1200"/>
          </a:p>
          <a:p>
            <a:pPr marL="285750" indent="-285750">
              <a:buFont typeface="Arial" panose="020B0604020202020204" pitchFamily="34" charset="0"/>
              <a:buChar char="•"/>
            </a:pPr>
            <a:endParaRPr lang="fr-BE"/>
          </a:p>
          <a:p>
            <a:pPr marL="285750" indent="-285750">
              <a:buFont typeface="Arial" panose="020B0604020202020204" pitchFamily="34" charset="0"/>
              <a:buChar char="•"/>
            </a:pPr>
            <a:endParaRPr lang="fr-BE"/>
          </a:p>
          <a:p>
            <a:pPr marL="285750" indent="-285750">
              <a:buFont typeface="Arial" panose="020B0604020202020204" pitchFamily="34" charset="0"/>
              <a:buChar char="•"/>
            </a:pPr>
            <a:endParaRPr lang="fr-BE"/>
          </a:p>
          <a:p>
            <a:pPr marL="285750" indent="-285750">
              <a:buFont typeface="Arial" panose="020B0604020202020204" pitchFamily="34" charset="0"/>
              <a:buChar char="•"/>
            </a:pPr>
            <a:endParaRPr lang="en-US"/>
          </a:p>
        </p:txBody>
      </p:sp>
      <p:sp>
        <p:nvSpPr>
          <p:cNvPr id="2" name="Titre 1">
            <a:extLst>
              <a:ext uri="{FF2B5EF4-FFF2-40B4-BE49-F238E27FC236}">
                <a16:creationId xmlns:a16="http://schemas.microsoft.com/office/drawing/2014/main" id="{E8A276E7-1862-47F4-B93A-0F4A842DB72E}"/>
              </a:ext>
            </a:extLst>
          </p:cNvPr>
          <p:cNvSpPr>
            <a:spLocks noGrp="1"/>
          </p:cNvSpPr>
          <p:nvPr>
            <p:ph type="title"/>
          </p:nvPr>
        </p:nvSpPr>
        <p:spPr/>
        <p:txBody>
          <a:bodyPr/>
          <a:lstStyle/>
          <a:p>
            <a:r>
              <a:rPr lang="en-US" err="1"/>
              <a:t>ClosING</a:t>
            </a:r>
            <a:r>
              <a:rPr lang="en-US"/>
              <a:t> the interview - Basis for a debriefing</a:t>
            </a:r>
            <a:endParaRPr lang="fr-BE"/>
          </a:p>
        </p:txBody>
      </p:sp>
      <p:pic>
        <p:nvPicPr>
          <p:cNvPr id="7" name="Picture 6" descr="A picture containing graphical user interface&#10;&#10;Description automatically generated">
            <a:extLst>
              <a:ext uri="{FF2B5EF4-FFF2-40B4-BE49-F238E27FC236}">
                <a16:creationId xmlns:a16="http://schemas.microsoft.com/office/drawing/2014/main" id="{52A0B233-9CCC-F76F-6F65-5FEE5005767F}"/>
              </a:ext>
            </a:extLst>
          </p:cNvPr>
          <p:cNvPicPr>
            <a:picLocks noChangeAspect="1"/>
          </p:cNvPicPr>
          <p:nvPr/>
        </p:nvPicPr>
        <p:blipFill>
          <a:blip r:embed="rId3"/>
          <a:stretch>
            <a:fillRect/>
          </a:stretch>
        </p:blipFill>
        <p:spPr>
          <a:xfrm>
            <a:off x="170368" y="1316736"/>
            <a:ext cx="5064369" cy="3218688"/>
          </a:xfrm>
          <a:prstGeom prst="rect">
            <a:avLst/>
          </a:prstGeom>
        </p:spPr>
      </p:pic>
      <p:sp>
        <p:nvSpPr>
          <p:cNvPr id="8" name="TextBox 7">
            <a:extLst>
              <a:ext uri="{FF2B5EF4-FFF2-40B4-BE49-F238E27FC236}">
                <a16:creationId xmlns:a16="http://schemas.microsoft.com/office/drawing/2014/main" id="{727A3467-45F7-8B24-AB73-D6DAC1831BD4}"/>
              </a:ext>
            </a:extLst>
          </p:cNvPr>
          <p:cNvSpPr txBox="1"/>
          <p:nvPr/>
        </p:nvSpPr>
        <p:spPr>
          <a:xfrm>
            <a:off x="2243353" y="5337123"/>
            <a:ext cx="9102747" cy="923330"/>
          </a:xfrm>
          <a:prstGeom prst="rect">
            <a:avLst/>
          </a:prstGeom>
          <a:solidFill>
            <a:srgbClr val="FF0000"/>
          </a:solidFill>
        </p:spPr>
        <p:txBody>
          <a:bodyPr wrap="square" lIns="91440" tIns="45720" rIns="91440" bIns="45720" anchor="t">
            <a:spAutoFit/>
          </a:bodyPr>
          <a:lstStyle/>
          <a:p>
            <a:pPr marL="285750" indent="-285750">
              <a:buFont typeface="Arial" panose="020B0604020202020204" pitchFamily="34" charset="0"/>
              <a:buChar char="•"/>
            </a:pPr>
            <a:r>
              <a:rPr lang="en-US" b="1">
                <a:solidFill>
                  <a:schemeClr val="bg1"/>
                </a:solidFill>
              </a:rPr>
              <a:t>Set the date for the next action/meeting</a:t>
            </a:r>
            <a:endParaRPr lang="en-AS" b="1">
              <a:solidFill>
                <a:schemeClr val="bg1"/>
              </a:solidFill>
            </a:endParaRPr>
          </a:p>
          <a:p>
            <a:endParaRPr lang="en-US" b="1">
              <a:solidFill>
                <a:schemeClr val="bg1"/>
              </a:solidFill>
            </a:endParaRPr>
          </a:p>
          <a:p>
            <a:pPr marL="285750" indent="-285750">
              <a:buFont typeface="Arial" panose="020B0604020202020204" pitchFamily="34" charset="0"/>
              <a:buChar char="•"/>
            </a:pPr>
            <a:r>
              <a:rPr lang="en-US" b="1">
                <a:solidFill>
                  <a:schemeClr val="bg1"/>
                </a:solidFill>
              </a:rPr>
              <a:t>Ask the last question</a:t>
            </a:r>
          </a:p>
        </p:txBody>
      </p:sp>
      <p:sp>
        <p:nvSpPr>
          <p:cNvPr id="9" name="Rectangle 8">
            <a:extLst>
              <a:ext uri="{FF2B5EF4-FFF2-40B4-BE49-F238E27FC236}">
                <a16:creationId xmlns:a16="http://schemas.microsoft.com/office/drawing/2014/main" id="{01EEE27C-D73E-D8ED-EFF5-432741462450}"/>
              </a:ext>
            </a:extLst>
          </p:cNvPr>
          <p:cNvSpPr/>
          <p:nvPr/>
        </p:nvSpPr>
        <p:spPr>
          <a:xfrm>
            <a:off x="1213379" y="5337124"/>
            <a:ext cx="825733" cy="923330"/>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4AFEBB-75C0-8D61-411C-7FC6E7539CCB}"/>
              </a:ext>
            </a:extLst>
          </p:cNvPr>
          <p:cNvPicPr>
            <a:picLocks noChangeAspect="1"/>
          </p:cNvPicPr>
          <p:nvPr/>
        </p:nvPicPr>
        <p:blipFill>
          <a:blip r:embed="rId4"/>
          <a:stretch>
            <a:fillRect/>
          </a:stretch>
        </p:blipFill>
        <p:spPr>
          <a:xfrm>
            <a:off x="1315840" y="5571662"/>
            <a:ext cx="645486" cy="580065"/>
          </a:xfrm>
          <a:prstGeom prst="rect">
            <a:avLst/>
          </a:prstGeom>
        </p:spPr>
      </p:pic>
      <p:pic>
        <p:nvPicPr>
          <p:cNvPr id="11" name="Picture 2" descr="Stellantis dévoile un florilège de slogans pour ses marques">
            <a:extLst>
              <a:ext uri="{FF2B5EF4-FFF2-40B4-BE49-F238E27FC236}">
                <a16:creationId xmlns:a16="http://schemas.microsoft.com/office/drawing/2014/main" id="{5C082F3D-B8AF-4629-8E85-82C86F00A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519551"/>
            <a:ext cx="396573" cy="2643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2" descr="Drapeaux Monde Banque d'images et photos libres de droit - iStock">
            <a:extLst>
              <a:ext uri="{FF2B5EF4-FFF2-40B4-BE49-F238E27FC236}">
                <a16:creationId xmlns:a16="http://schemas.microsoft.com/office/drawing/2014/main" id="{9DFE5424-73A8-8AC3-D5EC-54A23BA6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5" y="509605"/>
            <a:ext cx="289803" cy="28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511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328-0CF3-4F1B-A11E-2A6E4DAF9D6B}"/>
              </a:ext>
            </a:extLst>
          </p:cNvPr>
          <p:cNvSpPr>
            <a:spLocks noGrp="1"/>
          </p:cNvSpPr>
          <p:nvPr>
            <p:ph type="title"/>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44BA5AD8-032A-44B1-8739-B91368CAF9D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99153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1077218"/>
          </a:xfrm>
          <a:prstGeom prst="rect">
            <a:avLst/>
          </a:prstGeom>
          <a:noFill/>
        </p:spPr>
        <p:txBody>
          <a:bodyPr wrap="square" rtlCol="0">
            <a:spAutoFit/>
          </a:bodyPr>
          <a:lstStyle/>
          <a:p>
            <a:r>
              <a:rPr lang="en-US" sz="3200" dirty="0"/>
              <a:t>What are the key elements you will remember from this training?</a:t>
            </a:r>
            <a:endParaRPr lang="fr-FR" sz="3200" dirty="0"/>
          </a:p>
        </p:txBody>
      </p:sp>
    </p:spTree>
    <p:extLst>
      <p:ext uri="{BB962C8B-B14F-4D97-AF65-F5344CB8AC3E}">
        <p14:creationId xmlns:p14="http://schemas.microsoft.com/office/powerpoint/2010/main" val="3977574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conclusion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Vos attentes</a:t>
            </a:r>
            <a:endParaRPr lang="en-US"/>
          </a:p>
        </p:txBody>
      </p:sp>
      <p:sp>
        <p:nvSpPr>
          <p:cNvPr id="5" name="Content Placeholder 4">
            <a:extLst>
              <a:ext uri="{FF2B5EF4-FFF2-40B4-BE49-F238E27FC236}">
                <a16:creationId xmlns:a16="http://schemas.microsoft.com/office/drawing/2014/main" id="{18AA8870-FC12-4073-9EB6-6ACEA12F0D67}"/>
              </a:ext>
            </a:extLst>
          </p:cNvPr>
          <p:cNvSpPr>
            <a:spLocks noGrp="1"/>
          </p:cNvSpPr>
          <p:nvPr>
            <p:ph sz="quarter" idx="18"/>
          </p:nvPr>
        </p:nvSpPr>
        <p:spPr/>
        <p:txBody>
          <a:bodyPr/>
          <a:lstStyle/>
          <a:p>
            <a:endParaRPr lang="en-US"/>
          </a:p>
        </p:txBody>
      </p:sp>
      <p:pic>
        <p:nvPicPr>
          <p:cNvPr id="6" name="Picture 2" descr="Tableau blanc">
            <a:extLst>
              <a:ext uri="{FF2B5EF4-FFF2-40B4-BE49-F238E27FC236}">
                <a16:creationId xmlns:a16="http://schemas.microsoft.com/office/drawing/2014/main" id="{BE87002F-D08A-45EE-A092-962827389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578924" y="1418266"/>
            <a:ext cx="10580688" cy="4822825"/>
          </a:xfrm>
          <a:prstGeom prst="rect">
            <a:avLst/>
          </a:prstGeom>
          <a:solidFill>
            <a:srgbClr val="FFFFFF"/>
          </a:solidFill>
        </p:spPr>
      </p:pic>
      <p:sp>
        <p:nvSpPr>
          <p:cNvPr id="7" name="ZoneTexte 1">
            <a:extLst>
              <a:ext uri="{FF2B5EF4-FFF2-40B4-BE49-F238E27FC236}">
                <a16:creationId xmlns:a16="http://schemas.microsoft.com/office/drawing/2014/main" id="{8CCD8D56-7174-4335-9BF4-DEE2BFD5B1B0}"/>
              </a:ext>
            </a:extLst>
          </p:cNvPr>
          <p:cNvSpPr txBox="1"/>
          <p:nvPr/>
        </p:nvSpPr>
        <p:spPr>
          <a:xfrm>
            <a:off x="1032388" y="2035277"/>
            <a:ext cx="8890282" cy="584775"/>
          </a:xfrm>
          <a:prstGeom prst="rect">
            <a:avLst/>
          </a:prstGeom>
          <a:noFill/>
        </p:spPr>
        <p:txBody>
          <a:bodyPr wrap="square" rtlCol="0">
            <a:spAutoFit/>
          </a:bodyPr>
          <a:lstStyle/>
          <a:p>
            <a:r>
              <a:rPr lang="fr-FR" sz="3200"/>
              <a:t>Back to </a:t>
            </a:r>
            <a:r>
              <a:rPr lang="fr-FR" sz="3200" err="1"/>
              <a:t>your</a:t>
            </a:r>
            <a:r>
              <a:rPr lang="fr-FR" sz="3200"/>
              <a:t> expectations</a:t>
            </a:r>
          </a:p>
        </p:txBody>
      </p:sp>
    </p:spTree>
    <p:extLst>
      <p:ext uri="{BB962C8B-B14F-4D97-AF65-F5344CB8AC3E}">
        <p14:creationId xmlns:p14="http://schemas.microsoft.com/office/powerpoint/2010/main" val="75872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84"/>
        <p:cNvGrpSpPr/>
        <p:nvPr/>
      </p:nvGrpSpPr>
      <p:grpSpPr>
        <a:xfrm>
          <a:off x="0" y="0"/>
          <a:ext cx="0" cy="0"/>
          <a:chOff x="0" y="0"/>
          <a:chExt cx="0" cy="0"/>
        </a:xfrm>
      </p:grpSpPr>
      <p:sp>
        <p:nvSpPr>
          <p:cNvPr id="88" name="Google Shape;88;p3"/>
          <p:cNvSpPr txBox="1">
            <a:spLocks noGrp="1"/>
          </p:cNvSpPr>
          <p:nvPr>
            <p:ph type="body" idx="1"/>
          </p:nvPr>
        </p:nvSpPr>
        <p:spPr>
          <a:prstGeom prst="rect">
            <a:avLst/>
          </a:prstGeom>
          <a:solidFill>
            <a:schemeClr val="dk2"/>
          </a:solidFill>
          <a:ln>
            <a:noFill/>
          </a:ln>
        </p:spPr>
        <p:txBody>
          <a:bodyPr spcFirstLastPara="1" wrap="square" lIns="630000" tIns="0" rIns="360000" bIns="0" anchor="ctr" anchorCtr="0">
            <a:noAutofit/>
          </a:bodyPr>
          <a:lstStyle/>
          <a:p>
            <a:pPr marL="0" lvl="0" indent="0" algn="l" rtl="0">
              <a:lnSpc>
                <a:spcPct val="100000"/>
              </a:lnSpc>
              <a:spcBef>
                <a:spcPts val="0"/>
              </a:spcBef>
              <a:spcAft>
                <a:spcPts val="0"/>
              </a:spcAft>
              <a:buClr>
                <a:schemeClr val="lt1"/>
              </a:buClr>
              <a:buSzPts val="1500"/>
              <a:buNone/>
            </a:pPr>
            <a:r>
              <a:rPr lang="en-US"/>
              <a:t>INTRODUCTION</a:t>
            </a:r>
            <a:endParaRPr/>
          </a:p>
        </p:txBody>
      </p:sp>
      <p:sp>
        <p:nvSpPr>
          <p:cNvPr id="2" name="Espace réservé du texte 1"/>
          <p:cNvSpPr>
            <a:spLocks noGrp="1"/>
          </p:cNvSpPr>
          <p:nvPr>
            <p:ph type="body" sz="quarter" idx="15"/>
          </p:nvPr>
        </p:nvSpPr>
        <p:spPr/>
        <p:txBody>
          <a:bodyPr/>
          <a:lstStyle/>
          <a:p>
            <a:r>
              <a:rPr lang="fr-FR"/>
              <a:t>General </a:t>
            </a:r>
            <a:r>
              <a:rPr lang="fr-FR" err="1"/>
              <a:t>working</a:t>
            </a:r>
            <a:r>
              <a:rPr lang="fr-FR"/>
              <a:t> </a:t>
            </a:r>
            <a:r>
              <a:rPr lang="fr-FR" err="1"/>
              <a:t>rules</a:t>
            </a:r>
            <a:endParaRPr lang="fr-FR"/>
          </a:p>
        </p:txBody>
      </p:sp>
      <p:sp>
        <p:nvSpPr>
          <p:cNvPr id="91" name="Google Shape;91;p3"/>
          <p:cNvSpPr/>
          <p:nvPr/>
        </p:nvSpPr>
        <p:spPr>
          <a:xfrm>
            <a:off x="1668968" y="1903413"/>
            <a:ext cx="2114550" cy="19113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2" name="Google Shape;92;p3"/>
          <p:cNvSpPr txBox="1"/>
          <p:nvPr/>
        </p:nvSpPr>
        <p:spPr>
          <a:xfrm>
            <a:off x="1661031" y="3229989"/>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2F2F2"/>
                </a:solidFill>
                <a:effectLst/>
                <a:uLnTx/>
                <a:uFillTx/>
                <a:latin typeface="Encode Sans" panose="020B0604020202020204" charset="0"/>
                <a:ea typeface="Source Sans Pro Light"/>
                <a:cs typeface="Source Sans Pro Light"/>
                <a:sym typeface="Source Sans Pro Light"/>
              </a:rPr>
              <a:t>Turn on your camera</a:t>
            </a:r>
          </a:p>
        </p:txBody>
      </p:sp>
      <p:sp>
        <p:nvSpPr>
          <p:cNvPr id="93" name="Google Shape;93;p3"/>
          <p:cNvSpPr/>
          <p:nvPr/>
        </p:nvSpPr>
        <p:spPr>
          <a:xfrm>
            <a:off x="2189160" y="2228850"/>
            <a:ext cx="1042416" cy="1042416"/>
          </a:xfrm>
          <a:custGeom>
            <a:avLst/>
            <a:gdLst/>
            <a:ahLst/>
            <a:cxnLst/>
            <a:rect l="l" t="t" r="r" b="b"/>
            <a:pathLst>
              <a:path w="120000" h="120000" extrusionOk="0">
                <a:moveTo>
                  <a:pt x="0" y="0"/>
                </a:moveTo>
                <a:lnTo>
                  <a:pt x="120000" y="0"/>
                </a:lnTo>
                <a:lnTo>
                  <a:pt x="120000" y="120000"/>
                </a:lnTo>
                <a:lnTo>
                  <a:pt x="0" y="120000"/>
                </a:lnTo>
                <a:close/>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darken" extrusionOk="0">
                <a:moveTo>
                  <a:pt x="15000" y="37000"/>
                </a:moveTo>
                <a:lnTo>
                  <a:pt x="15000" y="54813"/>
                </a:lnTo>
                <a:lnTo>
                  <a:pt x="21063" y="54813"/>
                </a:lnTo>
                <a:lnTo>
                  <a:pt x="22938" y="52779"/>
                </a:lnTo>
                <a:lnTo>
                  <a:pt x="24688" y="52779"/>
                </a:lnTo>
                <a:lnTo>
                  <a:pt x="24688" y="79967"/>
                </a:lnTo>
                <a:lnTo>
                  <a:pt x="85875" y="79967"/>
                </a:lnTo>
                <a:lnTo>
                  <a:pt x="85875" y="70592"/>
                </a:lnTo>
                <a:lnTo>
                  <a:pt x="95563" y="70592"/>
                </a:lnTo>
                <a:lnTo>
                  <a:pt x="100813" y="75750"/>
                </a:lnTo>
                <a:lnTo>
                  <a:pt x="105000" y="75750"/>
                </a:lnTo>
                <a:lnTo>
                  <a:pt x="105000" y="42625"/>
                </a:lnTo>
                <a:lnTo>
                  <a:pt x="100813" y="42625"/>
                </a:lnTo>
                <a:lnTo>
                  <a:pt x="97188" y="46217"/>
                </a:lnTo>
                <a:lnTo>
                  <a:pt x="85875" y="46217"/>
                </a:lnTo>
                <a:lnTo>
                  <a:pt x="85875" y="42625"/>
                </a:lnTo>
                <a:lnTo>
                  <a:pt x="82313" y="38875"/>
                </a:lnTo>
                <a:lnTo>
                  <a:pt x="22938" y="38875"/>
                </a:lnTo>
                <a:lnTo>
                  <a:pt x="21063" y="37000"/>
                </a:lnTo>
                <a:close/>
              </a:path>
              <a:path w="120000" h="120000" fill="none" extrusionOk="0">
                <a:moveTo>
                  <a:pt x="15000" y="37000"/>
                </a:moveTo>
                <a:lnTo>
                  <a:pt x="21063" y="37000"/>
                </a:lnTo>
                <a:lnTo>
                  <a:pt x="22938" y="38875"/>
                </a:lnTo>
                <a:lnTo>
                  <a:pt x="82313" y="38875"/>
                </a:lnTo>
                <a:lnTo>
                  <a:pt x="85875" y="42625"/>
                </a:lnTo>
                <a:lnTo>
                  <a:pt x="85875" y="46217"/>
                </a:lnTo>
                <a:lnTo>
                  <a:pt x="97188" y="46217"/>
                </a:lnTo>
                <a:lnTo>
                  <a:pt x="100813" y="42625"/>
                </a:lnTo>
                <a:lnTo>
                  <a:pt x="105000" y="42625"/>
                </a:lnTo>
                <a:lnTo>
                  <a:pt x="105000" y="75750"/>
                </a:lnTo>
                <a:lnTo>
                  <a:pt x="100813" y="75750"/>
                </a:lnTo>
                <a:lnTo>
                  <a:pt x="95563" y="70592"/>
                </a:lnTo>
                <a:lnTo>
                  <a:pt x="85875" y="70592"/>
                </a:lnTo>
                <a:lnTo>
                  <a:pt x="85875" y="79967"/>
                </a:lnTo>
                <a:lnTo>
                  <a:pt x="24688" y="79967"/>
                </a:lnTo>
                <a:lnTo>
                  <a:pt x="24688" y="52779"/>
                </a:lnTo>
                <a:lnTo>
                  <a:pt x="22938" y="52779"/>
                </a:lnTo>
                <a:lnTo>
                  <a:pt x="21063" y="54813"/>
                </a:lnTo>
                <a:lnTo>
                  <a:pt x="15000" y="54813"/>
                </a:lnTo>
                <a:close/>
              </a:path>
              <a:path w="120000" h="120000" fill="none" extrusionOk="0">
                <a:moveTo>
                  <a:pt x="0" y="0"/>
                </a:moveTo>
                <a:lnTo>
                  <a:pt x="120000" y="0"/>
                </a:lnTo>
                <a:lnTo>
                  <a:pt x="120000" y="120000"/>
                </a:lnTo>
                <a:lnTo>
                  <a:pt x="0" y="120000"/>
                </a:lnTo>
                <a:close/>
              </a:path>
            </a:pathLst>
          </a:custGeom>
          <a:solidFill>
            <a:schemeClr val="accent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94" name="Google Shape;94;p3"/>
          <p:cNvSpPr/>
          <p:nvPr/>
        </p:nvSpPr>
        <p:spPr>
          <a:xfrm>
            <a:off x="3783518" y="1903413"/>
            <a:ext cx="2116138" cy="1911350"/>
          </a:xfrm>
          <a:prstGeom prst="rect">
            <a:avLst/>
          </a:prstGeom>
          <a:solidFill>
            <a:srgbClr val="BBFF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95" name="Google Shape;95;p3"/>
          <p:cNvPicPr preferRelativeResize="0"/>
          <p:nvPr/>
        </p:nvPicPr>
        <p:blipFill rotWithShape="1">
          <a:blip r:embed="rId3">
            <a:alphaModFix/>
          </a:blip>
          <a:srcRect/>
          <a:stretch/>
        </p:blipFill>
        <p:spPr>
          <a:xfrm>
            <a:off x="4386768" y="2228850"/>
            <a:ext cx="909638" cy="909638"/>
          </a:xfrm>
          <a:prstGeom prst="rect">
            <a:avLst/>
          </a:prstGeom>
          <a:noFill/>
          <a:ln>
            <a:noFill/>
          </a:ln>
        </p:spPr>
      </p:pic>
      <p:sp>
        <p:nvSpPr>
          <p:cNvPr id="96" name="Google Shape;96;p3"/>
          <p:cNvSpPr txBox="1"/>
          <p:nvPr/>
        </p:nvSpPr>
        <p:spPr>
          <a:xfrm>
            <a:off x="3781931" y="3229989"/>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panose="020B0604020202020204" charset="0"/>
                <a:ea typeface="Source Sans Pro Light"/>
                <a:cs typeface="Source Sans Pro Light"/>
                <a:sym typeface="Source Sans Pro Light"/>
              </a:rPr>
              <a:t>Turn off your phone</a:t>
            </a:r>
            <a:endParaRPr kumimoji="0" lang="en-US"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sp>
        <p:nvSpPr>
          <p:cNvPr id="97" name="Google Shape;97;p3"/>
          <p:cNvSpPr/>
          <p:nvPr/>
        </p:nvSpPr>
        <p:spPr>
          <a:xfrm>
            <a:off x="5904418" y="1903413"/>
            <a:ext cx="2114550" cy="1911350"/>
          </a:xfrm>
          <a:prstGeom prst="rect">
            <a:avLst/>
          </a:prstGeom>
          <a:solidFill>
            <a:srgbClr val="006E6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99" name="Google Shape;99;p3"/>
          <p:cNvSpPr txBox="1"/>
          <p:nvPr/>
        </p:nvSpPr>
        <p:spPr>
          <a:xfrm>
            <a:off x="5906005" y="3229989"/>
            <a:ext cx="2116138"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Turn on your microphone</a:t>
            </a:r>
          </a:p>
        </p:txBody>
      </p:sp>
      <p:sp>
        <p:nvSpPr>
          <p:cNvPr id="100" name="Google Shape;100;p3"/>
          <p:cNvSpPr/>
          <p:nvPr/>
        </p:nvSpPr>
        <p:spPr>
          <a:xfrm>
            <a:off x="8019761" y="1903413"/>
            <a:ext cx="2114550" cy="19113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1" name="Google Shape;101;p3"/>
          <p:cNvPicPr preferRelativeResize="0"/>
          <p:nvPr/>
        </p:nvPicPr>
        <p:blipFill rotWithShape="1">
          <a:blip r:embed="rId4">
            <a:alphaModFix/>
          </a:blip>
          <a:srcRect/>
          <a:stretch/>
        </p:blipFill>
        <p:spPr>
          <a:xfrm>
            <a:off x="8665079" y="2228850"/>
            <a:ext cx="908050" cy="908050"/>
          </a:xfrm>
          <a:prstGeom prst="rect">
            <a:avLst/>
          </a:prstGeom>
          <a:noFill/>
          <a:ln>
            <a:noFill/>
          </a:ln>
        </p:spPr>
      </p:pic>
      <p:sp>
        <p:nvSpPr>
          <p:cNvPr id="102" name="Google Shape;102;p3"/>
          <p:cNvSpPr txBox="1"/>
          <p:nvPr/>
        </p:nvSpPr>
        <p:spPr>
          <a:xfrm>
            <a:off x="8047542" y="3229989"/>
            <a:ext cx="2116137" cy="249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Encode Sans" panose="020B0604020202020204" charset="0"/>
                <a:ea typeface="Source Sans Pro Light"/>
                <a:cs typeface="Source Sans Pro Light"/>
                <a:sym typeface="Source Sans Pro Light"/>
              </a:rPr>
              <a:t>Sit in a quiet place</a:t>
            </a:r>
          </a:p>
        </p:txBody>
      </p:sp>
      <p:sp>
        <p:nvSpPr>
          <p:cNvPr id="103" name="Google Shape;103;p3"/>
          <p:cNvSpPr/>
          <p:nvPr/>
        </p:nvSpPr>
        <p:spPr>
          <a:xfrm>
            <a:off x="1671787" y="3801351"/>
            <a:ext cx="2114550" cy="1911350"/>
          </a:xfrm>
          <a:prstGeom prst="rect">
            <a:avLst/>
          </a:prstGeom>
          <a:solidFill>
            <a:srgbClr val="9FD9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4" name="Google Shape;104;p3"/>
          <p:cNvSpPr/>
          <p:nvPr/>
        </p:nvSpPr>
        <p:spPr>
          <a:xfrm>
            <a:off x="3781930" y="3801351"/>
            <a:ext cx="2116138" cy="1911350"/>
          </a:xfrm>
          <a:prstGeom prst="rect">
            <a:avLst/>
          </a:prstGeom>
          <a:solidFill>
            <a:srgbClr val="9190A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sp>
        <p:nvSpPr>
          <p:cNvPr id="105" name="Google Shape;105;p3"/>
          <p:cNvSpPr/>
          <p:nvPr/>
        </p:nvSpPr>
        <p:spPr>
          <a:xfrm>
            <a:off x="5898068" y="3801351"/>
            <a:ext cx="2114550" cy="19113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Encode Sans Expanded"/>
              <a:ea typeface="Encode Sans Expanded"/>
              <a:cs typeface="Encode Sans Expanded"/>
              <a:sym typeface="Encode Sans Expanded"/>
            </a:endParaRPr>
          </a:p>
        </p:txBody>
      </p:sp>
      <p:sp>
        <p:nvSpPr>
          <p:cNvPr id="106" name="Google Shape;106;p3"/>
          <p:cNvSpPr/>
          <p:nvPr/>
        </p:nvSpPr>
        <p:spPr>
          <a:xfrm>
            <a:off x="8012618" y="3801351"/>
            <a:ext cx="2114550" cy="1911350"/>
          </a:xfrm>
          <a:prstGeom prst="rect">
            <a:avLst/>
          </a:prstGeom>
          <a:solidFill>
            <a:srgbClr val="00373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Encode Sans Expanded"/>
              <a:ea typeface="Encode Sans Expanded"/>
              <a:cs typeface="Encode Sans Expanded"/>
              <a:sym typeface="Encode Sans Expanded"/>
            </a:endParaRPr>
          </a:p>
        </p:txBody>
      </p:sp>
      <p:pic>
        <p:nvPicPr>
          <p:cNvPr id="107" name="Google Shape;107;p3"/>
          <p:cNvPicPr preferRelativeResize="0"/>
          <p:nvPr/>
        </p:nvPicPr>
        <p:blipFill rotWithShape="1">
          <a:blip r:embed="rId5">
            <a:alphaModFix/>
          </a:blip>
          <a:srcRect/>
          <a:stretch/>
        </p:blipFill>
        <p:spPr>
          <a:xfrm>
            <a:off x="2254755" y="4126788"/>
            <a:ext cx="908050" cy="909638"/>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375655" y="4158538"/>
            <a:ext cx="908050" cy="909638"/>
          </a:xfrm>
          <a:prstGeom prst="rect">
            <a:avLst/>
          </a:prstGeom>
          <a:noFill/>
          <a:ln>
            <a:noFill/>
          </a:ln>
        </p:spPr>
      </p:pic>
      <p:pic>
        <p:nvPicPr>
          <p:cNvPr id="109" name="Google Shape;109;p3"/>
          <p:cNvPicPr preferRelativeResize="0"/>
          <p:nvPr/>
        </p:nvPicPr>
        <p:blipFill rotWithShape="1">
          <a:blip r:embed="rId7">
            <a:alphaModFix/>
          </a:blip>
          <a:srcRect/>
          <a:stretch/>
        </p:blipFill>
        <p:spPr>
          <a:xfrm>
            <a:off x="6480680" y="4129963"/>
            <a:ext cx="908050" cy="909638"/>
          </a:xfrm>
          <a:prstGeom prst="rect">
            <a:avLst/>
          </a:prstGeom>
          <a:noFill/>
          <a:ln>
            <a:noFill/>
          </a:ln>
        </p:spPr>
      </p:pic>
      <p:pic>
        <p:nvPicPr>
          <p:cNvPr id="110" name="Google Shape;110;p3"/>
          <p:cNvPicPr preferRelativeResize="0"/>
          <p:nvPr/>
        </p:nvPicPr>
        <p:blipFill rotWithShape="1">
          <a:blip r:embed="rId8">
            <a:alphaModFix/>
          </a:blip>
          <a:srcRect/>
          <a:stretch/>
        </p:blipFill>
        <p:spPr>
          <a:xfrm>
            <a:off x="8615868" y="4126788"/>
            <a:ext cx="908050" cy="909638"/>
          </a:xfrm>
          <a:prstGeom prst="rect">
            <a:avLst/>
          </a:prstGeom>
          <a:noFill/>
          <a:ln>
            <a:noFill/>
          </a:ln>
        </p:spPr>
      </p:pic>
      <p:sp>
        <p:nvSpPr>
          <p:cNvPr id="111" name="Google Shape;111;p3"/>
          <p:cNvSpPr txBox="1"/>
          <p:nvPr/>
        </p:nvSpPr>
        <p:spPr>
          <a:xfrm>
            <a:off x="1672143"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8F"/>
                </a:solidFill>
                <a:effectLst/>
                <a:uLnTx/>
                <a:uFillTx/>
                <a:latin typeface="Encode Sans" panose="020B0604020202020204" charset="0"/>
                <a:ea typeface="Source Sans Pro Light"/>
                <a:cs typeface="Source Sans Pro Light"/>
                <a:sym typeface="Source Sans Pro Light"/>
              </a:rPr>
              <a:t>Be kind</a:t>
            </a:r>
          </a:p>
        </p:txBody>
      </p:sp>
      <p:sp>
        <p:nvSpPr>
          <p:cNvPr id="112" name="Google Shape;112;p3"/>
          <p:cNvSpPr txBox="1"/>
          <p:nvPr/>
        </p:nvSpPr>
        <p:spPr>
          <a:xfrm>
            <a:off x="5899655" y="5218988"/>
            <a:ext cx="2116138"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prstClr val="white"/>
                </a:solidFill>
                <a:effectLst/>
                <a:uLnTx/>
                <a:uFillTx/>
                <a:latin typeface="Encode Sans" panose="020B0604020202020204" charset="0"/>
                <a:ea typeface="Source Sans Pro Light"/>
                <a:cs typeface="Source Sans Pro Light"/>
                <a:sym typeface="Source Sans Pro Light"/>
              </a:rPr>
              <a:t>Confidentiality</a:t>
            </a:r>
          </a:p>
        </p:txBody>
      </p:sp>
      <p:sp>
        <p:nvSpPr>
          <p:cNvPr id="113" name="Google Shape;113;p3"/>
          <p:cNvSpPr txBox="1"/>
          <p:nvPr/>
        </p:nvSpPr>
        <p:spPr>
          <a:xfrm>
            <a:off x="37898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Listen carefully</a:t>
            </a:r>
          </a:p>
        </p:txBody>
      </p:sp>
      <p:sp>
        <p:nvSpPr>
          <p:cNvPr id="114" name="Google Shape;114;p3"/>
          <p:cNvSpPr txBox="1"/>
          <p:nvPr/>
        </p:nvSpPr>
        <p:spPr>
          <a:xfrm>
            <a:off x="8018968" y="5218988"/>
            <a:ext cx="2116137" cy="249238"/>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42857"/>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FFFFFF"/>
                </a:solidFill>
                <a:effectLst/>
                <a:uLnTx/>
                <a:uFillTx/>
                <a:latin typeface="Encode Sans" panose="020B0604020202020204" charset="0"/>
                <a:ea typeface="Source Sans Pro Light"/>
                <a:cs typeface="Source Sans Pro Light"/>
                <a:sym typeface="Source Sans Pro Light"/>
              </a:rPr>
              <a:t>Respect</a:t>
            </a:r>
            <a:endParaRPr kumimoji="0" sz="1400" b="0" i="0" u="none" strike="noStrike" kern="1200" cap="none" spc="0" normalizeH="0" baseline="0" noProof="0" dirty="0">
              <a:ln>
                <a:noFill/>
              </a:ln>
              <a:solidFill>
                <a:srgbClr val="000000"/>
              </a:solidFill>
              <a:effectLst/>
              <a:uLnTx/>
              <a:uFillTx/>
              <a:latin typeface="Encode Sans Expanded" panose="00000505000000000000" pitchFamily="2" charset="0"/>
              <a:ea typeface="Arial"/>
              <a:cs typeface="Arial"/>
              <a:sym typeface="Arial"/>
            </a:endParaRPr>
          </a:p>
        </p:txBody>
      </p:sp>
      <p:pic>
        <p:nvPicPr>
          <p:cNvPr id="5" name="Graphique 4" descr="Micro de radio contour">
            <a:extLst>
              <a:ext uri="{FF2B5EF4-FFF2-40B4-BE49-F238E27FC236}">
                <a16:creationId xmlns:a16="http://schemas.microsoft.com/office/drawing/2014/main" id="{336E11D9-B6C7-EE45-8932-2C10E28BEB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4493" y="2228850"/>
            <a:ext cx="914400" cy="914400"/>
          </a:xfrm>
          <a:prstGeom prst="rect">
            <a:avLst/>
          </a:prstGeom>
        </p:spPr>
      </p:pic>
    </p:spTree>
    <p:extLst>
      <p:ext uri="{BB962C8B-B14F-4D97-AF65-F5344CB8AC3E}">
        <p14:creationId xmlns:p14="http://schemas.microsoft.com/office/powerpoint/2010/main" val="3101544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9" name="Titre 8"/>
          <p:cNvSpPr>
            <a:spLocks noGrp="1"/>
          </p:cNvSpPr>
          <p:nvPr>
            <p:ph type="ctrTitle"/>
          </p:nvPr>
        </p:nvSpPr>
        <p:spPr/>
        <p:txBody>
          <a:bodyPr/>
          <a:lstStyle/>
          <a:p>
            <a:pPr algn="ctr"/>
            <a:r>
              <a:rPr lang="en-US" sz="5000"/>
              <a:t>Thank you for participating in this virtual class</a:t>
            </a:r>
            <a:endParaRPr lang="fr-FR" sz="5000"/>
          </a:p>
        </p:txBody>
      </p:sp>
    </p:spTree>
    <p:extLst>
      <p:ext uri="{BB962C8B-B14F-4D97-AF65-F5344CB8AC3E}">
        <p14:creationId xmlns:p14="http://schemas.microsoft.com/office/powerpoint/2010/main" val="501440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A54FB-FE0C-4268-90EB-00B4E0990256}"/>
              </a:ext>
            </a:extLst>
          </p:cNvPr>
          <p:cNvSpPr>
            <a:spLocks noGrp="1"/>
          </p:cNvSpPr>
          <p:nvPr>
            <p:ph type="title"/>
          </p:nvPr>
        </p:nvSpPr>
        <p:spPr>
          <a:xfrm>
            <a:off x="1172822" y="2971777"/>
            <a:ext cx="5400000" cy="1800000"/>
          </a:xfrm>
        </p:spPr>
        <p:txBody>
          <a:bodyPr/>
          <a:lstStyle/>
          <a:p>
            <a:r>
              <a:rPr lang="en-US" noProof="0"/>
              <a:t>contact</a:t>
            </a:r>
          </a:p>
        </p:txBody>
      </p:sp>
      <p:sp>
        <p:nvSpPr>
          <p:cNvPr id="3" name="Espace réservé du texte 2">
            <a:extLst>
              <a:ext uri="{FF2B5EF4-FFF2-40B4-BE49-F238E27FC236}">
                <a16:creationId xmlns:a16="http://schemas.microsoft.com/office/drawing/2014/main" id="{8CF0E9C5-0498-4680-8106-2411793F4B76}"/>
              </a:ext>
            </a:extLst>
          </p:cNvPr>
          <p:cNvSpPr>
            <a:spLocks noGrp="1"/>
          </p:cNvSpPr>
          <p:nvPr>
            <p:ph type="body" sz="quarter" idx="13"/>
          </p:nvPr>
        </p:nvSpPr>
        <p:spPr>
          <a:xfrm>
            <a:off x="1172822" y="4838359"/>
            <a:ext cx="5400000" cy="1296000"/>
          </a:xfrm>
        </p:spPr>
        <p:txBody>
          <a:bodyPr/>
          <a:lstStyle/>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r>
              <a:rPr lang="en-US" noProof="0"/>
              <a:t> </a:t>
            </a:r>
            <a:br>
              <a:rPr lang="en-US" noProof="0"/>
            </a:br>
            <a:r>
              <a:rPr lang="en-US" noProof="0"/>
              <a:t>namesurname@stellantis.com</a:t>
            </a:r>
          </a:p>
          <a:p>
            <a:pPr lvl="1"/>
            <a:endParaRPr lang="en-US" noProof="0"/>
          </a:p>
          <a:p>
            <a:r>
              <a:rPr lang="en-US" noProof="0"/>
              <a:t>Level 1 Name Surname</a:t>
            </a:r>
          </a:p>
          <a:p>
            <a:pPr lvl="1"/>
            <a:r>
              <a:rPr lang="en-US" noProof="0"/>
              <a:t>Level 2 Lorem ipsum dolor sit </a:t>
            </a:r>
            <a:r>
              <a:rPr lang="en-US" noProof="0" err="1"/>
              <a:t>amet</a:t>
            </a:r>
            <a:r>
              <a:rPr lang="en-US" noProof="0"/>
              <a:t>, </a:t>
            </a:r>
            <a:r>
              <a:rPr lang="en-US" noProof="0" err="1"/>
              <a:t>consectetuer</a:t>
            </a:r>
            <a:r>
              <a:rPr lang="en-US" noProof="0"/>
              <a:t> </a:t>
            </a:r>
            <a:r>
              <a:rPr lang="en-US" noProof="0" err="1"/>
              <a:t>adipiscing</a:t>
            </a:r>
            <a:r>
              <a:rPr lang="en-US" noProof="0"/>
              <a:t> </a:t>
            </a:r>
            <a:r>
              <a:rPr lang="en-US" noProof="0" err="1"/>
              <a:t>elit</a:t>
            </a:r>
            <a:br>
              <a:rPr lang="en-US" noProof="0"/>
            </a:br>
            <a:r>
              <a:rPr lang="en-US" noProof="0"/>
              <a:t>namesurname@stellantis.com</a:t>
            </a:r>
          </a:p>
        </p:txBody>
      </p:sp>
    </p:spTree>
    <p:extLst>
      <p:ext uri="{BB962C8B-B14F-4D97-AF65-F5344CB8AC3E}">
        <p14:creationId xmlns:p14="http://schemas.microsoft.com/office/powerpoint/2010/main" val="47541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a:t>Digital </a:t>
            </a:r>
            <a:r>
              <a:rPr lang="fr-BE" err="1"/>
              <a:t>activity</a:t>
            </a:r>
            <a:endParaRPr lang="en-US"/>
          </a:p>
        </p:txBody>
      </p:sp>
      <p:sp>
        <p:nvSpPr>
          <p:cNvPr id="5" name="Content Placeholder 4">
            <a:extLst>
              <a:ext uri="{FF2B5EF4-FFF2-40B4-BE49-F238E27FC236}">
                <a16:creationId xmlns:a16="http://schemas.microsoft.com/office/drawing/2014/main" id="{5D3D1EF8-6DAF-0BE6-B46D-655DB3A886CB}"/>
              </a:ext>
            </a:extLst>
          </p:cNvPr>
          <p:cNvSpPr>
            <a:spLocks noGrp="1"/>
          </p:cNvSpPr>
          <p:nvPr>
            <p:ph sz="quarter" idx="18"/>
          </p:nvPr>
        </p:nvSpPr>
        <p:spPr/>
        <p:txBody>
          <a:bodyPr/>
          <a:lstStyle/>
          <a:p>
            <a:r>
              <a:rPr lang="en-US" b="1" dirty="0"/>
              <a:t>How often do you prospect today?</a:t>
            </a:r>
            <a:endParaRPr lang="en-AS" b="1" dirty="0"/>
          </a:p>
          <a:p>
            <a:endParaRPr lang="fr-FR" dirty="0"/>
          </a:p>
          <a:p>
            <a:r>
              <a:rPr lang="en-US" dirty="0"/>
              <a:t>a) I hardly ever prospect</a:t>
            </a:r>
          </a:p>
          <a:p>
            <a:r>
              <a:rPr lang="en-US" dirty="0"/>
              <a:t>b) I make an average of less than one prospecting visit per week</a:t>
            </a:r>
          </a:p>
          <a:p>
            <a:r>
              <a:rPr lang="en-US" dirty="0"/>
              <a:t>c) I make an average of 1 to 3 prospecting visits per week</a:t>
            </a:r>
          </a:p>
          <a:p>
            <a:r>
              <a:rPr lang="en-US" dirty="0"/>
              <a:t>d) I make an average of 4 to 6 prospecting visits per week</a:t>
            </a:r>
          </a:p>
          <a:p>
            <a:r>
              <a:rPr lang="en-US" dirty="0"/>
              <a:t>e) I make an average of more than 6 prospecting visits per week</a:t>
            </a:r>
          </a:p>
          <a:p>
            <a:r>
              <a:rPr lang="en-US" dirty="0"/>
              <a:t>f) I prospect when I have time</a:t>
            </a:r>
          </a:p>
          <a:p>
            <a:endParaRPr lang="en-US" dirty="0"/>
          </a:p>
        </p:txBody>
      </p:sp>
    </p:spTree>
    <p:extLst>
      <p:ext uri="{BB962C8B-B14F-4D97-AF65-F5344CB8AC3E}">
        <p14:creationId xmlns:p14="http://schemas.microsoft.com/office/powerpoint/2010/main" val="4260656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en-US"/>
              <a:t>Digital activity - Good practices for a 1</a:t>
            </a:r>
            <a:r>
              <a:rPr lang="en-US" baseline="30000"/>
              <a:t>st</a:t>
            </a:r>
            <a:r>
              <a:rPr lang="en-US"/>
              <a:t> prospecting visit</a:t>
            </a:r>
          </a:p>
        </p:txBody>
      </p:sp>
      <p:pic>
        <p:nvPicPr>
          <p:cNvPr id="8" name="Picture 2" descr="Tableau blanc">
            <a:extLst>
              <a:ext uri="{FF2B5EF4-FFF2-40B4-BE49-F238E27FC236}">
                <a16:creationId xmlns:a16="http://schemas.microsoft.com/office/drawing/2014/main" id="{967EBABD-B07B-98E1-1477-3D0195AB2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91" b="9791"/>
          <a:stretch/>
        </p:blipFill>
        <p:spPr bwMode="auto">
          <a:xfrm>
            <a:off x="960699" y="1458184"/>
            <a:ext cx="10106316" cy="4606600"/>
          </a:xfrm>
          <a:prstGeom prst="rect">
            <a:avLst/>
          </a:prstGeom>
          <a:solidFill>
            <a:srgbClr val="FFFFFF"/>
          </a:solidFill>
        </p:spPr>
      </p:pic>
      <p:sp>
        <p:nvSpPr>
          <p:cNvPr id="9" name="TextBox 8">
            <a:extLst>
              <a:ext uri="{FF2B5EF4-FFF2-40B4-BE49-F238E27FC236}">
                <a16:creationId xmlns:a16="http://schemas.microsoft.com/office/drawing/2014/main" id="{ED6B3BC9-E510-1B54-D11D-B230B107E372}"/>
              </a:ext>
            </a:extLst>
          </p:cNvPr>
          <p:cNvSpPr txBox="1"/>
          <p:nvPr/>
        </p:nvSpPr>
        <p:spPr>
          <a:xfrm>
            <a:off x="2752048" y="1500626"/>
            <a:ext cx="5428527" cy="369332"/>
          </a:xfrm>
          <a:prstGeom prst="rect">
            <a:avLst/>
          </a:prstGeom>
          <a:solidFill>
            <a:schemeClr val="bg1"/>
          </a:solidFill>
        </p:spPr>
        <p:txBody>
          <a:bodyPr wrap="square" rtlCol="0">
            <a:spAutoFit/>
          </a:bodyPr>
          <a:lstStyle/>
          <a:p>
            <a:pPr algn="ctr"/>
            <a:r>
              <a:rPr lang="en-US"/>
              <a:t>Share your 1st visit experience</a:t>
            </a:r>
          </a:p>
        </p:txBody>
      </p:sp>
      <p:sp>
        <p:nvSpPr>
          <p:cNvPr id="10" name="TextBox 9">
            <a:extLst>
              <a:ext uri="{FF2B5EF4-FFF2-40B4-BE49-F238E27FC236}">
                <a16:creationId xmlns:a16="http://schemas.microsoft.com/office/drawing/2014/main" id="{89260EB7-ACF4-A3DF-73E9-06AF11F3C6EE}"/>
              </a:ext>
            </a:extLst>
          </p:cNvPr>
          <p:cNvSpPr txBox="1"/>
          <p:nvPr/>
        </p:nvSpPr>
        <p:spPr>
          <a:xfrm>
            <a:off x="1855897" y="2207789"/>
            <a:ext cx="2567709" cy="338554"/>
          </a:xfrm>
          <a:prstGeom prst="rect">
            <a:avLst/>
          </a:prstGeom>
          <a:noFill/>
        </p:spPr>
        <p:txBody>
          <a:bodyPr wrap="square" lIns="91440" tIns="45720" rIns="91440" bIns="45720" rtlCol="0" anchor="t">
            <a:spAutoFit/>
          </a:bodyPr>
          <a:lstStyle/>
          <a:p>
            <a:pPr algn="ctr"/>
            <a:r>
              <a:rPr lang="fr-BE" sz="1600" err="1"/>
              <a:t>What</a:t>
            </a:r>
            <a:r>
              <a:rPr lang="fr-BE" sz="1600"/>
              <a:t> works</a:t>
            </a:r>
            <a:endParaRPr lang="en-US" sz="1600"/>
          </a:p>
        </p:txBody>
      </p:sp>
      <p:sp>
        <p:nvSpPr>
          <p:cNvPr id="11" name="TextBox 10">
            <a:extLst>
              <a:ext uri="{FF2B5EF4-FFF2-40B4-BE49-F238E27FC236}">
                <a16:creationId xmlns:a16="http://schemas.microsoft.com/office/drawing/2014/main" id="{3944BA93-65EB-E3A1-B8E6-AEA68697BEB3}"/>
              </a:ext>
            </a:extLst>
          </p:cNvPr>
          <p:cNvSpPr txBox="1"/>
          <p:nvPr/>
        </p:nvSpPr>
        <p:spPr>
          <a:xfrm>
            <a:off x="6748551" y="2190912"/>
            <a:ext cx="2567709" cy="338554"/>
          </a:xfrm>
          <a:prstGeom prst="rect">
            <a:avLst/>
          </a:prstGeom>
          <a:noFill/>
        </p:spPr>
        <p:txBody>
          <a:bodyPr wrap="square" rtlCol="0">
            <a:spAutoFit/>
          </a:bodyPr>
          <a:lstStyle/>
          <a:p>
            <a:pPr algn="ctr"/>
            <a:r>
              <a:rPr lang="fr-BE" sz="1600" err="1"/>
              <a:t>What</a:t>
            </a:r>
            <a:r>
              <a:rPr lang="fr-BE" sz="1600"/>
              <a:t> </a:t>
            </a:r>
            <a:r>
              <a:rPr lang="fr-BE" sz="1600" err="1"/>
              <a:t>you</a:t>
            </a:r>
            <a:r>
              <a:rPr lang="fr-BE" sz="1600"/>
              <a:t> must </a:t>
            </a:r>
            <a:r>
              <a:rPr lang="fr-BE" sz="1600" err="1"/>
              <a:t>avoid</a:t>
            </a:r>
            <a:endParaRPr lang="en-US" sz="1600"/>
          </a:p>
        </p:txBody>
      </p:sp>
      <p:cxnSp>
        <p:nvCxnSpPr>
          <p:cNvPr id="12" name="Straight Connector 11">
            <a:extLst>
              <a:ext uri="{FF2B5EF4-FFF2-40B4-BE49-F238E27FC236}">
                <a16:creationId xmlns:a16="http://schemas.microsoft.com/office/drawing/2014/main" id="{DB3C420C-8C04-4E32-BB6A-C091F90CBC2A}"/>
              </a:ext>
            </a:extLst>
          </p:cNvPr>
          <p:cNvCxnSpPr>
            <a:cxnSpLocks/>
          </p:cNvCxnSpPr>
          <p:nvPr/>
        </p:nvCxnSpPr>
        <p:spPr>
          <a:xfrm>
            <a:off x="5460468" y="2054942"/>
            <a:ext cx="0" cy="37270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701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E5DBF-16BF-4038-B221-A558952D0A6F}"/>
              </a:ext>
            </a:extLst>
          </p:cNvPr>
          <p:cNvSpPr>
            <a:spLocks noGrp="1"/>
          </p:cNvSpPr>
          <p:nvPr>
            <p:ph type="body" idx="1"/>
          </p:nvPr>
        </p:nvSpPr>
        <p:spPr/>
        <p:txBody>
          <a:bodyPr/>
          <a:lstStyle/>
          <a:p>
            <a:r>
              <a:rPr lang="fr-BE"/>
              <a:t>introduction</a:t>
            </a:r>
            <a:endParaRPr lang="en-US"/>
          </a:p>
        </p:txBody>
      </p:sp>
      <p:sp>
        <p:nvSpPr>
          <p:cNvPr id="3" name="Text Placeholder 2">
            <a:extLst>
              <a:ext uri="{FF2B5EF4-FFF2-40B4-BE49-F238E27FC236}">
                <a16:creationId xmlns:a16="http://schemas.microsoft.com/office/drawing/2014/main" id="{8192DBF4-C526-4EBA-B42D-28EBA897E30F}"/>
              </a:ext>
            </a:extLst>
          </p:cNvPr>
          <p:cNvSpPr>
            <a:spLocks noGrp="1"/>
          </p:cNvSpPr>
          <p:nvPr>
            <p:ph type="body" sz="quarter" idx="15"/>
          </p:nvPr>
        </p:nvSpPr>
        <p:spPr/>
        <p:txBody>
          <a:bodyPr/>
          <a:lstStyle/>
          <a:p>
            <a:r>
              <a:rPr lang="fr-BE" dirty="0"/>
              <a:t>Your</a:t>
            </a:r>
            <a:r>
              <a:rPr lang="en-AS" dirty="0"/>
              <a:t> </a:t>
            </a:r>
            <a:r>
              <a:rPr lang="fr-BE" dirty="0"/>
              <a:t>expectations</a:t>
            </a:r>
          </a:p>
        </p:txBody>
      </p:sp>
      <p:pic>
        <p:nvPicPr>
          <p:cNvPr id="8" name="Picture 7">
            <a:extLst>
              <a:ext uri="{FF2B5EF4-FFF2-40B4-BE49-F238E27FC236}">
                <a16:creationId xmlns:a16="http://schemas.microsoft.com/office/drawing/2014/main" id="{7345D11C-0575-3BEA-F3AA-C659FDD7D3F4}"/>
              </a:ext>
            </a:extLst>
          </p:cNvPr>
          <p:cNvPicPr>
            <a:picLocks noChangeAspect="1"/>
          </p:cNvPicPr>
          <p:nvPr/>
        </p:nvPicPr>
        <p:blipFill>
          <a:blip r:embed="rId3"/>
          <a:stretch>
            <a:fillRect/>
          </a:stretch>
        </p:blipFill>
        <p:spPr>
          <a:xfrm>
            <a:off x="2333691" y="1166104"/>
            <a:ext cx="7393239" cy="5156431"/>
          </a:xfrm>
          <a:prstGeom prst="rect">
            <a:avLst/>
          </a:prstGeom>
        </p:spPr>
      </p:pic>
      <p:sp>
        <p:nvSpPr>
          <p:cNvPr id="6" name="TextBox 5">
            <a:extLst>
              <a:ext uri="{FF2B5EF4-FFF2-40B4-BE49-F238E27FC236}">
                <a16:creationId xmlns:a16="http://schemas.microsoft.com/office/drawing/2014/main" id="{02588855-8F50-F258-8C6E-9899E197B4FE}"/>
              </a:ext>
            </a:extLst>
          </p:cNvPr>
          <p:cNvSpPr txBox="1"/>
          <p:nvPr/>
        </p:nvSpPr>
        <p:spPr>
          <a:xfrm>
            <a:off x="3494723" y="2215634"/>
            <a:ext cx="5466397" cy="276999"/>
          </a:xfrm>
          <a:prstGeom prst="rect">
            <a:avLst/>
          </a:prstGeom>
          <a:solidFill>
            <a:schemeClr val="bg1"/>
          </a:solidFill>
        </p:spPr>
        <p:txBody>
          <a:bodyPr wrap="square">
            <a:spAutoFit/>
          </a:bodyPr>
          <a:lstStyle/>
          <a:p>
            <a:pPr algn="ctr"/>
            <a:r>
              <a:rPr lang="en-US" sz="1200" dirty="0">
                <a:solidFill>
                  <a:srgbClr val="000000"/>
                </a:solidFill>
                <a:effectLst/>
                <a:ea typeface="Times New Roman" panose="02020603050405020304" pitchFamily="18" charset="0"/>
                <a:cs typeface="Arial" panose="020B0604020202020204" pitchFamily="34" charset="0"/>
              </a:rPr>
              <a:t>What are your expectations regarding this training?</a:t>
            </a:r>
            <a:endParaRPr lang="fr-FR" sz="1200" dirty="0">
              <a:cs typeface="Arial" panose="020B0604020202020204" pitchFamily="34" charset="0"/>
            </a:endParaRPr>
          </a:p>
        </p:txBody>
      </p:sp>
    </p:spTree>
    <p:extLst>
      <p:ext uri="{BB962C8B-B14F-4D97-AF65-F5344CB8AC3E}">
        <p14:creationId xmlns:p14="http://schemas.microsoft.com/office/powerpoint/2010/main" val="207353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C6DD5-989A-474E-B36B-AF6C8BC7BDC3}"/>
              </a:ext>
            </a:extLst>
          </p:cNvPr>
          <p:cNvSpPr>
            <a:spLocks noGrp="1"/>
          </p:cNvSpPr>
          <p:nvPr>
            <p:ph type="title"/>
          </p:nvPr>
        </p:nvSpPr>
        <p:spPr>
          <a:xfrm>
            <a:off x="1131889" y="2090899"/>
            <a:ext cx="10440000" cy="1548000"/>
          </a:xfrm>
        </p:spPr>
        <p:txBody>
          <a:bodyPr/>
          <a:lstStyle/>
          <a:p>
            <a:r>
              <a:rPr lang="en-US" noProof="0"/>
              <a:t>01</a:t>
            </a:r>
            <a:r>
              <a:rPr lang="fr-FR"/>
              <a:t> | S</a:t>
            </a:r>
            <a:r>
              <a:rPr lang="en-AS"/>
              <a:t>ETTING THE CONTEXT</a:t>
            </a:r>
            <a:endParaRPr lang="en-US" noProof="0"/>
          </a:p>
        </p:txBody>
      </p:sp>
      <p:sp>
        <p:nvSpPr>
          <p:cNvPr id="7" name="Text Placeholder 6">
            <a:extLst>
              <a:ext uri="{FF2B5EF4-FFF2-40B4-BE49-F238E27FC236}">
                <a16:creationId xmlns:a16="http://schemas.microsoft.com/office/drawing/2014/main" id="{FA2C6559-3606-40BF-AA3C-EA84C0AF541F}"/>
              </a:ext>
            </a:extLst>
          </p:cNvPr>
          <p:cNvSpPr>
            <a:spLocks noGrp="1"/>
          </p:cNvSpPr>
          <p:nvPr>
            <p:ph type="body" sz="quarter" idx="13"/>
          </p:nvPr>
        </p:nvSpPr>
        <p:spPr/>
        <p:txBody>
          <a:bodyPr/>
          <a:lstStyle/>
          <a:p>
            <a:r>
              <a:rPr lang="en-US" sz="3200">
                <a:solidFill>
                  <a:schemeClr val="bg1"/>
                </a:solidFill>
                <a:latin typeface="+mj-lt"/>
              </a:rPr>
              <a:t>Good practices in B2B prospecting</a:t>
            </a:r>
            <a:endParaRPr lang="en-US"/>
          </a:p>
        </p:txBody>
      </p:sp>
    </p:spTree>
    <p:extLst>
      <p:ext uri="{BB962C8B-B14F-4D97-AF65-F5344CB8AC3E}">
        <p14:creationId xmlns:p14="http://schemas.microsoft.com/office/powerpoint/2010/main" val="1741428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2.xml><?xml version="1.0" encoding="utf-8"?>
<a:theme xmlns:a="http://schemas.openxmlformats.org/drawingml/2006/main" name="Stellantis - Chapter tangerin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1BA2376-F3A7-48C6-9865-8B7963437DF6}"/>
    </a:ext>
  </a:extLst>
</a:theme>
</file>

<file path=ppt/theme/theme3.xml><?xml version="1.0" encoding="utf-8"?>
<a:theme xmlns:a="http://schemas.openxmlformats.org/drawingml/2006/main" name="Stellantis - Chapter mint">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57572F65-D913-4B12-8759-9495DB394461}"/>
    </a:ext>
  </a:extLst>
</a:theme>
</file>

<file path=ppt/theme/theme4.xml><?xml version="1.0" encoding="utf-8"?>
<a:theme xmlns:a="http://schemas.openxmlformats.org/drawingml/2006/main" name="Stellantis - Chapter orange">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14FF65A2-5A0F-45E8-B34F-CD3B0F0DFAF2}"/>
    </a:ext>
  </a:extLst>
</a:theme>
</file>

<file path=ppt/theme/theme5.xml><?xml version="1.0" encoding="utf-8"?>
<a:theme xmlns:a="http://schemas.openxmlformats.org/drawingml/2006/main" name="1_Stellantis">
  <a:themeElements>
    <a:clrScheme name="Stellantis QN">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E94E24"/>
      </a:accent5>
      <a:accent6>
        <a:srgbClr val="00ADA0"/>
      </a:accent6>
      <a:hlink>
        <a:srgbClr val="243782"/>
      </a:hlink>
      <a:folHlink>
        <a:srgbClr val="272B35"/>
      </a:folHlink>
    </a:clrScheme>
    <a:fontScheme name="Stellantis QN">
      <a:majorFont>
        <a:latin typeface="Encode Sans ExpandedLight"/>
        <a:ea typeface=""/>
        <a:cs typeface=""/>
      </a:majorFont>
      <a:minorFont>
        <a:latin typeface="Encod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Template PowerPoint 16-9 v1.potx" id="{69FDD5D8-4BC9-4EFE-99ED-C7531623CBD3}" vid="{187711AE-AB0D-4F59-899B-FFAA8201F273}"/>
    </a:ext>
  </a:extLst>
</a:theme>
</file>

<file path=ppt/theme/theme6.xml><?xml version="1.0" encoding="utf-8"?>
<a:theme xmlns:a="http://schemas.openxmlformats.org/drawingml/2006/main" name="2_Stellantis">
  <a:themeElements>
    <a:clrScheme name="Stellantis">
      <a:dk1>
        <a:srgbClr val="272B35"/>
      </a:dk1>
      <a:lt1>
        <a:sysClr val="window" lastClr="FFFFFF"/>
      </a:lt1>
      <a:dk2>
        <a:srgbClr val="243782"/>
      </a:dk2>
      <a:lt2>
        <a:srgbClr val="EEECE1"/>
      </a:lt2>
      <a:accent1>
        <a:srgbClr val="243782"/>
      </a:accent1>
      <a:accent2>
        <a:srgbClr val="E94E24"/>
      </a:accent2>
      <a:accent3>
        <a:srgbClr val="00ADA0"/>
      </a:accent3>
      <a:accent4>
        <a:srgbClr val="F7A600"/>
      </a:accent4>
      <a:accent5>
        <a:srgbClr val="272B35"/>
      </a:accent5>
      <a:accent6>
        <a:srgbClr val="00DDCD"/>
      </a:accent6>
      <a:hlink>
        <a:srgbClr val="243782"/>
      </a:hlink>
      <a:folHlink>
        <a:srgbClr val="272B35"/>
      </a:folHlink>
    </a:clrScheme>
    <a:fontScheme name="Stellantis PowerPoint">
      <a:majorFont>
        <a:latin typeface="Encode Sans ExpandedSemiBold"/>
        <a:ea typeface=""/>
        <a:cs typeface=""/>
      </a:majorFont>
      <a:minorFont>
        <a:latin typeface="Encode Sans Expande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llantis MAJ Template PowerPoint 16-9 v6.potx" id="{6D4861F8-6CFD-4766-879B-EB53A8634C9E}" vid="{293EC359-D845-45D4-A1B1-480B99BE7C3E}"/>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0f917ab96e8a6fa640546549f692aabd">
  <xsd:schema xmlns:xsd="http://www.w3.org/2001/XMLSchema" xmlns:xs="http://www.w3.org/2001/XMLSchema" xmlns:p="http://schemas.microsoft.com/office/2006/metadata/properties" xmlns:ns2="819a008f-2eb7-4cb0-9fa6-9f1ec8abd8f2" targetNamespace="http://schemas.microsoft.com/office/2006/metadata/properties" ma:root="true" ma:fieldsID="beceb212319d122485cbdfb4835d03f5"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FC1A05-1001-42B2-AEDF-59712E1B4A26}">
  <ds:schemaRefs>
    <ds:schemaRef ds:uri="http://schemas.microsoft.com/sharepoint/v3/contenttype/forms"/>
  </ds:schemaRefs>
</ds:datastoreItem>
</file>

<file path=customXml/itemProps2.xml><?xml version="1.0" encoding="utf-8"?>
<ds:datastoreItem xmlns:ds="http://schemas.openxmlformats.org/officeDocument/2006/customXml" ds:itemID="{BBC96A39-C1F8-48F0-9C3C-CB8F2A5C3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0DF4AB-466F-4211-9AFB-E924160F5B50}">
  <ds:schemaRefs>
    <ds:schemaRef ds:uri="http://schemas.openxmlformats.org/package/2006/metadata/core-properties"/>
    <ds:schemaRef ds:uri="http://purl.org/dc/dcmitype/"/>
    <ds:schemaRef ds:uri="http://schemas.microsoft.com/office/infopath/2007/PartnerControls"/>
    <ds:schemaRef ds:uri="819a008f-2eb7-4cb0-9fa6-9f1ec8abd8f2"/>
    <ds:schemaRef ds:uri="http://purl.org/dc/elements/1.1/"/>
    <ds:schemaRef ds:uri="http://schemas.microsoft.com/office/2006/documentManagement/type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Stellantis</Template>
  <TotalTime>269</TotalTime>
  <Words>6723</Words>
  <Application>Microsoft Office PowerPoint</Application>
  <PresentationFormat>Grand écran</PresentationFormat>
  <Paragraphs>806</Paragraphs>
  <Slides>51</Slides>
  <Notes>51</Notes>
  <HiddenSlides>2</HiddenSlides>
  <MMClips>0</MMClips>
  <ScaleCrop>false</ScaleCrop>
  <HeadingPairs>
    <vt:vector size="6" baseType="variant">
      <vt:variant>
        <vt:lpstr>Polices utilisées</vt:lpstr>
      </vt:variant>
      <vt:variant>
        <vt:i4>10</vt:i4>
      </vt:variant>
      <vt:variant>
        <vt:lpstr>Thème</vt:lpstr>
      </vt:variant>
      <vt:variant>
        <vt:i4>6</vt:i4>
      </vt:variant>
      <vt:variant>
        <vt:lpstr>Titres des diapositives</vt:lpstr>
      </vt:variant>
      <vt:variant>
        <vt:i4>51</vt:i4>
      </vt:variant>
    </vt:vector>
  </HeadingPairs>
  <TitlesOfParts>
    <vt:vector size="67" baseType="lpstr">
      <vt:lpstr>Arial</vt:lpstr>
      <vt:lpstr>Times New Roman</vt:lpstr>
      <vt:lpstr>Encode Sans ExpandedSemiBold</vt:lpstr>
      <vt:lpstr>Encode Sans</vt:lpstr>
      <vt:lpstr>Encode Sans ExpandedLight</vt:lpstr>
      <vt:lpstr>Encode Sans Expanded ExtraLight</vt:lpstr>
      <vt:lpstr>Courier New</vt:lpstr>
      <vt:lpstr>Audi Type Wide Normal</vt:lpstr>
      <vt:lpstr>Wingdings</vt:lpstr>
      <vt:lpstr>Encode Sans Expanded</vt:lpstr>
      <vt:lpstr>Stellantis</vt:lpstr>
      <vt:lpstr>Stellantis - Chapter tangerine</vt:lpstr>
      <vt:lpstr>Stellantis - Chapter mint</vt:lpstr>
      <vt:lpstr>Stellantis - Chapter orange</vt:lpstr>
      <vt:lpstr>1_Stellantis</vt:lpstr>
      <vt:lpstr>2_Stellantis</vt:lpstr>
      <vt:lpstr>B2B new business conquest - 1st visit in practice  B2B Sales Advisors  CG504003V01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01 | SETTING THE CONTEXT</vt:lpstr>
      <vt:lpstr>Reminder of the key elements of the e-learning - The 6 stages of B2B prospecting</vt:lpstr>
      <vt:lpstr>The key objectives of the 1st visit</vt:lpstr>
      <vt:lpstr>Structure of the 1st visit</vt:lpstr>
      <vt:lpstr>Building the relationship and reminding the prospect why they agreed to the meeting</vt:lpstr>
      <vt:lpstr>Building the relationship and reminding the prospect why they agreed to the meeting</vt:lpstr>
      <vt:lpstr>Gathering information about the prospect and their expectations</vt:lpstr>
      <vt:lpstr>Positioning as a business partner</vt:lpstr>
      <vt:lpstr>Close the meeting</vt:lpstr>
      <vt:lpstr>Key elements of the digital 1st visit</vt:lpstr>
      <vt:lpstr>The digital 1st visit – Check list</vt:lpstr>
      <vt:lpstr>Case study briefing</vt:lpstr>
      <vt:lpstr>02 | Case study phases 1 &amp; 2</vt:lpstr>
      <vt:lpstr>Introduce yourself</vt:lpstr>
      <vt:lpstr>Présentation PowerPoint</vt:lpstr>
      <vt:lpstr>Example of good practice</vt:lpstr>
      <vt:lpstr>03 | Case Study Phase #3</vt:lpstr>
      <vt:lpstr>The basics of a good diagnosis</vt:lpstr>
      <vt:lpstr>Gather information on the prospect and their expectations</vt:lpstr>
      <vt:lpstr>What questions to ask?</vt:lpstr>
      <vt:lpstr>Gather information about the prospect and their expectations</vt:lpstr>
      <vt:lpstr>Gather information about the prospect and their expectations</vt:lpstr>
      <vt:lpstr>Gather information about the prospect and their expectations</vt:lpstr>
      <vt:lpstr>Gather information about the prospect and their expectations</vt:lpstr>
      <vt:lpstr>Présentation PowerPoint</vt:lpstr>
      <vt:lpstr>Summary of the concerns expressed by the prospect</vt:lpstr>
      <vt:lpstr>04 | Case Study Phase #4</vt:lpstr>
      <vt:lpstr>Position yourself as a business partner</vt:lpstr>
      <vt:lpstr>POSITION YOURSELF AS A BUSINESS PARTNER BY USING THE Business Reason</vt:lpstr>
      <vt:lpstr>POSITION YOURSELF AS A BUSINESS PARTNER BY USING THE Business Reason</vt:lpstr>
      <vt:lpstr>What arguments to put forward?</vt:lpstr>
      <vt:lpstr>Position yourself as a business partner</vt:lpstr>
      <vt:lpstr>Présentation PowerPoint</vt:lpstr>
      <vt:lpstr>What arguments to put forward - Basis for a debriefing?</vt:lpstr>
      <vt:lpstr>05 | Case Study Phase #5</vt:lpstr>
      <vt:lpstr>Présentation PowerPoint</vt:lpstr>
      <vt:lpstr>Présentation PowerPoint</vt:lpstr>
      <vt:lpstr>ClosING the interview - Basis for a debriefing</vt:lpstr>
      <vt:lpstr>conclusion</vt:lpstr>
      <vt:lpstr>Présentation PowerPoint</vt:lpstr>
      <vt:lpstr>Présentation PowerPoint</vt:lpstr>
      <vt:lpstr>Thank you for participating in this virtual class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 [encode sans expanded light 47 pt] on several lines LOREM IPSUM DOLOR SIT CTETUER SIT PISCINGO</dc:title>
  <dc:creator>Amelie Retailleau</dc:creator>
  <cp:lastModifiedBy>MAGALI LETELLIER</cp:lastModifiedBy>
  <cp:revision>14</cp:revision>
  <dcterms:created xsi:type="dcterms:W3CDTF">2021-01-22T15:57:22Z</dcterms:created>
  <dcterms:modified xsi:type="dcterms:W3CDTF">2026-03-25T08:16:13Z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ediaServiceImageTags">
    <vt:lpwstr/>
  </property>
  <property fmtid="{D5CDD505-2E9C-101B-9397-08002B2CF9AE}" pid="4" name="MSIP_Label_2fd53d93-3f4c-4b90-b511-bd6bdbb4fba9_Enabled">
    <vt:lpwstr>true</vt:lpwstr>
  </property>
  <property fmtid="{D5CDD505-2E9C-101B-9397-08002B2CF9AE}" pid="5" name="MSIP_Label_2fd53d93-3f4c-4b90-b511-bd6bdbb4fba9_SetDate">
    <vt:lpwstr>2022-07-29T07:07:32Z</vt:lpwstr>
  </property>
  <property fmtid="{D5CDD505-2E9C-101B-9397-08002B2CF9AE}" pid="6" name="MSIP_Label_2fd53d93-3f4c-4b90-b511-bd6bdbb4fba9_Method">
    <vt:lpwstr>Standard</vt:lpwstr>
  </property>
  <property fmtid="{D5CDD505-2E9C-101B-9397-08002B2CF9AE}" pid="7" name="MSIP_Label_2fd53d93-3f4c-4b90-b511-bd6bdbb4fba9_Name">
    <vt:lpwstr>2fd53d93-3f4c-4b90-b511-bd6bdbb4fba9</vt:lpwstr>
  </property>
  <property fmtid="{D5CDD505-2E9C-101B-9397-08002B2CF9AE}" pid="8" name="MSIP_Label_2fd53d93-3f4c-4b90-b511-bd6bdbb4fba9_SiteId">
    <vt:lpwstr>d852d5cd-724c-4128-8812-ffa5db3f8507</vt:lpwstr>
  </property>
  <property fmtid="{D5CDD505-2E9C-101B-9397-08002B2CF9AE}" pid="9" name="MSIP_Label_2fd53d93-3f4c-4b90-b511-bd6bdbb4fba9_ActionId">
    <vt:lpwstr>14db7870-ad6e-4587-96c7-a8a188d8dd47</vt:lpwstr>
  </property>
  <property fmtid="{D5CDD505-2E9C-101B-9397-08002B2CF9AE}" pid="10" name="MSIP_Label_2fd53d93-3f4c-4b90-b511-bd6bdbb4fba9_ContentBits">
    <vt:lpwstr>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