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70" r:id="rId4"/>
    <p:sldMasterId id="2147483694" r:id="rId5"/>
    <p:sldMasterId id="2147483708" r:id="rId6"/>
    <p:sldMasterId id="2147483722" r:id="rId7"/>
    <p:sldMasterId id="2147483782" r:id="rId8"/>
  </p:sldMasterIdLst>
  <p:notesMasterIdLst>
    <p:notesMasterId r:id="rId50"/>
  </p:notesMasterIdLst>
  <p:sldIdLst>
    <p:sldId id="389" r:id="rId9"/>
    <p:sldId id="4188" r:id="rId10"/>
    <p:sldId id="4186" r:id="rId11"/>
    <p:sldId id="4178" r:id="rId12"/>
    <p:sldId id="4185" r:id="rId13"/>
    <p:sldId id="2147377216" r:id="rId14"/>
    <p:sldId id="2147377223" r:id="rId15"/>
    <p:sldId id="834" r:id="rId16"/>
    <p:sldId id="2147377285" r:id="rId17"/>
    <p:sldId id="2147377286" r:id="rId18"/>
    <p:sldId id="2147377192" r:id="rId19"/>
    <p:sldId id="2147377201" r:id="rId20"/>
    <p:sldId id="1072" r:id="rId21"/>
    <p:sldId id="2147377264" r:id="rId22"/>
    <p:sldId id="2147377227" r:id="rId23"/>
    <p:sldId id="2147377288" r:id="rId24"/>
    <p:sldId id="2147377289" r:id="rId25"/>
    <p:sldId id="2147377290" r:id="rId26"/>
    <p:sldId id="2147377291" r:id="rId27"/>
    <p:sldId id="2147377292" r:id="rId28"/>
    <p:sldId id="2147377303" r:id="rId29"/>
    <p:sldId id="2147377299" r:id="rId30"/>
    <p:sldId id="2147377250" r:id="rId31"/>
    <p:sldId id="2147377294" r:id="rId32"/>
    <p:sldId id="2134805912" r:id="rId33"/>
    <p:sldId id="2076136977" r:id="rId34"/>
    <p:sldId id="2076137090" r:id="rId35"/>
    <p:sldId id="2147377300" r:id="rId36"/>
    <p:sldId id="2147377302" r:id="rId37"/>
    <p:sldId id="2134805768" r:id="rId38"/>
    <p:sldId id="2147377287" r:id="rId39"/>
    <p:sldId id="2147377296" r:id="rId40"/>
    <p:sldId id="2147377295" r:id="rId41"/>
    <p:sldId id="2147377297" r:id="rId42"/>
    <p:sldId id="2147377298" r:id="rId43"/>
    <p:sldId id="2147377301" r:id="rId44"/>
    <p:sldId id="2147377212" r:id="rId45"/>
    <p:sldId id="2147377235" r:id="rId46"/>
    <p:sldId id="2147377213" r:id="rId47"/>
    <p:sldId id="2147377304" r:id="rId48"/>
    <p:sldId id="388" r:id="rId49"/>
  </p:sldIdLst>
  <p:sldSz cx="12192000" cy="6858000"/>
  <p:notesSz cx="9928225" cy="6797675"/>
  <p:embeddedFontLst>
    <p:embeddedFont>
      <p:font typeface="Encode Sans" pitchFamily="2" charset="0"/>
      <p:regular r:id="rId51"/>
      <p:bold r:id="rId52"/>
    </p:embeddedFont>
    <p:embeddedFont>
      <p:font typeface="Encode Sans Expanded" pitchFamily="2" charset="0"/>
      <p:regular r:id="rId53"/>
      <p:bold r:id="rId54"/>
    </p:embeddedFont>
    <p:embeddedFont>
      <p:font typeface="Encode Sans ExpandedLight" charset="0"/>
      <p:regular r:id="rId55"/>
    </p:embeddedFont>
    <p:embeddedFont>
      <p:font typeface="Encode Sans ExpandedSemiBold" charset="0"/>
      <p:regular r:id="rId56"/>
      <p:bold r:id="rId5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3E6774D-2F1E-47D6-ABDC-FE00908ACD1B}">
          <p14:sldIdLst>
            <p14:sldId id="389"/>
            <p14:sldId id="4188"/>
            <p14:sldId id="4186"/>
            <p14:sldId id="4178"/>
            <p14:sldId id="4185"/>
            <p14:sldId id="2147377216"/>
          </p14:sldIdLst>
        </p14:section>
        <p14:section name="Context" id="{8F91196D-87DC-4C2A-BE33-516838292504}">
          <p14:sldIdLst>
            <p14:sldId id="2147377223"/>
            <p14:sldId id="834"/>
            <p14:sldId id="2147377285"/>
            <p14:sldId id="2147377286"/>
            <p14:sldId id="2147377192"/>
            <p14:sldId id="2147377201"/>
            <p14:sldId id="1072"/>
            <p14:sldId id="2147377264"/>
          </p14:sldIdLst>
        </p14:section>
        <p14:section name="Asking the right questions of TPEs and SMEs" id="{90E6B718-B2E5-4E3E-A31B-4CF82EAD5F38}">
          <p14:sldIdLst>
            <p14:sldId id="2147377227"/>
            <p14:sldId id="2147377288"/>
            <p14:sldId id="2147377289"/>
            <p14:sldId id="2147377290"/>
            <p14:sldId id="2147377291"/>
            <p14:sldId id="2147377292"/>
            <p14:sldId id="2147377303"/>
            <p14:sldId id="2147377299"/>
          </p14:sldIdLst>
        </p14:section>
        <p14:section name="Case study TPE" id="{C4F2C504-D080-4D35-A6A9-3D346BE6C2C2}">
          <p14:sldIdLst>
            <p14:sldId id="2147377250"/>
            <p14:sldId id="2147377294"/>
            <p14:sldId id="2134805912"/>
            <p14:sldId id="2076136977"/>
            <p14:sldId id="2076137090"/>
            <p14:sldId id="2147377300"/>
            <p14:sldId id="2147377302"/>
          </p14:sldIdLst>
        </p14:section>
        <p14:section name="Cas pratique PME" id="{7EEE7864-3A4B-422C-A221-7F74494A87B2}">
          <p14:sldIdLst>
            <p14:sldId id="2134805768"/>
            <p14:sldId id="2147377287"/>
            <p14:sldId id="2147377296"/>
            <p14:sldId id="2147377295"/>
            <p14:sldId id="2147377297"/>
            <p14:sldId id="2147377298"/>
            <p14:sldId id="2147377301"/>
          </p14:sldIdLst>
        </p14:section>
        <p14:section name="Conclusion" id="{091DECD7-F335-4DB8-967F-6C4150BCBBD2}">
          <p14:sldIdLst>
            <p14:sldId id="2147377212"/>
            <p14:sldId id="2147377235"/>
            <p14:sldId id="2147377213"/>
            <p14:sldId id="2147377304"/>
          </p14:sldIdLst>
        </p14:section>
        <p14:section name="Contact" id="{7ADF6553-968C-4BC3-B220-04F721EC75A2}">
          <p14:sldIdLst>
            <p14:sldId id="388"/>
          </p14:sldIdLst>
        </p14:section>
      </p14:sectionLst>
    </p:ext>
    <p:ext uri="{EFAFB233-063F-42B5-8137-9DF3F51BA10A}">
      <p15:sldGuideLst xmlns:p15="http://schemas.microsoft.com/office/powerpoint/2012/main">
        <p15:guide id="1" orient="horz" pos="2137"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4EE242-9B60-B600-5EB4-1BB0AACF6AC4}" name="FREDERIC CHAPUIS" initials="FC" userId="S::J130541@INETPSA.COM::1b90ef38-2306-4be6-8454-8398bc6004a9" providerId="AD"/>
  <p188:author id="{28708A81-5424-E5DE-73A0-5823A6E079DA}" name="Arnaud Desmedt" initials="AD" userId="S::a.desmedt@eurofleet-consult.com::cbea870f-87d6-4388-9cd2-f7b24845f136" providerId="AD"/>
  <p188:author id="{6C08EBA9-038C-44C8-162F-1A7F067D9C36}" name="FREDERIC D'AGOSTINO" initials="FD" userId="S::OFZRGWJ@inetpsa.com::8d7bc227-7586-4125-b67a-e032b4c8a12f" providerId="AD"/>
  <p188:author id="{049B66D2-E6D6-BEF4-C370-945EABA2132A}" name="MAUD LECHAT" initials="ML" userId="S::J504542@inetpsa.com::3610028c-8d41-47a3-93ee-bdebc608ac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82"/>
    <a:srgbClr val="FFFFFF"/>
    <a:srgbClr val="B73612"/>
    <a:srgbClr val="7F7F7F"/>
    <a:srgbClr val="BFBFBF"/>
    <a:srgbClr val="E8E8ED"/>
    <a:srgbClr val="ECA42E"/>
    <a:srgbClr val="E94E24"/>
    <a:srgbClr val="F7A600"/>
    <a:srgbClr val="00A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7EB46-C5D6-4099-854C-C2DE7FB76229}" v="4" dt="2026-02-04T17:45:22.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2"/>
    <p:restoredTop sz="81924" autoAdjust="0"/>
  </p:normalViewPr>
  <p:slideViewPr>
    <p:cSldViewPr snapToGrid="0">
      <p:cViewPr varScale="1">
        <p:scale>
          <a:sx n="104" d="100"/>
          <a:sy n="104" d="100"/>
        </p:scale>
        <p:origin x="738" y="96"/>
      </p:cViewPr>
      <p:guideLst>
        <p:guide orient="horz" pos="2137"/>
        <p:guide pos="3840"/>
      </p:guideLst>
    </p:cSldViewPr>
  </p:slideViewPr>
  <p:outlineViewPr>
    <p:cViewPr>
      <p:scale>
        <a:sx n="33" d="100"/>
        <a:sy n="33" d="100"/>
      </p:scale>
      <p:origin x="0" y="-27256"/>
    </p:cViewPr>
  </p:outlineViewPr>
  <p:notesTextViewPr>
    <p:cViewPr>
      <p:scale>
        <a:sx n="3" d="2"/>
        <a:sy n="3" d="2"/>
      </p:scale>
      <p:origin x="0" y="0"/>
    </p:cViewPr>
  </p:notesTextViewPr>
  <p:notesViewPr>
    <p:cSldViewPr snapToGrid="0">
      <p:cViewPr varScale="1">
        <p:scale>
          <a:sx n="128" d="100"/>
          <a:sy n="128" d="100"/>
        </p:scale>
        <p:origin x="1734" y="1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font" Target="fonts/font4.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7.fntdata"/><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6.fntdata"/><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ALI LETELLIER" userId="ce09517c-5f3d-4c89-9b8e-131d2ff582fd" providerId="ADAL" clId="{64540015-D6DA-471D-BE89-BC9108C6A962}"/>
    <pc:docChg chg="addSld delSld modSld modSection">
      <pc:chgData name="MAGALI LETELLIER" userId="ce09517c-5f3d-4c89-9b8e-131d2ff582fd" providerId="ADAL" clId="{64540015-D6DA-471D-BE89-BC9108C6A962}" dt="2026-02-04T17:45:22.099" v="12"/>
      <pc:docMkLst>
        <pc:docMk/>
      </pc:docMkLst>
      <pc:sldChg chg="add del">
        <pc:chgData name="MAGALI LETELLIER" userId="ce09517c-5f3d-4c89-9b8e-131d2ff582fd" providerId="ADAL" clId="{64540015-D6DA-471D-BE89-BC9108C6A962}" dt="2026-02-04T17:45:22.099" v="12"/>
        <pc:sldMkLst>
          <pc:docMk/>
          <pc:sldMk cId="475410788" sldId="388"/>
        </pc:sldMkLst>
      </pc:sldChg>
      <pc:sldChg chg="modSp mod">
        <pc:chgData name="MAGALI LETELLIER" userId="ce09517c-5f3d-4c89-9b8e-131d2ff582fd" providerId="ADAL" clId="{64540015-D6DA-471D-BE89-BC9108C6A962}" dt="2026-02-04T13:37:37.988" v="0" actId="400"/>
        <pc:sldMkLst>
          <pc:docMk/>
          <pc:sldMk cId="4137929335" sldId="389"/>
        </pc:sldMkLst>
        <pc:spChg chg="mod">
          <ac:chgData name="MAGALI LETELLIER" userId="ce09517c-5f3d-4c89-9b8e-131d2ff582fd" providerId="ADAL" clId="{64540015-D6DA-471D-BE89-BC9108C6A962}" dt="2026-02-04T13:37:37.988" v="0" actId="400"/>
          <ac:spMkLst>
            <pc:docMk/>
            <pc:sldMk cId="4137929335" sldId="389"/>
            <ac:spMk id="2" creationId="{D3BF9D19-ADE4-4A3B-87DC-29130C6274B7}"/>
          </ac:spMkLst>
        </pc:spChg>
      </pc:sldChg>
      <pc:sldChg chg="add del">
        <pc:chgData name="MAGALI LETELLIER" userId="ce09517c-5f3d-4c89-9b8e-131d2ff582fd" providerId="ADAL" clId="{64540015-D6DA-471D-BE89-BC9108C6A962}" dt="2026-02-04T17:45:09.448" v="11" actId="47"/>
        <pc:sldMkLst>
          <pc:docMk/>
          <pc:sldMk cId="1655341833" sldId="4083"/>
        </pc:sldMkLst>
      </pc:sldChg>
      <pc:sldChg chg="add del">
        <pc:chgData name="MAGALI LETELLIER" userId="ce09517c-5f3d-4c89-9b8e-131d2ff582fd" providerId="ADAL" clId="{64540015-D6DA-471D-BE89-BC9108C6A962}" dt="2026-02-04T17:42:04.366" v="8"/>
        <pc:sldMkLst>
          <pc:docMk/>
          <pc:sldMk cId="2676541824" sldId="4178"/>
        </pc:sldMkLst>
      </pc:sldChg>
      <pc:sldChg chg="add del">
        <pc:chgData name="MAGALI LETELLIER" userId="ce09517c-5f3d-4c89-9b8e-131d2ff582fd" providerId="ADAL" clId="{64540015-D6DA-471D-BE89-BC9108C6A962}" dt="2026-02-04T17:42:04.366" v="8"/>
        <pc:sldMkLst>
          <pc:docMk/>
          <pc:sldMk cId="3101544945" sldId="4185"/>
        </pc:sldMkLst>
      </pc:sldChg>
      <pc:sldChg chg="add del">
        <pc:chgData name="MAGALI LETELLIER" userId="ce09517c-5f3d-4c89-9b8e-131d2ff582fd" providerId="ADAL" clId="{64540015-D6DA-471D-BE89-BC9108C6A962}" dt="2026-02-04T17:44:44.486" v="9"/>
        <pc:sldMkLst>
          <pc:docMk/>
          <pc:sldMk cId="2399153425" sldId="2147377212"/>
        </pc:sldMkLst>
      </pc:sldChg>
      <pc:sldChg chg="add del">
        <pc:chgData name="MAGALI LETELLIER" userId="ce09517c-5f3d-4c89-9b8e-131d2ff582fd" providerId="ADAL" clId="{64540015-D6DA-471D-BE89-BC9108C6A962}" dt="2026-02-04T17:44:44.486" v="9"/>
        <pc:sldMkLst>
          <pc:docMk/>
          <pc:sldMk cId="3977574321" sldId="2147377213"/>
        </pc:sldMkLst>
      </pc:sldChg>
      <pc:sldChg chg="add del">
        <pc:chgData name="MAGALI LETELLIER" userId="ce09517c-5f3d-4c89-9b8e-131d2ff582fd" providerId="ADAL" clId="{64540015-D6DA-471D-BE89-BC9108C6A962}" dt="2026-02-04T17:44:44.486" v="9"/>
        <pc:sldMkLst>
          <pc:docMk/>
          <pc:sldMk cId="758728050" sldId="2147377235"/>
        </pc:sldMkLst>
      </pc:sldChg>
      <pc:sldChg chg="add">
        <pc:chgData name="MAGALI LETELLIER" userId="ce09517c-5f3d-4c89-9b8e-131d2ff582fd" providerId="ADAL" clId="{64540015-D6DA-471D-BE89-BC9108C6A962}" dt="2026-02-04T17:45:06.250" v="10"/>
        <pc:sldMkLst>
          <pc:docMk/>
          <pc:sldMk cId="3236848261" sldId="2147377304"/>
        </pc:sldMkLst>
      </pc:sldChg>
      <pc:sldMasterChg chg="delSldLayout">
        <pc:chgData name="MAGALI LETELLIER" userId="ce09517c-5f3d-4c89-9b8e-131d2ff582fd" providerId="ADAL" clId="{64540015-D6DA-471D-BE89-BC9108C6A962}" dt="2026-02-04T13:39:05.974" v="6" actId="47"/>
        <pc:sldMasterMkLst>
          <pc:docMk/>
          <pc:sldMasterMk cId="3487417718" sldId="2147483670"/>
        </pc:sldMasterMkLst>
        <pc:sldLayoutChg chg="del">
          <pc:chgData name="MAGALI LETELLIER" userId="ce09517c-5f3d-4c89-9b8e-131d2ff582fd" providerId="ADAL" clId="{64540015-D6DA-471D-BE89-BC9108C6A962}" dt="2026-02-04T13:39:05.974" v="6" actId="47"/>
          <pc:sldLayoutMkLst>
            <pc:docMk/>
            <pc:sldMasterMk cId="3487417718" sldId="2147483670"/>
            <pc:sldLayoutMk cId="623699999" sldId="2147483793"/>
          </pc:sldLayoutMkLst>
        </pc:sldLayoutChg>
      </pc:sldMasterChg>
      <pc:sldMasterChg chg="delSldLayout">
        <pc:chgData name="MAGALI LETELLIER" userId="ce09517c-5f3d-4c89-9b8e-131d2ff582fd" providerId="ADAL" clId="{64540015-D6DA-471D-BE89-BC9108C6A962}" dt="2026-02-04T17:45:09.448" v="11" actId="47"/>
        <pc:sldMasterMkLst>
          <pc:docMk/>
          <pc:sldMasterMk cId="1399731649" sldId="2147483694"/>
        </pc:sldMasterMkLst>
        <pc:sldLayoutChg chg="del">
          <pc:chgData name="MAGALI LETELLIER" userId="ce09517c-5f3d-4c89-9b8e-131d2ff582fd" providerId="ADAL" clId="{64540015-D6DA-471D-BE89-BC9108C6A962}" dt="2026-02-04T17:45:09.448" v="11" actId="47"/>
          <pc:sldLayoutMkLst>
            <pc:docMk/>
            <pc:sldMasterMk cId="1399731649" sldId="2147483694"/>
            <pc:sldLayoutMk cId="459723503" sldId="2147483791"/>
          </pc:sldLayoutMkLst>
        </pc:sldLayoutChg>
      </pc:sldMasterChg>
      <pc:sldMasterChg chg="delSldLayout">
        <pc:chgData name="MAGALI LETELLIER" userId="ce09517c-5f3d-4c89-9b8e-131d2ff582fd" providerId="ADAL" clId="{64540015-D6DA-471D-BE89-BC9108C6A962}" dt="2026-02-04T13:38:59.811" v="4" actId="47"/>
        <pc:sldMasterMkLst>
          <pc:docMk/>
          <pc:sldMasterMk cId="715542581" sldId="2147483722"/>
        </pc:sldMasterMkLst>
        <pc:sldLayoutChg chg="del">
          <pc:chgData name="MAGALI LETELLIER" userId="ce09517c-5f3d-4c89-9b8e-131d2ff582fd" providerId="ADAL" clId="{64540015-D6DA-471D-BE89-BC9108C6A962}" dt="2026-02-04T13:38:59.811" v="4" actId="47"/>
          <pc:sldLayoutMkLst>
            <pc:docMk/>
            <pc:sldMasterMk cId="715542581" sldId="2147483722"/>
            <pc:sldLayoutMk cId="1389257776" sldId="2147483781"/>
          </pc:sldLayoutMkLst>
        </pc:sldLayoutChg>
      </pc:sldMasterChg>
    </pc:docChg>
  </pc:docChgLst>
  <pc:docChgLst>
    <pc:chgData name="Arnaud Desmedt" userId="cbea870f-87d6-4388-9cd2-f7b24845f136" providerId="ADAL" clId="{A6BD4CA9-1FA1-4347-B73A-21D227FEF051}"/>
    <pc:docChg chg="modSld">
      <pc:chgData name="Arnaud Desmedt" userId="cbea870f-87d6-4388-9cd2-f7b24845f136" providerId="ADAL" clId="{A6BD4CA9-1FA1-4347-B73A-21D227FEF051}" dt="2022-12-02T13:16:50.176" v="55" actId="478"/>
      <pc:docMkLst>
        <pc:docMk/>
      </pc:docMkLst>
      <pc:sldChg chg="modSp mod">
        <pc:chgData name="Arnaud Desmedt" userId="cbea870f-87d6-4388-9cd2-f7b24845f136" providerId="ADAL" clId="{A6BD4CA9-1FA1-4347-B73A-21D227FEF051}" dt="2022-12-02T13:14:03.079" v="51" actId="20577"/>
        <pc:sldMkLst>
          <pc:docMk/>
          <pc:sldMk cId="4137929335" sldId="389"/>
        </pc:sldMkLst>
      </pc:sldChg>
      <pc:sldChg chg="modNotes">
        <pc:chgData name="Arnaud Desmedt" userId="cbea870f-87d6-4388-9cd2-f7b24845f136" providerId="ADAL" clId="{A6BD4CA9-1FA1-4347-B73A-21D227FEF051}" dt="2022-12-02T13:16:50.176" v="55" actId="478"/>
        <pc:sldMkLst>
          <pc:docMk/>
          <pc:sldMk cId="91675" sldId="1072"/>
        </pc:sldMkLst>
      </pc:sldChg>
      <pc:sldChg chg="modAnim">
        <pc:chgData name="Arnaud Desmedt" userId="cbea870f-87d6-4388-9cd2-f7b24845f136" providerId="ADAL" clId="{A6BD4CA9-1FA1-4347-B73A-21D227FEF051}" dt="2022-12-02T13:14:21.810" v="54"/>
        <pc:sldMkLst>
          <pc:docMk/>
          <pc:sldMk cId="2644136648" sldId="41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4302231" cy="341064"/>
          </a:xfrm>
          <a:prstGeom prst="rect">
            <a:avLst/>
          </a:prstGeom>
        </p:spPr>
        <p:txBody>
          <a:bodyPr vert="horz" lIns="91294" tIns="45647" rIns="91294" bIns="45647" rtlCol="0"/>
          <a:lstStyle>
            <a:lvl1pPr algn="l">
              <a:defRPr sz="1200">
                <a:latin typeface="Encode Sans Expanded" panose="00000505000000000000" pitchFamily="2" charset="0"/>
              </a:defRPr>
            </a:lvl1pPr>
          </a:lstStyle>
          <a:p>
            <a:endParaRPr lang="fr-FR"/>
          </a:p>
        </p:txBody>
      </p:sp>
      <p:sp>
        <p:nvSpPr>
          <p:cNvPr id="3" name="Espace réservé de la date 2"/>
          <p:cNvSpPr>
            <a:spLocks noGrp="1"/>
          </p:cNvSpPr>
          <p:nvPr>
            <p:ph type="dt" idx="1"/>
          </p:nvPr>
        </p:nvSpPr>
        <p:spPr>
          <a:xfrm>
            <a:off x="5623697" y="1"/>
            <a:ext cx="4302231" cy="341064"/>
          </a:xfrm>
          <a:prstGeom prst="rect">
            <a:avLst/>
          </a:prstGeom>
        </p:spPr>
        <p:txBody>
          <a:bodyPr vert="horz" lIns="91294" tIns="45647" rIns="91294" bIns="45647" rtlCol="0"/>
          <a:lstStyle>
            <a:lvl1pPr algn="r">
              <a:defRPr sz="1200">
                <a:latin typeface="Encode Sans Expanded" panose="00000505000000000000" pitchFamily="2" charset="0"/>
              </a:defRPr>
            </a:lvl1pPr>
          </a:lstStyle>
          <a:p>
            <a:fld id="{499D647E-0E65-4A14-903D-757EDF104052}" type="datetimeFigureOut">
              <a:rPr lang="fr-FR" smtClean="0"/>
              <a:pPr/>
              <a:t>04/02/2026</a:t>
            </a:fld>
            <a:endParaRPr lang="fr-FR"/>
          </a:p>
        </p:txBody>
      </p:sp>
      <p:sp>
        <p:nvSpPr>
          <p:cNvPr id="4" name="Espace réservé de l'image des diapositives 3"/>
          <p:cNvSpPr>
            <a:spLocks noGrp="1" noRot="1" noChangeAspect="1"/>
          </p:cNvSpPr>
          <p:nvPr>
            <p:ph type="sldImg" idx="2"/>
          </p:nvPr>
        </p:nvSpPr>
        <p:spPr>
          <a:xfrm>
            <a:off x="360363" y="468313"/>
            <a:ext cx="4778375" cy="2687637"/>
          </a:xfrm>
          <a:prstGeom prst="rect">
            <a:avLst/>
          </a:prstGeom>
          <a:noFill/>
          <a:ln w="12700">
            <a:solidFill>
              <a:prstClr val="black"/>
            </a:solidFill>
          </a:ln>
        </p:spPr>
        <p:txBody>
          <a:bodyPr vert="horz" lIns="91294" tIns="45647" rIns="91294" bIns="45647" rtlCol="0" anchor="ctr"/>
          <a:lstStyle/>
          <a:p>
            <a:endParaRPr lang="fr-FR"/>
          </a:p>
        </p:txBody>
      </p:sp>
      <p:sp>
        <p:nvSpPr>
          <p:cNvPr id="5" name="Espace réservé des notes 4"/>
          <p:cNvSpPr>
            <a:spLocks noGrp="1"/>
          </p:cNvSpPr>
          <p:nvPr>
            <p:ph type="body" sz="quarter" idx="3"/>
          </p:nvPr>
        </p:nvSpPr>
        <p:spPr>
          <a:xfrm>
            <a:off x="5613669" y="915512"/>
            <a:ext cx="4171650" cy="5346589"/>
          </a:xfrm>
          <a:prstGeom prst="rect">
            <a:avLst/>
          </a:prstGeom>
          <a:ln>
            <a:solidFill>
              <a:schemeClr val="tx1"/>
            </a:solidFill>
          </a:ln>
        </p:spPr>
        <p:txBody>
          <a:bodyPr vert="horz" lIns="91294" tIns="45647" rIns="91294" bIns="4564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612"/>
            <a:ext cx="4302231" cy="341063"/>
          </a:xfrm>
          <a:prstGeom prst="rect">
            <a:avLst/>
          </a:prstGeom>
        </p:spPr>
        <p:txBody>
          <a:bodyPr vert="horz" lIns="91294" tIns="45647" rIns="91294" bIns="45647" rtlCol="0" anchor="b"/>
          <a:lstStyle>
            <a:lvl1pPr algn="l">
              <a:defRPr sz="1200">
                <a:latin typeface="Encode Sans Expanded" panose="00000505000000000000" pitchFamily="2" charset="0"/>
              </a:defRPr>
            </a:lvl1pPr>
          </a:lstStyle>
          <a:p>
            <a:endParaRPr lang="fr-FR"/>
          </a:p>
        </p:txBody>
      </p:sp>
      <p:sp>
        <p:nvSpPr>
          <p:cNvPr id="7" name="Espace réservé du numéro de diapositive 6"/>
          <p:cNvSpPr>
            <a:spLocks noGrp="1"/>
          </p:cNvSpPr>
          <p:nvPr>
            <p:ph type="sldNum" sz="quarter" idx="5"/>
          </p:nvPr>
        </p:nvSpPr>
        <p:spPr>
          <a:xfrm>
            <a:off x="5623697" y="6456612"/>
            <a:ext cx="4302231" cy="341063"/>
          </a:xfrm>
          <a:prstGeom prst="rect">
            <a:avLst/>
          </a:prstGeom>
        </p:spPr>
        <p:txBody>
          <a:bodyPr vert="horz" lIns="91294" tIns="45647" rIns="91294" bIns="45647" rtlCol="0" anchor="b"/>
          <a:lstStyle>
            <a:lvl1pPr algn="r">
              <a:defRPr sz="1200">
                <a:latin typeface="Encode Sans Expanded" panose="00000505000000000000" pitchFamily="2" charset="0"/>
              </a:defRPr>
            </a:lvl1pPr>
          </a:lstStyle>
          <a:p>
            <a:fld id="{DA46B207-691D-4EE2-B9CC-9F376BF0DE64}" type="slidenum">
              <a:rPr lang="fr-FR" smtClean="0"/>
              <a:pPr/>
              <a:t>‹N°›</a:t>
            </a:fld>
            <a:endParaRPr lang="fr-FR"/>
          </a:p>
        </p:txBody>
      </p:sp>
      <p:sp>
        <p:nvSpPr>
          <p:cNvPr id="8" name="TextBox 7">
            <a:extLst>
              <a:ext uri="{FF2B5EF4-FFF2-40B4-BE49-F238E27FC236}">
                <a16:creationId xmlns:a16="http://schemas.microsoft.com/office/drawing/2014/main" id="{65375926-54D0-41AB-9550-418420F028D3}"/>
              </a:ext>
            </a:extLst>
          </p:cNvPr>
          <p:cNvSpPr txBox="1"/>
          <p:nvPr/>
        </p:nvSpPr>
        <p:spPr>
          <a:xfrm>
            <a:off x="5545766" y="470844"/>
            <a:ext cx="3329465" cy="335576"/>
          </a:xfrm>
          <a:prstGeom prst="rect">
            <a:avLst/>
          </a:prstGeom>
          <a:noFill/>
        </p:spPr>
        <p:txBody>
          <a:bodyPr wrap="square" lIns="91294" tIns="45647" rIns="91294" bIns="45647" rtlCol="0">
            <a:spAutoFit/>
          </a:bodyPr>
          <a:lstStyle/>
          <a:p>
            <a:r>
              <a:rPr lang="fr-BE" sz="1600" b="1" dirty="0">
                <a:latin typeface="Encode Sans Expanded" panose="00000505000000000000" pitchFamily="2" charset="0"/>
              </a:rPr>
              <a:t>Key messages</a:t>
            </a:r>
          </a:p>
        </p:txBody>
      </p:sp>
      <p:sp>
        <p:nvSpPr>
          <p:cNvPr id="10" name="ZoneTexte 8">
            <a:extLst>
              <a:ext uri="{FF2B5EF4-FFF2-40B4-BE49-F238E27FC236}">
                <a16:creationId xmlns:a16="http://schemas.microsoft.com/office/drawing/2014/main" id="{A951023D-8294-437A-B99A-576625DB1A4F}"/>
              </a:ext>
            </a:extLst>
          </p:cNvPr>
          <p:cNvSpPr txBox="1"/>
          <p:nvPr/>
        </p:nvSpPr>
        <p:spPr>
          <a:xfrm>
            <a:off x="124856" y="3299869"/>
            <a:ext cx="4052521" cy="306147"/>
          </a:xfrm>
          <a:prstGeom prst="rect">
            <a:avLst/>
          </a:prstGeom>
          <a:noFill/>
        </p:spPr>
        <p:txBody>
          <a:bodyPr wrap="square" lIns="90673" tIns="45336" rIns="90673" bIns="45336" rtlCol="0">
            <a:spAutoFit/>
          </a:bodyPr>
          <a:lstStyle/>
          <a:p>
            <a:r>
              <a:rPr lang="fr-BE" sz="1400" b="1" dirty="0">
                <a:latin typeface="Encode Sans Expanded" panose="00000505000000000000" pitchFamily="2" charset="0"/>
              </a:rPr>
              <a:t>Objective</a:t>
            </a:r>
          </a:p>
        </p:txBody>
      </p:sp>
      <p:sp>
        <p:nvSpPr>
          <p:cNvPr id="11" name="Rectangle 10">
            <a:extLst>
              <a:ext uri="{FF2B5EF4-FFF2-40B4-BE49-F238E27FC236}">
                <a16:creationId xmlns:a16="http://schemas.microsoft.com/office/drawing/2014/main" id="{5CB83F46-436B-4B8E-8352-8A29FD4C72A8}"/>
              </a:ext>
            </a:extLst>
          </p:cNvPr>
          <p:cNvSpPr/>
          <p:nvPr/>
        </p:nvSpPr>
        <p:spPr>
          <a:xfrm>
            <a:off x="142908" y="3726134"/>
            <a:ext cx="5152147" cy="2517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en-US">
              <a:latin typeface="Encode Sans Expanded" panose="00000505000000000000" pitchFamily="2" charset="0"/>
            </a:endParaRPr>
          </a:p>
        </p:txBody>
      </p:sp>
    </p:spTree>
    <p:extLst>
      <p:ext uri="{BB962C8B-B14F-4D97-AF65-F5344CB8AC3E}">
        <p14:creationId xmlns:p14="http://schemas.microsoft.com/office/powerpoint/2010/main" val="160071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ncode Sans Expanded" panose="00000505000000000000" pitchFamily="2" charset="0"/>
        <a:ea typeface="+mn-ea"/>
        <a:cs typeface="+mn-cs"/>
      </a:defRPr>
    </a:lvl1pPr>
    <a:lvl2pPr marL="457200" algn="l" defTabSz="914400" rtl="0" eaLnBrk="1" latinLnBrk="0" hangingPunct="1">
      <a:defRPr sz="1200" kern="1200">
        <a:solidFill>
          <a:schemeClr val="tx1"/>
        </a:solidFill>
        <a:latin typeface="Encode Sans Expanded" panose="00000505000000000000" pitchFamily="2" charset="0"/>
        <a:ea typeface="+mn-ea"/>
        <a:cs typeface="+mn-cs"/>
      </a:defRPr>
    </a:lvl2pPr>
    <a:lvl3pPr marL="914400" algn="l" defTabSz="914400" rtl="0" eaLnBrk="1" latinLnBrk="0" hangingPunct="1">
      <a:defRPr sz="1200" kern="1200">
        <a:solidFill>
          <a:schemeClr val="tx1"/>
        </a:solidFill>
        <a:latin typeface="Encode Sans Expanded" panose="00000505000000000000" pitchFamily="2" charset="0"/>
        <a:ea typeface="+mn-ea"/>
        <a:cs typeface="+mn-cs"/>
      </a:defRPr>
    </a:lvl3pPr>
    <a:lvl4pPr marL="1371600" algn="l" defTabSz="914400" rtl="0" eaLnBrk="1" latinLnBrk="0" hangingPunct="1">
      <a:defRPr sz="1200" kern="1200">
        <a:solidFill>
          <a:schemeClr val="tx1"/>
        </a:solidFill>
        <a:latin typeface="Encode Sans Expanded" panose="00000505000000000000" pitchFamily="2" charset="0"/>
        <a:ea typeface="+mn-ea"/>
        <a:cs typeface="+mn-cs"/>
      </a:defRPr>
    </a:lvl4pPr>
    <a:lvl5pPr marL="1828800" algn="l" defTabSz="914400" rtl="0" eaLnBrk="1" latinLnBrk="0" hangingPunct="1">
      <a:defRPr sz="1200" kern="1200">
        <a:solidFill>
          <a:schemeClr val="tx1"/>
        </a:solidFill>
        <a:latin typeface="Encode Sans Expanded" panose="00000505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1" userDrawn="1">
          <p15:clr>
            <a:srgbClr val="F26B43"/>
          </p15:clr>
        </p15:guide>
        <p15:guide id="2" pos="3127"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7.jpe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0363" y="468313"/>
            <a:ext cx="4778375" cy="2687637"/>
          </a:xfrm>
        </p:spPr>
      </p:sp>
      <p:sp>
        <p:nvSpPr>
          <p:cNvPr id="3" name="Espace réservé des notes 2"/>
          <p:cNvSpPr>
            <a:spLocks noGrp="1"/>
          </p:cNvSpPr>
          <p:nvPr>
            <p:ph type="body" idx="1"/>
          </p:nvPr>
        </p:nvSpPr>
        <p:spPr/>
        <p:txBody>
          <a:bodyPr/>
          <a:lstStyle/>
          <a:p>
            <a:pPr defTabSz="912937">
              <a:defRPr/>
            </a:pPr>
            <a:r>
              <a:rPr lang="fr-FR" b="1" i="1" dirty="0">
                <a:latin typeface="Encode Sans"/>
              </a:rPr>
              <a:t>Slide </a:t>
            </a:r>
            <a:fld id="{77F985E3-109E-4743-A08B-EF8AAC6700E8}" type="slidenum">
              <a:rPr lang="en-US" b="1" i="1" dirty="0" smtClean="0">
                <a:latin typeface="Encode Sans"/>
              </a:rPr>
              <a:pPr defTabSz="912937">
                <a:defRPr/>
              </a:pPr>
              <a:t>1</a:t>
            </a:fld>
            <a:endParaRPr lang="fr-FR" b="1" i="1" dirty="0">
              <a:latin typeface="Encode Sans"/>
            </a:endParaRPr>
          </a:p>
          <a:p>
            <a:endParaRPr lang="fr-FR" dirty="0">
              <a:latin typeface="Encode Sans" pitchFamily="2" charset="0"/>
            </a:endParaRPr>
          </a:p>
          <a:p>
            <a:r>
              <a:rPr lang="en-US" dirty="0">
                <a:latin typeface="Encode Sans" pitchFamily="2" charset="0"/>
              </a:rPr>
              <a:t>Welcome to this virtual classroom.</a:t>
            </a:r>
          </a:p>
          <a:p>
            <a:endParaRPr lang="fr-FR" b="0" u="none" dirty="0">
              <a:latin typeface="Encode Sans" pitchFamily="2" charset="0"/>
            </a:endParaRPr>
          </a:p>
          <a:p>
            <a:pPr defTabSz="912937">
              <a:defRPr/>
            </a:pPr>
            <a:r>
              <a:rPr lang="en-US" b="1" i="1" dirty="0">
                <a:latin typeface="Encode Sans" pitchFamily="2" charset="0"/>
              </a:rPr>
              <a:t>#click to go to next slide#</a:t>
            </a:r>
          </a:p>
          <a:p>
            <a:pPr defTabSz="912937">
              <a:defRPr/>
            </a:pPr>
            <a:endParaRPr lang="fr-FR" b="1" i="1" dirty="0">
              <a:latin typeface="Encode Sans" pitchFamily="2" charset="0"/>
            </a:endParaRPr>
          </a:p>
          <a:p>
            <a:pPr defTabSz="912937">
              <a:defRPr/>
            </a:pPr>
            <a:endParaRPr lang="fr-FR" b="1" i="1" dirty="0">
              <a:latin typeface="Encode Sans" pitchFamily="2" charset="0"/>
            </a:endParaRPr>
          </a:p>
          <a:p>
            <a:pPr defTabSz="912937">
              <a:defRPr/>
            </a:pPr>
            <a:r>
              <a:rPr lang="fr-FR" b="1" i="1" dirty="0" err="1">
                <a:latin typeface="Encode Sans" pitchFamily="2" charset="0"/>
              </a:rPr>
              <a:t>Trainer's</a:t>
            </a:r>
            <a:r>
              <a:rPr lang="fr-FR" b="1" i="1" dirty="0">
                <a:latin typeface="Encode Sans" pitchFamily="2" charset="0"/>
              </a:rPr>
              <a:t> notes :</a:t>
            </a:r>
          </a:p>
          <a:p>
            <a:pPr defTabSz="912937">
              <a:defRPr/>
            </a:pPr>
            <a:r>
              <a:rPr lang="en-US" dirty="0"/>
              <a:t>This is a Master document. The vehicle examples / costings presented in this VCT are based on French examples.</a:t>
            </a:r>
            <a:endParaRPr lang="fr-FR" dirty="0"/>
          </a:p>
          <a:p>
            <a:pPr defTabSz="912937">
              <a:defRPr/>
            </a:pPr>
            <a:endParaRPr lang="fr-FR" dirty="0"/>
          </a:p>
          <a:p>
            <a:pPr defTabSz="912937">
              <a:defRPr/>
            </a:pPr>
            <a:r>
              <a:rPr lang="en-US" dirty="0"/>
              <a:t>A </a:t>
            </a:r>
            <a:r>
              <a:rPr lang="en-US" b="1" dirty="0"/>
              <a:t>COUNTRY</a:t>
            </a:r>
            <a:r>
              <a:rPr lang="en-US" dirty="0"/>
              <a:t> and </a:t>
            </a:r>
            <a:r>
              <a:rPr lang="en-US" b="1" dirty="0"/>
              <a:t>BRAND</a:t>
            </a:r>
            <a:r>
              <a:rPr lang="en-US" dirty="0"/>
              <a:t> adaptation is necessary to allow a good deployment of this training.</a:t>
            </a:r>
            <a:endParaRPr lang="fr-FR" dirty="0"/>
          </a:p>
          <a:p>
            <a:pPr defTabSz="912937">
              <a:defRPr/>
            </a:pPr>
            <a:endParaRPr lang="fr-FR" dirty="0"/>
          </a:p>
          <a:p>
            <a:pPr defTabSz="912937">
              <a:defRPr/>
            </a:pPr>
            <a:endParaRPr lang="fr-FR" dirty="0"/>
          </a:p>
          <a:p>
            <a:pPr defTabSz="912937">
              <a:defRPr/>
            </a:pPr>
            <a:r>
              <a:rPr lang="en-US" dirty="0"/>
              <a:t>Each slide requiring country adaptation/validation is identified by the pictogram</a:t>
            </a:r>
            <a:r>
              <a:rPr lang="fr-FR" dirty="0"/>
              <a:t>  </a:t>
            </a:r>
          </a:p>
          <a:p>
            <a:pPr defTabSz="912937">
              <a:defRPr/>
            </a:pPr>
            <a:r>
              <a:rPr lang="fr-FR" dirty="0"/>
              <a:t> </a:t>
            </a:r>
          </a:p>
          <a:p>
            <a:endParaRPr lang="fr-FR" dirty="0">
              <a:latin typeface="Encode Sans" pitchFamily="2" charset="0"/>
            </a:endParaRPr>
          </a:p>
          <a:p>
            <a:pPr defTabSz="912937">
              <a:defRPr/>
            </a:pPr>
            <a:r>
              <a:rPr lang="en-US" dirty="0"/>
              <a:t>Each slide requiring brand adaptation</a:t>
            </a:r>
          </a:p>
          <a:p>
            <a:pPr defTabSz="912937">
              <a:defRPr/>
            </a:pPr>
            <a:r>
              <a:rPr lang="en-US" dirty="0"/>
              <a:t>is identified by the pictogram</a:t>
            </a:r>
            <a:endParaRPr lang="fr-FR" dirty="0">
              <a:latin typeface="Encode Sans" pitchFamily="2" charset="0"/>
            </a:endParaRPr>
          </a:p>
        </p:txBody>
      </p:sp>
      <p:sp>
        <p:nvSpPr>
          <p:cNvPr id="4" name="Espace réservé du numéro de diapositive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1</a:t>
            </a:fld>
            <a:endParaRPr lang="fr-FR">
              <a:solidFill>
                <a:prstClr val="black"/>
              </a:solidFill>
            </a:endParaRPr>
          </a:p>
        </p:txBody>
      </p:sp>
      <p:pic>
        <p:nvPicPr>
          <p:cNvPr id="5" name="Picture 2" descr="Stellantis dévoile un florilège de slogans pour ses marques">
            <a:extLst>
              <a:ext uri="{FF2B5EF4-FFF2-40B4-BE49-F238E27FC236}">
                <a16:creationId xmlns:a16="http://schemas.microsoft.com/office/drawing/2014/main" id="{B339CAF5-21E8-A6D5-75F9-F3B8F4755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718" y="4699301"/>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6" name="Picture 2" descr="Drapeaux Monde Banque d'images et photos libres de droit - iStock">
            <a:extLst>
              <a:ext uri="{FF2B5EF4-FFF2-40B4-BE49-F238E27FC236}">
                <a16:creationId xmlns:a16="http://schemas.microsoft.com/office/drawing/2014/main" id="{FDD21926-2024-167D-34F5-C02476B7D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818" y="4132986"/>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trainer asks the observers to debrief the observed situation:</a:t>
            </a:r>
            <a:r>
              <a:rPr lang="fr-BE" sz="1100" dirty="0"/>
              <a:t> </a:t>
            </a:r>
          </a:p>
          <a:p>
            <a:pPr marL="171176" indent="-171176">
              <a:buFont typeface="Arial" panose="020B0604020202020204" pitchFamily="34" charset="0"/>
              <a:buChar char="•"/>
            </a:pPr>
            <a:r>
              <a:rPr lang="en-US" sz="1100" dirty="0"/>
              <a:t>Positive elements of the interview</a:t>
            </a:r>
          </a:p>
          <a:p>
            <a:pPr marL="171176" indent="-171176">
              <a:buFont typeface="Arial" panose="020B0604020202020204" pitchFamily="34" charset="0"/>
              <a:buChar char="•"/>
            </a:pPr>
            <a:r>
              <a:rPr lang="en-US" sz="1100" dirty="0"/>
              <a:t>Key information they discovered</a:t>
            </a:r>
          </a:p>
          <a:p>
            <a:endParaRPr lang="fr-BE" sz="1100" dirty="0"/>
          </a:p>
          <a:p>
            <a:r>
              <a:rPr lang="en-US" sz="1100" dirty="0"/>
              <a:t>The trainer then comments on the key words noted by the reporter and classifies them into 3 categories</a:t>
            </a:r>
          </a:p>
          <a:p>
            <a:endParaRPr lang="fr-BE" sz="1100" dirty="0"/>
          </a:p>
          <a:p>
            <a:pPr marL="228234" indent="-228234">
              <a:buAutoNum type="arabicParenR"/>
            </a:pPr>
            <a:r>
              <a:rPr lang="en-US" sz="1100" dirty="0"/>
              <a:t>Situational issues (customer, company, fleet)</a:t>
            </a:r>
          </a:p>
          <a:p>
            <a:pPr marL="228234" indent="-228234">
              <a:buAutoNum type="arabicParenR"/>
            </a:pPr>
            <a:r>
              <a:rPr lang="en-US" sz="1100" dirty="0"/>
              <a:t>Customer expectations</a:t>
            </a:r>
          </a:p>
          <a:p>
            <a:pPr marL="228234" indent="-228234">
              <a:buAutoNum type="arabicParenR"/>
            </a:pPr>
            <a:r>
              <a:rPr lang="en-US" sz="1100" dirty="0"/>
              <a:t>Budget</a:t>
            </a:r>
          </a:p>
          <a:p>
            <a:endParaRPr lang="fr-BE" sz="1100" dirty="0"/>
          </a:p>
          <a:p>
            <a:r>
              <a:rPr lang="en-US" sz="1100" dirty="0"/>
              <a:t>The trainer then orally completes the discovery based on his/her script.</a:t>
            </a:r>
          </a:p>
          <a:p>
            <a:endParaRPr lang="fr-BE" sz="1100" dirty="0"/>
          </a:p>
          <a:p>
            <a:r>
              <a:rPr lang="en-US" sz="1100" dirty="0"/>
              <a:t>Conclusion: without a very structured discovery, there is a great risk of forgetting certain key elements for the following phases of the sales interview.</a:t>
            </a:r>
            <a:endParaRPr lang="fr-BE" sz="1100" dirty="0"/>
          </a:p>
        </p:txBody>
      </p:sp>
      <p:sp>
        <p:nvSpPr>
          <p:cNvPr id="4" name="Slide Number Placeholder 3"/>
          <p:cNvSpPr>
            <a:spLocks noGrp="1"/>
          </p:cNvSpPr>
          <p:nvPr>
            <p:ph type="sldNum" sz="quarter" idx="5"/>
          </p:nvPr>
        </p:nvSpPr>
        <p:spPr/>
        <p:txBody>
          <a:bodyPr/>
          <a:lstStyle/>
          <a:p>
            <a:fld id="{DA46B207-691D-4EE2-B9CC-9F376BF0DE64}" type="slidenum">
              <a:rPr lang="fr-FR" smtClean="0"/>
              <a:pPr/>
              <a:t>10</a:t>
            </a:fld>
            <a:endParaRPr lang="fr-FR"/>
          </a:p>
        </p:txBody>
      </p:sp>
      <p:sp>
        <p:nvSpPr>
          <p:cNvPr id="5" name="TextBox 4">
            <a:extLst>
              <a:ext uri="{FF2B5EF4-FFF2-40B4-BE49-F238E27FC236}">
                <a16:creationId xmlns:a16="http://schemas.microsoft.com/office/drawing/2014/main" id="{7B566736-BE1E-4814-E76E-8E3F18A213F1}"/>
              </a:ext>
            </a:extLst>
          </p:cNvPr>
          <p:cNvSpPr txBox="1"/>
          <p:nvPr/>
        </p:nvSpPr>
        <p:spPr>
          <a:xfrm>
            <a:off x="142906" y="3753828"/>
            <a:ext cx="4649719" cy="276851"/>
          </a:xfrm>
          <a:prstGeom prst="rect">
            <a:avLst/>
          </a:prstGeom>
          <a:noFill/>
        </p:spPr>
        <p:txBody>
          <a:bodyPr wrap="square" lIns="91294" tIns="45647" rIns="91294" bIns="45647" rtlCol="0">
            <a:spAutoFit/>
          </a:bodyPr>
          <a:lstStyle/>
          <a:p>
            <a:pPr defTabSz="912937">
              <a:defRPr/>
            </a:pPr>
            <a:r>
              <a:rPr lang="en-US" sz="1200" dirty="0">
                <a:solidFill>
                  <a:prstClr val="black"/>
                </a:solidFill>
                <a:latin typeface="Encode Sans Expanded" panose="00000505000000000000" pitchFamily="2" charset="0"/>
              </a:rPr>
              <a:t>Debriefing of the spontaneous needs discovery exercise.</a:t>
            </a:r>
            <a:endParaRPr lang="fr-BE" sz="1200" dirty="0">
              <a:solidFill>
                <a:prstClr val="black"/>
              </a:solidFill>
              <a:latin typeface="Encode Sans Expanded" panose="00000505000000000000" pitchFamily="2" charset="0"/>
            </a:endParaRPr>
          </a:p>
        </p:txBody>
      </p:sp>
    </p:spTree>
    <p:extLst>
      <p:ext uri="{BB962C8B-B14F-4D97-AF65-F5344CB8AC3E}">
        <p14:creationId xmlns:p14="http://schemas.microsoft.com/office/powerpoint/2010/main" val="40940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p:txBody>
          <a:bodyPr/>
          <a:lstStyle>
            <a:lvl1pPr defTabSz="909578" eaLnBrk="0" hangingPunct="0">
              <a:defRPr>
                <a:solidFill>
                  <a:schemeClr val="tx1"/>
                </a:solidFill>
                <a:latin typeface="Arial" pitchFamily="34" charset="0"/>
              </a:defRPr>
            </a:lvl1pPr>
            <a:lvl2pPr marL="741608" indent="-285234" defTabSz="909578" eaLnBrk="0" hangingPunct="0">
              <a:defRPr>
                <a:solidFill>
                  <a:schemeClr val="tx1"/>
                </a:solidFill>
                <a:latin typeface="Arial" pitchFamily="34" charset="0"/>
              </a:defRPr>
            </a:lvl2pPr>
            <a:lvl3pPr marL="1140935" indent="-228187" defTabSz="909578" eaLnBrk="0" hangingPunct="0">
              <a:defRPr>
                <a:solidFill>
                  <a:schemeClr val="tx1"/>
                </a:solidFill>
                <a:latin typeface="Arial" pitchFamily="34" charset="0"/>
              </a:defRPr>
            </a:lvl3pPr>
            <a:lvl4pPr marL="1597308" indent="-228187" defTabSz="909578" eaLnBrk="0" hangingPunct="0">
              <a:defRPr>
                <a:solidFill>
                  <a:schemeClr val="tx1"/>
                </a:solidFill>
                <a:latin typeface="Arial" pitchFamily="34" charset="0"/>
              </a:defRPr>
            </a:lvl4pPr>
            <a:lvl5pPr marL="2053682" indent="-228187" defTabSz="909578" eaLnBrk="0" hangingPunct="0">
              <a:defRPr>
                <a:solidFill>
                  <a:schemeClr val="tx1"/>
                </a:solidFill>
                <a:latin typeface="Arial" pitchFamily="34" charset="0"/>
              </a:defRPr>
            </a:lvl5pPr>
            <a:lvl6pPr marL="2510055" indent="-228187" defTabSz="909578" eaLnBrk="0" fontAlgn="base" hangingPunct="0">
              <a:spcBef>
                <a:spcPct val="0"/>
              </a:spcBef>
              <a:spcAft>
                <a:spcPct val="0"/>
              </a:spcAft>
              <a:defRPr>
                <a:solidFill>
                  <a:schemeClr val="tx1"/>
                </a:solidFill>
                <a:latin typeface="Arial" pitchFamily="34" charset="0"/>
              </a:defRPr>
            </a:lvl6pPr>
            <a:lvl7pPr marL="2966428" indent="-228187" defTabSz="909578" eaLnBrk="0" fontAlgn="base" hangingPunct="0">
              <a:spcBef>
                <a:spcPct val="0"/>
              </a:spcBef>
              <a:spcAft>
                <a:spcPct val="0"/>
              </a:spcAft>
              <a:defRPr>
                <a:solidFill>
                  <a:schemeClr val="tx1"/>
                </a:solidFill>
                <a:latin typeface="Arial" pitchFamily="34" charset="0"/>
              </a:defRPr>
            </a:lvl7pPr>
            <a:lvl8pPr marL="3422802" indent="-228187" defTabSz="909578" eaLnBrk="0" fontAlgn="base" hangingPunct="0">
              <a:spcBef>
                <a:spcPct val="0"/>
              </a:spcBef>
              <a:spcAft>
                <a:spcPct val="0"/>
              </a:spcAft>
              <a:defRPr>
                <a:solidFill>
                  <a:schemeClr val="tx1"/>
                </a:solidFill>
                <a:latin typeface="Arial" pitchFamily="34" charset="0"/>
              </a:defRPr>
            </a:lvl8pPr>
            <a:lvl9pPr marL="3879175" indent="-228187" defTabSz="909578" eaLnBrk="0" fontAlgn="base" hangingPunct="0">
              <a:spcBef>
                <a:spcPct val="0"/>
              </a:spcBef>
              <a:spcAft>
                <a:spcPct val="0"/>
              </a:spcAft>
              <a:defRPr>
                <a:solidFill>
                  <a:schemeClr val="tx1"/>
                </a:solidFill>
                <a:latin typeface="Arial" pitchFamily="34" charset="0"/>
              </a:defRPr>
            </a:lvl9pPr>
          </a:lstStyle>
          <a:p>
            <a:fld id="{A592B594-CB73-4EDE-B63D-DCE37E42AA10}" type="slidenum">
              <a:rPr lang="fr-FR" altLang="fr-FR" smtClean="0">
                <a:latin typeface="Encode Sans" panose="020B0604020202020204" charset="0"/>
              </a:rPr>
              <a:pPr/>
              <a:t>11</a:t>
            </a:fld>
            <a:endParaRPr lang="fr-FR" altLang="fr-FR">
              <a:latin typeface="Encode Sans" panose="020B0604020202020204" charset="0"/>
            </a:endParaRPr>
          </a:p>
        </p:txBody>
      </p:sp>
      <p:sp>
        <p:nvSpPr>
          <p:cNvPr id="4" name="Slide Image Placeholder 3">
            <a:extLst>
              <a:ext uri="{FF2B5EF4-FFF2-40B4-BE49-F238E27FC236}">
                <a16:creationId xmlns:a16="http://schemas.microsoft.com/office/drawing/2014/main" id="{AB7E13FF-7456-D87D-47AE-C86C1A05E249}"/>
              </a:ext>
            </a:extLst>
          </p:cNvPr>
          <p:cNvSpPr>
            <a:spLocks noGrp="1" noRot="1" noChangeAspect="1"/>
          </p:cNvSpPr>
          <p:nvPr>
            <p:ph type="sldImg"/>
          </p:nvPr>
        </p:nvSpPr>
        <p:spPr/>
      </p:sp>
      <p:sp>
        <p:nvSpPr>
          <p:cNvPr id="8" name="Notes Placeholder 7">
            <a:extLst>
              <a:ext uri="{FF2B5EF4-FFF2-40B4-BE49-F238E27FC236}">
                <a16:creationId xmlns:a16="http://schemas.microsoft.com/office/drawing/2014/main" id="{2FC04D9B-089D-9B18-51D5-72636970C355}"/>
              </a:ext>
            </a:extLst>
          </p:cNvPr>
          <p:cNvSpPr txBox="1">
            <a:spLocks noGrp="1"/>
          </p:cNvSpPr>
          <p:nvPr>
            <p:ph type="body" idx="1"/>
          </p:nvPr>
        </p:nvSpPr>
        <p:spPr>
          <a:xfrm>
            <a:off x="5613193" y="905535"/>
            <a:ext cx="4172203" cy="5016611"/>
          </a:xfrm>
          <a:prstGeom prst="rect">
            <a:avLst/>
          </a:prstGeom>
          <a:noFill/>
        </p:spPr>
        <p:txBody>
          <a:bodyPr wrap="square">
            <a:spAutoFit/>
          </a:bodyPr>
          <a:lstStyle/>
          <a:p>
            <a:r>
              <a:rPr lang="en-US" sz="1100" dirty="0"/>
              <a:t>The fewer questions the sales consultant asks in the needs discovery phase, the more he or she will have to argue and negotiate to close the sale deal.</a:t>
            </a:r>
          </a:p>
          <a:p>
            <a:endParaRPr lang="en-US" sz="1100" dirty="0"/>
          </a:p>
          <a:p>
            <a:r>
              <a:rPr lang="en-US" sz="1100" dirty="0"/>
              <a:t>The aim is therefore not to lengthen the sales process, but to ensure that you have all the information to make your approach more effective.</a:t>
            </a:r>
          </a:p>
          <a:p>
            <a:endParaRPr lang="en-US" sz="1100" dirty="0"/>
          </a:p>
          <a:p>
            <a:r>
              <a:rPr lang="en-US" sz="1100" dirty="0"/>
              <a:t>The more information you have about the customer, the better prepared you will be for the continuation of the sales process. This will shorten the closing phase, especially with small fleets.</a:t>
            </a:r>
          </a:p>
          <a:p>
            <a:endParaRPr lang="en-US" sz="1100" dirty="0"/>
          </a:p>
          <a:p>
            <a:r>
              <a:rPr lang="en-US" sz="1100" dirty="0"/>
              <a:t>Remember that </a:t>
            </a:r>
            <a:r>
              <a:rPr lang="en-US" sz="1100" dirty="0" err="1"/>
              <a:t>BtoB</a:t>
            </a:r>
            <a:r>
              <a:rPr lang="en-US" sz="1100" dirty="0"/>
              <a:t> customers have more complex needs than private customers. They are generally looking for a global business solution. Solution = vehicle + financing + services.</a:t>
            </a:r>
          </a:p>
          <a:p>
            <a:endParaRPr lang="en-US" sz="1100" dirty="0"/>
          </a:p>
          <a:p>
            <a:r>
              <a:rPr lang="en-US" sz="1100" dirty="0"/>
              <a:t>You have a card to play by positioning yourself as an adviser offering a real added-value proposition.</a:t>
            </a:r>
            <a:endParaRPr lang="fr-FR" sz="11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TextBox 8">
            <a:extLst>
              <a:ext uri="{FF2B5EF4-FFF2-40B4-BE49-F238E27FC236}">
                <a16:creationId xmlns:a16="http://schemas.microsoft.com/office/drawing/2014/main" id="{9502018B-8C89-6310-9822-A12A447C3C2C}"/>
              </a:ext>
            </a:extLst>
          </p:cNvPr>
          <p:cNvSpPr txBox="1"/>
          <p:nvPr/>
        </p:nvSpPr>
        <p:spPr>
          <a:xfrm>
            <a:off x="142906" y="3753828"/>
            <a:ext cx="4649719" cy="646183"/>
          </a:xfrm>
          <a:prstGeom prst="rect">
            <a:avLst/>
          </a:prstGeom>
          <a:noFill/>
        </p:spPr>
        <p:txBody>
          <a:bodyPr wrap="square" lIns="91294" tIns="45647" rIns="91294" bIns="45647" rtlCol="0">
            <a:spAutoFit/>
          </a:bodyPr>
          <a:lstStyle/>
          <a:p>
            <a:pPr defTabSz="912937">
              <a:defRPr/>
            </a:pPr>
            <a:r>
              <a:rPr lang="en-US" sz="1200" dirty="0" err="1">
                <a:solidFill>
                  <a:prstClr val="black"/>
                </a:solidFill>
                <a:latin typeface="Encode Sans Expanded" panose="00000505000000000000" pitchFamily="2" charset="0"/>
              </a:rPr>
              <a:t>Emphasise</a:t>
            </a:r>
            <a:r>
              <a:rPr lang="en-US" sz="1200" dirty="0">
                <a:solidFill>
                  <a:prstClr val="black"/>
                </a:solidFill>
                <a:latin typeface="Encode Sans Expanded" panose="00000505000000000000" pitchFamily="2" charset="0"/>
              </a:rPr>
              <a:t> the importance of asking the right questions to avoid the tendency to systematically sell the product you know best.</a:t>
            </a:r>
            <a:endParaRPr lang="fr-FR" sz="1200" dirty="0">
              <a:solidFill>
                <a:prstClr val="black"/>
              </a:solidFill>
              <a:latin typeface="Encode Sans Expanded" panose="00000505000000000000" pitchFamily="2" charset="0"/>
            </a:endParaRPr>
          </a:p>
        </p:txBody>
      </p:sp>
    </p:spTree>
    <p:extLst>
      <p:ext uri="{BB962C8B-B14F-4D97-AF65-F5344CB8AC3E}">
        <p14:creationId xmlns:p14="http://schemas.microsoft.com/office/powerpoint/2010/main" val="157399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good discovery of the needs of </a:t>
            </a:r>
            <a:r>
              <a:rPr lang="en-US" sz="1100" dirty="0" err="1"/>
              <a:t>BtoB</a:t>
            </a:r>
            <a:r>
              <a:rPr lang="en-US" sz="1100" dirty="0"/>
              <a:t> customers implies being able to answer 3 basic questions</a:t>
            </a:r>
            <a:r>
              <a:rPr lang="fr-BE" sz="1100" dirty="0"/>
              <a:t>:</a:t>
            </a:r>
          </a:p>
          <a:p>
            <a:pPr marL="228234" indent="-228234">
              <a:buFont typeface="+mj-lt"/>
              <a:buAutoNum type="arabicPeriod"/>
            </a:pPr>
            <a:r>
              <a:rPr lang="en-US" sz="1100" dirty="0"/>
              <a:t>Who is my customer?</a:t>
            </a:r>
          </a:p>
          <a:p>
            <a:pPr marL="228234" indent="-228234">
              <a:buFont typeface="+mj-lt"/>
              <a:buAutoNum type="arabicPeriod"/>
            </a:pPr>
            <a:r>
              <a:rPr lang="en-US" sz="1100" dirty="0"/>
              <a:t>What are their expectations? Why are they there? </a:t>
            </a:r>
          </a:p>
          <a:p>
            <a:pPr marL="228234" indent="-228234">
              <a:buFont typeface="+mj-lt"/>
              <a:buAutoNum type="arabicPeriod"/>
            </a:pPr>
            <a:r>
              <a:rPr lang="en-US" sz="1100" dirty="0"/>
              <a:t>What is their budget?</a:t>
            </a:r>
            <a:endParaRPr lang="fr-BE" sz="1100" dirty="0"/>
          </a:p>
          <a:p>
            <a:pPr marL="228234" indent="-228234">
              <a:buFont typeface="+mj-lt"/>
              <a:buAutoNum type="arabicPeriod"/>
            </a:pPr>
            <a:endParaRPr lang="fr-BE" sz="1100" dirty="0"/>
          </a:p>
          <a:p>
            <a:r>
              <a:rPr lang="en-US" sz="1100" dirty="0">
                <a:solidFill>
                  <a:srgbClr val="FF0000"/>
                </a:solidFill>
              </a:rPr>
              <a:t>Approach to be validated by the country</a:t>
            </a:r>
            <a:r>
              <a:rPr lang="fr-BE" sz="1100" dirty="0">
                <a:solidFill>
                  <a:srgbClr val="FF0000"/>
                </a:solidFill>
              </a:rPr>
              <a:t> </a:t>
            </a:r>
          </a:p>
          <a:p>
            <a:pPr marL="228234" indent="-228234">
              <a:buFont typeface="+mj-lt"/>
              <a:buAutoNum type="arabicPeriod"/>
            </a:pPr>
            <a:endParaRPr lang="fr-BE" sz="1100" dirty="0"/>
          </a:p>
          <a:p>
            <a:r>
              <a:rPr lang="en-US" sz="1100" dirty="0"/>
              <a:t>We will be developing the content of these 3 questions in detail in the following section.</a:t>
            </a:r>
          </a:p>
          <a:p>
            <a:endParaRPr lang="en-US" sz="1100" dirty="0"/>
          </a:p>
          <a:p>
            <a:r>
              <a:rPr lang="en-US" sz="1100" dirty="0"/>
              <a:t>Before that, let's agree on the purpose of the information collection phase.</a:t>
            </a:r>
            <a:endParaRPr lang="fr-BE" sz="1100" dirty="0">
              <a:solidFill>
                <a:prstClr val="black"/>
              </a:solidFill>
            </a:endParaRPr>
          </a:p>
          <a:p>
            <a:endParaRPr lang="fr-BE" sz="1100" dirty="0">
              <a:solidFill>
                <a:prstClr val="black"/>
              </a:solidFill>
            </a:endParaRPr>
          </a:p>
          <a:p>
            <a:endParaRPr lang="fr-BE" sz="1100" dirty="0"/>
          </a:p>
          <a:p>
            <a:endParaRPr lang="fr-BE" dirty="0"/>
          </a:p>
          <a:p>
            <a:endParaRPr lang="fr-BE" dirty="0"/>
          </a:p>
        </p:txBody>
      </p:sp>
      <p:sp>
        <p:nvSpPr>
          <p:cNvPr id="4" name="Slide Number Placeholder 3"/>
          <p:cNvSpPr>
            <a:spLocks noGrp="1"/>
          </p:cNvSpPr>
          <p:nvPr>
            <p:ph type="sldNum" sz="quarter" idx="5"/>
          </p:nvPr>
        </p:nvSpPr>
        <p:spPr/>
        <p:txBody>
          <a:bodyPr/>
          <a:lstStyle/>
          <a:p>
            <a:fld id="{DA46B207-691D-4EE2-B9CC-9F376BF0DE64}" type="slidenum">
              <a:rPr lang="fr-FR" smtClean="0"/>
              <a:pPr/>
              <a:t>12</a:t>
            </a:fld>
            <a:endParaRPr lang="fr-FR"/>
          </a:p>
        </p:txBody>
      </p:sp>
      <p:sp>
        <p:nvSpPr>
          <p:cNvPr id="5" name="TextBox 4">
            <a:extLst>
              <a:ext uri="{FF2B5EF4-FFF2-40B4-BE49-F238E27FC236}">
                <a16:creationId xmlns:a16="http://schemas.microsoft.com/office/drawing/2014/main" id="{08B6B41E-EDBD-159A-3FE0-924A5A39D217}"/>
              </a:ext>
            </a:extLst>
          </p:cNvPr>
          <p:cNvSpPr txBox="1"/>
          <p:nvPr/>
        </p:nvSpPr>
        <p:spPr>
          <a:xfrm>
            <a:off x="142906" y="3753829"/>
            <a:ext cx="4649719" cy="276096"/>
          </a:xfrm>
          <a:prstGeom prst="rect">
            <a:avLst/>
          </a:prstGeom>
          <a:noFill/>
        </p:spPr>
        <p:txBody>
          <a:bodyPr wrap="square" lIns="91294" tIns="45647" rIns="91294" bIns="45647" rtlCol="0">
            <a:spAutoFit/>
          </a:bodyPr>
          <a:lstStyle/>
          <a:p>
            <a:pPr defTabSz="912937">
              <a:defRPr/>
            </a:pPr>
            <a:r>
              <a:rPr lang="fr-BE" sz="1200" dirty="0" err="1">
                <a:solidFill>
                  <a:prstClr val="black"/>
                </a:solidFill>
                <a:latin typeface="Encode Sans Expanded" panose="00000505000000000000" pitchFamily="2" charset="0"/>
              </a:rPr>
              <a:t>Introduce</a:t>
            </a:r>
            <a:r>
              <a:rPr lang="fr-BE" sz="1200" dirty="0">
                <a:solidFill>
                  <a:prstClr val="black"/>
                </a:solidFill>
                <a:latin typeface="Encode Sans Expanded" panose="00000505000000000000" pitchFamily="2" charset="0"/>
              </a:rPr>
              <a:t> the </a:t>
            </a:r>
            <a:r>
              <a:rPr lang="fr-BE" sz="1200" dirty="0" err="1">
                <a:solidFill>
                  <a:prstClr val="black"/>
                </a:solidFill>
                <a:latin typeface="Encode Sans Expanded" panose="00000505000000000000" pitchFamily="2" charset="0"/>
              </a:rPr>
              <a:t>next</a:t>
            </a:r>
            <a:r>
              <a:rPr lang="fr-BE" sz="1200" dirty="0">
                <a:solidFill>
                  <a:prstClr val="black"/>
                </a:solidFill>
                <a:latin typeface="Encode Sans Expanded" panose="00000505000000000000" pitchFamily="2" charset="0"/>
              </a:rPr>
              <a:t> </a:t>
            </a:r>
            <a:r>
              <a:rPr lang="fr-BE" sz="1200" dirty="0" err="1">
                <a:solidFill>
                  <a:prstClr val="black"/>
                </a:solidFill>
                <a:latin typeface="Encode Sans Expanded" panose="00000505000000000000" pitchFamily="2" charset="0"/>
              </a:rPr>
              <a:t>chapter</a:t>
            </a:r>
            <a:r>
              <a:rPr lang="fr-BE" sz="1200" dirty="0">
                <a:solidFill>
                  <a:prstClr val="black"/>
                </a:solidFill>
                <a:latin typeface="Encode Sans Expanded" panose="00000505000000000000" pitchFamily="2" charset="0"/>
              </a:rPr>
              <a:t>.</a:t>
            </a:r>
          </a:p>
        </p:txBody>
      </p:sp>
    </p:spTree>
    <p:extLst>
      <p:ext uri="{BB962C8B-B14F-4D97-AF65-F5344CB8AC3E}">
        <p14:creationId xmlns:p14="http://schemas.microsoft.com/office/powerpoint/2010/main" val="120132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Notes Placeholder 2"/>
          <p:cNvSpPr>
            <a:spLocks noGrp="1"/>
          </p:cNvSpPr>
          <p:nvPr>
            <p:ph type="body" idx="1"/>
          </p:nvPr>
        </p:nvSpPr>
        <p:spPr/>
        <p:txBody>
          <a:bodyPr/>
          <a:lstStyle/>
          <a:p>
            <a:r>
              <a:rPr lang="en-US" sz="1100" dirty="0"/>
              <a:t>The objective of the needs discovery phase is to establish a diagnosis.</a:t>
            </a:r>
            <a:endParaRPr lang="fr-FR" sz="1100" dirty="0"/>
          </a:p>
          <a:p>
            <a:endParaRPr lang="fr-FR" sz="1100" dirty="0"/>
          </a:p>
          <a:p>
            <a:r>
              <a:rPr lang="en-US" sz="1100" dirty="0"/>
              <a:t>In concrete terms, in our automotive world, establishing a diagnosis means being able to answer 3 questions</a:t>
            </a:r>
            <a:r>
              <a:rPr lang="fr-FR" sz="1100" dirty="0"/>
              <a:t>:</a:t>
            </a:r>
          </a:p>
          <a:p>
            <a:endParaRPr lang="fr-FR" sz="1100" dirty="0"/>
          </a:p>
          <a:p>
            <a:pPr marL="228234" indent="-228234">
              <a:buFont typeface="+mj-lt"/>
              <a:buAutoNum type="arabicPeriod"/>
            </a:pPr>
            <a:r>
              <a:rPr lang="en-US" sz="1100" dirty="0"/>
              <a:t>What is the commercial potential of this customer? Or, in other words, what is the volume of sales that I could possibly achieve in three months and in one year's time (short- and medium-term perspectives). Don't forget to ask questions about the total fleet so as not to miss out other potential sales and about the customer's category for the discount rates.</a:t>
            </a:r>
          </a:p>
          <a:p>
            <a:pPr marL="228234" indent="-228234">
              <a:buFont typeface="+mj-lt"/>
              <a:buAutoNum type="arabicPeriod"/>
            </a:pPr>
            <a:endParaRPr lang="en-US" sz="1100" dirty="0"/>
          </a:p>
          <a:p>
            <a:pPr marL="228234" indent="-228234">
              <a:buFont typeface="+mj-lt"/>
              <a:buAutoNum type="arabicPeriod"/>
            </a:pPr>
            <a:r>
              <a:rPr lang="en-US" sz="1100" dirty="0"/>
              <a:t>What are their expectations regarding the vehicle, financing and services?</a:t>
            </a:r>
          </a:p>
          <a:p>
            <a:pPr marL="228234" indent="-228234">
              <a:buFont typeface="+mj-lt"/>
              <a:buAutoNum type="arabicPeriod"/>
            </a:pPr>
            <a:endParaRPr lang="en-US" sz="1100" dirty="0"/>
          </a:p>
          <a:p>
            <a:pPr marL="228234" indent="-228234">
              <a:buFont typeface="+mj-lt"/>
              <a:buAutoNum type="arabicPeriod"/>
            </a:pPr>
            <a:r>
              <a:rPr lang="en-US" sz="1100" dirty="0"/>
              <a:t>On the basis of the expectations/concerns identified during the prospect scanning, pre-validate/test the main solutions/arguments that you could use to convince the prospect during the argumentation phase.</a:t>
            </a:r>
            <a:endParaRPr lang="en-US" sz="1100" dirty="0">
              <a:solidFill>
                <a:srgbClr val="FF0000"/>
              </a:solidFill>
            </a:endParaRPr>
          </a:p>
          <a:p>
            <a:endParaRPr lang="fr-FR" sz="1100" dirty="0"/>
          </a:p>
          <a:p>
            <a:r>
              <a:rPr lang="en-US" sz="1100" dirty="0"/>
              <a:t>Note for the trainer: </a:t>
            </a:r>
          </a:p>
          <a:p>
            <a:r>
              <a:rPr lang="en-US" sz="1100" dirty="0"/>
              <a:t>Make the comparison between the information collection phase and the questions asked by the doctor during a medical visit.</a:t>
            </a:r>
            <a:r>
              <a:rPr lang="fr-FR" sz="1100" dirty="0"/>
              <a:t> </a:t>
            </a:r>
          </a:p>
          <a:p>
            <a:endParaRPr lang="en-US" dirty="0"/>
          </a:p>
        </p:txBody>
      </p:sp>
      <p:sp>
        <p:nvSpPr>
          <p:cNvPr id="4" name="Slide Image Placeholder 3">
            <a:extLst>
              <a:ext uri="{FF2B5EF4-FFF2-40B4-BE49-F238E27FC236}">
                <a16:creationId xmlns:a16="http://schemas.microsoft.com/office/drawing/2014/main" id="{896FA447-BEB3-23BB-6DF0-C25288C9A6F8}"/>
              </a:ext>
            </a:extLst>
          </p:cNvPr>
          <p:cNvSpPr>
            <a:spLocks noGrp="1" noRot="1" noChangeAspect="1"/>
          </p:cNvSpPr>
          <p:nvPr>
            <p:ph type="sldImg"/>
          </p:nvPr>
        </p:nvSpPr>
        <p:spPr>
          <a:xfrm>
            <a:off x="130175" y="471488"/>
            <a:ext cx="4802188" cy="2700337"/>
          </a:xfrm>
        </p:spPr>
      </p:sp>
      <p:sp>
        <p:nvSpPr>
          <p:cNvPr id="5" name="TextBox 4">
            <a:extLst>
              <a:ext uri="{FF2B5EF4-FFF2-40B4-BE49-F238E27FC236}">
                <a16:creationId xmlns:a16="http://schemas.microsoft.com/office/drawing/2014/main" id="{BA25A6FB-BAC7-9B26-34EB-25F3E31B7C81}"/>
              </a:ext>
            </a:extLst>
          </p:cNvPr>
          <p:cNvSpPr txBox="1"/>
          <p:nvPr/>
        </p:nvSpPr>
        <p:spPr>
          <a:xfrm>
            <a:off x="169664" y="3793901"/>
            <a:ext cx="4164268" cy="460161"/>
          </a:xfrm>
          <a:prstGeom prst="rect">
            <a:avLst/>
          </a:prstGeom>
          <a:noFill/>
        </p:spPr>
        <p:txBody>
          <a:bodyPr wrap="square" lIns="91294" tIns="45647" rIns="91294" bIns="45647" rtlCol="0">
            <a:spAutoFit/>
          </a:bodyPr>
          <a:lstStyle/>
          <a:p>
            <a:r>
              <a:rPr lang="en-US" sz="1200" dirty="0">
                <a:solidFill>
                  <a:prstClr val="black"/>
                </a:solidFill>
                <a:latin typeface="Encode Sans Expanded" panose="00000505000000000000" pitchFamily="2" charset="0"/>
              </a:rPr>
              <a:t>Agree on the purpose of the information collection phase = establish a diagnosis.</a:t>
            </a:r>
          </a:p>
        </p:txBody>
      </p:sp>
      <p:sp>
        <p:nvSpPr>
          <p:cNvPr id="6" name="Slide Number Placeholder 3">
            <a:extLst>
              <a:ext uri="{FF2B5EF4-FFF2-40B4-BE49-F238E27FC236}">
                <a16:creationId xmlns:a16="http://schemas.microsoft.com/office/drawing/2014/main" id="{61BBA1AE-915D-8AFF-0DAC-78556B65D8AF}"/>
              </a:ext>
            </a:extLst>
          </p:cNvPr>
          <p:cNvSpPr>
            <a:spLocks noGrp="1"/>
          </p:cNvSpPr>
          <p:nvPr>
            <p:ph type="sldNum" sz="quarter" idx="5"/>
          </p:nvPr>
        </p:nvSpPr>
        <p:spPr>
          <a:xfrm>
            <a:off x="5623697" y="6456612"/>
            <a:ext cx="4302231" cy="341063"/>
          </a:xfrm>
        </p:spPr>
        <p:txBody>
          <a:bodyPr/>
          <a:lstStyle/>
          <a:p>
            <a:fld id="{DA46B207-691D-4EE2-B9CC-9F376BF0DE64}" type="slidenum">
              <a:rPr lang="fr-FR" smtClean="0"/>
              <a:pPr/>
              <a:t>13</a:t>
            </a:fld>
            <a:endParaRPr lang="fr-FR"/>
          </a:p>
        </p:txBody>
      </p:sp>
    </p:spTree>
    <p:extLst>
      <p:ext uri="{BB962C8B-B14F-4D97-AF65-F5344CB8AC3E}">
        <p14:creationId xmlns:p14="http://schemas.microsoft.com/office/powerpoint/2010/main" val="117290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The discovery of needs is the most important phase of the sales process. This is where you identify the key selling points that will enable you to put forward the right arguments and the corresponding sales offer.</a:t>
            </a:r>
          </a:p>
          <a:p>
            <a:endParaRPr lang="en-US" sz="1100" dirty="0"/>
          </a:p>
          <a:p>
            <a:r>
              <a:rPr lang="en-US" sz="1100" dirty="0"/>
              <a:t>A good discovery of the needs of </a:t>
            </a:r>
            <a:r>
              <a:rPr lang="en-US" sz="1100" dirty="0" err="1"/>
              <a:t>BtoB</a:t>
            </a:r>
            <a:r>
              <a:rPr lang="en-US" sz="1100" dirty="0"/>
              <a:t> customers involves:</a:t>
            </a:r>
          </a:p>
          <a:p>
            <a:r>
              <a:rPr lang="en-US" sz="1100" dirty="0"/>
              <a:t>-Asking the right questions at the right time</a:t>
            </a:r>
          </a:p>
          <a:p>
            <a:r>
              <a:rPr lang="en-US" sz="1100" dirty="0"/>
              <a:t>-Being able to "decode" the customer's expectations</a:t>
            </a:r>
          </a:p>
          <a:p>
            <a:endParaRPr lang="en-US" sz="1100" dirty="0"/>
          </a:p>
          <a:p>
            <a:r>
              <a:rPr lang="en-US" sz="1100" dirty="0"/>
              <a:t>Insist on the need to balance these different elements.</a:t>
            </a:r>
          </a:p>
          <a:p>
            <a:endParaRPr lang="en-US" sz="1100" dirty="0"/>
          </a:p>
          <a:p>
            <a:r>
              <a:rPr lang="en-US" sz="1100" dirty="0"/>
              <a:t>The benefits of good discovery:</a:t>
            </a:r>
          </a:p>
          <a:p>
            <a:r>
              <a:rPr lang="en-US" sz="1100" dirty="0"/>
              <a:t>It creates a good atmosphere and a positive climate. </a:t>
            </a:r>
          </a:p>
          <a:p>
            <a:r>
              <a:rPr lang="en-US" sz="1100" dirty="0"/>
              <a:t>The customer will appreciate that he/she is being listened to and will therefore have a better perception of the sales adviser.</a:t>
            </a:r>
          </a:p>
          <a:p>
            <a:endParaRPr lang="en-US" sz="1100" dirty="0"/>
          </a:p>
          <a:p>
            <a:r>
              <a:rPr lang="en-US" sz="1100" dirty="0"/>
              <a:t>This approach will allow you to obtain the essential information to propose a good solution for the customer. This will increase your chances of closing the sale.</a:t>
            </a:r>
          </a:p>
        </p:txBody>
      </p:sp>
      <p:sp>
        <p:nvSpPr>
          <p:cNvPr id="4" name="Slide Number Placeholder 3"/>
          <p:cNvSpPr>
            <a:spLocks noGrp="1"/>
          </p:cNvSpPr>
          <p:nvPr>
            <p:ph type="sldNum" sz="quarter" idx="5"/>
          </p:nvPr>
        </p:nvSpPr>
        <p:spPr/>
        <p:txBody>
          <a:bodyPr/>
          <a:lstStyle/>
          <a:p>
            <a:fld id="{DA46B207-691D-4EE2-B9CC-9F376BF0DE64}" type="slidenum">
              <a:rPr lang="fr-FR" smtClean="0"/>
              <a:pPr/>
              <a:t>14</a:t>
            </a:fld>
            <a:endParaRPr lang="fr-FR"/>
          </a:p>
        </p:txBody>
      </p:sp>
      <p:sp>
        <p:nvSpPr>
          <p:cNvPr id="5" name="ZoneTexte 3">
            <a:extLst>
              <a:ext uri="{FF2B5EF4-FFF2-40B4-BE49-F238E27FC236}">
                <a16:creationId xmlns:a16="http://schemas.microsoft.com/office/drawing/2014/main" id="{5CD726A5-FAA3-2C05-35B6-6CFC816A8F59}"/>
              </a:ext>
            </a:extLst>
          </p:cNvPr>
          <p:cNvSpPr txBox="1"/>
          <p:nvPr/>
        </p:nvSpPr>
        <p:spPr>
          <a:xfrm>
            <a:off x="142906" y="3768620"/>
            <a:ext cx="4897501" cy="276851"/>
          </a:xfrm>
          <a:prstGeom prst="rect">
            <a:avLst/>
          </a:prstGeom>
          <a:noFill/>
        </p:spPr>
        <p:txBody>
          <a:bodyPr wrap="square" lIns="91294" tIns="45647" rIns="91294" bIns="45647" rtlCol="0">
            <a:spAutoFit/>
          </a:bodyPr>
          <a:lstStyle/>
          <a:p>
            <a:r>
              <a:rPr lang="en-US" sz="1200" dirty="0" err="1">
                <a:latin typeface="Encode Sans Expanded" panose="00000505000000000000" pitchFamily="2" charset="0"/>
              </a:rPr>
              <a:t>Synthesise</a:t>
            </a:r>
            <a:r>
              <a:rPr lang="en-US" sz="1200" dirty="0">
                <a:latin typeface="Encode Sans Expanded" panose="00000505000000000000" pitchFamily="2" charset="0"/>
              </a:rPr>
              <a:t> the key elements of a good needs discovery.</a:t>
            </a:r>
            <a:endParaRPr lang="fr-FR" sz="1200" dirty="0">
              <a:latin typeface="Encode Sans Expanded" panose="00000505000000000000" pitchFamily="2" charset="0"/>
            </a:endParaRPr>
          </a:p>
        </p:txBody>
      </p:sp>
      <p:sp>
        <p:nvSpPr>
          <p:cNvPr id="8" name="Slide Image Placeholder 7">
            <a:extLst>
              <a:ext uri="{FF2B5EF4-FFF2-40B4-BE49-F238E27FC236}">
                <a16:creationId xmlns:a16="http://schemas.microsoft.com/office/drawing/2014/main" id="{EBFD9324-1A91-734E-6D18-012F8D23B5E7}"/>
              </a:ext>
            </a:extLst>
          </p:cNvPr>
          <p:cNvSpPr>
            <a:spLocks noGrp="1" noRot="1" noChangeAspect="1"/>
          </p:cNvSpPr>
          <p:nvPr>
            <p:ph type="sldImg"/>
          </p:nvPr>
        </p:nvSpPr>
        <p:spPr/>
      </p:sp>
    </p:spTree>
    <p:extLst>
      <p:ext uri="{BB962C8B-B14F-4D97-AF65-F5344CB8AC3E}">
        <p14:creationId xmlns:p14="http://schemas.microsoft.com/office/powerpoint/2010/main" val="116703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Time allowed for this sequence = 25 minutes</a:t>
            </a:r>
          </a:p>
          <a:p>
            <a:r>
              <a:rPr lang="en-US" sz="1100" dirty="0"/>
              <a:t>-5 minutes of work in sub-groups</a:t>
            </a:r>
          </a:p>
          <a:p>
            <a:r>
              <a:rPr lang="en-US" sz="1100" dirty="0"/>
              <a:t>-3 x 5 minutes for debriefing</a:t>
            </a:r>
          </a:p>
          <a:p>
            <a:r>
              <a:rPr lang="en-US" sz="1100" dirty="0"/>
              <a:t>-5 minutes of summary</a:t>
            </a:r>
          </a:p>
        </p:txBody>
      </p:sp>
      <p:sp>
        <p:nvSpPr>
          <p:cNvPr id="4" name="Slide Number Placeholder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15</a:t>
            </a:fld>
            <a:endParaRPr lang="fr-FR">
              <a:solidFill>
                <a:prstClr val="black"/>
              </a:solidFill>
            </a:endParaRPr>
          </a:p>
        </p:txBody>
      </p:sp>
      <p:sp>
        <p:nvSpPr>
          <p:cNvPr id="5" name="ZoneTexte 3">
            <a:extLst>
              <a:ext uri="{FF2B5EF4-FFF2-40B4-BE49-F238E27FC236}">
                <a16:creationId xmlns:a16="http://schemas.microsoft.com/office/drawing/2014/main" id="{70C1F218-0623-8275-02AF-3B1829339AD6}"/>
              </a:ext>
            </a:extLst>
          </p:cNvPr>
          <p:cNvSpPr txBox="1"/>
          <p:nvPr/>
        </p:nvSpPr>
        <p:spPr>
          <a:xfrm>
            <a:off x="224792" y="3819922"/>
            <a:ext cx="4861082" cy="461517"/>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Involve the trainees in making a checklist to discover the needs of </a:t>
            </a:r>
            <a:r>
              <a:rPr lang="en-US" sz="1200" dirty="0" err="1">
                <a:latin typeface="Encode Sans Expanded" panose="00000505000000000000" pitchFamily="2" charset="0"/>
              </a:rPr>
              <a:t>BtoB</a:t>
            </a:r>
            <a:r>
              <a:rPr lang="en-US" sz="1200" dirty="0">
                <a:latin typeface="Encode Sans Expanded" panose="00000505000000000000" pitchFamily="2" charset="0"/>
              </a:rPr>
              <a:t> customers in order to get used to it.</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359587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Digital activity</a:t>
            </a:r>
          </a:p>
          <a:p>
            <a:endParaRPr lang="en-US" sz="1100" dirty="0"/>
          </a:p>
          <a:p>
            <a:r>
              <a:rPr lang="en-US" sz="1100" dirty="0"/>
              <a:t>The trainer divides the trainees into 3 sub-groups.</a:t>
            </a:r>
          </a:p>
          <a:p>
            <a:r>
              <a:rPr lang="en-US" sz="1100" dirty="0"/>
              <a:t>Each sub-group will work on a different theme.</a:t>
            </a:r>
          </a:p>
          <a:p>
            <a:r>
              <a:rPr lang="en-US" sz="1100" dirty="0"/>
              <a:t>To make it easier for you, it is suggested that you work primarily on the sub-points illustrated in each of the three columns of the slide. Do not hesitate to add to this list if you have other ideas.</a:t>
            </a:r>
          </a:p>
          <a:p>
            <a:endParaRPr lang="en-US" sz="1100" dirty="0"/>
          </a:p>
          <a:p>
            <a:r>
              <a:rPr lang="en-US" sz="1100" dirty="0"/>
              <a:t>Depending on the trainees' profiles, do not forget to address the LCV aspects.</a:t>
            </a:r>
          </a:p>
          <a:p>
            <a:endParaRPr lang="en-US" sz="1100" dirty="0"/>
          </a:p>
          <a:p>
            <a:r>
              <a:rPr lang="en-US" sz="1100" dirty="0"/>
              <a:t>You have 5 minutes.</a:t>
            </a:r>
          </a:p>
          <a:p>
            <a:r>
              <a:rPr lang="en-US" sz="1100" dirty="0"/>
              <a:t>We will then pool your thoughts in order to develop a summary document.</a:t>
            </a:r>
          </a:p>
          <a:p>
            <a:endParaRPr lang="en-US" sz="1100" dirty="0"/>
          </a:p>
          <a:p>
            <a:r>
              <a:rPr lang="en-US" sz="1100" dirty="0"/>
              <a:t>Trainer preparation:</a:t>
            </a:r>
          </a:p>
          <a:p>
            <a:r>
              <a:rPr lang="en-US" sz="1100" dirty="0"/>
              <a:t>Make sure you have prepared whiteboards for each of the subgroups with the sub-questions for each of the 3 categories.</a:t>
            </a:r>
          </a:p>
          <a:p>
            <a:r>
              <a:rPr lang="en-US" sz="1100" dirty="0"/>
              <a:t>Share the charts in the respective sub-groups and ask the trainees to complete them</a:t>
            </a:r>
            <a:endParaRPr lang="fr-BE" sz="1100" dirty="0"/>
          </a:p>
          <a:p>
            <a:endParaRPr lang="fr-BE" sz="1100" dirty="0"/>
          </a:p>
          <a:p>
            <a:endParaRPr lang="fr-BE" sz="1100" dirty="0"/>
          </a:p>
          <a:p>
            <a:r>
              <a:rPr lang="en-US" sz="1100" dirty="0">
                <a:solidFill>
                  <a:srgbClr val="FF0000"/>
                </a:solidFill>
              </a:rPr>
              <a:t>Approach to be validated by the country</a:t>
            </a:r>
          </a:p>
        </p:txBody>
      </p:sp>
      <p:sp>
        <p:nvSpPr>
          <p:cNvPr id="4" name="Slide Number Placeholder 3"/>
          <p:cNvSpPr>
            <a:spLocks noGrp="1"/>
          </p:cNvSpPr>
          <p:nvPr>
            <p:ph type="sldNum" sz="quarter" idx="5"/>
          </p:nvPr>
        </p:nvSpPr>
        <p:spPr/>
        <p:txBody>
          <a:bodyPr/>
          <a:lstStyle/>
          <a:p>
            <a:fld id="{DA46B207-691D-4EE2-B9CC-9F376BF0DE64}" type="slidenum">
              <a:rPr lang="fr-FR" smtClean="0"/>
              <a:pPr/>
              <a:t>16</a:t>
            </a:fld>
            <a:endParaRPr lang="fr-FR"/>
          </a:p>
        </p:txBody>
      </p:sp>
      <p:sp>
        <p:nvSpPr>
          <p:cNvPr id="5" name="ZoneTexte 3">
            <a:extLst>
              <a:ext uri="{FF2B5EF4-FFF2-40B4-BE49-F238E27FC236}">
                <a16:creationId xmlns:a16="http://schemas.microsoft.com/office/drawing/2014/main" id="{16C7089A-F20C-0AA2-D58C-8B28FFD78A0A}"/>
              </a:ext>
            </a:extLst>
          </p:cNvPr>
          <p:cNvSpPr txBox="1"/>
          <p:nvPr/>
        </p:nvSpPr>
        <p:spPr>
          <a:xfrm>
            <a:off x="224792" y="3819922"/>
            <a:ext cx="4861082" cy="460161"/>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Introduce and structure the exercise of making the checklist to discover the needs of </a:t>
            </a:r>
            <a:r>
              <a:rPr lang="en-US" sz="1200" dirty="0" err="1">
                <a:latin typeface="Encode Sans Expanded" panose="00000505000000000000" pitchFamily="2" charset="0"/>
              </a:rPr>
              <a:t>BtoB</a:t>
            </a:r>
            <a:r>
              <a:rPr lang="en-US" sz="1200" dirty="0">
                <a:latin typeface="Encode Sans Expanded" panose="00000505000000000000" pitchFamily="2" charset="0"/>
              </a:rPr>
              <a:t> customers.</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160671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Subgroup 1 presents the result of their reflections.</a:t>
            </a:r>
          </a:p>
          <a:p>
            <a:endParaRPr lang="en-US" sz="1100" dirty="0"/>
          </a:p>
          <a:p>
            <a:r>
              <a:rPr lang="en-US" sz="1100" dirty="0"/>
              <a:t>The trainer then asks the other 2 sub-groups if they agree with the elements presented and if they have any additional comments/suggestions to make.</a:t>
            </a:r>
          </a:p>
          <a:p>
            <a:endParaRPr lang="en-US" sz="1100" dirty="0"/>
          </a:p>
          <a:p>
            <a:r>
              <a:rPr lang="en-US" sz="1100" dirty="0"/>
              <a:t>At this stage, the trainer does not make any further comments. </a:t>
            </a:r>
          </a:p>
          <a:p>
            <a:endParaRPr lang="en-US" sz="1100" dirty="0"/>
          </a:p>
          <a:p>
            <a:r>
              <a:rPr lang="en-US" sz="1100" dirty="0"/>
              <a:t>Expected time for debriefing each sub-group = 5 minutes.</a:t>
            </a:r>
          </a:p>
          <a:p>
            <a:endParaRPr lang="en-US" sz="1100" dirty="0"/>
          </a:p>
          <a:p>
            <a:r>
              <a:rPr lang="en-US" sz="1100" dirty="0">
                <a:solidFill>
                  <a:srgbClr val="FF0000"/>
                </a:solidFill>
              </a:rPr>
              <a:t>Approach to be validated by the country</a:t>
            </a:r>
            <a:endParaRPr lang="fr-BE" sz="1100" dirty="0">
              <a:solidFill>
                <a:srgbClr val="FF0000"/>
              </a:solidFill>
            </a:endParaRPr>
          </a:p>
        </p:txBody>
      </p:sp>
      <p:sp>
        <p:nvSpPr>
          <p:cNvPr id="4" name="Slide Number Placeholder 3"/>
          <p:cNvSpPr>
            <a:spLocks noGrp="1"/>
          </p:cNvSpPr>
          <p:nvPr>
            <p:ph type="sldNum" sz="quarter" idx="5"/>
          </p:nvPr>
        </p:nvSpPr>
        <p:spPr/>
        <p:txBody>
          <a:bodyPr/>
          <a:lstStyle/>
          <a:p>
            <a:fld id="{DA46B207-691D-4EE2-B9CC-9F376BF0DE64}" type="slidenum">
              <a:rPr lang="fr-FR" smtClean="0"/>
              <a:pPr/>
              <a:t>17</a:t>
            </a:fld>
            <a:endParaRPr lang="fr-FR"/>
          </a:p>
        </p:txBody>
      </p:sp>
      <p:sp>
        <p:nvSpPr>
          <p:cNvPr id="5" name="ZoneTexte 3">
            <a:extLst>
              <a:ext uri="{FF2B5EF4-FFF2-40B4-BE49-F238E27FC236}">
                <a16:creationId xmlns:a16="http://schemas.microsoft.com/office/drawing/2014/main" id="{C0D1DC04-1B05-AD96-1356-CD707BA590AC}"/>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dirty="0">
                <a:latin typeface="Encode Sans Expanded" panose="00000505000000000000" pitchFamily="2" charset="0"/>
              </a:rPr>
              <a:t>Debriefing of </a:t>
            </a:r>
            <a:r>
              <a:rPr lang="fr-FR" sz="1200" dirty="0" err="1">
                <a:latin typeface="Encode Sans Expanded" panose="00000505000000000000" pitchFamily="2" charset="0"/>
              </a:rPr>
              <a:t>subgroup</a:t>
            </a:r>
            <a:r>
              <a:rPr lang="fr-FR" sz="1200" dirty="0">
                <a:latin typeface="Encode Sans Expanded" panose="00000505000000000000" pitchFamily="2" charset="0"/>
              </a:rPr>
              <a:t> 1</a:t>
            </a:r>
          </a:p>
        </p:txBody>
      </p:sp>
    </p:spTree>
    <p:extLst>
      <p:ext uri="{BB962C8B-B14F-4D97-AF65-F5344CB8AC3E}">
        <p14:creationId xmlns:p14="http://schemas.microsoft.com/office/powerpoint/2010/main" val="141235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Subgroup 2 presents the result of their reflections.</a:t>
            </a:r>
          </a:p>
          <a:p>
            <a:endParaRPr lang="en-US" sz="1100" dirty="0"/>
          </a:p>
          <a:p>
            <a:r>
              <a:rPr lang="en-US" sz="1100" dirty="0"/>
              <a:t>The trainer then asks the other 2 sub-groups if they agree with the elements presented and if they have any additional comments/suggestions to make.</a:t>
            </a:r>
          </a:p>
          <a:p>
            <a:endParaRPr lang="en-US" sz="1100" dirty="0"/>
          </a:p>
          <a:p>
            <a:r>
              <a:rPr lang="en-US" sz="1100" dirty="0"/>
              <a:t>At this stage, the trainer does not make any further comments. </a:t>
            </a:r>
          </a:p>
          <a:p>
            <a:endParaRPr lang="en-US" sz="1100" dirty="0"/>
          </a:p>
          <a:p>
            <a:r>
              <a:rPr lang="en-US" sz="1100" dirty="0"/>
              <a:t>Expected time for debriefing each sub-group = 5 minutes.</a:t>
            </a:r>
          </a:p>
          <a:p>
            <a:endParaRPr lang="en-US" sz="1100" dirty="0"/>
          </a:p>
          <a:p>
            <a:r>
              <a:rPr lang="en-US" sz="1100" dirty="0">
                <a:solidFill>
                  <a:srgbClr val="FF0000"/>
                </a:solidFill>
              </a:rPr>
              <a:t>Approach to be validated by the country</a:t>
            </a:r>
            <a:endParaRPr lang="fr-BE" sz="1100" dirty="0">
              <a:solidFill>
                <a:srgbClr val="FF0000"/>
              </a:solidFill>
            </a:endParaRPr>
          </a:p>
        </p:txBody>
      </p:sp>
      <p:sp>
        <p:nvSpPr>
          <p:cNvPr id="4" name="Slide Number Placeholder 3"/>
          <p:cNvSpPr>
            <a:spLocks noGrp="1"/>
          </p:cNvSpPr>
          <p:nvPr>
            <p:ph type="sldNum" sz="quarter" idx="5"/>
          </p:nvPr>
        </p:nvSpPr>
        <p:spPr/>
        <p:txBody>
          <a:bodyPr/>
          <a:lstStyle/>
          <a:p>
            <a:fld id="{DA46B207-691D-4EE2-B9CC-9F376BF0DE64}" type="slidenum">
              <a:rPr lang="fr-FR" smtClean="0"/>
              <a:pPr/>
              <a:t>18</a:t>
            </a:fld>
            <a:endParaRPr lang="fr-FR"/>
          </a:p>
        </p:txBody>
      </p:sp>
      <p:sp>
        <p:nvSpPr>
          <p:cNvPr id="5" name="ZoneTexte 3">
            <a:extLst>
              <a:ext uri="{FF2B5EF4-FFF2-40B4-BE49-F238E27FC236}">
                <a16:creationId xmlns:a16="http://schemas.microsoft.com/office/drawing/2014/main" id="{CED59BA7-7C43-F4DC-A77B-BCAC8395EF77}"/>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dirty="0">
                <a:latin typeface="Encode Sans Expanded" panose="00000505000000000000" pitchFamily="2" charset="0"/>
              </a:rPr>
              <a:t>Debriefing of </a:t>
            </a:r>
            <a:r>
              <a:rPr lang="fr-FR" sz="1200" dirty="0" err="1">
                <a:latin typeface="Encode Sans Expanded" panose="00000505000000000000" pitchFamily="2" charset="0"/>
              </a:rPr>
              <a:t>subgroup</a:t>
            </a:r>
            <a:r>
              <a:rPr lang="fr-FR" sz="1200" dirty="0">
                <a:latin typeface="Encode Sans Expanded" panose="00000505000000000000" pitchFamily="2" charset="0"/>
              </a:rPr>
              <a:t> 2</a:t>
            </a:r>
          </a:p>
        </p:txBody>
      </p:sp>
    </p:spTree>
    <p:extLst>
      <p:ext uri="{BB962C8B-B14F-4D97-AF65-F5344CB8AC3E}">
        <p14:creationId xmlns:p14="http://schemas.microsoft.com/office/powerpoint/2010/main" val="298168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Subgroup 3 presents the result of their reflections.</a:t>
            </a:r>
          </a:p>
          <a:p>
            <a:endParaRPr lang="en-US" sz="1100" dirty="0"/>
          </a:p>
          <a:p>
            <a:r>
              <a:rPr lang="en-US" sz="1100" dirty="0"/>
              <a:t>The trainer then asks the other 2 sub-groups if they agree with the elements presented and if they have any additional comments/suggestions to make.</a:t>
            </a:r>
          </a:p>
          <a:p>
            <a:endParaRPr lang="en-US" sz="1100" dirty="0"/>
          </a:p>
          <a:p>
            <a:r>
              <a:rPr lang="en-US" sz="1100" dirty="0"/>
              <a:t>At this stage, the trainer does not make any further comments. </a:t>
            </a:r>
          </a:p>
          <a:p>
            <a:endParaRPr lang="en-US" sz="1100" dirty="0"/>
          </a:p>
          <a:p>
            <a:r>
              <a:rPr lang="en-US" sz="1100" dirty="0"/>
              <a:t>Expected time for debriefing each sub-group = 5 minutes.</a:t>
            </a:r>
          </a:p>
          <a:p>
            <a:endParaRPr lang="en-US" sz="1100" dirty="0"/>
          </a:p>
          <a:p>
            <a:r>
              <a:rPr lang="en-US" sz="1100" dirty="0">
                <a:solidFill>
                  <a:srgbClr val="FF0000"/>
                </a:solidFill>
              </a:rPr>
              <a:t>Approach to be validated by the country</a:t>
            </a:r>
            <a:endParaRPr lang="fr-BE" sz="1100" dirty="0">
              <a:solidFill>
                <a:srgbClr val="FF0000"/>
              </a:solidFill>
            </a:endParaRPr>
          </a:p>
        </p:txBody>
      </p:sp>
      <p:sp>
        <p:nvSpPr>
          <p:cNvPr id="4" name="Slide Number Placeholder 3"/>
          <p:cNvSpPr>
            <a:spLocks noGrp="1"/>
          </p:cNvSpPr>
          <p:nvPr>
            <p:ph type="sldNum" sz="quarter" idx="5"/>
          </p:nvPr>
        </p:nvSpPr>
        <p:spPr/>
        <p:txBody>
          <a:bodyPr/>
          <a:lstStyle/>
          <a:p>
            <a:fld id="{DA46B207-691D-4EE2-B9CC-9F376BF0DE64}" type="slidenum">
              <a:rPr lang="fr-FR" smtClean="0"/>
              <a:pPr/>
              <a:t>19</a:t>
            </a:fld>
            <a:endParaRPr lang="fr-FR"/>
          </a:p>
        </p:txBody>
      </p:sp>
      <p:sp>
        <p:nvSpPr>
          <p:cNvPr id="5" name="ZoneTexte 3">
            <a:extLst>
              <a:ext uri="{FF2B5EF4-FFF2-40B4-BE49-F238E27FC236}">
                <a16:creationId xmlns:a16="http://schemas.microsoft.com/office/drawing/2014/main" id="{64B83301-9A32-68CE-CA34-5CBF099B9A84}"/>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dirty="0">
                <a:latin typeface="Encode Sans Expanded" panose="00000505000000000000" pitchFamily="2" charset="0"/>
              </a:rPr>
              <a:t>Debriefing of </a:t>
            </a:r>
            <a:r>
              <a:rPr lang="fr-FR" sz="1200" dirty="0" err="1">
                <a:latin typeface="Encode Sans Expanded" panose="00000505000000000000" pitchFamily="2" charset="0"/>
              </a:rPr>
              <a:t>subgroup</a:t>
            </a:r>
            <a:r>
              <a:rPr lang="fr-FR" sz="1200" dirty="0">
                <a:latin typeface="Encode Sans Expanded" panose="00000505000000000000" pitchFamily="2" charset="0"/>
              </a:rPr>
              <a:t> 3</a:t>
            </a:r>
          </a:p>
        </p:txBody>
      </p:sp>
    </p:spTree>
    <p:extLst>
      <p:ext uri="{BB962C8B-B14F-4D97-AF65-F5344CB8AC3E}">
        <p14:creationId xmlns:p14="http://schemas.microsoft.com/office/powerpoint/2010/main" val="416612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2</a:t>
            </a:fld>
            <a:endParaRPr lang="fr-FR">
              <a:solidFill>
                <a:prstClr val="black"/>
              </a:solidFill>
            </a:endParaRPr>
          </a:p>
        </p:txBody>
      </p:sp>
      <p:sp>
        <p:nvSpPr>
          <p:cNvPr id="5" name="TextBox 4">
            <a:extLst>
              <a:ext uri="{FF2B5EF4-FFF2-40B4-BE49-F238E27FC236}">
                <a16:creationId xmlns:a16="http://schemas.microsoft.com/office/drawing/2014/main" id="{89E8C72A-35BC-E026-C223-53649D495E7F}"/>
              </a:ext>
            </a:extLst>
          </p:cNvPr>
          <p:cNvSpPr txBox="1"/>
          <p:nvPr/>
        </p:nvSpPr>
        <p:spPr>
          <a:xfrm>
            <a:off x="223386" y="3829358"/>
            <a:ext cx="4583530" cy="274562"/>
          </a:xfrm>
          <a:prstGeom prst="rect">
            <a:avLst/>
          </a:prstGeom>
          <a:noFill/>
        </p:spPr>
        <p:txBody>
          <a:bodyPr wrap="square" lIns="91294" tIns="45647" rIns="91294" bIns="45647" rtlCol="0">
            <a:spAutoFit/>
          </a:bodyPr>
          <a:lstStyle/>
          <a:p>
            <a:pPr defTabSz="912937">
              <a:defRPr/>
            </a:pPr>
            <a:r>
              <a:rPr lang="en-US" sz="1200" dirty="0">
                <a:solidFill>
                  <a:prstClr val="black"/>
                </a:solidFill>
                <a:latin typeface="Encode Sans Expanded" panose="00000505000000000000" pitchFamily="2" charset="0"/>
              </a:rPr>
              <a:t>Introduce participants to the objectives of the session.</a:t>
            </a:r>
          </a:p>
        </p:txBody>
      </p:sp>
    </p:spTree>
    <p:extLst>
      <p:ext uri="{BB962C8B-B14F-4D97-AF65-F5344CB8AC3E}">
        <p14:creationId xmlns:p14="http://schemas.microsoft.com/office/powerpoint/2010/main" val="263223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Basis for a synthesis. There is no need to go over all the points again. Work by difference where appropriate.</a:t>
            </a:r>
            <a:endParaRPr lang="fr-BE" sz="1100" dirty="0"/>
          </a:p>
          <a:p>
            <a:endParaRPr lang="fr-BE" sz="1100" dirty="0"/>
          </a:p>
          <a:p>
            <a:r>
              <a:rPr lang="en-US" sz="1100" dirty="0"/>
              <a:t>The trainer </a:t>
            </a:r>
            <a:r>
              <a:rPr lang="en-US" sz="1100" dirty="0" err="1"/>
              <a:t>emphasises</a:t>
            </a:r>
            <a:r>
              <a:rPr lang="en-US" sz="1100" dirty="0"/>
              <a:t> the importance of looking at the customer's context and of following the chronological order below:</a:t>
            </a:r>
            <a:endParaRPr lang="fr-BE" sz="1100" dirty="0"/>
          </a:p>
          <a:p>
            <a:pPr marL="171176" indent="-171176">
              <a:buFont typeface="Arial" panose="020B0604020202020204" pitchFamily="34" charset="0"/>
              <a:buChar char="•"/>
            </a:pPr>
            <a:r>
              <a:rPr lang="en-US" sz="1100" dirty="0"/>
              <a:t>Your contact person</a:t>
            </a:r>
          </a:p>
          <a:p>
            <a:pPr marL="171176" indent="-171176">
              <a:buFont typeface="Arial" panose="020B0604020202020204" pitchFamily="34" charset="0"/>
              <a:buChar char="•"/>
            </a:pPr>
            <a:r>
              <a:rPr lang="en-US" sz="1100" dirty="0"/>
              <a:t>Her/His company</a:t>
            </a:r>
          </a:p>
          <a:p>
            <a:pPr marL="171176" indent="-171176">
              <a:buFont typeface="Arial" panose="020B0604020202020204" pitchFamily="34" charset="0"/>
              <a:buChar char="•"/>
            </a:pPr>
            <a:r>
              <a:rPr lang="en-US" sz="1100" dirty="0"/>
              <a:t>Her/His fleet</a:t>
            </a:r>
          </a:p>
          <a:p>
            <a:endParaRPr lang="fr-BE" sz="1100" dirty="0"/>
          </a:p>
          <a:p>
            <a:r>
              <a:rPr lang="en-US" sz="1100" dirty="0"/>
              <a:t>Don't forget the customer's business criteria:</a:t>
            </a:r>
            <a:endParaRPr lang="fr-BE" sz="1100" dirty="0"/>
          </a:p>
          <a:p>
            <a:pPr marL="171176" indent="-171176">
              <a:buFont typeface="Arial" panose="020B0604020202020204" pitchFamily="34" charset="0"/>
              <a:buChar char="•"/>
            </a:pPr>
            <a:r>
              <a:rPr lang="en-US" sz="1100" dirty="0"/>
              <a:t>Are there any ongoing/upcoming projects/investments that could put pressure on their cash flow?</a:t>
            </a:r>
          </a:p>
          <a:p>
            <a:pPr marL="171176" indent="-171176">
              <a:buFont typeface="Arial" panose="020B0604020202020204" pitchFamily="34" charset="0"/>
              <a:buChar char="•"/>
            </a:pPr>
            <a:r>
              <a:rPr lang="en-US" sz="1100" dirty="0"/>
              <a:t>What are their concerns regarding the management of their fleet? </a:t>
            </a:r>
          </a:p>
          <a:p>
            <a:pPr marL="171176" indent="-171176">
              <a:buFont typeface="Arial" panose="020B0604020202020204" pitchFamily="34" charset="0"/>
              <a:buChar char="•"/>
            </a:pPr>
            <a:r>
              <a:rPr lang="en-US" sz="1100" dirty="0"/>
              <a:t>How sensitive are they to electro-mobility issues?</a:t>
            </a:r>
            <a:endParaRPr lang="fr-BE" sz="1100" dirty="0"/>
          </a:p>
          <a:p>
            <a:pPr marL="171176" indent="-171176">
              <a:buFont typeface="Arial" panose="020B0604020202020204" pitchFamily="34" charset="0"/>
              <a:buChar char="•"/>
            </a:pPr>
            <a:endParaRPr lang="fr-BE" sz="1100" dirty="0"/>
          </a:p>
          <a:p>
            <a:r>
              <a:rPr lang="en-US" sz="1100" dirty="0"/>
              <a:t>LCV aspects: see next slide</a:t>
            </a:r>
          </a:p>
          <a:p>
            <a:endParaRPr lang="fr-BE" sz="1100" dirty="0"/>
          </a:p>
          <a:p>
            <a:r>
              <a:rPr lang="en-US" sz="1100" dirty="0">
                <a:solidFill>
                  <a:srgbClr val="FF0000"/>
                </a:solidFill>
              </a:rPr>
              <a:t>Checklist approach to be validated by the country + content update</a:t>
            </a:r>
          </a:p>
          <a:p>
            <a:endParaRPr lang="fr-BE" sz="1100" dirty="0"/>
          </a:p>
          <a:p>
            <a:endParaRPr lang="fr-BE" dirty="0"/>
          </a:p>
        </p:txBody>
      </p:sp>
      <p:sp>
        <p:nvSpPr>
          <p:cNvPr id="4" name="Slide Number Placeholder 3"/>
          <p:cNvSpPr>
            <a:spLocks noGrp="1"/>
          </p:cNvSpPr>
          <p:nvPr>
            <p:ph type="sldNum" sz="quarter" idx="5"/>
          </p:nvPr>
        </p:nvSpPr>
        <p:spPr/>
        <p:txBody>
          <a:bodyPr/>
          <a:lstStyle/>
          <a:p>
            <a:fld id="{DA46B207-691D-4EE2-B9CC-9F376BF0DE64}" type="slidenum">
              <a:rPr lang="fr-FR" smtClean="0"/>
              <a:pPr/>
              <a:t>20</a:t>
            </a:fld>
            <a:endParaRPr lang="fr-FR"/>
          </a:p>
        </p:txBody>
      </p:sp>
      <p:sp>
        <p:nvSpPr>
          <p:cNvPr id="5" name="ZoneTexte 3">
            <a:extLst>
              <a:ext uri="{FF2B5EF4-FFF2-40B4-BE49-F238E27FC236}">
                <a16:creationId xmlns:a16="http://schemas.microsoft.com/office/drawing/2014/main" id="{80391207-E458-9875-1E49-14E2FA9C9C4A}"/>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Show a "standard" summary of the questions to be asked.</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425656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Specific questions to address when dealing with a buyer of a light commercial vehicle (LCV)</a:t>
            </a:r>
            <a:endParaRPr lang="fr-BE" sz="1100" dirty="0"/>
          </a:p>
          <a:p>
            <a:endParaRPr lang="fr-BE" sz="1100" dirty="0"/>
          </a:p>
          <a:p>
            <a:pPr marL="171450" indent="-171450">
              <a:buFont typeface="Arial" panose="020B0604020202020204" pitchFamily="34" charset="0"/>
              <a:buChar char="•"/>
            </a:pPr>
            <a:r>
              <a:rPr lang="en-US" sz="1100" dirty="0"/>
              <a:t>Type of transport (people, goods, mixed)</a:t>
            </a:r>
          </a:p>
          <a:p>
            <a:pPr marL="171450" indent="-171450">
              <a:buFont typeface="Arial" panose="020B0604020202020204" pitchFamily="34" charset="0"/>
              <a:buChar char="•"/>
            </a:pPr>
            <a:r>
              <a:rPr lang="en-US" sz="1100" dirty="0"/>
              <a:t>Nature and need for loading (dimensions of the loading area, payload, need to tow/carry, interior fittings, conversion)</a:t>
            </a:r>
          </a:p>
          <a:p>
            <a:pPr marL="171450" indent="-171450">
              <a:buFont typeface="Arial" panose="020B0604020202020204" pitchFamily="34" charset="0"/>
              <a:buChar char="•"/>
            </a:pPr>
            <a:r>
              <a:rPr lang="en-US" sz="1100" dirty="0"/>
              <a:t>Loading threshold</a:t>
            </a:r>
          </a:p>
          <a:p>
            <a:pPr marL="171450" indent="-171450">
              <a:buFont typeface="Arial" panose="020B0604020202020204" pitchFamily="34" charset="0"/>
              <a:buChar char="•"/>
            </a:pPr>
            <a:r>
              <a:rPr lang="en-US" sz="1100" dirty="0"/>
              <a:t>Door opening</a:t>
            </a:r>
          </a:p>
          <a:p>
            <a:pPr marL="171450" indent="-171450">
              <a:buFont typeface="Arial" panose="020B0604020202020204" pitchFamily="34" charset="0"/>
              <a:buChar char="•"/>
            </a:pPr>
            <a:r>
              <a:rPr lang="en-US" sz="1100" dirty="0"/>
              <a:t>Types of journeys</a:t>
            </a:r>
            <a:endParaRPr lang="fr-FR" sz="1100" dirty="0"/>
          </a:p>
          <a:p>
            <a:endParaRPr lang="fr-FR" sz="1100" dirty="0"/>
          </a:p>
          <a:p>
            <a:r>
              <a:rPr lang="en-US" sz="1100" dirty="0"/>
              <a:t>More information can be found in the LCV operational standards.</a:t>
            </a:r>
          </a:p>
        </p:txBody>
      </p:sp>
      <p:sp>
        <p:nvSpPr>
          <p:cNvPr id="4" name="Slide Number Placeholder 3"/>
          <p:cNvSpPr>
            <a:spLocks noGrp="1"/>
          </p:cNvSpPr>
          <p:nvPr>
            <p:ph type="sldNum" sz="quarter" idx="5"/>
          </p:nvPr>
        </p:nvSpPr>
        <p:spPr/>
        <p:txBody>
          <a:bodyPr/>
          <a:lstStyle/>
          <a:p>
            <a:fld id="{DA46B207-691D-4EE2-B9CC-9F376BF0DE64}" type="slidenum">
              <a:rPr lang="fr-FR" smtClean="0"/>
              <a:pPr/>
              <a:t>21</a:t>
            </a:fld>
            <a:endParaRPr lang="fr-FR"/>
          </a:p>
        </p:txBody>
      </p:sp>
      <p:sp>
        <p:nvSpPr>
          <p:cNvPr id="5" name="ZoneTexte 3">
            <a:extLst>
              <a:ext uri="{FF2B5EF4-FFF2-40B4-BE49-F238E27FC236}">
                <a16:creationId xmlns:a16="http://schemas.microsoft.com/office/drawing/2014/main" id="{1474FF11-6D90-B38F-64BB-F2C03FD772B8}"/>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dirty="0" err="1">
                <a:latin typeface="Encode Sans Expanded" panose="00000505000000000000" pitchFamily="2" charset="0"/>
              </a:rPr>
              <a:t>Address</a:t>
            </a:r>
            <a:r>
              <a:rPr lang="fr-FR" sz="1200" dirty="0">
                <a:latin typeface="Encode Sans Expanded" panose="00000505000000000000" pitchFamily="2" charset="0"/>
              </a:rPr>
              <a:t> the LCV aspects.</a:t>
            </a:r>
          </a:p>
        </p:txBody>
      </p:sp>
    </p:spTree>
    <p:extLst>
      <p:ext uri="{BB962C8B-B14F-4D97-AF65-F5344CB8AC3E}">
        <p14:creationId xmlns:p14="http://schemas.microsoft.com/office/powerpoint/2010/main" val="2825475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discovery checklist should be used as a support for the sales adviser during the sales meeting. </a:t>
            </a:r>
          </a:p>
          <a:p>
            <a:r>
              <a:rPr lang="en-US" sz="1100" dirty="0"/>
              <a:t>It does not replace other tools such as a CRM or a dealer database.</a:t>
            </a:r>
          </a:p>
          <a:p>
            <a:endParaRPr lang="en-US" sz="1100" dirty="0"/>
          </a:p>
          <a:p>
            <a:r>
              <a:rPr lang="en-US" sz="1100" dirty="0"/>
              <a:t>This sheet is sufficient for very small customers, but it is essential that additional questions are asked when dealing with larger fleets and companies.</a:t>
            </a:r>
          </a:p>
          <a:p>
            <a:endParaRPr lang="en-US" sz="1100" dirty="0"/>
          </a:p>
          <a:p>
            <a:r>
              <a:rPr lang="en-US" sz="1100" dirty="0"/>
              <a:t>We will come back to this in the chapter on discovering the needs of SME customers.</a:t>
            </a:r>
          </a:p>
          <a:p>
            <a:endParaRPr lang="en-US" sz="1100" dirty="0"/>
          </a:p>
          <a:p>
            <a:r>
              <a:rPr lang="en-US" sz="1100" dirty="0"/>
              <a:t>I would now like to suggest that you practice this checklist through a case study.</a:t>
            </a:r>
            <a:endParaRPr lang="fr-FR" sz="1100" dirty="0"/>
          </a:p>
        </p:txBody>
      </p:sp>
      <p:sp>
        <p:nvSpPr>
          <p:cNvPr id="4" name="Slide Number Placeholder 3"/>
          <p:cNvSpPr>
            <a:spLocks noGrp="1"/>
          </p:cNvSpPr>
          <p:nvPr>
            <p:ph type="sldNum" sz="quarter" idx="5"/>
          </p:nvPr>
        </p:nvSpPr>
        <p:spPr/>
        <p:txBody>
          <a:bodyPr/>
          <a:lstStyle/>
          <a:p>
            <a:fld id="{DA46B207-691D-4EE2-B9CC-9F376BF0DE64}" type="slidenum">
              <a:rPr lang="fr-FR" smtClean="0"/>
              <a:pPr/>
              <a:t>22</a:t>
            </a:fld>
            <a:endParaRPr lang="fr-FR"/>
          </a:p>
        </p:txBody>
      </p:sp>
      <p:sp>
        <p:nvSpPr>
          <p:cNvPr id="5" name="ZoneTexte 3">
            <a:extLst>
              <a:ext uri="{FF2B5EF4-FFF2-40B4-BE49-F238E27FC236}">
                <a16:creationId xmlns:a16="http://schemas.microsoft.com/office/drawing/2014/main" id="{80391207-E458-9875-1E49-14E2FA9C9C4A}"/>
              </a:ext>
            </a:extLst>
          </p:cNvPr>
          <p:cNvSpPr txBox="1"/>
          <p:nvPr/>
        </p:nvSpPr>
        <p:spPr>
          <a:xfrm>
            <a:off x="224792" y="3819922"/>
            <a:ext cx="4861082" cy="644225"/>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Make it clear that the discovery checklist is not a customer record, but an educational tool to improve performance during the discovery phase.</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2891647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Time allowed for this sequence = 15 minutes</a:t>
            </a:r>
          </a:p>
          <a:p>
            <a:endParaRPr lang="en-US" sz="1100" dirty="0"/>
          </a:p>
          <a:p>
            <a:r>
              <a:rPr lang="en-US" sz="1100" dirty="0"/>
              <a:t>Presentation of the case: 2 minutes</a:t>
            </a:r>
          </a:p>
          <a:p>
            <a:r>
              <a:rPr lang="en-US" sz="1100" dirty="0"/>
              <a:t>Role play: 8 minutes</a:t>
            </a:r>
          </a:p>
          <a:p>
            <a:r>
              <a:rPr lang="en-US" sz="1100" dirty="0"/>
              <a:t>Debriefing: 5 minutes</a:t>
            </a:r>
          </a:p>
        </p:txBody>
      </p:sp>
      <p:sp>
        <p:nvSpPr>
          <p:cNvPr id="4" name="Slide Number Placeholder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23</a:t>
            </a:fld>
            <a:endParaRPr lang="fr-FR">
              <a:solidFill>
                <a:prstClr val="black"/>
              </a:solidFill>
            </a:endParaRPr>
          </a:p>
        </p:txBody>
      </p:sp>
      <p:sp>
        <p:nvSpPr>
          <p:cNvPr id="5" name="ZoneTexte 3">
            <a:extLst>
              <a:ext uri="{FF2B5EF4-FFF2-40B4-BE49-F238E27FC236}">
                <a16:creationId xmlns:a16="http://schemas.microsoft.com/office/drawing/2014/main" id="{A9483DC5-E886-48DD-E834-7ADE7CC36552}"/>
              </a:ext>
            </a:extLst>
          </p:cNvPr>
          <p:cNvSpPr txBox="1"/>
          <p:nvPr/>
        </p:nvSpPr>
        <p:spPr>
          <a:xfrm>
            <a:off x="224792" y="3819922"/>
            <a:ext cx="4861082" cy="460161"/>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Stimulate the memorization of the checklist participants have just discovered through a case study.</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2278326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trainer selects 3 trainees among those who have not played the spontaneous discovery case study. They will play the role of the sales adviser by asking questions to the customer, played by the trainer. </a:t>
            </a:r>
          </a:p>
          <a:p>
            <a:r>
              <a:rPr lang="en-US" sz="1100" dirty="0"/>
              <a:t>Use the checklist</a:t>
            </a:r>
          </a:p>
          <a:p>
            <a:r>
              <a:rPr lang="en-US" sz="1100" dirty="0"/>
              <a:t>The other trainees take the role of observers and note down the key elements of the sales talk.</a:t>
            </a:r>
          </a:p>
          <a:p>
            <a:endParaRPr lang="en-US" sz="1100" dirty="0"/>
          </a:p>
          <a:p>
            <a:r>
              <a:rPr lang="en-US" sz="1100" dirty="0"/>
              <a:t>This role-play should last 10 minutes.</a:t>
            </a:r>
          </a:p>
          <a:p>
            <a:endParaRPr lang="en-US" sz="1100" dirty="0"/>
          </a:p>
          <a:p>
            <a:r>
              <a:rPr lang="en-US" sz="1100" dirty="0"/>
              <a:t>At the end of the role-play, the observers will be asked to answer the following questions: see next slide.</a:t>
            </a:r>
          </a:p>
          <a:p>
            <a:endParaRPr lang="en-US" sz="1100" dirty="0"/>
          </a:p>
          <a:p>
            <a:r>
              <a:rPr lang="en-US" sz="1100" dirty="0"/>
              <a:t>The trainer uses her/his customer script ”VSB Case study-K TD-trainer" to facilitate the details of this case.</a:t>
            </a:r>
          </a:p>
          <a:p>
            <a:endParaRPr lang="en-US" sz="1100" dirty="0">
              <a:solidFill>
                <a:srgbClr val="FF0000"/>
              </a:solidFill>
            </a:endParaRPr>
          </a:p>
          <a:p>
            <a:r>
              <a:rPr lang="en-US" sz="1100" dirty="0">
                <a:solidFill>
                  <a:srgbClr val="FF0000"/>
                </a:solidFill>
              </a:rPr>
              <a:t>Scenario to be validated/adapted country and brand</a:t>
            </a:r>
          </a:p>
        </p:txBody>
      </p:sp>
      <p:sp>
        <p:nvSpPr>
          <p:cNvPr id="4" name="Slide Number Placeholder 3"/>
          <p:cNvSpPr>
            <a:spLocks noGrp="1"/>
          </p:cNvSpPr>
          <p:nvPr>
            <p:ph type="sldNum" sz="quarter" idx="5"/>
          </p:nvPr>
        </p:nvSpPr>
        <p:spPr/>
        <p:txBody>
          <a:bodyPr/>
          <a:lstStyle/>
          <a:p>
            <a:fld id="{DA46B207-691D-4EE2-B9CC-9F376BF0DE64}" type="slidenum">
              <a:rPr lang="fr-FR" smtClean="0"/>
              <a:pPr/>
              <a:t>24</a:t>
            </a:fld>
            <a:endParaRPr lang="fr-FR"/>
          </a:p>
        </p:txBody>
      </p:sp>
      <p:sp>
        <p:nvSpPr>
          <p:cNvPr id="5" name="ZoneTexte 3">
            <a:extLst>
              <a:ext uri="{FF2B5EF4-FFF2-40B4-BE49-F238E27FC236}">
                <a16:creationId xmlns:a16="http://schemas.microsoft.com/office/drawing/2014/main" id="{40377854-6BA5-005A-71B1-AE25BEED4084}"/>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Present the context and the process of the case study.</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322485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a:xfrm>
            <a:off x="5613669" y="6328025"/>
            <a:ext cx="4302231" cy="341063"/>
          </a:xfrm>
        </p:spPr>
        <p:txBody>
          <a:bodyPr/>
          <a:lstStyle/>
          <a:p>
            <a:fld id="{595A43E9-B906-4BEA-9482-3EB578BB0FC5}" type="slidenum">
              <a:rPr lang="fr-FR" smtClean="0"/>
              <a:t>25</a:t>
            </a:fld>
            <a:endParaRPr lang="fr-FR"/>
          </a:p>
        </p:txBody>
      </p:sp>
      <p:sp>
        <p:nvSpPr>
          <p:cNvPr id="5" name="ZoneTexte 4">
            <a:extLst>
              <a:ext uri="{FF2B5EF4-FFF2-40B4-BE49-F238E27FC236}">
                <a16:creationId xmlns:a16="http://schemas.microsoft.com/office/drawing/2014/main" id="{CEA39CFE-0861-E5D8-CAC8-0FDAFF4D11B7}"/>
              </a:ext>
            </a:extLst>
          </p:cNvPr>
          <p:cNvSpPr txBox="1"/>
          <p:nvPr/>
        </p:nvSpPr>
        <p:spPr>
          <a:xfrm>
            <a:off x="141319" y="3783106"/>
            <a:ext cx="4703902" cy="461665"/>
          </a:xfrm>
          <a:prstGeom prst="rect">
            <a:avLst/>
          </a:prstGeom>
          <a:noFill/>
        </p:spPr>
        <p:txBody>
          <a:bodyPr wrap="square" rtlCol="0">
            <a:spAutoFit/>
          </a:bodyPr>
          <a:lstStyle/>
          <a:p>
            <a:r>
              <a:rPr lang="en-US" sz="1200" dirty="0">
                <a:latin typeface="Encode Sans" panose="020B0604020202020204" charset="0"/>
              </a:rPr>
              <a:t>Remind participants of the steps to follow during a customer discovery conversation.</a:t>
            </a:r>
          </a:p>
        </p:txBody>
      </p:sp>
    </p:spTree>
    <p:extLst>
      <p:ext uri="{BB962C8B-B14F-4D97-AF65-F5344CB8AC3E}">
        <p14:creationId xmlns:p14="http://schemas.microsoft.com/office/powerpoint/2010/main" val="2214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2358CA74-83C4-457D-AE94-D0DAC82ABCB5}" type="slidenum">
              <a:rPr lang="en-US" smtClean="0"/>
              <a:t>26</a:t>
            </a:fld>
            <a:endParaRPr lang="en-US"/>
          </a:p>
        </p:txBody>
      </p:sp>
      <p:sp>
        <p:nvSpPr>
          <p:cNvPr id="5" name="ZoneTexte 3">
            <a:extLst>
              <a:ext uri="{FF2B5EF4-FFF2-40B4-BE49-F238E27FC236}">
                <a16:creationId xmlns:a16="http://schemas.microsoft.com/office/drawing/2014/main" id="{203F60E1-13D1-8A00-A529-08E629864C89}"/>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dirty="0">
                <a:latin typeface="Encode Sans Expanded" panose="00000505000000000000" pitchFamily="2" charset="0"/>
              </a:rPr>
              <a:t>Structure the case debriefing.</a:t>
            </a:r>
          </a:p>
        </p:txBody>
      </p:sp>
    </p:spTree>
    <p:extLst>
      <p:ext uri="{BB962C8B-B14F-4D97-AF65-F5344CB8AC3E}">
        <p14:creationId xmlns:p14="http://schemas.microsoft.com/office/powerpoint/2010/main" val="334032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FF0000"/>
                </a:solidFill>
              </a:rPr>
              <a:t>Slide to be upgraded according to the country and brand adaptations made to the customer scenario</a:t>
            </a:r>
          </a:p>
        </p:txBody>
      </p:sp>
      <p:sp>
        <p:nvSpPr>
          <p:cNvPr id="4" name="Slide Number Placeholder 3"/>
          <p:cNvSpPr>
            <a:spLocks noGrp="1"/>
          </p:cNvSpPr>
          <p:nvPr>
            <p:ph type="sldNum" sz="quarter" idx="5"/>
          </p:nvPr>
        </p:nvSpPr>
        <p:spPr/>
        <p:txBody>
          <a:bodyPr/>
          <a:lstStyle/>
          <a:p>
            <a:fld id="{DA46B207-691D-4EE2-B9CC-9F376BF0DE64}" type="slidenum">
              <a:rPr lang="fr-FR" smtClean="0"/>
              <a:pPr/>
              <a:t>27</a:t>
            </a:fld>
            <a:endParaRPr lang="fr-FR"/>
          </a:p>
        </p:txBody>
      </p:sp>
      <p:sp>
        <p:nvSpPr>
          <p:cNvPr id="5" name="ZoneTexte 3">
            <a:extLst>
              <a:ext uri="{FF2B5EF4-FFF2-40B4-BE49-F238E27FC236}">
                <a16:creationId xmlns:a16="http://schemas.microsoft.com/office/drawing/2014/main" id="{BA3DE036-C99C-8063-112C-52E3C8F75B9A}"/>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Show the summary of key elements of the discovery.</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60293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Optional slide to be shown or not, depending on the time left.</a:t>
            </a:r>
          </a:p>
          <a:p>
            <a:endParaRPr lang="en-US" sz="1100" dirty="0"/>
          </a:p>
          <a:p>
            <a:r>
              <a:rPr lang="en-US" sz="1100" dirty="0">
                <a:solidFill>
                  <a:srgbClr val="FF0000"/>
                </a:solidFill>
              </a:rPr>
              <a:t>Slide to be upgraded according to the country and brand adaptations made to the customer scenario</a:t>
            </a:r>
            <a:endParaRPr lang="fr-BE" sz="1100" dirty="0">
              <a:solidFill>
                <a:srgbClr val="FF0000"/>
              </a:solidFill>
            </a:endParaRPr>
          </a:p>
        </p:txBody>
      </p:sp>
      <p:sp>
        <p:nvSpPr>
          <p:cNvPr id="4" name="Slide Number Placeholder 3"/>
          <p:cNvSpPr>
            <a:spLocks noGrp="1"/>
          </p:cNvSpPr>
          <p:nvPr>
            <p:ph type="sldNum" sz="quarter" idx="5"/>
          </p:nvPr>
        </p:nvSpPr>
        <p:spPr/>
        <p:txBody>
          <a:bodyPr/>
          <a:lstStyle/>
          <a:p>
            <a:fld id="{DA46B207-691D-4EE2-B9CC-9F376BF0DE64}" type="slidenum">
              <a:rPr lang="fr-FR" smtClean="0"/>
              <a:pPr/>
              <a:t>28</a:t>
            </a:fld>
            <a:endParaRPr lang="fr-FR"/>
          </a:p>
        </p:txBody>
      </p:sp>
      <p:sp>
        <p:nvSpPr>
          <p:cNvPr id="5" name="ZoneTexte 3">
            <a:extLst>
              <a:ext uri="{FF2B5EF4-FFF2-40B4-BE49-F238E27FC236}">
                <a16:creationId xmlns:a16="http://schemas.microsoft.com/office/drawing/2014/main" id="{80391207-E458-9875-1E49-14E2FA9C9C4A}"/>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Present the completed needs discovery checklist.</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580281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Be sure to respect the specific objectives of each phase of the sales process. Don't rush into the offer and price presentation.</a:t>
            </a:r>
          </a:p>
        </p:txBody>
      </p:sp>
      <p:sp>
        <p:nvSpPr>
          <p:cNvPr id="4" name="Slide Number Placeholder 3"/>
          <p:cNvSpPr>
            <a:spLocks noGrp="1"/>
          </p:cNvSpPr>
          <p:nvPr>
            <p:ph type="sldNum" sz="quarter" idx="5"/>
          </p:nvPr>
        </p:nvSpPr>
        <p:spPr/>
        <p:txBody>
          <a:bodyPr/>
          <a:lstStyle/>
          <a:p>
            <a:fld id="{DA46B207-691D-4EE2-B9CC-9F376BF0DE64}" type="slidenum">
              <a:rPr lang="fr-FR" smtClean="0"/>
              <a:pPr/>
              <a:t>29</a:t>
            </a:fld>
            <a:endParaRPr lang="fr-FR"/>
          </a:p>
        </p:txBody>
      </p:sp>
      <p:sp>
        <p:nvSpPr>
          <p:cNvPr id="6" name="TextBox 5">
            <a:extLst>
              <a:ext uri="{FF2B5EF4-FFF2-40B4-BE49-F238E27FC236}">
                <a16:creationId xmlns:a16="http://schemas.microsoft.com/office/drawing/2014/main" id="{F2128FD8-D185-5663-10C1-074B05FC0F49}"/>
              </a:ext>
            </a:extLst>
          </p:cNvPr>
          <p:cNvSpPr txBox="1"/>
          <p:nvPr/>
        </p:nvSpPr>
        <p:spPr>
          <a:xfrm>
            <a:off x="181511" y="3756222"/>
            <a:ext cx="4963519" cy="460161"/>
          </a:xfrm>
          <a:prstGeom prst="rect">
            <a:avLst/>
          </a:prstGeom>
          <a:noFill/>
        </p:spPr>
        <p:txBody>
          <a:bodyPr wrap="square" lIns="91294" tIns="45647" rIns="91294" bIns="45647">
            <a:spAutoFit/>
          </a:bodyPr>
          <a:lstStyle/>
          <a:p>
            <a:r>
              <a:rPr lang="en-US" sz="1200" dirty="0">
                <a:latin typeface="Encode Sans Expanded" panose="00000505000000000000" pitchFamily="2" charset="0"/>
              </a:rPr>
              <a:t>Recall the most common errors encountered in each phase of the sales process.</a:t>
            </a:r>
            <a:endParaRPr lang="fr-BE" sz="1200" dirty="0">
              <a:latin typeface="Encode Sans Expanded" panose="00000505000000000000" pitchFamily="2" charset="0"/>
            </a:endParaRPr>
          </a:p>
        </p:txBody>
      </p:sp>
    </p:spTree>
    <p:extLst>
      <p:ext uri="{BB962C8B-B14F-4D97-AF65-F5344CB8AC3E}">
        <p14:creationId xmlns:p14="http://schemas.microsoft.com/office/powerpoint/2010/main" val="410385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0363" y="468313"/>
            <a:ext cx="4778375" cy="2687637"/>
          </a:xfrm>
        </p:spPr>
      </p:sp>
      <p:sp>
        <p:nvSpPr>
          <p:cNvPr id="3" name="Espace réservé des notes 2"/>
          <p:cNvSpPr>
            <a:spLocks noGrp="1"/>
          </p:cNvSpPr>
          <p:nvPr>
            <p:ph type="body" idx="1"/>
          </p:nvPr>
        </p:nvSpPr>
        <p:spPr/>
        <p:txBody>
          <a:bodyPr/>
          <a:lstStyle/>
          <a:p>
            <a:pPr defTabSz="912937">
              <a:defRPr/>
            </a:pPr>
            <a:r>
              <a:rPr lang="en-US" i="1" dirty="0"/>
              <a:t>#Present the different parts of the virtual classroom orally#</a:t>
            </a:r>
          </a:p>
          <a:p>
            <a:pPr defTabSz="912937">
              <a:defRPr/>
            </a:pPr>
            <a:endParaRPr lang="en-US" i="1" dirty="0"/>
          </a:p>
          <a:p>
            <a:pPr defTabSz="912937">
              <a:defRPr/>
            </a:pPr>
            <a:r>
              <a:rPr lang="en-US" i="1" dirty="0"/>
              <a:t>#Click to go to next slide#</a:t>
            </a:r>
            <a:endParaRPr lang="fr-FR" dirty="0"/>
          </a:p>
        </p:txBody>
      </p:sp>
      <p:sp>
        <p:nvSpPr>
          <p:cNvPr id="4" name="Espace réservé du numéro de diapositive 3"/>
          <p:cNvSpPr>
            <a:spLocks noGrp="1"/>
          </p:cNvSpPr>
          <p:nvPr>
            <p:ph type="sldNum" sz="quarter" idx="5"/>
          </p:nvPr>
        </p:nvSpPr>
        <p:spPr/>
        <p:txBody>
          <a:bodyPr/>
          <a:lstStyle/>
          <a:p>
            <a:pPr defTabSz="912937">
              <a:buClr>
                <a:srgbClr val="000000"/>
              </a:buClr>
              <a:defRPr/>
            </a:pPr>
            <a:fld id="{DA46B207-691D-4EE2-B9CC-9F376BF0DE64}" type="slidenum">
              <a:rPr lang="fr-FR">
                <a:solidFill>
                  <a:prstClr val="black"/>
                </a:solidFill>
                <a:sym typeface="Arial"/>
              </a:rPr>
              <a:pPr defTabSz="912937">
                <a:buClr>
                  <a:srgbClr val="000000"/>
                </a:buClr>
                <a:defRPr/>
              </a:pPr>
              <a:t>3</a:t>
            </a:fld>
            <a:endParaRPr lang="fr-FR">
              <a:solidFill>
                <a:prstClr val="black"/>
              </a:solidFill>
              <a:sym typeface="Arial"/>
            </a:endParaRPr>
          </a:p>
        </p:txBody>
      </p:sp>
      <p:sp>
        <p:nvSpPr>
          <p:cNvPr id="5" name="TextBox 4">
            <a:extLst>
              <a:ext uri="{FF2B5EF4-FFF2-40B4-BE49-F238E27FC236}">
                <a16:creationId xmlns:a16="http://schemas.microsoft.com/office/drawing/2014/main" id="{D4C25381-74FA-18ED-E030-C5BB4F010A6E}"/>
              </a:ext>
            </a:extLst>
          </p:cNvPr>
          <p:cNvSpPr txBox="1"/>
          <p:nvPr/>
        </p:nvSpPr>
        <p:spPr>
          <a:xfrm>
            <a:off x="223386" y="3829358"/>
            <a:ext cx="4583530" cy="274562"/>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Introduce participants to the timing of the chapters.</a:t>
            </a:r>
          </a:p>
        </p:txBody>
      </p:sp>
    </p:spTree>
    <p:extLst>
      <p:ext uri="{BB962C8B-B14F-4D97-AF65-F5344CB8AC3E}">
        <p14:creationId xmlns:p14="http://schemas.microsoft.com/office/powerpoint/2010/main" val="3653781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Expected duration of this sequence = 20 minutes</a:t>
            </a:r>
          </a:p>
          <a:p>
            <a:endParaRPr lang="en-US" sz="1100" dirty="0"/>
          </a:p>
          <a:p>
            <a:r>
              <a:rPr lang="en-US" sz="1100" dirty="0"/>
              <a:t>Digital activity: 5 minutes - What is the difference between a SME and a VSB discovery approach?</a:t>
            </a:r>
          </a:p>
          <a:p>
            <a:endParaRPr lang="en-US" sz="1100" dirty="0"/>
          </a:p>
          <a:p>
            <a:r>
              <a:rPr lang="en-US" sz="1100" dirty="0"/>
              <a:t>Context: 2 minutes</a:t>
            </a:r>
          </a:p>
          <a:p>
            <a:r>
              <a:rPr lang="en-US" sz="1100" dirty="0"/>
              <a:t>Role play: 8 minutes</a:t>
            </a:r>
          </a:p>
          <a:p>
            <a:r>
              <a:rPr lang="en-US" sz="1100" dirty="0"/>
              <a:t>Debriefing: 5 minutes</a:t>
            </a:r>
          </a:p>
        </p:txBody>
      </p:sp>
      <p:sp>
        <p:nvSpPr>
          <p:cNvPr id="4" name="Slide Number Placeholder 3"/>
          <p:cNvSpPr>
            <a:spLocks noGrp="1"/>
          </p:cNvSpPr>
          <p:nvPr>
            <p:ph type="sldNum" sz="quarter" idx="5"/>
          </p:nvPr>
        </p:nvSpPr>
        <p:spPr/>
        <p:txBody>
          <a:bodyPr/>
          <a:lstStyle/>
          <a:p>
            <a:fld id="{DA46B207-691D-4EE2-B9CC-9F376BF0DE64}" type="slidenum">
              <a:rPr lang="fr-FR" smtClean="0"/>
              <a:t>30</a:t>
            </a:fld>
            <a:endParaRPr lang="fr-FR"/>
          </a:p>
        </p:txBody>
      </p:sp>
      <p:sp>
        <p:nvSpPr>
          <p:cNvPr id="6" name="ZoneTexte 3">
            <a:extLst>
              <a:ext uri="{FF2B5EF4-FFF2-40B4-BE49-F238E27FC236}">
                <a16:creationId xmlns:a16="http://schemas.microsoft.com/office/drawing/2014/main" id="{1AA439C8-F496-BD83-5FD3-C695225C4116}"/>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a:latin typeface="Encode Sans Expanded" panose="00000505000000000000" pitchFamily="2" charset="0"/>
              </a:rPr>
              <a:t> </a:t>
            </a:r>
          </a:p>
        </p:txBody>
      </p:sp>
      <p:sp>
        <p:nvSpPr>
          <p:cNvPr id="7" name="ZoneTexte 3">
            <a:extLst>
              <a:ext uri="{FF2B5EF4-FFF2-40B4-BE49-F238E27FC236}">
                <a16:creationId xmlns:a16="http://schemas.microsoft.com/office/drawing/2014/main" id="{4F8B721E-632C-096E-1B2C-1E9A759CFEAF}"/>
              </a:ext>
            </a:extLst>
          </p:cNvPr>
          <p:cNvSpPr txBox="1"/>
          <p:nvPr/>
        </p:nvSpPr>
        <p:spPr>
          <a:xfrm>
            <a:off x="224792" y="3819922"/>
            <a:ext cx="4861082" cy="460161"/>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Stimulate the memorization of the discovery checklist and improve it with questions specific to SME customers.</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112913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a very small business, you will often be in contact with the decision-maker, whose decision will sometimes be influenced by his or her accountant, whereas in an SME, you will often be in contact with an influencer (the Fleet Manager) who will have to report to one or more decision-makers.</a:t>
            </a:r>
          </a:p>
          <a:p>
            <a:endParaRPr lang="en-US" sz="1100" dirty="0"/>
          </a:p>
          <a:p>
            <a:r>
              <a:rPr lang="en-US" sz="1100" dirty="0"/>
              <a:t>The size of the company will often have a direct impact on the length of the decision-making circuit.</a:t>
            </a:r>
          </a:p>
          <a:p>
            <a:endParaRPr lang="en-US" sz="1100" dirty="0"/>
          </a:p>
          <a:p>
            <a:r>
              <a:rPr lang="en-US" sz="1100" dirty="0"/>
              <a:t>In smaller companies, fleet management will generally be quite basic, whereas in larger companies, it will often be more rigorously monitored because of the higher economic stakes involved in managing a fleet of 10 or more vehicles.</a:t>
            </a:r>
          </a:p>
          <a:p>
            <a:r>
              <a:rPr lang="en-US" sz="1100" dirty="0"/>
              <a:t>You will regularly have to deal with an already established car policy.</a:t>
            </a:r>
          </a:p>
          <a:p>
            <a:endParaRPr lang="en-US" sz="1100" dirty="0"/>
          </a:p>
          <a:p>
            <a:r>
              <a:rPr lang="en-US" sz="1100" dirty="0"/>
              <a:t>What do these differences mean for your discovery approach? Let's look at this together in more detail…</a:t>
            </a:r>
          </a:p>
          <a:p>
            <a:endParaRPr lang="en-US" sz="1100" dirty="0"/>
          </a:p>
          <a:p>
            <a:r>
              <a:rPr lang="en-US" sz="1100" dirty="0">
                <a:solidFill>
                  <a:srgbClr val="FF0000"/>
                </a:solidFill>
              </a:rPr>
              <a:t>Fleet size VSB/SME = country adaptation</a:t>
            </a:r>
          </a:p>
        </p:txBody>
      </p:sp>
      <p:sp>
        <p:nvSpPr>
          <p:cNvPr id="4" name="Slide Number Placeholder 3"/>
          <p:cNvSpPr>
            <a:spLocks noGrp="1"/>
          </p:cNvSpPr>
          <p:nvPr>
            <p:ph type="sldNum" sz="quarter" idx="5"/>
          </p:nvPr>
        </p:nvSpPr>
        <p:spPr/>
        <p:txBody>
          <a:bodyPr/>
          <a:lstStyle/>
          <a:p>
            <a:fld id="{DA46B207-691D-4EE2-B9CC-9F376BF0DE64}" type="slidenum">
              <a:rPr lang="fr-FR" smtClean="0"/>
              <a:pPr/>
              <a:t>31</a:t>
            </a:fld>
            <a:endParaRPr lang="fr-FR"/>
          </a:p>
        </p:txBody>
      </p:sp>
      <p:sp>
        <p:nvSpPr>
          <p:cNvPr id="5" name="ZoneTexte 3">
            <a:extLst>
              <a:ext uri="{FF2B5EF4-FFF2-40B4-BE49-F238E27FC236}">
                <a16:creationId xmlns:a16="http://schemas.microsoft.com/office/drawing/2014/main" id="{430E364E-DF4E-DAE2-833C-5BCCD94DBF68}"/>
              </a:ext>
            </a:extLst>
          </p:cNvPr>
          <p:cNvSpPr txBox="1"/>
          <p:nvPr/>
        </p:nvSpPr>
        <p:spPr>
          <a:xfrm>
            <a:off x="224792" y="3819922"/>
            <a:ext cx="4861082" cy="460161"/>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Exercise to identify the main differences between VSBs and SMEs.</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2436161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relation to the existing checklist, the trainer asks the participants what additional questions they would ask a SME customer?</a:t>
            </a:r>
          </a:p>
          <a:p>
            <a:endParaRPr lang="en-US" sz="1100" dirty="0"/>
          </a:p>
          <a:p>
            <a:r>
              <a:rPr lang="en-US" sz="1100" dirty="0"/>
              <a:t>Go round the table and then display the answers.</a:t>
            </a:r>
          </a:p>
          <a:p>
            <a:endParaRPr lang="en-US" sz="1100" dirty="0"/>
          </a:p>
          <a:p>
            <a:r>
              <a:rPr lang="en-US" sz="1100" dirty="0"/>
              <a:t>Basis for a comment:</a:t>
            </a:r>
          </a:p>
          <a:p>
            <a:r>
              <a:rPr lang="en-US" sz="1100" dirty="0"/>
              <a:t>Decision-making process: what is the position of the person you are talking to in the decision-making process and are they are able to make decisions?</a:t>
            </a:r>
          </a:p>
          <a:p>
            <a:endParaRPr lang="en-US" sz="1100" dirty="0"/>
          </a:p>
          <a:p>
            <a:r>
              <a:rPr lang="en-US" sz="1100" dirty="0"/>
              <a:t>Car policy:</a:t>
            </a:r>
          </a:p>
          <a:p>
            <a:r>
              <a:rPr lang="en-US" sz="1100" dirty="0"/>
              <a:t>What are the rules of the game?</a:t>
            </a:r>
          </a:p>
          <a:p>
            <a:r>
              <a:rPr lang="en-US" sz="1100" dirty="0"/>
              <a:t>What are the decision criteria (allocation grid per category, maximum TCO budget, etc.)?</a:t>
            </a:r>
          </a:p>
          <a:p>
            <a:endParaRPr lang="en-US" sz="1100" dirty="0"/>
          </a:p>
          <a:p>
            <a:r>
              <a:rPr lang="en-US" sz="1100" dirty="0"/>
              <a:t>CSR policy</a:t>
            </a:r>
          </a:p>
          <a:p>
            <a:r>
              <a:rPr lang="en-US" sz="1100" dirty="0"/>
              <a:t>What is their strategy?</a:t>
            </a:r>
          </a:p>
          <a:p>
            <a:r>
              <a:rPr lang="en-US" sz="1100" dirty="0"/>
              <a:t>Where do they stand in relation to their fleet electrification policy?</a:t>
            </a:r>
          </a:p>
          <a:p>
            <a:endParaRPr lang="en-US" sz="1100" dirty="0"/>
          </a:p>
          <a:p>
            <a:r>
              <a:rPr lang="en-US" sz="1100" dirty="0"/>
              <a:t>Budget :</a:t>
            </a:r>
          </a:p>
          <a:p>
            <a:r>
              <a:rPr lang="en-US" sz="1100" dirty="0"/>
              <a:t>What budget criteria?</a:t>
            </a:r>
          </a:p>
          <a:p>
            <a:r>
              <a:rPr lang="en-US" sz="1100" dirty="0"/>
              <a:t>Existing pricing protocol?</a:t>
            </a:r>
          </a:p>
          <a:p>
            <a:endParaRPr lang="en-US" sz="1100" dirty="0"/>
          </a:p>
          <a:p>
            <a:r>
              <a:rPr lang="en-US" sz="1100" dirty="0">
                <a:solidFill>
                  <a:srgbClr val="FF0000"/>
                </a:solidFill>
              </a:rPr>
              <a:t>Approach / Content checklist = country validation/adaptation</a:t>
            </a:r>
            <a:endParaRPr lang="fr-BE" sz="1100" dirty="0">
              <a:solidFill>
                <a:srgbClr val="FF0000"/>
              </a:solidFill>
            </a:endParaRPr>
          </a:p>
        </p:txBody>
      </p:sp>
      <p:sp>
        <p:nvSpPr>
          <p:cNvPr id="4" name="Slide Number Placeholder 3"/>
          <p:cNvSpPr>
            <a:spLocks noGrp="1"/>
          </p:cNvSpPr>
          <p:nvPr>
            <p:ph type="sldNum" sz="quarter" idx="5"/>
          </p:nvPr>
        </p:nvSpPr>
        <p:spPr/>
        <p:txBody>
          <a:bodyPr/>
          <a:lstStyle/>
          <a:p>
            <a:fld id="{DA46B207-691D-4EE2-B9CC-9F376BF0DE64}" type="slidenum">
              <a:rPr lang="fr-FR" smtClean="0"/>
              <a:pPr/>
              <a:t>32</a:t>
            </a:fld>
            <a:endParaRPr lang="fr-FR"/>
          </a:p>
        </p:txBody>
      </p:sp>
      <p:sp>
        <p:nvSpPr>
          <p:cNvPr id="5" name="ZoneTexte 3">
            <a:extLst>
              <a:ext uri="{FF2B5EF4-FFF2-40B4-BE49-F238E27FC236}">
                <a16:creationId xmlns:a16="http://schemas.microsoft.com/office/drawing/2014/main" id="{029C556F-47E7-76E3-2EA7-40DF314ECE66}"/>
              </a:ext>
            </a:extLst>
          </p:cNvPr>
          <p:cNvSpPr txBox="1"/>
          <p:nvPr/>
        </p:nvSpPr>
        <p:spPr>
          <a:xfrm>
            <a:off x="224792" y="3819922"/>
            <a:ext cx="4861082" cy="460161"/>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Highlight specific questions to ask when talking to SME customers.</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1065557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trainer selects 3 trainees among those who have not yet played a case. </a:t>
            </a:r>
          </a:p>
          <a:p>
            <a:endParaRPr lang="en-US" sz="1100" dirty="0"/>
          </a:p>
          <a:p>
            <a:r>
              <a:rPr lang="en-US" sz="1100" dirty="0"/>
              <a:t>They will play the role of the sales adviser by asking questions to the customer, played by the trainer. </a:t>
            </a:r>
          </a:p>
          <a:p>
            <a:r>
              <a:rPr lang="en-US" sz="1100" dirty="0"/>
              <a:t>Use the checklist with the specific SME questions.</a:t>
            </a:r>
          </a:p>
          <a:p>
            <a:r>
              <a:rPr lang="en-US" sz="1100" dirty="0"/>
              <a:t>The other trainees take the role of observers and note down the key elements of the sales talk.</a:t>
            </a:r>
          </a:p>
          <a:p>
            <a:endParaRPr lang="en-US" sz="1100" dirty="0"/>
          </a:p>
          <a:p>
            <a:r>
              <a:rPr lang="en-US" sz="1100" dirty="0"/>
              <a:t>The expected duration of the role-play is 10 minutes.</a:t>
            </a:r>
          </a:p>
          <a:p>
            <a:endParaRPr lang="en-US" sz="1100" dirty="0"/>
          </a:p>
          <a:p>
            <a:r>
              <a:rPr lang="en-US" sz="1100" dirty="0"/>
              <a:t>At the end of the role play, the observers will be asked to answer the following questions: see next slide.</a:t>
            </a:r>
          </a:p>
          <a:p>
            <a:endParaRPr lang="en-US" sz="1100" dirty="0"/>
          </a:p>
          <a:p>
            <a:r>
              <a:rPr lang="en-US" sz="1100" dirty="0"/>
              <a:t>The trainer uses her/his customer script "SME case-Candy World-trainer" to facilitate the details of this case.</a:t>
            </a:r>
          </a:p>
          <a:p>
            <a:endParaRPr lang="en-US" sz="1100" dirty="0"/>
          </a:p>
          <a:p>
            <a:r>
              <a:rPr lang="en-US" sz="1100" dirty="0">
                <a:solidFill>
                  <a:srgbClr val="FF0000"/>
                </a:solidFill>
              </a:rPr>
              <a:t>Scenario to be validated/adapted country and brand</a:t>
            </a:r>
          </a:p>
        </p:txBody>
      </p:sp>
      <p:sp>
        <p:nvSpPr>
          <p:cNvPr id="4" name="Slide Number Placeholder 3"/>
          <p:cNvSpPr>
            <a:spLocks noGrp="1"/>
          </p:cNvSpPr>
          <p:nvPr>
            <p:ph type="sldNum" sz="quarter" idx="5"/>
          </p:nvPr>
        </p:nvSpPr>
        <p:spPr/>
        <p:txBody>
          <a:bodyPr/>
          <a:lstStyle/>
          <a:p>
            <a:fld id="{DA46B207-691D-4EE2-B9CC-9F376BF0DE64}" type="slidenum">
              <a:rPr lang="fr-FR" smtClean="0"/>
              <a:pPr/>
              <a:t>33</a:t>
            </a:fld>
            <a:endParaRPr lang="fr-FR"/>
          </a:p>
        </p:txBody>
      </p:sp>
      <p:sp>
        <p:nvSpPr>
          <p:cNvPr id="5" name="ZoneTexte 3">
            <a:extLst>
              <a:ext uri="{FF2B5EF4-FFF2-40B4-BE49-F238E27FC236}">
                <a16:creationId xmlns:a16="http://schemas.microsoft.com/office/drawing/2014/main" id="{8B4A9BBE-4552-FD0E-947C-2A91E3D45DBB}"/>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Present the context and the process of the case study.</a:t>
            </a:r>
          </a:p>
        </p:txBody>
      </p:sp>
    </p:spTree>
    <p:extLst>
      <p:ext uri="{BB962C8B-B14F-4D97-AF65-F5344CB8AC3E}">
        <p14:creationId xmlns:p14="http://schemas.microsoft.com/office/powerpoint/2010/main" val="231260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2358CA74-83C4-457D-AE94-D0DAC82ABCB5}" type="slidenum">
              <a:rPr lang="en-US" smtClean="0"/>
              <a:t>34</a:t>
            </a:fld>
            <a:endParaRPr lang="en-US"/>
          </a:p>
        </p:txBody>
      </p:sp>
      <p:sp>
        <p:nvSpPr>
          <p:cNvPr id="5" name="ZoneTexte 3">
            <a:extLst>
              <a:ext uri="{FF2B5EF4-FFF2-40B4-BE49-F238E27FC236}">
                <a16:creationId xmlns:a16="http://schemas.microsoft.com/office/drawing/2014/main" id="{A64D7F9C-7369-ED21-86A3-2BA40A14819C}"/>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fr-FR" sz="1200" dirty="0">
                <a:latin typeface="Encode Sans Expanded" panose="00000505000000000000" pitchFamily="2" charset="0"/>
              </a:rPr>
              <a:t>Case debriefing</a:t>
            </a:r>
          </a:p>
        </p:txBody>
      </p:sp>
    </p:spTree>
    <p:extLst>
      <p:ext uri="{BB962C8B-B14F-4D97-AF65-F5344CB8AC3E}">
        <p14:creationId xmlns:p14="http://schemas.microsoft.com/office/powerpoint/2010/main" val="486893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FF0000"/>
                </a:solidFill>
              </a:rPr>
              <a:t>Slide to be upgraded according to the country and brand adaptations made to the customer scenario</a:t>
            </a:r>
            <a:endParaRPr lang="en-US" sz="1100" dirty="0"/>
          </a:p>
        </p:txBody>
      </p:sp>
      <p:sp>
        <p:nvSpPr>
          <p:cNvPr id="4" name="Slide Number Placeholder 3"/>
          <p:cNvSpPr>
            <a:spLocks noGrp="1"/>
          </p:cNvSpPr>
          <p:nvPr>
            <p:ph type="sldNum" sz="quarter" idx="5"/>
          </p:nvPr>
        </p:nvSpPr>
        <p:spPr/>
        <p:txBody>
          <a:bodyPr/>
          <a:lstStyle/>
          <a:p>
            <a:fld id="{DA46B207-691D-4EE2-B9CC-9F376BF0DE64}" type="slidenum">
              <a:rPr lang="fr-FR" smtClean="0"/>
              <a:pPr/>
              <a:t>35</a:t>
            </a:fld>
            <a:endParaRPr lang="fr-FR"/>
          </a:p>
        </p:txBody>
      </p:sp>
      <p:sp>
        <p:nvSpPr>
          <p:cNvPr id="5" name="ZoneTexte 3">
            <a:extLst>
              <a:ext uri="{FF2B5EF4-FFF2-40B4-BE49-F238E27FC236}">
                <a16:creationId xmlns:a16="http://schemas.microsoft.com/office/drawing/2014/main" id="{D581079F-865C-5B79-5B50-CFE59177CDDD}"/>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Show the summary of key elements of the discovery.</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1079183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Optional slide to be shown or not, depending on the time left.</a:t>
            </a:r>
          </a:p>
          <a:p>
            <a:endParaRPr lang="en-US" sz="1100" dirty="0"/>
          </a:p>
          <a:p>
            <a:r>
              <a:rPr lang="en-US" sz="1100" dirty="0">
                <a:solidFill>
                  <a:srgbClr val="FF0000"/>
                </a:solidFill>
              </a:rPr>
              <a:t>Slide to be upgraded according to the country and brand adaptations made to the customer scenario</a:t>
            </a:r>
            <a:endParaRPr lang="fr-BE" sz="1100" dirty="0">
              <a:solidFill>
                <a:srgbClr val="FF0000"/>
              </a:solidFill>
            </a:endParaRPr>
          </a:p>
        </p:txBody>
      </p:sp>
      <p:sp>
        <p:nvSpPr>
          <p:cNvPr id="4" name="Slide Number Placeholder 3"/>
          <p:cNvSpPr>
            <a:spLocks noGrp="1"/>
          </p:cNvSpPr>
          <p:nvPr>
            <p:ph type="sldNum" sz="quarter" idx="5"/>
          </p:nvPr>
        </p:nvSpPr>
        <p:spPr/>
        <p:txBody>
          <a:bodyPr/>
          <a:lstStyle/>
          <a:p>
            <a:fld id="{DA46B207-691D-4EE2-B9CC-9F376BF0DE64}" type="slidenum">
              <a:rPr lang="fr-FR" smtClean="0"/>
              <a:pPr/>
              <a:t>36</a:t>
            </a:fld>
            <a:endParaRPr lang="fr-FR"/>
          </a:p>
        </p:txBody>
      </p:sp>
      <p:sp>
        <p:nvSpPr>
          <p:cNvPr id="6" name="ZoneTexte 3">
            <a:extLst>
              <a:ext uri="{FF2B5EF4-FFF2-40B4-BE49-F238E27FC236}">
                <a16:creationId xmlns:a16="http://schemas.microsoft.com/office/drawing/2014/main" id="{7A03D26B-12A5-7DCD-122E-89A43F15FF2A}"/>
              </a:ext>
            </a:extLst>
          </p:cNvPr>
          <p:cNvSpPr txBox="1"/>
          <p:nvPr/>
        </p:nvSpPr>
        <p:spPr>
          <a:xfrm>
            <a:off x="224792" y="3819922"/>
            <a:ext cx="4861082" cy="276096"/>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Present the completed needs discovery checklist.</a:t>
            </a:r>
            <a:endParaRPr lang="fr-FR" sz="1200" dirty="0">
              <a:latin typeface="Encode Sans Expanded" panose="00000505000000000000" pitchFamily="2" charset="0"/>
            </a:endParaRPr>
          </a:p>
        </p:txBody>
      </p:sp>
    </p:spTree>
    <p:extLst>
      <p:ext uri="{BB962C8B-B14F-4D97-AF65-F5344CB8AC3E}">
        <p14:creationId xmlns:p14="http://schemas.microsoft.com/office/powerpoint/2010/main" val="2714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Time allowed for this sequence = 5 minutes</a:t>
            </a:r>
          </a:p>
        </p:txBody>
      </p:sp>
      <p:sp>
        <p:nvSpPr>
          <p:cNvPr id="4" name="Slide Number Placeholder 3"/>
          <p:cNvSpPr>
            <a:spLocks noGrp="1"/>
          </p:cNvSpPr>
          <p:nvPr>
            <p:ph type="sldNum" sz="quarter" idx="5"/>
          </p:nvPr>
        </p:nvSpPr>
        <p:spPr/>
        <p:txBody>
          <a:bodyPr/>
          <a:lstStyle/>
          <a:p>
            <a:fld id="{DA46B207-691D-4EE2-B9CC-9F376BF0DE64}" type="slidenum">
              <a:rPr lang="fr-FR" smtClean="0"/>
              <a:t>37</a:t>
            </a:fld>
            <a:endParaRPr lang="fr-FR"/>
          </a:p>
        </p:txBody>
      </p:sp>
      <p:sp>
        <p:nvSpPr>
          <p:cNvPr id="5" name="TextBox 4">
            <a:extLst>
              <a:ext uri="{FF2B5EF4-FFF2-40B4-BE49-F238E27FC236}">
                <a16:creationId xmlns:a16="http://schemas.microsoft.com/office/drawing/2014/main" id="{4F82D227-8B21-D5AD-A290-585D1838C73D}"/>
              </a:ext>
            </a:extLst>
          </p:cNvPr>
          <p:cNvSpPr txBox="1"/>
          <p:nvPr/>
        </p:nvSpPr>
        <p:spPr>
          <a:xfrm>
            <a:off x="142906" y="3794760"/>
            <a:ext cx="4887278"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Encode Sans Expanded" panose="00000505000000000000" pitchFamily="2" charset="0"/>
              </a:rPr>
              <a:t>Summarise</a:t>
            </a:r>
            <a:r>
              <a:rPr lang="en-US" sz="1200" dirty="0">
                <a:latin typeface="Encode Sans Expanded" panose="00000505000000000000" pitchFamily="2" charset="0"/>
              </a:rPr>
              <a:t> the key elements of this training</a:t>
            </a:r>
          </a:p>
          <a:p>
            <a:pPr marL="171450" indent="-171450">
              <a:buFont typeface="Arial" panose="020B0604020202020204" pitchFamily="34" charset="0"/>
              <a:buChar char="•"/>
            </a:pPr>
            <a:r>
              <a:rPr lang="en-US" sz="1200" dirty="0">
                <a:latin typeface="Encode Sans Expanded" panose="00000505000000000000" pitchFamily="2" charset="0"/>
              </a:rPr>
              <a:t>Review the expectations expressed by the participants at the beginning of the VCT</a:t>
            </a:r>
          </a:p>
          <a:p>
            <a:pPr marL="171450" indent="-171450">
              <a:buFont typeface="Arial" panose="020B0604020202020204" pitchFamily="34" charset="0"/>
              <a:buChar char="•"/>
            </a:pPr>
            <a:r>
              <a:rPr lang="en-US" sz="1200" dirty="0">
                <a:latin typeface="Encode Sans Expanded" panose="00000505000000000000" pitchFamily="2" charset="0"/>
              </a:rPr>
              <a:t>Check the good understanding of the key concepts through a quiz at the end</a:t>
            </a:r>
          </a:p>
        </p:txBody>
      </p:sp>
    </p:spTree>
    <p:extLst>
      <p:ext uri="{BB962C8B-B14F-4D97-AF65-F5344CB8AC3E}">
        <p14:creationId xmlns:p14="http://schemas.microsoft.com/office/powerpoint/2010/main" val="4123888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38</a:t>
            </a:fld>
            <a:endParaRPr lang="fr-FR"/>
          </a:p>
        </p:txBody>
      </p:sp>
      <p:sp>
        <p:nvSpPr>
          <p:cNvPr id="5" name="TextBox 4">
            <a:extLst>
              <a:ext uri="{FF2B5EF4-FFF2-40B4-BE49-F238E27FC236}">
                <a16:creationId xmlns:a16="http://schemas.microsoft.com/office/drawing/2014/main" id="{EF76A1EA-146F-39B6-19C7-3D5EA3A273D2}"/>
              </a:ext>
            </a:extLst>
          </p:cNvPr>
          <p:cNvSpPr txBox="1"/>
          <p:nvPr/>
        </p:nvSpPr>
        <p:spPr>
          <a:xfrm>
            <a:off x="142906" y="3770788"/>
            <a:ext cx="4998260" cy="646183"/>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Review the expectations expressed by the participants at the beginning of this training and check that they have been covered.</a:t>
            </a:r>
          </a:p>
        </p:txBody>
      </p:sp>
    </p:spTree>
    <p:extLst>
      <p:ext uri="{BB962C8B-B14F-4D97-AF65-F5344CB8AC3E}">
        <p14:creationId xmlns:p14="http://schemas.microsoft.com/office/powerpoint/2010/main" val="2679024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A good needs discovery is a key element of the sales process.</a:t>
            </a:r>
          </a:p>
          <a:p>
            <a:endParaRPr lang="en-US" sz="1100" dirty="0"/>
          </a:p>
          <a:p>
            <a:r>
              <a:rPr lang="en-US" sz="1100" dirty="0"/>
              <a:t>Many elements must be taken into consideration and a very structured approach is therefore necessary.</a:t>
            </a:r>
          </a:p>
          <a:p>
            <a:endParaRPr lang="en-US" sz="1100" dirty="0"/>
          </a:p>
          <a:p>
            <a:r>
              <a:rPr lang="en-US" sz="1100" dirty="0"/>
              <a:t>The better your discovery, the easier the argumentation and </a:t>
            </a:r>
            <a:r>
              <a:rPr lang="en-US" sz="1100" dirty="0" err="1"/>
              <a:t>defence</a:t>
            </a:r>
            <a:r>
              <a:rPr lang="en-US" sz="1100" dirty="0"/>
              <a:t> phases will be.</a:t>
            </a:r>
          </a:p>
        </p:txBody>
      </p:sp>
      <p:sp>
        <p:nvSpPr>
          <p:cNvPr id="4" name="Slide Number Placeholder 3"/>
          <p:cNvSpPr>
            <a:spLocks noGrp="1"/>
          </p:cNvSpPr>
          <p:nvPr>
            <p:ph type="sldNum" sz="quarter" idx="5"/>
          </p:nvPr>
        </p:nvSpPr>
        <p:spPr/>
        <p:txBody>
          <a:bodyPr/>
          <a:lstStyle/>
          <a:p>
            <a:fld id="{DA46B207-691D-4EE2-B9CC-9F376BF0DE64}" type="slidenum">
              <a:rPr lang="fr-FR" smtClean="0"/>
              <a:t>39</a:t>
            </a:fld>
            <a:endParaRPr lang="fr-FR"/>
          </a:p>
        </p:txBody>
      </p:sp>
      <p:sp>
        <p:nvSpPr>
          <p:cNvPr id="5" name="TextBox 4">
            <a:extLst>
              <a:ext uri="{FF2B5EF4-FFF2-40B4-BE49-F238E27FC236}">
                <a16:creationId xmlns:a16="http://schemas.microsoft.com/office/drawing/2014/main" id="{918AC816-167B-B7D2-BD7B-3004033002C7}"/>
              </a:ext>
            </a:extLst>
          </p:cNvPr>
          <p:cNvSpPr txBox="1"/>
          <p:nvPr/>
        </p:nvSpPr>
        <p:spPr>
          <a:xfrm>
            <a:off x="142906" y="3770787"/>
            <a:ext cx="4998260" cy="457604"/>
          </a:xfrm>
          <a:prstGeom prst="rect">
            <a:avLst/>
          </a:prstGeom>
          <a:noFill/>
        </p:spPr>
        <p:txBody>
          <a:bodyPr wrap="square" lIns="91294" tIns="45647" rIns="91294" bIns="45647" rtlCol="0">
            <a:spAutoFit/>
          </a:bodyPr>
          <a:lstStyle/>
          <a:p>
            <a:r>
              <a:rPr lang="en-US" sz="1200" dirty="0" err="1">
                <a:latin typeface="Encode Sans Expanded" panose="00000505000000000000" pitchFamily="2" charset="0"/>
              </a:rPr>
              <a:t>Summarise</a:t>
            </a:r>
            <a:r>
              <a:rPr lang="en-US" sz="1200" dirty="0">
                <a:latin typeface="Encode Sans Expanded" panose="00000505000000000000" pitchFamily="2" charset="0"/>
              </a:rPr>
              <a:t> the key elements that affected the participants during the training.</a:t>
            </a:r>
          </a:p>
        </p:txBody>
      </p:sp>
    </p:spTree>
    <p:extLst>
      <p:ext uri="{BB962C8B-B14F-4D97-AF65-F5344CB8AC3E}">
        <p14:creationId xmlns:p14="http://schemas.microsoft.com/office/powerpoint/2010/main" val="230581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en-US" sz="1100" dirty="0"/>
              <a:t>Let's start by getting familiar with our virtual classroom. We will be working together in different "rooms". We have a conversation area... located here at the bottom right.</a:t>
            </a:r>
          </a:p>
          <a:p>
            <a:r>
              <a:rPr lang="en-US" sz="1100" dirty="0"/>
              <a:t>We have several functions and tools. Let's start with the menu bar above. </a:t>
            </a:r>
          </a:p>
          <a:p>
            <a:endParaRPr lang="en-US" sz="1100" dirty="0"/>
          </a:p>
          <a:p>
            <a:r>
              <a:rPr lang="en-US" sz="1100" dirty="0"/>
              <a:t>Here you can adjust your speakers and microphone. It is very important that you use your microphone to participate in today's exchange. </a:t>
            </a:r>
          </a:p>
          <a:p>
            <a:endParaRPr lang="en-US" sz="1100" dirty="0"/>
          </a:p>
          <a:p>
            <a:r>
              <a:rPr lang="en-US" sz="1100" dirty="0"/>
              <a:t>Another feature of this menu bar allows you to give me "silent" feedback. </a:t>
            </a:r>
          </a:p>
          <a:p>
            <a:endParaRPr lang="en-US" sz="1100" dirty="0"/>
          </a:p>
          <a:p>
            <a:r>
              <a:rPr lang="en-US" sz="1100" dirty="0"/>
              <a:t>To the right you will see the list of participants and the "conversation" area. If your microphone is not available, you can participate using the conversation below.  </a:t>
            </a:r>
          </a:p>
          <a:p>
            <a:endParaRPr lang="en-US" sz="1100" dirty="0"/>
          </a:p>
          <a:p>
            <a:r>
              <a:rPr lang="en-US" sz="1100" dirty="0"/>
              <a:t>#The trainer asks the participants to be active and participate, using their microphone if possible.</a:t>
            </a:r>
          </a:p>
          <a:p>
            <a:r>
              <a:rPr lang="en-US" sz="1100" dirty="0"/>
              <a:t>#The trainer introduces the virtual classroom in detail and explains its different features to the participants. She/He has prepared the virtual classroom environment beforehand.</a:t>
            </a:r>
          </a:p>
          <a:p>
            <a:endParaRPr lang="en-US" sz="1100" dirty="0"/>
          </a:p>
          <a:p>
            <a:r>
              <a:rPr lang="en-US" sz="1100" dirty="0"/>
              <a:t>#Click to go to the next slide#</a:t>
            </a:r>
            <a:endParaRPr lang="fr-FR" sz="1100" dirty="0"/>
          </a:p>
        </p:txBody>
      </p:sp>
      <p:sp>
        <p:nvSpPr>
          <p:cNvPr id="4" name="Espace réservé du numéro de diapositive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4</a:t>
            </a:fld>
            <a:endParaRPr lang="fr-FR">
              <a:solidFill>
                <a:prstClr val="black"/>
              </a:solidFill>
            </a:endParaRPr>
          </a:p>
        </p:txBody>
      </p:sp>
      <p:sp>
        <p:nvSpPr>
          <p:cNvPr id="10" name="Slide Image Placeholder 9">
            <a:extLst>
              <a:ext uri="{FF2B5EF4-FFF2-40B4-BE49-F238E27FC236}">
                <a16:creationId xmlns:a16="http://schemas.microsoft.com/office/drawing/2014/main" id="{036C5C65-0B81-48B8-9A58-52C16FCE15F2}"/>
              </a:ext>
            </a:extLst>
          </p:cNvPr>
          <p:cNvSpPr>
            <a:spLocks noGrp="1" noRot="1" noChangeAspect="1"/>
          </p:cNvSpPr>
          <p:nvPr>
            <p:ph type="sldImg"/>
          </p:nvPr>
        </p:nvSpPr>
        <p:spPr>
          <a:xfrm>
            <a:off x="360363" y="468313"/>
            <a:ext cx="4778375" cy="2687637"/>
          </a:xfrm>
        </p:spPr>
      </p:sp>
      <p:sp>
        <p:nvSpPr>
          <p:cNvPr id="5" name="TextBox 4">
            <a:extLst>
              <a:ext uri="{FF2B5EF4-FFF2-40B4-BE49-F238E27FC236}">
                <a16:creationId xmlns:a16="http://schemas.microsoft.com/office/drawing/2014/main" id="{D5F56EC3-AEBD-C6D5-64F1-2A01C68D7CEE}"/>
              </a:ext>
            </a:extLst>
          </p:cNvPr>
          <p:cNvSpPr txBox="1"/>
          <p:nvPr/>
        </p:nvSpPr>
        <p:spPr>
          <a:xfrm>
            <a:off x="223386" y="3829358"/>
            <a:ext cx="4583530" cy="276851"/>
          </a:xfrm>
          <a:prstGeom prst="rect">
            <a:avLst/>
          </a:prstGeom>
          <a:noFill/>
        </p:spPr>
        <p:txBody>
          <a:bodyPr wrap="square" lIns="91294" tIns="45647" rIns="91294" bIns="45647" rtlCol="0">
            <a:spAutoFit/>
          </a:bodyPr>
          <a:lstStyle/>
          <a:p>
            <a:pPr defTabSz="912937">
              <a:defRPr/>
            </a:pPr>
            <a:r>
              <a:rPr lang="en-US" sz="1200" dirty="0">
                <a:solidFill>
                  <a:prstClr val="black"/>
                </a:solidFill>
                <a:latin typeface="Encode Sans Expanded" panose="00000505000000000000" pitchFamily="2" charset="0"/>
              </a:rPr>
              <a:t>Present how the virtual classroom works.</a:t>
            </a:r>
          </a:p>
        </p:txBody>
      </p:sp>
    </p:spTree>
    <p:extLst>
      <p:ext uri="{BB962C8B-B14F-4D97-AF65-F5344CB8AC3E}">
        <p14:creationId xmlns:p14="http://schemas.microsoft.com/office/powerpoint/2010/main" val="202333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p:txBody>
          <a:bodyPr/>
          <a:lstStyle/>
          <a:p>
            <a:pPr lvl="0"/>
            <a:r>
              <a:rPr lang="en-US" sz="1100" dirty="0"/>
              <a:t>Thank you for participating in this virtual class.</a:t>
            </a:r>
            <a:endParaRPr lang="fr-FR" sz="1100" dirty="0"/>
          </a:p>
        </p:txBody>
      </p:sp>
      <p:sp>
        <p:nvSpPr>
          <p:cNvPr id="6" name="Slide Number Placeholder 3">
            <a:extLst>
              <a:ext uri="{FF2B5EF4-FFF2-40B4-BE49-F238E27FC236}">
                <a16:creationId xmlns:a16="http://schemas.microsoft.com/office/drawing/2014/main" id="{E59FC22A-815B-4E61-8E14-4ECF827640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B207-691D-4EE2-B9CC-9F376BF0DE64}" type="slidenum">
              <a:rPr kumimoji="0" lang="fr-FR" sz="1200" b="0" i="0" u="none" strike="noStrike" kern="1200" cap="none" spc="0" normalizeH="0" baseline="0" noProof="0" smtClean="0">
                <a:ln>
                  <a:noFill/>
                </a:ln>
                <a:solidFill>
                  <a:prstClr val="black"/>
                </a:solidFill>
                <a:effectLst/>
                <a:uLnTx/>
                <a:uFillTx/>
                <a:latin typeface="Encode Sans Expanded" panose="00000505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Encode Sans Expanded" panose="00000505000000000000" pitchFamily="2" charset="0"/>
              <a:ea typeface="+mn-ea"/>
              <a:cs typeface="+mn-cs"/>
            </a:endParaRPr>
          </a:p>
        </p:txBody>
      </p:sp>
      <p:sp>
        <p:nvSpPr>
          <p:cNvPr id="7" name="Slide Image Placeholder 6">
            <a:extLst>
              <a:ext uri="{FF2B5EF4-FFF2-40B4-BE49-F238E27FC236}">
                <a16:creationId xmlns:a16="http://schemas.microsoft.com/office/drawing/2014/main" id="{5D1D2066-F74D-4539-BF27-667F8AFC3466}"/>
              </a:ext>
            </a:extLst>
          </p:cNvPr>
          <p:cNvSpPr>
            <a:spLocks noGrp="1" noRot="1" noChangeAspect="1"/>
          </p:cNvSpPr>
          <p:nvPr>
            <p:ph type="sldImg"/>
          </p:nvPr>
        </p:nvSpPr>
        <p:spPr>
          <a:xfrm>
            <a:off x="360363" y="468313"/>
            <a:ext cx="4778375" cy="2687637"/>
          </a:xfrm>
        </p:spPr>
      </p:sp>
    </p:spTree>
    <p:extLst>
      <p:ext uri="{BB962C8B-B14F-4D97-AF65-F5344CB8AC3E}">
        <p14:creationId xmlns:p14="http://schemas.microsoft.com/office/powerpoint/2010/main" val="568793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0363" y="468313"/>
            <a:ext cx="4778375" cy="268763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DA46B207-691D-4EE2-B9CC-9F376BF0DE64}" type="slidenum">
              <a:rPr kumimoji="0" lang="fr-FR" sz="1200" b="0" i="0" u="none" strike="noStrike" kern="1200" cap="none" spc="0" normalizeH="0" baseline="0" noProof="0" smtClean="0">
                <a:ln>
                  <a:noFill/>
                </a:ln>
                <a:solidFill>
                  <a:prstClr val="black"/>
                </a:solidFill>
                <a:effectLst/>
                <a:uLnTx/>
                <a:uFillTx/>
                <a:latin typeface="Encode Sans Expanded" panose="00000505000000000000" pitchFamily="2" charset="0"/>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Encode Sans Expanded" panose="00000505000000000000" pitchFamily="2" charset="0"/>
              <a:ea typeface="+mn-ea"/>
              <a:cs typeface="+mn-cs"/>
            </a:endParaRPr>
          </a:p>
        </p:txBody>
      </p:sp>
    </p:spTree>
    <p:extLst>
      <p:ext uri="{BB962C8B-B14F-4D97-AF65-F5344CB8AC3E}">
        <p14:creationId xmlns:p14="http://schemas.microsoft.com/office/powerpoint/2010/main" val="191231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2" name="Google Shape;82;p3:notes"/>
          <p:cNvSpPr txBox="1">
            <a:spLocks noGrp="1"/>
          </p:cNvSpPr>
          <p:nvPr>
            <p:ph type="body" idx="1"/>
          </p:nvPr>
        </p:nvSpPr>
        <p:spPr/>
        <p:txBody>
          <a:bodyPr/>
          <a:lstStyle/>
          <a:p>
            <a:r>
              <a:rPr lang="en-US" sz="1100" dirty="0"/>
              <a:t>Explain the instructions for participating in this virtual classroom in good conditions</a:t>
            </a:r>
          </a:p>
          <a:p>
            <a:endParaRPr lang="en-US" sz="1100" dirty="0"/>
          </a:p>
          <a:p>
            <a:r>
              <a:rPr lang="en-US" sz="1100" dirty="0"/>
              <a:t>First of all, I will ask you to apply a few operating rules:</a:t>
            </a:r>
          </a:p>
          <a:p>
            <a:r>
              <a:rPr lang="en-US" sz="1100" dirty="0"/>
              <a:t>-Turn on your camera to facilitate the interaction.</a:t>
            </a:r>
          </a:p>
          <a:p>
            <a:r>
              <a:rPr lang="en-US" sz="1100" dirty="0"/>
              <a:t>-If possible, put your phone on standby so that you can concentrate 100% on what you are going to do and avoid being caught up in everyday life.</a:t>
            </a:r>
          </a:p>
          <a:p>
            <a:r>
              <a:rPr lang="en-US" sz="1100" dirty="0"/>
              <a:t>-Turn off your microphone if you are in a noisy environment to avoid interference.</a:t>
            </a:r>
          </a:p>
          <a:p>
            <a:r>
              <a:rPr lang="en-US" sz="1100" dirty="0"/>
              <a:t>-Sit in a quiet place so as not to be disturbed.</a:t>
            </a:r>
          </a:p>
          <a:p>
            <a:endParaRPr lang="en-US" sz="1100" dirty="0"/>
          </a:p>
          <a:p>
            <a:r>
              <a:rPr lang="en-US" sz="1100" dirty="0"/>
              <a:t>I also ask you to be kind, to listen to the other participants, to respect the confidentiality of the information you might exchange.</a:t>
            </a:r>
          </a:p>
          <a:p>
            <a:endParaRPr lang="en-US" sz="1100" dirty="0"/>
          </a:p>
          <a:p>
            <a:r>
              <a:rPr lang="en-US" sz="1100" dirty="0"/>
              <a:t>#click to go to next slide#</a:t>
            </a:r>
            <a:endParaRPr lang="fr-FR" sz="1100" dirty="0"/>
          </a:p>
        </p:txBody>
      </p:sp>
      <p:sp>
        <p:nvSpPr>
          <p:cNvPr id="83" name="Google Shape;83;p3:notes"/>
          <p:cNvSpPr txBox="1">
            <a:spLocks noGrp="1"/>
          </p:cNvSpPr>
          <p:nvPr>
            <p:ph type="sldNum" idx="12"/>
          </p:nvPr>
        </p:nvSpPr>
        <p:spPr/>
        <p:txBody>
          <a:bodyPr/>
          <a:lstStyle/>
          <a:p>
            <a:pPr lvl="0"/>
            <a:fld id="{00000000-1234-1234-1234-123412341234}" type="slidenum">
              <a:rPr lang="en-US" noProof="0"/>
              <a:pPr lvl="0"/>
              <a:t>5</a:t>
            </a:fld>
            <a:endParaRPr lang="en-US" noProof="0" dirty="0"/>
          </a:p>
        </p:txBody>
      </p:sp>
      <p:sp>
        <p:nvSpPr>
          <p:cNvPr id="4" name="Slide Image Placeholder 3">
            <a:extLst>
              <a:ext uri="{FF2B5EF4-FFF2-40B4-BE49-F238E27FC236}">
                <a16:creationId xmlns:a16="http://schemas.microsoft.com/office/drawing/2014/main" id="{25D35ADD-EC64-0360-7CB0-89C691A9E47F}"/>
              </a:ext>
            </a:extLst>
          </p:cNvPr>
          <p:cNvSpPr>
            <a:spLocks noGrp="1" noRot="1" noChangeAspect="1"/>
          </p:cNvSpPr>
          <p:nvPr>
            <p:ph type="sldImg"/>
          </p:nvPr>
        </p:nvSpPr>
        <p:spPr>
          <a:xfrm>
            <a:off x="360363" y="468313"/>
            <a:ext cx="4778375" cy="2687637"/>
          </a:xfrm>
        </p:spPr>
      </p:sp>
      <p:sp>
        <p:nvSpPr>
          <p:cNvPr id="8" name="TextBox 7">
            <a:extLst>
              <a:ext uri="{FF2B5EF4-FFF2-40B4-BE49-F238E27FC236}">
                <a16:creationId xmlns:a16="http://schemas.microsoft.com/office/drawing/2014/main" id="{700A5C07-A16A-6410-884D-045F27642BDD}"/>
              </a:ext>
            </a:extLst>
          </p:cNvPr>
          <p:cNvSpPr txBox="1"/>
          <p:nvPr/>
        </p:nvSpPr>
        <p:spPr>
          <a:xfrm>
            <a:off x="240686" y="3799419"/>
            <a:ext cx="4633171" cy="274562"/>
          </a:xfrm>
          <a:prstGeom prst="rect">
            <a:avLst/>
          </a:prstGeom>
          <a:noFill/>
        </p:spPr>
        <p:txBody>
          <a:bodyPr wrap="square" lIns="91294" tIns="45647" rIns="91294" bIns="45647" rtlCol="0">
            <a:spAutoFit/>
          </a:bodyPr>
          <a:lstStyle/>
          <a:p>
            <a:r>
              <a:rPr lang="en-US" sz="1200" dirty="0">
                <a:latin typeface="Encode Sans Expanded" panose="00000505000000000000" pitchFamily="2" charset="0"/>
              </a:rPr>
              <a:t>Recall the rules of the virtual classroom.</a:t>
            </a:r>
          </a:p>
        </p:txBody>
      </p:sp>
      <p:sp>
        <p:nvSpPr>
          <p:cNvPr id="9" name="Rectangle 8">
            <a:extLst>
              <a:ext uri="{FF2B5EF4-FFF2-40B4-BE49-F238E27FC236}">
                <a16:creationId xmlns:a16="http://schemas.microsoft.com/office/drawing/2014/main" id="{8F986C23-3C25-76E0-EB43-8733FA269548}"/>
              </a:ext>
            </a:extLst>
          </p:cNvPr>
          <p:cNvSpPr/>
          <p:nvPr/>
        </p:nvSpPr>
        <p:spPr>
          <a:xfrm>
            <a:off x="142907" y="3735289"/>
            <a:ext cx="5132090" cy="2526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en-US">
              <a:latin typeface="Encode Sans Expanded" panose="00000505000000000000" pitchFamily="2" charset="0"/>
            </a:endParaRPr>
          </a:p>
        </p:txBody>
      </p:sp>
      <p:sp>
        <p:nvSpPr>
          <p:cNvPr id="10" name="TextBox 9">
            <a:extLst>
              <a:ext uri="{FF2B5EF4-FFF2-40B4-BE49-F238E27FC236}">
                <a16:creationId xmlns:a16="http://schemas.microsoft.com/office/drawing/2014/main" id="{A596A20E-DDB0-4763-3408-E4E259E142F3}"/>
              </a:ext>
            </a:extLst>
          </p:cNvPr>
          <p:cNvSpPr txBox="1"/>
          <p:nvPr/>
        </p:nvSpPr>
        <p:spPr>
          <a:xfrm>
            <a:off x="142906" y="3307161"/>
            <a:ext cx="1985645" cy="335576"/>
          </a:xfrm>
          <a:prstGeom prst="rect">
            <a:avLst/>
          </a:prstGeom>
          <a:noFill/>
        </p:spPr>
        <p:txBody>
          <a:bodyPr wrap="square" lIns="91294" tIns="45647" rIns="91294" bIns="45647" rtlCol="0">
            <a:spAutoFit/>
          </a:bodyPr>
          <a:lstStyle/>
          <a:p>
            <a:r>
              <a:rPr lang="fr-BE" sz="1600" b="1" dirty="0">
                <a:latin typeface="Encode Sans Expanded" panose="00000505000000000000" pitchFamily="2" charset="0"/>
              </a:rPr>
              <a:t>Objective</a:t>
            </a:r>
          </a:p>
        </p:txBody>
      </p:sp>
    </p:spTree>
    <p:extLst>
      <p:ext uri="{BB962C8B-B14F-4D97-AF65-F5344CB8AC3E}">
        <p14:creationId xmlns:p14="http://schemas.microsoft.com/office/powerpoint/2010/main" val="17238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The trainer shares a whiteboard and asks the participants to express their expectations regarding the training topic.</a:t>
            </a:r>
          </a:p>
          <a:p>
            <a:endParaRPr lang="en-US" sz="1100" dirty="0"/>
          </a:p>
          <a:p>
            <a:r>
              <a:rPr lang="en-US" sz="1100" dirty="0"/>
              <a:t>Once all participants have expressed their expectations, the trainer goes through the elements listed and links them to the different chapters of the VCT.</a:t>
            </a:r>
          </a:p>
          <a:p>
            <a:endParaRPr lang="en-US" sz="1100" dirty="0"/>
          </a:p>
          <a:p>
            <a:r>
              <a:rPr lang="en-US" sz="1100" dirty="0"/>
              <a:t>At the end of the VCT, the trainer will come back to this screen to make sure that all items have been covered during the session.</a:t>
            </a:r>
          </a:p>
        </p:txBody>
      </p:sp>
      <p:sp>
        <p:nvSpPr>
          <p:cNvPr id="4" name="Slide Number Placeholder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6</a:t>
            </a:fld>
            <a:endParaRPr lang="fr-FR">
              <a:solidFill>
                <a:prstClr val="black"/>
              </a:solidFill>
            </a:endParaRPr>
          </a:p>
        </p:txBody>
      </p:sp>
      <p:sp>
        <p:nvSpPr>
          <p:cNvPr id="5" name="TextBox 4">
            <a:extLst>
              <a:ext uri="{FF2B5EF4-FFF2-40B4-BE49-F238E27FC236}">
                <a16:creationId xmlns:a16="http://schemas.microsoft.com/office/drawing/2014/main" id="{342E20A5-1781-9F85-6A4A-2861F3FEBC75}"/>
              </a:ext>
            </a:extLst>
          </p:cNvPr>
          <p:cNvSpPr txBox="1"/>
          <p:nvPr/>
        </p:nvSpPr>
        <p:spPr>
          <a:xfrm>
            <a:off x="142906" y="3753828"/>
            <a:ext cx="4649719" cy="457604"/>
          </a:xfrm>
          <a:prstGeom prst="rect">
            <a:avLst/>
          </a:prstGeom>
          <a:noFill/>
        </p:spPr>
        <p:txBody>
          <a:bodyPr wrap="square" lIns="91294" tIns="45647" rIns="91294" bIns="45647" rtlCol="0">
            <a:spAutoFit/>
          </a:bodyPr>
          <a:lstStyle/>
          <a:p>
            <a:pPr defTabSz="912937">
              <a:defRPr/>
            </a:pPr>
            <a:r>
              <a:rPr lang="en-US" sz="1200" dirty="0">
                <a:solidFill>
                  <a:prstClr val="black"/>
                </a:solidFill>
                <a:latin typeface="Encode Sans Expanded" panose="00000505000000000000" pitchFamily="2" charset="0"/>
              </a:rPr>
              <a:t>Allow participants to express their expectations with regard to the subject of the training.</a:t>
            </a:r>
          </a:p>
        </p:txBody>
      </p:sp>
    </p:spTree>
    <p:extLst>
      <p:ext uri="{BB962C8B-B14F-4D97-AF65-F5344CB8AC3E}">
        <p14:creationId xmlns:p14="http://schemas.microsoft.com/office/powerpoint/2010/main" val="171190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468313"/>
            <a:ext cx="4778375" cy="2687637"/>
          </a:xfrm>
        </p:spPr>
      </p:sp>
      <p:sp>
        <p:nvSpPr>
          <p:cNvPr id="3" name="Notes Placeholder 2"/>
          <p:cNvSpPr>
            <a:spLocks noGrp="1"/>
          </p:cNvSpPr>
          <p:nvPr>
            <p:ph type="body" idx="1"/>
          </p:nvPr>
        </p:nvSpPr>
        <p:spPr/>
        <p:txBody>
          <a:bodyPr/>
          <a:lstStyle/>
          <a:p>
            <a:r>
              <a:rPr lang="en-US" sz="1100" dirty="0"/>
              <a:t>Expected duration of this sequence = 15 minutes</a:t>
            </a:r>
          </a:p>
        </p:txBody>
      </p:sp>
      <p:sp>
        <p:nvSpPr>
          <p:cNvPr id="4" name="Slide Number Placeholder 3"/>
          <p:cNvSpPr>
            <a:spLocks noGrp="1"/>
          </p:cNvSpPr>
          <p:nvPr>
            <p:ph type="sldNum" sz="quarter" idx="5"/>
          </p:nvPr>
        </p:nvSpPr>
        <p:spPr/>
        <p:txBody>
          <a:bodyPr/>
          <a:lstStyle/>
          <a:p>
            <a:pPr defTabSz="912937">
              <a:defRPr/>
            </a:pPr>
            <a:fld id="{DA46B207-691D-4EE2-B9CC-9F376BF0DE64}" type="slidenum">
              <a:rPr lang="fr-FR">
                <a:solidFill>
                  <a:prstClr val="black"/>
                </a:solidFill>
              </a:rPr>
              <a:pPr defTabSz="912937">
                <a:defRPr/>
              </a:pPr>
              <a:t>7</a:t>
            </a:fld>
            <a:endParaRPr lang="fr-FR">
              <a:solidFill>
                <a:prstClr val="black"/>
              </a:solidFill>
            </a:endParaRPr>
          </a:p>
        </p:txBody>
      </p:sp>
      <p:sp>
        <p:nvSpPr>
          <p:cNvPr id="5" name="TextBox 4">
            <a:extLst>
              <a:ext uri="{FF2B5EF4-FFF2-40B4-BE49-F238E27FC236}">
                <a16:creationId xmlns:a16="http://schemas.microsoft.com/office/drawing/2014/main" id="{16E9E659-9F35-1380-44ED-FBDBF33E139E}"/>
              </a:ext>
            </a:extLst>
          </p:cNvPr>
          <p:cNvSpPr txBox="1"/>
          <p:nvPr/>
        </p:nvSpPr>
        <p:spPr>
          <a:xfrm>
            <a:off x="142906" y="3753828"/>
            <a:ext cx="5069174" cy="1200181"/>
          </a:xfrm>
          <a:prstGeom prst="rect">
            <a:avLst/>
          </a:prstGeom>
          <a:noFill/>
        </p:spPr>
        <p:txBody>
          <a:bodyPr wrap="square" lIns="91294" tIns="45647" rIns="91294" bIns="45647" rtlCol="0">
            <a:spAutoFit/>
          </a:bodyPr>
          <a:lstStyle/>
          <a:p>
            <a:pPr marL="171176" indent="-171176" defTabSz="912937">
              <a:buFont typeface="Arial" panose="020B0604020202020204" pitchFamily="34" charset="0"/>
              <a:buChar char="•"/>
              <a:defRPr/>
            </a:pPr>
            <a:r>
              <a:rPr lang="en-US" sz="1200" dirty="0">
                <a:solidFill>
                  <a:prstClr val="black"/>
                </a:solidFill>
                <a:latin typeface="Encode Sans Expanded" panose="00000505000000000000" pitchFamily="2" charset="0"/>
              </a:rPr>
              <a:t>Make participants aware of the importance of the needs discovery phase in the </a:t>
            </a:r>
            <a:r>
              <a:rPr lang="en-US" sz="1200" dirty="0" err="1">
                <a:solidFill>
                  <a:prstClr val="black"/>
                </a:solidFill>
                <a:latin typeface="Encode Sans Expanded" panose="00000505000000000000" pitchFamily="2" charset="0"/>
              </a:rPr>
              <a:t>BtoB</a:t>
            </a:r>
            <a:r>
              <a:rPr lang="en-US" sz="1200" dirty="0">
                <a:solidFill>
                  <a:prstClr val="black"/>
                </a:solidFill>
                <a:latin typeface="Encode Sans Expanded" panose="00000505000000000000" pitchFamily="2" charset="0"/>
              </a:rPr>
              <a:t> sales process.</a:t>
            </a:r>
          </a:p>
          <a:p>
            <a:pPr marL="171176" indent="-171176" defTabSz="912937">
              <a:buFont typeface="Arial" panose="020B0604020202020204" pitchFamily="34" charset="0"/>
              <a:buChar char="•"/>
              <a:defRPr/>
            </a:pPr>
            <a:r>
              <a:rPr lang="en-US" sz="1200" dirty="0">
                <a:solidFill>
                  <a:prstClr val="black"/>
                </a:solidFill>
                <a:latin typeface="Encode Sans Expanded" panose="00000505000000000000" pitchFamily="2" charset="0"/>
              </a:rPr>
              <a:t>Show them with an example (spontaneous discovery case) that the better the discovery is (asking the right questions), the easier it will be to run the argumentation and offer </a:t>
            </a:r>
            <a:r>
              <a:rPr lang="en-US" sz="1200" dirty="0" err="1">
                <a:solidFill>
                  <a:prstClr val="black"/>
                </a:solidFill>
                <a:latin typeface="Encode Sans Expanded" panose="00000505000000000000" pitchFamily="2" charset="0"/>
              </a:rPr>
              <a:t>defence</a:t>
            </a:r>
            <a:r>
              <a:rPr lang="en-US" sz="1200" dirty="0">
                <a:solidFill>
                  <a:prstClr val="black"/>
                </a:solidFill>
                <a:latin typeface="Encode Sans Expanded" panose="00000505000000000000" pitchFamily="2" charset="0"/>
              </a:rPr>
              <a:t> phases afterwards.</a:t>
            </a:r>
          </a:p>
        </p:txBody>
      </p:sp>
    </p:spTree>
    <p:extLst>
      <p:ext uri="{BB962C8B-B14F-4D97-AF65-F5344CB8AC3E}">
        <p14:creationId xmlns:p14="http://schemas.microsoft.com/office/powerpoint/2010/main" val="244689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DCC58930-A46E-42B9-BF9D-D6EF459B36EE}" type="slidenum">
              <a:rPr lang="fr-BE" smtClean="0"/>
              <a:pPr/>
              <a:t>8</a:t>
            </a:fld>
            <a:endParaRPr lang="fr-BE"/>
          </a:p>
        </p:txBody>
      </p:sp>
      <p:sp>
        <p:nvSpPr>
          <p:cNvPr id="3" name="Slide Image Placeholder 2">
            <a:extLst>
              <a:ext uri="{FF2B5EF4-FFF2-40B4-BE49-F238E27FC236}">
                <a16:creationId xmlns:a16="http://schemas.microsoft.com/office/drawing/2014/main" id="{B3D14264-08CF-E17F-89B1-9DA9DF540C8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53F91AC-1269-F043-DC53-A3E3360AB574}"/>
              </a:ext>
            </a:extLst>
          </p:cNvPr>
          <p:cNvSpPr>
            <a:spLocks noGrp="1"/>
          </p:cNvSpPr>
          <p:nvPr>
            <p:ph type="body" idx="1"/>
          </p:nvPr>
        </p:nvSpPr>
        <p:spPr>
          <a:xfrm>
            <a:off x="5613669" y="915512"/>
            <a:ext cx="4171650" cy="5346589"/>
          </a:xfrm>
        </p:spPr>
        <p:txBody>
          <a:bodyPr/>
          <a:lstStyle/>
          <a:p>
            <a:r>
              <a:rPr lang="en-US" sz="1100" dirty="0">
                <a:latin typeface="Encode Sans Expanded"/>
              </a:rPr>
              <a:t>The trainer orally asks the participants to give the key elements and the main objectives of the 3 main stages of the sales process.</a:t>
            </a:r>
          </a:p>
          <a:p>
            <a:endParaRPr lang="en-US" sz="1100" dirty="0">
              <a:latin typeface="Encode Sans Expanded"/>
            </a:endParaRPr>
          </a:p>
          <a:p>
            <a:r>
              <a:rPr lang="en-US" sz="1100" dirty="0">
                <a:latin typeface="Encode Sans Expanded"/>
              </a:rPr>
              <a:t>Comments for the trainer:</a:t>
            </a:r>
          </a:p>
          <a:p>
            <a:r>
              <a:rPr lang="en-US" sz="1100" dirty="0">
                <a:latin typeface="Encode Sans Expanded"/>
              </a:rPr>
              <a:t>In practice, it is often observed that sales advisers ask too few questions and move too quickly to the product and the financing offer without really knowing the business context of the customer.</a:t>
            </a:r>
          </a:p>
          <a:p>
            <a:endParaRPr lang="en-US" sz="1100" dirty="0">
              <a:latin typeface="Encode Sans Expanded"/>
            </a:endParaRPr>
          </a:p>
          <a:p>
            <a:r>
              <a:rPr lang="en-US" sz="1100" dirty="0">
                <a:latin typeface="Encode Sans Expanded"/>
              </a:rPr>
              <a:t>As a result, the sales pitch is too often very similar, regardless of the customer. In the eyes of the customer, they remain salespeople rather than advisers. Given this conflict of interest between customers and sales advisers, they spend a lot of time negotiating, talking about discounts and trying to settle deals.</a:t>
            </a:r>
          </a:p>
          <a:p>
            <a:endParaRPr lang="en-US" sz="1100" dirty="0">
              <a:latin typeface="Encode Sans Expanded"/>
            </a:endParaRPr>
          </a:p>
          <a:p>
            <a:r>
              <a:rPr lang="en-US" sz="1100" dirty="0">
                <a:latin typeface="Encode Sans Expanded"/>
              </a:rPr>
              <a:t>Today, we will focus on the needs discovery phase. The phases of argumentation and presentation of the offer are the subjects of 2 other specific VCTs.</a:t>
            </a:r>
          </a:p>
          <a:p>
            <a:endParaRPr lang="en-US" sz="1100" dirty="0">
              <a:latin typeface="Encode Sans Expanded"/>
            </a:endParaRPr>
          </a:p>
          <a:p>
            <a:r>
              <a:rPr lang="en-US" sz="1100" dirty="0">
                <a:latin typeface="Encode Sans Expanded"/>
              </a:rPr>
              <a:t>So, what does asking the right questions mean? </a:t>
            </a:r>
          </a:p>
          <a:p>
            <a:r>
              <a:rPr lang="en-US" sz="1100" dirty="0">
                <a:latin typeface="Encode Sans Expanded"/>
              </a:rPr>
              <a:t>Let's look at a concrete example.</a:t>
            </a:r>
            <a:endParaRPr lang="fr-BE" sz="1100" dirty="0"/>
          </a:p>
        </p:txBody>
      </p:sp>
      <p:sp>
        <p:nvSpPr>
          <p:cNvPr id="8" name="TextBox 7">
            <a:extLst>
              <a:ext uri="{FF2B5EF4-FFF2-40B4-BE49-F238E27FC236}">
                <a16:creationId xmlns:a16="http://schemas.microsoft.com/office/drawing/2014/main" id="{0B0E6F42-8DA6-A209-F52C-F31021E219F2}"/>
              </a:ext>
            </a:extLst>
          </p:cNvPr>
          <p:cNvSpPr txBox="1"/>
          <p:nvPr/>
        </p:nvSpPr>
        <p:spPr>
          <a:xfrm>
            <a:off x="142906" y="3753828"/>
            <a:ext cx="4649719" cy="461517"/>
          </a:xfrm>
          <a:prstGeom prst="rect">
            <a:avLst/>
          </a:prstGeom>
          <a:noFill/>
        </p:spPr>
        <p:txBody>
          <a:bodyPr wrap="square" lIns="91294" tIns="45647" rIns="91294" bIns="45647" rtlCol="0">
            <a:spAutoFit/>
          </a:bodyPr>
          <a:lstStyle/>
          <a:p>
            <a:pPr defTabSz="912937">
              <a:defRPr/>
            </a:pPr>
            <a:r>
              <a:rPr lang="en-US" sz="1200" dirty="0">
                <a:solidFill>
                  <a:prstClr val="black"/>
                </a:solidFill>
                <a:latin typeface="Encode Sans Expanded" panose="00000505000000000000" pitchFamily="2" charset="0"/>
              </a:rPr>
              <a:t>Get buy-in from participants on the key elements concerning the 3 main stages of the sales process.</a:t>
            </a:r>
            <a:endParaRPr lang="fr-BE" sz="1200" dirty="0">
              <a:solidFill>
                <a:prstClr val="black"/>
              </a:solidFill>
              <a:latin typeface="Encode Sans Expanded" panose="00000505000000000000" pitchFamily="2" charset="0"/>
            </a:endParaRPr>
          </a:p>
        </p:txBody>
      </p:sp>
    </p:spTree>
    <p:extLst>
      <p:ext uri="{BB962C8B-B14F-4D97-AF65-F5344CB8AC3E}">
        <p14:creationId xmlns:p14="http://schemas.microsoft.com/office/powerpoint/2010/main" val="188488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100" dirty="0" err="1"/>
              <a:t>Role-play</a:t>
            </a:r>
            <a:r>
              <a:rPr lang="fr-BE" sz="1100" dirty="0"/>
              <a:t> process:</a:t>
            </a:r>
          </a:p>
          <a:p>
            <a:pPr marL="171176" indent="-171176">
              <a:buFont typeface="Arial" panose="020B0604020202020204" pitchFamily="34" charset="0"/>
              <a:buChar char="•"/>
            </a:pPr>
            <a:r>
              <a:rPr lang="en-US" sz="1100" dirty="0"/>
              <a:t>The trainer plays the role of a </a:t>
            </a:r>
            <a:r>
              <a:rPr lang="en-US" sz="1100" dirty="0" err="1"/>
              <a:t>BtoB</a:t>
            </a:r>
            <a:r>
              <a:rPr lang="en-US" sz="1100" dirty="0"/>
              <a:t> customer who has made an appointment at the dealership (see “Fit for Good” customer scenario in annex)</a:t>
            </a:r>
            <a:r>
              <a:rPr lang="fr-BE" sz="1100" dirty="0"/>
              <a:t> </a:t>
            </a:r>
            <a:r>
              <a:rPr lang="en-US" sz="1100" dirty="0">
                <a:solidFill>
                  <a:srgbClr val="FF0000"/>
                </a:solidFill>
              </a:rPr>
              <a:t>[scenario to be validated/adapted by the country].</a:t>
            </a:r>
            <a:endParaRPr lang="fr-BE" sz="1100" dirty="0">
              <a:solidFill>
                <a:srgbClr val="FF0000"/>
              </a:solidFill>
            </a:endParaRPr>
          </a:p>
          <a:p>
            <a:pPr marL="171176" indent="-171176">
              <a:buFont typeface="Arial" panose="020B0604020202020204" pitchFamily="34" charset="0"/>
              <a:buChar char="•"/>
            </a:pPr>
            <a:r>
              <a:rPr lang="en-US" sz="1100" dirty="0"/>
              <a:t>The trainer asks 3 trainees to play the role of the sales adviser and take turns asking questions to the customer in order to find out her/his expectations. The other participants take the role of observer and note down the key elements they have identified.</a:t>
            </a:r>
          </a:p>
          <a:p>
            <a:pPr marL="171176" indent="-171176">
              <a:buFont typeface="Arial" panose="020B0604020202020204" pitchFamily="34" charset="0"/>
              <a:buChar char="•"/>
            </a:pPr>
            <a:r>
              <a:rPr lang="en-US" sz="1100" dirty="0"/>
              <a:t>The trainer opens a digital note-taking activity and asks one of the observers to write down in key words the questions asked by the participants playing the sales adviser role.</a:t>
            </a:r>
          </a:p>
          <a:p>
            <a:pPr marL="171176" indent="-171176">
              <a:buFont typeface="Arial" panose="020B0604020202020204" pitchFamily="34" charset="0"/>
              <a:buChar char="•"/>
            </a:pPr>
            <a:r>
              <a:rPr lang="en-US" sz="1100" dirty="0"/>
              <a:t>The trainer answers the questions asked by the participants with elements from the customer scenario.</a:t>
            </a:r>
          </a:p>
          <a:p>
            <a:pPr marL="171176" indent="-171176">
              <a:buFont typeface="Arial" panose="020B0604020202020204" pitchFamily="34" charset="0"/>
              <a:buChar char="•"/>
            </a:pPr>
            <a:r>
              <a:rPr lang="en-US" sz="1100" dirty="0"/>
              <a:t>This table will be used as a support for the debriefing of the exercise.</a:t>
            </a:r>
            <a:endParaRPr lang="fr-BE" sz="1100" dirty="0"/>
          </a:p>
          <a:p>
            <a:pPr marL="171176" indent="-171176">
              <a:buFont typeface="Arial" panose="020B0604020202020204" pitchFamily="34" charset="0"/>
              <a:buChar char="•"/>
            </a:pPr>
            <a:endParaRPr lang="fr-BE" sz="1100" dirty="0"/>
          </a:p>
          <a:p>
            <a:r>
              <a:rPr lang="fr-BE" sz="1100" dirty="0"/>
              <a:t>Objectives for the </a:t>
            </a:r>
            <a:r>
              <a:rPr lang="fr-BE" sz="1100" dirty="0" err="1"/>
              <a:t>observers</a:t>
            </a:r>
            <a:r>
              <a:rPr lang="fr-BE" sz="1100" dirty="0"/>
              <a:t>:</a:t>
            </a:r>
          </a:p>
          <a:p>
            <a:pPr marL="171176" indent="-171176">
              <a:buFont typeface="Arial" panose="020B0604020202020204" pitchFamily="34" charset="0"/>
              <a:buChar char="•"/>
            </a:pPr>
            <a:r>
              <a:rPr lang="en-US" sz="1100" dirty="0"/>
              <a:t>Note the positive elements of the interview</a:t>
            </a:r>
          </a:p>
          <a:p>
            <a:pPr marL="171176" indent="-171176">
              <a:buFont typeface="Arial" panose="020B0604020202020204" pitchFamily="34" charset="0"/>
              <a:buChar char="•"/>
            </a:pPr>
            <a:r>
              <a:rPr lang="en-US" sz="1100" dirty="0"/>
              <a:t>Note down the key information they discovered</a:t>
            </a:r>
          </a:p>
          <a:p>
            <a:endParaRPr lang="fr-BE" sz="1100" dirty="0"/>
          </a:p>
          <a:p>
            <a:r>
              <a:rPr lang="en-US" sz="1100" dirty="0"/>
              <a:t>Expected duration of the role-play = 5 minutes</a:t>
            </a:r>
            <a:endParaRPr lang="fr-BE" sz="1100" dirty="0"/>
          </a:p>
          <a:p>
            <a:endParaRPr lang="fr-BE" sz="1100" dirty="0"/>
          </a:p>
          <a:p>
            <a:endParaRPr lang="en-US" dirty="0"/>
          </a:p>
        </p:txBody>
      </p:sp>
      <p:sp>
        <p:nvSpPr>
          <p:cNvPr id="4" name="Slide Number Placeholder 3"/>
          <p:cNvSpPr>
            <a:spLocks noGrp="1"/>
          </p:cNvSpPr>
          <p:nvPr>
            <p:ph type="sldNum" sz="quarter" idx="5"/>
          </p:nvPr>
        </p:nvSpPr>
        <p:spPr/>
        <p:txBody>
          <a:bodyPr/>
          <a:lstStyle/>
          <a:p>
            <a:fld id="{DA46B207-691D-4EE2-B9CC-9F376BF0DE64}" type="slidenum">
              <a:rPr lang="fr-FR" smtClean="0"/>
              <a:pPr/>
              <a:t>9</a:t>
            </a:fld>
            <a:endParaRPr lang="fr-FR" dirty="0"/>
          </a:p>
        </p:txBody>
      </p:sp>
      <p:sp>
        <p:nvSpPr>
          <p:cNvPr id="5" name="TextBox 4">
            <a:extLst>
              <a:ext uri="{FF2B5EF4-FFF2-40B4-BE49-F238E27FC236}">
                <a16:creationId xmlns:a16="http://schemas.microsoft.com/office/drawing/2014/main" id="{65CEFC8E-F3B6-5A4A-C417-3F38301EF6BB}"/>
              </a:ext>
            </a:extLst>
          </p:cNvPr>
          <p:cNvSpPr txBox="1"/>
          <p:nvPr/>
        </p:nvSpPr>
        <p:spPr>
          <a:xfrm>
            <a:off x="142906" y="3753828"/>
            <a:ext cx="4649719" cy="830849"/>
          </a:xfrm>
          <a:prstGeom prst="rect">
            <a:avLst/>
          </a:prstGeom>
          <a:noFill/>
        </p:spPr>
        <p:txBody>
          <a:bodyPr wrap="square" lIns="91294" tIns="45647" rIns="91294" bIns="45647" rtlCol="0">
            <a:spAutoFit/>
          </a:bodyPr>
          <a:lstStyle/>
          <a:p>
            <a:pPr defTabSz="912937">
              <a:defRPr/>
            </a:pPr>
            <a:r>
              <a:rPr lang="en-US" sz="1200" dirty="0">
                <a:solidFill>
                  <a:prstClr val="black"/>
                </a:solidFill>
                <a:latin typeface="Encode Sans Expanded" panose="00000505000000000000" pitchFamily="2" charset="0"/>
              </a:rPr>
              <a:t>Make a spontaneous needs discovery exercise.</a:t>
            </a:r>
          </a:p>
          <a:p>
            <a:pPr defTabSz="912937">
              <a:defRPr/>
            </a:pPr>
            <a:r>
              <a:rPr lang="en-US" sz="1200" dirty="0">
                <a:solidFill>
                  <a:prstClr val="black"/>
                </a:solidFill>
                <a:latin typeface="Encode Sans Expanded" panose="00000505000000000000" pitchFamily="2" charset="0"/>
              </a:rPr>
              <a:t>The objective for the trainer is to highlight topics that were not discussed/ not covered in sufficient detail during the conversation.</a:t>
            </a:r>
          </a:p>
        </p:txBody>
      </p:sp>
    </p:spTree>
    <p:extLst>
      <p:ext uri="{BB962C8B-B14F-4D97-AF65-F5344CB8AC3E}">
        <p14:creationId xmlns:p14="http://schemas.microsoft.com/office/powerpoint/2010/main" val="329099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1154637" y="2099532"/>
            <a:ext cx="10080000" cy="3240000"/>
          </a:xfrm>
        </p:spPr>
        <p:txBody>
          <a:bodyPr anchor="t"/>
          <a:lstStyle>
            <a:lvl1pPr algn="l">
              <a:lnSpc>
                <a:spcPct val="90000"/>
              </a:lnSpc>
              <a:defRPr sz="4700">
                <a:solidFill>
                  <a:schemeClr val="bg1"/>
                </a:solidFill>
                <a:latin typeface="+mn-lt"/>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1154637" y="5937816"/>
            <a:ext cx="10080000" cy="360000"/>
          </a:xfrm>
        </p:spPr>
        <p:txBody>
          <a:bodyPr anchor="t"/>
          <a:lstStyle>
            <a:lvl1pPr marL="0" indent="0" algn="l">
              <a:lnSpc>
                <a:spcPct val="90000"/>
              </a:lnSpc>
              <a:spcBef>
                <a:spcPts val="0"/>
              </a:spcBef>
              <a:buNone/>
              <a:defRPr sz="18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14" name="Espace réservé de la date 13">
            <a:extLst>
              <a:ext uri="{FF2B5EF4-FFF2-40B4-BE49-F238E27FC236}">
                <a16:creationId xmlns:a16="http://schemas.microsoft.com/office/drawing/2014/main" id="{300CADA1-D253-4F6F-88CF-D8727A69C674}"/>
              </a:ext>
            </a:extLst>
          </p:cNvPr>
          <p:cNvSpPr>
            <a:spLocks noGrp="1"/>
          </p:cNvSpPr>
          <p:nvPr>
            <p:ph type="dt" sz="half" idx="10"/>
          </p:nvPr>
        </p:nvSpPr>
        <p:spPr>
          <a:xfrm>
            <a:off x="1154637" y="5425540"/>
            <a:ext cx="2880000" cy="468000"/>
          </a:xfrm>
        </p:spPr>
        <p:txBody>
          <a:bodyPr anchor="t"/>
          <a:lstStyle>
            <a:lvl1pPr algn="l">
              <a:defRPr lang="fr-FR" sz="2500" b="0" kern="1200" cap="all" baseline="0" dirty="0" smtClean="0">
                <a:solidFill>
                  <a:schemeClr val="bg1"/>
                </a:solidFill>
                <a:latin typeface="+mn-lt"/>
                <a:ea typeface="+mn-ea"/>
                <a:cs typeface="+mn-cs"/>
              </a:defRPr>
            </a:lvl1pPr>
          </a:lstStyle>
          <a:p>
            <a:r>
              <a:rPr lang="en-US"/>
              <a:t>YYYY/MM/DD</a:t>
            </a:r>
            <a:endParaRPr lang="en-US">
              <a:latin typeface="+mn-lt"/>
            </a:endParaRPr>
          </a:p>
        </p:txBody>
      </p:sp>
      <p:sp>
        <p:nvSpPr>
          <p:cNvPr id="15" name="Espace réservé du pied de page 14">
            <a:extLst>
              <a:ext uri="{FF2B5EF4-FFF2-40B4-BE49-F238E27FC236}">
                <a16:creationId xmlns:a16="http://schemas.microsoft.com/office/drawing/2014/main" id="{220B2E6D-A47C-49EF-BD1D-CD4E8D91A525}"/>
              </a:ext>
            </a:extLst>
          </p:cNvPr>
          <p:cNvSpPr>
            <a:spLocks noGrp="1"/>
          </p:cNvSpPr>
          <p:nvPr>
            <p:ph type="ftr" sz="quarter" idx="11"/>
          </p:nvPr>
        </p:nvSpPr>
        <p:spPr/>
        <p:txBody>
          <a:bodyPr/>
          <a:lstStyle>
            <a:lvl1pPr>
              <a:defRPr>
                <a:solidFill>
                  <a:schemeClr val="bg1"/>
                </a:solidFill>
                <a:latin typeface="+mn-lt"/>
              </a:defRPr>
            </a:lvl1pPr>
          </a:lstStyle>
          <a:p>
            <a:r>
              <a:rPr lang="en-US"/>
              <a:t>Communication Department</a:t>
            </a:r>
          </a:p>
        </p:txBody>
      </p:sp>
      <p:sp>
        <p:nvSpPr>
          <p:cNvPr id="16" name="Espace réservé du numéro de diapositive 15">
            <a:extLst>
              <a:ext uri="{FF2B5EF4-FFF2-40B4-BE49-F238E27FC236}">
                <a16:creationId xmlns:a16="http://schemas.microsoft.com/office/drawing/2014/main" id="{51BEB788-E3EA-4C0F-B6FF-45518A2C529D}"/>
              </a:ext>
            </a:extLst>
          </p:cNvPr>
          <p:cNvSpPr>
            <a:spLocks noGrp="1"/>
          </p:cNvSpPr>
          <p:nvPr>
            <p:ph type="sldNum" sz="quarter" idx="12"/>
          </p:nvPr>
        </p:nvSpPr>
        <p:spPr/>
        <p:txBody>
          <a:bodyPr/>
          <a:lstStyle>
            <a:lvl1pPr>
              <a:defRPr>
                <a:solidFill>
                  <a:schemeClr val="bg1"/>
                </a:solidFill>
                <a:latin typeface="+mn-lt"/>
              </a:defRPr>
            </a:lvl1pPr>
          </a:lstStyle>
          <a:p>
            <a:fld id="{975A587B-5814-4D9B-9598-FE9CB954CB01}" type="slidenum">
              <a:rPr lang="en-US" smtClean="0"/>
              <a:pPr/>
              <a:t>‹N°›</a:t>
            </a:fld>
            <a:endParaRPr lang="en-US"/>
          </a:p>
        </p:txBody>
      </p:sp>
    </p:spTree>
    <p:extLst>
      <p:ext uri="{BB962C8B-B14F-4D97-AF65-F5344CB8AC3E}">
        <p14:creationId xmlns:p14="http://schemas.microsoft.com/office/powerpoint/2010/main" val="294522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3"/>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793216"/>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127382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361351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696268"/>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412985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328145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20624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hite with a photo">
    <p:spTree>
      <p:nvGrpSpPr>
        <p:cNvPr id="1" name=""/>
        <p:cNvGrpSpPr/>
        <p:nvPr/>
      </p:nvGrpSpPr>
      <p:grpSpPr>
        <a:xfrm>
          <a:off x="0" y="0"/>
          <a:ext cx="0" cy="0"/>
          <a:chOff x="0" y="0"/>
          <a:chExt cx="0" cy="0"/>
        </a:xfrm>
      </p:grpSpPr>
      <p:sp>
        <p:nvSpPr>
          <p:cNvPr id="10" name="Espace réservé du texte 16">
            <a:extLst>
              <a:ext uri="{FF2B5EF4-FFF2-40B4-BE49-F238E27FC236}">
                <a16:creationId xmlns:a16="http://schemas.microsoft.com/office/drawing/2014/main" id="{02693427-0064-4C20-BB8A-3162AB9CD16F}"/>
              </a:ext>
            </a:extLst>
          </p:cNvPr>
          <p:cNvSpPr>
            <a:spLocks noGrp="1"/>
          </p:cNvSpPr>
          <p:nvPr>
            <p:ph type="body" idx="1" hasCustomPrompt="1"/>
          </p:nvPr>
        </p:nvSpPr>
        <p:spPr>
          <a:xfrm>
            <a:off x="1" y="449849"/>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5" name="Espace réservé du texte 14">
            <a:extLst>
              <a:ext uri="{FF2B5EF4-FFF2-40B4-BE49-F238E27FC236}">
                <a16:creationId xmlns:a16="http://schemas.microsoft.com/office/drawing/2014/main" id="{A234AADB-645B-4C3C-BFE7-89D1937EB422}"/>
              </a:ext>
            </a:extLst>
          </p:cNvPr>
          <p:cNvSpPr>
            <a:spLocks noGrp="1"/>
          </p:cNvSpPr>
          <p:nvPr>
            <p:ph type="body" sz="quarter" idx="19" hasCustomPrompt="1"/>
          </p:nvPr>
        </p:nvSpPr>
        <p:spPr>
          <a:xfrm>
            <a:off x="1" y="449849"/>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2" name="Espace réservé pour une image  33">
            <a:extLst>
              <a:ext uri="{FF2B5EF4-FFF2-40B4-BE49-F238E27FC236}">
                <a16:creationId xmlns:a16="http://schemas.microsoft.com/office/drawing/2014/main" id="{895E04EA-65C6-4AA2-8F1E-9A4E11C6614A}"/>
              </a:ext>
            </a:extLst>
          </p:cNvPr>
          <p:cNvSpPr>
            <a:spLocks noGrp="1"/>
          </p:cNvSpPr>
          <p:nvPr>
            <p:ph type="pic" idx="14" hasCustomPrompt="1"/>
          </p:nvPr>
        </p:nvSpPr>
        <p:spPr>
          <a:xfrm>
            <a:off x="6096000" y="1128410"/>
            <a:ext cx="5499370" cy="5039202"/>
          </a:xfrm>
          <a:prstGeom prst="rect">
            <a:avLst/>
          </a:prstGeom>
          <a:noFill/>
          <a:ln w="3175">
            <a:noFill/>
          </a:ln>
        </p:spPr>
        <p:txBody>
          <a:bodyPr wrap="square" anchor="ctr">
            <a:noAutofit/>
          </a:bodyPr>
          <a:lstStyle>
            <a:lvl1pPr marL="0" indent="0" algn="ctr">
              <a:buNone/>
              <a:defRPr sz="1200" b="0" cap="none"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Photo</a:t>
            </a:r>
          </a:p>
        </p:txBody>
      </p:sp>
      <p:sp>
        <p:nvSpPr>
          <p:cNvPr id="14" name="Titre 13">
            <a:extLst>
              <a:ext uri="{FF2B5EF4-FFF2-40B4-BE49-F238E27FC236}">
                <a16:creationId xmlns:a16="http://schemas.microsoft.com/office/drawing/2014/main" id="{8038BA85-2084-4869-B223-D5D52B6CE45D}"/>
              </a:ext>
            </a:extLst>
          </p:cNvPr>
          <p:cNvSpPr>
            <a:spLocks noGrp="1"/>
          </p:cNvSpPr>
          <p:nvPr>
            <p:ph type="title" hasCustomPrompt="1"/>
          </p:nvPr>
        </p:nvSpPr>
        <p:spPr>
          <a:xfrm>
            <a:off x="643890" y="1128410"/>
            <a:ext cx="5452110" cy="5039202"/>
          </a:xfrm>
          <a:custGeom>
            <a:avLst/>
            <a:gdLst>
              <a:gd name="connsiteX0" fmla="*/ 0 w 5452110"/>
              <a:gd name="connsiteY0" fmla="*/ 0 h 5039202"/>
              <a:gd name="connsiteX1" fmla="*/ 5452110 w 5452110"/>
              <a:gd name="connsiteY1" fmla="*/ 0 h 5039202"/>
              <a:gd name="connsiteX2" fmla="*/ 5452110 w 5452110"/>
              <a:gd name="connsiteY2" fmla="*/ 5039202 h 5039202"/>
              <a:gd name="connsiteX3" fmla="*/ 0 w 5452110"/>
              <a:gd name="connsiteY3" fmla="*/ 5039202 h 5039202"/>
            </a:gdLst>
            <a:ahLst/>
            <a:cxnLst>
              <a:cxn ang="0">
                <a:pos x="connsiteX0" y="connsiteY0"/>
              </a:cxn>
              <a:cxn ang="0">
                <a:pos x="connsiteX1" y="connsiteY1"/>
              </a:cxn>
              <a:cxn ang="0">
                <a:pos x="connsiteX2" y="connsiteY2"/>
              </a:cxn>
              <a:cxn ang="0">
                <a:pos x="connsiteX3" y="connsiteY3"/>
              </a:cxn>
            </a:cxnLst>
            <a:rect l="l" t="t" r="r" b="b"/>
            <a:pathLst>
              <a:path w="5452110" h="5039202">
                <a:moveTo>
                  <a:pt x="0" y="0"/>
                </a:moveTo>
                <a:lnTo>
                  <a:pt x="5452110" y="0"/>
                </a:lnTo>
                <a:lnTo>
                  <a:pt x="5452110" y="5039202"/>
                </a:lnTo>
                <a:lnTo>
                  <a:pt x="0" y="5039202"/>
                </a:lnTo>
                <a:close/>
              </a:path>
            </a:pathLst>
          </a:custGeom>
          <a:solidFill>
            <a:schemeClr val="tx2"/>
          </a:solidFill>
        </p:spPr>
        <p:txBody>
          <a:bodyPr wrap="square" lIns="360000" tIns="540000" rIns="360000" bIns="360000">
            <a:noAutofit/>
          </a:bodyPr>
          <a:lstStyle>
            <a:lvl1pPr>
              <a:defRPr>
                <a:solidFill>
                  <a:schemeClr val="bg1"/>
                </a:solidFill>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912536" y="2927612"/>
            <a:ext cx="4932000" cy="2880000"/>
          </a:xfrm>
        </p:spPr>
        <p:txBody>
          <a:bodyPr/>
          <a:lstStyle>
            <a:lvl1pPr>
              <a:defRPr sz="1900">
                <a:solidFill>
                  <a:schemeClr val="bg1"/>
                </a:solidFill>
              </a:defRPr>
            </a:lvl1pPr>
            <a:lvl2pPr>
              <a:defRPr sz="19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u texte 12">
            <a:extLst>
              <a:ext uri="{FF2B5EF4-FFF2-40B4-BE49-F238E27FC236}">
                <a16:creationId xmlns:a16="http://schemas.microsoft.com/office/drawing/2014/main" id="{33CC8265-43A8-4733-994F-26FC35CA74D4}"/>
              </a:ext>
            </a:extLst>
          </p:cNvPr>
          <p:cNvSpPr>
            <a:spLocks noGrp="1"/>
          </p:cNvSpPr>
          <p:nvPr>
            <p:ph type="body" sz="quarter" idx="18" hasCustomPrompt="1"/>
          </p:nvPr>
        </p:nvSpPr>
        <p:spPr>
          <a:xfrm rot="5400000">
            <a:off x="5475816" y="3525796"/>
            <a:ext cx="1500865" cy="286749"/>
          </a:xfrm>
          <a:custGeom>
            <a:avLst/>
            <a:gdLst>
              <a:gd name="connsiteX0" fmla="*/ 21781 w 1682584"/>
              <a:gd name="connsiteY0" fmla="*/ 278191 h 321468"/>
              <a:gd name="connsiteX1" fmla="*/ 43562 w 1682584"/>
              <a:gd name="connsiteY1" fmla="*/ 299829 h 321468"/>
              <a:gd name="connsiteX2" fmla="*/ 21781 w 1682584"/>
              <a:gd name="connsiteY2" fmla="*/ 321467 h 321468"/>
              <a:gd name="connsiteX3" fmla="*/ 0 w 1682584"/>
              <a:gd name="connsiteY3" fmla="*/ 299829 h 321468"/>
              <a:gd name="connsiteX4" fmla="*/ 21781 w 1682584"/>
              <a:gd name="connsiteY4" fmla="*/ 278191 h 321468"/>
              <a:gd name="connsiteX5" fmla="*/ 1659441 w 1682584"/>
              <a:gd name="connsiteY5" fmla="*/ 274986 h 321468"/>
              <a:gd name="connsiteX6" fmla="*/ 1682584 w 1682584"/>
              <a:gd name="connsiteY6" fmla="*/ 298227 h 321468"/>
              <a:gd name="connsiteX7" fmla="*/ 1659441 w 1682584"/>
              <a:gd name="connsiteY7" fmla="*/ 321468 h 321468"/>
              <a:gd name="connsiteX8" fmla="*/ 1636298 w 1682584"/>
              <a:gd name="connsiteY8" fmla="*/ 298227 h 321468"/>
              <a:gd name="connsiteX9" fmla="*/ 1659441 w 1682584"/>
              <a:gd name="connsiteY9" fmla="*/ 274986 h 321468"/>
              <a:gd name="connsiteX10" fmla="*/ 197391 w 1682584"/>
              <a:gd name="connsiteY10" fmla="*/ 263766 h 321468"/>
              <a:gd name="connsiteX11" fmla="*/ 225979 w 1682584"/>
              <a:gd name="connsiteY11" fmla="*/ 292617 h 321468"/>
              <a:gd name="connsiteX12" fmla="*/ 197391 w 1682584"/>
              <a:gd name="connsiteY12" fmla="*/ 321468 h 321468"/>
              <a:gd name="connsiteX13" fmla="*/ 168803 w 1682584"/>
              <a:gd name="connsiteY13" fmla="*/ 292617 h 321468"/>
              <a:gd name="connsiteX14" fmla="*/ 197391 w 1682584"/>
              <a:gd name="connsiteY14" fmla="*/ 263766 h 321468"/>
              <a:gd name="connsiteX15" fmla="*/ 1453881 w 1682584"/>
              <a:gd name="connsiteY15" fmla="*/ 255752 h 321468"/>
              <a:gd name="connsiteX16" fmla="*/ 1486553 w 1682584"/>
              <a:gd name="connsiteY16" fmla="*/ 288610 h 321468"/>
              <a:gd name="connsiteX17" fmla="*/ 1453881 w 1682584"/>
              <a:gd name="connsiteY17" fmla="*/ 321468 h 321468"/>
              <a:gd name="connsiteX18" fmla="*/ 1421209 w 1682584"/>
              <a:gd name="connsiteY18" fmla="*/ 288610 h 321468"/>
              <a:gd name="connsiteX19" fmla="*/ 1453881 w 1682584"/>
              <a:gd name="connsiteY19" fmla="*/ 255752 h 321468"/>
              <a:gd name="connsiteX20" fmla="*/ 1261936 w 1682584"/>
              <a:gd name="connsiteY20" fmla="*/ 236519 h 321468"/>
              <a:gd name="connsiteX21" fmla="*/ 1304137 w 1682584"/>
              <a:gd name="connsiteY21" fmla="*/ 278993 h 321468"/>
              <a:gd name="connsiteX22" fmla="*/ 1261936 w 1682584"/>
              <a:gd name="connsiteY22" fmla="*/ 321467 h 321468"/>
              <a:gd name="connsiteX23" fmla="*/ 1219735 w 1682584"/>
              <a:gd name="connsiteY23" fmla="*/ 278993 h 321468"/>
              <a:gd name="connsiteX24" fmla="*/ 1261936 w 1682584"/>
              <a:gd name="connsiteY24" fmla="*/ 236519 h 321468"/>
              <a:gd name="connsiteX25" fmla="*/ 374361 w 1682584"/>
              <a:gd name="connsiteY25" fmla="*/ 236519 h 321468"/>
              <a:gd name="connsiteX26" fmla="*/ 416562 w 1682584"/>
              <a:gd name="connsiteY26" fmla="*/ 278993 h 321468"/>
              <a:gd name="connsiteX27" fmla="*/ 374361 w 1682584"/>
              <a:gd name="connsiteY27" fmla="*/ 321467 h 321468"/>
              <a:gd name="connsiteX28" fmla="*/ 332160 w 1682584"/>
              <a:gd name="connsiteY28" fmla="*/ 278993 h 321468"/>
              <a:gd name="connsiteX29" fmla="*/ 374361 w 1682584"/>
              <a:gd name="connsiteY29" fmla="*/ 236519 h 321468"/>
              <a:gd name="connsiteX30" fmla="*/ 722858 w 1682584"/>
              <a:gd name="connsiteY30" fmla="*/ 231710 h 321468"/>
              <a:gd name="connsiteX31" fmla="*/ 767782 w 1682584"/>
              <a:gd name="connsiteY31" fmla="*/ 276589 h 321468"/>
              <a:gd name="connsiteX32" fmla="*/ 722858 w 1682584"/>
              <a:gd name="connsiteY32" fmla="*/ 321468 h 321468"/>
              <a:gd name="connsiteX33" fmla="*/ 677934 w 1682584"/>
              <a:gd name="connsiteY33" fmla="*/ 276589 h 321468"/>
              <a:gd name="connsiteX34" fmla="*/ 722858 w 1682584"/>
              <a:gd name="connsiteY34" fmla="*/ 231710 h 321468"/>
              <a:gd name="connsiteX35" fmla="*/ 1072714 w 1682584"/>
              <a:gd name="connsiteY35" fmla="*/ 223696 h 321468"/>
              <a:gd name="connsiteX36" fmla="*/ 1121721 w 1682584"/>
              <a:gd name="connsiteY36" fmla="*/ 272582 h 321468"/>
              <a:gd name="connsiteX37" fmla="*/ 1072714 w 1682584"/>
              <a:gd name="connsiteY37" fmla="*/ 321468 h 321468"/>
              <a:gd name="connsiteX38" fmla="*/ 1023707 w 1682584"/>
              <a:gd name="connsiteY38" fmla="*/ 272582 h 321468"/>
              <a:gd name="connsiteX39" fmla="*/ 1072714 w 1682584"/>
              <a:gd name="connsiteY39" fmla="*/ 223696 h 321468"/>
              <a:gd name="connsiteX40" fmla="*/ 895744 w 1682584"/>
              <a:gd name="connsiteY40" fmla="*/ 223696 h 321468"/>
              <a:gd name="connsiteX41" fmla="*/ 944751 w 1682584"/>
              <a:gd name="connsiteY41" fmla="*/ 272582 h 321468"/>
              <a:gd name="connsiteX42" fmla="*/ 895744 w 1682584"/>
              <a:gd name="connsiteY42" fmla="*/ 321468 h 321468"/>
              <a:gd name="connsiteX43" fmla="*/ 846737 w 1682584"/>
              <a:gd name="connsiteY43" fmla="*/ 272582 h 321468"/>
              <a:gd name="connsiteX44" fmla="*/ 895744 w 1682584"/>
              <a:gd name="connsiteY44" fmla="*/ 223696 h 321468"/>
              <a:gd name="connsiteX45" fmla="*/ 549970 w 1682584"/>
              <a:gd name="connsiteY45" fmla="*/ 223696 h 321468"/>
              <a:gd name="connsiteX46" fmla="*/ 598977 w 1682584"/>
              <a:gd name="connsiteY46" fmla="*/ 272582 h 321468"/>
              <a:gd name="connsiteX47" fmla="*/ 549970 w 1682584"/>
              <a:gd name="connsiteY47" fmla="*/ 321468 h 321468"/>
              <a:gd name="connsiteX48" fmla="*/ 500963 w 1682584"/>
              <a:gd name="connsiteY48" fmla="*/ 272582 h 321468"/>
              <a:gd name="connsiteX49" fmla="*/ 549970 w 1682584"/>
              <a:gd name="connsiteY49" fmla="*/ 223696 h 321468"/>
              <a:gd name="connsiteX50" fmla="*/ 1161617 w 1682584"/>
              <a:gd name="connsiteY50" fmla="*/ 130686 h 321468"/>
              <a:gd name="connsiteX51" fmla="*/ 1182454 w 1682584"/>
              <a:gd name="connsiteY51" fmla="*/ 151106 h 321468"/>
              <a:gd name="connsiteX52" fmla="*/ 1161617 w 1682584"/>
              <a:gd name="connsiteY52" fmla="*/ 171526 h 321468"/>
              <a:gd name="connsiteX53" fmla="*/ 1140780 w 1682584"/>
              <a:gd name="connsiteY53" fmla="*/ 151106 h 321468"/>
              <a:gd name="connsiteX54" fmla="*/ 1161617 w 1682584"/>
              <a:gd name="connsiteY54" fmla="*/ 130686 h 321468"/>
              <a:gd name="connsiteX55" fmla="*/ 456457 w 1682584"/>
              <a:gd name="connsiteY55" fmla="*/ 130686 h 321468"/>
              <a:gd name="connsiteX56" fmla="*/ 477294 w 1682584"/>
              <a:gd name="connsiteY56" fmla="*/ 151106 h 321468"/>
              <a:gd name="connsiteX57" fmla="*/ 456457 w 1682584"/>
              <a:gd name="connsiteY57" fmla="*/ 171526 h 321468"/>
              <a:gd name="connsiteX58" fmla="*/ 435620 w 1682584"/>
              <a:gd name="connsiteY58" fmla="*/ 151106 h 321468"/>
              <a:gd name="connsiteX59" fmla="*/ 456457 w 1682584"/>
              <a:gd name="connsiteY59" fmla="*/ 130686 h 321468"/>
              <a:gd name="connsiteX60" fmla="*/ 980145 w 1682584"/>
              <a:gd name="connsiteY60" fmla="*/ 100738 h 321468"/>
              <a:gd name="connsiteX61" fmla="*/ 1015539 w 1682584"/>
              <a:gd name="connsiteY61" fmla="*/ 136132 h 321468"/>
              <a:gd name="connsiteX62" fmla="*/ 980145 w 1682584"/>
              <a:gd name="connsiteY62" fmla="*/ 171526 h 321468"/>
              <a:gd name="connsiteX63" fmla="*/ 944751 w 1682584"/>
              <a:gd name="connsiteY63" fmla="*/ 136132 h 321468"/>
              <a:gd name="connsiteX64" fmla="*/ 980145 w 1682584"/>
              <a:gd name="connsiteY64" fmla="*/ 100738 h 321468"/>
              <a:gd name="connsiteX65" fmla="*/ 803042 w 1682584"/>
              <a:gd name="connsiteY65" fmla="*/ 100738 h 321468"/>
              <a:gd name="connsiteX66" fmla="*/ 838304 w 1682584"/>
              <a:gd name="connsiteY66" fmla="*/ 136132 h 321468"/>
              <a:gd name="connsiteX67" fmla="*/ 803042 w 1682584"/>
              <a:gd name="connsiteY67" fmla="*/ 171526 h 321468"/>
              <a:gd name="connsiteX68" fmla="*/ 767780 w 1682584"/>
              <a:gd name="connsiteY68" fmla="*/ 136132 h 321468"/>
              <a:gd name="connsiteX69" fmla="*/ 803042 w 1682584"/>
              <a:gd name="connsiteY69" fmla="*/ 100738 h 321468"/>
              <a:gd name="connsiteX70" fmla="*/ 634239 w 1682584"/>
              <a:gd name="connsiteY70" fmla="*/ 100738 h 321468"/>
              <a:gd name="connsiteX71" fmla="*/ 669501 w 1682584"/>
              <a:gd name="connsiteY71" fmla="*/ 136132 h 321468"/>
              <a:gd name="connsiteX72" fmla="*/ 634239 w 1682584"/>
              <a:gd name="connsiteY72" fmla="*/ 171526 h 321468"/>
              <a:gd name="connsiteX73" fmla="*/ 598977 w 1682584"/>
              <a:gd name="connsiteY73" fmla="*/ 136132 h 321468"/>
              <a:gd name="connsiteX74" fmla="*/ 634239 w 1682584"/>
              <a:gd name="connsiteY74" fmla="*/ 100738 h 321468"/>
              <a:gd name="connsiteX75" fmla="*/ 898467 w 1682584"/>
              <a:gd name="connsiteY75" fmla="*/ 0 h 321468"/>
              <a:gd name="connsiteX76" fmla="*/ 917526 w 1682584"/>
              <a:gd name="connsiteY76" fmla="*/ 19234 h 321468"/>
              <a:gd name="connsiteX77" fmla="*/ 898467 w 1682584"/>
              <a:gd name="connsiteY77" fmla="*/ 38468 h 321468"/>
              <a:gd name="connsiteX78" fmla="*/ 879408 w 1682584"/>
              <a:gd name="connsiteY78" fmla="*/ 19234 h 321468"/>
              <a:gd name="connsiteX79" fmla="*/ 898467 w 1682584"/>
              <a:gd name="connsiteY79" fmla="*/ 0 h 321468"/>
              <a:gd name="connsiteX80" fmla="*/ 716051 w 1682584"/>
              <a:gd name="connsiteY80" fmla="*/ 0 h 321468"/>
              <a:gd name="connsiteX81" fmla="*/ 735110 w 1682584"/>
              <a:gd name="connsiteY81" fmla="*/ 19234 h 321468"/>
              <a:gd name="connsiteX82" fmla="*/ 716051 w 1682584"/>
              <a:gd name="connsiteY82" fmla="*/ 38468 h 321468"/>
              <a:gd name="connsiteX83" fmla="*/ 696992 w 1682584"/>
              <a:gd name="connsiteY83" fmla="*/ 19234 h 321468"/>
              <a:gd name="connsiteX84" fmla="*/ 716051 w 1682584"/>
              <a:gd name="connsiteY84"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82584" h="321468">
                <a:moveTo>
                  <a:pt x="21781" y="278191"/>
                </a:moveTo>
                <a:cubicBezTo>
                  <a:pt x="33810" y="278191"/>
                  <a:pt x="43562" y="287879"/>
                  <a:pt x="43562" y="299829"/>
                </a:cubicBezTo>
                <a:cubicBezTo>
                  <a:pt x="43562" y="311779"/>
                  <a:pt x="33810" y="321467"/>
                  <a:pt x="21781" y="321467"/>
                </a:cubicBezTo>
                <a:cubicBezTo>
                  <a:pt x="9752" y="321467"/>
                  <a:pt x="0" y="311779"/>
                  <a:pt x="0" y="299829"/>
                </a:cubicBezTo>
                <a:cubicBezTo>
                  <a:pt x="0" y="287879"/>
                  <a:pt x="9752" y="278191"/>
                  <a:pt x="21781" y="278191"/>
                </a:cubicBezTo>
                <a:close/>
                <a:moveTo>
                  <a:pt x="1659441" y="274986"/>
                </a:moveTo>
                <a:cubicBezTo>
                  <a:pt x="1672223" y="274986"/>
                  <a:pt x="1682584" y="285391"/>
                  <a:pt x="1682584" y="298227"/>
                </a:cubicBezTo>
                <a:cubicBezTo>
                  <a:pt x="1682584" y="311063"/>
                  <a:pt x="1672223" y="321468"/>
                  <a:pt x="1659441" y="321468"/>
                </a:cubicBezTo>
                <a:cubicBezTo>
                  <a:pt x="1646659" y="321468"/>
                  <a:pt x="1636298" y="311063"/>
                  <a:pt x="1636298" y="298227"/>
                </a:cubicBezTo>
                <a:cubicBezTo>
                  <a:pt x="1636298" y="285391"/>
                  <a:pt x="1646659" y="274986"/>
                  <a:pt x="1659441" y="274986"/>
                </a:cubicBezTo>
                <a:close/>
                <a:moveTo>
                  <a:pt x="197391" y="263766"/>
                </a:moveTo>
                <a:cubicBezTo>
                  <a:pt x="213180" y="263766"/>
                  <a:pt x="225979" y="276683"/>
                  <a:pt x="225979" y="292617"/>
                </a:cubicBezTo>
                <a:cubicBezTo>
                  <a:pt x="225979" y="308551"/>
                  <a:pt x="213180" y="321468"/>
                  <a:pt x="197391" y="321468"/>
                </a:cubicBezTo>
                <a:cubicBezTo>
                  <a:pt x="181602" y="321468"/>
                  <a:pt x="168803" y="308551"/>
                  <a:pt x="168803" y="292617"/>
                </a:cubicBezTo>
                <a:cubicBezTo>
                  <a:pt x="168803" y="276683"/>
                  <a:pt x="181602" y="263766"/>
                  <a:pt x="197391" y="263766"/>
                </a:cubicBezTo>
                <a:close/>
                <a:moveTo>
                  <a:pt x="1453881" y="255752"/>
                </a:moveTo>
                <a:cubicBezTo>
                  <a:pt x="1471925" y="255752"/>
                  <a:pt x="1486553" y="270463"/>
                  <a:pt x="1486553" y="288610"/>
                </a:cubicBezTo>
                <a:cubicBezTo>
                  <a:pt x="1486553" y="306757"/>
                  <a:pt x="1471925" y="321468"/>
                  <a:pt x="1453881" y="321468"/>
                </a:cubicBezTo>
                <a:cubicBezTo>
                  <a:pt x="1435837" y="321468"/>
                  <a:pt x="1421209" y="306757"/>
                  <a:pt x="1421209" y="288610"/>
                </a:cubicBezTo>
                <a:cubicBezTo>
                  <a:pt x="1421209" y="270463"/>
                  <a:pt x="1435837" y="255752"/>
                  <a:pt x="1453881" y="255752"/>
                </a:cubicBezTo>
                <a:close/>
                <a:moveTo>
                  <a:pt x="1261936" y="236519"/>
                </a:moveTo>
                <a:cubicBezTo>
                  <a:pt x="1285243" y="236519"/>
                  <a:pt x="1304137" y="255535"/>
                  <a:pt x="1304137" y="278993"/>
                </a:cubicBezTo>
                <a:cubicBezTo>
                  <a:pt x="1304137" y="302451"/>
                  <a:pt x="1285243" y="321467"/>
                  <a:pt x="1261936" y="321467"/>
                </a:cubicBezTo>
                <a:cubicBezTo>
                  <a:pt x="1238629" y="321467"/>
                  <a:pt x="1219735" y="302451"/>
                  <a:pt x="1219735" y="278993"/>
                </a:cubicBezTo>
                <a:cubicBezTo>
                  <a:pt x="1219735" y="255535"/>
                  <a:pt x="1238629" y="236519"/>
                  <a:pt x="1261936" y="236519"/>
                </a:cubicBezTo>
                <a:close/>
                <a:moveTo>
                  <a:pt x="374361" y="236519"/>
                </a:moveTo>
                <a:cubicBezTo>
                  <a:pt x="397668" y="236519"/>
                  <a:pt x="416562" y="255535"/>
                  <a:pt x="416562" y="278993"/>
                </a:cubicBezTo>
                <a:cubicBezTo>
                  <a:pt x="416562" y="302451"/>
                  <a:pt x="397668" y="321467"/>
                  <a:pt x="374361" y="321467"/>
                </a:cubicBezTo>
                <a:cubicBezTo>
                  <a:pt x="351054" y="321467"/>
                  <a:pt x="332160" y="302451"/>
                  <a:pt x="332160" y="278993"/>
                </a:cubicBezTo>
                <a:cubicBezTo>
                  <a:pt x="332160" y="255535"/>
                  <a:pt x="351054" y="236519"/>
                  <a:pt x="374361" y="236519"/>
                </a:cubicBezTo>
                <a:close/>
                <a:moveTo>
                  <a:pt x="722858" y="231710"/>
                </a:moveTo>
                <a:cubicBezTo>
                  <a:pt x="747669" y="231710"/>
                  <a:pt x="767782" y="251803"/>
                  <a:pt x="767782" y="276589"/>
                </a:cubicBezTo>
                <a:cubicBezTo>
                  <a:pt x="767782" y="301375"/>
                  <a:pt x="747669" y="321468"/>
                  <a:pt x="722858" y="321468"/>
                </a:cubicBezTo>
                <a:cubicBezTo>
                  <a:pt x="698047" y="321468"/>
                  <a:pt x="677934" y="301375"/>
                  <a:pt x="677934" y="276589"/>
                </a:cubicBezTo>
                <a:cubicBezTo>
                  <a:pt x="677934" y="251803"/>
                  <a:pt x="698047" y="231710"/>
                  <a:pt x="722858" y="231710"/>
                </a:cubicBezTo>
                <a:close/>
                <a:moveTo>
                  <a:pt x="1072714" y="223696"/>
                </a:moveTo>
                <a:cubicBezTo>
                  <a:pt x="1099780" y="223696"/>
                  <a:pt x="1121721" y="245583"/>
                  <a:pt x="1121721" y="272582"/>
                </a:cubicBezTo>
                <a:cubicBezTo>
                  <a:pt x="1121721" y="299581"/>
                  <a:pt x="1099780" y="321468"/>
                  <a:pt x="1072714" y="321468"/>
                </a:cubicBezTo>
                <a:cubicBezTo>
                  <a:pt x="1045648" y="321468"/>
                  <a:pt x="1023707" y="299581"/>
                  <a:pt x="1023707" y="272582"/>
                </a:cubicBezTo>
                <a:cubicBezTo>
                  <a:pt x="1023707" y="245583"/>
                  <a:pt x="1045648" y="223696"/>
                  <a:pt x="1072714" y="223696"/>
                </a:cubicBezTo>
                <a:close/>
                <a:moveTo>
                  <a:pt x="895744" y="223696"/>
                </a:moveTo>
                <a:cubicBezTo>
                  <a:pt x="922810" y="223696"/>
                  <a:pt x="944751" y="245583"/>
                  <a:pt x="944751" y="272582"/>
                </a:cubicBezTo>
                <a:cubicBezTo>
                  <a:pt x="944751" y="299581"/>
                  <a:pt x="922810" y="321468"/>
                  <a:pt x="895744" y="321468"/>
                </a:cubicBezTo>
                <a:cubicBezTo>
                  <a:pt x="868678" y="321468"/>
                  <a:pt x="846737" y="299581"/>
                  <a:pt x="846737" y="272582"/>
                </a:cubicBezTo>
                <a:cubicBezTo>
                  <a:pt x="846737" y="245583"/>
                  <a:pt x="868678" y="223696"/>
                  <a:pt x="895744" y="223696"/>
                </a:cubicBezTo>
                <a:close/>
                <a:moveTo>
                  <a:pt x="549970" y="223696"/>
                </a:moveTo>
                <a:cubicBezTo>
                  <a:pt x="577036" y="223696"/>
                  <a:pt x="598977" y="245583"/>
                  <a:pt x="598977" y="272582"/>
                </a:cubicBezTo>
                <a:cubicBezTo>
                  <a:pt x="598977" y="299581"/>
                  <a:pt x="577036" y="321468"/>
                  <a:pt x="549970" y="321468"/>
                </a:cubicBezTo>
                <a:cubicBezTo>
                  <a:pt x="522904" y="321468"/>
                  <a:pt x="500963" y="299581"/>
                  <a:pt x="500963" y="272582"/>
                </a:cubicBezTo>
                <a:cubicBezTo>
                  <a:pt x="500963" y="245583"/>
                  <a:pt x="522904" y="223696"/>
                  <a:pt x="549970" y="223696"/>
                </a:cubicBezTo>
                <a:close/>
                <a:moveTo>
                  <a:pt x="1161617" y="130686"/>
                </a:moveTo>
                <a:cubicBezTo>
                  <a:pt x="1173125" y="130686"/>
                  <a:pt x="1182454" y="139828"/>
                  <a:pt x="1182454" y="151106"/>
                </a:cubicBezTo>
                <a:cubicBezTo>
                  <a:pt x="1182454" y="162384"/>
                  <a:pt x="1173125" y="171526"/>
                  <a:pt x="1161617" y="171526"/>
                </a:cubicBezTo>
                <a:cubicBezTo>
                  <a:pt x="1150109" y="171526"/>
                  <a:pt x="1140780" y="162384"/>
                  <a:pt x="1140780" y="151106"/>
                </a:cubicBezTo>
                <a:cubicBezTo>
                  <a:pt x="1140780" y="139828"/>
                  <a:pt x="1150109" y="130686"/>
                  <a:pt x="1161617" y="130686"/>
                </a:cubicBezTo>
                <a:close/>
                <a:moveTo>
                  <a:pt x="456457" y="130686"/>
                </a:moveTo>
                <a:cubicBezTo>
                  <a:pt x="467965" y="130686"/>
                  <a:pt x="477294" y="139828"/>
                  <a:pt x="477294" y="151106"/>
                </a:cubicBezTo>
                <a:cubicBezTo>
                  <a:pt x="477294" y="162384"/>
                  <a:pt x="467965" y="171526"/>
                  <a:pt x="456457" y="171526"/>
                </a:cubicBezTo>
                <a:cubicBezTo>
                  <a:pt x="444949" y="171526"/>
                  <a:pt x="435620" y="162384"/>
                  <a:pt x="435620" y="151106"/>
                </a:cubicBezTo>
                <a:cubicBezTo>
                  <a:pt x="435620" y="139828"/>
                  <a:pt x="444949" y="130686"/>
                  <a:pt x="456457" y="130686"/>
                </a:cubicBezTo>
                <a:close/>
                <a:moveTo>
                  <a:pt x="980145" y="100738"/>
                </a:moveTo>
                <a:cubicBezTo>
                  <a:pt x="999693" y="100738"/>
                  <a:pt x="1015539" y="116584"/>
                  <a:pt x="1015539" y="136132"/>
                </a:cubicBezTo>
                <a:cubicBezTo>
                  <a:pt x="1015539" y="155680"/>
                  <a:pt x="999693" y="171526"/>
                  <a:pt x="980145" y="171526"/>
                </a:cubicBezTo>
                <a:cubicBezTo>
                  <a:pt x="960597" y="171526"/>
                  <a:pt x="944751" y="155680"/>
                  <a:pt x="944751" y="136132"/>
                </a:cubicBezTo>
                <a:cubicBezTo>
                  <a:pt x="944751" y="116584"/>
                  <a:pt x="960597" y="100738"/>
                  <a:pt x="980145" y="100738"/>
                </a:cubicBezTo>
                <a:close/>
                <a:moveTo>
                  <a:pt x="803042" y="100738"/>
                </a:moveTo>
                <a:cubicBezTo>
                  <a:pt x="822517" y="100738"/>
                  <a:pt x="838304" y="116584"/>
                  <a:pt x="838304" y="136132"/>
                </a:cubicBezTo>
                <a:cubicBezTo>
                  <a:pt x="838304" y="155680"/>
                  <a:pt x="822517" y="171526"/>
                  <a:pt x="803042" y="171526"/>
                </a:cubicBezTo>
                <a:cubicBezTo>
                  <a:pt x="783567" y="171526"/>
                  <a:pt x="767780" y="155680"/>
                  <a:pt x="767780" y="136132"/>
                </a:cubicBezTo>
                <a:cubicBezTo>
                  <a:pt x="767780" y="116584"/>
                  <a:pt x="783567" y="100738"/>
                  <a:pt x="803042" y="100738"/>
                </a:cubicBezTo>
                <a:close/>
                <a:moveTo>
                  <a:pt x="634239" y="100738"/>
                </a:moveTo>
                <a:cubicBezTo>
                  <a:pt x="653714" y="100738"/>
                  <a:pt x="669501" y="116584"/>
                  <a:pt x="669501" y="136132"/>
                </a:cubicBezTo>
                <a:cubicBezTo>
                  <a:pt x="669501" y="155680"/>
                  <a:pt x="653714" y="171526"/>
                  <a:pt x="634239" y="171526"/>
                </a:cubicBezTo>
                <a:cubicBezTo>
                  <a:pt x="614764" y="171526"/>
                  <a:pt x="598977" y="155680"/>
                  <a:pt x="598977" y="136132"/>
                </a:cubicBezTo>
                <a:cubicBezTo>
                  <a:pt x="598977" y="116584"/>
                  <a:pt x="614764" y="100738"/>
                  <a:pt x="634239" y="100738"/>
                </a:cubicBezTo>
                <a:close/>
                <a:moveTo>
                  <a:pt x="898467" y="0"/>
                </a:moveTo>
                <a:cubicBezTo>
                  <a:pt x="908993" y="0"/>
                  <a:pt x="917526" y="8611"/>
                  <a:pt x="917526" y="19234"/>
                </a:cubicBezTo>
                <a:cubicBezTo>
                  <a:pt x="917526" y="29857"/>
                  <a:pt x="908993" y="38468"/>
                  <a:pt x="898467" y="38468"/>
                </a:cubicBezTo>
                <a:cubicBezTo>
                  <a:pt x="887941" y="38468"/>
                  <a:pt x="879408" y="29857"/>
                  <a:pt x="879408" y="19234"/>
                </a:cubicBezTo>
                <a:cubicBezTo>
                  <a:pt x="879408" y="8611"/>
                  <a:pt x="887941" y="0"/>
                  <a:pt x="898467" y="0"/>
                </a:cubicBezTo>
                <a:close/>
                <a:moveTo>
                  <a:pt x="716051" y="0"/>
                </a:moveTo>
                <a:cubicBezTo>
                  <a:pt x="726577" y="0"/>
                  <a:pt x="735110" y="8611"/>
                  <a:pt x="735110" y="19234"/>
                </a:cubicBezTo>
                <a:cubicBezTo>
                  <a:pt x="735110" y="29857"/>
                  <a:pt x="726577" y="38468"/>
                  <a:pt x="716051" y="38468"/>
                </a:cubicBezTo>
                <a:cubicBezTo>
                  <a:pt x="705525" y="38468"/>
                  <a:pt x="696992" y="29857"/>
                  <a:pt x="696992" y="19234"/>
                </a:cubicBezTo>
                <a:cubicBezTo>
                  <a:pt x="696992" y="8611"/>
                  <a:pt x="705525" y="0"/>
                  <a:pt x="716051" y="0"/>
                </a:cubicBezTo>
                <a:close/>
              </a:path>
            </a:pathLst>
          </a:custGeom>
          <a:solidFill>
            <a:schemeClr val="tx2">
              <a:lumMod val="40000"/>
              <a:lumOff val="60000"/>
            </a:schemeClr>
          </a:solidFill>
          <a:ln w="3175">
            <a:noFill/>
          </a:ln>
        </p:spPr>
        <p:txBody>
          <a:bodyPr wrap="square">
            <a:noAutofit/>
          </a:bodyPr>
          <a:lstStyle/>
          <a:p>
            <a:pPr lvl="0"/>
            <a:r>
              <a:rPr lang="en-US" noProof="0"/>
              <a:t> </a:t>
            </a:r>
          </a:p>
        </p:txBody>
      </p:sp>
    </p:spTree>
    <p:extLst>
      <p:ext uri="{BB962C8B-B14F-4D97-AF65-F5344CB8AC3E}">
        <p14:creationId xmlns:p14="http://schemas.microsoft.com/office/powerpoint/2010/main" val="10065619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116541" y="2223358"/>
            <a:ext cx="10416000" cy="2808160"/>
          </a:xfrm>
        </p:spPr>
        <p:txBody>
          <a:bodyPr anchor="ctr"/>
          <a:lstStyle>
            <a:lvl1pPr algn="l">
              <a:lnSpc>
                <a:spcPct val="90000"/>
              </a:lnSpc>
              <a:defRPr sz="4700">
                <a:solidFill>
                  <a:schemeClr val="bg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116541" y="5138738"/>
            <a:ext cx="10416000" cy="648000"/>
          </a:xfrm>
        </p:spPr>
        <p:txBody>
          <a:bodyPr anchor="ctr"/>
          <a:lstStyle>
            <a:lvl1pPr marL="0" indent="0" algn="l">
              <a:lnSpc>
                <a:spcPct val="90000"/>
              </a:lnSpc>
              <a:spcBef>
                <a:spcPts val="0"/>
              </a:spcBef>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Tree>
    <p:extLst>
      <p:ext uri="{BB962C8B-B14F-4D97-AF65-F5344CB8AC3E}">
        <p14:creationId xmlns:p14="http://schemas.microsoft.com/office/powerpoint/2010/main" val="1990077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exte avec 1 photo verticale">
    <p:bg>
      <p:bgPr>
        <a:solidFill>
          <a:srgbClr val="283C7E"/>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E289163C-313B-42AA-9721-7F710D454BD5}"/>
              </a:ext>
            </a:extLst>
          </p:cNvPr>
          <p:cNvSpPr>
            <a:spLocks noGrp="1"/>
          </p:cNvSpPr>
          <p:nvPr>
            <p:ph type="body" idx="1" hasCustomPrompt="1"/>
          </p:nvPr>
        </p:nvSpPr>
        <p:spPr>
          <a:xfrm>
            <a:off x="0" y="259349"/>
            <a:ext cx="9922669" cy="231190"/>
          </a:xfrm>
          <a:custGeom>
            <a:avLst/>
            <a:gdLst>
              <a:gd name="connsiteX0" fmla="*/ 9871824 w 9922669"/>
              <a:gd name="connsiteY0" fmla="*/ 163651 h 231190"/>
              <a:gd name="connsiteX1" fmla="*/ 9887880 w 9922669"/>
              <a:gd name="connsiteY1" fmla="*/ 179851 h 231190"/>
              <a:gd name="connsiteX2" fmla="*/ 9871824 w 9922669"/>
              <a:gd name="connsiteY2" fmla="*/ 196050 h 231190"/>
              <a:gd name="connsiteX3" fmla="*/ 9855768 w 9922669"/>
              <a:gd name="connsiteY3" fmla="*/ 179851 h 231190"/>
              <a:gd name="connsiteX4" fmla="*/ 9871824 w 9922669"/>
              <a:gd name="connsiteY4" fmla="*/ 163651 h 231190"/>
              <a:gd name="connsiteX5" fmla="*/ 9913303 w 9922669"/>
              <a:gd name="connsiteY5" fmla="*/ 137675 h 231190"/>
              <a:gd name="connsiteX6" fmla="*/ 9922669 w 9922669"/>
              <a:gd name="connsiteY6" fmla="*/ 146511 h 231190"/>
              <a:gd name="connsiteX7" fmla="*/ 9913303 w 9922669"/>
              <a:gd name="connsiteY7" fmla="*/ 155347 h 231190"/>
              <a:gd name="connsiteX8" fmla="*/ 9903936 w 9922669"/>
              <a:gd name="connsiteY8" fmla="*/ 146511 h 231190"/>
              <a:gd name="connsiteX9" fmla="*/ 9913303 w 9922669"/>
              <a:gd name="connsiteY9" fmla="*/ 137675 h 231190"/>
              <a:gd name="connsiteX10" fmla="*/ 9871824 w 9922669"/>
              <a:gd name="connsiteY10" fmla="*/ 98710 h 231190"/>
              <a:gd name="connsiteX11" fmla="*/ 9887880 w 9922669"/>
              <a:gd name="connsiteY11" fmla="*/ 114910 h 231190"/>
              <a:gd name="connsiteX12" fmla="*/ 9871824 w 9922669"/>
              <a:gd name="connsiteY12" fmla="*/ 131109 h 231190"/>
              <a:gd name="connsiteX13" fmla="*/ 9855768 w 9922669"/>
              <a:gd name="connsiteY13" fmla="*/ 114910 h 231190"/>
              <a:gd name="connsiteX14" fmla="*/ 9871824 w 9922669"/>
              <a:gd name="connsiteY14" fmla="*/ 98710 h 231190"/>
              <a:gd name="connsiteX15" fmla="*/ 9913303 w 9922669"/>
              <a:gd name="connsiteY15" fmla="*/ 70136 h 231190"/>
              <a:gd name="connsiteX16" fmla="*/ 9922669 w 9922669"/>
              <a:gd name="connsiteY16" fmla="*/ 78972 h 231190"/>
              <a:gd name="connsiteX17" fmla="*/ 9913303 w 9922669"/>
              <a:gd name="connsiteY17" fmla="*/ 87808 h 231190"/>
              <a:gd name="connsiteX18" fmla="*/ 9903936 w 9922669"/>
              <a:gd name="connsiteY18" fmla="*/ 78972 h 231190"/>
              <a:gd name="connsiteX19" fmla="*/ 9913303 w 9922669"/>
              <a:gd name="connsiteY19" fmla="*/ 70136 h 231190"/>
              <a:gd name="connsiteX20" fmla="*/ 9871824 w 9922669"/>
              <a:gd name="connsiteY20" fmla="*/ 35068 h 231190"/>
              <a:gd name="connsiteX21" fmla="*/ 9887880 w 9922669"/>
              <a:gd name="connsiteY21" fmla="*/ 51267 h 231190"/>
              <a:gd name="connsiteX22" fmla="*/ 9871824 w 9922669"/>
              <a:gd name="connsiteY22" fmla="*/ 67467 h 231190"/>
              <a:gd name="connsiteX23" fmla="*/ 9855768 w 9922669"/>
              <a:gd name="connsiteY23" fmla="*/ 51267 h 231190"/>
              <a:gd name="connsiteX24" fmla="*/ 9871824 w 9922669"/>
              <a:gd name="connsiteY24" fmla="*/ 35068 h 231190"/>
              <a:gd name="connsiteX25" fmla="*/ 0 w 9922669"/>
              <a:gd name="connsiteY25" fmla="*/ 0 h 231190"/>
              <a:gd name="connsiteX26" fmla="*/ 9824680 w 9922669"/>
              <a:gd name="connsiteY26" fmla="*/ 0 h 231190"/>
              <a:gd name="connsiteX27" fmla="*/ 9843726 w 9922669"/>
              <a:gd name="connsiteY27" fmla="*/ 19266 h 231190"/>
              <a:gd name="connsiteX28" fmla="*/ 9824680 w 9922669"/>
              <a:gd name="connsiteY28" fmla="*/ 38532 h 231190"/>
              <a:gd name="connsiteX29" fmla="*/ 9811982 w 9922669"/>
              <a:gd name="connsiteY29" fmla="*/ 51376 h 231190"/>
              <a:gd name="connsiteX30" fmla="*/ 9824680 w 9922669"/>
              <a:gd name="connsiteY30" fmla="*/ 67431 h 231190"/>
              <a:gd name="connsiteX31" fmla="*/ 9843726 w 9922669"/>
              <a:gd name="connsiteY31" fmla="*/ 83485 h 231190"/>
              <a:gd name="connsiteX32" fmla="*/ 9827855 w 9922669"/>
              <a:gd name="connsiteY32" fmla="*/ 102751 h 231190"/>
              <a:gd name="connsiteX33" fmla="*/ 9824680 w 9922669"/>
              <a:gd name="connsiteY33" fmla="*/ 102751 h 231190"/>
              <a:gd name="connsiteX34" fmla="*/ 9811982 w 9922669"/>
              <a:gd name="connsiteY34" fmla="*/ 115595 h 231190"/>
              <a:gd name="connsiteX35" fmla="*/ 9824680 w 9922669"/>
              <a:gd name="connsiteY35" fmla="*/ 131650 h 231190"/>
              <a:gd name="connsiteX36" fmla="*/ 9843726 w 9922669"/>
              <a:gd name="connsiteY36" fmla="*/ 147705 h 231190"/>
              <a:gd name="connsiteX37" fmla="*/ 9824680 w 9922669"/>
              <a:gd name="connsiteY37" fmla="*/ 166971 h 231190"/>
              <a:gd name="connsiteX38" fmla="*/ 9811982 w 9922669"/>
              <a:gd name="connsiteY38" fmla="*/ 183025 h 231190"/>
              <a:gd name="connsiteX39" fmla="*/ 9824680 w 9922669"/>
              <a:gd name="connsiteY39" fmla="*/ 195869 h 231190"/>
              <a:gd name="connsiteX40" fmla="*/ 9843726 w 9922669"/>
              <a:gd name="connsiteY40" fmla="*/ 215135 h 231190"/>
              <a:gd name="connsiteX41" fmla="*/ 9824680 w 9922669"/>
              <a:gd name="connsiteY41" fmla="*/ 231190 h 231190"/>
              <a:gd name="connsiteX42" fmla="*/ 0 w 9922669"/>
              <a:gd name="connsiteY42" fmla="*/ 231190 h 231190"/>
              <a:gd name="connsiteX43" fmla="*/ 0 w 9922669"/>
              <a:gd name="connsiteY43" fmla="*/ 0 h 23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22669" h="231190">
                <a:moveTo>
                  <a:pt x="9871824" y="163651"/>
                </a:moveTo>
                <a:cubicBezTo>
                  <a:pt x="9880691" y="163651"/>
                  <a:pt x="9887880" y="170904"/>
                  <a:pt x="9887880" y="179851"/>
                </a:cubicBezTo>
                <a:cubicBezTo>
                  <a:pt x="9887880" y="188797"/>
                  <a:pt x="9880691" y="196050"/>
                  <a:pt x="9871824" y="196050"/>
                </a:cubicBezTo>
                <a:cubicBezTo>
                  <a:pt x="9862956" y="196050"/>
                  <a:pt x="9855768" y="188797"/>
                  <a:pt x="9855768" y="179851"/>
                </a:cubicBezTo>
                <a:cubicBezTo>
                  <a:pt x="9855768" y="170904"/>
                  <a:pt x="9862956" y="163651"/>
                  <a:pt x="9871824" y="163651"/>
                </a:cubicBezTo>
                <a:close/>
                <a:moveTo>
                  <a:pt x="9913303" y="137675"/>
                </a:moveTo>
                <a:cubicBezTo>
                  <a:pt x="9918476" y="137675"/>
                  <a:pt x="9922669" y="141631"/>
                  <a:pt x="9922669" y="146511"/>
                </a:cubicBezTo>
                <a:cubicBezTo>
                  <a:pt x="9922669" y="151391"/>
                  <a:pt x="9918476" y="155347"/>
                  <a:pt x="9913303" y="155347"/>
                </a:cubicBezTo>
                <a:cubicBezTo>
                  <a:pt x="9908129" y="155347"/>
                  <a:pt x="9903936" y="151391"/>
                  <a:pt x="9903936" y="146511"/>
                </a:cubicBezTo>
                <a:cubicBezTo>
                  <a:pt x="9903936" y="141631"/>
                  <a:pt x="9908129" y="137675"/>
                  <a:pt x="9913303" y="137675"/>
                </a:cubicBezTo>
                <a:close/>
                <a:moveTo>
                  <a:pt x="9871824" y="98710"/>
                </a:moveTo>
                <a:cubicBezTo>
                  <a:pt x="9880691" y="98710"/>
                  <a:pt x="9887880" y="105963"/>
                  <a:pt x="9887880" y="114910"/>
                </a:cubicBezTo>
                <a:cubicBezTo>
                  <a:pt x="9887880" y="123856"/>
                  <a:pt x="9880691" y="131109"/>
                  <a:pt x="9871824" y="131109"/>
                </a:cubicBezTo>
                <a:cubicBezTo>
                  <a:pt x="9862956" y="131109"/>
                  <a:pt x="9855768" y="123856"/>
                  <a:pt x="9855768" y="114910"/>
                </a:cubicBezTo>
                <a:cubicBezTo>
                  <a:pt x="9855768" y="105963"/>
                  <a:pt x="9862956" y="98710"/>
                  <a:pt x="9871824" y="98710"/>
                </a:cubicBezTo>
                <a:close/>
                <a:moveTo>
                  <a:pt x="9913303" y="70136"/>
                </a:moveTo>
                <a:cubicBezTo>
                  <a:pt x="9918476" y="70136"/>
                  <a:pt x="9922669" y="74092"/>
                  <a:pt x="9922669" y="78972"/>
                </a:cubicBezTo>
                <a:cubicBezTo>
                  <a:pt x="9922669" y="83853"/>
                  <a:pt x="9918476" y="87808"/>
                  <a:pt x="9913303" y="87808"/>
                </a:cubicBezTo>
                <a:cubicBezTo>
                  <a:pt x="9908129" y="87808"/>
                  <a:pt x="9903936" y="83853"/>
                  <a:pt x="9903936" y="78972"/>
                </a:cubicBezTo>
                <a:cubicBezTo>
                  <a:pt x="9903936" y="74092"/>
                  <a:pt x="9908129" y="70136"/>
                  <a:pt x="9913303" y="70136"/>
                </a:cubicBezTo>
                <a:close/>
                <a:moveTo>
                  <a:pt x="9871824" y="35068"/>
                </a:moveTo>
                <a:cubicBezTo>
                  <a:pt x="9880691" y="35068"/>
                  <a:pt x="9887880" y="42321"/>
                  <a:pt x="9887880" y="51267"/>
                </a:cubicBezTo>
                <a:cubicBezTo>
                  <a:pt x="9887880" y="60214"/>
                  <a:pt x="9880691" y="67467"/>
                  <a:pt x="9871824" y="67467"/>
                </a:cubicBezTo>
                <a:cubicBezTo>
                  <a:pt x="9862956" y="67467"/>
                  <a:pt x="9855768" y="60214"/>
                  <a:pt x="9855768" y="51267"/>
                </a:cubicBezTo>
                <a:cubicBezTo>
                  <a:pt x="9855768" y="42321"/>
                  <a:pt x="9862956" y="35068"/>
                  <a:pt x="9871824" y="35068"/>
                </a:cubicBezTo>
                <a:close/>
                <a:moveTo>
                  <a:pt x="0" y="0"/>
                </a:moveTo>
                <a:cubicBezTo>
                  <a:pt x="0" y="0"/>
                  <a:pt x="0" y="0"/>
                  <a:pt x="9824680" y="0"/>
                </a:cubicBezTo>
                <a:cubicBezTo>
                  <a:pt x="9837377" y="0"/>
                  <a:pt x="9843726" y="9633"/>
                  <a:pt x="9843726" y="19266"/>
                </a:cubicBezTo>
                <a:cubicBezTo>
                  <a:pt x="9843726" y="28899"/>
                  <a:pt x="9837377" y="38532"/>
                  <a:pt x="9824680" y="38532"/>
                </a:cubicBezTo>
                <a:cubicBezTo>
                  <a:pt x="9818331" y="38532"/>
                  <a:pt x="9811982" y="44954"/>
                  <a:pt x="9811982" y="51376"/>
                </a:cubicBezTo>
                <a:cubicBezTo>
                  <a:pt x="9811982" y="57798"/>
                  <a:pt x="9818331" y="64219"/>
                  <a:pt x="9824680" y="67431"/>
                </a:cubicBezTo>
                <a:cubicBezTo>
                  <a:pt x="9837377" y="67431"/>
                  <a:pt x="9843726" y="73852"/>
                  <a:pt x="9843726" y="83485"/>
                </a:cubicBezTo>
                <a:cubicBezTo>
                  <a:pt x="9843726" y="93118"/>
                  <a:pt x="9837377" y="102751"/>
                  <a:pt x="9827855" y="102751"/>
                </a:cubicBezTo>
                <a:cubicBezTo>
                  <a:pt x="9827855" y="102751"/>
                  <a:pt x="9827855" y="102751"/>
                  <a:pt x="9824680" y="102751"/>
                </a:cubicBezTo>
                <a:cubicBezTo>
                  <a:pt x="9818331" y="102751"/>
                  <a:pt x="9811982" y="109173"/>
                  <a:pt x="9811982" y="115595"/>
                </a:cubicBezTo>
                <a:cubicBezTo>
                  <a:pt x="9811982" y="125228"/>
                  <a:pt x="9818331" y="131650"/>
                  <a:pt x="9824680" y="131650"/>
                </a:cubicBezTo>
                <a:cubicBezTo>
                  <a:pt x="9837377" y="131650"/>
                  <a:pt x="9843726" y="138072"/>
                  <a:pt x="9843726" y="147705"/>
                </a:cubicBezTo>
                <a:cubicBezTo>
                  <a:pt x="9843726" y="160549"/>
                  <a:pt x="9837377" y="166971"/>
                  <a:pt x="9824680" y="166971"/>
                </a:cubicBezTo>
                <a:cubicBezTo>
                  <a:pt x="9818331" y="166971"/>
                  <a:pt x="9811982" y="173392"/>
                  <a:pt x="9811982" y="183025"/>
                </a:cubicBezTo>
                <a:cubicBezTo>
                  <a:pt x="9811982" y="189448"/>
                  <a:pt x="9818331" y="195869"/>
                  <a:pt x="9824680" y="195869"/>
                </a:cubicBezTo>
                <a:cubicBezTo>
                  <a:pt x="9837377" y="195869"/>
                  <a:pt x="9843726" y="205502"/>
                  <a:pt x="9843726" y="215135"/>
                </a:cubicBezTo>
                <a:cubicBezTo>
                  <a:pt x="9843726" y="224768"/>
                  <a:pt x="9837377" y="231190"/>
                  <a:pt x="9824680" y="231190"/>
                </a:cubicBezTo>
                <a:cubicBezTo>
                  <a:pt x="9824680" y="231190"/>
                  <a:pt x="9824680" y="231190"/>
                  <a:pt x="0" y="231190"/>
                </a:cubicBezTo>
                <a:cubicBezTo>
                  <a:pt x="0" y="231190"/>
                  <a:pt x="0" y="231190"/>
                  <a:pt x="0" y="0"/>
                </a:cubicBezTo>
                <a:close/>
              </a:path>
            </a:pathLst>
          </a:custGeom>
          <a:solidFill>
            <a:schemeClr val="accent1"/>
          </a:solidFill>
          <a:ln>
            <a:noFill/>
          </a:ln>
        </p:spPr>
        <p:txBody>
          <a:bodyPr wrap="square" lIns="540000" tIns="0" rIns="360000" bIns="0" anchor="ctr">
            <a:noAutofit/>
          </a:bodyPr>
          <a:lstStyle>
            <a:lvl1pPr marL="0" indent="0">
              <a:lnSpc>
                <a:spcPct val="100000"/>
              </a:lnSpc>
              <a:buNone/>
              <a:defRPr sz="16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3" name="Espace réservé du texte 2"/>
          <p:cNvSpPr>
            <a:spLocks noGrp="1"/>
          </p:cNvSpPr>
          <p:nvPr>
            <p:ph type="body" sz="quarter" idx="15"/>
          </p:nvPr>
        </p:nvSpPr>
        <p:spPr>
          <a:xfrm>
            <a:off x="454978" y="717550"/>
            <a:ext cx="10456862" cy="379413"/>
          </a:xfrm>
        </p:spPr>
        <p:txBody>
          <a:bodyPr/>
          <a:lstStyle>
            <a:lvl1pPr marL="0" indent="0">
              <a:buNone/>
              <a:defRPr sz="1800"/>
            </a:lvl1pPr>
          </a:lstStyle>
          <a:p>
            <a:pPr lvl="0"/>
            <a:r>
              <a:rPr lang="fr-FR"/>
              <a:t>Modifier les styles du texte du masque</a:t>
            </a:r>
          </a:p>
        </p:txBody>
      </p:sp>
      <p:sp>
        <p:nvSpPr>
          <p:cNvPr id="6" name="Espace réservé pour une image  2"/>
          <p:cNvSpPr>
            <a:spLocks noGrp="1" noChangeAspect="1"/>
          </p:cNvSpPr>
          <p:nvPr>
            <p:ph type="pic" sz="quarter" idx="17"/>
          </p:nvPr>
        </p:nvSpPr>
        <p:spPr>
          <a:xfrm>
            <a:off x="11264618" y="42938"/>
            <a:ext cx="896386" cy="861910"/>
          </a:xfrm>
        </p:spPr>
        <p:txBody>
          <a:bodyPr/>
          <a:lstStyle>
            <a:lvl1pPr marL="0" indent="0">
              <a:buNone/>
              <a:defRPr sz="1200"/>
            </a:lvl1pPr>
          </a:lstStyle>
          <a:p>
            <a:r>
              <a:rPr lang="fr-FR"/>
              <a:t>Cliquez sur l'icône pour ajouter une image</a:t>
            </a:r>
          </a:p>
        </p:txBody>
      </p:sp>
      <p:sp>
        <p:nvSpPr>
          <p:cNvPr id="4" name="Espace réservé du contenu 3"/>
          <p:cNvSpPr>
            <a:spLocks noGrp="1"/>
          </p:cNvSpPr>
          <p:nvPr>
            <p:ph sz="quarter" idx="18"/>
          </p:nvPr>
        </p:nvSpPr>
        <p:spPr>
          <a:xfrm>
            <a:off x="515938" y="1395413"/>
            <a:ext cx="11091862" cy="471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903694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a:blip r:embed="rId2"/>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01D72-D317-48EB-8946-13EE8EFCE25B}"/>
              </a:ext>
            </a:extLst>
          </p:cNvPr>
          <p:cNvSpPr>
            <a:spLocks noGrp="1"/>
          </p:cNvSpPr>
          <p:nvPr>
            <p:ph type="title" hasCustomPrompt="1"/>
          </p:nvPr>
        </p:nvSpPr>
        <p:spPr>
          <a:xfrm>
            <a:off x="1172822" y="2971777"/>
            <a:ext cx="5400000" cy="1800000"/>
          </a:xfrm>
        </p:spPr>
        <p:txBody>
          <a:bodyPr anchor="b"/>
          <a:lstStyle>
            <a:lvl1pPr>
              <a:defRPr sz="3400" b="0">
                <a:solidFill>
                  <a:schemeClr val="bg1"/>
                </a:solidFill>
                <a:latin typeface="+mn-lt"/>
              </a:defRPr>
            </a:lvl1pPr>
          </a:lstStyle>
          <a:p>
            <a:r>
              <a:rPr lang="en-US" noProof="0"/>
              <a:t>Click to edit Master title style</a:t>
            </a:r>
          </a:p>
        </p:txBody>
      </p:sp>
      <p:sp>
        <p:nvSpPr>
          <p:cNvPr id="9" name="Espace réservé du texte 10">
            <a:extLst>
              <a:ext uri="{FF2B5EF4-FFF2-40B4-BE49-F238E27FC236}">
                <a16:creationId xmlns:a16="http://schemas.microsoft.com/office/drawing/2014/main" id="{121B9EDF-81A4-4116-AE20-E6C846380D2A}"/>
              </a:ext>
            </a:extLst>
          </p:cNvPr>
          <p:cNvSpPr>
            <a:spLocks noGrp="1"/>
          </p:cNvSpPr>
          <p:nvPr>
            <p:ph type="body" sz="quarter" idx="13" hasCustomPrompt="1"/>
          </p:nvPr>
        </p:nvSpPr>
        <p:spPr>
          <a:xfrm>
            <a:off x="1172822" y="4838359"/>
            <a:ext cx="5400000" cy="1296000"/>
          </a:xfrm>
        </p:spPr>
        <p:txBody>
          <a:bodyPr/>
          <a:lstStyle>
            <a:lvl1pPr>
              <a:defRPr sz="1200">
                <a:solidFill>
                  <a:schemeClr val="bg1"/>
                </a:solidFill>
                <a:latin typeface="+mj-lt"/>
              </a:defRPr>
            </a:lvl1pPr>
            <a:lvl2pPr marL="0" indent="0">
              <a:spcBef>
                <a:spcPts val="0"/>
              </a:spcBef>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960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5489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827722"/>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335851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Tree>
    <p:extLst>
      <p:ext uri="{BB962C8B-B14F-4D97-AF65-F5344CB8AC3E}">
        <p14:creationId xmlns:p14="http://schemas.microsoft.com/office/powerpoint/2010/main" val="158651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Tree>
    <p:extLst>
      <p:ext uri="{BB962C8B-B14F-4D97-AF65-F5344CB8AC3E}">
        <p14:creationId xmlns:p14="http://schemas.microsoft.com/office/powerpoint/2010/main" val="118122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hite with a photo">
    <p:spTree>
      <p:nvGrpSpPr>
        <p:cNvPr id="1" name=""/>
        <p:cNvGrpSpPr/>
        <p:nvPr/>
      </p:nvGrpSpPr>
      <p:grpSpPr>
        <a:xfrm>
          <a:off x="0" y="0"/>
          <a:ext cx="0" cy="0"/>
          <a:chOff x="0" y="0"/>
          <a:chExt cx="0" cy="0"/>
        </a:xfrm>
      </p:grpSpPr>
      <p:sp>
        <p:nvSpPr>
          <p:cNvPr id="10" name="Espace réservé du texte 16">
            <a:extLst>
              <a:ext uri="{FF2B5EF4-FFF2-40B4-BE49-F238E27FC236}">
                <a16:creationId xmlns:a16="http://schemas.microsoft.com/office/drawing/2014/main" id="{02693427-0064-4C20-BB8A-3162AB9CD16F}"/>
              </a:ext>
            </a:extLst>
          </p:cNvPr>
          <p:cNvSpPr>
            <a:spLocks noGrp="1"/>
          </p:cNvSpPr>
          <p:nvPr>
            <p:ph type="body" idx="1" hasCustomPrompt="1"/>
          </p:nvPr>
        </p:nvSpPr>
        <p:spPr>
          <a:xfrm>
            <a:off x="1" y="449849"/>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5" name="Espace réservé du texte 14">
            <a:extLst>
              <a:ext uri="{FF2B5EF4-FFF2-40B4-BE49-F238E27FC236}">
                <a16:creationId xmlns:a16="http://schemas.microsoft.com/office/drawing/2014/main" id="{A234AADB-645B-4C3C-BFE7-89D1937EB422}"/>
              </a:ext>
            </a:extLst>
          </p:cNvPr>
          <p:cNvSpPr>
            <a:spLocks noGrp="1"/>
          </p:cNvSpPr>
          <p:nvPr>
            <p:ph type="body" sz="quarter" idx="19" hasCustomPrompt="1"/>
          </p:nvPr>
        </p:nvSpPr>
        <p:spPr>
          <a:xfrm>
            <a:off x="1" y="449849"/>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a:xfrm>
            <a:off x="10979874" y="6489701"/>
            <a:ext cx="720000" cy="216000"/>
          </a:xfrm>
          <a:prstGeom prst="rect">
            <a:avLst/>
          </a:prstGeom>
        </p:spPr>
        <p:txBody>
          <a:bodyPr/>
          <a:lstStyle/>
          <a:p>
            <a:fld id="{975A587B-5814-4D9B-9598-FE9CB954CB01}" type="slidenum">
              <a:rPr lang="en-US" noProof="0" smtClean="0"/>
              <a:pPr/>
              <a:t>‹N°›</a:t>
            </a:fld>
            <a:endParaRPr lang="en-US" b="0" noProof="0"/>
          </a:p>
        </p:txBody>
      </p:sp>
      <p:sp>
        <p:nvSpPr>
          <p:cNvPr id="12" name="Espace réservé pour une image  33">
            <a:extLst>
              <a:ext uri="{FF2B5EF4-FFF2-40B4-BE49-F238E27FC236}">
                <a16:creationId xmlns:a16="http://schemas.microsoft.com/office/drawing/2014/main" id="{895E04EA-65C6-4AA2-8F1E-9A4E11C6614A}"/>
              </a:ext>
            </a:extLst>
          </p:cNvPr>
          <p:cNvSpPr>
            <a:spLocks noGrp="1"/>
          </p:cNvSpPr>
          <p:nvPr>
            <p:ph type="pic" idx="14" hasCustomPrompt="1"/>
          </p:nvPr>
        </p:nvSpPr>
        <p:spPr>
          <a:xfrm>
            <a:off x="6096000" y="1128410"/>
            <a:ext cx="5499370" cy="5039202"/>
          </a:xfrm>
          <a:prstGeom prst="rect">
            <a:avLst/>
          </a:prstGeom>
          <a:noFill/>
          <a:ln w="3175">
            <a:noFill/>
          </a:ln>
        </p:spPr>
        <p:txBody>
          <a:bodyPr wrap="square" anchor="ctr">
            <a:noAutofit/>
          </a:bodyPr>
          <a:lstStyle>
            <a:lvl1pPr marL="0" indent="0" algn="ctr">
              <a:buNone/>
              <a:defRPr sz="1200" b="0" cap="none"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Photo</a:t>
            </a:r>
          </a:p>
        </p:txBody>
      </p:sp>
      <p:sp>
        <p:nvSpPr>
          <p:cNvPr id="14" name="Titre 13">
            <a:extLst>
              <a:ext uri="{FF2B5EF4-FFF2-40B4-BE49-F238E27FC236}">
                <a16:creationId xmlns:a16="http://schemas.microsoft.com/office/drawing/2014/main" id="{8038BA85-2084-4869-B223-D5D52B6CE45D}"/>
              </a:ext>
            </a:extLst>
          </p:cNvPr>
          <p:cNvSpPr>
            <a:spLocks noGrp="1"/>
          </p:cNvSpPr>
          <p:nvPr>
            <p:ph type="title" hasCustomPrompt="1"/>
          </p:nvPr>
        </p:nvSpPr>
        <p:spPr>
          <a:xfrm>
            <a:off x="643890" y="1128410"/>
            <a:ext cx="5452110" cy="5039202"/>
          </a:xfrm>
          <a:custGeom>
            <a:avLst/>
            <a:gdLst>
              <a:gd name="connsiteX0" fmla="*/ 0 w 5452110"/>
              <a:gd name="connsiteY0" fmla="*/ 0 h 5039202"/>
              <a:gd name="connsiteX1" fmla="*/ 5452110 w 5452110"/>
              <a:gd name="connsiteY1" fmla="*/ 0 h 5039202"/>
              <a:gd name="connsiteX2" fmla="*/ 5452110 w 5452110"/>
              <a:gd name="connsiteY2" fmla="*/ 5039202 h 5039202"/>
              <a:gd name="connsiteX3" fmla="*/ 0 w 5452110"/>
              <a:gd name="connsiteY3" fmla="*/ 5039202 h 5039202"/>
            </a:gdLst>
            <a:ahLst/>
            <a:cxnLst>
              <a:cxn ang="0">
                <a:pos x="connsiteX0" y="connsiteY0"/>
              </a:cxn>
              <a:cxn ang="0">
                <a:pos x="connsiteX1" y="connsiteY1"/>
              </a:cxn>
              <a:cxn ang="0">
                <a:pos x="connsiteX2" y="connsiteY2"/>
              </a:cxn>
              <a:cxn ang="0">
                <a:pos x="connsiteX3" y="connsiteY3"/>
              </a:cxn>
            </a:cxnLst>
            <a:rect l="l" t="t" r="r" b="b"/>
            <a:pathLst>
              <a:path w="5452110" h="5039202">
                <a:moveTo>
                  <a:pt x="0" y="0"/>
                </a:moveTo>
                <a:lnTo>
                  <a:pt x="5452110" y="0"/>
                </a:lnTo>
                <a:lnTo>
                  <a:pt x="5452110" y="5039202"/>
                </a:lnTo>
                <a:lnTo>
                  <a:pt x="0" y="5039202"/>
                </a:lnTo>
                <a:close/>
              </a:path>
            </a:pathLst>
          </a:custGeom>
          <a:solidFill>
            <a:schemeClr val="tx2"/>
          </a:solidFill>
        </p:spPr>
        <p:txBody>
          <a:bodyPr wrap="square" lIns="360000" tIns="540000" rIns="360000" bIns="360000">
            <a:noAutofit/>
          </a:bodyPr>
          <a:lstStyle>
            <a:lvl1pPr>
              <a:defRPr>
                <a:solidFill>
                  <a:schemeClr val="bg1"/>
                </a:solidFill>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912536" y="2927612"/>
            <a:ext cx="4932000" cy="2880000"/>
          </a:xfrm>
        </p:spPr>
        <p:txBody>
          <a:bodyPr/>
          <a:lstStyle>
            <a:lvl1pPr>
              <a:defRPr sz="1900">
                <a:solidFill>
                  <a:schemeClr val="bg1"/>
                </a:solidFill>
              </a:defRPr>
            </a:lvl1pPr>
            <a:lvl2pPr>
              <a:defRPr sz="19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u texte 12">
            <a:extLst>
              <a:ext uri="{FF2B5EF4-FFF2-40B4-BE49-F238E27FC236}">
                <a16:creationId xmlns:a16="http://schemas.microsoft.com/office/drawing/2014/main" id="{33CC8265-43A8-4733-994F-26FC35CA74D4}"/>
              </a:ext>
            </a:extLst>
          </p:cNvPr>
          <p:cNvSpPr>
            <a:spLocks noGrp="1"/>
          </p:cNvSpPr>
          <p:nvPr>
            <p:ph type="body" sz="quarter" idx="18" hasCustomPrompt="1"/>
          </p:nvPr>
        </p:nvSpPr>
        <p:spPr>
          <a:xfrm rot="5400000">
            <a:off x="5475816" y="3525796"/>
            <a:ext cx="1500865" cy="286749"/>
          </a:xfrm>
          <a:custGeom>
            <a:avLst/>
            <a:gdLst>
              <a:gd name="connsiteX0" fmla="*/ 21781 w 1682584"/>
              <a:gd name="connsiteY0" fmla="*/ 278191 h 321468"/>
              <a:gd name="connsiteX1" fmla="*/ 43562 w 1682584"/>
              <a:gd name="connsiteY1" fmla="*/ 299829 h 321468"/>
              <a:gd name="connsiteX2" fmla="*/ 21781 w 1682584"/>
              <a:gd name="connsiteY2" fmla="*/ 321467 h 321468"/>
              <a:gd name="connsiteX3" fmla="*/ 0 w 1682584"/>
              <a:gd name="connsiteY3" fmla="*/ 299829 h 321468"/>
              <a:gd name="connsiteX4" fmla="*/ 21781 w 1682584"/>
              <a:gd name="connsiteY4" fmla="*/ 278191 h 321468"/>
              <a:gd name="connsiteX5" fmla="*/ 1659441 w 1682584"/>
              <a:gd name="connsiteY5" fmla="*/ 274986 h 321468"/>
              <a:gd name="connsiteX6" fmla="*/ 1682584 w 1682584"/>
              <a:gd name="connsiteY6" fmla="*/ 298227 h 321468"/>
              <a:gd name="connsiteX7" fmla="*/ 1659441 w 1682584"/>
              <a:gd name="connsiteY7" fmla="*/ 321468 h 321468"/>
              <a:gd name="connsiteX8" fmla="*/ 1636298 w 1682584"/>
              <a:gd name="connsiteY8" fmla="*/ 298227 h 321468"/>
              <a:gd name="connsiteX9" fmla="*/ 1659441 w 1682584"/>
              <a:gd name="connsiteY9" fmla="*/ 274986 h 321468"/>
              <a:gd name="connsiteX10" fmla="*/ 197391 w 1682584"/>
              <a:gd name="connsiteY10" fmla="*/ 263766 h 321468"/>
              <a:gd name="connsiteX11" fmla="*/ 225979 w 1682584"/>
              <a:gd name="connsiteY11" fmla="*/ 292617 h 321468"/>
              <a:gd name="connsiteX12" fmla="*/ 197391 w 1682584"/>
              <a:gd name="connsiteY12" fmla="*/ 321468 h 321468"/>
              <a:gd name="connsiteX13" fmla="*/ 168803 w 1682584"/>
              <a:gd name="connsiteY13" fmla="*/ 292617 h 321468"/>
              <a:gd name="connsiteX14" fmla="*/ 197391 w 1682584"/>
              <a:gd name="connsiteY14" fmla="*/ 263766 h 321468"/>
              <a:gd name="connsiteX15" fmla="*/ 1453881 w 1682584"/>
              <a:gd name="connsiteY15" fmla="*/ 255752 h 321468"/>
              <a:gd name="connsiteX16" fmla="*/ 1486553 w 1682584"/>
              <a:gd name="connsiteY16" fmla="*/ 288610 h 321468"/>
              <a:gd name="connsiteX17" fmla="*/ 1453881 w 1682584"/>
              <a:gd name="connsiteY17" fmla="*/ 321468 h 321468"/>
              <a:gd name="connsiteX18" fmla="*/ 1421209 w 1682584"/>
              <a:gd name="connsiteY18" fmla="*/ 288610 h 321468"/>
              <a:gd name="connsiteX19" fmla="*/ 1453881 w 1682584"/>
              <a:gd name="connsiteY19" fmla="*/ 255752 h 321468"/>
              <a:gd name="connsiteX20" fmla="*/ 1261936 w 1682584"/>
              <a:gd name="connsiteY20" fmla="*/ 236519 h 321468"/>
              <a:gd name="connsiteX21" fmla="*/ 1304137 w 1682584"/>
              <a:gd name="connsiteY21" fmla="*/ 278993 h 321468"/>
              <a:gd name="connsiteX22" fmla="*/ 1261936 w 1682584"/>
              <a:gd name="connsiteY22" fmla="*/ 321467 h 321468"/>
              <a:gd name="connsiteX23" fmla="*/ 1219735 w 1682584"/>
              <a:gd name="connsiteY23" fmla="*/ 278993 h 321468"/>
              <a:gd name="connsiteX24" fmla="*/ 1261936 w 1682584"/>
              <a:gd name="connsiteY24" fmla="*/ 236519 h 321468"/>
              <a:gd name="connsiteX25" fmla="*/ 374361 w 1682584"/>
              <a:gd name="connsiteY25" fmla="*/ 236519 h 321468"/>
              <a:gd name="connsiteX26" fmla="*/ 416562 w 1682584"/>
              <a:gd name="connsiteY26" fmla="*/ 278993 h 321468"/>
              <a:gd name="connsiteX27" fmla="*/ 374361 w 1682584"/>
              <a:gd name="connsiteY27" fmla="*/ 321467 h 321468"/>
              <a:gd name="connsiteX28" fmla="*/ 332160 w 1682584"/>
              <a:gd name="connsiteY28" fmla="*/ 278993 h 321468"/>
              <a:gd name="connsiteX29" fmla="*/ 374361 w 1682584"/>
              <a:gd name="connsiteY29" fmla="*/ 236519 h 321468"/>
              <a:gd name="connsiteX30" fmla="*/ 722858 w 1682584"/>
              <a:gd name="connsiteY30" fmla="*/ 231710 h 321468"/>
              <a:gd name="connsiteX31" fmla="*/ 767782 w 1682584"/>
              <a:gd name="connsiteY31" fmla="*/ 276589 h 321468"/>
              <a:gd name="connsiteX32" fmla="*/ 722858 w 1682584"/>
              <a:gd name="connsiteY32" fmla="*/ 321468 h 321468"/>
              <a:gd name="connsiteX33" fmla="*/ 677934 w 1682584"/>
              <a:gd name="connsiteY33" fmla="*/ 276589 h 321468"/>
              <a:gd name="connsiteX34" fmla="*/ 722858 w 1682584"/>
              <a:gd name="connsiteY34" fmla="*/ 231710 h 321468"/>
              <a:gd name="connsiteX35" fmla="*/ 1072714 w 1682584"/>
              <a:gd name="connsiteY35" fmla="*/ 223696 h 321468"/>
              <a:gd name="connsiteX36" fmla="*/ 1121721 w 1682584"/>
              <a:gd name="connsiteY36" fmla="*/ 272582 h 321468"/>
              <a:gd name="connsiteX37" fmla="*/ 1072714 w 1682584"/>
              <a:gd name="connsiteY37" fmla="*/ 321468 h 321468"/>
              <a:gd name="connsiteX38" fmla="*/ 1023707 w 1682584"/>
              <a:gd name="connsiteY38" fmla="*/ 272582 h 321468"/>
              <a:gd name="connsiteX39" fmla="*/ 1072714 w 1682584"/>
              <a:gd name="connsiteY39" fmla="*/ 223696 h 321468"/>
              <a:gd name="connsiteX40" fmla="*/ 895744 w 1682584"/>
              <a:gd name="connsiteY40" fmla="*/ 223696 h 321468"/>
              <a:gd name="connsiteX41" fmla="*/ 944751 w 1682584"/>
              <a:gd name="connsiteY41" fmla="*/ 272582 h 321468"/>
              <a:gd name="connsiteX42" fmla="*/ 895744 w 1682584"/>
              <a:gd name="connsiteY42" fmla="*/ 321468 h 321468"/>
              <a:gd name="connsiteX43" fmla="*/ 846737 w 1682584"/>
              <a:gd name="connsiteY43" fmla="*/ 272582 h 321468"/>
              <a:gd name="connsiteX44" fmla="*/ 895744 w 1682584"/>
              <a:gd name="connsiteY44" fmla="*/ 223696 h 321468"/>
              <a:gd name="connsiteX45" fmla="*/ 549970 w 1682584"/>
              <a:gd name="connsiteY45" fmla="*/ 223696 h 321468"/>
              <a:gd name="connsiteX46" fmla="*/ 598977 w 1682584"/>
              <a:gd name="connsiteY46" fmla="*/ 272582 h 321468"/>
              <a:gd name="connsiteX47" fmla="*/ 549970 w 1682584"/>
              <a:gd name="connsiteY47" fmla="*/ 321468 h 321468"/>
              <a:gd name="connsiteX48" fmla="*/ 500963 w 1682584"/>
              <a:gd name="connsiteY48" fmla="*/ 272582 h 321468"/>
              <a:gd name="connsiteX49" fmla="*/ 549970 w 1682584"/>
              <a:gd name="connsiteY49" fmla="*/ 223696 h 321468"/>
              <a:gd name="connsiteX50" fmla="*/ 1161617 w 1682584"/>
              <a:gd name="connsiteY50" fmla="*/ 130686 h 321468"/>
              <a:gd name="connsiteX51" fmla="*/ 1182454 w 1682584"/>
              <a:gd name="connsiteY51" fmla="*/ 151106 h 321468"/>
              <a:gd name="connsiteX52" fmla="*/ 1161617 w 1682584"/>
              <a:gd name="connsiteY52" fmla="*/ 171526 h 321468"/>
              <a:gd name="connsiteX53" fmla="*/ 1140780 w 1682584"/>
              <a:gd name="connsiteY53" fmla="*/ 151106 h 321468"/>
              <a:gd name="connsiteX54" fmla="*/ 1161617 w 1682584"/>
              <a:gd name="connsiteY54" fmla="*/ 130686 h 321468"/>
              <a:gd name="connsiteX55" fmla="*/ 456457 w 1682584"/>
              <a:gd name="connsiteY55" fmla="*/ 130686 h 321468"/>
              <a:gd name="connsiteX56" fmla="*/ 477294 w 1682584"/>
              <a:gd name="connsiteY56" fmla="*/ 151106 h 321468"/>
              <a:gd name="connsiteX57" fmla="*/ 456457 w 1682584"/>
              <a:gd name="connsiteY57" fmla="*/ 171526 h 321468"/>
              <a:gd name="connsiteX58" fmla="*/ 435620 w 1682584"/>
              <a:gd name="connsiteY58" fmla="*/ 151106 h 321468"/>
              <a:gd name="connsiteX59" fmla="*/ 456457 w 1682584"/>
              <a:gd name="connsiteY59" fmla="*/ 130686 h 321468"/>
              <a:gd name="connsiteX60" fmla="*/ 980145 w 1682584"/>
              <a:gd name="connsiteY60" fmla="*/ 100738 h 321468"/>
              <a:gd name="connsiteX61" fmla="*/ 1015539 w 1682584"/>
              <a:gd name="connsiteY61" fmla="*/ 136132 h 321468"/>
              <a:gd name="connsiteX62" fmla="*/ 980145 w 1682584"/>
              <a:gd name="connsiteY62" fmla="*/ 171526 h 321468"/>
              <a:gd name="connsiteX63" fmla="*/ 944751 w 1682584"/>
              <a:gd name="connsiteY63" fmla="*/ 136132 h 321468"/>
              <a:gd name="connsiteX64" fmla="*/ 980145 w 1682584"/>
              <a:gd name="connsiteY64" fmla="*/ 100738 h 321468"/>
              <a:gd name="connsiteX65" fmla="*/ 803042 w 1682584"/>
              <a:gd name="connsiteY65" fmla="*/ 100738 h 321468"/>
              <a:gd name="connsiteX66" fmla="*/ 838304 w 1682584"/>
              <a:gd name="connsiteY66" fmla="*/ 136132 h 321468"/>
              <a:gd name="connsiteX67" fmla="*/ 803042 w 1682584"/>
              <a:gd name="connsiteY67" fmla="*/ 171526 h 321468"/>
              <a:gd name="connsiteX68" fmla="*/ 767780 w 1682584"/>
              <a:gd name="connsiteY68" fmla="*/ 136132 h 321468"/>
              <a:gd name="connsiteX69" fmla="*/ 803042 w 1682584"/>
              <a:gd name="connsiteY69" fmla="*/ 100738 h 321468"/>
              <a:gd name="connsiteX70" fmla="*/ 634239 w 1682584"/>
              <a:gd name="connsiteY70" fmla="*/ 100738 h 321468"/>
              <a:gd name="connsiteX71" fmla="*/ 669501 w 1682584"/>
              <a:gd name="connsiteY71" fmla="*/ 136132 h 321468"/>
              <a:gd name="connsiteX72" fmla="*/ 634239 w 1682584"/>
              <a:gd name="connsiteY72" fmla="*/ 171526 h 321468"/>
              <a:gd name="connsiteX73" fmla="*/ 598977 w 1682584"/>
              <a:gd name="connsiteY73" fmla="*/ 136132 h 321468"/>
              <a:gd name="connsiteX74" fmla="*/ 634239 w 1682584"/>
              <a:gd name="connsiteY74" fmla="*/ 100738 h 321468"/>
              <a:gd name="connsiteX75" fmla="*/ 898467 w 1682584"/>
              <a:gd name="connsiteY75" fmla="*/ 0 h 321468"/>
              <a:gd name="connsiteX76" fmla="*/ 917526 w 1682584"/>
              <a:gd name="connsiteY76" fmla="*/ 19234 h 321468"/>
              <a:gd name="connsiteX77" fmla="*/ 898467 w 1682584"/>
              <a:gd name="connsiteY77" fmla="*/ 38468 h 321468"/>
              <a:gd name="connsiteX78" fmla="*/ 879408 w 1682584"/>
              <a:gd name="connsiteY78" fmla="*/ 19234 h 321468"/>
              <a:gd name="connsiteX79" fmla="*/ 898467 w 1682584"/>
              <a:gd name="connsiteY79" fmla="*/ 0 h 321468"/>
              <a:gd name="connsiteX80" fmla="*/ 716051 w 1682584"/>
              <a:gd name="connsiteY80" fmla="*/ 0 h 321468"/>
              <a:gd name="connsiteX81" fmla="*/ 735110 w 1682584"/>
              <a:gd name="connsiteY81" fmla="*/ 19234 h 321468"/>
              <a:gd name="connsiteX82" fmla="*/ 716051 w 1682584"/>
              <a:gd name="connsiteY82" fmla="*/ 38468 h 321468"/>
              <a:gd name="connsiteX83" fmla="*/ 696992 w 1682584"/>
              <a:gd name="connsiteY83" fmla="*/ 19234 h 321468"/>
              <a:gd name="connsiteX84" fmla="*/ 716051 w 1682584"/>
              <a:gd name="connsiteY84"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82584" h="321468">
                <a:moveTo>
                  <a:pt x="21781" y="278191"/>
                </a:moveTo>
                <a:cubicBezTo>
                  <a:pt x="33810" y="278191"/>
                  <a:pt x="43562" y="287879"/>
                  <a:pt x="43562" y="299829"/>
                </a:cubicBezTo>
                <a:cubicBezTo>
                  <a:pt x="43562" y="311779"/>
                  <a:pt x="33810" y="321467"/>
                  <a:pt x="21781" y="321467"/>
                </a:cubicBezTo>
                <a:cubicBezTo>
                  <a:pt x="9752" y="321467"/>
                  <a:pt x="0" y="311779"/>
                  <a:pt x="0" y="299829"/>
                </a:cubicBezTo>
                <a:cubicBezTo>
                  <a:pt x="0" y="287879"/>
                  <a:pt x="9752" y="278191"/>
                  <a:pt x="21781" y="278191"/>
                </a:cubicBezTo>
                <a:close/>
                <a:moveTo>
                  <a:pt x="1659441" y="274986"/>
                </a:moveTo>
                <a:cubicBezTo>
                  <a:pt x="1672223" y="274986"/>
                  <a:pt x="1682584" y="285391"/>
                  <a:pt x="1682584" y="298227"/>
                </a:cubicBezTo>
                <a:cubicBezTo>
                  <a:pt x="1682584" y="311063"/>
                  <a:pt x="1672223" y="321468"/>
                  <a:pt x="1659441" y="321468"/>
                </a:cubicBezTo>
                <a:cubicBezTo>
                  <a:pt x="1646659" y="321468"/>
                  <a:pt x="1636298" y="311063"/>
                  <a:pt x="1636298" y="298227"/>
                </a:cubicBezTo>
                <a:cubicBezTo>
                  <a:pt x="1636298" y="285391"/>
                  <a:pt x="1646659" y="274986"/>
                  <a:pt x="1659441" y="274986"/>
                </a:cubicBezTo>
                <a:close/>
                <a:moveTo>
                  <a:pt x="197391" y="263766"/>
                </a:moveTo>
                <a:cubicBezTo>
                  <a:pt x="213180" y="263766"/>
                  <a:pt x="225979" y="276683"/>
                  <a:pt x="225979" y="292617"/>
                </a:cubicBezTo>
                <a:cubicBezTo>
                  <a:pt x="225979" y="308551"/>
                  <a:pt x="213180" y="321468"/>
                  <a:pt x="197391" y="321468"/>
                </a:cubicBezTo>
                <a:cubicBezTo>
                  <a:pt x="181602" y="321468"/>
                  <a:pt x="168803" y="308551"/>
                  <a:pt x="168803" y="292617"/>
                </a:cubicBezTo>
                <a:cubicBezTo>
                  <a:pt x="168803" y="276683"/>
                  <a:pt x="181602" y="263766"/>
                  <a:pt x="197391" y="263766"/>
                </a:cubicBezTo>
                <a:close/>
                <a:moveTo>
                  <a:pt x="1453881" y="255752"/>
                </a:moveTo>
                <a:cubicBezTo>
                  <a:pt x="1471925" y="255752"/>
                  <a:pt x="1486553" y="270463"/>
                  <a:pt x="1486553" y="288610"/>
                </a:cubicBezTo>
                <a:cubicBezTo>
                  <a:pt x="1486553" y="306757"/>
                  <a:pt x="1471925" y="321468"/>
                  <a:pt x="1453881" y="321468"/>
                </a:cubicBezTo>
                <a:cubicBezTo>
                  <a:pt x="1435837" y="321468"/>
                  <a:pt x="1421209" y="306757"/>
                  <a:pt x="1421209" y="288610"/>
                </a:cubicBezTo>
                <a:cubicBezTo>
                  <a:pt x="1421209" y="270463"/>
                  <a:pt x="1435837" y="255752"/>
                  <a:pt x="1453881" y="255752"/>
                </a:cubicBezTo>
                <a:close/>
                <a:moveTo>
                  <a:pt x="1261936" y="236519"/>
                </a:moveTo>
                <a:cubicBezTo>
                  <a:pt x="1285243" y="236519"/>
                  <a:pt x="1304137" y="255535"/>
                  <a:pt x="1304137" y="278993"/>
                </a:cubicBezTo>
                <a:cubicBezTo>
                  <a:pt x="1304137" y="302451"/>
                  <a:pt x="1285243" y="321467"/>
                  <a:pt x="1261936" y="321467"/>
                </a:cubicBezTo>
                <a:cubicBezTo>
                  <a:pt x="1238629" y="321467"/>
                  <a:pt x="1219735" y="302451"/>
                  <a:pt x="1219735" y="278993"/>
                </a:cubicBezTo>
                <a:cubicBezTo>
                  <a:pt x="1219735" y="255535"/>
                  <a:pt x="1238629" y="236519"/>
                  <a:pt x="1261936" y="236519"/>
                </a:cubicBezTo>
                <a:close/>
                <a:moveTo>
                  <a:pt x="374361" y="236519"/>
                </a:moveTo>
                <a:cubicBezTo>
                  <a:pt x="397668" y="236519"/>
                  <a:pt x="416562" y="255535"/>
                  <a:pt x="416562" y="278993"/>
                </a:cubicBezTo>
                <a:cubicBezTo>
                  <a:pt x="416562" y="302451"/>
                  <a:pt x="397668" y="321467"/>
                  <a:pt x="374361" y="321467"/>
                </a:cubicBezTo>
                <a:cubicBezTo>
                  <a:pt x="351054" y="321467"/>
                  <a:pt x="332160" y="302451"/>
                  <a:pt x="332160" y="278993"/>
                </a:cubicBezTo>
                <a:cubicBezTo>
                  <a:pt x="332160" y="255535"/>
                  <a:pt x="351054" y="236519"/>
                  <a:pt x="374361" y="236519"/>
                </a:cubicBezTo>
                <a:close/>
                <a:moveTo>
                  <a:pt x="722858" y="231710"/>
                </a:moveTo>
                <a:cubicBezTo>
                  <a:pt x="747669" y="231710"/>
                  <a:pt x="767782" y="251803"/>
                  <a:pt x="767782" y="276589"/>
                </a:cubicBezTo>
                <a:cubicBezTo>
                  <a:pt x="767782" y="301375"/>
                  <a:pt x="747669" y="321468"/>
                  <a:pt x="722858" y="321468"/>
                </a:cubicBezTo>
                <a:cubicBezTo>
                  <a:pt x="698047" y="321468"/>
                  <a:pt x="677934" y="301375"/>
                  <a:pt x="677934" y="276589"/>
                </a:cubicBezTo>
                <a:cubicBezTo>
                  <a:pt x="677934" y="251803"/>
                  <a:pt x="698047" y="231710"/>
                  <a:pt x="722858" y="231710"/>
                </a:cubicBezTo>
                <a:close/>
                <a:moveTo>
                  <a:pt x="1072714" y="223696"/>
                </a:moveTo>
                <a:cubicBezTo>
                  <a:pt x="1099780" y="223696"/>
                  <a:pt x="1121721" y="245583"/>
                  <a:pt x="1121721" y="272582"/>
                </a:cubicBezTo>
                <a:cubicBezTo>
                  <a:pt x="1121721" y="299581"/>
                  <a:pt x="1099780" y="321468"/>
                  <a:pt x="1072714" y="321468"/>
                </a:cubicBezTo>
                <a:cubicBezTo>
                  <a:pt x="1045648" y="321468"/>
                  <a:pt x="1023707" y="299581"/>
                  <a:pt x="1023707" y="272582"/>
                </a:cubicBezTo>
                <a:cubicBezTo>
                  <a:pt x="1023707" y="245583"/>
                  <a:pt x="1045648" y="223696"/>
                  <a:pt x="1072714" y="223696"/>
                </a:cubicBezTo>
                <a:close/>
                <a:moveTo>
                  <a:pt x="895744" y="223696"/>
                </a:moveTo>
                <a:cubicBezTo>
                  <a:pt x="922810" y="223696"/>
                  <a:pt x="944751" y="245583"/>
                  <a:pt x="944751" y="272582"/>
                </a:cubicBezTo>
                <a:cubicBezTo>
                  <a:pt x="944751" y="299581"/>
                  <a:pt x="922810" y="321468"/>
                  <a:pt x="895744" y="321468"/>
                </a:cubicBezTo>
                <a:cubicBezTo>
                  <a:pt x="868678" y="321468"/>
                  <a:pt x="846737" y="299581"/>
                  <a:pt x="846737" y="272582"/>
                </a:cubicBezTo>
                <a:cubicBezTo>
                  <a:pt x="846737" y="245583"/>
                  <a:pt x="868678" y="223696"/>
                  <a:pt x="895744" y="223696"/>
                </a:cubicBezTo>
                <a:close/>
                <a:moveTo>
                  <a:pt x="549970" y="223696"/>
                </a:moveTo>
                <a:cubicBezTo>
                  <a:pt x="577036" y="223696"/>
                  <a:pt x="598977" y="245583"/>
                  <a:pt x="598977" y="272582"/>
                </a:cubicBezTo>
                <a:cubicBezTo>
                  <a:pt x="598977" y="299581"/>
                  <a:pt x="577036" y="321468"/>
                  <a:pt x="549970" y="321468"/>
                </a:cubicBezTo>
                <a:cubicBezTo>
                  <a:pt x="522904" y="321468"/>
                  <a:pt x="500963" y="299581"/>
                  <a:pt x="500963" y="272582"/>
                </a:cubicBezTo>
                <a:cubicBezTo>
                  <a:pt x="500963" y="245583"/>
                  <a:pt x="522904" y="223696"/>
                  <a:pt x="549970" y="223696"/>
                </a:cubicBezTo>
                <a:close/>
                <a:moveTo>
                  <a:pt x="1161617" y="130686"/>
                </a:moveTo>
                <a:cubicBezTo>
                  <a:pt x="1173125" y="130686"/>
                  <a:pt x="1182454" y="139828"/>
                  <a:pt x="1182454" y="151106"/>
                </a:cubicBezTo>
                <a:cubicBezTo>
                  <a:pt x="1182454" y="162384"/>
                  <a:pt x="1173125" y="171526"/>
                  <a:pt x="1161617" y="171526"/>
                </a:cubicBezTo>
                <a:cubicBezTo>
                  <a:pt x="1150109" y="171526"/>
                  <a:pt x="1140780" y="162384"/>
                  <a:pt x="1140780" y="151106"/>
                </a:cubicBezTo>
                <a:cubicBezTo>
                  <a:pt x="1140780" y="139828"/>
                  <a:pt x="1150109" y="130686"/>
                  <a:pt x="1161617" y="130686"/>
                </a:cubicBezTo>
                <a:close/>
                <a:moveTo>
                  <a:pt x="456457" y="130686"/>
                </a:moveTo>
                <a:cubicBezTo>
                  <a:pt x="467965" y="130686"/>
                  <a:pt x="477294" y="139828"/>
                  <a:pt x="477294" y="151106"/>
                </a:cubicBezTo>
                <a:cubicBezTo>
                  <a:pt x="477294" y="162384"/>
                  <a:pt x="467965" y="171526"/>
                  <a:pt x="456457" y="171526"/>
                </a:cubicBezTo>
                <a:cubicBezTo>
                  <a:pt x="444949" y="171526"/>
                  <a:pt x="435620" y="162384"/>
                  <a:pt x="435620" y="151106"/>
                </a:cubicBezTo>
                <a:cubicBezTo>
                  <a:pt x="435620" y="139828"/>
                  <a:pt x="444949" y="130686"/>
                  <a:pt x="456457" y="130686"/>
                </a:cubicBezTo>
                <a:close/>
                <a:moveTo>
                  <a:pt x="980145" y="100738"/>
                </a:moveTo>
                <a:cubicBezTo>
                  <a:pt x="999693" y="100738"/>
                  <a:pt x="1015539" y="116584"/>
                  <a:pt x="1015539" y="136132"/>
                </a:cubicBezTo>
                <a:cubicBezTo>
                  <a:pt x="1015539" y="155680"/>
                  <a:pt x="999693" y="171526"/>
                  <a:pt x="980145" y="171526"/>
                </a:cubicBezTo>
                <a:cubicBezTo>
                  <a:pt x="960597" y="171526"/>
                  <a:pt x="944751" y="155680"/>
                  <a:pt x="944751" y="136132"/>
                </a:cubicBezTo>
                <a:cubicBezTo>
                  <a:pt x="944751" y="116584"/>
                  <a:pt x="960597" y="100738"/>
                  <a:pt x="980145" y="100738"/>
                </a:cubicBezTo>
                <a:close/>
                <a:moveTo>
                  <a:pt x="803042" y="100738"/>
                </a:moveTo>
                <a:cubicBezTo>
                  <a:pt x="822517" y="100738"/>
                  <a:pt x="838304" y="116584"/>
                  <a:pt x="838304" y="136132"/>
                </a:cubicBezTo>
                <a:cubicBezTo>
                  <a:pt x="838304" y="155680"/>
                  <a:pt x="822517" y="171526"/>
                  <a:pt x="803042" y="171526"/>
                </a:cubicBezTo>
                <a:cubicBezTo>
                  <a:pt x="783567" y="171526"/>
                  <a:pt x="767780" y="155680"/>
                  <a:pt x="767780" y="136132"/>
                </a:cubicBezTo>
                <a:cubicBezTo>
                  <a:pt x="767780" y="116584"/>
                  <a:pt x="783567" y="100738"/>
                  <a:pt x="803042" y="100738"/>
                </a:cubicBezTo>
                <a:close/>
                <a:moveTo>
                  <a:pt x="634239" y="100738"/>
                </a:moveTo>
                <a:cubicBezTo>
                  <a:pt x="653714" y="100738"/>
                  <a:pt x="669501" y="116584"/>
                  <a:pt x="669501" y="136132"/>
                </a:cubicBezTo>
                <a:cubicBezTo>
                  <a:pt x="669501" y="155680"/>
                  <a:pt x="653714" y="171526"/>
                  <a:pt x="634239" y="171526"/>
                </a:cubicBezTo>
                <a:cubicBezTo>
                  <a:pt x="614764" y="171526"/>
                  <a:pt x="598977" y="155680"/>
                  <a:pt x="598977" y="136132"/>
                </a:cubicBezTo>
                <a:cubicBezTo>
                  <a:pt x="598977" y="116584"/>
                  <a:pt x="614764" y="100738"/>
                  <a:pt x="634239" y="100738"/>
                </a:cubicBezTo>
                <a:close/>
                <a:moveTo>
                  <a:pt x="898467" y="0"/>
                </a:moveTo>
                <a:cubicBezTo>
                  <a:pt x="908993" y="0"/>
                  <a:pt x="917526" y="8611"/>
                  <a:pt x="917526" y="19234"/>
                </a:cubicBezTo>
                <a:cubicBezTo>
                  <a:pt x="917526" y="29857"/>
                  <a:pt x="908993" y="38468"/>
                  <a:pt x="898467" y="38468"/>
                </a:cubicBezTo>
                <a:cubicBezTo>
                  <a:pt x="887941" y="38468"/>
                  <a:pt x="879408" y="29857"/>
                  <a:pt x="879408" y="19234"/>
                </a:cubicBezTo>
                <a:cubicBezTo>
                  <a:pt x="879408" y="8611"/>
                  <a:pt x="887941" y="0"/>
                  <a:pt x="898467" y="0"/>
                </a:cubicBezTo>
                <a:close/>
                <a:moveTo>
                  <a:pt x="716051" y="0"/>
                </a:moveTo>
                <a:cubicBezTo>
                  <a:pt x="726577" y="0"/>
                  <a:pt x="735110" y="8611"/>
                  <a:pt x="735110" y="19234"/>
                </a:cubicBezTo>
                <a:cubicBezTo>
                  <a:pt x="735110" y="29857"/>
                  <a:pt x="726577" y="38468"/>
                  <a:pt x="716051" y="38468"/>
                </a:cubicBezTo>
                <a:cubicBezTo>
                  <a:pt x="705525" y="38468"/>
                  <a:pt x="696992" y="29857"/>
                  <a:pt x="696992" y="19234"/>
                </a:cubicBezTo>
                <a:cubicBezTo>
                  <a:pt x="696992" y="8611"/>
                  <a:pt x="705525" y="0"/>
                  <a:pt x="716051" y="0"/>
                </a:cubicBezTo>
                <a:close/>
              </a:path>
            </a:pathLst>
          </a:custGeom>
          <a:solidFill>
            <a:schemeClr val="tx2">
              <a:lumMod val="40000"/>
              <a:lumOff val="60000"/>
            </a:schemeClr>
          </a:solidFill>
          <a:ln w="3175">
            <a:noFill/>
          </a:ln>
        </p:spPr>
        <p:txBody>
          <a:bodyPr wrap="square">
            <a:noAutofit/>
          </a:bodyPr>
          <a:lstStyle/>
          <a:p>
            <a:pPr lvl="0"/>
            <a:r>
              <a:rPr lang="en-US" noProof="0"/>
              <a:t> </a:t>
            </a:r>
          </a:p>
        </p:txBody>
      </p:sp>
    </p:spTree>
    <p:extLst>
      <p:ext uri="{BB962C8B-B14F-4D97-AF65-F5344CB8AC3E}">
        <p14:creationId xmlns:p14="http://schemas.microsoft.com/office/powerpoint/2010/main" val="18413248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exte avec 1 photo verticale">
    <p:bg>
      <p:bgPr>
        <a:solidFill>
          <a:srgbClr val="283C7E"/>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E289163C-313B-42AA-9721-7F710D454BD5}"/>
              </a:ext>
            </a:extLst>
          </p:cNvPr>
          <p:cNvSpPr>
            <a:spLocks noGrp="1"/>
          </p:cNvSpPr>
          <p:nvPr>
            <p:ph type="body" idx="1" hasCustomPrompt="1"/>
          </p:nvPr>
        </p:nvSpPr>
        <p:spPr>
          <a:xfrm>
            <a:off x="0" y="259349"/>
            <a:ext cx="9922669" cy="231190"/>
          </a:xfrm>
          <a:custGeom>
            <a:avLst/>
            <a:gdLst>
              <a:gd name="connsiteX0" fmla="*/ 9871824 w 9922669"/>
              <a:gd name="connsiteY0" fmla="*/ 163651 h 231190"/>
              <a:gd name="connsiteX1" fmla="*/ 9887880 w 9922669"/>
              <a:gd name="connsiteY1" fmla="*/ 179851 h 231190"/>
              <a:gd name="connsiteX2" fmla="*/ 9871824 w 9922669"/>
              <a:gd name="connsiteY2" fmla="*/ 196050 h 231190"/>
              <a:gd name="connsiteX3" fmla="*/ 9855768 w 9922669"/>
              <a:gd name="connsiteY3" fmla="*/ 179851 h 231190"/>
              <a:gd name="connsiteX4" fmla="*/ 9871824 w 9922669"/>
              <a:gd name="connsiteY4" fmla="*/ 163651 h 231190"/>
              <a:gd name="connsiteX5" fmla="*/ 9913303 w 9922669"/>
              <a:gd name="connsiteY5" fmla="*/ 137675 h 231190"/>
              <a:gd name="connsiteX6" fmla="*/ 9922669 w 9922669"/>
              <a:gd name="connsiteY6" fmla="*/ 146511 h 231190"/>
              <a:gd name="connsiteX7" fmla="*/ 9913303 w 9922669"/>
              <a:gd name="connsiteY7" fmla="*/ 155347 h 231190"/>
              <a:gd name="connsiteX8" fmla="*/ 9903936 w 9922669"/>
              <a:gd name="connsiteY8" fmla="*/ 146511 h 231190"/>
              <a:gd name="connsiteX9" fmla="*/ 9913303 w 9922669"/>
              <a:gd name="connsiteY9" fmla="*/ 137675 h 231190"/>
              <a:gd name="connsiteX10" fmla="*/ 9871824 w 9922669"/>
              <a:gd name="connsiteY10" fmla="*/ 98710 h 231190"/>
              <a:gd name="connsiteX11" fmla="*/ 9887880 w 9922669"/>
              <a:gd name="connsiteY11" fmla="*/ 114910 h 231190"/>
              <a:gd name="connsiteX12" fmla="*/ 9871824 w 9922669"/>
              <a:gd name="connsiteY12" fmla="*/ 131109 h 231190"/>
              <a:gd name="connsiteX13" fmla="*/ 9855768 w 9922669"/>
              <a:gd name="connsiteY13" fmla="*/ 114910 h 231190"/>
              <a:gd name="connsiteX14" fmla="*/ 9871824 w 9922669"/>
              <a:gd name="connsiteY14" fmla="*/ 98710 h 231190"/>
              <a:gd name="connsiteX15" fmla="*/ 9913303 w 9922669"/>
              <a:gd name="connsiteY15" fmla="*/ 70136 h 231190"/>
              <a:gd name="connsiteX16" fmla="*/ 9922669 w 9922669"/>
              <a:gd name="connsiteY16" fmla="*/ 78972 h 231190"/>
              <a:gd name="connsiteX17" fmla="*/ 9913303 w 9922669"/>
              <a:gd name="connsiteY17" fmla="*/ 87808 h 231190"/>
              <a:gd name="connsiteX18" fmla="*/ 9903936 w 9922669"/>
              <a:gd name="connsiteY18" fmla="*/ 78972 h 231190"/>
              <a:gd name="connsiteX19" fmla="*/ 9913303 w 9922669"/>
              <a:gd name="connsiteY19" fmla="*/ 70136 h 231190"/>
              <a:gd name="connsiteX20" fmla="*/ 9871824 w 9922669"/>
              <a:gd name="connsiteY20" fmla="*/ 35068 h 231190"/>
              <a:gd name="connsiteX21" fmla="*/ 9887880 w 9922669"/>
              <a:gd name="connsiteY21" fmla="*/ 51267 h 231190"/>
              <a:gd name="connsiteX22" fmla="*/ 9871824 w 9922669"/>
              <a:gd name="connsiteY22" fmla="*/ 67467 h 231190"/>
              <a:gd name="connsiteX23" fmla="*/ 9855768 w 9922669"/>
              <a:gd name="connsiteY23" fmla="*/ 51267 h 231190"/>
              <a:gd name="connsiteX24" fmla="*/ 9871824 w 9922669"/>
              <a:gd name="connsiteY24" fmla="*/ 35068 h 231190"/>
              <a:gd name="connsiteX25" fmla="*/ 0 w 9922669"/>
              <a:gd name="connsiteY25" fmla="*/ 0 h 231190"/>
              <a:gd name="connsiteX26" fmla="*/ 9824680 w 9922669"/>
              <a:gd name="connsiteY26" fmla="*/ 0 h 231190"/>
              <a:gd name="connsiteX27" fmla="*/ 9843726 w 9922669"/>
              <a:gd name="connsiteY27" fmla="*/ 19266 h 231190"/>
              <a:gd name="connsiteX28" fmla="*/ 9824680 w 9922669"/>
              <a:gd name="connsiteY28" fmla="*/ 38532 h 231190"/>
              <a:gd name="connsiteX29" fmla="*/ 9811982 w 9922669"/>
              <a:gd name="connsiteY29" fmla="*/ 51376 h 231190"/>
              <a:gd name="connsiteX30" fmla="*/ 9824680 w 9922669"/>
              <a:gd name="connsiteY30" fmla="*/ 67431 h 231190"/>
              <a:gd name="connsiteX31" fmla="*/ 9843726 w 9922669"/>
              <a:gd name="connsiteY31" fmla="*/ 83485 h 231190"/>
              <a:gd name="connsiteX32" fmla="*/ 9827855 w 9922669"/>
              <a:gd name="connsiteY32" fmla="*/ 102751 h 231190"/>
              <a:gd name="connsiteX33" fmla="*/ 9824680 w 9922669"/>
              <a:gd name="connsiteY33" fmla="*/ 102751 h 231190"/>
              <a:gd name="connsiteX34" fmla="*/ 9811982 w 9922669"/>
              <a:gd name="connsiteY34" fmla="*/ 115595 h 231190"/>
              <a:gd name="connsiteX35" fmla="*/ 9824680 w 9922669"/>
              <a:gd name="connsiteY35" fmla="*/ 131650 h 231190"/>
              <a:gd name="connsiteX36" fmla="*/ 9843726 w 9922669"/>
              <a:gd name="connsiteY36" fmla="*/ 147705 h 231190"/>
              <a:gd name="connsiteX37" fmla="*/ 9824680 w 9922669"/>
              <a:gd name="connsiteY37" fmla="*/ 166971 h 231190"/>
              <a:gd name="connsiteX38" fmla="*/ 9811982 w 9922669"/>
              <a:gd name="connsiteY38" fmla="*/ 183025 h 231190"/>
              <a:gd name="connsiteX39" fmla="*/ 9824680 w 9922669"/>
              <a:gd name="connsiteY39" fmla="*/ 195869 h 231190"/>
              <a:gd name="connsiteX40" fmla="*/ 9843726 w 9922669"/>
              <a:gd name="connsiteY40" fmla="*/ 215135 h 231190"/>
              <a:gd name="connsiteX41" fmla="*/ 9824680 w 9922669"/>
              <a:gd name="connsiteY41" fmla="*/ 231190 h 231190"/>
              <a:gd name="connsiteX42" fmla="*/ 0 w 9922669"/>
              <a:gd name="connsiteY42" fmla="*/ 231190 h 231190"/>
              <a:gd name="connsiteX43" fmla="*/ 0 w 9922669"/>
              <a:gd name="connsiteY43" fmla="*/ 0 h 23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22669" h="231190">
                <a:moveTo>
                  <a:pt x="9871824" y="163651"/>
                </a:moveTo>
                <a:cubicBezTo>
                  <a:pt x="9880691" y="163651"/>
                  <a:pt x="9887880" y="170904"/>
                  <a:pt x="9887880" y="179851"/>
                </a:cubicBezTo>
                <a:cubicBezTo>
                  <a:pt x="9887880" y="188797"/>
                  <a:pt x="9880691" y="196050"/>
                  <a:pt x="9871824" y="196050"/>
                </a:cubicBezTo>
                <a:cubicBezTo>
                  <a:pt x="9862956" y="196050"/>
                  <a:pt x="9855768" y="188797"/>
                  <a:pt x="9855768" y="179851"/>
                </a:cubicBezTo>
                <a:cubicBezTo>
                  <a:pt x="9855768" y="170904"/>
                  <a:pt x="9862956" y="163651"/>
                  <a:pt x="9871824" y="163651"/>
                </a:cubicBezTo>
                <a:close/>
                <a:moveTo>
                  <a:pt x="9913303" y="137675"/>
                </a:moveTo>
                <a:cubicBezTo>
                  <a:pt x="9918476" y="137675"/>
                  <a:pt x="9922669" y="141631"/>
                  <a:pt x="9922669" y="146511"/>
                </a:cubicBezTo>
                <a:cubicBezTo>
                  <a:pt x="9922669" y="151391"/>
                  <a:pt x="9918476" y="155347"/>
                  <a:pt x="9913303" y="155347"/>
                </a:cubicBezTo>
                <a:cubicBezTo>
                  <a:pt x="9908129" y="155347"/>
                  <a:pt x="9903936" y="151391"/>
                  <a:pt x="9903936" y="146511"/>
                </a:cubicBezTo>
                <a:cubicBezTo>
                  <a:pt x="9903936" y="141631"/>
                  <a:pt x="9908129" y="137675"/>
                  <a:pt x="9913303" y="137675"/>
                </a:cubicBezTo>
                <a:close/>
                <a:moveTo>
                  <a:pt x="9871824" y="98710"/>
                </a:moveTo>
                <a:cubicBezTo>
                  <a:pt x="9880691" y="98710"/>
                  <a:pt x="9887880" y="105963"/>
                  <a:pt x="9887880" y="114910"/>
                </a:cubicBezTo>
                <a:cubicBezTo>
                  <a:pt x="9887880" y="123856"/>
                  <a:pt x="9880691" y="131109"/>
                  <a:pt x="9871824" y="131109"/>
                </a:cubicBezTo>
                <a:cubicBezTo>
                  <a:pt x="9862956" y="131109"/>
                  <a:pt x="9855768" y="123856"/>
                  <a:pt x="9855768" y="114910"/>
                </a:cubicBezTo>
                <a:cubicBezTo>
                  <a:pt x="9855768" y="105963"/>
                  <a:pt x="9862956" y="98710"/>
                  <a:pt x="9871824" y="98710"/>
                </a:cubicBezTo>
                <a:close/>
                <a:moveTo>
                  <a:pt x="9913303" y="70136"/>
                </a:moveTo>
                <a:cubicBezTo>
                  <a:pt x="9918476" y="70136"/>
                  <a:pt x="9922669" y="74092"/>
                  <a:pt x="9922669" y="78972"/>
                </a:cubicBezTo>
                <a:cubicBezTo>
                  <a:pt x="9922669" y="83853"/>
                  <a:pt x="9918476" y="87808"/>
                  <a:pt x="9913303" y="87808"/>
                </a:cubicBezTo>
                <a:cubicBezTo>
                  <a:pt x="9908129" y="87808"/>
                  <a:pt x="9903936" y="83853"/>
                  <a:pt x="9903936" y="78972"/>
                </a:cubicBezTo>
                <a:cubicBezTo>
                  <a:pt x="9903936" y="74092"/>
                  <a:pt x="9908129" y="70136"/>
                  <a:pt x="9913303" y="70136"/>
                </a:cubicBezTo>
                <a:close/>
                <a:moveTo>
                  <a:pt x="9871824" y="35068"/>
                </a:moveTo>
                <a:cubicBezTo>
                  <a:pt x="9880691" y="35068"/>
                  <a:pt x="9887880" y="42321"/>
                  <a:pt x="9887880" y="51267"/>
                </a:cubicBezTo>
                <a:cubicBezTo>
                  <a:pt x="9887880" y="60214"/>
                  <a:pt x="9880691" y="67467"/>
                  <a:pt x="9871824" y="67467"/>
                </a:cubicBezTo>
                <a:cubicBezTo>
                  <a:pt x="9862956" y="67467"/>
                  <a:pt x="9855768" y="60214"/>
                  <a:pt x="9855768" y="51267"/>
                </a:cubicBezTo>
                <a:cubicBezTo>
                  <a:pt x="9855768" y="42321"/>
                  <a:pt x="9862956" y="35068"/>
                  <a:pt x="9871824" y="35068"/>
                </a:cubicBezTo>
                <a:close/>
                <a:moveTo>
                  <a:pt x="0" y="0"/>
                </a:moveTo>
                <a:cubicBezTo>
                  <a:pt x="0" y="0"/>
                  <a:pt x="0" y="0"/>
                  <a:pt x="9824680" y="0"/>
                </a:cubicBezTo>
                <a:cubicBezTo>
                  <a:pt x="9837377" y="0"/>
                  <a:pt x="9843726" y="9633"/>
                  <a:pt x="9843726" y="19266"/>
                </a:cubicBezTo>
                <a:cubicBezTo>
                  <a:pt x="9843726" y="28899"/>
                  <a:pt x="9837377" y="38532"/>
                  <a:pt x="9824680" y="38532"/>
                </a:cubicBezTo>
                <a:cubicBezTo>
                  <a:pt x="9818331" y="38532"/>
                  <a:pt x="9811982" y="44954"/>
                  <a:pt x="9811982" y="51376"/>
                </a:cubicBezTo>
                <a:cubicBezTo>
                  <a:pt x="9811982" y="57798"/>
                  <a:pt x="9818331" y="64219"/>
                  <a:pt x="9824680" y="67431"/>
                </a:cubicBezTo>
                <a:cubicBezTo>
                  <a:pt x="9837377" y="67431"/>
                  <a:pt x="9843726" y="73852"/>
                  <a:pt x="9843726" y="83485"/>
                </a:cubicBezTo>
                <a:cubicBezTo>
                  <a:pt x="9843726" y="93118"/>
                  <a:pt x="9837377" y="102751"/>
                  <a:pt x="9827855" y="102751"/>
                </a:cubicBezTo>
                <a:cubicBezTo>
                  <a:pt x="9827855" y="102751"/>
                  <a:pt x="9827855" y="102751"/>
                  <a:pt x="9824680" y="102751"/>
                </a:cubicBezTo>
                <a:cubicBezTo>
                  <a:pt x="9818331" y="102751"/>
                  <a:pt x="9811982" y="109173"/>
                  <a:pt x="9811982" y="115595"/>
                </a:cubicBezTo>
                <a:cubicBezTo>
                  <a:pt x="9811982" y="125228"/>
                  <a:pt x="9818331" y="131650"/>
                  <a:pt x="9824680" y="131650"/>
                </a:cubicBezTo>
                <a:cubicBezTo>
                  <a:pt x="9837377" y="131650"/>
                  <a:pt x="9843726" y="138072"/>
                  <a:pt x="9843726" y="147705"/>
                </a:cubicBezTo>
                <a:cubicBezTo>
                  <a:pt x="9843726" y="160549"/>
                  <a:pt x="9837377" y="166971"/>
                  <a:pt x="9824680" y="166971"/>
                </a:cubicBezTo>
                <a:cubicBezTo>
                  <a:pt x="9818331" y="166971"/>
                  <a:pt x="9811982" y="173392"/>
                  <a:pt x="9811982" y="183025"/>
                </a:cubicBezTo>
                <a:cubicBezTo>
                  <a:pt x="9811982" y="189448"/>
                  <a:pt x="9818331" y="195869"/>
                  <a:pt x="9824680" y="195869"/>
                </a:cubicBezTo>
                <a:cubicBezTo>
                  <a:pt x="9837377" y="195869"/>
                  <a:pt x="9843726" y="205502"/>
                  <a:pt x="9843726" y="215135"/>
                </a:cubicBezTo>
                <a:cubicBezTo>
                  <a:pt x="9843726" y="224768"/>
                  <a:pt x="9837377" y="231190"/>
                  <a:pt x="9824680" y="231190"/>
                </a:cubicBezTo>
                <a:cubicBezTo>
                  <a:pt x="9824680" y="231190"/>
                  <a:pt x="9824680" y="231190"/>
                  <a:pt x="0" y="231190"/>
                </a:cubicBezTo>
                <a:cubicBezTo>
                  <a:pt x="0" y="231190"/>
                  <a:pt x="0" y="231190"/>
                  <a:pt x="0" y="0"/>
                </a:cubicBezTo>
                <a:close/>
              </a:path>
            </a:pathLst>
          </a:custGeom>
          <a:solidFill>
            <a:schemeClr val="accent1"/>
          </a:solidFill>
          <a:ln>
            <a:noFill/>
          </a:ln>
        </p:spPr>
        <p:txBody>
          <a:bodyPr wrap="square" lIns="540000" tIns="0" rIns="360000" bIns="0" anchor="ctr">
            <a:noAutofit/>
          </a:bodyPr>
          <a:lstStyle>
            <a:lvl1pPr marL="0" indent="0">
              <a:lnSpc>
                <a:spcPct val="100000"/>
              </a:lnSpc>
              <a:buNone/>
              <a:defRPr sz="16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3" name="Espace réservé du texte 2"/>
          <p:cNvSpPr>
            <a:spLocks noGrp="1"/>
          </p:cNvSpPr>
          <p:nvPr>
            <p:ph type="body" sz="quarter" idx="15"/>
          </p:nvPr>
        </p:nvSpPr>
        <p:spPr>
          <a:xfrm>
            <a:off x="454978" y="717550"/>
            <a:ext cx="10456862" cy="379413"/>
          </a:xfrm>
        </p:spPr>
        <p:txBody>
          <a:bodyPr/>
          <a:lstStyle>
            <a:lvl1pPr marL="0" indent="0">
              <a:buNone/>
              <a:defRPr sz="1800"/>
            </a:lvl1pPr>
          </a:lstStyle>
          <a:p>
            <a:pPr lvl="0"/>
            <a:r>
              <a:rPr lang="fr-FR"/>
              <a:t>Modifier les styles du texte du masque</a:t>
            </a:r>
          </a:p>
        </p:txBody>
      </p:sp>
      <p:sp>
        <p:nvSpPr>
          <p:cNvPr id="6" name="Espace réservé pour une image  2"/>
          <p:cNvSpPr>
            <a:spLocks noGrp="1" noChangeAspect="1"/>
          </p:cNvSpPr>
          <p:nvPr>
            <p:ph type="pic" sz="quarter" idx="17"/>
          </p:nvPr>
        </p:nvSpPr>
        <p:spPr>
          <a:xfrm>
            <a:off x="11264618" y="42938"/>
            <a:ext cx="896386" cy="861910"/>
          </a:xfrm>
        </p:spPr>
        <p:txBody>
          <a:bodyPr/>
          <a:lstStyle>
            <a:lvl1pPr marL="0" indent="0">
              <a:buNone/>
              <a:defRPr sz="1200"/>
            </a:lvl1pPr>
          </a:lstStyle>
          <a:p>
            <a:r>
              <a:rPr lang="fr-FR"/>
              <a:t>Cliquez sur l'icône pour ajouter une image</a:t>
            </a:r>
          </a:p>
        </p:txBody>
      </p:sp>
      <p:sp>
        <p:nvSpPr>
          <p:cNvPr id="4" name="Espace réservé du contenu 3"/>
          <p:cNvSpPr>
            <a:spLocks noGrp="1"/>
          </p:cNvSpPr>
          <p:nvPr>
            <p:ph sz="quarter" idx="18"/>
          </p:nvPr>
        </p:nvSpPr>
        <p:spPr>
          <a:xfrm>
            <a:off x="515938" y="1395413"/>
            <a:ext cx="11091862" cy="471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273555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414617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154637" y="2066191"/>
            <a:ext cx="10440000" cy="1440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54637" y="3042548"/>
            <a:ext cx="10440000" cy="2412102"/>
          </a:xfrm>
          <a:prstGeom prst="rect">
            <a:avLst/>
          </a:prstGeom>
        </p:spPr>
        <p:txBody>
          <a:bodyPr vert="horz" lIns="91440" tIns="45720" rIns="91440" bIns="45720" rtlCol="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76000" y="6562800"/>
            <a:ext cx="2640000" cy="216000"/>
          </a:xfrm>
          <a:prstGeom prst="rect">
            <a:avLst/>
          </a:prstGeom>
        </p:spPr>
        <p:txBody>
          <a:bodyPr vert="horz" lIns="91440" tIns="45720" rIns="91440" bIns="45720" rtlCol="0" anchor="ctr">
            <a:noAutofit/>
          </a:bodyPr>
          <a:lstStyle>
            <a:lvl1pPr algn="ctr">
              <a:defRPr sz="1000" b="0" cap="all" baseline="0">
                <a:solidFill>
                  <a:schemeClr val="bg1"/>
                </a:solidFill>
                <a:latin typeface="+mj-lt"/>
              </a:defRPr>
            </a:lvl1pPr>
          </a:lstStyle>
          <a:p>
            <a:r>
              <a:rPr lang="en-US"/>
              <a:t>YYYY/MM/DD</a:t>
            </a:r>
            <a:endParaRPr lang="en-US">
              <a:latin typeface="+mj-lt"/>
            </a:endParaRP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1601" y="6562800"/>
            <a:ext cx="4080000" cy="216000"/>
          </a:xfrm>
          <a:prstGeom prst="rect">
            <a:avLst/>
          </a:prstGeom>
        </p:spPr>
        <p:txBody>
          <a:bodyPr vert="horz" lIns="91440" tIns="45720" rIns="91440" bIns="45720" rtlCol="0" anchor="ctr">
            <a:noAutofit/>
          </a:bodyPr>
          <a:lstStyle>
            <a:lvl1pPr algn="l">
              <a:defRPr sz="800">
                <a:solidFill>
                  <a:schemeClr val="bg1"/>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370399" y="6562800"/>
            <a:ext cx="720000" cy="216000"/>
          </a:xfrm>
          <a:prstGeom prst="rect">
            <a:avLst/>
          </a:prstGeom>
        </p:spPr>
        <p:txBody>
          <a:bodyPr vert="horz" lIns="91440" tIns="45720" rIns="91440" bIns="45720" rtlCol="0" anchor="ctr">
            <a:noAutofit/>
          </a:bodyPr>
          <a:lstStyle>
            <a:lvl1pPr algn="r">
              <a:defRPr sz="800">
                <a:solidFill>
                  <a:schemeClr val="bg1"/>
                </a:solidFill>
                <a:latin typeface="+mn-lt"/>
              </a:defRPr>
            </a:lvl1pPr>
          </a:lstStyle>
          <a:p>
            <a:fld id="{975A587B-5814-4D9B-9598-FE9CB954CB01}" type="slidenum">
              <a:rPr lang="en-US" smtClean="0"/>
              <a:pPr/>
              <a:t>‹N°›</a:t>
            </a:fld>
            <a:endParaRPr lang="en-US"/>
          </a:p>
        </p:txBody>
      </p:sp>
    </p:spTree>
    <p:extLst>
      <p:ext uri="{BB962C8B-B14F-4D97-AF65-F5344CB8AC3E}">
        <p14:creationId xmlns:p14="http://schemas.microsoft.com/office/powerpoint/2010/main" val="3487417718"/>
      </p:ext>
    </p:extLst>
  </p:cSld>
  <p:clrMap bg1="lt1" tx1="dk1" bg2="lt2" tx2="dk2" accent1="accent1" accent2="accent2" accent3="accent3" accent4="accent4" accent5="accent5" accent6="accent6" hlink="hlink" folHlink="folHlink"/>
  <p:sldLayoutIdLst>
    <p:sldLayoutId id="2147483671" r:id="rId1"/>
    <p:sldLayoutId id="2147483690" r:id="rId2"/>
  </p:sldLayoutIdLst>
  <p:hf hdr="0" ftr="0" dt="0"/>
  <p:txStyles>
    <p:titleStyle>
      <a:lvl1pPr algn="l" defTabSz="685800" rtl="0" eaLnBrk="1" latinLnBrk="0" hangingPunct="1">
        <a:lnSpc>
          <a:spcPct val="95000"/>
        </a:lnSpc>
        <a:spcBef>
          <a:spcPct val="0"/>
        </a:spcBef>
        <a:buNone/>
        <a:defRPr sz="4700" kern="1200" cap="all" baseline="0">
          <a:solidFill>
            <a:schemeClr val="bg1"/>
          </a:solidFill>
          <a:latin typeface="+mn-lt"/>
          <a:ea typeface="+mj-ea"/>
          <a:cs typeface="+mj-cs"/>
        </a:defRPr>
      </a:lvl1pPr>
    </p:titleStyle>
    <p:bodyStyle>
      <a:lvl1pPr marL="0" indent="0" algn="l" defTabSz="685800" rtl="0" eaLnBrk="1" latinLnBrk="0" hangingPunct="1">
        <a:lnSpc>
          <a:spcPct val="105000"/>
        </a:lnSpc>
        <a:spcBef>
          <a:spcPts val="0"/>
        </a:spcBef>
        <a:buFont typeface="+mj-lt"/>
        <a:buNone/>
        <a:defRPr sz="2500" b="0" kern="1200" cap="none" baseline="0">
          <a:solidFill>
            <a:schemeClr val="bg1"/>
          </a:solidFill>
          <a:latin typeface="+mn-lt"/>
          <a:ea typeface="+mn-ea"/>
          <a:cs typeface="+mn-cs"/>
        </a:defRPr>
      </a:lvl1pPr>
      <a:lvl2pPr marL="216000" indent="-216000" algn="l" defTabSz="685800" rtl="0" eaLnBrk="1" latinLnBrk="0" hangingPunct="1">
        <a:lnSpc>
          <a:spcPct val="105000"/>
        </a:lnSpc>
        <a:spcBef>
          <a:spcPts val="0"/>
        </a:spcBef>
        <a:buFont typeface="Arial" panose="020B0604020202020204" pitchFamily="34" charset="0"/>
        <a:buChar char="•"/>
        <a:defRPr sz="2500" kern="1200">
          <a:solidFill>
            <a:schemeClr val="bg1"/>
          </a:solidFill>
          <a:latin typeface="+mn-lt"/>
          <a:ea typeface="+mn-ea"/>
          <a:cs typeface="+mn-cs"/>
        </a:defRPr>
      </a:lvl2pPr>
      <a:lvl3pPr marL="0" indent="0" algn="l" defTabSz="685800" rtl="0" eaLnBrk="1" latinLnBrk="0" hangingPunct="1">
        <a:lnSpc>
          <a:spcPct val="105000"/>
        </a:lnSpc>
        <a:spcBef>
          <a:spcPts val="0"/>
        </a:spcBef>
        <a:buSzPct val="120000"/>
        <a:buFont typeface="Encode Sans" pitchFamily="2" charset="0"/>
        <a:buNone/>
        <a:defRPr sz="1500" b="0" kern="1200">
          <a:solidFill>
            <a:schemeClr val="bg1"/>
          </a:solidFill>
          <a:latin typeface="+mn-lt"/>
          <a:ea typeface="+mn-ea"/>
          <a:cs typeface="+mn-cs"/>
        </a:defRPr>
      </a:lvl3pPr>
      <a:lvl4pPr marL="0" indent="-180000" algn="l" defTabSz="685800" rtl="0" eaLnBrk="1" latinLnBrk="0" hangingPunct="1">
        <a:lnSpc>
          <a:spcPct val="105000"/>
        </a:lnSpc>
        <a:spcBef>
          <a:spcPts val="0"/>
        </a:spcBef>
        <a:buFont typeface="Arial" panose="020B0604020202020204" pitchFamily="34" charset="0"/>
        <a:buChar char="•"/>
        <a:defRPr sz="1500" kern="1200">
          <a:solidFill>
            <a:schemeClr val="bg1"/>
          </a:solidFill>
          <a:latin typeface="+mn-lt"/>
          <a:ea typeface="+mn-ea"/>
          <a:cs typeface="+mn-cs"/>
        </a:defRPr>
      </a:lvl4pPr>
      <a:lvl5pPr marL="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pic>
        <p:nvPicPr>
          <p:cNvPr id="9" name="Immagine 1">
            <a:extLst>
              <a:ext uri="{FF2B5EF4-FFF2-40B4-BE49-F238E27FC236}">
                <a16:creationId xmlns:a16="http://schemas.microsoft.com/office/drawing/2014/main" id="{EE8FF63E-AB4C-495C-A76C-4A9E9461FB93}"/>
              </a:ext>
            </a:extLst>
          </p:cNvPr>
          <p:cNvPicPr>
            <a:picLocks noChangeAspect="1"/>
          </p:cNvPicPr>
          <p:nvPr userDrawn="1"/>
        </p:nvPicPr>
        <p:blipFill>
          <a:blip r:embed="rId8"/>
          <a:stretch>
            <a:fillRect/>
          </a:stretch>
        </p:blipFill>
        <p:spPr>
          <a:xfrm>
            <a:off x="10346358" y="36374"/>
            <a:ext cx="1845642" cy="596855"/>
          </a:xfrm>
          <a:prstGeom prst="rect">
            <a:avLst/>
          </a:prstGeom>
        </p:spPr>
      </p:pic>
      <p:sp>
        <p:nvSpPr>
          <p:cNvPr id="7" name="TextBox 6">
            <a:extLst>
              <a:ext uri="{FF2B5EF4-FFF2-40B4-BE49-F238E27FC236}">
                <a16:creationId xmlns:a16="http://schemas.microsoft.com/office/drawing/2014/main" id="{BA0F8855-23BD-4B44-A543-73DD82B10640}"/>
              </a:ext>
            </a:extLst>
          </p:cNvPr>
          <p:cNvSpPr txBox="1"/>
          <p:nvPr userDrawn="1"/>
        </p:nvSpPr>
        <p:spPr>
          <a:xfrm>
            <a:off x="11345081" y="6574896"/>
            <a:ext cx="802257" cy="261610"/>
          </a:xfrm>
          <a:prstGeom prst="rect">
            <a:avLst/>
          </a:prstGeom>
          <a:noFill/>
        </p:spPr>
        <p:txBody>
          <a:bodyPr wrap="square" rtlCol="0">
            <a:spAutoFit/>
          </a:bodyPr>
          <a:lstStyle/>
          <a:p>
            <a:pPr algn="r"/>
            <a:fld id="{D1AB92C6-CF60-4BE9-BA06-3FAEA9FC4D77}" type="slidenum">
              <a:rPr lang="en-US" sz="1100" smtClean="0"/>
              <a:pPr algn="r"/>
              <a:t>‹N°›</a:t>
            </a:fld>
            <a:endParaRPr lang="en-US" sz="1100"/>
          </a:p>
        </p:txBody>
      </p:sp>
    </p:spTree>
    <p:extLst>
      <p:ext uri="{BB962C8B-B14F-4D97-AF65-F5344CB8AC3E}">
        <p14:creationId xmlns:p14="http://schemas.microsoft.com/office/powerpoint/2010/main" val="139973164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36" r:id="rId3"/>
    <p:sldLayoutId id="2147483737" r:id="rId4"/>
    <p:sldLayoutId id="2147483699" r:id="rId5"/>
    <p:sldLayoutId id="2147483790" r:id="rId6"/>
  </p:sldLayoutIdLst>
  <p:hf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2"/>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979874" y="6489701"/>
            <a:ext cx="720000" cy="216000"/>
          </a:xfrm>
          <a:prstGeom prst="rect">
            <a:avLst/>
          </a:prstGeom>
        </p:spPr>
        <p:txBody>
          <a:bodyPr vert="horz" lIns="91440" tIns="45720" rIns="91440" bIns="45720" rtlCol="0" anchor="ctr">
            <a:noAutofit/>
          </a:bodyPr>
          <a:lstStyle>
            <a:lvl1pPr algn="r">
              <a:defRPr sz="900" b="0">
                <a:solidFill>
                  <a:schemeClr val="tx2"/>
                </a:solidFill>
                <a:latin typeface="+mn-lt"/>
              </a:defRPr>
            </a:lvl1pPr>
          </a:lstStyle>
          <a:p>
            <a:fld id="{975A587B-5814-4D9B-9598-FE9CB954CB01}" type="slidenum">
              <a:rPr lang="en-US" smtClean="0"/>
              <a:pPr/>
              <a:t>‹N°›</a:t>
            </a:fld>
            <a:endParaRPr lang="en-US"/>
          </a:p>
        </p:txBody>
      </p:sp>
      <p:pic>
        <p:nvPicPr>
          <p:cNvPr id="9" name="Immagine 1">
            <a:extLst>
              <a:ext uri="{FF2B5EF4-FFF2-40B4-BE49-F238E27FC236}">
                <a16:creationId xmlns:a16="http://schemas.microsoft.com/office/drawing/2014/main" id="{076972A9-069A-4041-9118-DA0C1EB714BD}"/>
              </a:ext>
            </a:extLst>
          </p:cNvPr>
          <p:cNvPicPr>
            <a:picLocks noChangeAspect="1"/>
          </p:cNvPicPr>
          <p:nvPr userDrawn="1"/>
        </p:nvPicPr>
        <p:blipFill>
          <a:blip r:embed="rId4"/>
          <a:stretch>
            <a:fillRect/>
          </a:stretch>
        </p:blipFill>
        <p:spPr>
          <a:xfrm>
            <a:off x="10346358" y="36374"/>
            <a:ext cx="1845642" cy="596855"/>
          </a:xfrm>
          <a:prstGeom prst="rect">
            <a:avLst/>
          </a:prstGeom>
        </p:spPr>
      </p:pic>
    </p:spTree>
    <p:extLst>
      <p:ext uri="{BB962C8B-B14F-4D97-AF65-F5344CB8AC3E}">
        <p14:creationId xmlns:p14="http://schemas.microsoft.com/office/powerpoint/2010/main" val="2800164359"/>
      </p:ext>
    </p:extLst>
  </p:cSld>
  <p:clrMap bg1="lt1" tx1="dk1" bg2="lt2" tx2="dk2" accent1="accent1" accent2="accent2" accent3="accent3" accent4="accent4" accent5="accent5" accent6="accent6" hlink="hlink" folHlink="folHlink"/>
  <p:sldLayoutIdLst>
    <p:sldLayoutId id="2147483709" r:id="rId1"/>
    <p:sldLayoutId id="2147483739" r:id="rId2"/>
  </p:sldLayoutIdLst>
  <p:hf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3"/>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3"/>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979874" y="6489701"/>
            <a:ext cx="720000" cy="216000"/>
          </a:xfrm>
          <a:prstGeom prst="rect">
            <a:avLst/>
          </a:prstGeom>
        </p:spPr>
        <p:txBody>
          <a:bodyPr vert="horz" lIns="91440" tIns="45720" rIns="91440" bIns="45720" rtlCol="0" anchor="ctr">
            <a:noAutofit/>
          </a:bodyPr>
          <a:lstStyle>
            <a:lvl1pPr algn="r">
              <a:defRPr sz="900" b="0">
                <a:solidFill>
                  <a:schemeClr val="tx2"/>
                </a:solidFill>
                <a:latin typeface="+mn-lt"/>
              </a:defRPr>
            </a:lvl1pPr>
          </a:lstStyle>
          <a:p>
            <a:fld id="{975A587B-5814-4D9B-9598-FE9CB954CB01}" type="slidenum">
              <a:rPr lang="en-US" smtClean="0"/>
              <a:pPr/>
              <a:t>‹N°›</a:t>
            </a:fld>
            <a:endParaRPr lang="en-US"/>
          </a:p>
        </p:txBody>
      </p:sp>
      <p:pic>
        <p:nvPicPr>
          <p:cNvPr id="9" name="Immagine 1">
            <a:extLst>
              <a:ext uri="{FF2B5EF4-FFF2-40B4-BE49-F238E27FC236}">
                <a16:creationId xmlns:a16="http://schemas.microsoft.com/office/drawing/2014/main" id="{33C6FD5F-CDC4-40EC-8D7C-01AA3CF6CF4A}"/>
              </a:ext>
            </a:extLst>
          </p:cNvPr>
          <p:cNvPicPr>
            <a:picLocks noChangeAspect="1"/>
          </p:cNvPicPr>
          <p:nvPr userDrawn="1"/>
        </p:nvPicPr>
        <p:blipFill>
          <a:blip r:embed="rId7"/>
          <a:stretch>
            <a:fillRect/>
          </a:stretch>
        </p:blipFill>
        <p:spPr>
          <a:xfrm>
            <a:off x="10346358" y="36374"/>
            <a:ext cx="1845642" cy="596855"/>
          </a:xfrm>
          <a:prstGeom prst="rect">
            <a:avLst/>
          </a:prstGeom>
        </p:spPr>
      </p:pic>
    </p:spTree>
    <p:extLst>
      <p:ext uri="{BB962C8B-B14F-4D97-AF65-F5344CB8AC3E}">
        <p14:creationId xmlns:p14="http://schemas.microsoft.com/office/powerpoint/2010/main" val="715542581"/>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40" r:id="rId3"/>
    <p:sldLayoutId id="2147483741" r:id="rId4"/>
    <p:sldLayoutId id="2147483727" r:id="rId5"/>
  </p:sldLayoutIdLst>
  <p:hf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4"/>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4"/>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154637" y="2066191"/>
            <a:ext cx="10440000" cy="1440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54637" y="3042548"/>
            <a:ext cx="10440000" cy="2412102"/>
          </a:xfrm>
          <a:prstGeom prst="rect">
            <a:avLst/>
          </a:prstGeom>
        </p:spPr>
        <p:txBody>
          <a:bodyPr vert="horz" lIns="91440" tIns="45720" rIns="91440" bIns="45720" rtlCol="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76000" y="6562800"/>
            <a:ext cx="2640000" cy="216000"/>
          </a:xfrm>
          <a:prstGeom prst="rect">
            <a:avLst/>
          </a:prstGeom>
        </p:spPr>
        <p:txBody>
          <a:bodyPr vert="horz" lIns="91440" tIns="45720" rIns="91440" bIns="45720" rtlCol="0" anchor="ctr">
            <a:noAutofit/>
          </a:bodyPr>
          <a:lstStyle>
            <a:lvl1pPr algn="ctr">
              <a:defRPr sz="1000" b="0" cap="all" baseline="0">
                <a:solidFill>
                  <a:schemeClr val="bg1"/>
                </a:solidFill>
                <a:latin typeface="+mj-lt"/>
              </a:defRPr>
            </a:lvl1pPr>
          </a:lstStyle>
          <a:p>
            <a:r>
              <a:rPr lang="en-US"/>
              <a:t>YYYY/MM/DD</a:t>
            </a:r>
            <a:endParaRPr lang="en-US">
              <a:latin typeface="+mj-lt"/>
            </a:endParaRP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1601" y="6562800"/>
            <a:ext cx="4080000" cy="216000"/>
          </a:xfrm>
          <a:prstGeom prst="rect">
            <a:avLst/>
          </a:prstGeom>
        </p:spPr>
        <p:txBody>
          <a:bodyPr vert="horz" lIns="91440" tIns="45720" rIns="91440" bIns="45720" rtlCol="0" anchor="ctr">
            <a:noAutofit/>
          </a:bodyPr>
          <a:lstStyle>
            <a:lvl1pPr algn="l">
              <a:defRPr sz="800">
                <a:solidFill>
                  <a:schemeClr val="bg1"/>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370399" y="6562800"/>
            <a:ext cx="720000" cy="216000"/>
          </a:xfrm>
          <a:prstGeom prst="rect">
            <a:avLst/>
          </a:prstGeom>
        </p:spPr>
        <p:txBody>
          <a:bodyPr vert="horz" lIns="91440" tIns="45720" rIns="91440" bIns="45720" rtlCol="0" anchor="ctr">
            <a:noAutofit/>
          </a:bodyPr>
          <a:lstStyle>
            <a:lvl1pPr algn="r">
              <a:defRPr sz="800">
                <a:solidFill>
                  <a:schemeClr val="bg1"/>
                </a:solidFill>
                <a:latin typeface="+mn-lt"/>
              </a:defRPr>
            </a:lvl1pPr>
          </a:lstStyle>
          <a:p>
            <a:fld id="{975A587B-5814-4D9B-9598-FE9CB954CB01}" type="slidenum">
              <a:rPr lang="en-US" smtClean="0"/>
              <a:pPr/>
              <a:t>‹N°›</a:t>
            </a:fld>
            <a:endParaRPr lang="en-US"/>
          </a:p>
        </p:txBody>
      </p:sp>
    </p:spTree>
    <p:extLst>
      <p:ext uri="{BB962C8B-B14F-4D97-AF65-F5344CB8AC3E}">
        <p14:creationId xmlns:p14="http://schemas.microsoft.com/office/powerpoint/2010/main" val="1715933184"/>
      </p:ext>
    </p:extLst>
  </p:cSld>
  <p:clrMap bg1="lt1" tx1="dk1" bg2="lt2" tx2="dk2" accent1="accent1" accent2="accent2" accent3="accent3" accent4="accent4" accent5="accent5" accent6="accent6" hlink="hlink" folHlink="folHlink"/>
  <p:sldLayoutIdLst>
    <p:sldLayoutId id="2147483788" r:id="rId1"/>
    <p:sldLayoutId id="2147483789" r:id="rId2"/>
  </p:sldLayoutIdLst>
  <p:hf hdr="0" ftr="0" dt="0"/>
  <p:txStyles>
    <p:titleStyle>
      <a:lvl1pPr algn="l" defTabSz="685800" rtl="0" eaLnBrk="1" latinLnBrk="0" hangingPunct="1">
        <a:lnSpc>
          <a:spcPct val="95000"/>
        </a:lnSpc>
        <a:spcBef>
          <a:spcPct val="0"/>
        </a:spcBef>
        <a:buNone/>
        <a:defRPr sz="4700" kern="1200" cap="all" baseline="0">
          <a:solidFill>
            <a:schemeClr val="bg1"/>
          </a:solidFill>
          <a:latin typeface="+mn-lt"/>
          <a:ea typeface="+mj-ea"/>
          <a:cs typeface="+mj-cs"/>
        </a:defRPr>
      </a:lvl1pPr>
    </p:titleStyle>
    <p:bodyStyle>
      <a:lvl1pPr marL="0" indent="0" algn="l" defTabSz="685800" rtl="0" eaLnBrk="1" latinLnBrk="0" hangingPunct="1">
        <a:lnSpc>
          <a:spcPct val="105000"/>
        </a:lnSpc>
        <a:spcBef>
          <a:spcPts val="0"/>
        </a:spcBef>
        <a:buFont typeface="+mj-lt"/>
        <a:buNone/>
        <a:defRPr sz="2500" b="0" kern="1200" cap="none" baseline="0">
          <a:solidFill>
            <a:schemeClr val="bg1"/>
          </a:solidFill>
          <a:latin typeface="+mn-lt"/>
          <a:ea typeface="+mn-ea"/>
          <a:cs typeface="+mn-cs"/>
        </a:defRPr>
      </a:lvl1pPr>
      <a:lvl2pPr marL="216000" indent="-216000" algn="l" defTabSz="685800" rtl="0" eaLnBrk="1" latinLnBrk="0" hangingPunct="1">
        <a:lnSpc>
          <a:spcPct val="105000"/>
        </a:lnSpc>
        <a:spcBef>
          <a:spcPts val="0"/>
        </a:spcBef>
        <a:buFont typeface="Arial" panose="020B0604020202020204" pitchFamily="34" charset="0"/>
        <a:buChar char="•"/>
        <a:defRPr sz="2500" kern="1200">
          <a:solidFill>
            <a:schemeClr val="bg1"/>
          </a:solidFill>
          <a:latin typeface="+mn-lt"/>
          <a:ea typeface="+mn-ea"/>
          <a:cs typeface="+mn-cs"/>
        </a:defRPr>
      </a:lvl2pPr>
      <a:lvl3pPr marL="0" indent="0" algn="l" defTabSz="685800" rtl="0" eaLnBrk="1" latinLnBrk="0" hangingPunct="1">
        <a:lnSpc>
          <a:spcPct val="105000"/>
        </a:lnSpc>
        <a:spcBef>
          <a:spcPts val="0"/>
        </a:spcBef>
        <a:buSzPct val="120000"/>
        <a:buFont typeface="Encode Sans" pitchFamily="2" charset="0"/>
        <a:buNone/>
        <a:defRPr sz="1500" b="0" kern="1200">
          <a:solidFill>
            <a:schemeClr val="bg1"/>
          </a:solidFill>
          <a:latin typeface="+mn-lt"/>
          <a:ea typeface="+mn-ea"/>
          <a:cs typeface="+mn-cs"/>
        </a:defRPr>
      </a:lvl3pPr>
      <a:lvl4pPr marL="0" indent="-180000" algn="l" defTabSz="685800" rtl="0" eaLnBrk="1" latinLnBrk="0" hangingPunct="1">
        <a:lnSpc>
          <a:spcPct val="105000"/>
        </a:lnSpc>
        <a:spcBef>
          <a:spcPts val="0"/>
        </a:spcBef>
        <a:buFont typeface="Arial" panose="020B0604020202020204" pitchFamily="34" charset="0"/>
        <a:buChar char="•"/>
        <a:defRPr sz="1500" kern="1200">
          <a:solidFill>
            <a:schemeClr val="bg1"/>
          </a:solidFill>
          <a:latin typeface="+mn-lt"/>
          <a:ea typeface="+mn-ea"/>
          <a:cs typeface="+mn-cs"/>
        </a:defRPr>
      </a:lvl4pPr>
      <a:lvl5pPr marL="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tags" Target="../tags/tag4.xml"/><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notesSlide" Target="../notesSlides/notesSlide16.xml"/><Relationship Id="rId10" Type="http://schemas.openxmlformats.org/officeDocument/2006/relationships/image" Target="../media/image49.png"/><Relationship Id="rId4" Type="http://schemas.openxmlformats.org/officeDocument/2006/relationships/slideLayout" Target="../slideLayouts/slideLayout10.xml"/><Relationship Id="rId9" Type="http://schemas.openxmlformats.org/officeDocument/2006/relationships/image" Target="../media/image48.svg"/><Relationship Id="rId1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7.xml"/><Relationship Id="rId7" Type="http://schemas.openxmlformats.org/officeDocument/2006/relationships/image" Target="../media/image53.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8.xml"/><Relationship Id="rId7" Type="http://schemas.openxmlformats.org/officeDocument/2006/relationships/image" Target="../media/image52.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9.xml"/><Relationship Id="rId7" Type="http://schemas.openxmlformats.org/officeDocument/2006/relationships/image" Target="../media/image46.svg"/><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45.png"/><Relationship Id="rId5" Type="http://schemas.openxmlformats.org/officeDocument/2006/relationships/image" Target="../media/image5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0.xml"/><Relationship Id="rId7" Type="http://schemas.openxmlformats.org/officeDocument/2006/relationships/image" Target="../media/image46.svg"/><Relationship Id="rId12" Type="http://schemas.openxmlformats.org/officeDocument/2006/relationships/image" Target="../media/image7.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5.png"/><Relationship Id="rId11" Type="http://schemas.openxmlformats.org/officeDocument/2006/relationships/image" Target="../media/image52.svg"/><Relationship Id="rId5" Type="http://schemas.openxmlformats.org/officeDocument/2006/relationships/notesSlide" Target="../notesSlides/notesSlide20.xml"/><Relationship Id="rId10" Type="http://schemas.openxmlformats.org/officeDocument/2006/relationships/image" Target="../media/image51.png"/><Relationship Id="rId4" Type="http://schemas.openxmlformats.org/officeDocument/2006/relationships/slideLayout" Target="../slideLayouts/slideLayout10.xml"/><Relationship Id="rId9" Type="http://schemas.openxmlformats.org/officeDocument/2006/relationships/image" Target="../media/image48.sv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0.xml"/><Relationship Id="rId7" Type="http://schemas.openxmlformats.org/officeDocument/2006/relationships/image" Target="../media/image3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7.jpeg"/><Relationship Id="rId4" Type="http://schemas.openxmlformats.org/officeDocument/2006/relationships/notesSlide" Target="../notesSlides/notesSlide21.xml"/><Relationship Id="rId9"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7.jpeg"/><Relationship Id="rId3" Type="http://schemas.openxmlformats.org/officeDocument/2006/relationships/tags" Target="../tags/tag15.xml"/><Relationship Id="rId7" Type="http://schemas.openxmlformats.org/officeDocument/2006/relationships/image" Target="../media/image46.svg"/><Relationship Id="rId12"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5.png"/><Relationship Id="rId11" Type="http://schemas.openxmlformats.org/officeDocument/2006/relationships/image" Target="../media/image48.svg"/><Relationship Id="rId5" Type="http://schemas.openxmlformats.org/officeDocument/2006/relationships/notesSlide" Target="../notesSlides/notesSlide28.xml"/><Relationship Id="rId10" Type="http://schemas.openxmlformats.org/officeDocument/2006/relationships/image" Target="../media/image47.png"/><Relationship Id="rId4" Type="http://schemas.openxmlformats.org/officeDocument/2006/relationships/slideLayout" Target="../slideLayouts/slideLayout12.xml"/><Relationship Id="rId9" Type="http://schemas.openxmlformats.org/officeDocument/2006/relationships/image" Target="../media/image52.svg"/></Relationships>
</file>

<file path=ppt/slides/_rels/slide2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8.xml"/><Relationship Id="rId7" Type="http://schemas.openxmlformats.org/officeDocument/2006/relationships/image" Target="../media/image46.svg"/><Relationship Id="rId12" Type="http://schemas.openxmlformats.org/officeDocument/2006/relationships/image" Target="../media/image7.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5.png"/><Relationship Id="rId11" Type="http://schemas.openxmlformats.org/officeDocument/2006/relationships/image" Target="../media/image52.svg"/><Relationship Id="rId5" Type="http://schemas.openxmlformats.org/officeDocument/2006/relationships/notesSlide" Target="../notesSlides/notesSlide32.xml"/><Relationship Id="rId10" Type="http://schemas.openxmlformats.org/officeDocument/2006/relationships/image" Target="../media/image51.png"/><Relationship Id="rId4" Type="http://schemas.openxmlformats.org/officeDocument/2006/relationships/slideLayout" Target="../slideLayouts/slideLayout4.xml"/><Relationship Id="rId9"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jpeg"/><Relationship Id="rId3" Type="http://schemas.openxmlformats.org/officeDocument/2006/relationships/tags" Target="../tags/tag21.xml"/><Relationship Id="rId7" Type="http://schemas.openxmlformats.org/officeDocument/2006/relationships/image" Target="../media/image46.svg"/><Relationship Id="rId12" Type="http://schemas.openxmlformats.org/officeDocument/2006/relationships/image" Target="../media/image6.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5.png"/><Relationship Id="rId11" Type="http://schemas.openxmlformats.org/officeDocument/2006/relationships/image" Target="../media/image52.svg"/><Relationship Id="rId5" Type="http://schemas.openxmlformats.org/officeDocument/2006/relationships/notesSlide" Target="../notesSlides/notesSlide36.xml"/><Relationship Id="rId10" Type="http://schemas.openxmlformats.org/officeDocument/2006/relationships/image" Target="../media/image51.png"/><Relationship Id="rId4" Type="http://schemas.openxmlformats.org/officeDocument/2006/relationships/slideLayout" Target="../slideLayouts/slideLayout4.xml"/><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F9D19-ADE4-4A3B-87DC-29130C6274B7}"/>
              </a:ext>
            </a:extLst>
          </p:cNvPr>
          <p:cNvSpPr>
            <a:spLocks noGrp="1"/>
          </p:cNvSpPr>
          <p:nvPr>
            <p:ph type="ctrTitle"/>
          </p:nvPr>
        </p:nvSpPr>
        <p:spPr>
          <a:xfrm>
            <a:off x="1116541" y="2223357"/>
            <a:ext cx="10416000" cy="3946533"/>
          </a:xfrm>
        </p:spPr>
        <p:txBody>
          <a:bodyPr/>
          <a:lstStyle/>
          <a:p>
            <a:pPr algn="ctr"/>
            <a:r>
              <a:rPr lang="en-US" cap="none" dirty="0"/>
              <a:t>Discovering the needs </a:t>
            </a:r>
            <a:br>
              <a:rPr lang="en-US" cap="none" dirty="0"/>
            </a:br>
            <a:r>
              <a:rPr lang="en-US" cap="none" dirty="0"/>
              <a:t>of B2B customers</a:t>
            </a:r>
            <a:br>
              <a:rPr lang="en-US" cap="none" dirty="0"/>
            </a:br>
            <a:r>
              <a:rPr lang="en-US" sz="3200" cap="none" dirty="0"/>
              <a:t>(VSB/SME customers)</a:t>
            </a:r>
            <a:br>
              <a:rPr lang="en-US" dirty="0"/>
            </a:br>
            <a:br>
              <a:rPr lang="en-US" dirty="0"/>
            </a:br>
            <a:r>
              <a:rPr lang="en-US" sz="3200" dirty="0"/>
              <a:t>B2B sales advisors</a:t>
            </a:r>
            <a:br>
              <a:rPr lang="en-US" sz="3200" dirty="0"/>
            </a:br>
            <a:br>
              <a:rPr lang="en-US" sz="3200" dirty="0"/>
            </a:br>
            <a:r>
              <a:rPr lang="en-US" sz="3200" strike="sngStrike" dirty="0"/>
              <a:t>CG504003V02</a:t>
            </a:r>
          </a:p>
        </p:txBody>
      </p:sp>
    </p:spTree>
    <p:extLst>
      <p:ext uri="{BB962C8B-B14F-4D97-AF65-F5344CB8AC3E}">
        <p14:creationId xmlns:p14="http://schemas.microsoft.com/office/powerpoint/2010/main" val="413792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p:txBody>
          <a:bodyPr/>
          <a:lstStyle/>
          <a:p>
            <a:r>
              <a:rPr lang="fr-BE" dirty="0" err="1"/>
              <a:t>context</a:t>
            </a:r>
            <a:endParaRPr lang="fr-BE" dirty="0"/>
          </a:p>
        </p:txBody>
      </p:sp>
      <p:sp>
        <p:nvSpPr>
          <p:cNvPr id="3" name="Text Placeholder 2">
            <a:extLst>
              <a:ext uri="{FF2B5EF4-FFF2-40B4-BE49-F238E27FC236}">
                <a16:creationId xmlns:a16="http://schemas.microsoft.com/office/drawing/2014/main" id="{B9B0FFA6-E3ED-2881-7A71-3F56C2B0FC03}"/>
              </a:ext>
            </a:extLst>
          </p:cNvPr>
          <p:cNvSpPr>
            <a:spLocks noGrp="1"/>
          </p:cNvSpPr>
          <p:nvPr>
            <p:ph type="body" sz="quarter" idx="19"/>
          </p:nvPr>
        </p:nvSpPr>
        <p:spPr/>
        <p:txBody>
          <a:bodyPr/>
          <a:lstStyle/>
          <a:p>
            <a:r>
              <a:rPr lang="fr-BE"/>
              <a:t>01</a:t>
            </a:r>
            <a:endParaRPr lang="en-US"/>
          </a:p>
        </p:txBody>
      </p:sp>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p:txBody>
          <a:bodyPr/>
          <a:lstStyle/>
          <a:p>
            <a:r>
              <a:rPr lang="fr-BE"/>
              <a:t> </a:t>
            </a:r>
            <a:endParaRPr lang="en-US"/>
          </a:p>
        </p:txBody>
      </p:sp>
      <p:sp>
        <p:nvSpPr>
          <p:cNvPr id="15" name="TextBox 14">
            <a:extLst>
              <a:ext uri="{FF2B5EF4-FFF2-40B4-BE49-F238E27FC236}">
                <a16:creationId xmlns:a16="http://schemas.microsoft.com/office/drawing/2014/main" id="{56ACE182-C723-669C-BEDD-CDBC7ACA208E}"/>
              </a:ext>
            </a:extLst>
          </p:cNvPr>
          <p:cNvSpPr txBox="1"/>
          <p:nvPr/>
        </p:nvSpPr>
        <p:spPr>
          <a:xfrm>
            <a:off x="4013200" y="772445"/>
            <a:ext cx="8039370" cy="307777"/>
          </a:xfrm>
          <a:prstGeom prst="rect">
            <a:avLst/>
          </a:prstGeom>
          <a:noFill/>
        </p:spPr>
        <p:txBody>
          <a:bodyPr wrap="square">
            <a:spAutoFit/>
          </a:bodyPr>
          <a:lstStyle/>
          <a:p>
            <a:pPr algn="r"/>
            <a:r>
              <a:rPr lang="fr-FR" sz="1400" cap="all" dirty="0" err="1">
                <a:solidFill>
                  <a:schemeClr val="tx2"/>
                </a:solidFill>
                <a:latin typeface="+mj-lt"/>
                <a:ea typeface="+mj-ea"/>
                <a:cs typeface="+mj-cs"/>
              </a:rPr>
              <a:t>Spontaneous</a:t>
            </a:r>
            <a:r>
              <a:rPr lang="fr-FR" sz="1400" cap="all" dirty="0">
                <a:solidFill>
                  <a:schemeClr val="tx2"/>
                </a:solidFill>
                <a:latin typeface="+mj-lt"/>
                <a:ea typeface="+mj-ea"/>
                <a:cs typeface="+mj-cs"/>
              </a:rPr>
              <a:t> </a:t>
            </a:r>
            <a:r>
              <a:rPr lang="fr-FR" sz="1400" cap="all" dirty="0" err="1">
                <a:solidFill>
                  <a:schemeClr val="tx2"/>
                </a:solidFill>
                <a:latin typeface="+mj-lt"/>
                <a:ea typeface="+mj-ea"/>
                <a:cs typeface="+mj-cs"/>
              </a:rPr>
              <a:t>needs</a:t>
            </a:r>
            <a:r>
              <a:rPr lang="fr-FR" sz="1400" cap="all" dirty="0">
                <a:solidFill>
                  <a:schemeClr val="tx2"/>
                </a:solidFill>
                <a:latin typeface="+mj-lt"/>
                <a:ea typeface="+mj-ea"/>
                <a:cs typeface="+mj-cs"/>
              </a:rPr>
              <a:t> </a:t>
            </a:r>
            <a:r>
              <a:rPr lang="fr-FR" sz="1400" cap="all" dirty="0" err="1">
                <a:solidFill>
                  <a:schemeClr val="tx2"/>
                </a:solidFill>
                <a:latin typeface="+mj-lt"/>
                <a:ea typeface="+mj-ea"/>
                <a:cs typeface="+mj-cs"/>
              </a:rPr>
              <a:t>discovery</a:t>
            </a:r>
            <a:r>
              <a:rPr lang="fr-FR" sz="1400" cap="all" dirty="0">
                <a:solidFill>
                  <a:schemeClr val="tx2"/>
                </a:solidFill>
                <a:latin typeface="+mj-lt"/>
                <a:ea typeface="+mj-ea"/>
                <a:cs typeface="+mj-cs"/>
              </a:rPr>
              <a:t> - Debriefing</a:t>
            </a:r>
          </a:p>
        </p:txBody>
      </p:sp>
      <p:pic>
        <p:nvPicPr>
          <p:cNvPr id="7" name="Picture 6">
            <a:extLst>
              <a:ext uri="{FF2B5EF4-FFF2-40B4-BE49-F238E27FC236}">
                <a16:creationId xmlns:a16="http://schemas.microsoft.com/office/drawing/2014/main" id="{FF0AA310-671A-F76F-0C22-7759DC8C5580}"/>
              </a:ext>
            </a:extLst>
          </p:cNvPr>
          <p:cNvPicPr>
            <a:picLocks noChangeAspect="1"/>
          </p:cNvPicPr>
          <p:nvPr/>
        </p:nvPicPr>
        <p:blipFill>
          <a:blip r:embed="rId3"/>
          <a:srcRect t="13" b="13"/>
          <a:stretch/>
        </p:blipFill>
        <p:spPr>
          <a:xfrm>
            <a:off x="745716" y="1218963"/>
            <a:ext cx="5228538" cy="4668977"/>
          </a:xfrm>
          <a:prstGeom prst="rect">
            <a:avLst/>
          </a:prstGeom>
        </p:spPr>
      </p:pic>
      <p:pic>
        <p:nvPicPr>
          <p:cNvPr id="21" name="Picture 20">
            <a:extLst>
              <a:ext uri="{FF2B5EF4-FFF2-40B4-BE49-F238E27FC236}">
                <a16:creationId xmlns:a16="http://schemas.microsoft.com/office/drawing/2014/main" id="{BD2035A1-277F-1571-0681-D50F5F49D701}"/>
              </a:ext>
            </a:extLst>
          </p:cNvPr>
          <p:cNvPicPr>
            <a:picLocks noChangeAspect="1"/>
          </p:cNvPicPr>
          <p:nvPr/>
        </p:nvPicPr>
        <p:blipFill rotWithShape="1">
          <a:blip r:embed="rId4"/>
          <a:srcRect l="25202" r="15679"/>
          <a:stretch/>
        </p:blipFill>
        <p:spPr>
          <a:xfrm>
            <a:off x="6563187" y="1218963"/>
            <a:ext cx="5259799" cy="4616961"/>
          </a:xfrm>
          <a:prstGeom prst="rect">
            <a:avLst/>
          </a:prstGeom>
        </p:spPr>
      </p:pic>
      <p:sp>
        <p:nvSpPr>
          <p:cNvPr id="22" name="TextBox 21">
            <a:extLst>
              <a:ext uri="{FF2B5EF4-FFF2-40B4-BE49-F238E27FC236}">
                <a16:creationId xmlns:a16="http://schemas.microsoft.com/office/drawing/2014/main" id="{47B7DF1A-A99B-1C0C-747E-5138A44102DB}"/>
              </a:ext>
            </a:extLst>
          </p:cNvPr>
          <p:cNvSpPr txBox="1"/>
          <p:nvPr/>
        </p:nvSpPr>
        <p:spPr>
          <a:xfrm>
            <a:off x="6971408" y="3629558"/>
            <a:ext cx="2607299" cy="584775"/>
          </a:xfrm>
          <a:prstGeom prst="rect">
            <a:avLst/>
          </a:prstGeom>
          <a:noFill/>
        </p:spPr>
        <p:txBody>
          <a:bodyPr wrap="square">
            <a:spAutoFit/>
          </a:bodyPr>
          <a:lstStyle/>
          <a:p>
            <a:pPr algn="ctr"/>
            <a:r>
              <a:rPr lang="fr-BE" sz="3200" dirty="0">
                <a:solidFill>
                  <a:srgbClr val="FF0000"/>
                </a:solidFill>
                <a:latin typeface="+mj-lt"/>
              </a:rPr>
              <a:t>Debriefing</a:t>
            </a:r>
            <a:endParaRPr lang="en-US" sz="3200" dirty="0">
              <a:solidFill>
                <a:srgbClr val="FF0000"/>
              </a:solidFill>
              <a:latin typeface="+mj-lt"/>
            </a:endParaRPr>
          </a:p>
        </p:txBody>
      </p:sp>
      <p:pic>
        <p:nvPicPr>
          <p:cNvPr id="23" name="Picture 22" descr="A picture containing icon&#10;&#10;Description automatically generated">
            <a:extLst>
              <a:ext uri="{FF2B5EF4-FFF2-40B4-BE49-F238E27FC236}">
                <a16:creationId xmlns:a16="http://schemas.microsoft.com/office/drawing/2014/main" id="{72D1002A-E33D-2F82-783C-82F6A0E140EF}"/>
              </a:ext>
            </a:extLst>
          </p:cNvPr>
          <p:cNvPicPr>
            <a:picLocks noChangeAspect="1"/>
          </p:cNvPicPr>
          <p:nvPr/>
        </p:nvPicPr>
        <p:blipFill rotWithShape="1">
          <a:blip r:embed="rId5"/>
          <a:srcRect l="15482" t="21185" r="16666" b="22405"/>
          <a:stretch/>
        </p:blipFill>
        <p:spPr>
          <a:xfrm>
            <a:off x="7634977" y="2525124"/>
            <a:ext cx="1280160" cy="1064275"/>
          </a:xfrm>
          <a:prstGeom prst="rect">
            <a:avLst/>
          </a:prstGeom>
        </p:spPr>
      </p:pic>
    </p:spTree>
    <p:extLst>
      <p:ext uri="{BB962C8B-B14F-4D97-AF65-F5344CB8AC3E}">
        <p14:creationId xmlns:p14="http://schemas.microsoft.com/office/powerpoint/2010/main" val="425672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72ABC-E151-2D84-76CB-8C84EE15D22C}"/>
              </a:ext>
            </a:extLst>
          </p:cNvPr>
          <p:cNvSpPr>
            <a:spLocks noGrp="1"/>
          </p:cNvSpPr>
          <p:nvPr>
            <p:ph type="body" idx="1"/>
          </p:nvPr>
        </p:nvSpPr>
        <p:spPr/>
        <p:txBody>
          <a:bodyPr/>
          <a:lstStyle/>
          <a:p>
            <a:r>
              <a:rPr lang="fr-BE" dirty="0" err="1"/>
              <a:t>context</a:t>
            </a:r>
            <a:endParaRPr lang="fr-BE" dirty="0"/>
          </a:p>
        </p:txBody>
      </p:sp>
      <p:sp>
        <p:nvSpPr>
          <p:cNvPr id="5" name="Text Placeholder 4">
            <a:extLst>
              <a:ext uri="{FF2B5EF4-FFF2-40B4-BE49-F238E27FC236}">
                <a16:creationId xmlns:a16="http://schemas.microsoft.com/office/drawing/2014/main" id="{2308B83A-A966-497D-F6C8-EB900F1C64FD}"/>
              </a:ext>
            </a:extLst>
          </p:cNvPr>
          <p:cNvSpPr>
            <a:spLocks noGrp="1"/>
          </p:cNvSpPr>
          <p:nvPr>
            <p:ph type="body" sz="quarter" idx="19"/>
          </p:nvPr>
        </p:nvSpPr>
        <p:spPr/>
        <p:txBody>
          <a:bodyPr/>
          <a:lstStyle/>
          <a:p>
            <a:r>
              <a:rPr lang="fr-BE"/>
              <a:t>01</a:t>
            </a:r>
            <a:endParaRPr lang="en-US"/>
          </a:p>
        </p:txBody>
      </p:sp>
      <p:sp>
        <p:nvSpPr>
          <p:cNvPr id="2944026" name="Rectangle 26"/>
          <p:cNvSpPr>
            <a:spLocks noGrp="1" noChangeArrowheads="1"/>
          </p:cNvSpPr>
          <p:nvPr>
            <p:ph type="title"/>
          </p:nvPr>
        </p:nvSpPr>
        <p:spPr>
          <a:xfrm>
            <a:off x="1135380" y="827722"/>
            <a:ext cx="10800000" cy="335964"/>
          </a:xfrm>
        </p:spPr>
        <p:txBody>
          <a:bodyPr/>
          <a:lstStyle/>
          <a:p>
            <a:r>
              <a:rPr lang="en-US" dirty="0"/>
              <a:t>Fundamentals of </a:t>
            </a:r>
            <a:r>
              <a:rPr lang="en-US" dirty="0" err="1"/>
              <a:t>BtoB</a:t>
            </a:r>
            <a:r>
              <a:rPr lang="en-US" dirty="0"/>
              <a:t> customer needs discovery</a:t>
            </a:r>
            <a:endParaRPr lang="fr-BE" dirty="0"/>
          </a:p>
        </p:txBody>
      </p:sp>
      <p:sp>
        <p:nvSpPr>
          <p:cNvPr id="4" name="Espace réservé du numéro de diapositive 3">
            <a:extLst>
              <a:ext uri="{FF2B5EF4-FFF2-40B4-BE49-F238E27FC236}">
                <a16:creationId xmlns:a16="http://schemas.microsoft.com/office/drawing/2014/main" id="{A98CDAED-46A9-4AB7-8662-1C97C5514DB8}"/>
              </a:ext>
            </a:extLst>
          </p:cNvPr>
          <p:cNvSpPr>
            <a:spLocks noGrp="1"/>
          </p:cNvSpPr>
          <p:nvPr>
            <p:ph type="sldNum" sz="quarter" idx="4294967295"/>
          </p:nvPr>
        </p:nvSpPr>
        <p:spPr>
          <a:xfrm>
            <a:off x="0" y="0"/>
            <a:ext cx="0" cy="0"/>
          </a:xfrm>
        </p:spPr>
        <p:txBody>
          <a:bodyPr/>
          <a:lstStyle>
            <a:defPPr>
              <a:defRPr lang="fr-FR"/>
            </a:defPPr>
            <a:lvl1pPr algn="r" defTabSz="457200" rtl="0" eaLnBrk="1" fontAlgn="base" hangingPunct="1">
              <a:spcBef>
                <a:spcPct val="0"/>
              </a:spcBef>
              <a:spcAft>
                <a:spcPct val="0"/>
              </a:spcAft>
              <a:defRPr sz="800" kern="1200">
                <a:solidFill>
                  <a:srgbClr val="7F7F7F"/>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fld id="{80ED2DB3-9094-482E-AC3E-2EBD1B8349C1}" type="slidenum">
              <a:rPr lang="fr-FR" altLang="en-US" smtClean="0">
                <a:latin typeface="Encode Sans" panose="020B0604020202020204" charset="0"/>
              </a:rPr>
              <a:pPr/>
              <a:t>11</a:t>
            </a:fld>
            <a:endParaRPr lang="fr-FR" altLang="en-US">
              <a:latin typeface="Encode Sans" panose="020B0604020202020204" charset="0"/>
            </a:endParaRPr>
          </a:p>
        </p:txBody>
      </p:sp>
      <p:sp>
        <p:nvSpPr>
          <p:cNvPr id="66564" name="AutoShape 2"/>
          <p:cNvSpPr>
            <a:spLocks noChangeArrowheads="1"/>
          </p:cNvSpPr>
          <p:nvPr/>
        </p:nvSpPr>
        <p:spPr bwMode="auto">
          <a:xfrm>
            <a:off x="3846353" y="2570626"/>
            <a:ext cx="2438400" cy="2492589"/>
          </a:xfrm>
          <a:prstGeom prst="triangle">
            <a:avLst>
              <a:gd name="adj" fmla="val 50000"/>
            </a:avLst>
          </a:prstGeom>
          <a:solidFill>
            <a:srgbClr val="243782"/>
          </a:solidFill>
          <a:ln>
            <a:noFill/>
          </a:ln>
          <a:effectLst/>
        </p:spPr>
        <p:txBody>
          <a:bodyPr wrap="none" lIns="82955" tIns="41477" rIns="82955" bIns="41477"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65" name="AutoShape 3"/>
          <p:cNvSpPr>
            <a:spLocks noChangeArrowheads="1"/>
          </p:cNvSpPr>
          <p:nvPr/>
        </p:nvSpPr>
        <p:spPr bwMode="auto">
          <a:xfrm>
            <a:off x="4222459" y="2566123"/>
            <a:ext cx="1670808" cy="1701744"/>
          </a:xfrm>
          <a:prstGeom prst="triangle">
            <a:avLst>
              <a:gd name="adj" fmla="val 50000"/>
            </a:avLst>
          </a:prstGeom>
          <a:solidFill>
            <a:schemeClr val="accent6"/>
          </a:solidFill>
          <a:ln>
            <a:noFill/>
          </a:ln>
          <a:effectLst/>
        </p:spPr>
        <p:txBody>
          <a:bodyPr wrap="none" lIns="82955" tIns="41477" rIns="82955" bIns="41477"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66" name="AutoShape 4"/>
          <p:cNvSpPr>
            <a:spLocks noChangeArrowheads="1"/>
          </p:cNvSpPr>
          <p:nvPr/>
        </p:nvSpPr>
        <p:spPr bwMode="auto">
          <a:xfrm>
            <a:off x="4604160" y="2560120"/>
            <a:ext cx="907409" cy="939411"/>
          </a:xfrm>
          <a:prstGeom prst="triangle">
            <a:avLst>
              <a:gd name="adj" fmla="val 50000"/>
            </a:avLst>
          </a:prstGeom>
          <a:solidFill>
            <a:schemeClr val="accent2"/>
          </a:solidFill>
          <a:ln>
            <a:noFill/>
          </a:ln>
          <a:effectLst/>
        </p:spPr>
        <p:txBody>
          <a:bodyPr wrap="none" lIns="82955" tIns="41477" rIns="82955" bIns="41477"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grpSp>
        <p:nvGrpSpPr>
          <p:cNvPr id="2944005" name="Group 5"/>
          <p:cNvGrpSpPr>
            <a:grpSpLocks/>
          </p:cNvGrpSpPr>
          <p:nvPr/>
        </p:nvGrpSpPr>
        <p:grpSpPr bwMode="auto">
          <a:xfrm>
            <a:off x="6881769" y="2097917"/>
            <a:ext cx="2438400" cy="2969800"/>
            <a:chOff x="3375" y="1145"/>
            <a:chExt cx="1536" cy="1871"/>
          </a:xfrm>
        </p:grpSpPr>
        <p:sp>
          <p:nvSpPr>
            <p:cNvPr id="66584" name="AutoShape 6"/>
            <p:cNvSpPr>
              <a:spLocks noChangeArrowheads="1"/>
            </p:cNvSpPr>
            <p:nvPr/>
          </p:nvSpPr>
          <p:spPr bwMode="auto">
            <a:xfrm flipV="1">
              <a:off x="3375" y="1443"/>
              <a:ext cx="1536" cy="1570"/>
            </a:xfrm>
            <a:prstGeom prst="triangle">
              <a:avLst>
                <a:gd name="adj" fmla="val 50000"/>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85" name="Text Box 7"/>
            <p:cNvSpPr txBox="1">
              <a:spLocks noChangeArrowheads="1"/>
            </p:cNvSpPr>
            <p:nvPr/>
          </p:nvSpPr>
          <p:spPr bwMode="auto">
            <a:xfrm>
              <a:off x="3378" y="1145"/>
              <a:ext cx="1369" cy="26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4264" tIns="67132" rIns="134264" bIns="67132">
              <a:spAutoFit/>
            </a:bodyPr>
            <a:lstStyle>
              <a:lvl1pPr defTabSz="1008063"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defTabSz="1008063"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defTabSz="1008063" eaLnBrk="0" hangingPunct="0">
                <a:spcBef>
                  <a:spcPct val="35000"/>
                </a:spcBef>
                <a:buFont typeface="Wingdings" pitchFamily="2" charset="2"/>
                <a:buChar char="§"/>
                <a:defRPr sz="1500">
                  <a:solidFill>
                    <a:schemeClr val="tx1"/>
                  </a:solidFill>
                  <a:latin typeface="Arial" pitchFamily="34" charset="0"/>
                </a:defRPr>
              </a:lvl3pPr>
              <a:lvl4pPr marL="1600200" indent="-228600" defTabSz="1008063" eaLnBrk="0" hangingPunct="0">
                <a:spcBef>
                  <a:spcPct val="40000"/>
                </a:spcBef>
                <a:buFont typeface="Wingdings" pitchFamily="2" charset="2"/>
                <a:buChar char="§"/>
                <a:defRPr sz="1200">
                  <a:solidFill>
                    <a:schemeClr val="tx1"/>
                  </a:solidFill>
                  <a:latin typeface="Arial" pitchFamily="34" charset="0"/>
                </a:defRPr>
              </a:lvl4pPr>
              <a:lvl5pPr marL="2057400" indent="-228600" defTabSz="1008063" eaLnBrk="0" hangingPunct="0">
                <a:spcBef>
                  <a:spcPct val="20000"/>
                </a:spcBef>
                <a:buChar char="»"/>
                <a:defRPr sz="1100">
                  <a:solidFill>
                    <a:schemeClr val="tx1"/>
                  </a:solidFill>
                  <a:latin typeface="Arial" pitchFamily="34" charset="0"/>
                </a:defRPr>
              </a:lvl5pPr>
              <a:lvl6pPr marL="2514600" indent="-228600" defTabSz="1008063" eaLnBrk="0" fontAlgn="base" hangingPunct="0">
                <a:spcBef>
                  <a:spcPct val="20000"/>
                </a:spcBef>
                <a:spcAft>
                  <a:spcPct val="0"/>
                </a:spcAft>
                <a:buChar char="»"/>
                <a:defRPr sz="1100">
                  <a:solidFill>
                    <a:schemeClr val="tx1"/>
                  </a:solidFill>
                  <a:latin typeface="Arial" pitchFamily="34" charset="0"/>
                </a:defRPr>
              </a:lvl6pPr>
              <a:lvl7pPr marL="2971800" indent="-228600" defTabSz="1008063" eaLnBrk="0" fontAlgn="base" hangingPunct="0">
                <a:spcBef>
                  <a:spcPct val="20000"/>
                </a:spcBef>
                <a:spcAft>
                  <a:spcPct val="0"/>
                </a:spcAft>
                <a:buChar char="»"/>
                <a:defRPr sz="1100">
                  <a:solidFill>
                    <a:schemeClr val="tx1"/>
                  </a:solidFill>
                  <a:latin typeface="Arial" pitchFamily="34" charset="0"/>
                </a:defRPr>
              </a:lvl7pPr>
              <a:lvl8pPr marL="3429000" indent="-228600" defTabSz="1008063" eaLnBrk="0" fontAlgn="base" hangingPunct="0">
                <a:spcBef>
                  <a:spcPct val="20000"/>
                </a:spcBef>
                <a:spcAft>
                  <a:spcPct val="0"/>
                </a:spcAft>
                <a:buChar char="»"/>
                <a:defRPr sz="1100">
                  <a:solidFill>
                    <a:schemeClr val="tx1"/>
                  </a:solidFill>
                  <a:latin typeface="Arial" pitchFamily="34" charset="0"/>
                </a:defRPr>
              </a:lvl8pPr>
              <a:lvl9pPr marL="3886200" indent="-228600" defTabSz="1008063" eaLnBrk="0" fontAlgn="base" hangingPunct="0">
                <a:spcBef>
                  <a:spcPct val="20000"/>
                </a:spcBef>
                <a:spcAft>
                  <a:spcPct val="0"/>
                </a:spcAft>
                <a:buChar char="»"/>
                <a:defRPr sz="1100">
                  <a:solidFill>
                    <a:schemeClr val="tx1"/>
                  </a:solidFill>
                  <a:latin typeface="Arial" pitchFamily="34" charset="0"/>
                </a:defRPr>
              </a:lvl9pPr>
            </a:lstStyle>
            <a:p>
              <a:pPr algn="ctr" eaLnBrk="1" hangingPunct="1">
                <a:spcBef>
                  <a:spcPct val="50000"/>
                </a:spcBef>
                <a:buClrTx/>
                <a:buFontTx/>
                <a:buNone/>
              </a:pPr>
              <a:r>
                <a:rPr lang="fr-BE" altLang="fr-FR" sz="1867" dirty="0">
                  <a:latin typeface="Encode Sans" panose="020B0604020202020204" charset="0"/>
                </a:rPr>
                <a:t>DESIRED</a:t>
              </a:r>
              <a:endParaRPr lang="en-GB" altLang="fr-FR" sz="1867" dirty="0">
                <a:latin typeface="Encode Sans" panose="020B0604020202020204" charset="0"/>
              </a:endParaRPr>
            </a:p>
          </p:txBody>
        </p:sp>
        <p:sp>
          <p:nvSpPr>
            <p:cNvPr id="66586" name="AutoShape 8"/>
            <p:cNvSpPr>
              <a:spLocks noChangeArrowheads="1"/>
            </p:cNvSpPr>
            <p:nvPr/>
          </p:nvSpPr>
          <p:spPr bwMode="auto">
            <a:xfrm flipV="1">
              <a:off x="3612" y="1944"/>
              <a:ext cx="1052" cy="1072"/>
            </a:xfrm>
            <a:prstGeom prst="triangle">
              <a:avLst>
                <a:gd name="adj" fmla="val 50000"/>
              </a:avLst>
            </a:prstGeom>
            <a:solidFill>
              <a:schemeClr val="accent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87" name="AutoShape 9"/>
            <p:cNvSpPr>
              <a:spLocks noChangeArrowheads="1"/>
            </p:cNvSpPr>
            <p:nvPr/>
          </p:nvSpPr>
          <p:spPr bwMode="auto">
            <a:xfrm flipV="1">
              <a:off x="3852" y="2424"/>
              <a:ext cx="572" cy="592"/>
            </a:xfrm>
            <a:prstGeom prst="triangle">
              <a:avLst>
                <a:gd name="adj" fmla="val 50000"/>
              </a:avLst>
            </a:prstGeom>
            <a:solidFill>
              <a:schemeClr val="tx2"/>
            </a:solidFill>
            <a:ln>
              <a:noFill/>
            </a:ln>
            <a:effectLst/>
            <a:extLst>
              <a:ext uri="{91240B29-F687-4F45-9708-019B960494DF}">
                <a14:hiddenLine xmlns:a14="http://schemas.microsoft.com/office/drawing/2010/main" w="127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grpSp>
      <p:sp>
        <p:nvSpPr>
          <p:cNvPr id="66568" name="Text Box 10"/>
          <p:cNvSpPr txBox="1">
            <a:spLocks noChangeArrowheads="1"/>
          </p:cNvSpPr>
          <p:nvPr/>
        </p:nvSpPr>
        <p:spPr bwMode="auto">
          <a:xfrm>
            <a:off x="3977780" y="2097918"/>
            <a:ext cx="2174147" cy="37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3" tIns="45676" rIns="91353" bIns="45676">
            <a:spAutoFit/>
          </a:bodyPr>
          <a:lstStyle>
            <a:lvl1pPr defTabSz="1008063"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defTabSz="1008063"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defTabSz="1008063" eaLnBrk="0" hangingPunct="0">
              <a:spcBef>
                <a:spcPct val="35000"/>
              </a:spcBef>
              <a:buFont typeface="Wingdings" pitchFamily="2" charset="2"/>
              <a:buChar char="§"/>
              <a:defRPr sz="1500">
                <a:solidFill>
                  <a:schemeClr val="tx1"/>
                </a:solidFill>
                <a:latin typeface="Arial" pitchFamily="34" charset="0"/>
              </a:defRPr>
            </a:lvl3pPr>
            <a:lvl4pPr marL="1600200" indent="-228600" defTabSz="1008063" eaLnBrk="0" hangingPunct="0">
              <a:spcBef>
                <a:spcPct val="40000"/>
              </a:spcBef>
              <a:buFont typeface="Wingdings" pitchFamily="2" charset="2"/>
              <a:buChar char="§"/>
              <a:defRPr sz="1200">
                <a:solidFill>
                  <a:schemeClr val="tx1"/>
                </a:solidFill>
                <a:latin typeface="Arial" pitchFamily="34" charset="0"/>
              </a:defRPr>
            </a:lvl4pPr>
            <a:lvl5pPr marL="2057400" indent="-228600" defTabSz="1008063" eaLnBrk="0" hangingPunct="0">
              <a:spcBef>
                <a:spcPct val="20000"/>
              </a:spcBef>
              <a:buChar char="»"/>
              <a:defRPr sz="1100">
                <a:solidFill>
                  <a:schemeClr val="tx1"/>
                </a:solidFill>
                <a:latin typeface="Arial" pitchFamily="34" charset="0"/>
              </a:defRPr>
            </a:lvl5pPr>
            <a:lvl6pPr marL="2514600" indent="-228600" defTabSz="1008063" eaLnBrk="0" fontAlgn="base" hangingPunct="0">
              <a:spcBef>
                <a:spcPct val="20000"/>
              </a:spcBef>
              <a:spcAft>
                <a:spcPct val="0"/>
              </a:spcAft>
              <a:buChar char="»"/>
              <a:defRPr sz="1100">
                <a:solidFill>
                  <a:schemeClr val="tx1"/>
                </a:solidFill>
                <a:latin typeface="Arial" pitchFamily="34" charset="0"/>
              </a:defRPr>
            </a:lvl6pPr>
            <a:lvl7pPr marL="2971800" indent="-228600" defTabSz="1008063" eaLnBrk="0" fontAlgn="base" hangingPunct="0">
              <a:spcBef>
                <a:spcPct val="20000"/>
              </a:spcBef>
              <a:spcAft>
                <a:spcPct val="0"/>
              </a:spcAft>
              <a:buChar char="»"/>
              <a:defRPr sz="1100">
                <a:solidFill>
                  <a:schemeClr val="tx1"/>
                </a:solidFill>
                <a:latin typeface="Arial" pitchFamily="34" charset="0"/>
              </a:defRPr>
            </a:lvl7pPr>
            <a:lvl8pPr marL="3429000" indent="-228600" defTabSz="1008063" eaLnBrk="0" fontAlgn="base" hangingPunct="0">
              <a:spcBef>
                <a:spcPct val="20000"/>
              </a:spcBef>
              <a:spcAft>
                <a:spcPct val="0"/>
              </a:spcAft>
              <a:buChar char="»"/>
              <a:defRPr sz="1100">
                <a:solidFill>
                  <a:schemeClr val="tx1"/>
                </a:solidFill>
                <a:latin typeface="Arial" pitchFamily="34" charset="0"/>
              </a:defRPr>
            </a:lvl8pPr>
            <a:lvl9pPr marL="3886200" indent="-228600" defTabSz="1008063" eaLnBrk="0" fontAlgn="base" hangingPunct="0">
              <a:spcBef>
                <a:spcPct val="20000"/>
              </a:spcBef>
              <a:spcAft>
                <a:spcPct val="0"/>
              </a:spcAft>
              <a:buChar char="»"/>
              <a:defRPr sz="1100">
                <a:solidFill>
                  <a:schemeClr val="tx1"/>
                </a:solidFill>
                <a:latin typeface="Arial" pitchFamily="34" charset="0"/>
              </a:defRPr>
            </a:lvl9pPr>
          </a:lstStyle>
          <a:p>
            <a:pPr algn="ctr" eaLnBrk="1" hangingPunct="1">
              <a:spcBef>
                <a:spcPct val="50000"/>
              </a:spcBef>
              <a:buClrTx/>
              <a:buFontTx/>
              <a:buNone/>
            </a:pPr>
            <a:r>
              <a:rPr lang="fr-BE" altLang="fr-FR" sz="1867" dirty="0">
                <a:latin typeface="Encode Sans" panose="020B0604020202020204" charset="0"/>
              </a:rPr>
              <a:t>CURRENT</a:t>
            </a:r>
            <a:endParaRPr lang="en-GB" altLang="fr-FR" sz="1867" dirty="0">
              <a:latin typeface="Encode Sans" panose="020B0604020202020204" charset="0"/>
            </a:endParaRPr>
          </a:p>
        </p:txBody>
      </p:sp>
      <p:sp>
        <p:nvSpPr>
          <p:cNvPr id="66569" name="Text Box 11"/>
          <p:cNvSpPr txBox="1">
            <a:spLocks noChangeArrowheads="1"/>
          </p:cNvSpPr>
          <p:nvPr/>
        </p:nvSpPr>
        <p:spPr bwMode="auto">
          <a:xfrm>
            <a:off x="1105786" y="2726693"/>
            <a:ext cx="2837040" cy="70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3" tIns="45676" rIns="91353" bIns="45676">
            <a:spAutoFit/>
          </a:bodyPr>
          <a:lstStyle>
            <a:lvl1pPr defTabSz="1008063"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defTabSz="1008063"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defTabSz="1008063" eaLnBrk="0" hangingPunct="0">
              <a:spcBef>
                <a:spcPct val="35000"/>
              </a:spcBef>
              <a:buFont typeface="Wingdings" pitchFamily="2" charset="2"/>
              <a:buChar char="§"/>
              <a:defRPr sz="1500">
                <a:solidFill>
                  <a:schemeClr val="tx1"/>
                </a:solidFill>
                <a:latin typeface="Arial" pitchFamily="34" charset="0"/>
              </a:defRPr>
            </a:lvl3pPr>
            <a:lvl4pPr marL="1600200" indent="-228600" defTabSz="1008063" eaLnBrk="0" hangingPunct="0">
              <a:spcBef>
                <a:spcPct val="40000"/>
              </a:spcBef>
              <a:buFont typeface="Wingdings" pitchFamily="2" charset="2"/>
              <a:buChar char="§"/>
              <a:defRPr sz="1200">
                <a:solidFill>
                  <a:schemeClr val="tx1"/>
                </a:solidFill>
                <a:latin typeface="Arial" pitchFamily="34" charset="0"/>
              </a:defRPr>
            </a:lvl4pPr>
            <a:lvl5pPr marL="2057400" indent="-228600" defTabSz="1008063" eaLnBrk="0" hangingPunct="0">
              <a:spcBef>
                <a:spcPct val="20000"/>
              </a:spcBef>
              <a:buChar char="»"/>
              <a:defRPr sz="1100">
                <a:solidFill>
                  <a:schemeClr val="tx1"/>
                </a:solidFill>
                <a:latin typeface="Arial" pitchFamily="34" charset="0"/>
              </a:defRPr>
            </a:lvl5pPr>
            <a:lvl6pPr marL="2514600" indent="-228600" defTabSz="1008063" eaLnBrk="0" fontAlgn="base" hangingPunct="0">
              <a:spcBef>
                <a:spcPct val="20000"/>
              </a:spcBef>
              <a:spcAft>
                <a:spcPct val="0"/>
              </a:spcAft>
              <a:buChar char="»"/>
              <a:defRPr sz="1100">
                <a:solidFill>
                  <a:schemeClr val="tx1"/>
                </a:solidFill>
                <a:latin typeface="Arial" pitchFamily="34" charset="0"/>
              </a:defRPr>
            </a:lvl6pPr>
            <a:lvl7pPr marL="2971800" indent="-228600" defTabSz="1008063" eaLnBrk="0" fontAlgn="base" hangingPunct="0">
              <a:spcBef>
                <a:spcPct val="20000"/>
              </a:spcBef>
              <a:spcAft>
                <a:spcPct val="0"/>
              </a:spcAft>
              <a:buChar char="»"/>
              <a:defRPr sz="1100">
                <a:solidFill>
                  <a:schemeClr val="tx1"/>
                </a:solidFill>
                <a:latin typeface="Arial" pitchFamily="34" charset="0"/>
              </a:defRPr>
            </a:lvl7pPr>
            <a:lvl8pPr marL="3429000" indent="-228600" defTabSz="1008063" eaLnBrk="0" fontAlgn="base" hangingPunct="0">
              <a:spcBef>
                <a:spcPct val="20000"/>
              </a:spcBef>
              <a:spcAft>
                <a:spcPct val="0"/>
              </a:spcAft>
              <a:buChar char="»"/>
              <a:defRPr sz="1100">
                <a:solidFill>
                  <a:schemeClr val="tx1"/>
                </a:solidFill>
                <a:latin typeface="Arial" pitchFamily="34" charset="0"/>
              </a:defRPr>
            </a:lvl8pPr>
            <a:lvl9pPr marL="3886200" indent="-228600" defTabSz="1008063" eaLnBrk="0" fontAlgn="base" hangingPunct="0">
              <a:spcBef>
                <a:spcPct val="20000"/>
              </a:spcBef>
              <a:spcAft>
                <a:spcPct val="0"/>
              </a:spcAft>
              <a:buChar char="»"/>
              <a:defRPr sz="1100">
                <a:solidFill>
                  <a:schemeClr val="tx1"/>
                </a:solidFill>
                <a:latin typeface="Arial" pitchFamily="34" charset="0"/>
              </a:defRPr>
            </a:lvl9pPr>
          </a:lstStyle>
          <a:p>
            <a:pPr defTabSz="914377" eaLnBrk="1" hangingPunct="1">
              <a:spcBef>
                <a:spcPts val="600"/>
              </a:spcBef>
              <a:spcAft>
                <a:spcPts val="600"/>
              </a:spcAft>
              <a:buClrTx/>
              <a:buNone/>
            </a:pPr>
            <a:r>
              <a:rPr lang="fr-BE" altLang="fr-FR" sz="2000" dirty="0" err="1">
                <a:solidFill>
                  <a:schemeClr val="tx2"/>
                </a:solidFill>
                <a:latin typeface="+mj-lt"/>
              </a:rPr>
              <a:t>Discovering</a:t>
            </a:r>
            <a:r>
              <a:rPr lang="fr-BE" altLang="fr-FR" sz="2000" dirty="0">
                <a:solidFill>
                  <a:schemeClr val="tx2"/>
                </a:solidFill>
                <a:latin typeface="+mj-lt"/>
              </a:rPr>
              <a:t> expectations</a:t>
            </a:r>
            <a:endParaRPr lang="en-GB" altLang="fr-FR" sz="2000" dirty="0">
              <a:solidFill>
                <a:schemeClr val="tx2"/>
              </a:solidFill>
              <a:latin typeface="+mj-lt"/>
            </a:endParaRPr>
          </a:p>
        </p:txBody>
      </p:sp>
      <p:sp>
        <p:nvSpPr>
          <p:cNvPr id="66570" name="Text Box 12"/>
          <p:cNvSpPr txBox="1">
            <a:spLocks noChangeArrowheads="1"/>
          </p:cNvSpPr>
          <p:nvPr/>
        </p:nvSpPr>
        <p:spPr bwMode="auto">
          <a:xfrm>
            <a:off x="1105786" y="3666104"/>
            <a:ext cx="3045368" cy="70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3" tIns="45676" rIns="91353" bIns="45676">
            <a:spAutoFit/>
          </a:bodyPr>
          <a:lstStyle>
            <a:lvl1pPr defTabSz="1008063"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defTabSz="1008063"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defTabSz="1008063" eaLnBrk="0" hangingPunct="0">
              <a:spcBef>
                <a:spcPct val="35000"/>
              </a:spcBef>
              <a:buFont typeface="Wingdings" pitchFamily="2" charset="2"/>
              <a:buChar char="§"/>
              <a:defRPr sz="1500">
                <a:solidFill>
                  <a:schemeClr val="tx1"/>
                </a:solidFill>
                <a:latin typeface="Arial" pitchFamily="34" charset="0"/>
              </a:defRPr>
            </a:lvl3pPr>
            <a:lvl4pPr marL="1600200" indent="-228600" defTabSz="1008063" eaLnBrk="0" hangingPunct="0">
              <a:spcBef>
                <a:spcPct val="40000"/>
              </a:spcBef>
              <a:buFont typeface="Wingdings" pitchFamily="2" charset="2"/>
              <a:buChar char="§"/>
              <a:defRPr sz="1200">
                <a:solidFill>
                  <a:schemeClr val="tx1"/>
                </a:solidFill>
                <a:latin typeface="Arial" pitchFamily="34" charset="0"/>
              </a:defRPr>
            </a:lvl4pPr>
            <a:lvl5pPr marL="2057400" indent="-228600" defTabSz="1008063" eaLnBrk="0" hangingPunct="0">
              <a:spcBef>
                <a:spcPct val="20000"/>
              </a:spcBef>
              <a:buChar char="»"/>
              <a:defRPr sz="1100">
                <a:solidFill>
                  <a:schemeClr val="tx1"/>
                </a:solidFill>
                <a:latin typeface="Arial" pitchFamily="34" charset="0"/>
              </a:defRPr>
            </a:lvl5pPr>
            <a:lvl6pPr marL="2514600" indent="-228600" defTabSz="1008063" eaLnBrk="0" fontAlgn="base" hangingPunct="0">
              <a:spcBef>
                <a:spcPct val="20000"/>
              </a:spcBef>
              <a:spcAft>
                <a:spcPct val="0"/>
              </a:spcAft>
              <a:buChar char="»"/>
              <a:defRPr sz="1100">
                <a:solidFill>
                  <a:schemeClr val="tx1"/>
                </a:solidFill>
                <a:latin typeface="Arial" pitchFamily="34" charset="0"/>
              </a:defRPr>
            </a:lvl6pPr>
            <a:lvl7pPr marL="2971800" indent="-228600" defTabSz="1008063" eaLnBrk="0" fontAlgn="base" hangingPunct="0">
              <a:spcBef>
                <a:spcPct val="20000"/>
              </a:spcBef>
              <a:spcAft>
                <a:spcPct val="0"/>
              </a:spcAft>
              <a:buChar char="»"/>
              <a:defRPr sz="1100">
                <a:solidFill>
                  <a:schemeClr val="tx1"/>
                </a:solidFill>
                <a:latin typeface="Arial" pitchFamily="34" charset="0"/>
              </a:defRPr>
            </a:lvl7pPr>
            <a:lvl8pPr marL="3429000" indent="-228600" defTabSz="1008063" eaLnBrk="0" fontAlgn="base" hangingPunct="0">
              <a:spcBef>
                <a:spcPct val="20000"/>
              </a:spcBef>
              <a:spcAft>
                <a:spcPct val="0"/>
              </a:spcAft>
              <a:buChar char="»"/>
              <a:defRPr sz="1100">
                <a:solidFill>
                  <a:schemeClr val="tx1"/>
                </a:solidFill>
                <a:latin typeface="Arial" pitchFamily="34" charset="0"/>
              </a:defRPr>
            </a:lvl8pPr>
            <a:lvl9pPr marL="3886200" indent="-228600" defTabSz="1008063" eaLnBrk="0" fontAlgn="base" hangingPunct="0">
              <a:spcBef>
                <a:spcPct val="20000"/>
              </a:spcBef>
              <a:spcAft>
                <a:spcPct val="0"/>
              </a:spcAft>
              <a:buChar char="»"/>
              <a:defRPr sz="1100">
                <a:solidFill>
                  <a:schemeClr val="tx1"/>
                </a:solidFill>
                <a:latin typeface="Arial" pitchFamily="34" charset="0"/>
              </a:defRPr>
            </a:lvl9pPr>
          </a:lstStyle>
          <a:p>
            <a:pPr defTabSz="914377" eaLnBrk="1" hangingPunct="1">
              <a:spcBef>
                <a:spcPts val="600"/>
              </a:spcBef>
              <a:spcAft>
                <a:spcPts val="600"/>
              </a:spcAft>
              <a:buClrTx/>
              <a:buNone/>
            </a:pPr>
            <a:r>
              <a:rPr lang="fr-BE" altLang="fr-FR" sz="2000" dirty="0" err="1">
                <a:solidFill>
                  <a:schemeClr val="tx2"/>
                </a:solidFill>
                <a:latin typeface="+mj-lt"/>
              </a:rPr>
              <a:t>Tailor</a:t>
            </a:r>
            <a:r>
              <a:rPr lang="fr-BE" altLang="fr-FR" sz="2000" dirty="0">
                <a:solidFill>
                  <a:schemeClr val="tx2"/>
                </a:solidFill>
                <a:latin typeface="+mj-lt"/>
              </a:rPr>
              <a:t>-made arguments</a:t>
            </a:r>
            <a:endParaRPr lang="en-GB" altLang="fr-FR" sz="2000" dirty="0">
              <a:solidFill>
                <a:schemeClr val="tx2"/>
              </a:solidFill>
              <a:latin typeface="+mj-lt"/>
            </a:endParaRPr>
          </a:p>
        </p:txBody>
      </p:sp>
      <p:sp>
        <p:nvSpPr>
          <p:cNvPr id="66571" name="Text Box 13"/>
          <p:cNvSpPr txBox="1">
            <a:spLocks noChangeArrowheads="1"/>
          </p:cNvSpPr>
          <p:nvPr/>
        </p:nvSpPr>
        <p:spPr bwMode="auto">
          <a:xfrm>
            <a:off x="1105786" y="4605516"/>
            <a:ext cx="2762612" cy="70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3" tIns="45676" rIns="91353" bIns="45676">
            <a:spAutoFit/>
          </a:bodyPr>
          <a:lstStyle>
            <a:defPPr>
              <a:defRPr lang="fr-FR"/>
            </a:defPPr>
            <a:lvl1pPr defTabSz="914377">
              <a:spcBef>
                <a:spcPts val="600"/>
              </a:spcBef>
              <a:spcAft>
                <a:spcPts val="600"/>
              </a:spcAft>
              <a:buClrTx/>
              <a:buFont typeface="Wingdings" pitchFamily="2" charset="2"/>
              <a:buNone/>
              <a:defRPr sz="2000" b="1">
                <a:solidFill>
                  <a:schemeClr val="tx2"/>
                </a:solidFill>
                <a:latin typeface="+mj-lt"/>
              </a:defRPr>
            </a:lvl1pPr>
            <a:lvl2pPr marL="742950" indent="-285750" defTabSz="1008063" eaLnBrk="0" hangingPunct="0">
              <a:spcBef>
                <a:spcPct val="30000"/>
              </a:spcBef>
              <a:buClr>
                <a:srgbClr val="F7B100"/>
              </a:buClr>
              <a:buFont typeface="Wingdings" pitchFamily="2" charset="2"/>
              <a:buChar char="§"/>
              <a:defRPr>
                <a:latin typeface="Arial" pitchFamily="34" charset="0"/>
              </a:defRPr>
            </a:lvl2pPr>
            <a:lvl3pPr marL="1143000" indent="-228600" defTabSz="1008063" eaLnBrk="0" hangingPunct="0">
              <a:spcBef>
                <a:spcPct val="35000"/>
              </a:spcBef>
              <a:buFont typeface="Wingdings" pitchFamily="2" charset="2"/>
              <a:buChar char="§"/>
              <a:defRPr sz="1500">
                <a:latin typeface="Arial" pitchFamily="34" charset="0"/>
              </a:defRPr>
            </a:lvl3pPr>
            <a:lvl4pPr marL="1600200" indent="-228600" defTabSz="1008063" eaLnBrk="0" hangingPunct="0">
              <a:spcBef>
                <a:spcPct val="40000"/>
              </a:spcBef>
              <a:buFont typeface="Wingdings" pitchFamily="2" charset="2"/>
              <a:buChar char="§"/>
              <a:defRPr sz="1200">
                <a:latin typeface="Arial" pitchFamily="34" charset="0"/>
              </a:defRPr>
            </a:lvl4pPr>
            <a:lvl5pPr marL="2057400" indent="-228600" defTabSz="1008063" eaLnBrk="0" hangingPunct="0">
              <a:spcBef>
                <a:spcPct val="20000"/>
              </a:spcBef>
              <a:buChar char="»"/>
              <a:defRPr sz="1100">
                <a:latin typeface="Arial" pitchFamily="34" charset="0"/>
              </a:defRPr>
            </a:lvl5pPr>
            <a:lvl6pPr marL="2514600" indent="-228600" defTabSz="1008063" eaLnBrk="0" fontAlgn="base" hangingPunct="0">
              <a:spcBef>
                <a:spcPct val="20000"/>
              </a:spcBef>
              <a:spcAft>
                <a:spcPct val="0"/>
              </a:spcAft>
              <a:buChar char="»"/>
              <a:defRPr sz="1100">
                <a:latin typeface="Arial" pitchFamily="34" charset="0"/>
              </a:defRPr>
            </a:lvl6pPr>
            <a:lvl7pPr marL="2971800" indent="-228600" defTabSz="1008063" eaLnBrk="0" fontAlgn="base" hangingPunct="0">
              <a:spcBef>
                <a:spcPct val="20000"/>
              </a:spcBef>
              <a:spcAft>
                <a:spcPct val="0"/>
              </a:spcAft>
              <a:buChar char="»"/>
              <a:defRPr sz="1100">
                <a:latin typeface="Arial" pitchFamily="34" charset="0"/>
              </a:defRPr>
            </a:lvl7pPr>
            <a:lvl8pPr marL="3429000" indent="-228600" defTabSz="1008063" eaLnBrk="0" fontAlgn="base" hangingPunct="0">
              <a:spcBef>
                <a:spcPct val="20000"/>
              </a:spcBef>
              <a:spcAft>
                <a:spcPct val="0"/>
              </a:spcAft>
              <a:buChar char="»"/>
              <a:defRPr sz="1100">
                <a:latin typeface="Arial" pitchFamily="34" charset="0"/>
              </a:defRPr>
            </a:lvl8pPr>
            <a:lvl9pPr marL="3886200" indent="-228600" defTabSz="1008063" eaLnBrk="0" fontAlgn="base" hangingPunct="0">
              <a:spcBef>
                <a:spcPct val="20000"/>
              </a:spcBef>
              <a:spcAft>
                <a:spcPct val="0"/>
              </a:spcAft>
              <a:buChar char="»"/>
              <a:defRPr sz="1100">
                <a:latin typeface="Arial" pitchFamily="34" charset="0"/>
              </a:defRPr>
            </a:lvl9pPr>
          </a:lstStyle>
          <a:p>
            <a:r>
              <a:rPr lang="fr-BE" altLang="fr-FR" dirty="0" err="1"/>
              <a:t>Defending</a:t>
            </a:r>
            <a:r>
              <a:rPr lang="fr-BE" altLang="fr-FR" dirty="0"/>
              <a:t> </a:t>
            </a:r>
            <a:r>
              <a:rPr lang="fr-BE" altLang="fr-FR" dirty="0" err="1"/>
              <a:t>your</a:t>
            </a:r>
            <a:r>
              <a:rPr lang="fr-BE" altLang="fr-FR" dirty="0"/>
              <a:t> </a:t>
            </a:r>
            <a:r>
              <a:rPr lang="fr-BE" altLang="fr-FR" dirty="0" err="1"/>
              <a:t>offer</a:t>
            </a:r>
            <a:endParaRPr lang="en-GB" altLang="fr-FR" dirty="0"/>
          </a:p>
        </p:txBody>
      </p:sp>
      <p:sp>
        <p:nvSpPr>
          <p:cNvPr id="2944014" name="Text Box 14"/>
          <p:cNvSpPr txBox="1">
            <a:spLocks noChangeArrowheads="1"/>
          </p:cNvSpPr>
          <p:nvPr/>
        </p:nvSpPr>
        <p:spPr bwMode="auto">
          <a:xfrm>
            <a:off x="0" y="5509770"/>
            <a:ext cx="12192000" cy="1015574"/>
          </a:xfrm>
          <a:prstGeom prst="rect">
            <a:avLst/>
          </a:prstGeom>
          <a:solidFill>
            <a:srgbClr val="FF0000"/>
          </a:solidFill>
          <a:ln w="28575">
            <a:noFill/>
            <a:miter lim="800000"/>
            <a:headEnd type="none" w="sm" len="sm"/>
            <a:tailEnd type="none" w="sm" len="sm"/>
          </a:ln>
          <a:effectLst/>
        </p:spPr>
        <p:txBody>
          <a:bodyPr wrap="square" lIns="91353" tIns="45676" rIns="91353" bIns="45676">
            <a:spAutoFit/>
          </a:bodyPr>
          <a:lstStyle>
            <a:lvl1pPr defTabSz="1008063"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defTabSz="1008063"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defTabSz="1008063" eaLnBrk="0" hangingPunct="0">
              <a:spcBef>
                <a:spcPct val="35000"/>
              </a:spcBef>
              <a:buFont typeface="Wingdings" pitchFamily="2" charset="2"/>
              <a:buChar char="§"/>
              <a:defRPr sz="1500">
                <a:solidFill>
                  <a:schemeClr val="tx1"/>
                </a:solidFill>
                <a:latin typeface="Arial" pitchFamily="34" charset="0"/>
              </a:defRPr>
            </a:lvl3pPr>
            <a:lvl4pPr marL="1600200" indent="-228600" defTabSz="1008063" eaLnBrk="0" hangingPunct="0">
              <a:spcBef>
                <a:spcPct val="40000"/>
              </a:spcBef>
              <a:buFont typeface="Wingdings" pitchFamily="2" charset="2"/>
              <a:buChar char="§"/>
              <a:defRPr sz="1200">
                <a:solidFill>
                  <a:schemeClr val="tx1"/>
                </a:solidFill>
                <a:latin typeface="Arial" pitchFamily="34" charset="0"/>
              </a:defRPr>
            </a:lvl4pPr>
            <a:lvl5pPr marL="2057400" indent="-228600" defTabSz="1008063" eaLnBrk="0" hangingPunct="0">
              <a:spcBef>
                <a:spcPct val="20000"/>
              </a:spcBef>
              <a:buChar char="»"/>
              <a:defRPr sz="1100">
                <a:solidFill>
                  <a:schemeClr val="tx1"/>
                </a:solidFill>
                <a:latin typeface="Arial" pitchFamily="34" charset="0"/>
              </a:defRPr>
            </a:lvl5pPr>
            <a:lvl6pPr marL="2514600" indent="-228600" defTabSz="1008063" eaLnBrk="0" fontAlgn="base" hangingPunct="0">
              <a:spcBef>
                <a:spcPct val="20000"/>
              </a:spcBef>
              <a:spcAft>
                <a:spcPct val="0"/>
              </a:spcAft>
              <a:buChar char="»"/>
              <a:defRPr sz="1100">
                <a:solidFill>
                  <a:schemeClr val="tx1"/>
                </a:solidFill>
                <a:latin typeface="Arial" pitchFamily="34" charset="0"/>
              </a:defRPr>
            </a:lvl6pPr>
            <a:lvl7pPr marL="2971800" indent="-228600" defTabSz="1008063" eaLnBrk="0" fontAlgn="base" hangingPunct="0">
              <a:spcBef>
                <a:spcPct val="20000"/>
              </a:spcBef>
              <a:spcAft>
                <a:spcPct val="0"/>
              </a:spcAft>
              <a:buChar char="»"/>
              <a:defRPr sz="1100">
                <a:solidFill>
                  <a:schemeClr val="tx1"/>
                </a:solidFill>
                <a:latin typeface="Arial" pitchFamily="34" charset="0"/>
              </a:defRPr>
            </a:lvl7pPr>
            <a:lvl8pPr marL="3429000" indent="-228600" defTabSz="1008063" eaLnBrk="0" fontAlgn="base" hangingPunct="0">
              <a:spcBef>
                <a:spcPct val="20000"/>
              </a:spcBef>
              <a:spcAft>
                <a:spcPct val="0"/>
              </a:spcAft>
              <a:buChar char="»"/>
              <a:defRPr sz="1100">
                <a:solidFill>
                  <a:schemeClr val="tx1"/>
                </a:solidFill>
                <a:latin typeface="Arial" pitchFamily="34" charset="0"/>
              </a:defRPr>
            </a:lvl8pPr>
            <a:lvl9pPr marL="3886200" indent="-228600" defTabSz="1008063" eaLnBrk="0" fontAlgn="base" hangingPunct="0">
              <a:spcBef>
                <a:spcPct val="20000"/>
              </a:spcBef>
              <a:spcAft>
                <a:spcPct val="0"/>
              </a:spcAft>
              <a:buChar char="»"/>
              <a:defRPr sz="1100">
                <a:solidFill>
                  <a:schemeClr val="tx1"/>
                </a:solidFill>
                <a:latin typeface="Arial" pitchFamily="34" charset="0"/>
              </a:defRPr>
            </a:lvl9pPr>
          </a:lstStyle>
          <a:p>
            <a:pPr algn="ctr" eaLnBrk="1" hangingPunct="1">
              <a:spcBef>
                <a:spcPct val="50000"/>
              </a:spcBef>
              <a:buClrTx/>
              <a:buFontTx/>
              <a:buNone/>
            </a:pPr>
            <a:r>
              <a:rPr lang="fr-BE" altLang="fr-FR" sz="2400" b="0" dirty="0">
                <a:solidFill>
                  <a:schemeClr val="bg1"/>
                </a:solidFill>
                <a:latin typeface="+mj-lt"/>
                <a:ea typeface="+mj-ea"/>
                <a:cs typeface="+mj-cs"/>
              </a:rPr>
              <a:t>OBJECTIVE: </a:t>
            </a:r>
            <a:r>
              <a:rPr lang="en-US" altLang="fr-FR" sz="2400" b="0" dirty="0">
                <a:solidFill>
                  <a:schemeClr val="bg1"/>
                </a:solidFill>
                <a:latin typeface="+mj-lt"/>
                <a:ea typeface="+mj-ea"/>
                <a:cs typeface="+mj-cs"/>
              </a:rPr>
              <a:t>make a real added value proposition</a:t>
            </a:r>
            <a:endParaRPr lang="fr-BE" altLang="fr-FR" sz="2400" b="0" dirty="0">
              <a:solidFill>
                <a:schemeClr val="bg1"/>
              </a:solidFill>
              <a:latin typeface="+mj-lt"/>
              <a:ea typeface="+mj-ea"/>
              <a:cs typeface="+mj-cs"/>
            </a:endParaRPr>
          </a:p>
          <a:p>
            <a:pPr algn="ctr" eaLnBrk="1" hangingPunct="1">
              <a:spcBef>
                <a:spcPct val="50000"/>
              </a:spcBef>
              <a:buClrTx/>
              <a:buNone/>
            </a:pPr>
            <a:r>
              <a:rPr lang="fr-BE" altLang="fr-FR" sz="2400" b="0" dirty="0">
                <a:solidFill>
                  <a:schemeClr val="bg1"/>
                </a:solidFill>
                <a:latin typeface="+mj-lt"/>
                <a:ea typeface="+mj-ea"/>
                <a:cs typeface="+mj-cs"/>
              </a:rPr>
              <a:t>SOLUTION = </a:t>
            </a:r>
            <a:r>
              <a:rPr lang="fr-BE" altLang="fr-FR" sz="2400" b="0" dirty="0" err="1">
                <a:solidFill>
                  <a:schemeClr val="bg1"/>
                </a:solidFill>
                <a:latin typeface="+mj-lt"/>
                <a:ea typeface="+mj-ea"/>
                <a:cs typeface="+mj-cs"/>
              </a:rPr>
              <a:t>vehicle</a:t>
            </a:r>
            <a:r>
              <a:rPr lang="fr-BE" altLang="fr-FR" sz="2400" b="0" dirty="0">
                <a:solidFill>
                  <a:schemeClr val="bg1"/>
                </a:solidFill>
                <a:latin typeface="+mj-lt"/>
                <a:ea typeface="+mj-ea"/>
                <a:cs typeface="+mj-cs"/>
              </a:rPr>
              <a:t> + </a:t>
            </a:r>
            <a:r>
              <a:rPr lang="fr-BE" altLang="fr-FR" sz="2400" b="0" dirty="0" err="1">
                <a:solidFill>
                  <a:schemeClr val="bg1"/>
                </a:solidFill>
                <a:latin typeface="+mj-lt"/>
                <a:ea typeface="+mj-ea"/>
                <a:cs typeface="+mj-cs"/>
              </a:rPr>
              <a:t>financing</a:t>
            </a:r>
            <a:r>
              <a:rPr lang="fr-BE" altLang="fr-FR" sz="2400" b="0" dirty="0">
                <a:solidFill>
                  <a:schemeClr val="bg1"/>
                </a:solidFill>
                <a:latin typeface="+mj-lt"/>
                <a:ea typeface="+mj-ea"/>
                <a:cs typeface="+mj-cs"/>
              </a:rPr>
              <a:t> + services</a:t>
            </a:r>
            <a:endParaRPr lang="en-GB" altLang="fr-FR" sz="2400" b="0" dirty="0">
              <a:solidFill>
                <a:schemeClr val="bg1"/>
              </a:solidFill>
              <a:latin typeface="+mj-lt"/>
              <a:ea typeface="+mj-ea"/>
              <a:cs typeface="+mj-cs"/>
            </a:endParaRPr>
          </a:p>
        </p:txBody>
      </p:sp>
      <p:grpSp>
        <p:nvGrpSpPr>
          <p:cNvPr id="2944015" name="Group 15"/>
          <p:cNvGrpSpPr>
            <a:grpSpLocks/>
          </p:cNvGrpSpPr>
          <p:nvPr/>
        </p:nvGrpSpPr>
        <p:grpSpPr bwMode="auto">
          <a:xfrm rot="3446872">
            <a:off x="5601339" y="778026"/>
            <a:ext cx="2438567" cy="2502716"/>
            <a:chOff x="1559" y="1532"/>
            <a:chExt cx="1536" cy="1577"/>
          </a:xfrm>
        </p:grpSpPr>
        <p:sp>
          <p:nvSpPr>
            <p:cNvPr id="66581" name="AutoShape 16"/>
            <p:cNvSpPr>
              <a:spLocks noChangeArrowheads="1"/>
            </p:cNvSpPr>
            <p:nvPr/>
          </p:nvSpPr>
          <p:spPr bwMode="auto">
            <a:xfrm>
              <a:off x="1559" y="1539"/>
              <a:ext cx="1536" cy="1570"/>
            </a:xfrm>
            <a:prstGeom prst="triangle">
              <a:avLst>
                <a:gd name="adj" fmla="val 50000"/>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82" name="AutoShape 17"/>
            <p:cNvSpPr>
              <a:spLocks noChangeArrowheads="1"/>
            </p:cNvSpPr>
            <p:nvPr/>
          </p:nvSpPr>
          <p:spPr bwMode="auto">
            <a:xfrm>
              <a:off x="1796" y="1536"/>
              <a:ext cx="1052" cy="1072"/>
            </a:xfrm>
            <a:prstGeom prst="triangle">
              <a:avLst>
                <a:gd name="adj" fmla="val 50000"/>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83" name="AutoShape 18"/>
            <p:cNvSpPr>
              <a:spLocks noChangeArrowheads="1"/>
            </p:cNvSpPr>
            <p:nvPr/>
          </p:nvSpPr>
          <p:spPr bwMode="auto">
            <a:xfrm>
              <a:off x="2036" y="1532"/>
              <a:ext cx="572" cy="592"/>
            </a:xfrm>
            <a:prstGeom prst="triangle">
              <a:avLst>
                <a:gd name="adj" fmla="val 50000"/>
              </a:avLst>
            </a:prstGeom>
            <a:solidFill>
              <a:schemeClr val="accent6"/>
            </a:solidFill>
            <a:ln>
              <a:noFill/>
            </a:ln>
            <a:effectLst/>
            <a:extLst>
              <a:ext uri="{91240B29-F687-4F45-9708-019B960494DF}">
                <a14:hiddenLine xmlns:a14="http://schemas.microsoft.com/office/drawing/2010/main" w="127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grpSp>
      <p:grpSp>
        <p:nvGrpSpPr>
          <p:cNvPr id="2944019" name="Group 19"/>
          <p:cNvGrpSpPr>
            <a:grpSpLocks/>
          </p:cNvGrpSpPr>
          <p:nvPr/>
        </p:nvGrpSpPr>
        <p:grpSpPr bwMode="auto">
          <a:xfrm rot="7544402">
            <a:off x="7382929" y="2057642"/>
            <a:ext cx="2438567" cy="2504113"/>
            <a:chOff x="1559" y="1532"/>
            <a:chExt cx="1536" cy="1577"/>
          </a:xfrm>
        </p:grpSpPr>
        <p:sp>
          <p:nvSpPr>
            <p:cNvPr id="66578" name="AutoShape 20"/>
            <p:cNvSpPr>
              <a:spLocks noChangeArrowheads="1"/>
            </p:cNvSpPr>
            <p:nvPr/>
          </p:nvSpPr>
          <p:spPr bwMode="auto">
            <a:xfrm>
              <a:off x="1559" y="1539"/>
              <a:ext cx="1536" cy="1570"/>
            </a:xfrm>
            <a:prstGeom prst="triangle">
              <a:avLst>
                <a:gd name="adj" fmla="val 50000"/>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79" name="AutoShape 21"/>
            <p:cNvSpPr>
              <a:spLocks noChangeArrowheads="1"/>
            </p:cNvSpPr>
            <p:nvPr/>
          </p:nvSpPr>
          <p:spPr bwMode="auto">
            <a:xfrm>
              <a:off x="1796" y="1536"/>
              <a:ext cx="1052" cy="1072"/>
            </a:xfrm>
            <a:prstGeom prst="triangle">
              <a:avLst>
                <a:gd name="adj" fmla="val 50000"/>
              </a:avLst>
            </a:prstGeom>
            <a:solidFill>
              <a:schemeClr val="accent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66580" name="AutoShape 22"/>
            <p:cNvSpPr>
              <a:spLocks noChangeArrowheads="1"/>
            </p:cNvSpPr>
            <p:nvPr/>
          </p:nvSpPr>
          <p:spPr bwMode="auto">
            <a:xfrm>
              <a:off x="2036" y="1532"/>
              <a:ext cx="572" cy="592"/>
            </a:xfrm>
            <a:prstGeom prst="triangle">
              <a:avLst>
                <a:gd name="adj" fmla="val 50000"/>
              </a:avLst>
            </a:prstGeom>
            <a:solidFill>
              <a:srgbClr val="243782"/>
            </a:solidFill>
            <a:ln>
              <a:noFill/>
            </a:ln>
            <a:effectLst/>
            <a:extLst>
              <a:ext uri="{91240B29-F687-4F45-9708-019B960494DF}">
                <a14:hiddenLine xmlns:a14="http://schemas.microsoft.com/office/drawing/2010/main" w="127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grpSp>
      <p:sp>
        <p:nvSpPr>
          <p:cNvPr id="2944023" name="AutoShape 23"/>
          <p:cNvSpPr>
            <a:spLocks noChangeArrowheads="1"/>
          </p:cNvSpPr>
          <p:nvPr/>
        </p:nvSpPr>
        <p:spPr bwMode="auto">
          <a:xfrm>
            <a:off x="3796307" y="2467235"/>
            <a:ext cx="2477548" cy="2585631"/>
          </a:xfrm>
          <a:prstGeom prst="triangle">
            <a:avLst>
              <a:gd name="adj" fmla="val 50000"/>
            </a:avLst>
          </a:prstGeom>
          <a:gradFill rotWithShape="1">
            <a:gsLst>
              <a:gs pos="0">
                <a:schemeClr val="bg1">
                  <a:alpha val="60001"/>
                </a:schemeClr>
              </a:gs>
              <a:gs pos="100000">
                <a:schemeClr val="bg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55" tIns="41477" rIns="82955" bIns="41477" anchor="ctr"/>
          <a:lstStyle/>
          <a:p>
            <a:pPr>
              <a:defRPr/>
            </a:pPr>
            <a:endParaRPr lang="fr-BE" sz="2400"/>
          </a:p>
        </p:txBody>
      </p:sp>
      <p:sp>
        <p:nvSpPr>
          <p:cNvPr id="2944024" name="AutoShape 24"/>
          <p:cNvSpPr>
            <a:spLocks noChangeArrowheads="1"/>
          </p:cNvSpPr>
          <p:nvPr/>
        </p:nvSpPr>
        <p:spPr bwMode="auto">
          <a:xfrm>
            <a:off x="6028888" y="3603078"/>
            <a:ext cx="1219200" cy="516225"/>
          </a:xfrm>
          <a:prstGeom prst="rightArrow">
            <a:avLst>
              <a:gd name="adj1" fmla="val 50000"/>
              <a:gd name="adj2" fmla="val 63372"/>
            </a:avLst>
          </a:prstGeom>
          <a:solidFill>
            <a:schemeClr val="accent5"/>
          </a:solidFill>
          <a:ln>
            <a:noFill/>
          </a:ln>
          <a:effectLst/>
        </p:spPr>
        <p:txBody>
          <a:bodyPr wrap="none" lIns="82955" tIns="41477" rIns="82955" bIns="41477"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Tree>
    <p:extLst>
      <p:ext uri="{BB962C8B-B14F-4D97-AF65-F5344CB8AC3E}">
        <p14:creationId xmlns:p14="http://schemas.microsoft.com/office/powerpoint/2010/main" val="1397100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44015"/>
                                        </p:tgtEl>
                                        <p:attrNameLst>
                                          <p:attrName>style.visibility</p:attrName>
                                        </p:attrNameLst>
                                      </p:cBhvr>
                                      <p:to>
                                        <p:strVal val="visible"/>
                                      </p:to>
                                    </p:set>
                                    <p:animEffect transition="in" filter="dissolve">
                                      <p:cBhvr>
                                        <p:cTn id="7" dur="500"/>
                                        <p:tgtEl>
                                          <p:spTgt spid="2944015"/>
                                        </p:tgtEl>
                                      </p:cBhvr>
                                    </p:animEffect>
                                  </p:childTnLst>
                                  <p:subTnLst>
                                    <p:set>
                                      <p:cBhvr override="childStyle">
                                        <p:cTn dur="1" fill="hold" display="0" masterRel="sameClick" afterEffect="1">
                                          <p:stCondLst>
                                            <p:cond evt="end" delay="0">
                                              <p:tn val="5"/>
                                            </p:cond>
                                          </p:stCondLst>
                                        </p:cTn>
                                        <p:tgtEl>
                                          <p:spTgt spid="2944015"/>
                                        </p:tgtEl>
                                        <p:attrNameLst>
                                          <p:attrName>style.visibility</p:attrName>
                                        </p:attrNameLst>
                                      </p:cBhvr>
                                      <p:to>
                                        <p:strVal val="hidden"/>
                                      </p:to>
                                    </p:set>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944019"/>
                                        </p:tgtEl>
                                        <p:attrNameLst>
                                          <p:attrName>style.visibility</p:attrName>
                                        </p:attrNameLst>
                                      </p:cBhvr>
                                      <p:to>
                                        <p:strVal val="visible"/>
                                      </p:to>
                                    </p:set>
                                    <p:animEffect transition="in" filter="dissolve">
                                      <p:cBhvr>
                                        <p:cTn id="11" dur="500"/>
                                        <p:tgtEl>
                                          <p:spTgt spid="2944019"/>
                                        </p:tgtEl>
                                      </p:cBhvr>
                                    </p:animEffect>
                                  </p:childTnLst>
                                  <p:subTnLst>
                                    <p:set>
                                      <p:cBhvr override="childStyle">
                                        <p:cTn dur="1" fill="hold" display="0" masterRel="sameClick" afterEffect="1">
                                          <p:stCondLst>
                                            <p:cond evt="end" delay="0">
                                              <p:tn val="9"/>
                                            </p:cond>
                                          </p:stCondLst>
                                        </p:cTn>
                                        <p:tgtEl>
                                          <p:spTgt spid="2944019"/>
                                        </p:tgtEl>
                                        <p:attrNameLst>
                                          <p:attrName>style.visibility</p:attrName>
                                        </p:attrNameLst>
                                      </p:cBhvr>
                                      <p:to>
                                        <p:strVal val="hidden"/>
                                      </p:to>
                                    </p:set>
                                  </p:sub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944005"/>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944023"/>
                                        </p:tgtEl>
                                        <p:attrNameLst>
                                          <p:attrName>style.visibility</p:attrName>
                                        </p:attrNameLst>
                                      </p:cBhvr>
                                      <p:to>
                                        <p:strVal val="visible"/>
                                      </p:to>
                                    </p:set>
                                  </p:childTnLst>
                                </p:cTn>
                              </p:par>
                            </p:childTnLst>
                          </p:cTn>
                        </p:par>
                        <p:par>
                          <p:cTn id="18" fill="hold" nodeType="afterGroup">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2944024"/>
                                        </p:tgtEl>
                                        <p:attrNameLst>
                                          <p:attrName>style.visibility</p:attrName>
                                        </p:attrNameLst>
                                      </p:cBhvr>
                                      <p:to>
                                        <p:strVal val="visible"/>
                                      </p:to>
                                    </p:set>
                                    <p:animEffect transition="in" filter="dissolve">
                                      <p:cBhvr>
                                        <p:cTn id="21" dur="500"/>
                                        <p:tgtEl>
                                          <p:spTgt spid="29440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44014"/>
                                        </p:tgtEl>
                                        <p:attrNameLst>
                                          <p:attrName>style.visibility</p:attrName>
                                        </p:attrNameLst>
                                      </p:cBhvr>
                                      <p:to>
                                        <p:strVal val="visible"/>
                                      </p:to>
                                    </p:set>
                                    <p:animEffect transition="in" filter="dissolve">
                                      <p:cBhvr>
                                        <p:cTn id="26" dur="500"/>
                                        <p:tgtEl>
                                          <p:spTgt spid="2944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4014" grpId="0" animBg="1" autoUpdateAnimBg="0"/>
      <p:bldP spid="2944023" grpId="0" animBg="1"/>
      <p:bldP spid="29440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C4950D-E01C-A248-09D4-9D47BE66B92B}"/>
              </a:ext>
            </a:extLst>
          </p:cNvPr>
          <p:cNvSpPr>
            <a:spLocks noGrp="1"/>
          </p:cNvSpPr>
          <p:nvPr>
            <p:ph type="body" idx="1"/>
          </p:nvPr>
        </p:nvSpPr>
        <p:spPr/>
        <p:txBody>
          <a:bodyPr/>
          <a:lstStyle/>
          <a:p>
            <a:r>
              <a:rPr lang="en-US" dirty="0"/>
              <a:t>CONTEXT</a:t>
            </a:r>
          </a:p>
        </p:txBody>
      </p:sp>
      <p:sp>
        <p:nvSpPr>
          <p:cNvPr id="5" name="Text Placeholder 4">
            <a:extLst>
              <a:ext uri="{FF2B5EF4-FFF2-40B4-BE49-F238E27FC236}">
                <a16:creationId xmlns:a16="http://schemas.microsoft.com/office/drawing/2014/main" id="{EB7D54D0-18AC-1764-C052-420085082A19}"/>
              </a:ext>
            </a:extLst>
          </p:cNvPr>
          <p:cNvSpPr>
            <a:spLocks noGrp="1"/>
          </p:cNvSpPr>
          <p:nvPr>
            <p:ph type="body" sz="quarter" idx="19"/>
          </p:nvPr>
        </p:nvSpPr>
        <p:spPr/>
        <p:txBody>
          <a:bodyPr/>
          <a:lstStyle/>
          <a:p>
            <a:endParaRPr lang="en-US"/>
          </a:p>
        </p:txBody>
      </p:sp>
      <p:sp>
        <p:nvSpPr>
          <p:cNvPr id="18" name="Titre 17">
            <a:extLst>
              <a:ext uri="{FF2B5EF4-FFF2-40B4-BE49-F238E27FC236}">
                <a16:creationId xmlns:a16="http://schemas.microsoft.com/office/drawing/2014/main" id="{90E24C96-A722-4274-99D5-5EFA052EB88D}"/>
              </a:ext>
            </a:extLst>
          </p:cNvPr>
          <p:cNvSpPr>
            <a:spLocks noGrp="1"/>
          </p:cNvSpPr>
          <p:nvPr>
            <p:ph type="title"/>
          </p:nvPr>
        </p:nvSpPr>
        <p:spPr>
          <a:xfrm>
            <a:off x="1328420" y="827722"/>
            <a:ext cx="10800000" cy="335964"/>
          </a:xfrm>
        </p:spPr>
        <p:txBody>
          <a:bodyPr/>
          <a:lstStyle/>
          <a:p>
            <a:r>
              <a:rPr lang="en-US" altLang="fr-FR" dirty="0"/>
              <a:t>NEEDS discovery - </a:t>
            </a:r>
            <a:r>
              <a:rPr lang="en-US" altLang="fr-FR" dirty="0" err="1"/>
              <a:t>EssentIal</a:t>
            </a:r>
            <a:r>
              <a:rPr lang="en-US" altLang="fr-FR" dirty="0"/>
              <a:t> questions</a:t>
            </a:r>
            <a:endParaRPr lang="fr-BE" dirty="0"/>
          </a:p>
        </p:txBody>
      </p:sp>
      <p:sp>
        <p:nvSpPr>
          <p:cNvPr id="4" name="Espace réservé du numéro de diapositive 3" hidden="1">
            <a:extLst>
              <a:ext uri="{FF2B5EF4-FFF2-40B4-BE49-F238E27FC236}">
                <a16:creationId xmlns:a16="http://schemas.microsoft.com/office/drawing/2014/main" id="{D925C993-BDDB-40B0-BDDE-35F10605D83B}"/>
              </a:ext>
            </a:extLst>
          </p:cNvPr>
          <p:cNvSpPr>
            <a:spLocks noGrp="1"/>
          </p:cNvSpPr>
          <p:nvPr>
            <p:ph type="sldNum" sz="quarter" idx="4294967295"/>
          </p:nvPr>
        </p:nvSpPr>
        <p:spPr>
          <a:xfrm>
            <a:off x="0" y="0"/>
            <a:ext cx="0" cy="0"/>
          </a:xfrm>
        </p:spPr>
        <p:txBody>
          <a:bodyPr/>
          <a:lstStyle/>
          <a:p>
            <a:fld id="{80ED2DB3-9094-482E-AC3E-2EBD1B8349C1}" type="slidenum">
              <a:rPr lang="fr-FR" altLang="en-US" smtClean="0"/>
              <a:pPr/>
              <a:t>12</a:t>
            </a:fld>
            <a:endParaRPr lang="fr-FR" altLang="en-US"/>
          </a:p>
        </p:txBody>
      </p:sp>
      <p:sp>
        <p:nvSpPr>
          <p:cNvPr id="29" name="Rectangle 28">
            <a:extLst>
              <a:ext uri="{FF2B5EF4-FFF2-40B4-BE49-F238E27FC236}">
                <a16:creationId xmlns:a16="http://schemas.microsoft.com/office/drawing/2014/main" id="{B319B5E0-3557-4D62-87A7-D0E29200FB63}"/>
              </a:ext>
            </a:extLst>
          </p:cNvPr>
          <p:cNvSpPr/>
          <p:nvPr/>
        </p:nvSpPr>
        <p:spPr bwMode="auto">
          <a:xfrm>
            <a:off x="7936274" y="2266751"/>
            <a:ext cx="411646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latin typeface="+mj-lt"/>
                <a:cs typeface="Calibri" panose="020F0502020204030204" pitchFamily="34" charset="0"/>
              </a:rPr>
              <a:t>Who is my customer?</a:t>
            </a:r>
          </a:p>
          <a:p>
            <a:pPr algn="ctr" eaLnBrk="1" hangingPunct="1">
              <a:defRPr/>
            </a:pPr>
            <a:r>
              <a:rPr lang="en-GB" sz="1200" dirty="0">
                <a:cs typeface="Calibri" panose="020F0502020204030204" pitchFamily="34" charset="0"/>
              </a:rPr>
              <a:t>(Situational questions)</a:t>
            </a:r>
          </a:p>
        </p:txBody>
      </p:sp>
      <p:sp>
        <p:nvSpPr>
          <p:cNvPr id="7" name="Freeform: Shape 6">
            <a:extLst>
              <a:ext uri="{FF2B5EF4-FFF2-40B4-BE49-F238E27FC236}">
                <a16:creationId xmlns:a16="http://schemas.microsoft.com/office/drawing/2014/main" id="{31FD7576-8061-F102-2E03-ED2065A2429B}"/>
              </a:ext>
            </a:extLst>
          </p:cNvPr>
          <p:cNvSpPr/>
          <p:nvPr/>
        </p:nvSpPr>
        <p:spPr>
          <a:xfrm>
            <a:off x="7281312" y="2273014"/>
            <a:ext cx="560400" cy="670012"/>
          </a:xfrm>
          <a:custGeom>
            <a:avLst/>
            <a:gdLst>
              <a:gd name="connsiteX0" fmla="*/ 497788 w 540153"/>
              <a:gd name="connsiteY0" fmla="*/ 0 h 612377"/>
              <a:gd name="connsiteX1" fmla="*/ 0 w 540153"/>
              <a:gd name="connsiteY1" fmla="*/ 0 h 612377"/>
              <a:gd name="connsiteX2" fmla="*/ 0 w 540153"/>
              <a:gd name="connsiteY2" fmla="*/ 612378 h 612377"/>
              <a:gd name="connsiteX3" fmla="*/ 497788 w 540153"/>
              <a:gd name="connsiteY3" fmla="*/ 612378 h 612377"/>
              <a:gd name="connsiteX4" fmla="*/ 540153 w 540153"/>
              <a:gd name="connsiteY4" fmla="*/ 579276 h 612377"/>
              <a:gd name="connsiteX5" fmla="*/ 540153 w 540153"/>
              <a:gd name="connsiteY5" fmla="*/ 33102 h 612377"/>
              <a:gd name="connsiteX6" fmla="*/ 497788 w 540153"/>
              <a:gd name="connsiteY6" fmla="*/ 0 h 612377"/>
              <a:gd name="connsiteX7" fmla="*/ 181110 w 540153"/>
              <a:gd name="connsiteY7" fmla="*/ 232538 h 612377"/>
              <a:gd name="connsiteX8" fmla="*/ 261604 w 540153"/>
              <a:gd name="connsiteY8" fmla="*/ 169645 h 612377"/>
              <a:gd name="connsiteX9" fmla="*/ 342097 w 540153"/>
              <a:gd name="connsiteY9" fmla="*/ 232538 h 612377"/>
              <a:gd name="connsiteX10" fmla="*/ 261604 w 540153"/>
              <a:gd name="connsiteY10" fmla="*/ 295431 h 612377"/>
              <a:gd name="connsiteX11" fmla="*/ 181110 w 540153"/>
              <a:gd name="connsiteY11" fmla="*/ 232538 h 612377"/>
              <a:gd name="connsiteX12" fmla="*/ 423650 w 540153"/>
              <a:gd name="connsiteY12" fmla="*/ 438595 h 612377"/>
              <a:gd name="connsiteX13" fmla="*/ 99558 w 540153"/>
              <a:gd name="connsiteY13" fmla="*/ 438595 h 612377"/>
              <a:gd name="connsiteX14" fmla="*/ 99558 w 540153"/>
              <a:gd name="connsiteY14" fmla="*/ 375702 h 612377"/>
              <a:gd name="connsiteX15" fmla="*/ 115445 w 540153"/>
              <a:gd name="connsiteY15" fmla="*/ 350048 h 612377"/>
              <a:gd name="connsiteX16" fmla="*/ 194879 w 540153"/>
              <a:gd name="connsiteY16" fmla="*/ 320257 h 612377"/>
              <a:gd name="connsiteX17" fmla="*/ 261604 w 540153"/>
              <a:gd name="connsiteY17" fmla="*/ 311982 h 612377"/>
              <a:gd name="connsiteX18" fmla="*/ 328328 w 540153"/>
              <a:gd name="connsiteY18" fmla="*/ 320257 h 612377"/>
              <a:gd name="connsiteX19" fmla="*/ 407763 w 540153"/>
              <a:gd name="connsiteY19" fmla="*/ 350048 h 612377"/>
              <a:gd name="connsiteX20" fmla="*/ 423650 w 540153"/>
              <a:gd name="connsiteY20" fmla="*/ 375702 h 612377"/>
              <a:gd name="connsiteX21" fmla="*/ 423650 w 540153"/>
              <a:gd name="connsiteY21" fmla="*/ 438595 h 61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0153" h="612377">
                <a:moveTo>
                  <a:pt x="497788" y="0"/>
                </a:moveTo>
                <a:lnTo>
                  <a:pt x="0" y="0"/>
                </a:lnTo>
                <a:lnTo>
                  <a:pt x="0" y="612378"/>
                </a:lnTo>
                <a:lnTo>
                  <a:pt x="497788" y="612378"/>
                </a:lnTo>
                <a:cubicBezTo>
                  <a:pt x="521089" y="612378"/>
                  <a:pt x="540153" y="597482"/>
                  <a:pt x="540153" y="579276"/>
                </a:cubicBezTo>
                <a:lnTo>
                  <a:pt x="540153" y="33102"/>
                </a:lnTo>
                <a:cubicBezTo>
                  <a:pt x="540153" y="14896"/>
                  <a:pt x="521089" y="0"/>
                  <a:pt x="497788" y="0"/>
                </a:cubicBezTo>
                <a:close/>
                <a:moveTo>
                  <a:pt x="181110" y="232538"/>
                </a:moveTo>
                <a:cubicBezTo>
                  <a:pt x="181110" y="197781"/>
                  <a:pt x="217120" y="169645"/>
                  <a:pt x="261604" y="169645"/>
                </a:cubicBezTo>
                <a:cubicBezTo>
                  <a:pt x="306087" y="169645"/>
                  <a:pt x="342097" y="197781"/>
                  <a:pt x="342097" y="232538"/>
                </a:cubicBezTo>
                <a:cubicBezTo>
                  <a:pt x="342097" y="267295"/>
                  <a:pt x="306087" y="295431"/>
                  <a:pt x="261604" y="295431"/>
                </a:cubicBezTo>
                <a:cubicBezTo>
                  <a:pt x="217120" y="295431"/>
                  <a:pt x="181110" y="268122"/>
                  <a:pt x="181110" y="232538"/>
                </a:cubicBezTo>
                <a:close/>
                <a:moveTo>
                  <a:pt x="423650" y="438595"/>
                </a:moveTo>
                <a:lnTo>
                  <a:pt x="99558" y="438595"/>
                </a:lnTo>
                <a:lnTo>
                  <a:pt x="99558" y="375702"/>
                </a:lnTo>
                <a:cubicBezTo>
                  <a:pt x="99558" y="365772"/>
                  <a:pt x="105912" y="356669"/>
                  <a:pt x="115445" y="350048"/>
                </a:cubicBezTo>
                <a:cubicBezTo>
                  <a:pt x="139804" y="336808"/>
                  <a:pt x="166282" y="326050"/>
                  <a:pt x="194879" y="320257"/>
                </a:cubicBezTo>
                <a:cubicBezTo>
                  <a:pt x="217120" y="315292"/>
                  <a:pt x="239362" y="312809"/>
                  <a:pt x="261604" y="311982"/>
                </a:cubicBezTo>
                <a:cubicBezTo>
                  <a:pt x="283845" y="311982"/>
                  <a:pt x="307146" y="314464"/>
                  <a:pt x="328328" y="320257"/>
                </a:cubicBezTo>
                <a:cubicBezTo>
                  <a:pt x="356925" y="326050"/>
                  <a:pt x="383403" y="335980"/>
                  <a:pt x="407763" y="350048"/>
                </a:cubicBezTo>
                <a:cubicBezTo>
                  <a:pt x="417295" y="355841"/>
                  <a:pt x="423650" y="365772"/>
                  <a:pt x="423650" y="375702"/>
                </a:cubicBezTo>
                <a:lnTo>
                  <a:pt x="423650" y="438595"/>
                </a:lnTo>
                <a:close/>
              </a:path>
            </a:pathLst>
          </a:custGeom>
          <a:solidFill>
            <a:srgbClr val="FF0000"/>
          </a:solidFill>
          <a:ln w="10517" cap="flat">
            <a:no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id="{AFD9CA26-F5BD-4D3E-88B3-B6A004E36D2D}"/>
              </a:ext>
            </a:extLst>
          </p:cNvPr>
          <p:cNvSpPr/>
          <p:nvPr/>
        </p:nvSpPr>
        <p:spPr bwMode="auto">
          <a:xfrm>
            <a:off x="7931748" y="3567955"/>
            <a:ext cx="4116462"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latin typeface="+mj-lt"/>
                <a:cs typeface="Calibri" panose="020F0502020204030204" pitchFamily="34" charset="0"/>
              </a:rPr>
              <a:t>What are their expectations?</a:t>
            </a:r>
          </a:p>
          <a:p>
            <a:pPr algn="ctr">
              <a:defRPr/>
            </a:pPr>
            <a:r>
              <a:rPr lang="en-GB" sz="1200" dirty="0">
                <a:cs typeface="Calibri" panose="020F0502020204030204" pitchFamily="34" charset="0"/>
              </a:rPr>
              <a:t>(Why is she/he there?)</a:t>
            </a:r>
          </a:p>
        </p:txBody>
      </p:sp>
      <p:grpSp>
        <p:nvGrpSpPr>
          <p:cNvPr id="39" name="Groupe 38">
            <a:extLst>
              <a:ext uri="{FF2B5EF4-FFF2-40B4-BE49-F238E27FC236}">
                <a16:creationId xmlns:a16="http://schemas.microsoft.com/office/drawing/2014/main" id="{1136620A-77B6-4DC8-B062-76E1AD0AF180}"/>
              </a:ext>
            </a:extLst>
          </p:cNvPr>
          <p:cNvGrpSpPr/>
          <p:nvPr/>
        </p:nvGrpSpPr>
        <p:grpSpPr>
          <a:xfrm>
            <a:off x="7237653" y="4869160"/>
            <a:ext cx="4840475" cy="676275"/>
            <a:chOff x="7430334" y="4869160"/>
            <a:chExt cx="4121903" cy="676275"/>
          </a:xfrm>
          <a:solidFill>
            <a:schemeClr val="tx2"/>
          </a:solidFill>
        </p:grpSpPr>
        <p:sp>
          <p:nvSpPr>
            <p:cNvPr id="28" name="Rectangle 27">
              <a:extLst>
                <a:ext uri="{FF2B5EF4-FFF2-40B4-BE49-F238E27FC236}">
                  <a16:creationId xmlns:a16="http://schemas.microsoft.com/office/drawing/2014/main" id="{7F507C2B-317E-4F6C-961D-1982D2A7C534}"/>
                </a:ext>
              </a:extLst>
            </p:cNvPr>
            <p:cNvSpPr/>
            <p:nvPr/>
          </p:nvSpPr>
          <p:spPr bwMode="auto">
            <a:xfrm>
              <a:off x="8037853" y="4869160"/>
              <a:ext cx="3514384" cy="676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latin typeface="+mj-lt"/>
                  <a:cs typeface="Calibri" panose="020F0502020204030204" pitchFamily="34" charset="0"/>
                </a:rPr>
                <a:t>What is their budget?</a:t>
              </a:r>
            </a:p>
            <a:p>
              <a:pPr algn="ctr" eaLnBrk="1" hangingPunct="1">
                <a:defRPr/>
              </a:pPr>
              <a:r>
                <a:rPr lang="en-GB" sz="1200" dirty="0">
                  <a:cs typeface="Calibri" panose="020F0502020204030204" pitchFamily="34" charset="0"/>
                </a:rPr>
                <a:t>(Vehicle + Financing + Services) </a:t>
              </a:r>
            </a:p>
          </p:txBody>
        </p:sp>
        <p:pic>
          <p:nvPicPr>
            <p:cNvPr id="36" name="Graphique 35" descr="Euro avec un remplissage uni">
              <a:extLst>
                <a:ext uri="{FF2B5EF4-FFF2-40B4-BE49-F238E27FC236}">
                  <a16:creationId xmlns:a16="http://schemas.microsoft.com/office/drawing/2014/main" id="{435F4E38-30C8-47C4-9205-D5F59D804B1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30334" y="4941757"/>
              <a:ext cx="522398" cy="522398"/>
            </a:xfrm>
            <a:prstGeom prst="rect">
              <a:avLst/>
            </a:prstGeom>
          </p:spPr>
        </p:pic>
      </p:grpSp>
      <p:pic>
        <p:nvPicPr>
          <p:cNvPr id="9" name="Picture 8" descr="Close-up of hands shaking&#10;&#10;Description automatically generated">
            <a:extLst>
              <a:ext uri="{FF2B5EF4-FFF2-40B4-BE49-F238E27FC236}">
                <a16:creationId xmlns:a16="http://schemas.microsoft.com/office/drawing/2014/main" id="{D44E442E-4B44-B7E0-B5DB-22B1BDFD599D}"/>
              </a:ext>
            </a:extLst>
          </p:cNvPr>
          <p:cNvPicPr>
            <a:picLocks noChangeAspect="1"/>
          </p:cNvPicPr>
          <p:nvPr/>
        </p:nvPicPr>
        <p:blipFill>
          <a:blip r:embed="rId5"/>
          <a:stretch>
            <a:fillRect/>
          </a:stretch>
        </p:blipFill>
        <p:spPr>
          <a:xfrm>
            <a:off x="183770" y="1603674"/>
            <a:ext cx="6937881" cy="4625254"/>
          </a:xfrm>
          <a:prstGeom prst="rect">
            <a:avLst/>
          </a:prstGeom>
        </p:spPr>
      </p:pic>
      <p:pic>
        <p:nvPicPr>
          <p:cNvPr id="19" name="Graphic 18" descr="Clipboard Partially Checked outline">
            <a:extLst>
              <a:ext uri="{FF2B5EF4-FFF2-40B4-BE49-F238E27FC236}">
                <a16:creationId xmlns:a16="http://schemas.microsoft.com/office/drawing/2014/main" id="{0CD96D87-4A7D-4A83-6C81-0681496981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4551" y="3548009"/>
            <a:ext cx="739477" cy="712760"/>
          </a:xfrm>
          <a:prstGeom prst="rect">
            <a:avLst/>
          </a:prstGeom>
        </p:spPr>
      </p:pic>
      <p:pic>
        <p:nvPicPr>
          <p:cNvPr id="15" name="Picture 2" descr="Drapeaux Monde Banque d'images et photos libres de droit - iStock">
            <a:extLst>
              <a:ext uri="{FF2B5EF4-FFF2-40B4-BE49-F238E27FC236}">
                <a16:creationId xmlns:a16="http://schemas.microsoft.com/office/drawing/2014/main" id="{41564EEA-C928-A4CE-FD3B-C8A1AF1AD9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285" y="772523"/>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8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58B8D67-C3E8-47E8-825E-1CD425BAD314}"/>
              </a:ext>
            </a:extLst>
          </p:cNvPr>
          <p:cNvSpPr>
            <a:spLocks noGrp="1"/>
          </p:cNvSpPr>
          <p:nvPr>
            <p:ph type="body" idx="1"/>
          </p:nvPr>
        </p:nvSpPr>
        <p:spPr/>
        <p:txBody>
          <a:bodyPr/>
          <a:lstStyle/>
          <a:p>
            <a:r>
              <a:rPr lang="fr-BE" dirty="0" err="1"/>
              <a:t>context</a:t>
            </a:r>
            <a:endParaRPr lang="fr-BE" dirty="0"/>
          </a:p>
        </p:txBody>
      </p:sp>
      <p:sp>
        <p:nvSpPr>
          <p:cNvPr id="4" name="Text Placeholder 3">
            <a:extLst>
              <a:ext uri="{FF2B5EF4-FFF2-40B4-BE49-F238E27FC236}">
                <a16:creationId xmlns:a16="http://schemas.microsoft.com/office/drawing/2014/main" id="{AEE03FAE-10D3-4F7B-E641-773D1153F7C7}"/>
              </a:ext>
            </a:extLst>
          </p:cNvPr>
          <p:cNvSpPr>
            <a:spLocks noGrp="1"/>
          </p:cNvSpPr>
          <p:nvPr>
            <p:ph type="body" sz="quarter" idx="19"/>
          </p:nvPr>
        </p:nvSpPr>
        <p:spPr/>
        <p:txBody>
          <a:bodyPr/>
          <a:lstStyle/>
          <a:p>
            <a:r>
              <a:rPr lang="fr-BE"/>
              <a:t>01</a:t>
            </a:r>
          </a:p>
        </p:txBody>
      </p:sp>
      <p:sp>
        <p:nvSpPr>
          <p:cNvPr id="133125" name="Title 4"/>
          <p:cNvSpPr>
            <a:spLocks noGrp="1"/>
          </p:cNvSpPr>
          <p:nvPr>
            <p:ph type="title"/>
          </p:nvPr>
        </p:nvSpPr>
        <p:spPr>
          <a:xfrm>
            <a:off x="1155700" y="812745"/>
            <a:ext cx="10800000" cy="335964"/>
          </a:xfrm>
        </p:spPr>
        <p:txBody>
          <a:bodyPr/>
          <a:lstStyle/>
          <a:p>
            <a:r>
              <a:rPr lang="fr-FR" altLang="fr-FR" dirty="0"/>
              <a:t>The notion of </a:t>
            </a:r>
            <a:r>
              <a:rPr lang="fr-FR" altLang="fr-FR" dirty="0" err="1"/>
              <a:t>diagnosis</a:t>
            </a:r>
            <a:endParaRPr lang="fr-FR" altLang="fr-FR" dirty="0"/>
          </a:p>
        </p:txBody>
      </p:sp>
      <p:grpSp>
        <p:nvGrpSpPr>
          <p:cNvPr id="13" name="Groupe 17">
            <a:extLst>
              <a:ext uri="{FF2B5EF4-FFF2-40B4-BE49-F238E27FC236}">
                <a16:creationId xmlns:a16="http://schemas.microsoft.com/office/drawing/2014/main" id="{F7F60C80-B2FB-84ED-9098-FC0478245F5A}"/>
              </a:ext>
            </a:extLst>
          </p:cNvPr>
          <p:cNvGrpSpPr/>
          <p:nvPr/>
        </p:nvGrpSpPr>
        <p:grpSpPr>
          <a:xfrm>
            <a:off x="569319" y="951543"/>
            <a:ext cx="8182462" cy="5461794"/>
            <a:chOff x="640439" y="1042983"/>
            <a:chExt cx="8182462" cy="5461794"/>
          </a:xfrm>
        </p:grpSpPr>
        <p:pic>
          <p:nvPicPr>
            <p:cNvPr id="14" name="Image 4" descr="Une image contenant texte, intérieur, personne&#10;&#10;Description générée automatiquement">
              <a:extLst>
                <a:ext uri="{FF2B5EF4-FFF2-40B4-BE49-F238E27FC236}">
                  <a16:creationId xmlns:a16="http://schemas.microsoft.com/office/drawing/2014/main" id="{C00C6B00-4646-F4A6-42DA-0980DFD952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439" y="1042983"/>
              <a:ext cx="8182462" cy="5461794"/>
            </a:xfrm>
            <a:prstGeom prst="rect">
              <a:avLst/>
            </a:prstGeom>
            <a:noFill/>
          </p:spPr>
        </p:pic>
        <p:sp>
          <p:nvSpPr>
            <p:cNvPr id="15" name="ZoneTexte 14">
              <a:extLst>
                <a:ext uri="{FF2B5EF4-FFF2-40B4-BE49-F238E27FC236}">
                  <a16:creationId xmlns:a16="http://schemas.microsoft.com/office/drawing/2014/main" id="{C4E4E8B0-9509-1737-F3C1-0D1D39300095}"/>
                </a:ext>
              </a:extLst>
            </p:cNvPr>
            <p:cNvSpPr txBox="1"/>
            <p:nvPr/>
          </p:nvSpPr>
          <p:spPr>
            <a:xfrm rot="21031311">
              <a:off x="2335223" y="3477416"/>
              <a:ext cx="3181419" cy="830997"/>
            </a:xfrm>
            <a:prstGeom prst="rect">
              <a:avLst/>
            </a:prstGeom>
            <a:noFill/>
          </p:spPr>
          <p:txBody>
            <a:bodyPr wrap="square" rtlCol="0">
              <a:spAutoFit/>
            </a:bodyPr>
            <a:lstStyle/>
            <a:p>
              <a:r>
                <a:rPr lang="en-US" sz="2400" dirty="0">
                  <a:latin typeface="Encode Sans" panose="020B0604020202020204" charset="0"/>
                </a:rPr>
                <a:t>The right diagnosis of the customer</a:t>
              </a:r>
              <a:endParaRPr lang="fr-BE" sz="2400" dirty="0">
                <a:latin typeface="Encode Sans" panose="020B0604020202020204" charset="0"/>
              </a:endParaRPr>
            </a:p>
          </p:txBody>
        </p:sp>
        <p:pic>
          <p:nvPicPr>
            <p:cNvPr id="16" name="Graphique 16" descr="Public cible avec un remplissage uni">
              <a:extLst>
                <a:ext uri="{FF2B5EF4-FFF2-40B4-BE49-F238E27FC236}">
                  <a16:creationId xmlns:a16="http://schemas.microsoft.com/office/drawing/2014/main" id="{B091B249-7C34-04C6-7F6E-642D7F5C40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178962">
              <a:off x="3256961" y="2606185"/>
              <a:ext cx="914400" cy="914400"/>
            </a:xfrm>
            <a:prstGeom prst="rect">
              <a:avLst/>
            </a:prstGeom>
          </p:spPr>
        </p:pic>
      </p:grpSp>
      <p:sp>
        <p:nvSpPr>
          <p:cNvPr id="17" name="Rectangle à coins arrondis 11">
            <a:extLst>
              <a:ext uri="{FF2B5EF4-FFF2-40B4-BE49-F238E27FC236}">
                <a16:creationId xmlns:a16="http://schemas.microsoft.com/office/drawing/2014/main" id="{D5343295-AD06-33ED-3F1B-29E92E746B9D}"/>
              </a:ext>
            </a:extLst>
          </p:cNvPr>
          <p:cNvSpPr/>
          <p:nvPr/>
        </p:nvSpPr>
        <p:spPr>
          <a:xfrm>
            <a:off x="6240904" y="3866912"/>
            <a:ext cx="5420551" cy="1758852"/>
          </a:xfrm>
          <a:prstGeom prst="roundRect">
            <a:avLst/>
          </a:prstGeom>
          <a:solidFill>
            <a:schemeClr val="accent6">
              <a:alpha val="90000"/>
            </a:schemeClr>
          </a:solidFill>
          <a:ln>
            <a:solidFill>
              <a:srgbClr val="326A94"/>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lvl1pPr marL="177800" indent="-1778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FR">
              <a:solidFill>
                <a:srgbClr val="990000"/>
              </a:solidFill>
              <a:latin typeface="Encode Sans" panose="020B0604020202020204" charset="0"/>
            </a:endParaRPr>
          </a:p>
          <a:p>
            <a:pPr>
              <a:buFontTx/>
              <a:buChar char="•"/>
              <a:defRPr/>
            </a:pPr>
            <a:endParaRPr lang="fr-FR">
              <a:solidFill>
                <a:srgbClr val="990000"/>
              </a:solidFill>
              <a:latin typeface="Encode Sans" panose="020B0604020202020204" charset="0"/>
            </a:endParaRPr>
          </a:p>
        </p:txBody>
      </p:sp>
      <p:sp>
        <p:nvSpPr>
          <p:cNvPr id="19" name="Rectangle à coins arrondis 11">
            <a:extLst>
              <a:ext uri="{FF2B5EF4-FFF2-40B4-BE49-F238E27FC236}">
                <a16:creationId xmlns:a16="http://schemas.microsoft.com/office/drawing/2014/main" id="{4FC994F1-7751-A36E-5BC7-7FC19134F2B3}"/>
              </a:ext>
            </a:extLst>
          </p:cNvPr>
          <p:cNvSpPr/>
          <p:nvPr/>
        </p:nvSpPr>
        <p:spPr>
          <a:xfrm>
            <a:off x="6240903" y="1777051"/>
            <a:ext cx="5420551" cy="1758852"/>
          </a:xfrm>
          <a:prstGeom prst="roundRect">
            <a:avLst/>
          </a:prstGeom>
          <a:solidFill>
            <a:srgbClr val="FF0000">
              <a:alpha val="90000"/>
            </a:srgbClr>
          </a:solidFill>
          <a:ln>
            <a:solidFill>
              <a:srgbClr val="326A94"/>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lvl1pPr marL="177800" indent="-1778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FR">
              <a:solidFill>
                <a:schemeClr val="bg1"/>
              </a:solidFill>
              <a:latin typeface="Encode Sans" panose="020B0604020202020204" charset="0"/>
            </a:endParaRPr>
          </a:p>
          <a:p>
            <a:pPr>
              <a:buFontTx/>
              <a:buChar char="•"/>
              <a:defRPr/>
            </a:pPr>
            <a:endParaRPr lang="fr-FR">
              <a:solidFill>
                <a:schemeClr val="bg1"/>
              </a:solidFill>
              <a:latin typeface="Encode Sans" panose="020B0604020202020204" charset="0"/>
            </a:endParaRPr>
          </a:p>
        </p:txBody>
      </p:sp>
      <p:sp>
        <p:nvSpPr>
          <p:cNvPr id="20" name="Rectangle 22">
            <a:extLst>
              <a:ext uri="{FF2B5EF4-FFF2-40B4-BE49-F238E27FC236}">
                <a16:creationId xmlns:a16="http://schemas.microsoft.com/office/drawing/2014/main" id="{C868EE25-4FF4-6CD3-4E47-3D96883A4DFE}"/>
              </a:ext>
            </a:extLst>
          </p:cNvPr>
          <p:cNvSpPr>
            <a:spLocks noChangeArrowheads="1"/>
          </p:cNvSpPr>
          <p:nvPr/>
        </p:nvSpPr>
        <p:spPr bwMode="auto">
          <a:xfrm>
            <a:off x="6795414" y="2024187"/>
            <a:ext cx="4481770" cy="132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defRPr sz="2000">
                <a:solidFill>
                  <a:srgbClr val="4C5356"/>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a:solidFill>
                  <a:srgbClr val="4C5356"/>
                </a:solidFill>
                <a:latin typeface="Calibri" panose="020F0502020204030204" pitchFamily="34" charset="0"/>
                <a:ea typeface="MS PGothic" panose="020B0600070205080204" pitchFamily="34" charset="-128"/>
                <a:cs typeface="Arial" panose="020B0604020202020204" pitchFamily="34" charset="0"/>
              </a:defRPr>
            </a:lvl2pPr>
            <a:lvl3pPr marL="1143000" indent="-228600">
              <a:spcBef>
                <a:spcPct val="20000"/>
              </a:spcBef>
              <a:buClr>
                <a:srgbClr val="7F7F7F"/>
              </a:buClr>
              <a:buFont typeface="Wingdings" panose="05000000000000000000" pitchFamily="2" charset="2"/>
              <a:buChar char="§"/>
              <a:defRPr sz="1600">
                <a:solidFill>
                  <a:srgbClr val="4C5356"/>
                </a:solidFill>
                <a:latin typeface="Calibri" panose="020F0502020204030204" pitchFamily="34" charset="0"/>
                <a:ea typeface="MS PGothic" panose="020B0600070205080204" pitchFamily="34" charset="-128"/>
                <a:cs typeface="Arial" panose="020B0604020202020204" pitchFamily="34" charset="0"/>
              </a:defRPr>
            </a:lvl3pPr>
            <a:lvl4pPr marL="1600200" indent="-228600">
              <a:spcBef>
                <a:spcPct val="20000"/>
              </a:spcBef>
              <a:buClr>
                <a:srgbClr val="9A0054"/>
              </a:buClr>
              <a:buFont typeface="Wingdings" panose="05000000000000000000" pitchFamily="2" charset="2"/>
              <a:buChar char="§"/>
              <a:defRPr sz="1400">
                <a:solidFill>
                  <a:srgbClr val="4C5356"/>
                </a:solidFill>
                <a:latin typeface="Calibri" panose="020F050202020403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9pPr>
          </a:lstStyle>
          <a:p>
            <a:pPr algn="ctr">
              <a:spcBef>
                <a:spcPct val="0"/>
              </a:spcBef>
              <a:buFontTx/>
              <a:buNone/>
            </a:pPr>
            <a:r>
              <a:rPr lang="en-US" altLang="fr-FR" dirty="0">
                <a:solidFill>
                  <a:schemeClr val="bg1"/>
                </a:solidFill>
                <a:latin typeface="+mn-lt"/>
                <a:ea typeface="+mj-ea"/>
                <a:cs typeface="+mj-cs"/>
              </a:rPr>
              <a:t>Your goal after the discovery phase</a:t>
            </a:r>
            <a:endParaRPr lang="fr-FR" altLang="fr-FR" dirty="0">
              <a:solidFill>
                <a:schemeClr val="bg1"/>
              </a:solidFill>
              <a:latin typeface="+mn-lt"/>
              <a:ea typeface="+mj-ea"/>
              <a:cs typeface="+mj-cs"/>
            </a:endParaRPr>
          </a:p>
          <a:p>
            <a:pPr algn="ctr">
              <a:spcBef>
                <a:spcPct val="0"/>
              </a:spcBef>
              <a:buFontTx/>
              <a:buNone/>
            </a:pPr>
            <a:r>
              <a:rPr lang="fr-FR" altLang="fr-FR" dirty="0">
                <a:solidFill>
                  <a:schemeClr val="bg1"/>
                </a:solidFill>
                <a:latin typeface="+mn-lt"/>
                <a:ea typeface="+mj-ea"/>
                <a:cs typeface="+mj-cs"/>
              </a:rPr>
              <a:t> = </a:t>
            </a:r>
          </a:p>
          <a:p>
            <a:pPr algn="ctr">
              <a:spcBef>
                <a:spcPct val="0"/>
              </a:spcBef>
              <a:buFontTx/>
              <a:buNone/>
            </a:pPr>
            <a:r>
              <a:rPr lang="fr-FR" altLang="fr-FR" dirty="0" err="1">
                <a:solidFill>
                  <a:schemeClr val="bg1"/>
                </a:solidFill>
                <a:latin typeface="+mj-lt"/>
                <a:ea typeface="+mj-ea"/>
                <a:cs typeface="+mj-cs"/>
              </a:rPr>
              <a:t>Make</a:t>
            </a:r>
            <a:r>
              <a:rPr lang="fr-FR" altLang="fr-FR" dirty="0">
                <a:solidFill>
                  <a:schemeClr val="bg1"/>
                </a:solidFill>
                <a:latin typeface="+mj-lt"/>
                <a:ea typeface="+mj-ea"/>
                <a:cs typeface="+mj-cs"/>
              </a:rPr>
              <a:t> a DIAGNOSIS</a:t>
            </a:r>
            <a:endParaRPr lang="fr-BE" altLang="fr-FR" sz="2600" dirty="0">
              <a:solidFill>
                <a:schemeClr val="bg1"/>
              </a:solidFill>
              <a:latin typeface="+mj-lt"/>
              <a:ea typeface="+mj-ea"/>
              <a:cs typeface="+mj-cs"/>
            </a:endParaRPr>
          </a:p>
        </p:txBody>
      </p:sp>
      <p:sp>
        <p:nvSpPr>
          <p:cNvPr id="18" name="Text Box 20">
            <a:extLst>
              <a:ext uri="{FF2B5EF4-FFF2-40B4-BE49-F238E27FC236}">
                <a16:creationId xmlns:a16="http://schemas.microsoft.com/office/drawing/2014/main" id="{D4D9567B-0C47-56D6-BA36-77339906D26E}"/>
              </a:ext>
            </a:extLst>
          </p:cNvPr>
          <p:cNvSpPr txBox="1">
            <a:spLocks noChangeArrowheads="1"/>
          </p:cNvSpPr>
          <p:nvPr/>
        </p:nvSpPr>
        <p:spPr bwMode="auto">
          <a:xfrm>
            <a:off x="6503254" y="4238523"/>
            <a:ext cx="4895850" cy="101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marL="342900" indent="-342900">
              <a:spcBef>
                <a:spcPct val="20000"/>
              </a:spcBef>
              <a:buFont typeface="Arial" panose="020B0604020202020204" pitchFamily="34" charset="0"/>
              <a:defRPr sz="2000">
                <a:solidFill>
                  <a:srgbClr val="4C5356"/>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lr>
                <a:schemeClr val="tx2"/>
              </a:buClr>
              <a:buFont typeface="Wingdings" panose="05000000000000000000" pitchFamily="2" charset="2"/>
              <a:buChar char="§"/>
              <a:defRPr>
                <a:solidFill>
                  <a:srgbClr val="4C5356"/>
                </a:solidFill>
                <a:latin typeface="Calibri" panose="020F0502020204030204" pitchFamily="34" charset="0"/>
                <a:ea typeface="MS PGothic" panose="020B0600070205080204" pitchFamily="34" charset="-128"/>
                <a:cs typeface="Arial" panose="020B0604020202020204" pitchFamily="34" charset="0"/>
              </a:defRPr>
            </a:lvl2pPr>
            <a:lvl3pPr marL="1143000" indent="-228600">
              <a:spcBef>
                <a:spcPct val="20000"/>
              </a:spcBef>
              <a:buClr>
                <a:srgbClr val="7F7F7F"/>
              </a:buClr>
              <a:buFont typeface="Wingdings" panose="05000000000000000000" pitchFamily="2" charset="2"/>
              <a:buChar char="§"/>
              <a:defRPr sz="1600">
                <a:solidFill>
                  <a:srgbClr val="4C5356"/>
                </a:solidFill>
                <a:latin typeface="Calibri" panose="020F0502020204030204" pitchFamily="34" charset="0"/>
                <a:ea typeface="MS PGothic" panose="020B0600070205080204" pitchFamily="34" charset="-128"/>
                <a:cs typeface="Arial" panose="020B0604020202020204" pitchFamily="34" charset="0"/>
              </a:defRPr>
            </a:lvl3pPr>
            <a:lvl4pPr marL="1600200" indent="-228600">
              <a:spcBef>
                <a:spcPct val="20000"/>
              </a:spcBef>
              <a:buClr>
                <a:srgbClr val="9A0054"/>
              </a:buClr>
              <a:buFont typeface="Wingdings" panose="05000000000000000000" pitchFamily="2" charset="2"/>
              <a:buChar char="§"/>
              <a:defRPr sz="1400">
                <a:solidFill>
                  <a:srgbClr val="4C5356"/>
                </a:solidFill>
                <a:latin typeface="Calibri" panose="020F050202020403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C00000"/>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Char char="•"/>
            </a:pPr>
            <a:r>
              <a:rPr lang="fr-BE" altLang="fr-FR" dirty="0">
                <a:solidFill>
                  <a:schemeClr val="tx1"/>
                </a:solidFill>
                <a:latin typeface="+mn-lt"/>
                <a:ea typeface="+mj-ea"/>
                <a:cs typeface="+mj-cs"/>
              </a:rPr>
              <a:t>Business </a:t>
            </a:r>
            <a:r>
              <a:rPr lang="fr-BE" altLang="fr-FR" dirty="0" err="1">
                <a:solidFill>
                  <a:schemeClr val="tx1"/>
                </a:solidFill>
                <a:latin typeface="+mn-lt"/>
                <a:ea typeface="+mj-ea"/>
                <a:cs typeface="+mj-cs"/>
              </a:rPr>
              <a:t>potential</a:t>
            </a:r>
            <a:r>
              <a:rPr lang="fr-BE" altLang="fr-FR" dirty="0">
                <a:solidFill>
                  <a:schemeClr val="tx1"/>
                </a:solidFill>
                <a:latin typeface="+mn-lt"/>
                <a:ea typeface="+mj-ea"/>
                <a:cs typeface="+mj-cs"/>
              </a:rPr>
              <a:t> (3 </a:t>
            </a:r>
            <a:r>
              <a:rPr lang="fr-BE" altLang="fr-FR" dirty="0">
                <a:solidFill>
                  <a:schemeClr val="tx1"/>
                </a:solidFill>
                <a:latin typeface="+mn-lt"/>
                <a:ea typeface="+mj-ea"/>
                <a:cs typeface="+mj-cs"/>
                <a:sym typeface="Wingdings" panose="05000000000000000000" pitchFamily="2" charset="2"/>
              </a:rPr>
              <a:t> 12 </a:t>
            </a:r>
            <a:r>
              <a:rPr lang="fr-BE" altLang="fr-FR" dirty="0" err="1">
                <a:solidFill>
                  <a:schemeClr val="tx1"/>
                </a:solidFill>
                <a:latin typeface="+mn-lt"/>
                <a:ea typeface="+mj-ea"/>
                <a:cs typeface="+mj-cs"/>
                <a:sym typeface="Wingdings" panose="05000000000000000000" pitchFamily="2" charset="2"/>
              </a:rPr>
              <a:t>months</a:t>
            </a:r>
            <a:r>
              <a:rPr lang="fr-BE" altLang="fr-FR" dirty="0">
                <a:solidFill>
                  <a:schemeClr val="tx1"/>
                </a:solidFill>
                <a:latin typeface="+mn-lt"/>
                <a:ea typeface="+mj-ea"/>
                <a:cs typeface="+mj-cs"/>
                <a:sym typeface="Wingdings" panose="05000000000000000000" pitchFamily="2" charset="2"/>
              </a:rPr>
              <a:t>)</a:t>
            </a:r>
            <a:endParaRPr lang="fr-BE" altLang="fr-FR" dirty="0">
              <a:solidFill>
                <a:schemeClr val="tx1"/>
              </a:solidFill>
              <a:latin typeface="+mn-lt"/>
              <a:ea typeface="+mj-ea"/>
              <a:cs typeface="+mj-cs"/>
            </a:endParaRPr>
          </a:p>
          <a:p>
            <a:pPr>
              <a:spcBef>
                <a:spcPct val="0"/>
              </a:spcBef>
              <a:buFont typeface="Arial" panose="020B0604020202020204" pitchFamily="34" charset="0"/>
              <a:buChar char="•"/>
            </a:pPr>
            <a:r>
              <a:rPr lang="fr-BE" altLang="fr-FR" dirty="0">
                <a:solidFill>
                  <a:schemeClr val="tx1"/>
                </a:solidFill>
                <a:latin typeface="+mn-lt"/>
                <a:ea typeface="+mj-ea"/>
                <a:cs typeface="+mj-cs"/>
              </a:rPr>
              <a:t>Main expectations (V + F + S)</a:t>
            </a:r>
          </a:p>
          <a:p>
            <a:pPr>
              <a:spcBef>
                <a:spcPct val="0"/>
              </a:spcBef>
              <a:buFont typeface="Arial" panose="020B0604020202020204" pitchFamily="34" charset="0"/>
              <a:buChar char="•"/>
            </a:pPr>
            <a:r>
              <a:rPr lang="fr-BE" altLang="fr-FR" dirty="0">
                <a:solidFill>
                  <a:schemeClr val="tx1"/>
                </a:solidFill>
                <a:latin typeface="+mn-lt"/>
                <a:ea typeface="+mj-ea"/>
                <a:cs typeface="+mj-cs"/>
              </a:rPr>
              <a:t>Arguments to </a:t>
            </a:r>
            <a:r>
              <a:rPr lang="fr-BE" altLang="fr-FR" dirty="0" err="1">
                <a:solidFill>
                  <a:schemeClr val="tx1"/>
                </a:solidFill>
                <a:latin typeface="+mn-lt"/>
                <a:ea typeface="+mj-ea"/>
                <a:cs typeface="+mj-cs"/>
              </a:rPr>
              <a:t>develop</a:t>
            </a:r>
            <a:endParaRPr lang="fr-BE" altLang="fr-FR" dirty="0">
              <a:solidFill>
                <a:schemeClr val="tx1"/>
              </a:solidFill>
              <a:latin typeface="+mn-lt"/>
              <a:ea typeface="+mj-ea"/>
              <a:cs typeface="+mj-cs"/>
            </a:endParaRPr>
          </a:p>
        </p:txBody>
      </p:sp>
    </p:spTree>
    <p:custDataLst>
      <p:tags r:id="rId1"/>
    </p:custDataLst>
    <p:extLst>
      <p:ext uri="{BB962C8B-B14F-4D97-AF65-F5344CB8AC3E}">
        <p14:creationId xmlns:p14="http://schemas.microsoft.com/office/powerpoint/2010/main" val="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12344-7BC1-0FAC-EF1A-E0A1095FA818}"/>
              </a:ext>
            </a:extLst>
          </p:cNvPr>
          <p:cNvSpPr>
            <a:spLocks noGrp="1"/>
          </p:cNvSpPr>
          <p:nvPr>
            <p:ph type="body" idx="1"/>
          </p:nvPr>
        </p:nvSpPr>
        <p:spPr>
          <a:xfrm>
            <a:off x="1" y="134889"/>
            <a:ext cx="9683261" cy="335964"/>
          </a:xfrm>
        </p:spPr>
        <p:txBody>
          <a:bodyPr vert="horz" wrap="square" lIns="990000" tIns="0" rIns="360000" bIns="0" rtlCol="0" anchor="ctr">
            <a:normAutofit/>
          </a:bodyPr>
          <a:lstStyle/>
          <a:p>
            <a:r>
              <a:rPr lang="fr-BE" dirty="0" err="1"/>
              <a:t>context</a:t>
            </a:r>
            <a:endParaRPr lang="fr-BE" dirty="0"/>
          </a:p>
        </p:txBody>
      </p:sp>
      <p:sp>
        <p:nvSpPr>
          <p:cNvPr id="7" name="Text Placeholder 6">
            <a:extLst>
              <a:ext uri="{FF2B5EF4-FFF2-40B4-BE49-F238E27FC236}">
                <a16:creationId xmlns:a16="http://schemas.microsoft.com/office/drawing/2014/main" id="{E6E7F430-1E45-C87A-CA00-82C016A74995}"/>
              </a:ext>
            </a:extLst>
          </p:cNvPr>
          <p:cNvSpPr>
            <a:spLocks noGrp="1"/>
          </p:cNvSpPr>
          <p:nvPr>
            <p:ph type="body" sz="quarter" idx="19"/>
          </p:nvPr>
        </p:nvSpPr>
        <p:spPr>
          <a:xfrm>
            <a:off x="1" y="134889"/>
            <a:ext cx="745715" cy="334800"/>
          </a:xfrm>
        </p:spPr>
        <p:txBody>
          <a:bodyPr/>
          <a:lstStyle/>
          <a:p>
            <a:r>
              <a:rPr lang="fr-BE"/>
              <a:t>01</a:t>
            </a:r>
            <a:endParaRPr lang="en-US"/>
          </a:p>
        </p:txBody>
      </p:sp>
      <p:sp>
        <p:nvSpPr>
          <p:cNvPr id="21" name="Title 5">
            <a:extLst>
              <a:ext uri="{FF2B5EF4-FFF2-40B4-BE49-F238E27FC236}">
                <a16:creationId xmlns:a16="http://schemas.microsoft.com/office/drawing/2014/main" id="{BA0F1E14-06C2-4217-CBCD-F0B6CC844897}"/>
              </a:ext>
            </a:extLst>
          </p:cNvPr>
          <p:cNvSpPr>
            <a:spLocks noGrp="1"/>
          </p:cNvSpPr>
          <p:nvPr>
            <p:ph type="title"/>
          </p:nvPr>
        </p:nvSpPr>
        <p:spPr/>
        <p:txBody>
          <a:bodyPr/>
          <a:lstStyle/>
          <a:p>
            <a:r>
              <a:rPr lang="fr-BE" dirty="0"/>
              <a:t>The </a:t>
            </a:r>
            <a:r>
              <a:rPr lang="fr-BE" dirty="0" err="1"/>
              <a:t>discovery</a:t>
            </a:r>
            <a:br>
              <a:rPr lang="fr-BE" dirty="0"/>
            </a:br>
            <a:endParaRPr lang="en-US" dirty="0"/>
          </a:p>
        </p:txBody>
      </p:sp>
      <p:sp>
        <p:nvSpPr>
          <p:cNvPr id="9" name="TextBox 8">
            <a:extLst>
              <a:ext uri="{FF2B5EF4-FFF2-40B4-BE49-F238E27FC236}">
                <a16:creationId xmlns:a16="http://schemas.microsoft.com/office/drawing/2014/main" id="{421EED60-A9EA-36D8-4805-1DB901902834}"/>
              </a:ext>
            </a:extLst>
          </p:cNvPr>
          <p:cNvSpPr txBox="1"/>
          <p:nvPr/>
        </p:nvSpPr>
        <p:spPr>
          <a:xfrm rot="5400000">
            <a:off x="5639276" y="3525796"/>
            <a:ext cx="1500865" cy="286749"/>
          </a:xfrm>
          <a:custGeom>
            <a:avLst/>
            <a:gdLst>
              <a:gd name="connsiteX0" fmla="*/ 21781 w 1682584"/>
              <a:gd name="connsiteY0" fmla="*/ 278191 h 321468"/>
              <a:gd name="connsiteX1" fmla="*/ 43562 w 1682584"/>
              <a:gd name="connsiteY1" fmla="*/ 299829 h 321468"/>
              <a:gd name="connsiteX2" fmla="*/ 21781 w 1682584"/>
              <a:gd name="connsiteY2" fmla="*/ 321467 h 321468"/>
              <a:gd name="connsiteX3" fmla="*/ 0 w 1682584"/>
              <a:gd name="connsiteY3" fmla="*/ 299829 h 321468"/>
              <a:gd name="connsiteX4" fmla="*/ 21781 w 1682584"/>
              <a:gd name="connsiteY4" fmla="*/ 278191 h 321468"/>
              <a:gd name="connsiteX5" fmla="*/ 1659441 w 1682584"/>
              <a:gd name="connsiteY5" fmla="*/ 274986 h 321468"/>
              <a:gd name="connsiteX6" fmla="*/ 1682584 w 1682584"/>
              <a:gd name="connsiteY6" fmla="*/ 298227 h 321468"/>
              <a:gd name="connsiteX7" fmla="*/ 1659441 w 1682584"/>
              <a:gd name="connsiteY7" fmla="*/ 321468 h 321468"/>
              <a:gd name="connsiteX8" fmla="*/ 1636298 w 1682584"/>
              <a:gd name="connsiteY8" fmla="*/ 298227 h 321468"/>
              <a:gd name="connsiteX9" fmla="*/ 1659441 w 1682584"/>
              <a:gd name="connsiteY9" fmla="*/ 274986 h 321468"/>
              <a:gd name="connsiteX10" fmla="*/ 197391 w 1682584"/>
              <a:gd name="connsiteY10" fmla="*/ 263766 h 321468"/>
              <a:gd name="connsiteX11" fmla="*/ 225979 w 1682584"/>
              <a:gd name="connsiteY11" fmla="*/ 292617 h 321468"/>
              <a:gd name="connsiteX12" fmla="*/ 197391 w 1682584"/>
              <a:gd name="connsiteY12" fmla="*/ 321468 h 321468"/>
              <a:gd name="connsiteX13" fmla="*/ 168803 w 1682584"/>
              <a:gd name="connsiteY13" fmla="*/ 292617 h 321468"/>
              <a:gd name="connsiteX14" fmla="*/ 197391 w 1682584"/>
              <a:gd name="connsiteY14" fmla="*/ 263766 h 321468"/>
              <a:gd name="connsiteX15" fmla="*/ 1453881 w 1682584"/>
              <a:gd name="connsiteY15" fmla="*/ 255752 h 321468"/>
              <a:gd name="connsiteX16" fmla="*/ 1486553 w 1682584"/>
              <a:gd name="connsiteY16" fmla="*/ 288610 h 321468"/>
              <a:gd name="connsiteX17" fmla="*/ 1453881 w 1682584"/>
              <a:gd name="connsiteY17" fmla="*/ 321468 h 321468"/>
              <a:gd name="connsiteX18" fmla="*/ 1421209 w 1682584"/>
              <a:gd name="connsiteY18" fmla="*/ 288610 h 321468"/>
              <a:gd name="connsiteX19" fmla="*/ 1453881 w 1682584"/>
              <a:gd name="connsiteY19" fmla="*/ 255752 h 321468"/>
              <a:gd name="connsiteX20" fmla="*/ 1261936 w 1682584"/>
              <a:gd name="connsiteY20" fmla="*/ 236519 h 321468"/>
              <a:gd name="connsiteX21" fmla="*/ 1304137 w 1682584"/>
              <a:gd name="connsiteY21" fmla="*/ 278993 h 321468"/>
              <a:gd name="connsiteX22" fmla="*/ 1261936 w 1682584"/>
              <a:gd name="connsiteY22" fmla="*/ 321467 h 321468"/>
              <a:gd name="connsiteX23" fmla="*/ 1219735 w 1682584"/>
              <a:gd name="connsiteY23" fmla="*/ 278993 h 321468"/>
              <a:gd name="connsiteX24" fmla="*/ 1261936 w 1682584"/>
              <a:gd name="connsiteY24" fmla="*/ 236519 h 321468"/>
              <a:gd name="connsiteX25" fmla="*/ 374361 w 1682584"/>
              <a:gd name="connsiteY25" fmla="*/ 236519 h 321468"/>
              <a:gd name="connsiteX26" fmla="*/ 416562 w 1682584"/>
              <a:gd name="connsiteY26" fmla="*/ 278993 h 321468"/>
              <a:gd name="connsiteX27" fmla="*/ 374361 w 1682584"/>
              <a:gd name="connsiteY27" fmla="*/ 321467 h 321468"/>
              <a:gd name="connsiteX28" fmla="*/ 332160 w 1682584"/>
              <a:gd name="connsiteY28" fmla="*/ 278993 h 321468"/>
              <a:gd name="connsiteX29" fmla="*/ 374361 w 1682584"/>
              <a:gd name="connsiteY29" fmla="*/ 236519 h 321468"/>
              <a:gd name="connsiteX30" fmla="*/ 722858 w 1682584"/>
              <a:gd name="connsiteY30" fmla="*/ 231710 h 321468"/>
              <a:gd name="connsiteX31" fmla="*/ 767782 w 1682584"/>
              <a:gd name="connsiteY31" fmla="*/ 276589 h 321468"/>
              <a:gd name="connsiteX32" fmla="*/ 722858 w 1682584"/>
              <a:gd name="connsiteY32" fmla="*/ 321468 h 321468"/>
              <a:gd name="connsiteX33" fmla="*/ 677934 w 1682584"/>
              <a:gd name="connsiteY33" fmla="*/ 276589 h 321468"/>
              <a:gd name="connsiteX34" fmla="*/ 722858 w 1682584"/>
              <a:gd name="connsiteY34" fmla="*/ 231710 h 321468"/>
              <a:gd name="connsiteX35" fmla="*/ 1072714 w 1682584"/>
              <a:gd name="connsiteY35" fmla="*/ 223696 h 321468"/>
              <a:gd name="connsiteX36" fmla="*/ 1121721 w 1682584"/>
              <a:gd name="connsiteY36" fmla="*/ 272582 h 321468"/>
              <a:gd name="connsiteX37" fmla="*/ 1072714 w 1682584"/>
              <a:gd name="connsiteY37" fmla="*/ 321468 h 321468"/>
              <a:gd name="connsiteX38" fmla="*/ 1023707 w 1682584"/>
              <a:gd name="connsiteY38" fmla="*/ 272582 h 321468"/>
              <a:gd name="connsiteX39" fmla="*/ 1072714 w 1682584"/>
              <a:gd name="connsiteY39" fmla="*/ 223696 h 321468"/>
              <a:gd name="connsiteX40" fmla="*/ 895744 w 1682584"/>
              <a:gd name="connsiteY40" fmla="*/ 223696 h 321468"/>
              <a:gd name="connsiteX41" fmla="*/ 944751 w 1682584"/>
              <a:gd name="connsiteY41" fmla="*/ 272582 h 321468"/>
              <a:gd name="connsiteX42" fmla="*/ 895744 w 1682584"/>
              <a:gd name="connsiteY42" fmla="*/ 321468 h 321468"/>
              <a:gd name="connsiteX43" fmla="*/ 846737 w 1682584"/>
              <a:gd name="connsiteY43" fmla="*/ 272582 h 321468"/>
              <a:gd name="connsiteX44" fmla="*/ 895744 w 1682584"/>
              <a:gd name="connsiteY44" fmla="*/ 223696 h 321468"/>
              <a:gd name="connsiteX45" fmla="*/ 549970 w 1682584"/>
              <a:gd name="connsiteY45" fmla="*/ 223696 h 321468"/>
              <a:gd name="connsiteX46" fmla="*/ 598977 w 1682584"/>
              <a:gd name="connsiteY46" fmla="*/ 272582 h 321468"/>
              <a:gd name="connsiteX47" fmla="*/ 549970 w 1682584"/>
              <a:gd name="connsiteY47" fmla="*/ 321468 h 321468"/>
              <a:gd name="connsiteX48" fmla="*/ 500963 w 1682584"/>
              <a:gd name="connsiteY48" fmla="*/ 272582 h 321468"/>
              <a:gd name="connsiteX49" fmla="*/ 549970 w 1682584"/>
              <a:gd name="connsiteY49" fmla="*/ 223696 h 321468"/>
              <a:gd name="connsiteX50" fmla="*/ 1161617 w 1682584"/>
              <a:gd name="connsiteY50" fmla="*/ 130686 h 321468"/>
              <a:gd name="connsiteX51" fmla="*/ 1182454 w 1682584"/>
              <a:gd name="connsiteY51" fmla="*/ 151106 h 321468"/>
              <a:gd name="connsiteX52" fmla="*/ 1161617 w 1682584"/>
              <a:gd name="connsiteY52" fmla="*/ 171526 h 321468"/>
              <a:gd name="connsiteX53" fmla="*/ 1140780 w 1682584"/>
              <a:gd name="connsiteY53" fmla="*/ 151106 h 321468"/>
              <a:gd name="connsiteX54" fmla="*/ 1161617 w 1682584"/>
              <a:gd name="connsiteY54" fmla="*/ 130686 h 321468"/>
              <a:gd name="connsiteX55" fmla="*/ 456457 w 1682584"/>
              <a:gd name="connsiteY55" fmla="*/ 130686 h 321468"/>
              <a:gd name="connsiteX56" fmla="*/ 477294 w 1682584"/>
              <a:gd name="connsiteY56" fmla="*/ 151106 h 321468"/>
              <a:gd name="connsiteX57" fmla="*/ 456457 w 1682584"/>
              <a:gd name="connsiteY57" fmla="*/ 171526 h 321468"/>
              <a:gd name="connsiteX58" fmla="*/ 435620 w 1682584"/>
              <a:gd name="connsiteY58" fmla="*/ 151106 h 321468"/>
              <a:gd name="connsiteX59" fmla="*/ 456457 w 1682584"/>
              <a:gd name="connsiteY59" fmla="*/ 130686 h 321468"/>
              <a:gd name="connsiteX60" fmla="*/ 980145 w 1682584"/>
              <a:gd name="connsiteY60" fmla="*/ 100738 h 321468"/>
              <a:gd name="connsiteX61" fmla="*/ 1015539 w 1682584"/>
              <a:gd name="connsiteY61" fmla="*/ 136132 h 321468"/>
              <a:gd name="connsiteX62" fmla="*/ 980145 w 1682584"/>
              <a:gd name="connsiteY62" fmla="*/ 171526 h 321468"/>
              <a:gd name="connsiteX63" fmla="*/ 944751 w 1682584"/>
              <a:gd name="connsiteY63" fmla="*/ 136132 h 321468"/>
              <a:gd name="connsiteX64" fmla="*/ 980145 w 1682584"/>
              <a:gd name="connsiteY64" fmla="*/ 100738 h 321468"/>
              <a:gd name="connsiteX65" fmla="*/ 803042 w 1682584"/>
              <a:gd name="connsiteY65" fmla="*/ 100738 h 321468"/>
              <a:gd name="connsiteX66" fmla="*/ 838304 w 1682584"/>
              <a:gd name="connsiteY66" fmla="*/ 136132 h 321468"/>
              <a:gd name="connsiteX67" fmla="*/ 803042 w 1682584"/>
              <a:gd name="connsiteY67" fmla="*/ 171526 h 321468"/>
              <a:gd name="connsiteX68" fmla="*/ 767780 w 1682584"/>
              <a:gd name="connsiteY68" fmla="*/ 136132 h 321468"/>
              <a:gd name="connsiteX69" fmla="*/ 803042 w 1682584"/>
              <a:gd name="connsiteY69" fmla="*/ 100738 h 321468"/>
              <a:gd name="connsiteX70" fmla="*/ 634239 w 1682584"/>
              <a:gd name="connsiteY70" fmla="*/ 100738 h 321468"/>
              <a:gd name="connsiteX71" fmla="*/ 669501 w 1682584"/>
              <a:gd name="connsiteY71" fmla="*/ 136132 h 321468"/>
              <a:gd name="connsiteX72" fmla="*/ 634239 w 1682584"/>
              <a:gd name="connsiteY72" fmla="*/ 171526 h 321468"/>
              <a:gd name="connsiteX73" fmla="*/ 598977 w 1682584"/>
              <a:gd name="connsiteY73" fmla="*/ 136132 h 321468"/>
              <a:gd name="connsiteX74" fmla="*/ 634239 w 1682584"/>
              <a:gd name="connsiteY74" fmla="*/ 100738 h 321468"/>
              <a:gd name="connsiteX75" fmla="*/ 898467 w 1682584"/>
              <a:gd name="connsiteY75" fmla="*/ 0 h 321468"/>
              <a:gd name="connsiteX76" fmla="*/ 917526 w 1682584"/>
              <a:gd name="connsiteY76" fmla="*/ 19234 h 321468"/>
              <a:gd name="connsiteX77" fmla="*/ 898467 w 1682584"/>
              <a:gd name="connsiteY77" fmla="*/ 38468 h 321468"/>
              <a:gd name="connsiteX78" fmla="*/ 879408 w 1682584"/>
              <a:gd name="connsiteY78" fmla="*/ 19234 h 321468"/>
              <a:gd name="connsiteX79" fmla="*/ 898467 w 1682584"/>
              <a:gd name="connsiteY79" fmla="*/ 0 h 321468"/>
              <a:gd name="connsiteX80" fmla="*/ 716051 w 1682584"/>
              <a:gd name="connsiteY80" fmla="*/ 0 h 321468"/>
              <a:gd name="connsiteX81" fmla="*/ 735110 w 1682584"/>
              <a:gd name="connsiteY81" fmla="*/ 19234 h 321468"/>
              <a:gd name="connsiteX82" fmla="*/ 716051 w 1682584"/>
              <a:gd name="connsiteY82" fmla="*/ 38468 h 321468"/>
              <a:gd name="connsiteX83" fmla="*/ 696992 w 1682584"/>
              <a:gd name="connsiteY83" fmla="*/ 19234 h 321468"/>
              <a:gd name="connsiteX84" fmla="*/ 716051 w 1682584"/>
              <a:gd name="connsiteY84"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82584" h="321468">
                <a:moveTo>
                  <a:pt x="21781" y="278191"/>
                </a:moveTo>
                <a:cubicBezTo>
                  <a:pt x="33810" y="278191"/>
                  <a:pt x="43562" y="287879"/>
                  <a:pt x="43562" y="299829"/>
                </a:cubicBezTo>
                <a:cubicBezTo>
                  <a:pt x="43562" y="311779"/>
                  <a:pt x="33810" y="321467"/>
                  <a:pt x="21781" y="321467"/>
                </a:cubicBezTo>
                <a:cubicBezTo>
                  <a:pt x="9752" y="321467"/>
                  <a:pt x="0" y="311779"/>
                  <a:pt x="0" y="299829"/>
                </a:cubicBezTo>
                <a:cubicBezTo>
                  <a:pt x="0" y="287879"/>
                  <a:pt x="9752" y="278191"/>
                  <a:pt x="21781" y="278191"/>
                </a:cubicBezTo>
                <a:close/>
                <a:moveTo>
                  <a:pt x="1659441" y="274986"/>
                </a:moveTo>
                <a:cubicBezTo>
                  <a:pt x="1672223" y="274986"/>
                  <a:pt x="1682584" y="285391"/>
                  <a:pt x="1682584" y="298227"/>
                </a:cubicBezTo>
                <a:cubicBezTo>
                  <a:pt x="1682584" y="311063"/>
                  <a:pt x="1672223" y="321468"/>
                  <a:pt x="1659441" y="321468"/>
                </a:cubicBezTo>
                <a:cubicBezTo>
                  <a:pt x="1646659" y="321468"/>
                  <a:pt x="1636298" y="311063"/>
                  <a:pt x="1636298" y="298227"/>
                </a:cubicBezTo>
                <a:cubicBezTo>
                  <a:pt x="1636298" y="285391"/>
                  <a:pt x="1646659" y="274986"/>
                  <a:pt x="1659441" y="274986"/>
                </a:cubicBezTo>
                <a:close/>
                <a:moveTo>
                  <a:pt x="197391" y="263766"/>
                </a:moveTo>
                <a:cubicBezTo>
                  <a:pt x="213180" y="263766"/>
                  <a:pt x="225979" y="276683"/>
                  <a:pt x="225979" y="292617"/>
                </a:cubicBezTo>
                <a:cubicBezTo>
                  <a:pt x="225979" y="308551"/>
                  <a:pt x="213180" y="321468"/>
                  <a:pt x="197391" y="321468"/>
                </a:cubicBezTo>
                <a:cubicBezTo>
                  <a:pt x="181602" y="321468"/>
                  <a:pt x="168803" y="308551"/>
                  <a:pt x="168803" y="292617"/>
                </a:cubicBezTo>
                <a:cubicBezTo>
                  <a:pt x="168803" y="276683"/>
                  <a:pt x="181602" y="263766"/>
                  <a:pt x="197391" y="263766"/>
                </a:cubicBezTo>
                <a:close/>
                <a:moveTo>
                  <a:pt x="1453881" y="255752"/>
                </a:moveTo>
                <a:cubicBezTo>
                  <a:pt x="1471925" y="255752"/>
                  <a:pt x="1486553" y="270463"/>
                  <a:pt x="1486553" y="288610"/>
                </a:cubicBezTo>
                <a:cubicBezTo>
                  <a:pt x="1486553" y="306757"/>
                  <a:pt x="1471925" y="321468"/>
                  <a:pt x="1453881" y="321468"/>
                </a:cubicBezTo>
                <a:cubicBezTo>
                  <a:pt x="1435837" y="321468"/>
                  <a:pt x="1421209" y="306757"/>
                  <a:pt x="1421209" y="288610"/>
                </a:cubicBezTo>
                <a:cubicBezTo>
                  <a:pt x="1421209" y="270463"/>
                  <a:pt x="1435837" y="255752"/>
                  <a:pt x="1453881" y="255752"/>
                </a:cubicBezTo>
                <a:close/>
                <a:moveTo>
                  <a:pt x="1261936" y="236519"/>
                </a:moveTo>
                <a:cubicBezTo>
                  <a:pt x="1285243" y="236519"/>
                  <a:pt x="1304137" y="255535"/>
                  <a:pt x="1304137" y="278993"/>
                </a:cubicBezTo>
                <a:cubicBezTo>
                  <a:pt x="1304137" y="302451"/>
                  <a:pt x="1285243" y="321467"/>
                  <a:pt x="1261936" y="321467"/>
                </a:cubicBezTo>
                <a:cubicBezTo>
                  <a:pt x="1238629" y="321467"/>
                  <a:pt x="1219735" y="302451"/>
                  <a:pt x="1219735" y="278993"/>
                </a:cubicBezTo>
                <a:cubicBezTo>
                  <a:pt x="1219735" y="255535"/>
                  <a:pt x="1238629" y="236519"/>
                  <a:pt x="1261936" y="236519"/>
                </a:cubicBezTo>
                <a:close/>
                <a:moveTo>
                  <a:pt x="374361" y="236519"/>
                </a:moveTo>
                <a:cubicBezTo>
                  <a:pt x="397668" y="236519"/>
                  <a:pt x="416562" y="255535"/>
                  <a:pt x="416562" y="278993"/>
                </a:cubicBezTo>
                <a:cubicBezTo>
                  <a:pt x="416562" y="302451"/>
                  <a:pt x="397668" y="321467"/>
                  <a:pt x="374361" y="321467"/>
                </a:cubicBezTo>
                <a:cubicBezTo>
                  <a:pt x="351054" y="321467"/>
                  <a:pt x="332160" y="302451"/>
                  <a:pt x="332160" y="278993"/>
                </a:cubicBezTo>
                <a:cubicBezTo>
                  <a:pt x="332160" y="255535"/>
                  <a:pt x="351054" y="236519"/>
                  <a:pt x="374361" y="236519"/>
                </a:cubicBezTo>
                <a:close/>
                <a:moveTo>
                  <a:pt x="722858" y="231710"/>
                </a:moveTo>
                <a:cubicBezTo>
                  <a:pt x="747669" y="231710"/>
                  <a:pt x="767782" y="251803"/>
                  <a:pt x="767782" y="276589"/>
                </a:cubicBezTo>
                <a:cubicBezTo>
                  <a:pt x="767782" y="301375"/>
                  <a:pt x="747669" y="321468"/>
                  <a:pt x="722858" y="321468"/>
                </a:cubicBezTo>
                <a:cubicBezTo>
                  <a:pt x="698047" y="321468"/>
                  <a:pt x="677934" y="301375"/>
                  <a:pt x="677934" y="276589"/>
                </a:cubicBezTo>
                <a:cubicBezTo>
                  <a:pt x="677934" y="251803"/>
                  <a:pt x="698047" y="231710"/>
                  <a:pt x="722858" y="231710"/>
                </a:cubicBezTo>
                <a:close/>
                <a:moveTo>
                  <a:pt x="1072714" y="223696"/>
                </a:moveTo>
                <a:cubicBezTo>
                  <a:pt x="1099780" y="223696"/>
                  <a:pt x="1121721" y="245583"/>
                  <a:pt x="1121721" y="272582"/>
                </a:cubicBezTo>
                <a:cubicBezTo>
                  <a:pt x="1121721" y="299581"/>
                  <a:pt x="1099780" y="321468"/>
                  <a:pt x="1072714" y="321468"/>
                </a:cubicBezTo>
                <a:cubicBezTo>
                  <a:pt x="1045648" y="321468"/>
                  <a:pt x="1023707" y="299581"/>
                  <a:pt x="1023707" y="272582"/>
                </a:cubicBezTo>
                <a:cubicBezTo>
                  <a:pt x="1023707" y="245583"/>
                  <a:pt x="1045648" y="223696"/>
                  <a:pt x="1072714" y="223696"/>
                </a:cubicBezTo>
                <a:close/>
                <a:moveTo>
                  <a:pt x="895744" y="223696"/>
                </a:moveTo>
                <a:cubicBezTo>
                  <a:pt x="922810" y="223696"/>
                  <a:pt x="944751" y="245583"/>
                  <a:pt x="944751" y="272582"/>
                </a:cubicBezTo>
                <a:cubicBezTo>
                  <a:pt x="944751" y="299581"/>
                  <a:pt x="922810" y="321468"/>
                  <a:pt x="895744" y="321468"/>
                </a:cubicBezTo>
                <a:cubicBezTo>
                  <a:pt x="868678" y="321468"/>
                  <a:pt x="846737" y="299581"/>
                  <a:pt x="846737" y="272582"/>
                </a:cubicBezTo>
                <a:cubicBezTo>
                  <a:pt x="846737" y="245583"/>
                  <a:pt x="868678" y="223696"/>
                  <a:pt x="895744" y="223696"/>
                </a:cubicBezTo>
                <a:close/>
                <a:moveTo>
                  <a:pt x="549970" y="223696"/>
                </a:moveTo>
                <a:cubicBezTo>
                  <a:pt x="577036" y="223696"/>
                  <a:pt x="598977" y="245583"/>
                  <a:pt x="598977" y="272582"/>
                </a:cubicBezTo>
                <a:cubicBezTo>
                  <a:pt x="598977" y="299581"/>
                  <a:pt x="577036" y="321468"/>
                  <a:pt x="549970" y="321468"/>
                </a:cubicBezTo>
                <a:cubicBezTo>
                  <a:pt x="522904" y="321468"/>
                  <a:pt x="500963" y="299581"/>
                  <a:pt x="500963" y="272582"/>
                </a:cubicBezTo>
                <a:cubicBezTo>
                  <a:pt x="500963" y="245583"/>
                  <a:pt x="522904" y="223696"/>
                  <a:pt x="549970" y="223696"/>
                </a:cubicBezTo>
                <a:close/>
                <a:moveTo>
                  <a:pt x="1161617" y="130686"/>
                </a:moveTo>
                <a:cubicBezTo>
                  <a:pt x="1173125" y="130686"/>
                  <a:pt x="1182454" y="139828"/>
                  <a:pt x="1182454" y="151106"/>
                </a:cubicBezTo>
                <a:cubicBezTo>
                  <a:pt x="1182454" y="162384"/>
                  <a:pt x="1173125" y="171526"/>
                  <a:pt x="1161617" y="171526"/>
                </a:cubicBezTo>
                <a:cubicBezTo>
                  <a:pt x="1150109" y="171526"/>
                  <a:pt x="1140780" y="162384"/>
                  <a:pt x="1140780" y="151106"/>
                </a:cubicBezTo>
                <a:cubicBezTo>
                  <a:pt x="1140780" y="139828"/>
                  <a:pt x="1150109" y="130686"/>
                  <a:pt x="1161617" y="130686"/>
                </a:cubicBezTo>
                <a:close/>
                <a:moveTo>
                  <a:pt x="456457" y="130686"/>
                </a:moveTo>
                <a:cubicBezTo>
                  <a:pt x="467965" y="130686"/>
                  <a:pt x="477294" y="139828"/>
                  <a:pt x="477294" y="151106"/>
                </a:cubicBezTo>
                <a:cubicBezTo>
                  <a:pt x="477294" y="162384"/>
                  <a:pt x="467965" y="171526"/>
                  <a:pt x="456457" y="171526"/>
                </a:cubicBezTo>
                <a:cubicBezTo>
                  <a:pt x="444949" y="171526"/>
                  <a:pt x="435620" y="162384"/>
                  <a:pt x="435620" y="151106"/>
                </a:cubicBezTo>
                <a:cubicBezTo>
                  <a:pt x="435620" y="139828"/>
                  <a:pt x="444949" y="130686"/>
                  <a:pt x="456457" y="130686"/>
                </a:cubicBezTo>
                <a:close/>
                <a:moveTo>
                  <a:pt x="980145" y="100738"/>
                </a:moveTo>
                <a:cubicBezTo>
                  <a:pt x="999693" y="100738"/>
                  <a:pt x="1015539" y="116584"/>
                  <a:pt x="1015539" y="136132"/>
                </a:cubicBezTo>
                <a:cubicBezTo>
                  <a:pt x="1015539" y="155680"/>
                  <a:pt x="999693" y="171526"/>
                  <a:pt x="980145" y="171526"/>
                </a:cubicBezTo>
                <a:cubicBezTo>
                  <a:pt x="960597" y="171526"/>
                  <a:pt x="944751" y="155680"/>
                  <a:pt x="944751" y="136132"/>
                </a:cubicBezTo>
                <a:cubicBezTo>
                  <a:pt x="944751" y="116584"/>
                  <a:pt x="960597" y="100738"/>
                  <a:pt x="980145" y="100738"/>
                </a:cubicBezTo>
                <a:close/>
                <a:moveTo>
                  <a:pt x="803042" y="100738"/>
                </a:moveTo>
                <a:cubicBezTo>
                  <a:pt x="822517" y="100738"/>
                  <a:pt x="838304" y="116584"/>
                  <a:pt x="838304" y="136132"/>
                </a:cubicBezTo>
                <a:cubicBezTo>
                  <a:pt x="838304" y="155680"/>
                  <a:pt x="822517" y="171526"/>
                  <a:pt x="803042" y="171526"/>
                </a:cubicBezTo>
                <a:cubicBezTo>
                  <a:pt x="783567" y="171526"/>
                  <a:pt x="767780" y="155680"/>
                  <a:pt x="767780" y="136132"/>
                </a:cubicBezTo>
                <a:cubicBezTo>
                  <a:pt x="767780" y="116584"/>
                  <a:pt x="783567" y="100738"/>
                  <a:pt x="803042" y="100738"/>
                </a:cubicBezTo>
                <a:close/>
                <a:moveTo>
                  <a:pt x="634239" y="100738"/>
                </a:moveTo>
                <a:cubicBezTo>
                  <a:pt x="653714" y="100738"/>
                  <a:pt x="669501" y="116584"/>
                  <a:pt x="669501" y="136132"/>
                </a:cubicBezTo>
                <a:cubicBezTo>
                  <a:pt x="669501" y="155680"/>
                  <a:pt x="653714" y="171526"/>
                  <a:pt x="634239" y="171526"/>
                </a:cubicBezTo>
                <a:cubicBezTo>
                  <a:pt x="614764" y="171526"/>
                  <a:pt x="598977" y="155680"/>
                  <a:pt x="598977" y="136132"/>
                </a:cubicBezTo>
                <a:cubicBezTo>
                  <a:pt x="598977" y="116584"/>
                  <a:pt x="614764" y="100738"/>
                  <a:pt x="634239" y="100738"/>
                </a:cubicBezTo>
                <a:close/>
                <a:moveTo>
                  <a:pt x="898467" y="0"/>
                </a:moveTo>
                <a:cubicBezTo>
                  <a:pt x="908993" y="0"/>
                  <a:pt x="917526" y="8611"/>
                  <a:pt x="917526" y="19234"/>
                </a:cubicBezTo>
                <a:cubicBezTo>
                  <a:pt x="917526" y="29857"/>
                  <a:pt x="908993" y="38468"/>
                  <a:pt x="898467" y="38468"/>
                </a:cubicBezTo>
                <a:cubicBezTo>
                  <a:pt x="887941" y="38468"/>
                  <a:pt x="879408" y="29857"/>
                  <a:pt x="879408" y="19234"/>
                </a:cubicBezTo>
                <a:cubicBezTo>
                  <a:pt x="879408" y="8611"/>
                  <a:pt x="887941" y="0"/>
                  <a:pt x="898467" y="0"/>
                </a:cubicBezTo>
                <a:close/>
                <a:moveTo>
                  <a:pt x="716051" y="0"/>
                </a:moveTo>
                <a:cubicBezTo>
                  <a:pt x="726577" y="0"/>
                  <a:pt x="735110" y="8611"/>
                  <a:pt x="735110" y="19234"/>
                </a:cubicBezTo>
                <a:cubicBezTo>
                  <a:pt x="735110" y="29857"/>
                  <a:pt x="726577" y="38468"/>
                  <a:pt x="716051" y="38468"/>
                </a:cubicBezTo>
                <a:cubicBezTo>
                  <a:pt x="705525" y="38468"/>
                  <a:pt x="696992" y="29857"/>
                  <a:pt x="696992" y="19234"/>
                </a:cubicBezTo>
                <a:cubicBezTo>
                  <a:pt x="696992" y="8611"/>
                  <a:pt x="705525" y="0"/>
                  <a:pt x="716051" y="0"/>
                </a:cubicBezTo>
                <a:close/>
              </a:path>
            </a:pathLst>
          </a:custGeom>
          <a:solidFill>
            <a:schemeClr val="tx2">
              <a:lumMod val="40000"/>
              <a:lumOff val="60000"/>
            </a:schemeClr>
          </a:solidFill>
          <a:ln w="3175">
            <a:noFill/>
          </a:ln>
        </p:spPr>
        <p:txBody>
          <a:bodyPr vert="horz" wrap="square" lIns="91440" tIns="45720" rIns="91440" bIns="45720" rtlCol="0">
            <a:normAutofit/>
          </a:bodyPr>
          <a:lstStyle/>
          <a:p>
            <a:pPr defTabSz="685800">
              <a:lnSpc>
                <a:spcPct val="95000"/>
              </a:lnSpc>
              <a:spcAft>
                <a:spcPts val="600"/>
              </a:spcAft>
            </a:pPr>
            <a:endParaRPr lang="en-US" sz="1100" b="0" kern="1200" cap="all">
              <a:solidFill>
                <a:schemeClr val="tx2"/>
              </a:solidFill>
              <a:latin typeface="+mj-lt"/>
              <a:ea typeface="+mn-ea"/>
              <a:cs typeface="+mn-cs"/>
            </a:endParaRPr>
          </a:p>
        </p:txBody>
      </p:sp>
      <p:sp>
        <p:nvSpPr>
          <p:cNvPr id="20" name="TextBox 19">
            <a:extLst>
              <a:ext uri="{FF2B5EF4-FFF2-40B4-BE49-F238E27FC236}">
                <a16:creationId xmlns:a16="http://schemas.microsoft.com/office/drawing/2014/main" id="{4BE77550-A042-607F-9BD1-D07AF6B608D7}"/>
              </a:ext>
            </a:extLst>
          </p:cNvPr>
          <p:cNvSpPr txBox="1"/>
          <p:nvPr/>
        </p:nvSpPr>
        <p:spPr>
          <a:xfrm>
            <a:off x="5029200" y="674421"/>
            <a:ext cx="7023370" cy="297004"/>
          </a:xfrm>
          <a:prstGeom prst="rect">
            <a:avLst/>
          </a:prstGeom>
          <a:noFill/>
        </p:spPr>
        <p:txBody>
          <a:bodyPr wrap="square">
            <a:spAutoFit/>
          </a:bodyPr>
          <a:lstStyle/>
          <a:p>
            <a:pPr algn="r" defTabSz="685800">
              <a:lnSpc>
                <a:spcPct val="95000"/>
              </a:lnSpc>
              <a:spcAft>
                <a:spcPts val="600"/>
              </a:spcAft>
            </a:pPr>
            <a:r>
              <a:rPr lang="en-US" sz="1400" cap="all" dirty="0">
                <a:solidFill>
                  <a:schemeClr val="tx2"/>
                </a:solidFill>
                <a:latin typeface="+mj-lt"/>
                <a:ea typeface="+mj-ea"/>
                <a:cs typeface="+mj-cs"/>
              </a:rPr>
              <a:t>Discovering the needs of </a:t>
            </a:r>
            <a:r>
              <a:rPr lang="en-US" sz="1400" cap="all" dirty="0" err="1">
                <a:solidFill>
                  <a:schemeClr val="tx2"/>
                </a:solidFill>
                <a:latin typeface="+mj-lt"/>
                <a:ea typeface="+mj-ea"/>
                <a:cs typeface="+mj-cs"/>
              </a:rPr>
              <a:t>btob</a:t>
            </a:r>
            <a:r>
              <a:rPr lang="en-US" sz="1400" cap="all" dirty="0">
                <a:solidFill>
                  <a:schemeClr val="tx2"/>
                </a:solidFill>
                <a:latin typeface="+mj-lt"/>
                <a:ea typeface="+mj-ea"/>
                <a:cs typeface="+mj-cs"/>
              </a:rPr>
              <a:t> customers - Takeaways</a:t>
            </a:r>
          </a:p>
        </p:txBody>
      </p:sp>
      <p:sp>
        <p:nvSpPr>
          <p:cNvPr id="18" name="TextBox 17">
            <a:extLst>
              <a:ext uri="{FF2B5EF4-FFF2-40B4-BE49-F238E27FC236}">
                <a16:creationId xmlns:a16="http://schemas.microsoft.com/office/drawing/2014/main" id="{222A47B2-09A6-FC80-BE5C-A00D5AAF1F53}"/>
              </a:ext>
            </a:extLst>
          </p:cNvPr>
          <p:cNvSpPr txBox="1"/>
          <p:nvPr/>
        </p:nvSpPr>
        <p:spPr>
          <a:xfrm>
            <a:off x="969482" y="2632348"/>
            <a:ext cx="4797209" cy="2585323"/>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solidFill>
              </a:rPr>
              <a:t>Exchange of </a:t>
            </a:r>
            <a:r>
              <a:rPr lang="fr-FR" dirty="0" err="1">
                <a:solidFill>
                  <a:schemeClr val="bg1"/>
                </a:solidFill>
              </a:rPr>
              <a:t>ideas</a:t>
            </a:r>
            <a:r>
              <a:rPr lang="fr-FR" dirty="0">
                <a:solidFill>
                  <a:schemeClr val="bg1"/>
                </a:solidFill>
              </a:rPr>
              <a:t> </a:t>
            </a:r>
            <a:r>
              <a:rPr lang="fr-FR" dirty="0">
                <a:solidFill>
                  <a:schemeClr val="bg1"/>
                </a:solidFill>
                <a:sym typeface="Wingdings" panose="05000000000000000000" pitchFamily="2" charset="2"/>
              </a:rPr>
              <a:t></a:t>
            </a:r>
            <a:r>
              <a:rPr lang="fr-FR" dirty="0">
                <a:solidFill>
                  <a:schemeClr val="bg1"/>
                </a:solidFill>
              </a:rPr>
              <a:t> </a:t>
            </a:r>
            <a:r>
              <a:rPr lang="fr-FR" dirty="0" err="1">
                <a:solidFill>
                  <a:schemeClr val="bg1"/>
                </a:solidFill>
              </a:rPr>
              <a:t>mutual</a:t>
            </a:r>
            <a:r>
              <a:rPr lang="fr-FR" dirty="0">
                <a:solidFill>
                  <a:schemeClr val="bg1"/>
                </a:solidFill>
              </a:rPr>
              <a:t> </a:t>
            </a:r>
            <a:r>
              <a:rPr lang="fr-FR" dirty="0" err="1">
                <a:solidFill>
                  <a:schemeClr val="bg1"/>
                </a:solidFill>
              </a:rPr>
              <a:t>understanding</a:t>
            </a: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en-US" dirty="0">
                <a:solidFill>
                  <a:schemeClr val="bg1"/>
                </a:solidFill>
              </a:rPr>
              <a:t>Balance: spontaneity and sales process</a:t>
            </a:r>
            <a:endParaRPr lang="fr-FR" dirty="0">
              <a:solidFill>
                <a:schemeClr val="bg1"/>
              </a:solidFill>
            </a:endParaRPr>
          </a:p>
          <a:p>
            <a:pPr marL="285750" indent="-285750">
              <a:buFont typeface="Arial" panose="020B0604020202020204" pitchFamily="34" charset="0"/>
              <a:buChar char="•"/>
            </a:pPr>
            <a:endParaRPr lang="fr-FR" dirty="0">
              <a:solidFill>
                <a:schemeClr val="bg1"/>
              </a:solidFill>
            </a:endParaRPr>
          </a:p>
          <a:p>
            <a:pPr marL="285750" indent="-285750">
              <a:buFont typeface="Arial" panose="020B0604020202020204" pitchFamily="34" charset="0"/>
              <a:buChar char="•"/>
            </a:pPr>
            <a:r>
              <a:rPr lang="fr-FR" dirty="0">
                <a:solidFill>
                  <a:schemeClr val="bg1"/>
                </a:solidFill>
              </a:rPr>
              <a:t>Balance: questions, </a:t>
            </a:r>
            <a:r>
              <a:rPr lang="fr-FR" dirty="0" err="1">
                <a:solidFill>
                  <a:schemeClr val="bg1"/>
                </a:solidFill>
              </a:rPr>
              <a:t>statements</a:t>
            </a:r>
            <a:r>
              <a:rPr lang="fr-FR" dirty="0">
                <a:solidFill>
                  <a:schemeClr val="bg1"/>
                </a:solidFill>
              </a:rPr>
              <a:t>, objections</a:t>
            </a:r>
          </a:p>
          <a:p>
            <a:pPr marL="742950" lvl="1" indent="-285750">
              <a:buFont typeface="Courier New" panose="02070309020205020404" pitchFamily="49" charset="0"/>
              <a:buChar char="o"/>
            </a:pPr>
            <a:endParaRPr lang="en-US" dirty="0">
              <a:solidFill>
                <a:schemeClr val="bg1"/>
              </a:solidFill>
            </a:endParaRPr>
          </a:p>
        </p:txBody>
      </p:sp>
      <p:pic>
        <p:nvPicPr>
          <p:cNvPr id="10" name="Image 7">
            <a:extLst>
              <a:ext uri="{FF2B5EF4-FFF2-40B4-BE49-F238E27FC236}">
                <a16:creationId xmlns:a16="http://schemas.microsoft.com/office/drawing/2014/main" id="{5C8F556B-A64B-3A64-FEAA-7BECE757A9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3812" y="1783498"/>
            <a:ext cx="2373792" cy="3002613"/>
          </a:xfrm>
          <a:prstGeom prst="rect">
            <a:avLst/>
          </a:prstGeom>
        </p:spPr>
      </p:pic>
      <p:pic>
        <p:nvPicPr>
          <p:cNvPr id="11" name="Image 8">
            <a:extLst>
              <a:ext uri="{FF2B5EF4-FFF2-40B4-BE49-F238E27FC236}">
                <a16:creationId xmlns:a16="http://schemas.microsoft.com/office/drawing/2014/main" id="{2A286FA6-1F66-4BD9-0403-4F95F9D26E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7038" y="1696515"/>
            <a:ext cx="1278477" cy="2826513"/>
          </a:xfrm>
          <a:prstGeom prst="rect">
            <a:avLst/>
          </a:prstGeom>
        </p:spPr>
      </p:pic>
      <p:sp>
        <p:nvSpPr>
          <p:cNvPr id="12" name="ZoneTexte 10">
            <a:extLst>
              <a:ext uri="{FF2B5EF4-FFF2-40B4-BE49-F238E27FC236}">
                <a16:creationId xmlns:a16="http://schemas.microsoft.com/office/drawing/2014/main" id="{EBD1CAAE-E7E7-FBA3-30E4-8E710F54B1C5}"/>
              </a:ext>
            </a:extLst>
          </p:cNvPr>
          <p:cNvSpPr txBox="1"/>
          <p:nvPr/>
        </p:nvSpPr>
        <p:spPr>
          <a:xfrm>
            <a:off x="7612908" y="4823477"/>
            <a:ext cx="1404552" cy="338554"/>
          </a:xfrm>
          <a:prstGeom prst="rect">
            <a:avLst/>
          </a:prstGeom>
          <a:noFill/>
        </p:spPr>
        <p:txBody>
          <a:bodyPr wrap="none" rtlCol="0">
            <a:spAutoFit/>
          </a:bodyPr>
          <a:lstStyle/>
          <a:p>
            <a:r>
              <a:rPr lang="fr-FR" sz="1600" b="1" dirty="0">
                <a:solidFill>
                  <a:srgbClr val="04306F"/>
                </a:solidFill>
                <a:cs typeface="Arial"/>
              </a:rPr>
              <a:t>OBJECTIVES</a:t>
            </a:r>
          </a:p>
        </p:txBody>
      </p:sp>
      <p:sp>
        <p:nvSpPr>
          <p:cNvPr id="14" name="ZoneTexte 11">
            <a:extLst>
              <a:ext uri="{FF2B5EF4-FFF2-40B4-BE49-F238E27FC236}">
                <a16:creationId xmlns:a16="http://schemas.microsoft.com/office/drawing/2014/main" id="{DB4BB282-F5E7-EF73-D583-B17A3DD84BA5}"/>
              </a:ext>
            </a:extLst>
          </p:cNvPr>
          <p:cNvSpPr txBox="1"/>
          <p:nvPr/>
        </p:nvSpPr>
        <p:spPr>
          <a:xfrm>
            <a:off x="10357163" y="4803908"/>
            <a:ext cx="1795684" cy="338554"/>
          </a:xfrm>
          <a:prstGeom prst="rect">
            <a:avLst/>
          </a:prstGeom>
          <a:noFill/>
        </p:spPr>
        <p:txBody>
          <a:bodyPr wrap="none" rtlCol="0">
            <a:spAutoFit/>
          </a:bodyPr>
          <a:lstStyle/>
          <a:p>
            <a:r>
              <a:rPr lang="fr-FR" sz="1600" b="1" dirty="0">
                <a:solidFill>
                  <a:srgbClr val="04306F"/>
                </a:solidFill>
                <a:cs typeface="Arial"/>
              </a:rPr>
              <a:t>EXPECTATIONS</a:t>
            </a:r>
          </a:p>
        </p:txBody>
      </p:sp>
      <p:sp>
        <p:nvSpPr>
          <p:cNvPr id="15" name="Flèche vers la droite 12">
            <a:extLst>
              <a:ext uri="{FF2B5EF4-FFF2-40B4-BE49-F238E27FC236}">
                <a16:creationId xmlns:a16="http://schemas.microsoft.com/office/drawing/2014/main" id="{5256C8B1-E93E-CF4D-343A-D91C3AD33CCC}"/>
              </a:ext>
            </a:extLst>
          </p:cNvPr>
          <p:cNvSpPr/>
          <p:nvPr/>
        </p:nvSpPr>
        <p:spPr>
          <a:xfrm>
            <a:off x="9471876" y="2989394"/>
            <a:ext cx="486054" cy="240756"/>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7" name="Flèche vers la droite 13">
            <a:extLst>
              <a:ext uri="{FF2B5EF4-FFF2-40B4-BE49-F238E27FC236}">
                <a16:creationId xmlns:a16="http://schemas.microsoft.com/office/drawing/2014/main" id="{6F9FFB56-A157-537D-392F-602DF3D1E1C6}"/>
              </a:ext>
            </a:extLst>
          </p:cNvPr>
          <p:cNvSpPr/>
          <p:nvPr/>
        </p:nvSpPr>
        <p:spPr>
          <a:xfrm flipH="1">
            <a:off x="9471876" y="3367436"/>
            <a:ext cx="486054" cy="240756"/>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9" name="ZoneTexte 14">
            <a:extLst>
              <a:ext uri="{FF2B5EF4-FFF2-40B4-BE49-F238E27FC236}">
                <a16:creationId xmlns:a16="http://schemas.microsoft.com/office/drawing/2014/main" id="{255CE03F-BD99-D97E-E015-E0D5A5A4D706}"/>
              </a:ext>
            </a:extLst>
          </p:cNvPr>
          <p:cNvSpPr txBox="1"/>
          <p:nvPr/>
        </p:nvSpPr>
        <p:spPr>
          <a:xfrm>
            <a:off x="7444886" y="5248118"/>
            <a:ext cx="1738481" cy="584775"/>
          </a:xfrm>
          <a:prstGeom prst="rect">
            <a:avLst/>
          </a:prstGeom>
          <a:noFill/>
        </p:spPr>
        <p:txBody>
          <a:bodyPr wrap="square" rtlCol="0">
            <a:spAutoFit/>
          </a:bodyPr>
          <a:lstStyle/>
          <a:p>
            <a:pPr algn="ctr"/>
            <a:r>
              <a:rPr lang="fr-FR" sz="1600" dirty="0">
                <a:solidFill>
                  <a:srgbClr val="243782"/>
                </a:solidFill>
                <a:cs typeface="Arial"/>
              </a:rPr>
              <a:t>Know</a:t>
            </a:r>
          </a:p>
          <a:p>
            <a:pPr algn="ctr"/>
            <a:r>
              <a:rPr lang="fr-FR" sz="1600" dirty="0">
                <a:solidFill>
                  <a:srgbClr val="243782"/>
                </a:solidFill>
                <a:cs typeface="Arial"/>
              </a:rPr>
              <a:t>how to </a:t>
            </a:r>
            <a:r>
              <a:rPr lang="fr-FR" sz="1600" dirty="0" err="1">
                <a:solidFill>
                  <a:srgbClr val="243782"/>
                </a:solidFill>
                <a:cs typeface="Arial"/>
              </a:rPr>
              <a:t>sell</a:t>
            </a:r>
            <a:endParaRPr lang="fr-FR" sz="1600" dirty="0">
              <a:solidFill>
                <a:srgbClr val="243782"/>
              </a:solidFill>
              <a:cs typeface="Arial"/>
            </a:endParaRPr>
          </a:p>
        </p:txBody>
      </p:sp>
      <p:sp>
        <p:nvSpPr>
          <p:cNvPr id="22" name="ZoneTexte 15">
            <a:extLst>
              <a:ext uri="{FF2B5EF4-FFF2-40B4-BE49-F238E27FC236}">
                <a16:creationId xmlns:a16="http://schemas.microsoft.com/office/drawing/2014/main" id="{2AD62C07-0D03-B0E0-8391-C6B454FD8CE3}"/>
              </a:ext>
            </a:extLst>
          </p:cNvPr>
          <p:cNvSpPr txBox="1"/>
          <p:nvPr/>
        </p:nvSpPr>
        <p:spPr>
          <a:xfrm>
            <a:off x="10138611" y="5248118"/>
            <a:ext cx="1980974" cy="584775"/>
          </a:xfrm>
          <a:prstGeom prst="rect">
            <a:avLst/>
          </a:prstGeom>
          <a:noFill/>
        </p:spPr>
        <p:txBody>
          <a:bodyPr wrap="square" rtlCol="0">
            <a:spAutoFit/>
          </a:bodyPr>
          <a:lstStyle/>
          <a:p>
            <a:pPr algn="ctr"/>
            <a:r>
              <a:rPr lang="en-US" sz="1600" dirty="0">
                <a:solidFill>
                  <a:srgbClr val="04306F"/>
                </a:solidFill>
                <a:cs typeface="Arial"/>
              </a:rPr>
              <a:t>Know why the customer will buy</a:t>
            </a:r>
            <a:endParaRPr lang="fr-FR" sz="1600" dirty="0">
              <a:solidFill>
                <a:srgbClr val="04306F"/>
              </a:solidFill>
              <a:cs typeface="Arial"/>
            </a:endParaRPr>
          </a:p>
        </p:txBody>
      </p:sp>
    </p:spTree>
    <p:extLst>
      <p:ext uri="{BB962C8B-B14F-4D97-AF65-F5344CB8AC3E}">
        <p14:creationId xmlns:p14="http://schemas.microsoft.com/office/powerpoint/2010/main" val="2165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0.70"/>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par>
                          <p:cTn id="19" fill="hold">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left)">
                                      <p:cBhvr>
                                        <p:cTn id="28" dur="500"/>
                                        <p:tgtEl>
                                          <p:spTgt spid="17"/>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fade">
                                      <p:cBhvr>
                                        <p:cTn id="43" dur="500"/>
                                        <p:tgtEl>
                                          <p:spTgt spid="1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xEl>
                                              <p:pRg st="4" end="4"/>
                                            </p:txEl>
                                          </p:spTgt>
                                        </p:tgtEl>
                                        <p:attrNameLst>
                                          <p:attrName>style.visibility</p:attrName>
                                        </p:attrNameLst>
                                      </p:cBhvr>
                                      <p:to>
                                        <p:strVal val="visible"/>
                                      </p:to>
                                    </p:set>
                                    <p:animEffect transition="in" filter="fade">
                                      <p:cBhvr>
                                        <p:cTn id="48"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7" grpId="0" animBg="1"/>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C6DD5-989A-474E-B36B-AF6C8BC7BDC3}"/>
              </a:ext>
            </a:extLst>
          </p:cNvPr>
          <p:cNvSpPr>
            <a:spLocks noGrp="1"/>
          </p:cNvSpPr>
          <p:nvPr>
            <p:ph type="title"/>
          </p:nvPr>
        </p:nvSpPr>
        <p:spPr>
          <a:xfrm>
            <a:off x="1131888" y="2090899"/>
            <a:ext cx="10817941" cy="1548000"/>
          </a:xfrm>
        </p:spPr>
        <p:txBody>
          <a:bodyPr/>
          <a:lstStyle/>
          <a:p>
            <a:pPr marL="1341438" indent="-1341438"/>
            <a:r>
              <a:rPr lang="en-US" noProof="0" dirty="0"/>
              <a:t>02</a:t>
            </a:r>
            <a:r>
              <a:rPr lang="fr-FR" dirty="0"/>
              <a:t> | </a:t>
            </a:r>
            <a:r>
              <a:rPr lang="en-US" dirty="0"/>
              <a:t>Ask the right questions to VSB</a:t>
            </a:r>
            <a:r>
              <a:rPr lang="en-US" sz="4000" dirty="0"/>
              <a:t>s</a:t>
            </a:r>
            <a:r>
              <a:rPr lang="en-US" dirty="0"/>
              <a:t> &amp; SME</a:t>
            </a:r>
            <a:r>
              <a:rPr lang="en-US" sz="4000" dirty="0"/>
              <a:t>s</a:t>
            </a:r>
            <a:endParaRPr lang="en-US" sz="4000" noProof="0" dirty="0"/>
          </a:p>
        </p:txBody>
      </p:sp>
    </p:spTree>
    <p:extLst>
      <p:ext uri="{BB962C8B-B14F-4D97-AF65-F5344CB8AC3E}">
        <p14:creationId xmlns:p14="http://schemas.microsoft.com/office/powerpoint/2010/main" val="393855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5BB971-B9E0-4670-DECA-12711AA4F248}"/>
              </a:ext>
            </a:extLst>
          </p:cNvPr>
          <p:cNvSpPr>
            <a:spLocks noGrp="1"/>
          </p:cNvSpPr>
          <p:nvPr>
            <p:ph type="body" idx="1"/>
          </p:nvPr>
        </p:nvSpPr>
        <p:spPr/>
        <p:txBody>
          <a:bodyPr/>
          <a:lstStyle/>
          <a:p>
            <a:r>
              <a:rPr lang="en-US" dirty="0"/>
              <a:t>Ask the right questions to VSB</a:t>
            </a:r>
            <a:r>
              <a:rPr lang="en-US" sz="1200" dirty="0"/>
              <a:t>s</a:t>
            </a:r>
            <a:r>
              <a:rPr lang="en-US" dirty="0"/>
              <a:t> &amp; SME</a:t>
            </a:r>
            <a:r>
              <a:rPr lang="en-US" sz="1200" dirty="0"/>
              <a:t>s</a:t>
            </a:r>
          </a:p>
        </p:txBody>
      </p:sp>
      <p:sp>
        <p:nvSpPr>
          <p:cNvPr id="11" name="Text Placeholder 10">
            <a:extLst>
              <a:ext uri="{FF2B5EF4-FFF2-40B4-BE49-F238E27FC236}">
                <a16:creationId xmlns:a16="http://schemas.microsoft.com/office/drawing/2014/main" id="{98CF5694-A480-0075-924B-09E27E2C0EE5}"/>
              </a:ext>
            </a:extLst>
          </p:cNvPr>
          <p:cNvSpPr>
            <a:spLocks noGrp="1"/>
          </p:cNvSpPr>
          <p:nvPr>
            <p:ph type="body" sz="quarter" idx="19"/>
          </p:nvPr>
        </p:nvSpPr>
        <p:spPr/>
        <p:txBody>
          <a:bodyPr/>
          <a:lstStyle/>
          <a:p>
            <a:r>
              <a:rPr lang="fr-BE"/>
              <a:t>02</a:t>
            </a:r>
            <a:endParaRPr lang="en-US"/>
          </a:p>
        </p:txBody>
      </p:sp>
      <p:sp>
        <p:nvSpPr>
          <p:cNvPr id="5" name="Slide Number Placeholder 4">
            <a:extLst>
              <a:ext uri="{FF2B5EF4-FFF2-40B4-BE49-F238E27FC236}">
                <a16:creationId xmlns:a16="http://schemas.microsoft.com/office/drawing/2014/main" id="{09AF7D30-1463-94B5-46C7-4C6865F20B94}"/>
              </a:ext>
            </a:extLst>
          </p:cNvPr>
          <p:cNvSpPr>
            <a:spLocks noGrp="1"/>
          </p:cNvSpPr>
          <p:nvPr>
            <p:ph type="sldNum" sz="quarter" idx="17"/>
          </p:nvPr>
        </p:nvSpPr>
        <p:spPr/>
        <p:txBody>
          <a:bodyPr/>
          <a:lstStyle/>
          <a:p>
            <a:fld id="{975A587B-5814-4D9B-9598-FE9CB954CB01}" type="slidenum">
              <a:rPr lang="en-US" noProof="0" smtClean="0"/>
              <a:pPr/>
              <a:t>16</a:t>
            </a:fld>
            <a:endParaRPr lang="en-US" b="0" noProof="0"/>
          </a:p>
        </p:txBody>
      </p:sp>
      <p:sp>
        <p:nvSpPr>
          <p:cNvPr id="8" name="Title 7">
            <a:extLst>
              <a:ext uri="{FF2B5EF4-FFF2-40B4-BE49-F238E27FC236}">
                <a16:creationId xmlns:a16="http://schemas.microsoft.com/office/drawing/2014/main" id="{5BECD6EE-4DA9-233C-B2C6-4C43BD175BE5}"/>
              </a:ext>
            </a:extLst>
          </p:cNvPr>
          <p:cNvSpPr>
            <a:spLocks noGrp="1"/>
          </p:cNvSpPr>
          <p:nvPr>
            <p:ph type="title"/>
          </p:nvPr>
        </p:nvSpPr>
        <p:spPr>
          <a:xfrm>
            <a:off x="1236565" y="777155"/>
            <a:ext cx="10800000" cy="335964"/>
          </a:xfrm>
        </p:spPr>
        <p:txBody>
          <a:bodyPr/>
          <a:lstStyle/>
          <a:p>
            <a:r>
              <a:rPr lang="en-US" dirty="0"/>
              <a:t>Let's build together a checklist for the "discovery of VSB/SME needs"</a:t>
            </a:r>
          </a:p>
        </p:txBody>
      </p:sp>
      <p:sp>
        <p:nvSpPr>
          <p:cNvPr id="16" name="Rectangle 15">
            <a:extLst>
              <a:ext uri="{FF2B5EF4-FFF2-40B4-BE49-F238E27FC236}">
                <a16:creationId xmlns:a16="http://schemas.microsoft.com/office/drawing/2014/main" id="{F6F40B23-C5CA-5EDC-7948-6D04ED4F844F}"/>
              </a:ext>
            </a:extLst>
          </p:cNvPr>
          <p:cNvSpPr/>
          <p:nvPr/>
        </p:nvSpPr>
        <p:spPr bwMode="auto">
          <a:xfrm>
            <a:off x="8421139" y="1242993"/>
            <a:ext cx="3770853" cy="676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Calibri" panose="020F0502020204030204" pitchFamily="34" charset="0"/>
              </a:rPr>
              <a:t> </a:t>
            </a:r>
            <a:r>
              <a:rPr lang="en-GB" dirty="0">
                <a:latin typeface="+mj-lt"/>
                <a:cs typeface="Calibri" panose="020F0502020204030204" pitchFamily="34" charset="0"/>
              </a:rPr>
              <a:t>What is their budget?</a:t>
            </a:r>
          </a:p>
          <a:p>
            <a:pPr algn="ctr" eaLnBrk="1" hangingPunct="1">
              <a:defRPr/>
            </a:pPr>
            <a:r>
              <a:rPr lang="en-GB" sz="1100" dirty="0">
                <a:cs typeface="Calibri" panose="020F0502020204030204" pitchFamily="34" charset="0"/>
              </a:rPr>
              <a:t>(Vehicle + Financing + Services) </a:t>
            </a:r>
          </a:p>
        </p:txBody>
      </p:sp>
      <p:pic>
        <p:nvPicPr>
          <p:cNvPr id="17" name="Graphique 35" descr="Euro avec un remplissage uni">
            <a:extLst>
              <a:ext uri="{FF2B5EF4-FFF2-40B4-BE49-F238E27FC236}">
                <a16:creationId xmlns:a16="http://schemas.microsoft.com/office/drawing/2014/main" id="{AAA3CBE6-68F2-E61F-D90A-FE817608F71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7325" y="1334608"/>
            <a:ext cx="560521" cy="522398"/>
          </a:xfrm>
          <a:prstGeom prst="rect">
            <a:avLst/>
          </a:prstGeom>
        </p:spPr>
      </p:pic>
      <p:sp>
        <p:nvSpPr>
          <p:cNvPr id="21" name="Rectangle 20">
            <a:extLst>
              <a:ext uri="{FF2B5EF4-FFF2-40B4-BE49-F238E27FC236}">
                <a16:creationId xmlns:a16="http://schemas.microsoft.com/office/drawing/2014/main" id="{8D793422-CB4C-2EB5-6304-61F254447EC2}"/>
              </a:ext>
            </a:extLst>
          </p:cNvPr>
          <p:cNvSpPr/>
          <p:nvPr/>
        </p:nvSpPr>
        <p:spPr bwMode="auto">
          <a:xfrm>
            <a:off x="-2916" y="1272607"/>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sp>
        <p:nvSpPr>
          <p:cNvPr id="20" name="TextBox 19">
            <a:extLst>
              <a:ext uri="{FF2B5EF4-FFF2-40B4-BE49-F238E27FC236}">
                <a16:creationId xmlns:a16="http://schemas.microsoft.com/office/drawing/2014/main" id="{0FC18D2D-EF60-A390-7E52-1B0A9C6D709B}"/>
              </a:ext>
            </a:extLst>
          </p:cNvPr>
          <p:cNvSpPr txBox="1"/>
          <p:nvPr/>
        </p:nvSpPr>
        <p:spPr>
          <a:xfrm>
            <a:off x="782250" y="1340332"/>
            <a:ext cx="2771194" cy="830997"/>
          </a:xfrm>
          <a:prstGeom prst="rect">
            <a:avLst/>
          </a:prstGeom>
          <a:noFill/>
        </p:spPr>
        <p:txBody>
          <a:bodyPr wrap="square">
            <a:spAutoFit/>
          </a:bodyPr>
          <a:lstStyle/>
          <a:p>
            <a:pPr algn="ctr" eaLnBrk="1" hangingPunct="1">
              <a:defRPr/>
            </a:pPr>
            <a:r>
              <a:rPr lang="en-GB" dirty="0">
                <a:solidFill>
                  <a:schemeClr val="bg1"/>
                </a:solidFill>
                <a:latin typeface="+mj-lt"/>
                <a:cs typeface="Calibri" panose="020F0502020204030204" pitchFamily="34" charset="0"/>
              </a:rPr>
              <a:t>Who is my customer?</a:t>
            </a:r>
          </a:p>
          <a:p>
            <a:pPr algn="ctr" eaLnBrk="1" hangingPunct="1">
              <a:defRPr/>
            </a:pPr>
            <a:r>
              <a:rPr lang="en-GB" sz="1200" dirty="0">
                <a:solidFill>
                  <a:schemeClr val="lt1"/>
                </a:solidFill>
                <a:cs typeface="Calibri" panose="020F0502020204030204" pitchFamily="34" charset="0"/>
              </a:rPr>
              <a:t>(Situational questions)</a:t>
            </a:r>
          </a:p>
        </p:txBody>
      </p:sp>
      <p:pic>
        <p:nvPicPr>
          <p:cNvPr id="23" name="Graphic 22" descr="User with solid fill">
            <a:extLst>
              <a:ext uri="{FF2B5EF4-FFF2-40B4-BE49-F238E27FC236}">
                <a16:creationId xmlns:a16="http://schemas.microsoft.com/office/drawing/2014/main" id="{66417A74-B47C-6569-2A46-B73852B512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80" y="1236121"/>
            <a:ext cx="712761" cy="712761"/>
          </a:xfrm>
          <a:prstGeom prst="rect">
            <a:avLst/>
          </a:prstGeom>
        </p:spPr>
      </p:pic>
      <p:sp>
        <p:nvSpPr>
          <p:cNvPr id="25" name="ZoneTexte 7">
            <a:extLst>
              <a:ext uri="{FF2B5EF4-FFF2-40B4-BE49-F238E27FC236}">
                <a16:creationId xmlns:a16="http://schemas.microsoft.com/office/drawing/2014/main" id="{85D985DE-2BE8-D427-88BB-25430CE5D168}"/>
              </a:ext>
            </a:extLst>
          </p:cNvPr>
          <p:cNvSpPr txBox="1"/>
          <p:nvPr>
            <p:custDataLst>
              <p:tags r:id="rId1"/>
            </p:custDataLst>
          </p:nvPr>
        </p:nvSpPr>
        <p:spPr>
          <a:xfrm>
            <a:off x="4380443" y="2071425"/>
            <a:ext cx="3229078" cy="2908489"/>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 Use</a:t>
            </a:r>
            <a:endParaRPr lang="en-US" sz="1600" dirty="0"/>
          </a:p>
          <a:p>
            <a:pPr lvl="1"/>
            <a:endParaRPr lang="fr-FR" sz="7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Renewal</a:t>
            </a:r>
            <a:endParaRPr lang="fr-FR" sz="1200" b="1" dirty="0">
              <a:cs typeface="Arial"/>
            </a:endParaRPr>
          </a:p>
          <a:p>
            <a:pPr lvl="1"/>
            <a:endParaRPr lang="fr-FR" sz="8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New </a:t>
            </a:r>
            <a:r>
              <a:rPr lang="fr-FR" sz="1200" b="1" dirty="0" err="1">
                <a:cs typeface="Arial"/>
              </a:rPr>
              <a:t>vehicle</a:t>
            </a:r>
            <a:r>
              <a:rPr lang="fr-FR" sz="1200" b="1" dirty="0">
                <a:cs typeface="Arial"/>
              </a:rPr>
              <a:t>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Business </a:t>
            </a:r>
            <a:r>
              <a:rPr lang="fr-FR" sz="1200" b="1" dirty="0" err="1">
                <a:cs typeface="Arial"/>
              </a:rPr>
              <a:t>criteria</a:t>
            </a:r>
            <a:endParaRPr lang="fr-FR" sz="1200" b="1" dirty="0">
              <a:cs typeface="Arial"/>
            </a:endParaRPr>
          </a:p>
        </p:txBody>
      </p:sp>
      <p:sp>
        <p:nvSpPr>
          <p:cNvPr id="26" name="ZoneTexte 8">
            <a:extLst>
              <a:ext uri="{FF2B5EF4-FFF2-40B4-BE49-F238E27FC236}">
                <a16:creationId xmlns:a16="http://schemas.microsoft.com/office/drawing/2014/main" id="{33399D9F-7646-2919-3A8F-BE4D1EA97903}"/>
              </a:ext>
            </a:extLst>
          </p:cNvPr>
          <p:cNvSpPr txBox="1"/>
          <p:nvPr>
            <p:custDataLst>
              <p:tags r:id="rId2"/>
            </p:custDataLst>
          </p:nvPr>
        </p:nvSpPr>
        <p:spPr>
          <a:xfrm>
            <a:off x="8592882" y="2071425"/>
            <a:ext cx="3229078" cy="1938992"/>
          </a:xfrm>
          <a:prstGeom prst="rect">
            <a:avLst/>
          </a:prstGeom>
          <a:noFill/>
        </p:spPr>
        <p:txBody>
          <a:bodyPr wrap="square" lIns="91440" tIns="45720" rIns="91440" bIns="45720" rtlCol="0" anchor="t">
            <a:spAutoFit/>
          </a:bodyPr>
          <a:lstStyle/>
          <a:p>
            <a:pPr marL="118110" indent="-118110">
              <a:buFont typeface="Wingdings"/>
              <a:buChar char="§"/>
              <a:defRPr b="0" i="0"/>
            </a:pPr>
            <a:r>
              <a:rPr lang="fr-BE" sz="1200" b="1" dirty="0" err="1">
                <a:cs typeface="Arial"/>
              </a:rPr>
              <a:t>Financing</a:t>
            </a:r>
            <a:r>
              <a:rPr lang="fr-BE" sz="1200" b="1" dirty="0">
                <a:cs typeface="Arial"/>
              </a:rPr>
              <a:t> </a:t>
            </a:r>
            <a:r>
              <a:rPr lang="fr-BE" sz="1200" b="1" dirty="0" err="1">
                <a:cs typeface="Arial"/>
              </a:rPr>
              <a:t>method</a:t>
            </a:r>
            <a:endParaRPr lang="fr-BE"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Budget components</a:t>
            </a:r>
          </a:p>
          <a:p>
            <a:pPr marL="197485" indent="-197485">
              <a:buFont typeface="Wingdings"/>
              <a:buChar char="§"/>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lvl="1"/>
            <a:endParaRPr lang="fr-FR" sz="1200" dirty="0">
              <a:cs typeface="Arial"/>
            </a:endParaRPr>
          </a:p>
          <a:p>
            <a:pPr marL="197485" indent="-197485">
              <a:buFont typeface="Wingdings"/>
              <a:buChar char="§"/>
              <a:defRPr b="0" i="0"/>
            </a:pPr>
            <a:r>
              <a:rPr lang="fr-FR" sz="1200" b="1" dirty="0">
                <a:cs typeface="Arial"/>
              </a:rPr>
              <a:t>Services (</a:t>
            </a:r>
            <a:r>
              <a:rPr lang="fr-FR" sz="1200" b="1" dirty="0" err="1">
                <a:cs typeface="Arial"/>
              </a:rPr>
              <a:t>vehicle</a:t>
            </a:r>
            <a:r>
              <a:rPr lang="fr-FR" sz="1200" b="1" dirty="0">
                <a:cs typeface="Arial"/>
              </a:rPr>
              <a:t>, </a:t>
            </a:r>
            <a:r>
              <a:rPr lang="fr-FR" sz="1200" b="1" dirty="0" err="1">
                <a:cs typeface="Arial"/>
              </a:rPr>
              <a:t>mobility</a:t>
            </a:r>
            <a:r>
              <a:rPr lang="fr-FR" sz="1200" b="1" dirty="0">
                <a:cs typeface="Arial"/>
              </a:rPr>
              <a:t>) </a:t>
            </a:r>
          </a:p>
        </p:txBody>
      </p:sp>
      <p:sp>
        <p:nvSpPr>
          <p:cNvPr id="27" name="Rectangle 26">
            <a:extLst>
              <a:ext uri="{FF2B5EF4-FFF2-40B4-BE49-F238E27FC236}">
                <a16:creationId xmlns:a16="http://schemas.microsoft.com/office/drawing/2014/main" id="{F6931A22-747E-7FD1-59B4-9A48D51F0E0E}"/>
              </a:ext>
            </a:extLst>
          </p:cNvPr>
          <p:cNvSpPr/>
          <p:nvPr/>
        </p:nvSpPr>
        <p:spPr>
          <a:xfrm>
            <a:off x="6416" y="2021406"/>
            <a:ext cx="3708000" cy="33210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0B640E-43EA-B4FB-092E-ED8D2B93F940}"/>
              </a:ext>
            </a:extLst>
          </p:cNvPr>
          <p:cNvSpPr/>
          <p:nvPr/>
        </p:nvSpPr>
        <p:spPr>
          <a:xfrm>
            <a:off x="4232172" y="2043475"/>
            <a:ext cx="3708000" cy="332104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BA45DD-F8C0-E52D-C3DD-E3E4223768F5}"/>
              </a:ext>
            </a:extLst>
          </p:cNvPr>
          <p:cNvSpPr/>
          <p:nvPr/>
        </p:nvSpPr>
        <p:spPr>
          <a:xfrm>
            <a:off x="8449132" y="2013937"/>
            <a:ext cx="3717790" cy="3321043"/>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42A8D22-C4D4-9C03-28A5-8922CFF114F5}"/>
              </a:ext>
            </a:extLst>
          </p:cNvPr>
          <p:cNvSpPr/>
          <p:nvPr/>
        </p:nvSpPr>
        <p:spPr bwMode="auto">
          <a:xfrm>
            <a:off x="3033" y="5448043"/>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Subgroup 1</a:t>
            </a:r>
          </a:p>
        </p:txBody>
      </p:sp>
      <p:sp>
        <p:nvSpPr>
          <p:cNvPr id="31" name="Rectangle 30">
            <a:extLst>
              <a:ext uri="{FF2B5EF4-FFF2-40B4-BE49-F238E27FC236}">
                <a16:creationId xmlns:a16="http://schemas.microsoft.com/office/drawing/2014/main" id="{82CD3F2D-34D7-5478-4F3F-D94164090F28}"/>
              </a:ext>
            </a:extLst>
          </p:cNvPr>
          <p:cNvSpPr/>
          <p:nvPr/>
        </p:nvSpPr>
        <p:spPr bwMode="auto">
          <a:xfrm>
            <a:off x="4217780" y="5448043"/>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Subgroup 2</a:t>
            </a:r>
          </a:p>
        </p:txBody>
      </p:sp>
      <p:sp>
        <p:nvSpPr>
          <p:cNvPr id="32" name="Rectangle 31">
            <a:extLst>
              <a:ext uri="{FF2B5EF4-FFF2-40B4-BE49-F238E27FC236}">
                <a16:creationId xmlns:a16="http://schemas.microsoft.com/office/drawing/2014/main" id="{0345EE78-B173-F7B5-BD20-A16D25D04BFF}"/>
              </a:ext>
            </a:extLst>
          </p:cNvPr>
          <p:cNvSpPr/>
          <p:nvPr/>
        </p:nvSpPr>
        <p:spPr bwMode="auto">
          <a:xfrm>
            <a:off x="8467325" y="5448043"/>
            <a:ext cx="3736783" cy="676275"/>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Subgroup 3</a:t>
            </a:r>
          </a:p>
        </p:txBody>
      </p:sp>
      <p:pic>
        <p:nvPicPr>
          <p:cNvPr id="34" name="Graphic 33" descr="Stopwatch 75% with solid fill">
            <a:extLst>
              <a:ext uri="{FF2B5EF4-FFF2-40B4-BE49-F238E27FC236}">
                <a16:creationId xmlns:a16="http://schemas.microsoft.com/office/drawing/2014/main" id="{8230094D-6D0B-05D9-CDCC-67526B00D7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03232" y="6217356"/>
            <a:ext cx="624705" cy="624705"/>
          </a:xfrm>
          <a:prstGeom prst="rect">
            <a:avLst/>
          </a:prstGeom>
        </p:spPr>
      </p:pic>
      <p:sp>
        <p:nvSpPr>
          <p:cNvPr id="35" name="TextBox 34">
            <a:extLst>
              <a:ext uri="{FF2B5EF4-FFF2-40B4-BE49-F238E27FC236}">
                <a16:creationId xmlns:a16="http://schemas.microsoft.com/office/drawing/2014/main" id="{1303719A-0ACA-4593-D4E6-C23394C63E3E}"/>
              </a:ext>
            </a:extLst>
          </p:cNvPr>
          <p:cNvSpPr txBox="1"/>
          <p:nvPr/>
        </p:nvSpPr>
        <p:spPr>
          <a:xfrm>
            <a:off x="5227937" y="6340410"/>
            <a:ext cx="2192693" cy="369332"/>
          </a:xfrm>
          <a:prstGeom prst="rect">
            <a:avLst/>
          </a:prstGeom>
          <a:noFill/>
        </p:spPr>
        <p:txBody>
          <a:bodyPr wrap="square" rtlCol="0">
            <a:spAutoFit/>
          </a:bodyPr>
          <a:lstStyle/>
          <a:p>
            <a:r>
              <a:rPr lang="fr-BE"/>
              <a:t>5 minutes</a:t>
            </a:r>
            <a:endParaRPr lang="en-US"/>
          </a:p>
        </p:txBody>
      </p:sp>
      <p:sp>
        <p:nvSpPr>
          <p:cNvPr id="33" name="Rectangle 32">
            <a:extLst>
              <a:ext uri="{FF2B5EF4-FFF2-40B4-BE49-F238E27FC236}">
                <a16:creationId xmlns:a16="http://schemas.microsoft.com/office/drawing/2014/main" id="{0622B8FE-C972-7B97-AD8B-550AAA1C3B33}"/>
              </a:ext>
            </a:extLst>
          </p:cNvPr>
          <p:cNvSpPr/>
          <p:nvPr/>
        </p:nvSpPr>
        <p:spPr bwMode="auto">
          <a:xfrm>
            <a:off x="4209112" y="1272607"/>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What are their </a:t>
            </a:r>
          </a:p>
          <a:p>
            <a:pPr algn="ctr" eaLnBrk="1" hangingPunct="1">
              <a:defRPr/>
            </a:pPr>
            <a:r>
              <a:rPr lang="en-GB" dirty="0">
                <a:latin typeface="+mj-lt"/>
                <a:cs typeface="Calibri" panose="020F0502020204030204" pitchFamily="34" charset="0"/>
              </a:rPr>
              <a:t>expectations?</a:t>
            </a:r>
            <a:endParaRPr lang="en-GB" sz="2000" dirty="0">
              <a:latin typeface="+mj-lt"/>
              <a:cs typeface="Calibri" panose="020F0502020204030204" pitchFamily="34" charset="0"/>
            </a:endParaRPr>
          </a:p>
          <a:p>
            <a:pPr algn="ctr" eaLnBrk="1" hangingPunct="1">
              <a:defRPr/>
            </a:pPr>
            <a:endParaRPr lang="en-GB" sz="1200" dirty="0">
              <a:cs typeface="Calibri" panose="020F0502020204030204" pitchFamily="34" charset="0"/>
            </a:endParaRPr>
          </a:p>
        </p:txBody>
      </p:sp>
      <p:pic>
        <p:nvPicPr>
          <p:cNvPr id="36" name="Graphic 35" descr="Clipboard Partially Checked outline">
            <a:extLst>
              <a:ext uri="{FF2B5EF4-FFF2-40B4-BE49-F238E27FC236}">
                <a16:creationId xmlns:a16="http://schemas.microsoft.com/office/drawing/2014/main" id="{B9EFEAEA-E8F7-7BCF-FC89-B28BE0014D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02825" y="1243330"/>
            <a:ext cx="712760" cy="712760"/>
          </a:xfrm>
          <a:prstGeom prst="rect">
            <a:avLst/>
          </a:prstGeom>
        </p:spPr>
      </p:pic>
      <p:sp>
        <p:nvSpPr>
          <p:cNvPr id="37" name="TextBox 36">
            <a:extLst>
              <a:ext uri="{FF2B5EF4-FFF2-40B4-BE49-F238E27FC236}">
                <a16:creationId xmlns:a16="http://schemas.microsoft.com/office/drawing/2014/main" id="{7DA41ED8-3151-2676-02CA-B8496EEDA5D2}"/>
              </a:ext>
            </a:extLst>
          </p:cNvPr>
          <p:cNvSpPr txBox="1"/>
          <p:nvPr/>
        </p:nvSpPr>
        <p:spPr>
          <a:xfrm>
            <a:off x="4919472" y="1715983"/>
            <a:ext cx="2506922" cy="276999"/>
          </a:xfrm>
          <a:prstGeom prst="rect">
            <a:avLst/>
          </a:prstGeom>
          <a:noFill/>
        </p:spPr>
        <p:txBody>
          <a:bodyPr wrap="square">
            <a:spAutoFit/>
          </a:bodyPr>
          <a:lstStyle/>
          <a:p>
            <a:pPr algn="ctr"/>
            <a:r>
              <a:rPr lang="en-GB" sz="1200" dirty="0">
                <a:solidFill>
                  <a:schemeClr val="lt1"/>
                </a:solidFill>
                <a:cs typeface="Calibri" panose="020F0502020204030204" pitchFamily="34" charset="0"/>
              </a:rPr>
              <a:t>Why is she/he there?</a:t>
            </a:r>
            <a:endParaRPr lang="en-US" sz="1200" dirty="0"/>
          </a:p>
        </p:txBody>
      </p:sp>
      <p:pic>
        <p:nvPicPr>
          <p:cNvPr id="39" name="Picture 2" descr="Drapeaux Monde Banque d'images et photos libres de droit - iStock">
            <a:extLst>
              <a:ext uri="{FF2B5EF4-FFF2-40B4-BE49-F238E27FC236}">
                <a16:creationId xmlns:a16="http://schemas.microsoft.com/office/drawing/2014/main" id="{99E123D7-1456-F324-AEE8-E3FFA9F7B5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01" y="546872"/>
            <a:ext cx="314657" cy="28725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6">
            <a:extLst>
              <a:ext uri="{FF2B5EF4-FFF2-40B4-BE49-F238E27FC236}">
                <a16:creationId xmlns:a16="http://schemas.microsoft.com/office/drawing/2014/main" id="{C788E26F-62A9-7E27-1278-3F1530E15947}"/>
              </a:ext>
            </a:extLst>
          </p:cNvPr>
          <p:cNvSpPr txBox="1"/>
          <p:nvPr>
            <p:custDataLst>
              <p:tags r:id="rId3"/>
            </p:custDataLst>
          </p:nvPr>
        </p:nvSpPr>
        <p:spPr>
          <a:xfrm>
            <a:off x="155435" y="2071425"/>
            <a:ext cx="1552669" cy="3046988"/>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a:cs typeface="Arial"/>
              </a:rPr>
              <a:t>Customer type</a:t>
            </a: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a:cs typeface="Arial"/>
              </a:rPr>
              <a:t> Contact </a:t>
            </a:r>
            <a:r>
              <a:rPr lang="fr-FR" sz="1200" b="1" dirty="0" err="1">
                <a:cs typeface="Arial"/>
              </a:rPr>
              <a:t>person</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Company</a:t>
            </a:r>
            <a:endParaRPr lang="fr-FR"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Fleet</a:t>
            </a:r>
          </a:p>
          <a:p>
            <a:pPr marL="448945" lvl="1" indent="-118110">
              <a:buFont typeface="Arial"/>
              <a:buChar char="•"/>
              <a:defRPr b="0" i="0"/>
            </a:pPr>
            <a:endParaRPr lang="fr-FR" sz="1200" dirty="0">
              <a:cs typeface="Arial"/>
            </a:endParaRPr>
          </a:p>
        </p:txBody>
      </p:sp>
    </p:spTree>
    <p:extLst>
      <p:ext uri="{BB962C8B-B14F-4D97-AF65-F5344CB8AC3E}">
        <p14:creationId xmlns:p14="http://schemas.microsoft.com/office/powerpoint/2010/main" val="152462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p:txBody>
          <a:bodyPr/>
          <a:lstStyle/>
          <a:p>
            <a:r>
              <a:rPr lang="en-US" dirty="0"/>
              <a:t>Ask the right questions to VSBs &amp; SMEs</a:t>
            </a:r>
          </a:p>
        </p:txBody>
      </p:sp>
      <p:sp>
        <p:nvSpPr>
          <p:cNvPr id="4" name="Text Placeholder 3">
            <a:extLst>
              <a:ext uri="{FF2B5EF4-FFF2-40B4-BE49-F238E27FC236}">
                <a16:creationId xmlns:a16="http://schemas.microsoft.com/office/drawing/2014/main" id="{6AD44837-4DA0-55A1-8D9B-753C618C24D5}"/>
              </a:ext>
            </a:extLst>
          </p:cNvPr>
          <p:cNvSpPr>
            <a:spLocks noGrp="1"/>
          </p:cNvSpPr>
          <p:nvPr>
            <p:ph type="body" sz="quarter" idx="19"/>
          </p:nvPr>
        </p:nvSpPr>
        <p:spPr/>
        <p:txBody>
          <a:bodyPr/>
          <a:lstStyle/>
          <a:p>
            <a:r>
              <a:rPr lang="fr-BE"/>
              <a:t>02</a:t>
            </a:r>
            <a:endParaRPr lang="en-US"/>
          </a:p>
        </p:txBody>
      </p:sp>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p:txBody>
          <a:bodyPr/>
          <a:lstStyle/>
          <a:p>
            <a:r>
              <a:rPr lang="fr-BE" dirty="0"/>
              <a:t> </a:t>
            </a:r>
            <a:endParaRPr lang="en-US" dirty="0"/>
          </a:p>
        </p:txBody>
      </p:sp>
      <p:sp>
        <p:nvSpPr>
          <p:cNvPr id="15" name="TextBox 14">
            <a:extLst>
              <a:ext uri="{FF2B5EF4-FFF2-40B4-BE49-F238E27FC236}">
                <a16:creationId xmlns:a16="http://schemas.microsoft.com/office/drawing/2014/main" id="{56ACE182-C723-669C-BEDD-CDBC7ACA208E}"/>
              </a:ext>
            </a:extLst>
          </p:cNvPr>
          <p:cNvSpPr txBox="1"/>
          <p:nvPr/>
        </p:nvSpPr>
        <p:spPr>
          <a:xfrm>
            <a:off x="2164702" y="772445"/>
            <a:ext cx="9887868" cy="307777"/>
          </a:xfrm>
          <a:prstGeom prst="rect">
            <a:avLst/>
          </a:prstGeom>
          <a:noFill/>
        </p:spPr>
        <p:txBody>
          <a:bodyPr wrap="square">
            <a:spAutoFit/>
          </a:bodyPr>
          <a:lstStyle/>
          <a:p>
            <a:pPr algn="r"/>
            <a:r>
              <a:rPr lang="en-US" sz="1400" cap="all" dirty="0">
                <a:solidFill>
                  <a:schemeClr val="tx2"/>
                </a:solidFill>
                <a:latin typeface="+mj-lt"/>
                <a:ea typeface="+mj-ea"/>
                <a:cs typeface="+mj-cs"/>
              </a:rPr>
              <a:t>Let's build together a checklist for the "discovery of VSB/SME needs" - Debriefing</a:t>
            </a:r>
            <a:endParaRPr lang="fr-FR" sz="1400" cap="all" dirty="0">
              <a:solidFill>
                <a:schemeClr val="tx2"/>
              </a:solidFill>
              <a:latin typeface="+mj-lt"/>
              <a:ea typeface="+mj-ea"/>
              <a:cs typeface="+mj-cs"/>
            </a:endParaRPr>
          </a:p>
        </p:txBody>
      </p:sp>
      <p:pic>
        <p:nvPicPr>
          <p:cNvPr id="21" name="Picture 20">
            <a:extLst>
              <a:ext uri="{FF2B5EF4-FFF2-40B4-BE49-F238E27FC236}">
                <a16:creationId xmlns:a16="http://schemas.microsoft.com/office/drawing/2014/main" id="{BD2035A1-277F-1571-0681-D50F5F49D701}"/>
              </a:ext>
            </a:extLst>
          </p:cNvPr>
          <p:cNvPicPr>
            <a:picLocks noChangeAspect="1"/>
          </p:cNvPicPr>
          <p:nvPr/>
        </p:nvPicPr>
        <p:blipFill rotWithShape="1">
          <a:blip r:embed="rId4"/>
          <a:srcRect l="25202" r="15679"/>
          <a:stretch/>
        </p:blipFill>
        <p:spPr>
          <a:xfrm>
            <a:off x="6563187" y="1218963"/>
            <a:ext cx="5259799" cy="4616961"/>
          </a:xfrm>
          <a:prstGeom prst="rect">
            <a:avLst/>
          </a:prstGeom>
        </p:spPr>
      </p:pic>
      <p:sp>
        <p:nvSpPr>
          <p:cNvPr id="22" name="TextBox 21">
            <a:extLst>
              <a:ext uri="{FF2B5EF4-FFF2-40B4-BE49-F238E27FC236}">
                <a16:creationId xmlns:a16="http://schemas.microsoft.com/office/drawing/2014/main" id="{47B7DF1A-A99B-1C0C-747E-5138A44102DB}"/>
              </a:ext>
            </a:extLst>
          </p:cNvPr>
          <p:cNvSpPr txBox="1"/>
          <p:nvPr/>
        </p:nvSpPr>
        <p:spPr>
          <a:xfrm>
            <a:off x="6971408" y="3629558"/>
            <a:ext cx="2607299" cy="584775"/>
          </a:xfrm>
          <a:prstGeom prst="rect">
            <a:avLst/>
          </a:prstGeom>
          <a:noFill/>
        </p:spPr>
        <p:txBody>
          <a:bodyPr wrap="square">
            <a:spAutoFit/>
          </a:bodyPr>
          <a:lstStyle/>
          <a:p>
            <a:pPr algn="ctr"/>
            <a:r>
              <a:rPr lang="fr-BE" sz="3200" dirty="0">
                <a:solidFill>
                  <a:srgbClr val="FF0000"/>
                </a:solidFill>
                <a:latin typeface="+mj-lt"/>
              </a:rPr>
              <a:t>Debriefing</a:t>
            </a:r>
            <a:endParaRPr lang="en-US" sz="3200" dirty="0">
              <a:solidFill>
                <a:srgbClr val="FF0000"/>
              </a:solidFill>
              <a:latin typeface="+mj-lt"/>
            </a:endParaRPr>
          </a:p>
        </p:txBody>
      </p:sp>
      <p:sp>
        <p:nvSpPr>
          <p:cNvPr id="11" name="Rectangle 10">
            <a:extLst>
              <a:ext uri="{FF2B5EF4-FFF2-40B4-BE49-F238E27FC236}">
                <a16:creationId xmlns:a16="http://schemas.microsoft.com/office/drawing/2014/main" id="{2B31AEC2-0DD7-6FE3-1E72-A6477D45D0A7}"/>
              </a:ext>
            </a:extLst>
          </p:cNvPr>
          <p:cNvSpPr/>
          <p:nvPr/>
        </p:nvSpPr>
        <p:spPr bwMode="auto">
          <a:xfrm>
            <a:off x="1503633" y="1209390"/>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sp>
        <p:nvSpPr>
          <p:cNvPr id="12" name="TextBox 11">
            <a:extLst>
              <a:ext uri="{FF2B5EF4-FFF2-40B4-BE49-F238E27FC236}">
                <a16:creationId xmlns:a16="http://schemas.microsoft.com/office/drawing/2014/main" id="{6F883DC0-ADB3-234A-0E00-BE0E9F56EEF3}"/>
              </a:ext>
            </a:extLst>
          </p:cNvPr>
          <p:cNvSpPr txBox="1"/>
          <p:nvPr/>
        </p:nvSpPr>
        <p:spPr>
          <a:xfrm>
            <a:off x="2288799" y="1277115"/>
            <a:ext cx="2771194" cy="830997"/>
          </a:xfrm>
          <a:prstGeom prst="rect">
            <a:avLst/>
          </a:prstGeom>
          <a:noFill/>
        </p:spPr>
        <p:txBody>
          <a:bodyPr wrap="square">
            <a:spAutoFit/>
          </a:bodyPr>
          <a:lstStyle/>
          <a:p>
            <a:pPr algn="ctr" eaLnBrk="1" hangingPunct="1">
              <a:defRPr/>
            </a:pPr>
            <a:r>
              <a:rPr lang="en-GB" dirty="0">
                <a:solidFill>
                  <a:schemeClr val="bg1"/>
                </a:solidFill>
                <a:latin typeface="+mj-lt"/>
                <a:cs typeface="Calibri" panose="020F0502020204030204" pitchFamily="34" charset="0"/>
              </a:rPr>
              <a:t>Who is my customer?</a:t>
            </a:r>
          </a:p>
          <a:p>
            <a:pPr algn="ctr" eaLnBrk="1" hangingPunct="1">
              <a:defRPr/>
            </a:pPr>
            <a:r>
              <a:rPr lang="en-GB" sz="1200" dirty="0">
                <a:solidFill>
                  <a:schemeClr val="lt1"/>
                </a:solidFill>
                <a:cs typeface="Calibri" panose="020F0502020204030204" pitchFamily="34" charset="0"/>
              </a:rPr>
              <a:t>(Situational questions)</a:t>
            </a:r>
          </a:p>
        </p:txBody>
      </p:sp>
      <p:pic>
        <p:nvPicPr>
          <p:cNvPr id="13" name="Graphic 12" descr="User with solid fill">
            <a:extLst>
              <a:ext uri="{FF2B5EF4-FFF2-40B4-BE49-F238E27FC236}">
                <a16:creationId xmlns:a16="http://schemas.microsoft.com/office/drawing/2014/main" id="{AF5731E5-46D0-327A-9FEB-D558A5842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3929" y="1172904"/>
            <a:ext cx="712761" cy="712761"/>
          </a:xfrm>
          <a:prstGeom prst="rect">
            <a:avLst/>
          </a:prstGeom>
        </p:spPr>
      </p:pic>
      <p:sp>
        <p:nvSpPr>
          <p:cNvPr id="16" name="Rectangle 15">
            <a:extLst>
              <a:ext uri="{FF2B5EF4-FFF2-40B4-BE49-F238E27FC236}">
                <a16:creationId xmlns:a16="http://schemas.microsoft.com/office/drawing/2014/main" id="{6FB480C1-A4AE-52C3-BCCA-922A512346E7}"/>
              </a:ext>
            </a:extLst>
          </p:cNvPr>
          <p:cNvSpPr/>
          <p:nvPr/>
        </p:nvSpPr>
        <p:spPr>
          <a:xfrm>
            <a:off x="1512965" y="1958190"/>
            <a:ext cx="3708000" cy="31664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24A2F1-8BCD-D89B-AC78-5900913A7CD7}"/>
              </a:ext>
            </a:extLst>
          </p:cNvPr>
          <p:cNvSpPr/>
          <p:nvPr/>
        </p:nvSpPr>
        <p:spPr bwMode="auto">
          <a:xfrm>
            <a:off x="1484182" y="5232426"/>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Group 1</a:t>
            </a:r>
          </a:p>
        </p:txBody>
      </p:sp>
      <p:pic>
        <p:nvPicPr>
          <p:cNvPr id="1026" name="Picture 2" descr="group discussion Icon - Free PNG &amp; SVG 961248 - Noun Project">
            <a:extLst>
              <a:ext uri="{FF2B5EF4-FFF2-40B4-BE49-F238E27FC236}">
                <a16:creationId xmlns:a16="http://schemas.microsoft.com/office/drawing/2014/main" id="{E4D5EEB4-47E0-88BE-5304-6CEFB47DD0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6623" y="2412691"/>
            <a:ext cx="1216867" cy="1216867"/>
          </a:xfrm>
          <a:prstGeom prst="rect">
            <a:avLst/>
          </a:prstGeom>
          <a:solidFill>
            <a:schemeClr val="bg1"/>
          </a:solidFill>
        </p:spPr>
      </p:pic>
      <p:sp>
        <p:nvSpPr>
          <p:cNvPr id="18" name="Slide Number Placeholder 4">
            <a:extLst>
              <a:ext uri="{FF2B5EF4-FFF2-40B4-BE49-F238E27FC236}">
                <a16:creationId xmlns:a16="http://schemas.microsoft.com/office/drawing/2014/main" id="{FBC1188A-753B-70B2-458A-A252DEA7E7CA}"/>
              </a:ext>
            </a:extLst>
          </p:cNvPr>
          <p:cNvSpPr>
            <a:spLocks noGrp="1"/>
          </p:cNvSpPr>
          <p:nvPr>
            <p:ph type="sldNum" sz="quarter" idx="17"/>
          </p:nvPr>
        </p:nvSpPr>
        <p:spPr>
          <a:xfrm>
            <a:off x="10979874" y="6489701"/>
            <a:ext cx="720000" cy="216000"/>
          </a:xfrm>
        </p:spPr>
        <p:txBody>
          <a:bodyPr/>
          <a:lstStyle/>
          <a:p>
            <a:fld id="{975A587B-5814-4D9B-9598-FE9CB954CB01}" type="slidenum">
              <a:rPr lang="en-US" noProof="0" smtClean="0"/>
              <a:pPr/>
              <a:t>17</a:t>
            </a:fld>
            <a:endParaRPr lang="en-US" b="0" noProof="0"/>
          </a:p>
        </p:txBody>
      </p:sp>
      <p:pic>
        <p:nvPicPr>
          <p:cNvPr id="19" name="Picture 2" descr="Drapeaux Monde Banque d'images et photos libres de droit - iStock">
            <a:extLst>
              <a:ext uri="{FF2B5EF4-FFF2-40B4-BE49-F238E27FC236}">
                <a16:creationId xmlns:a16="http://schemas.microsoft.com/office/drawing/2014/main" id="{A1549F50-FF76-6458-5A35-E185C39DD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01" y="546872"/>
            <a:ext cx="314657" cy="28725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6">
            <a:extLst>
              <a:ext uri="{FF2B5EF4-FFF2-40B4-BE49-F238E27FC236}">
                <a16:creationId xmlns:a16="http://schemas.microsoft.com/office/drawing/2014/main" id="{38D52F41-385A-5249-47BD-FA6A2C30EDA1}"/>
              </a:ext>
            </a:extLst>
          </p:cNvPr>
          <p:cNvSpPr txBox="1"/>
          <p:nvPr>
            <p:custDataLst>
              <p:tags r:id="rId1"/>
            </p:custDataLst>
          </p:nvPr>
        </p:nvSpPr>
        <p:spPr>
          <a:xfrm>
            <a:off x="1639741" y="2070732"/>
            <a:ext cx="1552669" cy="2862322"/>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a:cs typeface="Arial"/>
              </a:rPr>
              <a:t>Customer type</a:t>
            </a: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a:cs typeface="Arial"/>
              </a:rPr>
              <a:t> Contact </a:t>
            </a:r>
            <a:r>
              <a:rPr lang="fr-FR" sz="1200" b="1" dirty="0" err="1">
                <a:cs typeface="Arial"/>
              </a:rPr>
              <a:t>person</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Company</a:t>
            </a:r>
            <a:endParaRPr lang="fr-FR"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Fleet</a:t>
            </a:r>
          </a:p>
          <a:p>
            <a:pPr marL="448945" lvl="1" indent="-118110">
              <a:buFont typeface="Arial"/>
              <a:buChar char="•"/>
              <a:defRPr b="0" i="0"/>
            </a:pPr>
            <a:endParaRPr lang="fr-FR" sz="1200" dirty="0">
              <a:cs typeface="Arial"/>
            </a:endParaRPr>
          </a:p>
        </p:txBody>
      </p:sp>
    </p:spTree>
    <p:extLst>
      <p:ext uri="{BB962C8B-B14F-4D97-AF65-F5344CB8AC3E}">
        <p14:creationId xmlns:p14="http://schemas.microsoft.com/office/powerpoint/2010/main" val="17962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p:txBody>
          <a:bodyPr/>
          <a:lstStyle/>
          <a:p>
            <a:r>
              <a:rPr lang="en-US" dirty="0"/>
              <a:t>Ask the right questions to VSBs &amp; SMEs</a:t>
            </a:r>
          </a:p>
        </p:txBody>
      </p:sp>
      <p:sp>
        <p:nvSpPr>
          <p:cNvPr id="4" name="Text Placeholder 3">
            <a:extLst>
              <a:ext uri="{FF2B5EF4-FFF2-40B4-BE49-F238E27FC236}">
                <a16:creationId xmlns:a16="http://schemas.microsoft.com/office/drawing/2014/main" id="{6AD44837-4DA0-55A1-8D9B-753C618C24D5}"/>
              </a:ext>
            </a:extLst>
          </p:cNvPr>
          <p:cNvSpPr>
            <a:spLocks noGrp="1"/>
          </p:cNvSpPr>
          <p:nvPr>
            <p:ph type="body" sz="quarter" idx="19"/>
          </p:nvPr>
        </p:nvSpPr>
        <p:spPr/>
        <p:txBody>
          <a:bodyPr/>
          <a:lstStyle/>
          <a:p>
            <a:r>
              <a:rPr lang="fr-BE"/>
              <a:t>02</a:t>
            </a:r>
            <a:endParaRPr lang="en-US"/>
          </a:p>
        </p:txBody>
      </p:sp>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p:txBody>
          <a:bodyPr/>
          <a:lstStyle/>
          <a:p>
            <a:r>
              <a:rPr lang="fr-BE"/>
              <a:t> </a:t>
            </a:r>
            <a:endParaRPr lang="en-US"/>
          </a:p>
        </p:txBody>
      </p:sp>
      <p:sp>
        <p:nvSpPr>
          <p:cNvPr id="15" name="TextBox 14">
            <a:extLst>
              <a:ext uri="{FF2B5EF4-FFF2-40B4-BE49-F238E27FC236}">
                <a16:creationId xmlns:a16="http://schemas.microsoft.com/office/drawing/2014/main" id="{56ACE182-C723-669C-BEDD-CDBC7ACA208E}"/>
              </a:ext>
            </a:extLst>
          </p:cNvPr>
          <p:cNvSpPr txBox="1"/>
          <p:nvPr/>
        </p:nvSpPr>
        <p:spPr>
          <a:xfrm>
            <a:off x="2164702" y="772445"/>
            <a:ext cx="9887868" cy="307777"/>
          </a:xfrm>
          <a:prstGeom prst="rect">
            <a:avLst/>
          </a:prstGeom>
          <a:noFill/>
        </p:spPr>
        <p:txBody>
          <a:bodyPr wrap="square">
            <a:spAutoFit/>
          </a:bodyPr>
          <a:lstStyle/>
          <a:p>
            <a:pPr algn="r"/>
            <a:r>
              <a:rPr lang="en-US" sz="1400" cap="all" dirty="0">
                <a:solidFill>
                  <a:schemeClr val="tx2"/>
                </a:solidFill>
                <a:latin typeface="+mj-lt"/>
                <a:ea typeface="+mj-ea"/>
                <a:cs typeface="+mj-cs"/>
              </a:rPr>
              <a:t>Let's build together a checklist for the "discovery of VSB/SME needs" - Debriefing</a:t>
            </a:r>
            <a:endParaRPr lang="fr-FR" sz="1400" cap="all" dirty="0">
              <a:solidFill>
                <a:schemeClr val="tx2"/>
              </a:solidFill>
              <a:latin typeface="+mj-lt"/>
              <a:ea typeface="+mj-ea"/>
              <a:cs typeface="+mj-cs"/>
            </a:endParaRPr>
          </a:p>
        </p:txBody>
      </p:sp>
      <p:pic>
        <p:nvPicPr>
          <p:cNvPr id="21" name="Picture 20">
            <a:extLst>
              <a:ext uri="{FF2B5EF4-FFF2-40B4-BE49-F238E27FC236}">
                <a16:creationId xmlns:a16="http://schemas.microsoft.com/office/drawing/2014/main" id="{BD2035A1-277F-1571-0681-D50F5F49D701}"/>
              </a:ext>
            </a:extLst>
          </p:cNvPr>
          <p:cNvPicPr>
            <a:picLocks noChangeAspect="1"/>
          </p:cNvPicPr>
          <p:nvPr/>
        </p:nvPicPr>
        <p:blipFill rotWithShape="1">
          <a:blip r:embed="rId4"/>
          <a:srcRect l="25202" r="15679"/>
          <a:stretch/>
        </p:blipFill>
        <p:spPr>
          <a:xfrm>
            <a:off x="6563187" y="1218963"/>
            <a:ext cx="5259799" cy="4616961"/>
          </a:xfrm>
          <a:prstGeom prst="rect">
            <a:avLst/>
          </a:prstGeom>
        </p:spPr>
      </p:pic>
      <p:sp>
        <p:nvSpPr>
          <p:cNvPr id="22" name="TextBox 21">
            <a:extLst>
              <a:ext uri="{FF2B5EF4-FFF2-40B4-BE49-F238E27FC236}">
                <a16:creationId xmlns:a16="http://schemas.microsoft.com/office/drawing/2014/main" id="{47B7DF1A-A99B-1C0C-747E-5138A44102DB}"/>
              </a:ext>
            </a:extLst>
          </p:cNvPr>
          <p:cNvSpPr txBox="1"/>
          <p:nvPr/>
        </p:nvSpPr>
        <p:spPr>
          <a:xfrm>
            <a:off x="6971408" y="3629558"/>
            <a:ext cx="2607299" cy="584775"/>
          </a:xfrm>
          <a:prstGeom prst="rect">
            <a:avLst/>
          </a:prstGeom>
          <a:noFill/>
        </p:spPr>
        <p:txBody>
          <a:bodyPr wrap="square">
            <a:spAutoFit/>
          </a:bodyPr>
          <a:lstStyle/>
          <a:p>
            <a:pPr algn="ctr"/>
            <a:r>
              <a:rPr lang="fr-BE" sz="3200" dirty="0">
                <a:solidFill>
                  <a:schemeClr val="accent6"/>
                </a:solidFill>
                <a:latin typeface="+mj-lt"/>
              </a:rPr>
              <a:t>Debriefing</a:t>
            </a:r>
            <a:endParaRPr lang="en-US" sz="3200" dirty="0">
              <a:solidFill>
                <a:schemeClr val="accent6"/>
              </a:solidFill>
              <a:latin typeface="+mj-lt"/>
            </a:endParaRPr>
          </a:p>
        </p:txBody>
      </p:sp>
      <p:pic>
        <p:nvPicPr>
          <p:cNvPr id="1026" name="Picture 2" descr="group discussion Icon - Free PNG &amp; SVG 961248 - Noun Project">
            <a:extLst>
              <a:ext uri="{FF2B5EF4-FFF2-40B4-BE49-F238E27FC236}">
                <a16:creationId xmlns:a16="http://schemas.microsoft.com/office/drawing/2014/main" id="{E4D5EEB4-47E0-88BE-5304-6CEFB47DD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623" y="2412691"/>
            <a:ext cx="1216867" cy="1216867"/>
          </a:xfrm>
          <a:prstGeom prst="rect">
            <a:avLst/>
          </a:prstGeom>
          <a:solidFill>
            <a:schemeClr val="bg1"/>
          </a:solidFill>
        </p:spPr>
      </p:pic>
      <p:sp>
        <p:nvSpPr>
          <p:cNvPr id="20" name="ZoneTexte 7">
            <a:extLst>
              <a:ext uri="{FF2B5EF4-FFF2-40B4-BE49-F238E27FC236}">
                <a16:creationId xmlns:a16="http://schemas.microsoft.com/office/drawing/2014/main" id="{669E82D9-B91E-2303-053A-30644F11EB30}"/>
              </a:ext>
            </a:extLst>
          </p:cNvPr>
          <p:cNvSpPr txBox="1"/>
          <p:nvPr>
            <p:custDataLst>
              <p:tags r:id="rId1"/>
            </p:custDataLst>
          </p:nvPr>
        </p:nvSpPr>
        <p:spPr>
          <a:xfrm>
            <a:off x="1534607" y="2118605"/>
            <a:ext cx="3229078" cy="2908489"/>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  Use</a:t>
            </a:r>
            <a:endParaRPr lang="en-US" sz="1600" dirty="0"/>
          </a:p>
          <a:p>
            <a:pPr lvl="1"/>
            <a:endParaRPr lang="fr-FR" sz="7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Renewal</a:t>
            </a:r>
            <a:endParaRPr lang="fr-FR" sz="1200" b="1" dirty="0">
              <a:cs typeface="Arial"/>
            </a:endParaRPr>
          </a:p>
          <a:p>
            <a:pPr lvl="1"/>
            <a:endParaRPr lang="fr-FR" sz="800"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r>
              <a:rPr lang="fr-FR" sz="1200" b="1" dirty="0">
                <a:cs typeface="Arial"/>
              </a:rPr>
              <a:t>New </a:t>
            </a:r>
            <a:r>
              <a:rPr lang="fr-FR" sz="1200" b="1" dirty="0" err="1">
                <a:cs typeface="Arial"/>
              </a:rPr>
              <a:t>vehicle</a:t>
            </a:r>
            <a:r>
              <a:rPr lang="fr-FR" sz="1200" b="1" dirty="0">
                <a:cs typeface="Arial"/>
              </a:rPr>
              <a:t>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Business </a:t>
            </a:r>
            <a:r>
              <a:rPr lang="fr-FR" sz="1200" b="1" dirty="0" err="1">
                <a:cs typeface="Arial"/>
              </a:rPr>
              <a:t>criteria</a:t>
            </a:r>
            <a:endParaRPr lang="fr-FR" sz="1200" b="1" dirty="0">
              <a:cs typeface="Arial"/>
            </a:endParaRPr>
          </a:p>
        </p:txBody>
      </p:sp>
      <p:sp>
        <p:nvSpPr>
          <p:cNvPr id="23" name="Rectangle 22">
            <a:extLst>
              <a:ext uri="{FF2B5EF4-FFF2-40B4-BE49-F238E27FC236}">
                <a16:creationId xmlns:a16="http://schemas.microsoft.com/office/drawing/2014/main" id="{AEDE3A28-9014-EC17-2D2A-C411DF0723BA}"/>
              </a:ext>
            </a:extLst>
          </p:cNvPr>
          <p:cNvSpPr/>
          <p:nvPr/>
        </p:nvSpPr>
        <p:spPr>
          <a:xfrm>
            <a:off x="1386336" y="1989832"/>
            <a:ext cx="3708000" cy="316641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F049D9-5735-9C51-B755-46CDB7778FF9}"/>
              </a:ext>
            </a:extLst>
          </p:cNvPr>
          <p:cNvSpPr/>
          <p:nvPr/>
        </p:nvSpPr>
        <p:spPr bwMode="auto">
          <a:xfrm>
            <a:off x="1371944" y="5241999"/>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Group 2</a:t>
            </a:r>
          </a:p>
        </p:txBody>
      </p:sp>
      <p:sp>
        <p:nvSpPr>
          <p:cNvPr id="14" name="Slide Number Placeholder 4">
            <a:extLst>
              <a:ext uri="{FF2B5EF4-FFF2-40B4-BE49-F238E27FC236}">
                <a16:creationId xmlns:a16="http://schemas.microsoft.com/office/drawing/2014/main" id="{31F0243C-BBCE-B997-5D46-0C5F63BA4C82}"/>
              </a:ext>
            </a:extLst>
          </p:cNvPr>
          <p:cNvSpPr>
            <a:spLocks noGrp="1"/>
          </p:cNvSpPr>
          <p:nvPr>
            <p:ph type="sldNum" sz="quarter" idx="17"/>
          </p:nvPr>
        </p:nvSpPr>
        <p:spPr>
          <a:xfrm>
            <a:off x="10979874" y="6489701"/>
            <a:ext cx="720000" cy="216000"/>
          </a:xfrm>
        </p:spPr>
        <p:txBody>
          <a:bodyPr/>
          <a:lstStyle/>
          <a:p>
            <a:fld id="{975A587B-5814-4D9B-9598-FE9CB954CB01}" type="slidenum">
              <a:rPr lang="en-US" noProof="0" smtClean="0"/>
              <a:pPr/>
              <a:t>18</a:t>
            </a:fld>
            <a:endParaRPr lang="en-US" b="0" noProof="0"/>
          </a:p>
        </p:txBody>
      </p:sp>
      <p:sp>
        <p:nvSpPr>
          <p:cNvPr id="16" name="Rectangle 15">
            <a:extLst>
              <a:ext uri="{FF2B5EF4-FFF2-40B4-BE49-F238E27FC236}">
                <a16:creationId xmlns:a16="http://schemas.microsoft.com/office/drawing/2014/main" id="{CF325487-082D-5DAB-276A-A5EF2C1A0533}"/>
              </a:ext>
            </a:extLst>
          </p:cNvPr>
          <p:cNvSpPr/>
          <p:nvPr/>
        </p:nvSpPr>
        <p:spPr bwMode="auto">
          <a:xfrm>
            <a:off x="1386336" y="1218963"/>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What are their </a:t>
            </a:r>
          </a:p>
          <a:p>
            <a:pPr algn="ctr" eaLnBrk="1" hangingPunct="1">
              <a:defRPr/>
            </a:pPr>
            <a:r>
              <a:rPr lang="en-GB" dirty="0">
                <a:latin typeface="+mj-lt"/>
                <a:cs typeface="Calibri" panose="020F0502020204030204" pitchFamily="34" charset="0"/>
              </a:rPr>
              <a:t>expectations?</a:t>
            </a:r>
            <a:endParaRPr lang="en-GB" sz="2000" dirty="0">
              <a:latin typeface="+mj-lt"/>
              <a:cs typeface="Calibri" panose="020F0502020204030204" pitchFamily="34" charset="0"/>
            </a:endParaRPr>
          </a:p>
          <a:p>
            <a:pPr algn="ctr" eaLnBrk="1" hangingPunct="1">
              <a:defRPr/>
            </a:pPr>
            <a:endParaRPr lang="en-GB" sz="1200" dirty="0">
              <a:cs typeface="Calibri" panose="020F0502020204030204" pitchFamily="34" charset="0"/>
            </a:endParaRPr>
          </a:p>
        </p:txBody>
      </p:sp>
      <p:pic>
        <p:nvPicPr>
          <p:cNvPr id="17" name="Graphic 16" descr="Clipboard Partially Checked outline">
            <a:extLst>
              <a:ext uri="{FF2B5EF4-FFF2-40B4-BE49-F238E27FC236}">
                <a16:creationId xmlns:a16="http://schemas.microsoft.com/office/drawing/2014/main" id="{69972F2E-0E0F-9568-7322-18946026B2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0049" y="1189686"/>
            <a:ext cx="712760" cy="712760"/>
          </a:xfrm>
          <a:prstGeom prst="rect">
            <a:avLst/>
          </a:prstGeom>
        </p:spPr>
      </p:pic>
      <p:sp>
        <p:nvSpPr>
          <p:cNvPr id="26" name="TextBox 25">
            <a:extLst>
              <a:ext uri="{FF2B5EF4-FFF2-40B4-BE49-F238E27FC236}">
                <a16:creationId xmlns:a16="http://schemas.microsoft.com/office/drawing/2014/main" id="{59786866-FA31-E1F6-9068-6D6B79101029}"/>
              </a:ext>
            </a:extLst>
          </p:cNvPr>
          <p:cNvSpPr txBox="1"/>
          <p:nvPr/>
        </p:nvSpPr>
        <p:spPr>
          <a:xfrm>
            <a:off x="2044320" y="1670258"/>
            <a:ext cx="2506922" cy="276999"/>
          </a:xfrm>
          <a:prstGeom prst="rect">
            <a:avLst/>
          </a:prstGeom>
          <a:noFill/>
        </p:spPr>
        <p:txBody>
          <a:bodyPr wrap="square">
            <a:spAutoFit/>
          </a:bodyPr>
          <a:lstStyle/>
          <a:p>
            <a:pPr algn="ctr"/>
            <a:r>
              <a:rPr lang="en-GB" sz="1200" dirty="0">
                <a:solidFill>
                  <a:schemeClr val="lt1"/>
                </a:solidFill>
                <a:cs typeface="Calibri" panose="020F0502020204030204" pitchFamily="34" charset="0"/>
              </a:rPr>
              <a:t>Why is she/he there?</a:t>
            </a:r>
            <a:endParaRPr lang="en-US" sz="1200" dirty="0"/>
          </a:p>
        </p:txBody>
      </p:sp>
      <p:pic>
        <p:nvPicPr>
          <p:cNvPr id="27" name="Picture 2" descr="Drapeaux Monde Banque d'images et photos libres de droit - iStock">
            <a:extLst>
              <a:ext uri="{FF2B5EF4-FFF2-40B4-BE49-F238E27FC236}">
                <a16:creationId xmlns:a16="http://schemas.microsoft.com/office/drawing/2014/main" id="{1E60E938-A96A-13A8-8413-C888956CEE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01" y="546872"/>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0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p:txBody>
          <a:bodyPr/>
          <a:lstStyle/>
          <a:p>
            <a:r>
              <a:rPr lang="en-US" dirty="0"/>
              <a:t>Ask the right questions to VSBs &amp; SMEs</a:t>
            </a:r>
          </a:p>
        </p:txBody>
      </p:sp>
      <p:sp>
        <p:nvSpPr>
          <p:cNvPr id="4" name="Text Placeholder 3">
            <a:extLst>
              <a:ext uri="{FF2B5EF4-FFF2-40B4-BE49-F238E27FC236}">
                <a16:creationId xmlns:a16="http://schemas.microsoft.com/office/drawing/2014/main" id="{6AD44837-4DA0-55A1-8D9B-753C618C24D5}"/>
              </a:ext>
            </a:extLst>
          </p:cNvPr>
          <p:cNvSpPr>
            <a:spLocks noGrp="1"/>
          </p:cNvSpPr>
          <p:nvPr>
            <p:ph type="body" sz="quarter" idx="19"/>
          </p:nvPr>
        </p:nvSpPr>
        <p:spPr/>
        <p:txBody>
          <a:bodyPr/>
          <a:lstStyle/>
          <a:p>
            <a:r>
              <a:rPr lang="fr-BE"/>
              <a:t>02</a:t>
            </a:r>
            <a:endParaRPr lang="en-US"/>
          </a:p>
        </p:txBody>
      </p:sp>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p:txBody>
          <a:bodyPr/>
          <a:lstStyle/>
          <a:p>
            <a:r>
              <a:rPr lang="fr-BE" dirty="0"/>
              <a:t> </a:t>
            </a:r>
            <a:endParaRPr lang="en-US" dirty="0"/>
          </a:p>
        </p:txBody>
      </p:sp>
      <p:sp>
        <p:nvSpPr>
          <p:cNvPr id="15" name="TextBox 14">
            <a:extLst>
              <a:ext uri="{FF2B5EF4-FFF2-40B4-BE49-F238E27FC236}">
                <a16:creationId xmlns:a16="http://schemas.microsoft.com/office/drawing/2014/main" id="{56ACE182-C723-669C-BEDD-CDBC7ACA208E}"/>
              </a:ext>
            </a:extLst>
          </p:cNvPr>
          <p:cNvSpPr txBox="1"/>
          <p:nvPr/>
        </p:nvSpPr>
        <p:spPr>
          <a:xfrm>
            <a:off x="2164702" y="772445"/>
            <a:ext cx="9887868" cy="307777"/>
          </a:xfrm>
          <a:prstGeom prst="rect">
            <a:avLst/>
          </a:prstGeom>
          <a:noFill/>
        </p:spPr>
        <p:txBody>
          <a:bodyPr wrap="square">
            <a:spAutoFit/>
          </a:bodyPr>
          <a:lstStyle/>
          <a:p>
            <a:pPr algn="r"/>
            <a:r>
              <a:rPr lang="en-US" sz="1400" cap="all" dirty="0">
                <a:solidFill>
                  <a:schemeClr val="tx2"/>
                </a:solidFill>
                <a:latin typeface="+mj-lt"/>
                <a:ea typeface="+mj-ea"/>
                <a:cs typeface="+mj-cs"/>
              </a:rPr>
              <a:t>Let's build together a checklist for the "discovery of VSB/SME needs" - Debriefing</a:t>
            </a:r>
            <a:endParaRPr lang="fr-FR" sz="1400" cap="all" dirty="0">
              <a:solidFill>
                <a:schemeClr val="tx2"/>
              </a:solidFill>
              <a:latin typeface="+mj-lt"/>
              <a:ea typeface="+mj-ea"/>
              <a:cs typeface="+mj-cs"/>
            </a:endParaRPr>
          </a:p>
        </p:txBody>
      </p:sp>
      <p:pic>
        <p:nvPicPr>
          <p:cNvPr id="21" name="Picture 20">
            <a:extLst>
              <a:ext uri="{FF2B5EF4-FFF2-40B4-BE49-F238E27FC236}">
                <a16:creationId xmlns:a16="http://schemas.microsoft.com/office/drawing/2014/main" id="{BD2035A1-277F-1571-0681-D50F5F49D701}"/>
              </a:ext>
            </a:extLst>
          </p:cNvPr>
          <p:cNvPicPr>
            <a:picLocks noChangeAspect="1"/>
          </p:cNvPicPr>
          <p:nvPr/>
        </p:nvPicPr>
        <p:blipFill rotWithShape="1">
          <a:blip r:embed="rId4"/>
          <a:srcRect l="25202" r="15679"/>
          <a:stretch/>
        </p:blipFill>
        <p:spPr>
          <a:xfrm>
            <a:off x="6563187" y="1218963"/>
            <a:ext cx="5259799" cy="4616961"/>
          </a:xfrm>
          <a:prstGeom prst="rect">
            <a:avLst/>
          </a:prstGeom>
        </p:spPr>
      </p:pic>
      <p:sp>
        <p:nvSpPr>
          <p:cNvPr id="22" name="TextBox 21">
            <a:extLst>
              <a:ext uri="{FF2B5EF4-FFF2-40B4-BE49-F238E27FC236}">
                <a16:creationId xmlns:a16="http://schemas.microsoft.com/office/drawing/2014/main" id="{47B7DF1A-A99B-1C0C-747E-5138A44102DB}"/>
              </a:ext>
            </a:extLst>
          </p:cNvPr>
          <p:cNvSpPr txBox="1"/>
          <p:nvPr/>
        </p:nvSpPr>
        <p:spPr>
          <a:xfrm>
            <a:off x="6971408" y="3629558"/>
            <a:ext cx="2607299" cy="584775"/>
          </a:xfrm>
          <a:prstGeom prst="rect">
            <a:avLst/>
          </a:prstGeom>
          <a:noFill/>
        </p:spPr>
        <p:txBody>
          <a:bodyPr wrap="square">
            <a:spAutoFit/>
          </a:bodyPr>
          <a:lstStyle/>
          <a:p>
            <a:pPr algn="ctr"/>
            <a:r>
              <a:rPr lang="fr-BE" sz="3200" dirty="0">
                <a:solidFill>
                  <a:srgbClr val="243782"/>
                </a:solidFill>
                <a:latin typeface="+mj-lt"/>
              </a:rPr>
              <a:t>Debriefing</a:t>
            </a:r>
            <a:endParaRPr lang="en-US" sz="3200" dirty="0">
              <a:solidFill>
                <a:srgbClr val="243782"/>
              </a:solidFill>
              <a:latin typeface="+mj-lt"/>
            </a:endParaRPr>
          </a:p>
        </p:txBody>
      </p:sp>
      <p:pic>
        <p:nvPicPr>
          <p:cNvPr id="1026" name="Picture 2" descr="group discussion Icon - Free PNG &amp; SVG 961248 - Noun Project">
            <a:extLst>
              <a:ext uri="{FF2B5EF4-FFF2-40B4-BE49-F238E27FC236}">
                <a16:creationId xmlns:a16="http://schemas.microsoft.com/office/drawing/2014/main" id="{E4D5EEB4-47E0-88BE-5304-6CEFB47DD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623" y="2412691"/>
            <a:ext cx="1216867" cy="1216867"/>
          </a:xfrm>
          <a:prstGeom prst="rect">
            <a:avLst/>
          </a:prstGeom>
          <a:solidFill>
            <a:schemeClr val="bg1"/>
          </a:solidFill>
        </p:spPr>
      </p:pic>
      <p:sp>
        <p:nvSpPr>
          <p:cNvPr id="18" name="Rectangle 17">
            <a:extLst>
              <a:ext uri="{FF2B5EF4-FFF2-40B4-BE49-F238E27FC236}">
                <a16:creationId xmlns:a16="http://schemas.microsoft.com/office/drawing/2014/main" id="{3BEF7F06-6FD5-4E69-3B8B-1255C3055681}"/>
              </a:ext>
            </a:extLst>
          </p:cNvPr>
          <p:cNvSpPr/>
          <p:nvPr/>
        </p:nvSpPr>
        <p:spPr bwMode="auto">
          <a:xfrm>
            <a:off x="1440452" y="1218963"/>
            <a:ext cx="3770853" cy="676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Calibri" panose="020F0502020204030204" pitchFamily="34" charset="0"/>
              </a:rPr>
              <a:t>  </a:t>
            </a:r>
            <a:r>
              <a:rPr lang="en-GB" dirty="0">
                <a:latin typeface="+mj-lt"/>
                <a:cs typeface="Calibri" panose="020F0502020204030204" pitchFamily="34" charset="0"/>
              </a:rPr>
              <a:t>What is their budget?</a:t>
            </a:r>
          </a:p>
          <a:p>
            <a:pPr algn="ctr" eaLnBrk="1" hangingPunct="1">
              <a:defRPr/>
            </a:pPr>
            <a:r>
              <a:rPr lang="en-GB" sz="1100" dirty="0">
                <a:cs typeface="Calibri" panose="020F0502020204030204" pitchFamily="34" charset="0"/>
              </a:rPr>
              <a:t>(Vehicle + Financing + Services) </a:t>
            </a:r>
          </a:p>
        </p:txBody>
      </p:sp>
      <p:pic>
        <p:nvPicPr>
          <p:cNvPr id="19" name="Graphique 35" descr="Euro avec un remplissage uni">
            <a:extLst>
              <a:ext uri="{FF2B5EF4-FFF2-40B4-BE49-F238E27FC236}">
                <a16:creationId xmlns:a16="http://schemas.microsoft.com/office/drawing/2014/main" id="{EC153EC8-9591-0F3B-C8D7-0A8509436A9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86638" y="1310578"/>
            <a:ext cx="560521" cy="522398"/>
          </a:xfrm>
          <a:prstGeom prst="rect">
            <a:avLst/>
          </a:prstGeom>
        </p:spPr>
      </p:pic>
      <p:sp>
        <p:nvSpPr>
          <p:cNvPr id="20" name="ZoneTexte 8">
            <a:extLst>
              <a:ext uri="{FF2B5EF4-FFF2-40B4-BE49-F238E27FC236}">
                <a16:creationId xmlns:a16="http://schemas.microsoft.com/office/drawing/2014/main" id="{62939544-C7B3-D4E8-ACF2-1B01963F2688}"/>
              </a:ext>
            </a:extLst>
          </p:cNvPr>
          <p:cNvSpPr txBox="1"/>
          <p:nvPr>
            <p:custDataLst>
              <p:tags r:id="rId1"/>
            </p:custDataLst>
          </p:nvPr>
        </p:nvSpPr>
        <p:spPr>
          <a:xfrm>
            <a:off x="1612195" y="2110895"/>
            <a:ext cx="3229078" cy="2308324"/>
          </a:xfrm>
          <a:prstGeom prst="rect">
            <a:avLst/>
          </a:prstGeom>
          <a:noFill/>
        </p:spPr>
        <p:txBody>
          <a:bodyPr wrap="square" lIns="91440" tIns="45720" rIns="91440" bIns="45720" rtlCol="0" anchor="t">
            <a:spAutoFit/>
          </a:bodyPr>
          <a:lstStyle/>
          <a:p>
            <a:pPr>
              <a:defRPr b="0" i="0"/>
            </a:pPr>
            <a:endParaRPr lang="fr-FR" sz="1200" b="1" dirty="0">
              <a:cs typeface="Arial"/>
            </a:endParaRPr>
          </a:p>
          <a:p>
            <a:pPr marL="197485" indent="-197485">
              <a:buFont typeface="Wingdings"/>
              <a:buChar char="§"/>
              <a:defRPr b="0" i="0"/>
            </a:pPr>
            <a:r>
              <a:rPr lang="fr-FR" sz="1200" b="1" dirty="0" err="1">
                <a:cs typeface="Arial"/>
              </a:rPr>
              <a:t>Financing</a:t>
            </a:r>
            <a:r>
              <a:rPr lang="fr-FR" sz="1200" b="1" dirty="0">
                <a:cs typeface="Arial"/>
              </a:rPr>
              <a:t> </a:t>
            </a:r>
            <a:r>
              <a:rPr lang="fr-FR" sz="1200" b="1" dirty="0" err="1">
                <a:cs typeface="Arial"/>
              </a:rPr>
              <a:t>method</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Budget components</a:t>
            </a:r>
          </a:p>
          <a:p>
            <a:pPr marL="197485" indent="-197485">
              <a:buFont typeface="Wingdings"/>
              <a:buChar char="§"/>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lvl="1"/>
            <a:endParaRPr lang="fr-FR" sz="1200" dirty="0">
              <a:cs typeface="Arial"/>
            </a:endParaRPr>
          </a:p>
          <a:p>
            <a:pPr marL="197485" indent="-197485">
              <a:buFont typeface="Wingdings"/>
              <a:buChar char="§"/>
              <a:defRPr b="0" i="0"/>
            </a:pPr>
            <a:r>
              <a:rPr lang="fr-FR" sz="1200" b="1" dirty="0">
                <a:cs typeface="Arial"/>
              </a:rPr>
              <a:t>Services (</a:t>
            </a:r>
            <a:r>
              <a:rPr lang="fr-FR" sz="1200" b="1" dirty="0" err="1">
                <a:cs typeface="Arial"/>
              </a:rPr>
              <a:t>vehicle</a:t>
            </a:r>
            <a:r>
              <a:rPr lang="fr-FR" sz="1200" b="1" dirty="0">
                <a:cs typeface="Arial"/>
              </a:rPr>
              <a:t>, </a:t>
            </a:r>
            <a:r>
              <a:rPr lang="fr-FR" sz="1200" b="1" dirty="0" err="1">
                <a:cs typeface="Arial"/>
              </a:rPr>
              <a:t>mobility</a:t>
            </a:r>
            <a:r>
              <a:rPr lang="fr-FR" sz="1200" b="1" dirty="0">
                <a:cs typeface="Arial"/>
              </a:rPr>
              <a:t>) </a:t>
            </a:r>
          </a:p>
        </p:txBody>
      </p:sp>
      <p:sp>
        <p:nvSpPr>
          <p:cNvPr id="23" name="Rectangle 22">
            <a:extLst>
              <a:ext uri="{FF2B5EF4-FFF2-40B4-BE49-F238E27FC236}">
                <a16:creationId xmlns:a16="http://schemas.microsoft.com/office/drawing/2014/main" id="{81368CEC-EE2F-2DA3-9602-740686AEBAE8}"/>
              </a:ext>
            </a:extLst>
          </p:cNvPr>
          <p:cNvSpPr/>
          <p:nvPr/>
        </p:nvSpPr>
        <p:spPr>
          <a:xfrm>
            <a:off x="1468445" y="1989908"/>
            <a:ext cx="3717790" cy="3166416"/>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B8B272-E6B2-9E38-6C24-9158FAE4659F}"/>
              </a:ext>
            </a:extLst>
          </p:cNvPr>
          <p:cNvSpPr/>
          <p:nvPr/>
        </p:nvSpPr>
        <p:spPr bwMode="auto">
          <a:xfrm>
            <a:off x="1486638" y="5271613"/>
            <a:ext cx="3736783" cy="676275"/>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mj-lt"/>
                <a:cs typeface="Calibri" panose="020F0502020204030204" pitchFamily="34" charset="0"/>
              </a:rPr>
              <a:t>Group 3</a:t>
            </a:r>
          </a:p>
        </p:txBody>
      </p:sp>
      <p:sp>
        <p:nvSpPr>
          <p:cNvPr id="14" name="Slide Number Placeholder 4">
            <a:extLst>
              <a:ext uri="{FF2B5EF4-FFF2-40B4-BE49-F238E27FC236}">
                <a16:creationId xmlns:a16="http://schemas.microsoft.com/office/drawing/2014/main" id="{0A026915-9C38-88A0-F880-5FBB982FF795}"/>
              </a:ext>
            </a:extLst>
          </p:cNvPr>
          <p:cNvSpPr>
            <a:spLocks noGrp="1"/>
          </p:cNvSpPr>
          <p:nvPr>
            <p:ph type="sldNum" sz="quarter" idx="17"/>
          </p:nvPr>
        </p:nvSpPr>
        <p:spPr>
          <a:xfrm>
            <a:off x="10979874" y="6489701"/>
            <a:ext cx="720000" cy="216000"/>
          </a:xfrm>
        </p:spPr>
        <p:txBody>
          <a:bodyPr/>
          <a:lstStyle/>
          <a:p>
            <a:fld id="{975A587B-5814-4D9B-9598-FE9CB954CB01}" type="slidenum">
              <a:rPr lang="en-US" noProof="0" smtClean="0"/>
              <a:pPr/>
              <a:t>19</a:t>
            </a:fld>
            <a:endParaRPr lang="en-US" b="0" noProof="0"/>
          </a:p>
        </p:txBody>
      </p:sp>
      <p:pic>
        <p:nvPicPr>
          <p:cNvPr id="16" name="Picture 2" descr="Drapeaux Monde Banque d'images et photos libres de droit - iStock">
            <a:extLst>
              <a:ext uri="{FF2B5EF4-FFF2-40B4-BE49-F238E27FC236}">
                <a16:creationId xmlns:a16="http://schemas.microsoft.com/office/drawing/2014/main" id="{5192ED39-4530-FF94-628D-5B17EA241B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01" y="546872"/>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4BA73D-4BDB-42E2-B8D9-6CDF0A159D78}"/>
              </a:ext>
            </a:extLst>
          </p:cNvPr>
          <p:cNvSpPr>
            <a:spLocks noGrp="1"/>
          </p:cNvSpPr>
          <p:nvPr>
            <p:ph type="body" idx="1"/>
          </p:nvPr>
        </p:nvSpPr>
        <p:spPr/>
        <p:txBody>
          <a:bodyPr/>
          <a:lstStyle/>
          <a:p>
            <a:r>
              <a:rPr lang="fr-BE"/>
              <a:t>introduction</a:t>
            </a:r>
            <a:endParaRPr lang="en-US"/>
          </a:p>
        </p:txBody>
      </p:sp>
      <p:sp>
        <p:nvSpPr>
          <p:cNvPr id="5" name="Text Placeholder 4">
            <a:extLst>
              <a:ext uri="{FF2B5EF4-FFF2-40B4-BE49-F238E27FC236}">
                <a16:creationId xmlns:a16="http://schemas.microsoft.com/office/drawing/2014/main" id="{ABC5A9B5-0BAD-4211-A91D-74C8775804A2}"/>
              </a:ext>
            </a:extLst>
          </p:cNvPr>
          <p:cNvSpPr>
            <a:spLocks noGrp="1"/>
          </p:cNvSpPr>
          <p:nvPr>
            <p:ph type="body" sz="quarter" idx="15"/>
          </p:nvPr>
        </p:nvSpPr>
        <p:spPr/>
        <p:txBody>
          <a:bodyPr/>
          <a:lstStyle/>
          <a:p>
            <a:r>
              <a:rPr lang="fr-BE" dirty="0"/>
              <a:t>Objectives of the session</a:t>
            </a:r>
            <a:endParaRPr lang="en-US" dirty="0"/>
          </a:p>
        </p:txBody>
      </p:sp>
      <p:sp>
        <p:nvSpPr>
          <p:cNvPr id="7" name="Content Placeholder 6">
            <a:extLst>
              <a:ext uri="{FF2B5EF4-FFF2-40B4-BE49-F238E27FC236}">
                <a16:creationId xmlns:a16="http://schemas.microsoft.com/office/drawing/2014/main" id="{516873E9-D43C-4121-990D-995D4AA9B253}"/>
              </a:ext>
            </a:extLst>
          </p:cNvPr>
          <p:cNvSpPr>
            <a:spLocks noGrp="1"/>
          </p:cNvSpPr>
          <p:nvPr>
            <p:ph sz="quarter" idx="18"/>
          </p:nvPr>
        </p:nvSpPr>
        <p:spPr>
          <a:xfrm>
            <a:off x="3396342" y="1395413"/>
            <a:ext cx="8211457" cy="4711700"/>
          </a:xfrm>
        </p:spPr>
        <p:txBody>
          <a:bodyPr/>
          <a:lstStyle/>
          <a:p>
            <a:r>
              <a:rPr lang="en-US" dirty="0"/>
              <a:t>At the end of this session, participants will be able to:</a:t>
            </a:r>
            <a:endParaRPr lang="fr-FR" dirty="0"/>
          </a:p>
          <a:p>
            <a:pPr marL="558900" lvl="1" indent="-342900"/>
            <a:r>
              <a:rPr lang="en-US" sz="2000" dirty="0"/>
              <a:t>Understand the importance of the needs discovery phase in the sales process for </a:t>
            </a:r>
            <a:r>
              <a:rPr lang="en-US" sz="2000" dirty="0" err="1"/>
              <a:t>BtoB</a:t>
            </a:r>
            <a:r>
              <a:rPr lang="en-US" sz="2000" dirty="0"/>
              <a:t> customers</a:t>
            </a:r>
          </a:p>
          <a:p>
            <a:pPr marL="558900" lvl="1" indent="-342900"/>
            <a:r>
              <a:rPr lang="en-US" sz="2000" dirty="0"/>
              <a:t>Understand the relevant questions to ask to small and medium-sized customers</a:t>
            </a:r>
          </a:p>
          <a:p>
            <a:pPr marL="558900" lvl="1" indent="-342900"/>
            <a:r>
              <a:rPr lang="en-US" sz="2000" dirty="0"/>
              <a:t>Practice needs discovery more effectively</a:t>
            </a:r>
            <a:endParaRPr lang="fr-FR" sz="2000" dirty="0"/>
          </a:p>
        </p:txBody>
      </p:sp>
      <p:pic>
        <p:nvPicPr>
          <p:cNvPr id="3" name="Graphic 2" descr="Presentation with checklist with solid fill">
            <a:extLst>
              <a:ext uri="{FF2B5EF4-FFF2-40B4-BE49-F238E27FC236}">
                <a16:creationId xmlns:a16="http://schemas.microsoft.com/office/drawing/2014/main" id="{E8B7C60B-355B-071B-DBB6-6BB8C826F5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201" y="1175657"/>
            <a:ext cx="2253343" cy="2253343"/>
          </a:xfrm>
          <a:prstGeom prst="rect">
            <a:avLst/>
          </a:prstGeom>
        </p:spPr>
      </p:pic>
    </p:spTree>
    <p:extLst>
      <p:ext uri="{BB962C8B-B14F-4D97-AF65-F5344CB8AC3E}">
        <p14:creationId xmlns:p14="http://schemas.microsoft.com/office/powerpoint/2010/main" val="26441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5BB971-B9E0-4670-DECA-12711AA4F248}"/>
              </a:ext>
            </a:extLst>
          </p:cNvPr>
          <p:cNvSpPr>
            <a:spLocks noGrp="1"/>
          </p:cNvSpPr>
          <p:nvPr>
            <p:ph type="body" idx="1"/>
          </p:nvPr>
        </p:nvSpPr>
        <p:spPr/>
        <p:txBody>
          <a:bodyPr/>
          <a:lstStyle/>
          <a:p>
            <a:r>
              <a:rPr lang="en-US" dirty="0"/>
              <a:t>Ask the right questions to VSBs &amp; SMEs</a:t>
            </a:r>
          </a:p>
        </p:txBody>
      </p:sp>
      <p:sp>
        <p:nvSpPr>
          <p:cNvPr id="11" name="Text Placeholder 10">
            <a:extLst>
              <a:ext uri="{FF2B5EF4-FFF2-40B4-BE49-F238E27FC236}">
                <a16:creationId xmlns:a16="http://schemas.microsoft.com/office/drawing/2014/main" id="{98CF5694-A480-0075-924B-09E27E2C0EE5}"/>
              </a:ext>
            </a:extLst>
          </p:cNvPr>
          <p:cNvSpPr>
            <a:spLocks noGrp="1"/>
          </p:cNvSpPr>
          <p:nvPr>
            <p:ph type="body" sz="quarter" idx="19"/>
          </p:nvPr>
        </p:nvSpPr>
        <p:spPr/>
        <p:txBody>
          <a:bodyPr/>
          <a:lstStyle/>
          <a:p>
            <a:r>
              <a:rPr lang="fr-BE"/>
              <a:t>02</a:t>
            </a:r>
            <a:endParaRPr lang="en-US"/>
          </a:p>
        </p:txBody>
      </p:sp>
      <p:sp>
        <p:nvSpPr>
          <p:cNvPr id="5" name="Slide Number Placeholder 4">
            <a:extLst>
              <a:ext uri="{FF2B5EF4-FFF2-40B4-BE49-F238E27FC236}">
                <a16:creationId xmlns:a16="http://schemas.microsoft.com/office/drawing/2014/main" id="{09AF7D30-1463-94B5-46C7-4C6865F20B94}"/>
              </a:ext>
            </a:extLst>
          </p:cNvPr>
          <p:cNvSpPr>
            <a:spLocks noGrp="1"/>
          </p:cNvSpPr>
          <p:nvPr>
            <p:ph type="sldNum" sz="quarter" idx="17"/>
          </p:nvPr>
        </p:nvSpPr>
        <p:spPr/>
        <p:txBody>
          <a:bodyPr/>
          <a:lstStyle/>
          <a:p>
            <a:fld id="{975A587B-5814-4D9B-9598-FE9CB954CB01}" type="slidenum">
              <a:rPr lang="en-US" noProof="0" smtClean="0"/>
              <a:pPr/>
              <a:t>20</a:t>
            </a:fld>
            <a:endParaRPr lang="en-US" b="0" noProof="0"/>
          </a:p>
        </p:txBody>
      </p:sp>
      <p:sp>
        <p:nvSpPr>
          <p:cNvPr id="8" name="Title 7">
            <a:extLst>
              <a:ext uri="{FF2B5EF4-FFF2-40B4-BE49-F238E27FC236}">
                <a16:creationId xmlns:a16="http://schemas.microsoft.com/office/drawing/2014/main" id="{5BECD6EE-4DA9-233C-B2C6-4C43BD175BE5}"/>
              </a:ext>
            </a:extLst>
          </p:cNvPr>
          <p:cNvSpPr>
            <a:spLocks noGrp="1"/>
          </p:cNvSpPr>
          <p:nvPr>
            <p:ph type="title"/>
          </p:nvPr>
        </p:nvSpPr>
        <p:spPr>
          <a:xfrm>
            <a:off x="1236565" y="777155"/>
            <a:ext cx="10800000" cy="335964"/>
          </a:xfrm>
        </p:spPr>
        <p:txBody>
          <a:bodyPr/>
          <a:lstStyle/>
          <a:p>
            <a:r>
              <a:rPr lang="en-US" dirty="0"/>
              <a:t>Checklist "discovering the needs of VSB/SME" - Summary</a:t>
            </a:r>
          </a:p>
        </p:txBody>
      </p:sp>
      <p:sp>
        <p:nvSpPr>
          <p:cNvPr id="16" name="Rectangle 15">
            <a:extLst>
              <a:ext uri="{FF2B5EF4-FFF2-40B4-BE49-F238E27FC236}">
                <a16:creationId xmlns:a16="http://schemas.microsoft.com/office/drawing/2014/main" id="{F6F40B23-C5CA-5EDC-7948-6D04ED4F844F}"/>
              </a:ext>
            </a:extLst>
          </p:cNvPr>
          <p:cNvSpPr/>
          <p:nvPr/>
        </p:nvSpPr>
        <p:spPr bwMode="auto">
          <a:xfrm>
            <a:off x="8421139" y="1242993"/>
            <a:ext cx="3770853" cy="676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cs typeface="Calibri" panose="020F0502020204030204" pitchFamily="34" charset="0"/>
              </a:rPr>
              <a:t>  </a:t>
            </a:r>
            <a:r>
              <a:rPr lang="en-GB" dirty="0">
                <a:latin typeface="+mj-lt"/>
                <a:cs typeface="Calibri" panose="020F0502020204030204" pitchFamily="34" charset="0"/>
              </a:rPr>
              <a:t>What is their budget?</a:t>
            </a:r>
          </a:p>
          <a:p>
            <a:pPr algn="ctr" eaLnBrk="1" hangingPunct="1">
              <a:defRPr/>
            </a:pPr>
            <a:r>
              <a:rPr lang="en-GB" sz="1100" dirty="0">
                <a:cs typeface="Calibri" panose="020F0502020204030204" pitchFamily="34" charset="0"/>
              </a:rPr>
              <a:t>(Vehicle + Financing + Services)</a:t>
            </a:r>
          </a:p>
        </p:txBody>
      </p:sp>
      <p:pic>
        <p:nvPicPr>
          <p:cNvPr id="17" name="Graphique 35" descr="Euro avec un remplissage uni">
            <a:extLst>
              <a:ext uri="{FF2B5EF4-FFF2-40B4-BE49-F238E27FC236}">
                <a16:creationId xmlns:a16="http://schemas.microsoft.com/office/drawing/2014/main" id="{AAA3CBE6-68F2-E61F-D90A-FE817608F71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7325" y="1334608"/>
            <a:ext cx="560521" cy="522398"/>
          </a:xfrm>
          <a:prstGeom prst="rect">
            <a:avLst/>
          </a:prstGeom>
        </p:spPr>
      </p:pic>
      <p:sp>
        <p:nvSpPr>
          <p:cNvPr id="21" name="Rectangle 20">
            <a:extLst>
              <a:ext uri="{FF2B5EF4-FFF2-40B4-BE49-F238E27FC236}">
                <a16:creationId xmlns:a16="http://schemas.microsoft.com/office/drawing/2014/main" id="{8D793422-CB4C-2EB5-6304-61F254447EC2}"/>
              </a:ext>
            </a:extLst>
          </p:cNvPr>
          <p:cNvSpPr/>
          <p:nvPr/>
        </p:nvSpPr>
        <p:spPr bwMode="auto">
          <a:xfrm>
            <a:off x="-2916" y="1272607"/>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sp>
        <p:nvSpPr>
          <p:cNvPr id="20" name="TextBox 19">
            <a:extLst>
              <a:ext uri="{FF2B5EF4-FFF2-40B4-BE49-F238E27FC236}">
                <a16:creationId xmlns:a16="http://schemas.microsoft.com/office/drawing/2014/main" id="{0FC18D2D-EF60-A390-7E52-1B0A9C6D709B}"/>
              </a:ext>
            </a:extLst>
          </p:cNvPr>
          <p:cNvSpPr txBox="1"/>
          <p:nvPr/>
        </p:nvSpPr>
        <p:spPr>
          <a:xfrm>
            <a:off x="782250" y="1340332"/>
            <a:ext cx="2771194" cy="830997"/>
          </a:xfrm>
          <a:prstGeom prst="rect">
            <a:avLst/>
          </a:prstGeom>
          <a:noFill/>
        </p:spPr>
        <p:txBody>
          <a:bodyPr wrap="square">
            <a:spAutoFit/>
          </a:bodyPr>
          <a:lstStyle/>
          <a:p>
            <a:pPr algn="ctr" eaLnBrk="1" hangingPunct="1">
              <a:defRPr/>
            </a:pPr>
            <a:r>
              <a:rPr lang="en-GB" dirty="0">
                <a:solidFill>
                  <a:schemeClr val="bg1"/>
                </a:solidFill>
                <a:latin typeface="+mj-lt"/>
                <a:cs typeface="Calibri" panose="020F0502020204030204" pitchFamily="34" charset="0"/>
              </a:rPr>
              <a:t>Who is my customer?</a:t>
            </a:r>
          </a:p>
          <a:p>
            <a:pPr algn="ctr" eaLnBrk="1" hangingPunct="1">
              <a:defRPr/>
            </a:pPr>
            <a:r>
              <a:rPr lang="en-GB" sz="1200" dirty="0">
                <a:solidFill>
                  <a:schemeClr val="lt1"/>
                </a:solidFill>
                <a:cs typeface="Calibri" panose="020F0502020204030204" pitchFamily="34" charset="0"/>
              </a:rPr>
              <a:t>(Situational questions)</a:t>
            </a:r>
          </a:p>
        </p:txBody>
      </p:sp>
      <p:pic>
        <p:nvPicPr>
          <p:cNvPr id="23" name="Graphic 22" descr="User with solid fill">
            <a:extLst>
              <a:ext uri="{FF2B5EF4-FFF2-40B4-BE49-F238E27FC236}">
                <a16:creationId xmlns:a16="http://schemas.microsoft.com/office/drawing/2014/main" id="{66417A74-B47C-6569-2A46-B73852B512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80" y="1236121"/>
            <a:ext cx="712761" cy="712761"/>
          </a:xfrm>
          <a:prstGeom prst="rect">
            <a:avLst/>
          </a:prstGeom>
        </p:spPr>
      </p:pic>
      <p:sp>
        <p:nvSpPr>
          <p:cNvPr id="24" name="ZoneTexte 6">
            <a:extLst>
              <a:ext uri="{FF2B5EF4-FFF2-40B4-BE49-F238E27FC236}">
                <a16:creationId xmlns:a16="http://schemas.microsoft.com/office/drawing/2014/main" id="{0DF9DBC2-59F9-04A4-EC4A-2F7605347D0B}"/>
              </a:ext>
            </a:extLst>
          </p:cNvPr>
          <p:cNvSpPr txBox="1"/>
          <p:nvPr>
            <p:custDataLst>
              <p:tags r:id="rId1"/>
            </p:custDataLst>
          </p:nvPr>
        </p:nvSpPr>
        <p:spPr>
          <a:xfrm>
            <a:off x="155435" y="2172249"/>
            <a:ext cx="1552669" cy="3416320"/>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a:cs typeface="Arial"/>
              </a:rPr>
              <a:t>Customer type</a:t>
            </a: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a:cs typeface="Arial"/>
              </a:rPr>
              <a:t>  Contact </a:t>
            </a:r>
            <a:r>
              <a:rPr lang="fr-FR" sz="1200" b="1" dirty="0" err="1">
                <a:cs typeface="Arial"/>
              </a:rPr>
              <a:t>person</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Company</a:t>
            </a:r>
            <a:endParaRPr lang="fr-FR"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Fleet</a:t>
            </a:r>
          </a:p>
          <a:p>
            <a:pPr marL="448945" lvl="1" indent="-118110">
              <a:buFont typeface="Arial"/>
              <a:buChar char="•"/>
              <a:defRPr b="0" i="0"/>
            </a:pPr>
            <a:endParaRPr lang="fr-FR" sz="1200" dirty="0">
              <a:cs typeface="Arial"/>
            </a:endParaRPr>
          </a:p>
        </p:txBody>
      </p:sp>
      <p:sp>
        <p:nvSpPr>
          <p:cNvPr id="25" name="ZoneTexte 7">
            <a:extLst>
              <a:ext uri="{FF2B5EF4-FFF2-40B4-BE49-F238E27FC236}">
                <a16:creationId xmlns:a16="http://schemas.microsoft.com/office/drawing/2014/main" id="{85D985DE-2BE8-D427-88BB-25430CE5D168}"/>
              </a:ext>
            </a:extLst>
          </p:cNvPr>
          <p:cNvSpPr txBox="1"/>
          <p:nvPr>
            <p:custDataLst>
              <p:tags r:id="rId2"/>
            </p:custDataLst>
          </p:nvPr>
        </p:nvSpPr>
        <p:spPr>
          <a:xfrm>
            <a:off x="4380443" y="2172249"/>
            <a:ext cx="3229078" cy="3277820"/>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  Use</a:t>
            </a:r>
            <a:endParaRPr lang="en-US" sz="1600" dirty="0"/>
          </a:p>
          <a:p>
            <a:pPr lvl="1"/>
            <a:endParaRPr lang="fr-FR" sz="7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Renewal</a:t>
            </a:r>
            <a:r>
              <a:rPr lang="fr-FR" sz="1200" b="1" dirty="0">
                <a:cs typeface="Arial"/>
              </a:rPr>
              <a:t> / Acquisition</a:t>
            </a:r>
          </a:p>
          <a:p>
            <a:pPr lvl="1"/>
            <a:endParaRPr lang="fr-FR" sz="8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New </a:t>
            </a:r>
            <a:r>
              <a:rPr lang="fr-FR" sz="1200" b="1" dirty="0" err="1">
                <a:cs typeface="Arial"/>
              </a:rPr>
              <a:t>vehicle</a:t>
            </a:r>
            <a:r>
              <a:rPr lang="fr-FR" sz="1200" b="1" dirty="0">
                <a:cs typeface="Arial"/>
              </a:rPr>
              <a:t>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r>
              <a:rPr lang="fr-FR" sz="1200" b="1" dirty="0">
                <a:cs typeface="Arial"/>
              </a:rPr>
              <a:t>Business </a:t>
            </a:r>
            <a:r>
              <a:rPr lang="fr-FR" sz="1200" b="1" dirty="0" err="1">
                <a:cs typeface="Arial"/>
              </a:rPr>
              <a:t>criteria</a:t>
            </a:r>
            <a:endParaRPr lang="fr-FR" sz="1200" b="1" dirty="0">
              <a:cs typeface="Arial"/>
            </a:endParaRPr>
          </a:p>
        </p:txBody>
      </p:sp>
      <p:sp>
        <p:nvSpPr>
          <p:cNvPr id="26" name="ZoneTexte 8">
            <a:extLst>
              <a:ext uri="{FF2B5EF4-FFF2-40B4-BE49-F238E27FC236}">
                <a16:creationId xmlns:a16="http://schemas.microsoft.com/office/drawing/2014/main" id="{33399D9F-7646-2919-3A8F-BE4D1EA97903}"/>
              </a:ext>
            </a:extLst>
          </p:cNvPr>
          <p:cNvSpPr txBox="1"/>
          <p:nvPr>
            <p:custDataLst>
              <p:tags r:id="rId3"/>
            </p:custDataLst>
          </p:nvPr>
        </p:nvSpPr>
        <p:spPr>
          <a:xfrm>
            <a:off x="8592882" y="2134925"/>
            <a:ext cx="3229078" cy="3231654"/>
          </a:xfrm>
          <a:prstGeom prst="rect">
            <a:avLst/>
          </a:prstGeom>
          <a:noFill/>
        </p:spPr>
        <p:txBody>
          <a:bodyPr wrap="square" lIns="91440" tIns="45720" rIns="91440" bIns="45720" rtlCol="0" anchor="t">
            <a:spAutoFit/>
          </a:bodyPr>
          <a:lstStyle/>
          <a:p>
            <a:pPr marL="118110" indent="-118110">
              <a:buFont typeface="Wingdings"/>
              <a:buChar char="§"/>
              <a:defRPr b="0" i="0"/>
            </a:pPr>
            <a:r>
              <a:rPr lang="fr-BE" sz="1200" b="1" dirty="0" err="1">
                <a:cs typeface="Arial"/>
              </a:rPr>
              <a:t>Financing</a:t>
            </a:r>
            <a:r>
              <a:rPr lang="fr-BE" sz="1200" b="1" dirty="0">
                <a:cs typeface="Arial"/>
              </a:rPr>
              <a:t> </a:t>
            </a:r>
            <a:r>
              <a:rPr lang="fr-BE" sz="1200" b="1" dirty="0" err="1">
                <a:cs typeface="Arial"/>
              </a:rPr>
              <a:t>method</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Budget components</a:t>
            </a:r>
          </a:p>
          <a:p>
            <a:pPr marL="197485" indent="-197485">
              <a:buFont typeface="Wingdings"/>
              <a:buChar char="§"/>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Services (</a:t>
            </a:r>
            <a:r>
              <a:rPr lang="fr-FR" sz="1200" b="1" dirty="0" err="1">
                <a:cs typeface="Arial"/>
              </a:rPr>
              <a:t>vehicle</a:t>
            </a:r>
            <a:r>
              <a:rPr lang="fr-FR" sz="1200" b="1" dirty="0">
                <a:cs typeface="Arial"/>
              </a:rPr>
              <a:t>, </a:t>
            </a:r>
            <a:r>
              <a:rPr lang="fr-FR" sz="1200" b="1" dirty="0" err="1">
                <a:cs typeface="Arial"/>
              </a:rPr>
              <a:t>mobility</a:t>
            </a:r>
            <a:r>
              <a:rPr lang="fr-FR" sz="1200" b="1" dirty="0">
                <a:cs typeface="Arial"/>
              </a:rPr>
              <a:t>) </a:t>
            </a:r>
          </a:p>
        </p:txBody>
      </p:sp>
      <p:sp>
        <p:nvSpPr>
          <p:cNvPr id="27" name="Rectangle 26">
            <a:extLst>
              <a:ext uri="{FF2B5EF4-FFF2-40B4-BE49-F238E27FC236}">
                <a16:creationId xmlns:a16="http://schemas.microsoft.com/office/drawing/2014/main" id="{F6931A22-747E-7FD1-59B4-9A48D51F0E0E}"/>
              </a:ext>
            </a:extLst>
          </p:cNvPr>
          <p:cNvSpPr/>
          <p:nvPr/>
        </p:nvSpPr>
        <p:spPr>
          <a:xfrm>
            <a:off x="6416" y="2021406"/>
            <a:ext cx="3708000" cy="44682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0B640E-43EA-B4FB-092E-ED8D2B93F940}"/>
              </a:ext>
            </a:extLst>
          </p:cNvPr>
          <p:cNvSpPr/>
          <p:nvPr/>
        </p:nvSpPr>
        <p:spPr>
          <a:xfrm>
            <a:off x="4232172" y="2043475"/>
            <a:ext cx="3708000" cy="446829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BA45DD-F8C0-E52D-C3DD-E3E4223768F5}"/>
              </a:ext>
            </a:extLst>
          </p:cNvPr>
          <p:cNvSpPr/>
          <p:nvPr/>
        </p:nvSpPr>
        <p:spPr>
          <a:xfrm>
            <a:off x="8449132" y="2013937"/>
            <a:ext cx="3717790" cy="4468295"/>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6">
            <a:extLst>
              <a:ext uri="{FF2B5EF4-FFF2-40B4-BE49-F238E27FC236}">
                <a16:creationId xmlns:a16="http://schemas.microsoft.com/office/drawing/2014/main" id="{F92A9159-F983-F62B-193B-BB9428409C03}"/>
              </a:ext>
            </a:extLst>
          </p:cNvPr>
          <p:cNvSpPr txBox="1"/>
          <p:nvPr/>
        </p:nvSpPr>
        <p:spPr>
          <a:xfrm>
            <a:off x="-2916" y="5305361"/>
            <a:ext cx="2636940"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Number of vehicles</a:t>
            </a:r>
          </a:p>
          <a:p>
            <a:pPr marL="486966" lvl="1" indent="-128588">
              <a:buFont typeface="Arial"/>
              <a:buChar char="•"/>
            </a:pPr>
            <a:r>
              <a:rPr lang="en-US" sz="1000" dirty="0">
                <a:solidFill>
                  <a:srgbClr val="000000"/>
                </a:solidFill>
                <a:cs typeface="Arial"/>
              </a:rPr>
              <a:t>Brands &amp; models</a:t>
            </a:r>
          </a:p>
          <a:p>
            <a:pPr marL="486966" lvl="1" indent="-128588">
              <a:buFont typeface="Arial"/>
              <a:buChar char="•"/>
            </a:pPr>
            <a:r>
              <a:rPr lang="en-US" sz="1000" dirty="0">
                <a:solidFill>
                  <a:srgbClr val="000000"/>
                </a:solidFill>
                <a:cs typeface="Arial"/>
              </a:rPr>
              <a:t>Acquisition mode(s)</a:t>
            </a:r>
          </a:p>
          <a:p>
            <a:pPr marL="486966" lvl="1" indent="-128588">
              <a:buFont typeface="Arial"/>
              <a:buChar char="•"/>
            </a:pPr>
            <a:r>
              <a:rPr lang="en-US" sz="1000" dirty="0">
                <a:solidFill>
                  <a:srgbClr val="000000"/>
                </a:solidFill>
                <a:cs typeface="Arial"/>
              </a:rPr>
              <a:t>Renewal + acquisition potential</a:t>
            </a:r>
            <a:endParaRPr lang="fr-FR" sz="1000" dirty="0">
              <a:solidFill>
                <a:srgbClr val="000000"/>
              </a:solidFill>
              <a:cs typeface="Arial"/>
            </a:endParaRPr>
          </a:p>
        </p:txBody>
      </p:sp>
      <p:sp>
        <p:nvSpPr>
          <p:cNvPr id="36" name="ZoneTexte 6">
            <a:extLst>
              <a:ext uri="{FF2B5EF4-FFF2-40B4-BE49-F238E27FC236}">
                <a16:creationId xmlns:a16="http://schemas.microsoft.com/office/drawing/2014/main" id="{F41D43D8-4EF9-7D0D-93B3-70BBD2360C73}"/>
              </a:ext>
            </a:extLst>
          </p:cNvPr>
          <p:cNvSpPr txBox="1"/>
          <p:nvPr/>
        </p:nvSpPr>
        <p:spPr>
          <a:xfrm>
            <a:off x="-2916" y="4056486"/>
            <a:ext cx="1917710" cy="707886"/>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Sector of activity</a:t>
            </a:r>
          </a:p>
          <a:p>
            <a:pPr marL="486966" lvl="1" indent="-128588">
              <a:buFont typeface="Arial"/>
              <a:buChar char="•"/>
            </a:pPr>
            <a:r>
              <a:rPr lang="en-US" sz="1000" dirty="0">
                <a:solidFill>
                  <a:srgbClr val="000000"/>
                </a:solidFill>
                <a:cs typeface="Arial"/>
              </a:rPr>
              <a:t>Trade(s)</a:t>
            </a:r>
          </a:p>
          <a:p>
            <a:pPr marL="486966" lvl="1" indent="-128588">
              <a:buFont typeface="Arial"/>
              <a:buChar char="•"/>
            </a:pPr>
            <a:r>
              <a:rPr lang="en-US" sz="1000" dirty="0">
                <a:solidFill>
                  <a:srgbClr val="000000"/>
                </a:solidFill>
                <a:cs typeface="Arial"/>
              </a:rPr>
              <a:t>Size</a:t>
            </a:r>
          </a:p>
          <a:p>
            <a:pPr marL="486966" lvl="1" indent="-128588">
              <a:buFont typeface="Arial"/>
              <a:buChar char="•"/>
            </a:pPr>
            <a:r>
              <a:rPr lang="en-US" sz="1000" dirty="0">
                <a:solidFill>
                  <a:srgbClr val="000000"/>
                </a:solidFill>
                <a:cs typeface="Arial"/>
              </a:rPr>
              <a:t>Existing since?</a:t>
            </a:r>
            <a:endParaRPr lang="fr-FR" sz="1000" dirty="0">
              <a:solidFill>
                <a:srgbClr val="000000"/>
              </a:solidFill>
              <a:cs typeface="Arial"/>
            </a:endParaRPr>
          </a:p>
        </p:txBody>
      </p:sp>
      <p:sp>
        <p:nvSpPr>
          <p:cNvPr id="37" name="ZoneTexte 6">
            <a:extLst>
              <a:ext uri="{FF2B5EF4-FFF2-40B4-BE49-F238E27FC236}">
                <a16:creationId xmlns:a16="http://schemas.microsoft.com/office/drawing/2014/main" id="{93A5D0CF-23EE-EEAC-5082-F92EED7F976F}"/>
              </a:ext>
            </a:extLst>
          </p:cNvPr>
          <p:cNvSpPr txBox="1"/>
          <p:nvPr/>
        </p:nvSpPr>
        <p:spPr>
          <a:xfrm>
            <a:off x="-21578" y="3152209"/>
            <a:ext cx="1960473" cy="553998"/>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Decision</a:t>
            </a:r>
            <a:r>
              <a:rPr lang="fr-FR" sz="1000" dirty="0">
                <a:solidFill>
                  <a:srgbClr val="000000"/>
                </a:solidFill>
                <a:cs typeface="Arial"/>
              </a:rPr>
              <a:t> maker</a:t>
            </a:r>
          </a:p>
          <a:p>
            <a:pPr marL="486966" lvl="1" indent="-128588">
              <a:buFont typeface="Arial"/>
              <a:buChar char="•"/>
            </a:pPr>
            <a:r>
              <a:rPr lang="fr-FR" sz="1000" dirty="0">
                <a:solidFill>
                  <a:srgbClr val="000000"/>
                </a:solidFill>
                <a:cs typeface="Arial"/>
              </a:rPr>
              <a:t>User</a:t>
            </a:r>
          </a:p>
          <a:p>
            <a:pPr marL="486966" lvl="1" indent="-128588">
              <a:buFont typeface="Arial"/>
              <a:buChar char="•"/>
            </a:pPr>
            <a:r>
              <a:rPr lang="fr-FR" sz="1000" dirty="0" err="1">
                <a:solidFill>
                  <a:srgbClr val="000000"/>
                </a:solidFill>
                <a:cs typeface="Arial"/>
              </a:rPr>
              <a:t>Psychological</a:t>
            </a:r>
            <a:r>
              <a:rPr lang="fr-FR" sz="1000" dirty="0">
                <a:solidFill>
                  <a:srgbClr val="000000"/>
                </a:solidFill>
                <a:cs typeface="Arial"/>
              </a:rPr>
              <a:t> profile</a:t>
            </a:r>
          </a:p>
        </p:txBody>
      </p:sp>
      <p:sp>
        <p:nvSpPr>
          <p:cNvPr id="38" name="ZoneTexte 7">
            <a:extLst>
              <a:ext uri="{FF2B5EF4-FFF2-40B4-BE49-F238E27FC236}">
                <a16:creationId xmlns:a16="http://schemas.microsoft.com/office/drawing/2014/main" id="{00083BF8-9BA8-9280-5670-37AC0125AA13}"/>
              </a:ext>
            </a:extLst>
          </p:cNvPr>
          <p:cNvSpPr txBox="1"/>
          <p:nvPr/>
        </p:nvSpPr>
        <p:spPr>
          <a:xfrm>
            <a:off x="4241587" y="2391181"/>
            <a:ext cx="3777243" cy="707886"/>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Yearly mileage / average mileage per day</a:t>
            </a:r>
          </a:p>
          <a:p>
            <a:pPr marL="486966" lvl="1" indent="-128588">
              <a:buFont typeface="Arial"/>
              <a:buChar char="•"/>
            </a:pPr>
            <a:r>
              <a:rPr lang="en-US" sz="1000" dirty="0">
                <a:solidFill>
                  <a:srgbClr val="000000"/>
                </a:solidFill>
                <a:cs typeface="Arial"/>
              </a:rPr>
              <a:t>Duration</a:t>
            </a:r>
          </a:p>
          <a:p>
            <a:pPr marL="486966" lvl="1" indent="-128588">
              <a:buFont typeface="Arial"/>
              <a:buChar char="•"/>
            </a:pPr>
            <a:r>
              <a:rPr lang="en-US" sz="1000" dirty="0">
                <a:solidFill>
                  <a:srgbClr val="000000"/>
                </a:solidFill>
                <a:cs typeface="Arial"/>
              </a:rPr>
              <a:t>Number of days of use per year</a:t>
            </a:r>
          </a:p>
          <a:p>
            <a:pPr marL="486966" lvl="1" indent="-128588">
              <a:buFont typeface="Arial"/>
              <a:buChar char="•"/>
            </a:pPr>
            <a:r>
              <a:rPr lang="en-US" sz="1000" dirty="0">
                <a:solidFill>
                  <a:srgbClr val="000000"/>
                </a:solidFill>
                <a:cs typeface="Arial"/>
              </a:rPr>
              <a:t>% private - % professional</a:t>
            </a:r>
            <a:endParaRPr lang="fr-FR" sz="1000" dirty="0">
              <a:solidFill>
                <a:srgbClr val="000000"/>
              </a:solidFill>
              <a:cs typeface="Arial"/>
            </a:endParaRPr>
          </a:p>
        </p:txBody>
      </p:sp>
      <p:sp>
        <p:nvSpPr>
          <p:cNvPr id="39" name="ZoneTexte 7">
            <a:extLst>
              <a:ext uri="{FF2B5EF4-FFF2-40B4-BE49-F238E27FC236}">
                <a16:creationId xmlns:a16="http://schemas.microsoft.com/office/drawing/2014/main" id="{ADD7D727-21B7-C59E-3142-BF2B36ADBF39}"/>
              </a:ext>
            </a:extLst>
          </p:cNvPr>
          <p:cNvSpPr txBox="1"/>
          <p:nvPr/>
        </p:nvSpPr>
        <p:spPr>
          <a:xfrm>
            <a:off x="4247659" y="5354401"/>
            <a:ext cx="3431431" cy="1015663"/>
          </a:xfrm>
          <a:prstGeom prst="rect">
            <a:avLst/>
          </a:prstGeom>
          <a:noFill/>
        </p:spPr>
        <p:txBody>
          <a:bodyPr wrap="square" rtlCol="0">
            <a:spAutoFit/>
          </a:bodyPr>
          <a:lstStyle/>
          <a:p>
            <a:pPr marL="486966" lvl="1" indent="-128588">
              <a:buFont typeface="Arial"/>
              <a:buChar char="•"/>
            </a:pPr>
            <a:r>
              <a:rPr lang="fr-FR" sz="1000" dirty="0">
                <a:solidFill>
                  <a:srgbClr val="000000"/>
                </a:solidFill>
                <a:cs typeface="Arial"/>
              </a:rPr>
              <a:t>Taxes (</a:t>
            </a:r>
            <a:r>
              <a:rPr lang="fr-FR" sz="1000" dirty="0" err="1">
                <a:solidFill>
                  <a:srgbClr val="000000"/>
                </a:solidFill>
                <a:cs typeface="Arial"/>
              </a:rPr>
              <a:t>Company</a:t>
            </a:r>
            <a:r>
              <a:rPr lang="fr-FR" sz="1000" dirty="0">
                <a:solidFill>
                  <a:srgbClr val="000000"/>
                </a:solidFill>
                <a:cs typeface="Arial"/>
              </a:rPr>
              <a:t> Car </a:t>
            </a:r>
            <a:r>
              <a:rPr lang="fr-FR" sz="1000" dirty="0" err="1">
                <a:solidFill>
                  <a:srgbClr val="000000"/>
                </a:solidFill>
                <a:cs typeface="Arial"/>
              </a:rPr>
              <a:t>Tax</a:t>
            </a:r>
            <a:r>
              <a:rPr lang="fr-FR" sz="1000" dirty="0">
                <a:solidFill>
                  <a:srgbClr val="000000"/>
                </a:solidFill>
                <a:cs typeface="Arial"/>
              </a:rPr>
              <a:t>, B/M)</a:t>
            </a:r>
          </a:p>
          <a:p>
            <a:pPr marL="846535" lvl="2" indent="-128588">
              <a:buFont typeface="Wingdings" charset="2"/>
              <a:buChar char="§"/>
            </a:pPr>
            <a:r>
              <a:rPr lang="fr-FR" sz="1000" dirty="0" err="1">
                <a:solidFill>
                  <a:srgbClr val="000000"/>
                </a:solidFill>
                <a:cs typeface="Arial"/>
              </a:rPr>
              <a:t>Make</a:t>
            </a:r>
            <a:r>
              <a:rPr lang="fr-FR" sz="1000" dirty="0">
                <a:solidFill>
                  <a:srgbClr val="000000"/>
                </a:solidFill>
                <a:cs typeface="Arial"/>
              </a:rPr>
              <a:t> </a:t>
            </a:r>
            <a:r>
              <a:rPr lang="fr-FR" sz="1000" dirty="0" err="1">
                <a:solidFill>
                  <a:srgbClr val="000000"/>
                </a:solidFill>
                <a:cs typeface="Arial"/>
              </a:rPr>
              <a:t>expenses</a:t>
            </a:r>
            <a:endParaRPr lang="fr-FR" sz="1000" dirty="0">
              <a:solidFill>
                <a:srgbClr val="000000"/>
              </a:solidFill>
              <a:cs typeface="Arial"/>
            </a:endParaRPr>
          </a:p>
          <a:p>
            <a:pPr marL="846535" lvl="2" indent="-128588">
              <a:buFont typeface="Wingdings" charset="2"/>
              <a:buChar char="§"/>
            </a:pPr>
            <a:r>
              <a:rPr lang="fr-FR" sz="1000" dirty="0">
                <a:solidFill>
                  <a:srgbClr val="000000"/>
                </a:solidFill>
                <a:cs typeface="Arial"/>
              </a:rPr>
              <a:t>Non-</a:t>
            </a:r>
            <a:r>
              <a:rPr lang="fr-FR" sz="1000" dirty="0" err="1">
                <a:solidFill>
                  <a:srgbClr val="000000"/>
                </a:solidFill>
                <a:cs typeface="Arial"/>
              </a:rPr>
              <a:t>Deductible</a:t>
            </a:r>
            <a:r>
              <a:rPr lang="fr-FR" sz="1000" dirty="0">
                <a:solidFill>
                  <a:srgbClr val="000000"/>
                </a:solidFill>
                <a:cs typeface="Arial"/>
              </a:rPr>
              <a:t> </a:t>
            </a:r>
            <a:r>
              <a:rPr lang="fr-FR" sz="1000" dirty="0" err="1">
                <a:solidFill>
                  <a:srgbClr val="000000"/>
                </a:solidFill>
                <a:cs typeface="Arial"/>
              </a:rPr>
              <a:t>Depreciations</a:t>
            </a:r>
            <a:r>
              <a:rPr lang="fr-FR" sz="1000" dirty="0">
                <a:solidFill>
                  <a:srgbClr val="000000"/>
                </a:solidFill>
                <a:cs typeface="Arial"/>
              </a:rPr>
              <a:t> / BIK</a:t>
            </a:r>
          </a:p>
          <a:p>
            <a:pPr marL="486966" lvl="1" indent="-128588">
              <a:buFont typeface="Arial"/>
              <a:buChar char="•"/>
            </a:pPr>
            <a:r>
              <a:rPr lang="en-US" sz="1000" dirty="0">
                <a:solidFill>
                  <a:srgbClr val="000000"/>
                </a:solidFill>
                <a:cs typeface="Arial"/>
              </a:rPr>
              <a:t>Management: operational risks, residual value risk, solvency, capital gains, accounting management</a:t>
            </a:r>
            <a:endParaRPr lang="fr-FR" sz="1000" dirty="0">
              <a:solidFill>
                <a:srgbClr val="000000"/>
              </a:solidFill>
              <a:cs typeface="Arial"/>
            </a:endParaRPr>
          </a:p>
        </p:txBody>
      </p:sp>
      <p:sp>
        <p:nvSpPr>
          <p:cNvPr id="40" name="ZoneTexte 7">
            <a:extLst>
              <a:ext uri="{FF2B5EF4-FFF2-40B4-BE49-F238E27FC236}">
                <a16:creationId xmlns:a16="http://schemas.microsoft.com/office/drawing/2014/main" id="{2638B6C9-A30D-8690-8058-004C62FCF4DB}"/>
              </a:ext>
            </a:extLst>
          </p:cNvPr>
          <p:cNvSpPr txBox="1"/>
          <p:nvPr/>
        </p:nvSpPr>
        <p:spPr>
          <a:xfrm>
            <a:off x="4236825" y="4454978"/>
            <a:ext cx="2635337" cy="707886"/>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Priorities</a:t>
            </a:r>
            <a:r>
              <a:rPr lang="fr-FR" sz="1000" dirty="0">
                <a:solidFill>
                  <a:srgbClr val="000000"/>
                </a:solidFill>
                <a:cs typeface="Arial"/>
              </a:rPr>
              <a:t> (engine, </a:t>
            </a:r>
            <a:r>
              <a:rPr lang="fr-FR" sz="1000" dirty="0" err="1">
                <a:solidFill>
                  <a:srgbClr val="000000"/>
                </a:solidFill>
                <a:cs typeface="Arial"/>
              </a:rPr>
              <a:t>equipment</a:t>
            </a:r>
            <a:r>
              <a:rPr lang="fr-FR" sz="1000" dirty="0">
                <a:solidFill>
                  <a:srgbClr val="000000"/>
                </a:solidFill>
                <a:cs typeface="Arial"/>
              </a:rPr>
              <a:t>)</a:t>
            </a:r>
          </a:p>
          <a:p>
            <a:pPr marL="486966" lvl="1" indent="-128588">
              <a:buFont typeface="Arial"/>
              <a:buChar char="•"/>
            </a:pPr>
            <a:r>
              <a:rPr lang="fr-FR" sz="1000" dirty="0" err="1">
                <a:solidFill>
                  <a:srgbClr val="000000"/>
                </a:solidFill>
                <a:cs typeface="Arial"/>
              </a:rPr>
              <a:t>Constraints</a:t>
            </a:r>
            <a:r>
              <a:rPr lang="fr-FR" sz="1000" dirty="0">
                <a:solidFill>
                  <a:srgbClr val="000000"/>
                </a:solidFill>
                <a:cs typeface="Arial"/>
              </a:rPr>
              <a:t> (exclusion </a:t>
            </a:r>
            <a:r>
              <a:rPr lang="fr-FR" sz="1000" dirty="0" err="1">
                <a:solidFill>
                  <a:srgbClr val="000000"/>
                </a:solidFill>
                <a:cs typeface="Arial"/>
              </a:rPr>
              <a:t>criteria</a:t>
            </a:r>
            <a:r>
              <a:rPr lang="fr-FR" sz="1000" dirty="0">
                <a:solidFill>
                  <a:srgbClr val="000000"/>
                </a:solidFill>
                <a:cs typeface="Arial"/>
              </a:rPr>
              <a:t>?)</a:t>
            </a:r>
          </a:p>
          <a:p>
            <a:pPr marL="486966" lvl="1" indent="-128588">
              <a:buFont typeface="Arial"/>
              <a:buChar char="•"/>
            </a:pPr>
            <a:r>
              <a:rPr lang="fr-FR" sz="1000" dirty="0">
                <a:solidFill>
                  <a:srgbClr val="000000"/>
                </a:solidFill>
                <a:cs typeface="Arial"/>
              </a:rPr>
              <a:t>CO2 </a:t>
            </a:r>
            <a:r>
              <a:rPr lang="fr-FR" sz="1000" dirty="0" err="1">
                <a:solidFill>
                  <a:srgbClr val="000000"/>
                </a:solidFill>
                <a:cs typeface="Arial"/>
              </a:rPr>
              <a:t>emissions</a:t>
            </a:r>
            <a:endParaRPr lang="fr-FR" sz="1000" dirty="0">
              <a:solidFill>
                <a:srgbClr val="000000"/>
              </a:solidFill>
              <a:cs typeface="Arial"/>
            </a:endParaRPr>
          </a:p>
          <a:p>
            <a:pPr marL="486966" lvl="1" indent="-128588">
              <a:buFont typeface="Arial"/>
              <a:buChar char="•"/>
            </a:pPr>
            <a:r>
              <a:rPr lang="fr-FR" sz="1000" dirty="0" err="1">
                <a:solidFill>
                  <a:srgbClr val="000000"/>
                </a:solidFill>
                <a:cs typeface="Arial"/>
              </a:rPr>
              <a:t>Competition</a:t>
            </a:r>
            <a:endParaRPr lang="fr-FR" sz="900" dirty="0">
              <a:solidFill>
                <a:srgbClr val="000000"/>
              </a:solidFill>
              <a:latin typeface="Encode Sans" panose="020B0604020202020204" charset="0"/>
              <a:cs typeface="Arial"/>
            </a:endParaRPr>
          </a:p>
        </p:txBody>
      </p:sp>
      <p:sp>
        <p:nvSpPr>
          <p:cNvPr id="41" name="ZoneTexte 7">
            <a:extLst>
              <a:ext uri="{FF2B5EF4-FFF2-40B4-BE49-F238E27FC236}">
                <a16:creationId xmlns:a16="http://schemas.microsoft.com/office/drawing/2014/main" id="{6F07116A-D938-9007-A8FC-69775749D794}"/>
              </a:ext>
            </a:extLst>
          </p:cNvPr>
          <p:cNvSpPr txBox="1"/>
          <p:nvPr/>
        </p:nvSpPr>
        <p:spPr>
          <a:xfrm>
            <a:off x="4247738" y="3109129"/>
            <a:ext cx="3623644" cy="1154162"/>
          </a:xfrm>
          <a:prstGeom prst="rect">
            <a:avLst/>
          </a:prstGeom>
          <a:noFill/>
        </p:spPr>
        <p:txBody>
          <a:bodyPr wrap="square" rtlCol="0">
            <a:spAutoFit/>
          </a:bodyPr>
          <a:lstStyle/>
          <a:p>
            <a:pPr lvl="1"/>
            <a:endParaRPr lang="fr-FR" sz="900" dirty="0">
              <a:solidFill>
                <a:srgbClr val="000000"/>
              </a:solidFill>
              <a:latin typeface="Encode Sans" panose="020B0604020202020204" charset="0"/>
              <a:cs typeface="Arial"/>
            </a:endParaRPr>
          </a:p>
          <a:p>
            <a:pPr marL="486966" lvl="1" indent="-128588">
              <a:buFont typeface="Arial"/>
              <a:buChar char="•"/>
            </a:pPr>
            <a:r>
              <a:rPr lang="en-US" sz="1000" dirty="0">
                <a:solidFill>
                  <a:srgbClr val="000000"/>
                </a:solidFill>
                <a:cs typeface="Arial"/>
              </a:rPr>
              <a:t>Current acquisition mode</a:t>
            </a:r>
          </a:p>
          <a:p>
            <a:pPr marL="486966" lvl="1" indent="-128588">
              <a:buFont typeface="Arial"/>
              <a:buChar char="•"/>
            </a:pPr>
            <a:r>
              <a:rPr lang="en-US" sz="1000" dirty="0">
                <a:solidFill>
                  <a:srgbClr val="000000"/>
                </a:solidFill>
                <a:cs typeface="Arial"/>
              </a:rPr>
              <a:t>Likes/dislikes of current vehicle</a:t>
            </a:r>
          </a:p>
          <a:p>
            <a:pPr marL="486966" lvl="1" indent="-128588">
              <a:buFont typeface="Arial"/>
              <a:buChar char="•"/>
            </a:pPr>
            <a:r>
              <a:rPr lang="en-US" sz="1000" dirty="0">
                <a:solidFill>
                  <a:srgbClr val="000000"/>
                </a:solidFill>
                <a:cs typeface="Arial"/>
              </a:rPr>
              <a:t>Idea of the cost of the current vehicle</a:t>
            </a:r>
          </a:p>
          <a:p>
            <a:pPr marL="486966" lvl="1" indent="-128588">
              <a:buFont typeface="Arial"/>
              <a:buChar char="•"/>
            </a:pPr>
            <a:r>
              <a:rPr lang="en-US" sz="1000" dirty="0">
                <a:solidFill>
                  <a:srgbClr val="000000"/>
                </a:solidFill>
                <a:cs typeface="Arial"/>
              </a:rPr>
              <a:t>Current financing contract?</a:t>
            </a:r>
          </a:p>
          <a:p>
            <a:pPr marL="486966" lvl="1" indent="-128588">
              <a:buFont typeface="Arial"/>
              <a:buChar char="•"/>
            </a:pPr>
            <a:r>
              <a:rPr lang="en-US" sz="1000" dirty="0">
                <a:solidFill>
                  <a:srgbClr val="000000"/>
                </a:solidFill>
                <a:cs typeface="Arial"/>
              </a:rPr>
              <a:t>Plus and minus points of the current financing method</a:t>
            </a:r>
            <a:endParaRPr lang="fr-FR" sz="1000" dirty="0">
              <a:solidFill>
                <a:srgbClr val="000000"/>
              </a:solidFill>
              <a:cs typeface="Arial"/>
            </a:endParaRPr>
          </a:p>
        </p:txBody>
      </p:sp>
      <p:sp>
        <p:nvSpPr>
          <p:cNvPr id="43" name="ZoneTexte 8">
            <a:extLst>
              <a:ext uri="{FF2B5EF4-FFF2-40B4-BE49-F238E27FC236}">
                <a16:creationId xmlns:a16="http://schemas.microsoft.com/office/drawing/2014/main" id="{C825D864-BAE1-1D76-4DC3-B28C93441A47}"/>
              </a:ext>
            </a:extLst>
          </p:cNvPr>
          <p:cNvSpPr txBox="1"/>
          <p:nvPr/>
        </p:nvSpPr>
        <p:spPr>
          <a:xfrm>
            <a:off x="9459078" y="5305085"/>
            <a:ext cx="1821653" cy="553998"/>
          </a:xfrm>
          <a:prstGeom prst="rect">
            <a:avLst/>
          </a:prstGeom>
          <a:noFill/>
        </p:spPr>
        <p:txBody>
          <a:bodyPr wrap="none" rtlCol="0">
            <a:spAutoFit/>
          </a:bodyPr>
          <a:lstStyle/>
          <a:p>
            <a:pPr marL="214313" indent="-214313">
              <a:buFont typeface="Arial" panose="020B0604020202020204" pitchFamily="34" charset="0"/>
              <a:buChar char="•"/>
            </a:pPr>
            <a:r>
              <a:rPr lang="fr-FR" sz="1000" dirty="0" err="1">
                <a:solidFill>
                  <a:srgbClr val="000000"/>
                </a:solidFill>
                <a:cs typeface="Arial"/>
              </a:rPr>
              <a:t>Vehicle</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Driver-</a:t>
            </a:r>
            <a:r>
              <a:rPr lang="fr-FR" sz="1000" dirty="0" err="1">
                <a:solidFill>
                  <a:srgbClr val="000000"/>
                </a:solidFill>
                <a:cs typeface="Arial"/>
              </a:rPr>
              <a:t>related</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Fleet management</a:t>
            </a:r>
          </a:p>
        </p:txBody>
      </p:sp>
      <p:sp>
        <p:nvSpPr>
          <p:cNvPr id="46" name="ZoneTexte 8">
            <a:extLst>
              <a:ext uri="{FF2B5EF4-FFF2-40B4-BE49-F238E27FC236}">
                <a16:creationId xmlns:a16="http://schemas.microsoft.com/office/drawing/2014/main" id="{C18B8B06-518E-0936-B62D-DE3CFA001364}"/>
              </a:ext>
            </a:extLst>
          </p:cNvPr>
          <p:cNvSpPr txBox="1"/>
          <p:nvPr/>
        </p:nvSpPr>
        <p:spPr>
          <a:xfrm>
            <a:off x="9052954" y="2425270"/>
            <a:ext cx="2337178" cy="1631216"/>
          </a:xfrm>
          <a:prstGeom prst="rect">
            <a:avLst/>
          </a:prstGeom>
          <a:noFill/>
        </p:spPr>
        <p:txBody>
          <a:bodyPr wrap="none" rtlCol="0">
            <a:spAutoFit/>
          </a:bodyPr>
          <a:lstStyle/>
          <a:p>
            <a:pPr marL="128588" indent="-128588">
              <a:buFont typeface="Wingdings" charset="2"/>
              <a:buChar char="§"/>
            </a:pPr>
            <a:r>
              <a:rPr lang="fr-FR" sz="1000" b="1" dirty="0">
                <a:solidFill>
                  <a:srgbClr val="243782"/>
                </a:solidFill>
                <a:cs typeface="Arial"/>
              </a:rPr>
              <a:t>Budget type </a:t>
            </a:r>
          </a:p>
          <a:p>
            <a:pPr marL="486966" lvl="1" indent="-128588">
              <a:buFont typeface="Arial"/>
              <a:buChar char="•"/>
            </a:pPr>
            <a:r>
              <a:rPr lang="en-US" sz="1000" dirty="0">
                <a:solidFill>
                  <a:srgbClr val="000000"/>
                </a:solidFill>
                <a:cs typeface="Arial"/>
              </a:rPr>
              <a:t>Purchase</a:t>
            </a:r>
          </a:p>
          <a:p>
            <a:pPr marL="486966" lvl="1" indent="-128588">
              <a:buFont typeface="Arial"/>
              <a:buChar char="•"/>
            </a:pPr>
            <a:r>
              <a:rPr lang="en-US" sz="1000" dirty="0">
                <a:solidFill>
                  <a:srgbClr val="000000"/>
                </a:solidFill>
                <a:cs typeface="Arial"/>
              </a:rPr>
              <a:t>Classic Financing</a:t>
            </a:r>
          </a:p>
          <a:p>
            <a:pPr marL="486966" lvl="1" indent="-128588">
              <a:buFont typeface="Arial"/>
              <a:buChar char="•"/>
            </a:pPr>
            <a:r>
              <a:rPr lang="en-US" sz="1000" dirty="0">
                <a:solidFill>
                  <a:srgbClr val="000000"/>
                </a:solidFill>
                <a:cs typeface="Arial"/>
              </a:rPr>
              <a:t>Financial Leasing</a:t>
            </a:r>
          </a:p>
          <a:p>
            <a:pPr marL="486966" lvl="1" indent="-128588">
              <a:buFont typeface="Arial"/>
              <a:buChar char="•"/>
            </a:pPr>
            <a:r>
              <a:rPr lang="en-US" sz="1000" dirty="0">
                <a:solidFill>
                  <a:srgbClr val="000000"/>
                </a:solidFill>
                <a:cs typeface="Arial"/>
              </a:rPr>
              <a:t>Operational Leasing</a:t>
            </a:r>
          </a:p>
          <a:p>
            <a:pPr marL="486966" lvl="1" indent="-128588">
              <a:buFont typeface="Arial"/>
              <a:buChar char="•"/>
            </a:pPr>
            <a:r>
              <a:rPr lang="en-US" sz="1000" dirty="0">
                <a:solidFill>
                  <a:srgbClr val="000000"/>
                </a:solidFill>
                <a:cs typeface="Arial"/>
              </a:rPr>
              <a:t>TCO</a:t>
            </a:r>
            <a:endParaRPr lang="fr-FR" sz="1000" dirty="0">
              <a:solidFill>
                <a:srgbClr val="000000"/>
              </a:solidFill>
              <a:cs typeface="Arial"/>
            </a:endParaRPr>
          </a:p>
          <a:p>
            <a:pPr marL="214313" indent="-214313">
              <a:buFont typeface="Wingdings" charset="2"/>
              <a:buChar char="§"/>
            </a:pPr>
            <a:r>
              <a:rPr lang="fr-FR" sz="1000" b="1" dirty="0">
                <a:solidFill>
                  <a:srgbClr val="243782"/>
                </a:solidFill>
                <a:cs typeface="Arial"/>
              </a:rPr>
              <a:t>Budget </a:t>
            </a:r>
            <a:r>
              <a:rPr lang="fr-FR" sz="1000" b="1" dirty="0" err="1">
                <a:solidFill>
                  <a:srgbClr val="243782"/>
                </a:solidFill>
                <a:cs typeface="Arial"/>
              </a:rPr>
              <a:t>parameters</a:t>
            </a:r>
            <a:endParaRPr lang="fr-FR" sz="1000" b="1" dirty="0">
              <a:solidFill>
                <a:srgbClr val="243782"/>
              </a:solidFill>
              <a:cs typeface="Arial"/>
            </a:endParaRPr>
          </a:p>
          <a:p>
            <a:pPr marL="486966" lvl="1" indent="-128588">
              <a:buFont typeface="Arial"/>
              <a:buChar char="•"/>
            </a:pPr>
            <a:r>
              <a:rPr lang="en-US" sz="1000" dirty="0">
                <a:solidFill>
                  <a:srgbClr val="000000"/>
                </a:solidFill>
                <a:cs typeface="Arial"/>
              </a:rPr>
              <a:t>Deposit / Increased 1</a:t>
            </a:r>
            <a:r>
              <a:rPr lang="en-US" sz="1000" baseline="30000" dirty="0">
                <a:solidFill>
                  <a:srgbClr val="000000"/>
                </a:solidFill>
                <a:cs typeface="Arial"/>
              </a:rPr>
              <a:t>st</a:t>
            </a:r>
            <a:r>
              <a:rPr lang="en-US" sz="1000" dirty="0">
                <a:solidFill>
                  <a:srgbClr val="000000"/>
                </a:solidFill>
                <a:cs typeface="Arial"/>
              </a:rPr>
              <a:t> rent</a:t>
            </a:r>
          </a:p>
          <a:p>
            <a:pPr marL="486966" lvl="1" indent="-128588">
              <a:buFont typeface="Arial"/>
              <a:buChar char="•"/>
            </a:pPr>
            <a:r>
              <a:rPr lang="en-US" sz="1000" dirty="0">
                <a:solidFill>
                  <a:srgbClr val="000000"/>
                </a:solidFill>
                <a:cs typeface="Arial"/>
              </a:rPr>
              <a:t>Duration / mileage</a:t>
            </a:r>
          </a:p>
          <a:p>
            <a:pPr marL="486966" lvl="1" indent="-128588">
              <a:buFont typeface="Arial"/>
              <a:buChar char="•"/>
            </a:pPr>
            <a:r>
              <a:rPr lang="en-US" sz="1000" dirty="0">
                <a:solidFill>
                  <a:srgbClr val="000000"/>
                </a:solidFill>
                <a:cs typeface="Arial"/>
              </a:rPr>
              <a:t>Purchase option</a:t>
            </a:r>
            <a:endParaRPr lang="fr-FR" sz="1000" dirty="0">
              <a:solidFill>
                <a:srgbClr val="000000"/>
              </a:solidFill>
              <a:cs typeface="Arial"/>
            </a:endParaRPr>
          </a:p>
        </p:txBody>
      </p:sp>
      <p:sp>
        <p:nvSpPr>
          <p:cNvPr id="47" name="ZoneTexte 8">
            <a:extLst>
              <a:ext uri="{FF2B5EF4-FFF2-40B4-BE49-F238E27FC236}">
                <a16:creationId xmlns:a16="http://schemas.microsoft.com/office/drawing/2014/main" id="{D83B44F7-90E4-0098-5A49-62144213990F}"/>
              </a:ext>
            </a:extLst>
          </p:cNvPr>
          <p:cNvSpPr txBox="1"/>
          <p:nvPr/>
        </p:nvSpPr>
        <p:spPr>
          <a:xfrm>
            <a:off x="9068529" y="4585887"/>
            <a:ext cx="2479846" cy="400110"/>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Which services are included?</a:t>
            </a:r>
          </a:p>
          <a:p>
            <a:pPr marL="486966" lvl="1" indent="-128588">
              <a:buFont typeface="Arial"/>
              <a:buChar char="•"/>
            </a:pPr>
            <a:r>
              <a:rPr lang="en-US" sz="1000" dirty="0">
                <a:solidFill>
                  <a:srgbClr val="000000"/>
                </a:solidFill>
                <a:cs typeface="Arial"/>
              </a:rPr>
              <a:t>TCO criteria</a:t>
            </a:r>
            <a:endParaRPr lang="fr-FR" sz="1000" dirty="0">
              <a:solidFill>
                <a:srgbClr val="000000"/>
              </a:solidFill>
              <a:cs typeface="Arial"/>
            </a:endParaRPr>
          </a:p>
        </p:txBody>
      </p:sp>
      <p:sp>
        <p:nvSpPr>
          <p:cNvPr id="30" name="Rectangle 29">
            <a:extLst>
              <a:ext uri="{FF2B5EF4-FFF2-40B4-BE49-F238E27FC236}">
                <a16:creationId xmlns:a16="http://schemas.microsoft.com/office/drawing/2014/main" id="{62A52621-AAB0-316B-F1BA-A30096798823}"/>
              </a:ext>
            </a:extLst>
          </p:cNvPr>
          <p:cNvSpPr/>
          <p:nvPr/>
        </p:nvSpPr>
        <p:spPr bwMode="auto">
          <a:xfrm>
            <a:off x="4209112" y="1272607"/>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What are their </a:t>
            </a:r>
          </a:p>
          <a:p>
            <a:pPr algn="ctr" eaLnBrk="1" hangingPunct="1">
              <a:defRPr/>
            </a:pPr>
            <a:r>
              <a:rPr lang="en-GB" dirty="0">
                <a:latin typeface="+mj-lt"/>
                <a:cs typeface="Calibri" panose="020F0502020204030204" pitchFamily="34" charset="0"/>
              </a:rPr>
              <a:t>expectations?</a:t>
            </a:r>
            <a:endParaRPr lang="en-GB" sz="2000" dirty="0">
              <a:latin typeface="+mj-lt"/>
              <a:cs typeface="Calibri" panose="020F0502020204030204" pitchFamily="34" charset="0"/>
            </a:endParaRPr>
          </a:p>
          <a:p>
            <a:pPr algn="ctr" eaLnBrk="1" hangingPunct="1">
              <a:defRPr/>
            </a:pPr>
            <a:endParaRPr lang="en-GB" sz="1200" dirty="0">
              <a:cs typeface="Calibri" panose="020F0502020204030204" pitchFamily="34" charset="0"/>
            </a:endParaRPr>
          </a:p>
        </p:txBody>
      </p:sp>
      <p:pic>
        <p:nvPicPr>
          <p:cNvPr id="31" name="Graphic 30" descr="Clipboard Partially Checked outline">
            <a:extLst>
              <a:ext uri="{FF2B5EF4-FFF2-40B4-BE49-F238E27FC236}">
                <a16:creationId xmlns:a16="http://schemas.microsoft.com/office/drawing/2014/main" id="{DA197740-03FA-1A33-BA59-4442B0A09B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2825" y="1243330"/>
            <a:ext cx="712760" cy="712760"/>
          </a:xfrm>
          <a:prstGeom prst="rect">
            <a:avLst/>
          </a:prstGeom>
        </p:spPr>
      </p:pic>
      <p:sp>
        <p:nvSpPr>
          <p:cNvPr id="32" name="TextBox 31">
            <a:extLst>
              <a:ext uri="{FF2B5EF4-FFF2-40B4-BE49-F238E27FC236}">
                <a16:creationId xmlns:a16="http://schemas.microsoft.com/office/drawing/2014/main" id="{2E5E1558-0B76-E90B-5109-798F9748F09A}"/>
              </a:ext>
            </a:extLst>
          </p:cNvPr>
          <p:cNvSpPr txBox="1"/>
          <p:nvPr/>
        </p:nvSpPr>
        <p:spPr>
          <a:xfrm>
            <a:off x="4919472" y="1715983"/>
            <a:ext cx="2506922" cy="276999"/>
          </a:xfrm>
          <a:prstGeom prst="rect">
            <a:avLst/>
          </a:prstGeom>
          <a:noFill/>
        </p:spPr>
        <p:txBody>
          <a:bodyPr wrap="square">
            <a:spAutoFit/>
          </a:bodyPr>
          <a:lstStyle/>
          <a:p>
            <a:pPr algn="ctr"/>
            <a:r>
              <a:rPr lang="en-GB" sz="1200" dirty="0">
                <a:solidFill>
                  <a:schemeClr val="lt1"/>
                </a:solidFill>
                <a:cs typeface="Calibri" panose="020F0502020204030204" pitchFamily="34" charset="0"/>
              </a:rPr>
              <a:t>Why is she/he there?</a:t>
            </a:r>
            <a:endParaRPr lang="en-US" sz="1200" dirty="0"/>
          </a:p>
        </p:txBody>
      </p:sp>
      <p:pic>
        <p:nvPicPr>
          <p:cNvPr id="34" name="Picture 2" descr="Drapeaux Monde Banque d'images et photos libres de droit - iStock">
            <a:extLst>
              <a:ext uri="{FF2B5EF4-FFF2-40B4-BE49-F238E27FC236}">
                <a16:creationId xmlns:a16="http://schemas.microsoft.com/office/drawing/2014/main" id="{7CE0B93C-9A70-1F73-CD63-AECDEAF1DC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01" y="546872"/>
            <a:ext cx="314657" cy="28725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6">
            <a:extLst>
              <a:ext uri="{FF2B5EF4-FFF2-40B4-BE49-F238E27FC236}">
                <a16:creationId xmlns:a16="http://schemas.microsoft.com/office/drawing/2014/main" id="{E0A24704-333F-9880-7DA5-E863D4DD0D5E}"/>
              </a:ext>
            </a:extLst>
          </p:cNvPr>
          <p:cNvSpPr txBox="1"/>
          <p:nvPr/>
        </p:nvSpPr>
        <p:spPr>
          <a:xfrm>
            <a:off x="-2916" y="2379635"/>
            <a:ext cx="1450718" cy="400110"/>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Private</a:t>
            </a:r>
            <a:endParaRPr lang="fr-FR" sz="1000" dirty="0">
              <a:solidFill>
                <a:srgbClr val="000000"/>
              </a:solidFill>
              <a:cs typeface="Arial"/>
            </a:endParaRPr>
          </a:p>
          <a:p>
            <a:pPr marL="486966" lvl="1" indent="-128588">
              <a:buFont typeface="Arial"/>
              <a:buChar char="•"/>
            </a:pPr>
            <a:r>
              <a:rPr lang="fr-FR" sz="1000" dirty="0">
                <a:solidFill>
                  <a:srgbClr val="000000"/>
                </a:solidFill>
                <a:cs typeface="Arial"/>
              </a:rPr>
              <a:t>Professional</a:t>
            </a:r>
          </a:p>
        </p:txBody>
      </p:sp>
    </p:spTree>
    <p:extLst>
      <p:ext uri="{BB962C8B-B14F-4D97-AF65-F5344CB8AC3E}">
        <p14:creationId xmlns:p14="http://schemas.microsoft.com/office/powerpoint/2010/main" val="7531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p:bldP spid="39" grpId="0"/>
      <p:bldP spid="40" grpId="0"/>
      <p:bldP spid="41" grpId="0"/>
      <p:bldP spid="43" grpId="0"/>
      <p:bldP spid="46" grpId="0"/>
      <p:bldP spid="4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602195-3CB8-3A9A-BACE-303B14FBC6AC}"/>
              </a:ext>
            </a:extLst>
          </p:cNvPr>
          <p:cNvSpPr>
            <a:spLocks noGrp="1"/>
          </p:cNvSpPr>
          <p:nvPr>
            <p:ph type="body" idx="1"/>
          </p:nvPr>
        </p:nvSpPr>
        <p:spPr/>
        <p:txBody>
          <a:bodyPr/>
          <a:lstStyle/>
          <a:p>
            <a:r>
              <a:rPr lang="en-US" dirty="0"/>
              <a:t>Ask the right questions to VSBs &amp; SMEs</a:t>
            </a:r>
          </a:p>
        </p:txBody>
      </p:sp>
      <p:sp>
        <p:nvSpPr>
          <p:cNvPr id="3" name="Text Placeholder 2">
            <a:extLst>
              <a:ext uri="{FF2B5EF4-FFF2-40B4-BE49-F238E27FC236}">
                <a16:creationId xmlns:a16="http://schemas.microsoft.com/office/drawing/2014/main" id="{862F4FB5-D427-A420-62BF-06726B42CA31}"/>
              </a:ext>
            </a:extLst>
          </p:cNvPr>
          <p:cNvSpPr>
            <a:spLocks noGrp="1"/>
          </p:cNvSpPr>
          <p:nvPr>
            <p:ph type="body" sz="quarter" idx="19"/>
          </p:nvPr>
        </p:nvSpPr>
        <p:spPr/>
        <p:txBody>
          <a:bodyPr/>
          <a:lstStyle/>
          <a:p>
            <a:r>
              <a:rPr lang="fr-BE"/>
              <a:t>02</a:t>
            </a:r>
            <a:endParaRPr lang="en-US"/>
          </a:p>
        </p:txBody>
      </p:sp>
      <p:sp>
        <p:nvSpPr>
          <p:cNvPr id="5" name="Slide Number Placeholder 4">
            <a:extLst>
              <a:ext uri="{FF2B5EF4-FFF2-40B4-BE49-F238E27FC236}">
                <a16:creationId xmlns:a16="http://schemas.microsoft.com/office/drawing/2014/main" id="{496F9CBF-7146-72C0-CE2E-89E032AFAE9F}"/>
              </a:ext>
            </a:extLst>
          </p:cNvPr>
          <p:cNvSpPr>
            <a:spLocks noGrp="1"/>
          </p:cNvSpPr>
          <p:nvPr>
            <p:ph type="sldNum" sz="quarter" idx="17"/>
          </p:nvPr>
        </p:nvSpPr>
        <p:spPr/>
        <p:txBody>
          <a:bodyPr/>
          <a:lstStyle/>
          <a:p>
            <a:fld id="{975A587B-5814-4D9B-9598-FE9CB954CB01}" type="slidenum">
              <a:rPr lang="en-US" noProof="0" smtClean="0"/>
              <a:pPr/>
              <a:t>21</a:t>
            </a:fld>
            <a:endParaRPr lang="en-US" b="0" noProof="0"/>
          </a:p>
        </p:txBody>
      </p:sp>
      <p:sp>
        <p:nvSpPr>
          <p:cNvPr id="6" name="Title 5">
            <a:extLst>
              <a:ext uri="{FF2B5EF4-FFF2-40B4-BE49-F238E27FC236}">
                <a16:creationId xmlns:a16="http://schemas.microsoft.com/office/drawing/2014/main" id="{3DF2DF2A-6BCA-FC50-8550-96E79F927A22}"/>
              </a:ext>
            </a:extLst>
          </p:cNvPr>
          <p:cNvSpPr>
            <a:spLocks noGrp="1"/>
          </p:cNvSpPr>
          <p:nvPr>
            <p:ph type="title"/>
          </p:nvPr>
        </p:nvSpPr>
        <p:spPr/>
        <p:txBody>
          <a:bodyPr/>
          <a:lstStyle/>
          <a:p>
            <a:r>
              <a:rPr lang="en-US" dirty="0"/>
              <a:t>Checklist "discovering the needs of VSB/SME" - Summary</a:t>
            </a:r>
          </a:p>
        </p:txBody>
      </p:sp>
      <p:sp>
        <p:nvSpPr>
          <p:cNvPr id="10" name="ZoneTexte 6">
            <a:extLst>
              <a:ext uri="{FF2B5EF4-FFF2-40B4-BE49-F238E27FC236}">
                <a16:creationId xmlns:a16="http://schemas.microsoft.com/office/drawing/2014/main" id="{5189C8F7-0129-10F1-A34F-27E9E5309E98}"/>
              </a:ext>
            </a:extLst>
          </p:cNvPr>
          <p:cNvSpPr txBox="1"/>
          <p:nvPr>
            <p:custDataLst>
              <p:tags r:id="rId1"/>
            </p:custDataLst>
          </p:nvPr>
        </p:nvSpPr>
        <p:spPr>
          <a:xfrm>
            <a:off x="4283242" y="2178193"/>
            <a:ext cx="3445843" cy="3416320"/>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Type of transport</a:t>
            </a: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a:defRPr b="0" i="0"/>
            </a:pPr>
            <a:endParaRPr lang="fr-FR" sz="1200" b="1" dirty="0">
              <a:cs typeface="Arial"/>
            </a:endParaRPr>
          </a:p>
          <a:p>
            <a:pPr>
              <a:defRPr b="0" i="0"/>
            </a:pPr>
            <a:endParaRPr lang="fr-FR" sz="1200" b="1" dirty="0">
              <a:cs typeface="Arial"/>
            </a:endParaRPr>
          </a:p>
          <a:p>
            <a:pPr marL="118110" indent="-118110">
              <a:buFont typeface="Wingdings"/>
              <a:buChar char="§"/>
              <a:defRPr b="0" i="0"/>
            </a:pPr>
            <a:r>
              <a:rPr lang="fr-FR" sz="1200" b="1" dirty="0" err="1">
                <a:cs typeface="Arial"/>
              </a:rPr>
              <a:t>Loading</a:t>
            </a:r>
            <a:r>
              <a:rPr lang="fr-FR" sz="1200" b="1" dirty="0">
                <a:cs typeface="Arial"/>
              </a:rPr>
              <a:t> types &amp; </a:t>
            </a:r>
            <a:r>
              <a:rPr lang="fr-FR" sz="1200" b="1" dirty="0" err="1">
                <a:cs typeface="Arial"/>
              </a:rPr>
              <a:t>needs</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448945" lvl="1" indent="-118110">
              <a:buFont typeface="Arial"/>
              <a:buChar char="•"/>
              <a:defRPr b="0" i="0"/>
            </a:pPr>
            <a:endParaRPr lang="fr-FR" sz="1200" dirty="0">
              <a:cs typeface="Arial"/>
            </a:endParaRPr>
          </a:p>
        </p:txBody>
      </p:sp>
      <p:sp>
        <p:nvSpPr>
          <p:cNvPr id="11" name="ZoneTexte 6">
            <a:extLst>
              <a:ext uri="{FF2B5EF4-FFF2-40B4-BE49-F238E27FC236}">
                <a16:creationId xmlns:a16="http://schemas.microsoft.com/office/drawing/2014/main" id="{632CE7AB-18E2-5F14-4F8B-397D38A03CBC}"/>
              </a:ext>
            </a:extLst>
          </p:cNvPr>
          <p:cNvSpPr txBox="1"/>
          <p:nvPr/>
        </p:nvSpPr>
        <p:spPr>
          <a:xfrm>
            <a:off x="3943444" y="2456548"/>
            <a:ext cx="3305235" cy="553998"/>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Passenger transport (how many?)</a:t>
            </a:r>
          </a:p>
          <a:p>
            <a:pPr marL="486966" lvl="1" indent="-128588">
              <a:buFont typeface="Arial"/>
              <a:buChar char="•"/>
            </a:pPr>
            <a:r>
              <a:rPr lang="en-US" sz="1000" dirty="0">
                <a:solidFill>
                  <a:srgbClr val="000000"/>
                </a:solidFill>
                <a:cs typeface="Arial"/>
              </a:rPr>
              <a:t>Goods transport</a:t>
            </a:r>
          </a:p>
          <a:p>
            <a:pPr marL="486966" lvl="1" indent="-128588">
              <a:buFont typeface="Arial"/>
              <a:buChar char="•"/>
            </a:pPr>
            <a:r>
              <a:rPr lang="en-US" sz="1000" dirty="0">
                <a:solidFill>
                  <a:srgbClr val="000000"/>
                </a:solidFill>
                <a:cs typeface="Arial"/>
              </a:rPr>
              <a:t>Mixed transport</a:t>
            </a:r>
            <a:endParaRPr lang="fr-FR" sz="1000" dirty="0">
              <a:solidFill>
                <a:srgbClr val="000000"/>
              </a:solidFill>
              <a:cs typeface="Arial"/>
            </a:endParaRPr>
          </a:p>
        </p:txBody>
      </p:sp>
      <p:sp>
        <p:nvSpPr>
          <p:cNvPr id="12" name="ZoneTexte 6">
            <a:extLst>
              <a:ext uri="{FF2B5EF4-FFF2-40B4-BE49-F238E27FC236}">
                <a16:creationId xmlns:a16="http://schemas.microsoft.com/office/drawing/2014/main" id="{0DA70EFA-901D-309B-A67D-C73C20702E66}"/>
              </a:ext>
            </a:extLst>
          </p:cNvPr>
          <p:cNvSpPr txBox="1"/>
          <p:nvPr/>
        </p:nvSpPr>
        <p:spPr>
          <a:xfrm>
            <a:off x="3943444" y="3717455"/>
            <a:ext cx="3157086" cy="815608"/>
          </a:xfrm>
          <a:prstGeom prst="rect">
            <a:avLst/>
          </a:prstGeom>
          <a:noFill/>
        </p:spPr>
        <p:txBody>
          <a:bodyPr wrap="square" rtlCol="0">
            <a:spAutoFit/>
          </a:bodyPr>
          <a:lstStyle/>
          <a:p>
            <a:pPr marL="486966" lvl="1" indent="-128588">
              <a:buFont typeface="Arial"/>
              <a:buChar char="•"/>
            </a:pPr>
            <a:r>
              <a:rPr lang="fr-FR" sz="1000" b="1" dirty="0" err="1">
                <a:solidFill>
                  <a:schemeClr val="accent1"/>
                </a:solidFill>
                <a:cs typeface="Arial"/>
              </a:rPr>
              <a:t>Load</a:t>
            </a:r>
            <a:r>
              <a:rPr lang="fr-FR" sz="1000" b="1" dirty="0">
                <a:solidFill>
                  <a:schemeClr val="accent1"/>
                </a:solidFill>
                <a:cs typeface="Arial"/>
              </a:rPr>
              <a:t> </a:t>
            </a:r>
            <a:r>
              <a:rPr lang="fr-FR" sz="1000" b="1" dirty="0" err="1">
                <a:solidFill>
                  <a:schemeClr val="accent1"/>
                </a:solidFill>
                <a:cs typeface="Arial"/>
              </a:rPr>
              <a:t>features</a:t>
            </a:r>
            <a:endParaRPr lang="fr-FR" sz="1000" b="1" dirty="0">
              <a:solidFill>
                <a:schemeClr val="accent1"/>
              </a:solidFill>
              <a:cs typeface="Arial"/>
            </a:endParaRPr>
          </a:p>
          <a:p>
            <a:pPr marL="711200" lvl="2" indent="-171450">
              <a:buFont typeface="Courier New" panose="02070309020205020404" pitchFamily="49" charset="0"/>
              <a:buChar char="o"/>
            </a:pPr>
            <a:r>
              <a:rPr lang="en-US" sz="900" dirty="0">
                <a:solidFill>
                  <a:srgbClr val="000000"/>
                </a:solidFill>
                <a:cs typeface="Arial"/>
              </a:rPr>
              <a:t>Materials, goods, foodstuffs...</a:t>
            </a:r>
          </a:p>
          <a:p>
            <a:pPr marL="711200" lvl="2" indent="-171450">
              <a:buFont typeface="Courier New" panose="02070309020205020404" pitchFamily="49" charset="0"/>
              <a:buChar char="o"/>
            </a:pPr>
            <a:r>
              <a:rPr lang="en-US" sz="900" dirty="0">
                <a:solidFill>
                  <a:srgbClr val="000000"/>
                </a:solidFill>
                <a:cs typeface="Arial"/>
              </a:rPr>
              <a:t>Specificities &amp; Packaging (dimensions, weight)</a:t>
            </a:r>
            <a:endParaRPr lang="fr-FR" sz="900" dirty="0">
              <a:solidFill>
                <a:srgbClr val="000000"/>
              </a:solidFill>
              <a:cs typeface="Arial"/>
            </a:endParaRPr>
          </a:p>
          <a:p>
            <a:pPr marL="486966" lvl="1" indent="-128588">
              <a:buFont typeface="Arial"/>
              <a:buChar char="•"/>
            </a:pPr>
            <a:endParaRPr lang="fr-FR" sz="1000" b="1" dirty="0">
              <a:solidFill>
                <a:schemeClr val="accent1"/>
              </a:solidFill>
              <a:cs typeface="Arial"/>
            </a:endParaRPr>
          </a:p>
        </p:txBody>
      </p:sp>
      <p:sp>
        <p:nvSpPr>
          <p:cNvPr id="13" name="ZoneTexte 6">
            <a:extLst>
              <a:ext uri="{FF2B5EF4-FFF2-40B4-BE49-F238E27FC236}">
                <a16:creationId xmlns:a16="http://schemas.microsoft.com/office/drawing/2014/main" id="{C19F6AFF-4376-BF1F-5908-CE8C5A297A98}"/>
              </a:ext>
            </a:extLst>
          </p:cNvPr>
          <p:cNvSpPr txBox="1"/>
          <p:nvPr/>
        </p:nvSpPr>
        <p:spPr>
          <a:xfrm>
            <a:off x="7733909" y="2411597"/>
            <a:ext cx="2934766" cy="861774"/>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Manually</a:t>
            </a:r>
          </a:p>
          <a:p>
            <a:pPr marL="486966" lvl="1" indent="-128588">
              <a:buFont typeface="Arial"/>
              <a:buChar char="•"/>
            </a:pPr>
            <a:r>
              <a:rPr lang="en-US" sz="1000" dirty="0">
                <a:solidFill>
                  <a:srgbClr val="000000"/>
                </a:solidFill>
                <a:cs typeface="Arial"/>
              </a:rPr>
              <a:t>Forklift truck</a:t>
            </a:r>
          </a:p>
          <a:p>
            <a:pPr marL="486966" lvl="1" indent="-128588">
              <a:buFont typeface="Arial"/>
              <a:buChar char="•"/>
            </a:pPr>
            <a:r>
              <a:rPr lang="en-US" sz="1000" dirty="0">
                <a:solidFill>
                  <a:srgbClr val="000000"/>
                </a:solidFill>
                <a:cs typeface="Arial"/>
              </a:rPr>
              <a:t>Tailgate lift</a:t>
            </a:r>
          </a:p>
          <a:p>
            <a:pPr marL="486966" lvl="1" indent="-128588">
              <a:buFont typeface="Arial"/>
              <a:buChar char="•"/>
            </a:pPr>
            <a:r>
              <a:rPr lang="en-US" sz="1000" dirty="0">
                <a:solidFill>
                  <a:srgbClr val="000000"/>
                </a:solidFill>
                <a:cs typeface="Arial"/>
              </a:rPr>
              <a:t>Dockside</a:t>
            </a:r>
          </a:p>
          <a:p>
            <a:pPr marL="486966" lvl="1" indent="-128588">
              <a:buFont typeface="Arial"/>
              <a:buChar char="•"/>
            </a:pPr>
            <a:r>
              <a:rPr lang="en-US" sz="1000" dirty="0">
                <a:solidFill>
                  <a:srgbClr val="000000"/>
                </a:solidFill>
                <a:cs typeface="Arial"/>
              </a:rPr>
              <a:t>Need to stand in the loading area</a:t>
            </a:r>
            <a:endParaRPr lang="fr-FR" sz="1000" dirty="0">
              <a:solidFill>
                <a:srgbClr val="000000"/>
              </a:solidFill>
              <a:cs typeface="Arial"/>
            </a:endParaRPr>
          </a:p>
        </p:txBody>
      </p:sp>
      <p:sp>
        <p:nvSpPr>
          <p:cNvPr id="14" name="ZoneTexte 6">
            <a:extLst>
              <a:ext uri="{FF2B5EF4-FFF2-40B4-BE49-F238E27FC236}">
                <a16:creationId xmlns:a16="http://schemas.microsoft.com/office/drawing/2014/main" id="{5948CA10-F986-86D3-8D7D-B42FAC917331}"/>
              </a:ext>
            </a:extLst>
          </p:cNvPr>
          <p:cNvSpPr txBox="1"/>
          <p:nvPr>
            <p:custDataLst>
              <p:tags r:id="rId2"/>
            </p:custDataLst>
          </p:nvPr>
        </p:nvSpPr>
        <p:spPr>
          <a:xfrm>
            <a:off x="8062861" y="2168568"/>
            <a:ext cx="1802738" cy="4154984"/>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err="1">
                <a:cs typeface="Arial"/>
              </a:rPr>
              <a:t>Loading</a:t>
            </a:r>
            <a:r>
              <a:rPr lang="fr-FR" sz="1200" b="1" dirty="0">
                <a:cs typeface="Arial"/>
              </a:rPr>
              <a:t> </a:t>
            </a:r>
            <a:r>
              <a:rPr lang="fr-FR" sz="1200" b="1" dirty="0" err="1">
                <a:cs typeface="Arial"/>
              </a:rPr>
              <a:t>constraints</a:t>
            </a: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err="1">
                <a:cs typeface="Arial"/>
              </a:rPr>
              <a:t>Loading</a:t>
            </a:r>
            <a:r>
              <a:rPr lang="fr-FR" sz="1200" b="1" dirty="0">
                <a:cs typeface="Arial"/>
              </a:rPr>
              <a:t> </a:t>
            </a:r>
            <a:r>
              <a:rPr lang="fr-FR" sz="1200" b="1" dirty="0" err="1">
                <a:cs typeface="Arial"/>
              </a:rPr>
              <a:t>threshold</a:t>
            </a:r>
            <a:endParaRPr lang="fr-FR" sz="1200" b="1" dirty="0">
              <a:cs typeface="Arial"/>
            </a:endParaRPr>
          </a:p>
          <a:p>
            <a:pPr marL="118110" indent="-118110">
              <a:buFont typeface="Wingdings"/>
              <a:buChar char="§"/>
              <a:defRPr b="0" i="0"/>
            </a:pPr>
            <a:endParaRPr lang="fr-FR" sz="1200" b="1" dirty="0">
              <a:cs typeface="Arial"/>
            </a:endParaRPr>
          </a:p>
          <a:p>
            <a:pPr marL="118110" indent="-118110">
              <a:buFont typeface="Wingdings"/>
              <a:buChar char="§"/>
              <a:defRPr b="0" i="0"/>
            </a:pPr>
            <a:endParaRPr lang="fr-FR" sz="1200" b="1" dirty="0">
              <a:cs typeface="Arial"/>
            </a:endParaRPr>
          </a:p>
          <a:p>
            <a:pPr>
              <a:defRPr b="0" i="0"/>
            </a:pPr>
            <a:endParaRPr lang="fr-FR" sz="1200" b="1" dirty="0">
              <a:cs typeface="Arial"/>
            </a:endParaRPr>
          </a:p>
          <a:p>
            <a:pPr marL="118110" indent="-118110">
              <a:buFont typeface="Wingdings"/>
              <a:buChar char="§"/>
              <a:defRPr b="0" i="0"/>
            </a:pPr>
            <a:r>
              <a:rPr lang="fr-FR" sz="1200" b="1" dirty="0">
                <a:cs typeface="Arial"/>
              </a:rPr>
              <a:t>Types of </a:t>
            </a:r>
            <a:r>
              <a:rPr lang="fr-FR" sz="1200" b="1" dirty="0" err="1">
                <a:cs typeface="Arial"/>
              </a:rPr>
              <a:t>openings</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r>
              <a:rPr lang="fr-FR" sz="1200" b="1" dirty="0">
                <a:cs typeface="Arial"/>
              </a:rPr>
              <a:t>Type of routes </a:t>
            </a: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p:txBody>
      </p:sp>
      <p:sp>
        <p:nvSpPr>
          <p:cNvPr id="15" name="ZoneTexte 6">
            <a:extLst>
              <a:ext uri="{FF2B5EF4-FFF2-40B4-BE49-F238E27FC236}">
                <a16:creationId xmlns:a16="http://schemas.microsoft.com/office/drawing/2014/main" id="{6E08638B-FC43-8AF3-121A-A00AE3AF4471}"/>
              </a:ext>
            </a:extLst>
          </p:cNvPr>
          <p:cNvSpPr txBox="1"/>
          <p:nvPr/>
        </p:nvSpPr>
        <p:spPr>
          <a:xfrm>
            <a:off x="7733909" y="3717455"/>
            <a:ext cx="1399422" cy="400110"/>
          </a:xfrm>
          <a:prstGeom prst="rect">
            <a:avLst/>
          </a:prstGeom>
          <a:noFill/>
        </p:spPr>
        <p:txBody>
          <a:bodyPr wrap="none" rtlCol="0">
            <a:spAutoFit/>
          </a:bodyPr>
          <a:lstStyle/>
          <a:p>
            <a:pPr marL="486966" lvl="1" indent="-128588">
              <a:buFont typeface="Arial"/>
              <a:buChar char="•"/>
            </a:pPr>
            <a:r>
              <a:rPr lang="fr-FR" sz="1000" dirty="0">
                <a:solidFill>
                  <a:srgbClr val="000000"/>
                </a:solidFill>
                <a:cs typeface="Arial"/>
              </a:rPr>
              <a:t>Low</a:t>
            </a:r>
          </a:p>
          <a:p>
            <a:pPr marL="486966" lvl="1" indent="-128588">
              <a:buFont typeface="Arial"/>
              <a:buChar char="•"/>
            </a:pPr>
            <a:r>
              <a:rPr lang="fr-FR" sz="1000" dirty="0">
                <a:solidFill>
                  <a:srgbClr val="000000"/>
                </a:solidFill>
                <a:cs typeface="Arial"/>
              </a:rPr>
              <a:t>At the dock</a:t>
            </a:r>
          </a:p>
        </p:txBody>
      </p:sp>
      <p:sp>
        <p:nvSpPr>
          <p:cNvPr id="16" name="ZoneTexte 6">
            <a:extLst>
              <a:ext uri="{FF2B5EF4-FFF2-40B4-BE49-F238E27FC236}">
                <a16:creationId xmlns:a16="http://schemas.microsoft.com/office/drawing/2014/main" id="{99C7B1AA-32E1-5D90-6F14-59D34032156A}"/>
              </a:ext>
            </a:extLst>
          </p:cNvPr>
          <p:cNvSpPr txBox="1"/>
          <p:nvPr/>
        </p:nvSpPr>
        <p:spPr>
          <a:xfrm>
            <a:off x="7733909" y="4464350"/>
            <a:ext cx="3157086" cy="553998"/>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Side door(s) and desired width</a:t>
            </a:r>
          </a:p>
          <a:p>
            <a:pPr marL="486966" lvl="1" indent="-128588">
              <a:buFont typeface="Arial"/>
              <a:buChar char="•"/>
            </a:pPr>
            <a:r>
              <a:rPr lang="en-US" sz="1000" dirty="0">
                <a:solidFill>
                  <a:srgbClr val="000000"/>
                </a:solidFill>
                <a:cs typeface="Arial"/>
              </a:rPr>
              <a:t>Rear doors: corners, roller shutter, awning + tailgate, tailgate</a:t>
            </a:r>
            <a:endParaRPr lang="fr-FR" sz="1000" dirty="0">
              <a:solidFill>
                <a:srgbClr val="000000"/>
              </a:solidFill>
              <a:cs typeface="Arial"/>
            </a:endParaRPr>
          </a:p>
        </p:txBody>
      </p:sp>
      <p:sp>
        <p:nvSpPr>
          <p:cNvPr id="17" name="ZoneTexte 6">
            <a:extLst>
              <a:ext uri="{FF2B5EF4-FFF2-40B4-BE49-F238E27FC236}">
                <a16:creationId xmlns:a16="http://schemas.microsoft.com/office/drawing/2014/main" id="{5129006F-D477-95F7-C51A-BB6847E593B7}"/>
              </a:ext>
            </a:extLst>
          </p:cNvPr>
          <p:cNvSpPr txBox="1"/>
          <p:nvPr/>
        </p:nvSpPr>
        <p:spPr>
          <a:xfrm>
            <a:off x="7733909" y="5374368"/>
            <a:ext cx="2934766" cy="1015663"/>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Urban</a:t>
            </a:r>
          </a:p>
          <a:p>
            <a:pPr marL="486966" lvl="1" indent="-128588">
              <a:buFont typeface="Arial"/>
              <a:buChar char="•"/>
            </a:pPr>
            <a:r>
              <a:rPr lang="en-US" sz="1000" dirty="0">
                <a:solidFill>
                  <a:srgbClr val="000000"/>
                </a:solidFill>
                <a:cs typeface="Arial"/>
              </a:rPr>
              <a:t>Peri-urban</a:t>
            </a:r>
          </a:p>
          <a:p>
            <a:pPr marL="486966" lvl="1" indent="-128588">
              <a:buFont typeface="Arial"/>
              <a:buChar char="•"/>
            </a:pPr>
            <a:r>
              <a:rPr lang="en-US" sz="1000" dirty="0">
                <a:solidFill>
                  <a:srgbClr val="000000"/>
                </a:solidFill>
                <a:cs typeface="Arial"/>
              </a:rPr>
              <a:t>Extra-urban</a:t>
            </a:r>
          </a:p>
          <a:p>
            <a:pPr marL="486966" lvl="1" indent="-128588">
              <a:buFont typeface="Arial"/>
              <a:buChar char="•"/>
            </a:pPr>
            <a:r>
              <a:rPr lang="en-US" sz="1000" dirty="0">
                <a:solidFill>
                  <a:srgbClr val="000000"/>
                </a:solidFill>
                <a:cs typeface="Arial"/>
              </a:rPr>
              <a:t>L.E.Z</a:t>
            </a:r>
          </a:p>
          <a:p>
            <a:pPr marL="486966" lvl="1" indent="-128588">
              <a:buFont typeface="Arial"/>
              <a:buChar char="•"/>
            </a:pPr>
            <a:r>
              <a:rPr lang="en-US" sz="1000" dirty="0">
                <a:solidFill>
                  <a:srgbClr val="000000"/>
                </a:solidFill>
                <a:cs typeface="Arial"/>
              </a:rPr>
              <a:t>Underground car parks</a:t>
            </a:r>
          </a:p>
          <a:p>
            <a:pPr marL="486966" lvl="1" indent="-128588">
              <a:buFont typeface="Arial"/>
              <a:buChar char="•"/>
            </a:pPr>
            <a:r>
              <a:rPr lang="en-US" sz="1000" dirty="0">
                <a:solidFill>
                  <a:srgbClr val="000000"/>
                </a:solidFill>
                <a:cs typeface="Arial"/>
              </a:rPr>
              <a:t>Parking</a:t>
            </a:r>
            <a:endParaRPr lang="fr-FR" sz="1000" dirty="0">
              <a:solidFill>
                <a:srgbClr val="000000"/>
              </a:solidFill>
              <a:cs typeface="Arial"/>
            </a:endParaRPr>
          </a:p>
        </p:txBody>
      </p:sp>
      <p:sp>
        <p:nvSpPr>
          <p:cNvPr id="19" name="Rectangle 18">
            <a:extLst>
              <a:ext uri="{FF2B5EF4-FFF2-40B4-BE49-F238E27FC236}">
                <a16:creationId xmlns:a16="http://schemas.microsoft.com/office/drawing/2014/main" id="{81FE5F6F-A29A-7F56-F5D4-4EE743F4C384}"/>
              </a:ext>
            </a:extLst>
          </p:cNvPr>
          <p:cNvSpPr/>
          <p:nvPr/>
        </p:nvSpPr>
        <p:spPr>
          <a:xfrm>
            <a:off x="4078168" y="2043475"/>
            <a:ext cx="6904257" cy="446829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592E27-8826-1571-11F2-05CD0AE03447}"/>
              </a:ext>
            </a:extLst>
          </p:cNvPr>
          <p:cNvSpPr/>
          <p:nvPr/>
        </p:nvSpPr>
        <p:spPr bwMode="auto">
          <a:xfrm>
            <a:off x="4055109" y="1272607"/>
            <a:ext cx="6957851"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pic>
        <p:nvPicPr>
          <p:cNvPr id="25" name="Graphic 24" descr="Clipboard Partially Checked outline">
            <a:extLst>
              <a:ext uri="{FF2B5EF4-FFF2-40B4-BE49-F238E27FC236}">
                <a16:creationId xmlns:a16="http://schemas.microsoft.com/office/drawing/2014/main" id="{82306C47-7C93-CCF3-73EA-0A6ED01730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7697" y="1243330"/>
            <a:ext cx="712760" cy="712760"/>
          </a:xfrm>
          <a:prstGeom prst="rect">
            <a:avLst/>
          </a:prstGeom>
        </p:spPr>
      </p:pic>
      <p:sp>
        <p:nvSpPr>
          <p:cNvPr id="30" name="TextBox 29">
            <a:extLst>
              <a:ext uri="{FF2B5EF4-FFF2-40B4-BE49-F238E27FC236}">
                <a16:creationId xmlns:a16="http://schemas.microsoft.com/office/drawing/2014/main" id="{1B9F48D0-573A-DF72-24B1-39A29ADE8D2D}"/>
              </a:ext>
            </a:extLst>
          </p:cNvPr>
          <p:cNvSpPr txBox="1"/>
          <p:nvPr/>
        </p:nvSpPr>
        <p:spPr>
          <a:xfrm>
            <a:off x="5412027" y="1257590"/>
            <a:ext cx="4600650" cy="646331"/>
          </a:xfrm>
          <a:prstGeom prst="rect">
            <a:avLst/>
          </a:prstGeom>
          <a:noFill/>
        </p:spPr>
        <p:txBody>
          <a:bodyPr wrap="square">
            <a:spAutoFit/>
          </a:bodyPr>
          <a:lstStyle/>
          <a:p>
            <a:pPr algn="ctr"/>
            <a:r>
              <a:rPr lang="en-US" dirty="0">
                <a:solidFill>
                  <a:schemeClr val="lt1"/>
                </a:solidFill>
                <a:latin typeface="+mj-lt"/>
                <a:cs typeface="Calibri" panose="020F0502020204030204" pitchFamily="34" charset="0"/>
              </a:rPr>
              <a:t>Specific expectations for a Light Commercial Vehicle (LCV) user</a:t>
            </a:r>
            <a:endParaRPr lang="fr-FR" dirty="0">
              <a:solidFill>
                <a:schemeClr val="lt1"/>
              </a:solidFill>
              <a:latin typeface="+mj-lt"/>
              <a:cs typeface="Calibri" panose="020F0502020204030204" pitchFamily="34" charset="0"/>
            </a:endParaRPr>
          </a:p>
        </p:txBody>
      </p:sp>
      <p:pic>
        <p:nvPicPr>
          <p:cNvPr id="35" name="Picture 34">
            <a:extLst>
              <a:ext uri="{FF2B5EF4-FFF2-40B4-BE49-F238E27FC236}">
                <a16:creationId xmlns:a16="http://schemas.microsoft.com/office/drawing/2014/main" id="{AA0BF271-86B1-FE8B-8096-2D91C65A022E}"/>
              </a:ext>
            </a:extLst>
          </p:cNvPr>
          <p:cNvPicPr>
            <a:picLocks noChangeAspect="1"/>
          </p:cNvPicPr>
          <p:nvPr/>
        </p:nvPicPr>
        <p:blipFill rotWithShape="1">
          <a:blip r:embed="rId7"/>
          <a:srcRect l="25202" r="28661"/>
          <a:stretch/>
        </p:blipFill>
        <p:spPr>
          <a:xfrm>
            <a:off x="-7836" y="2064938"/>
            <a:ext cx="3944994" cy="4437282"/>
          </a:xfrm>
          <a:prstGeom prst="rect">
            <a:avLst/>
          </a:prstGeom>
        </p:spPr>
      </p:pic>
      <p:pic>
        <p:nvPicPr>
          <p:cNvPr id="34" name="Picture 33">
            <a:extLst>
              <a:ext uri="{FF2B5EF4-FFF2-40B4-BE49-F238E27FC236}">
                <a16:creationId xmlns:a16="http://schemas.microsoft.com/office/drawing/2014/main" id="{A49B2854-FBD1-5F88-D571-CF545179692F}"/>
              </a:ext>
            </a:extLst>
          </p:cNvPr>
          <p:cNvPicPr>
            <a:picLocks noChangeAspect="1"/>
          </p:cNvPicPr>
          <p:nvPr/>
        </p:nvPicPr>
        <p:blipFill>
          <a:blip r:embed="rId8"/>
          <a:stretch>
            <a:fillRect/>
          </a:stretch>
        </p:blipFill>
        <p:spPr>
          <a:xfrm>
            <a:off x="599496" y="3876480"/>
            <a:ext cx="1989839" cy="851521"/>
          </a:xfrm>
          <a:prstGeom prst="rect">
            <a:avLst/>
          </a:prstGeom>
        </p:spPr>
      </p:pic>
      <p:sp>
        <p:nvSpPr>
          <p:cNvPr id="36" name="ZoneTexte 6">
            <a:extLst>
              <a:ext uri="{FF2B5EF4-FFF2-40B4-BE49-F238E27FC236}">
                <a16:creationId xmlns:a16="http://schemas.microsoft.com/office/drawing/2014/main" id="{E1106E82-8A4C-E46C-49B0-A3F76759D307}"/>
              </a:ext>
            </a:extLst>
          </p:cNvPr>
          <p:cNvSpPr txBox="1"/>
          <p:nvPr/>
        </p:nvSpPr>
        <p:spPr>
          <a:xfrm>
            <a:off x="3943444" y="4660435"/>
            <a:ext cx="3594662" cy="954107"/>
          </a:xfrm>
          <a:prstGeom prst="rect">
            <a:avLst/>
          </a:prstGeom>
          <a:noFill/>
        </p:spPr>
        <p:txBody>
          <a:bodyPr wrap="square" rtlCol="0">
            <a:spAutoFit/>
          </a:bodyPr>
          <a:lstStyle/>
          <a:p>
            <a:pPr marL="486966" lvl="1" indent="-128588">
              <a:buFont typeface="Arial"/>
              <a:buChar char="•"/>
            </a:pPr>
            <a:r>
              <a:rPr lang="fr-FR" sz="1000" b="1" dirty="0" err="1">
                <a:solidFill>
                  <a:schemeClr val="accent1"/>
                </a:solidFill>
                <a:cs typeface="Arial"/>
              </a:rPr>
              <a:t>Loading</a:t>
            </a:r>
            <a:r>
              <a:rPr lang="fr-FR" sz="1000" b="1" dirty="0">
                <a:solidFill>
                  <a:schemeClr val="accent1"/>
                </a:solidFill>
                <a:cs typeface="Arial"/>
              </a:rPr>
              <a:t> </a:t>
            </a:r>
            <a:r>
              <a:rPr lang="fr-FR" sz="1000" b="1" dirty="0" err="1">
                <a:solidFill>
                  <a:schemeClr val="accent1"/>
                </a:solidFill>
                <a:cs typeface="Arial"/>
              </a:rPr>
              <a:t>requirements</a:t>
            </a:r>
            <a:endParaRPr lang="fr-FR" sz="1000" b="1" dirty="0">
              <a:solidFill>
                <a:schemeClr val="accent1"/>
              </a:solidFill>
              <a:cs typeface="Arial"/>
            </a:endParaRPr>
          </a:p>
          <a:p>
            <a:pPr marL="711200" lvl="2" indent="-171450">
              <a:buFont typeface="Courier New" panose="02070309020205020404" pitchFamily="49" charset="0"/>
              <a:buChar char="o"/>
            </a:pPr>
            <a:r>
              <a:rPr lang="en-US" sz="900" dirty="0">
                <a:solidFill>
                  <a:srgbClr val="000000"/>
                </a:solidFill>
                <a:cs typeface="Arial"/>
              </a:rPr>
              <a:t>Need for volume (m3) or payload (kg)</a:t>
            </a:r>
          </a:p>
          <a:p>
            <a:pPr marL="711200" lvl="2" indent="-171450">
              <a:buFont typeface="Courier New" panose="02070309020205020404" pitchFamily="49" charset="0"/>
              <a:buChar char="o"/>
            </a:pPr>
            <a:r>
              <a:rPr lang="en-US" sz="900" dirty="0">
                <a:solidFill>
                  <a:srgbClr val="000000"/>
                </a:solidFill>
                <a:cs typeface="Arial"/>
              </a:rPr>
              <a:t>Need to tow</a:t>
            </a:r>
          </a:p>
          <a:p>
            <a:pPr marL="711200" lvl="2" indent="-171450">
              <a:buFont typeface="Courier New" panose="02070309020205020404" pitchFamily="49" charset="0"/>
              <a:buChar char="o"/>
            </a:pPr>
            <a:r>
              <a:rPr lang="en-US" sz="900" dirty="0">
                <a:solidFill>
                  <a:srgbClr val="000000"/>
                </a:solidFill>
                <a:cs typeface="Arial"/>
              </a:rPr>
              <a:t>Need to carry</a:t>
            </a:r>
          </a:p>
          <a:p>
            <a:pPr marL="711200" lvl="2" indent="-171450">
              <a:buFont typeface="Courier New" panose="02070309020205020404" pitchFamily="49" charset="0"/>
              <a:buChar char="o"/>
            </a:pPr>
            <a:r>
              <a:rPr lang="en-US" sz="900" dirty="0">
                <a:solidFill>
                  <a:srgbClr val="000000"/>
                </a:solidFill>
                <a:cs typeface="Arial"/>
              </a:rPr>
              <a:t>Need for specific fittings or conversion</a:t>
            </a:r>
            <a:endParaRPr lang="fr-FR" sz="900" dirty="0">
              <a:solidFill>
                <a:srgbClr val="000000"/>
              </a:solidFill>
              <a:cs typeface="Arial"/>
            </a:endParaRPr>
          </a:p>
          <a:p>
            <a:pPr marL="486966" lvl="1" indent="-128588">
              <a:buFont typeface="Arial"/>
              <a:buChar char="•"/>
            </a:pPr>
            <a:endParaRPr lang="fr-FR" sz="1000" dirty="0">
              <a:solidFill>
                <a:srgbClr val="000000"/>
              </a:solidFill>
              <a:cs typeface="Arial"/>
            </a:endParaRPr>
          </a:p>
        </p:txBody>
      </p:sp>
      <p:pic>
        <p:nvPicPr>
          <p:cNvPr id="37" name="Picture 2" descr="Stellantis dévoile un florilège de slogans pour ses marques">
            <a:extLst>
              <a:ext uri="{FF2B5EF4-FFF2-40B4-BE49-F238E27FC236}">
                <a16:creationId xmlns:a16="http://schemas.microsoft.com/office/drawing/2014/main" id="{E290DA72-0247-051E-A7F9-248911FB73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8" name="Picture 2" descr="Drapeaux Monde Banque d'images et photos libres de droit - iStock">
            <a:extLst>
              <a:ext uri="{FF2B5EF4-FFF2-40B4-BE49-F238E27FC236}">
                <a16:creationId xmlns:a16="http://schemas.microsoft.com/office/drawing/2014/main" id="{FADD747C-1D51-9BD7-2350-2A9E99C773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5BB971-B9E0-4670-DECA-12711AA4F248}"/>
              </a:ext>
            </a:extLst>
          </p:cNvPr>
          <p:cNvSpPr>
            <a:spLocks noGrp="1"/>
          </p:cNvSpPr>
          <p:nvPr>
            <p:ph type="body" idx="1"/>
          </p:nvPr>
        </p:nvSpPr>
        <p:spPr/>
        <p:txBody>
          <a:bodyPr/>
          <a:lstStyle/>
          <a:p>
            <a:r>
              <a:rPr lang="en-US" dirty="0"/>
              <a:t>Ask the right questions to VSBs &amp; SMEs</a:t>
            </a:r>
          </a:p>
        </p:txBody>
      </p:sp>
      <p:sp>
        <p:nvSpPr>
          <p:cNvPr id="11" name="Text Placeholder 10">
            <a:extLst>
              <a:ext uri="{FF2B5EF4-FFF2-40B4-BE49-F238E27FC236}">
                <a16:creationId xmlns:a16="http://schemas.microsoft.com/office/drawing/2014/main" id="{98CF5694-A480-0075-924B-09E27E2C0EE5}"/>
              </a:ext>
            </a:extLst>
          </p:cNvPr>
          <p:cNvSpPr>
            <a:spLocks noGrp="1"/>
          </p:cNvSpPr>
          <p:nvPr>
            <p:ph type="body" sz="quarter" idx="19"/>
          </p:nvPr>
        </p:nvSpPr>
        <p:spPr/>
        <p:txBody>
          <a:bodyPr/>
          <a:lstStyle/>
          <a:p>
            <a:r>
              <a:rPr lang="fr-BE"/>
              <a:t>02</a:t>
            </a:r>
            <a:endParaRPr lang="en-US"/>
          </a:p>
        </p:txBody>
      </p:sp>
      <p:sp>
        <p:nvSpPr>
          <p:cNvPr id="2" name="Text Placeholder 1">
            <a:extLst>
              <a:ext uri="{FF2B5EF4-FFF2-40B4-BE49-F238E27FC236}">
                <a16:creationId xmlns:a16="http://schemas.microsoft.com/office/drawing/2014/main" id="{466EC16A-0FBC-CA75-1268-F8330AC3F493}"/>
              </a:ext>
            </a:extLst>
          </p:cNvPr>
          <p:cNvSpPr>
            <a:spLocks noGrp="1"/>
          </p:cNvSpPr>
          <p:nvPr>
            <p:ph type="body" sz="quarter" idx="13"/>
          </p:nvPr>
        </p:nvSpPr>
        <p:spPr/>
        <p:txBody>
          <a:bodyPr/>
          <a:lstStyle/>
          <a:p>
            <a:r>
              <a:rPr lang="fr-BE" altLang="fr-FR" dirty="0" err="1"/>
              <a:t>Advantages</a:t>
            </a:r>
            <a:r>
              <a:rPr lang="fr-BE" altLang="fr-FR" dirty="0"/>
              <a:t>:</a:t>
            </a:r>
          </a:p>
          <a:p>
            <a:pPr lvl="1"/>
            <a:r>
              <a:rPr lang="en-US" altLang="fr-FR" dirty="0"/>
              <a:t>Structures the conversation</a:t>
            </a:r>
          </a:p>
          <a:p>
            <a:pPr lvl="1"/>
            <a:r>
              <a:rPr lang="en-US" altLang="fr-FR" dirty="0"/>
              <a:t>Memento of questions to ask</a:t>
            </a:r>
          </a:p>
          <a:p>
            <a:pPr lvl="1"/>
            <a:r>
              <a:rPr lang="en-US" altLang="fr-FR" dirty="0"/>
              <a:t>Keeps</a:t>
            </a:r>
            <a:r>
              <a:rPr lang="en-US" altLang="fr-FR" baseline="0" dirty="0"/>
              <a:t> record</a:t>
            </a:r>
            <a:r>
              <a:rPr lang="en-US" altLang="fr-FR" dirty="0"/>
              <a:t> of the conversation</a:t>
            </a:r>
          </a:p>
          <a:p>
            <a:pPr lvl="1"/>
            <a:r>
              <a:rPr lang="en-US" altLang="fr-FR" dirty="0"/>
              <a:t>Identification of key data</a:t>
            </a:r>
          </a:p>
          <a:p>
            <a:pPr lvl="1"/>
            <a:r>
              <a:rPr lang="en-US" altLang="fr-FR" dirty="0"/>
              <a:t>Basis for diagnosis</a:t>
            </a:r>
            <a:br>
              <a:rPr lang="fr-BE" altLang="fr-FR" dirty="0"/>
            </a:br>
            <a:endParaRPr lang="fr-BE" altLang="fr-FR" dirty="0"/>
          </a:p>
          <a:p>
            <a:r>
              <a:rPr lang="fr-BE" altLang="fr-FR" dirty="0"/>
              <a:t>Limitations:</a:t>
            </a:r>
          </a:p>
          <a:p>
            <a:pPr lvl="1"/>
            <a:r>
              <a:rPr lang="en-US" altLang="fr-FR" dirty="0"/>
              <a:t>It is not a customer document, it is a complementary tool to help with discovery</a:t>
            </a:r>
          </a:p>
          <a:p>
            <a:pPr lvl="1"/>
            <a:r>
              <a:rPr lang="en-US" altLang="fr-FR" dirty="0"/>
              <a:t>Insufficient for large accounts</a:t>
            </a:r>
          </a:p>
          <a:p>
            <a:pPr lvl="1"/>
            <a:r>
              <a:rPr lang="en-US" altLang="fr-FR" dirty="0"/>
              <a:t>Can be completed with other sheets if prospecting</a:t>
            </a:r>
            <a:endParaRPr lang="en-US" dirty="0"/>
          </a:p>
        </p:txBody>
      </p:sp>
      <p:sp>
        <p:nvSpPr>
          <p:cNvPr id="5" name="Slide Number Placeholder 4">
            <a:extLst>
              <a:ext uri="{FF2B5EF4-FFF2-40B4-BE49-F238E27FC236}">
                <a16:creationId xmlns:a16="http://schemas.microsoft.com/office/drawing/2014/main" id="{09AF7D30-1463-94B5-46C7-4C6865F20B94}"/>
              </a:ext>
            </a:extLst>
          </p:cNvPr>
          <p:cNvSpPr>
            <a:spLocks noGrp="1"/>
          </p:cNvSpPr>
          <p:nvPr>
            <p:ph type="sldNum" sz="quarter" idx="17"/>
          </p:nvPr>
        </p:nvSpPr>
        <p:spPr/>
        <p:txBody>
          <a:bodyPr/>
          <a:lstStyle/>
          <a:p>
            <a:fld id="{975A587B-5814-4D9B-9598-FE9CB954CB01}" type="slidenum">
              <a:rPr lang="en-US" noProof="0" smtClean="0"/>
              <a:pPr/>
              <a:t>22</a:t>
            </a:fld>
            <a:endParaRPr lang="en-US" noProof="0"/>
          </a:p>
        </p:txBody>
      </p:sp>
      <p:sp>
        <p:nvSpPr>
          <p:cNvPr id="8" name="Title 7">
            <a:extLst>
              <a:ext uri="{FF2B5EF4-FFF2-40B4-BE49-F238E27FC236}">
                <a16:creationId xmlns:a16="http://schemas.microsoft.com/office/drawing/2014/main" id="{5BECD6EE-4DA9-233C-B2C6-4C43BD175BE5}"/>
              </a:ext>
            </a:extLst>
          </p:cNvPr>
          <p:cNvSpPr>
            <a:spLocks noGrp="1"/>
          </p:cNvSpPr>
          <p:nvPr>
            <p:ph type="title"/>
          </p:nvPr>
        </p:nvSpPr>
        <p:spPr/>
        <p:txBody>
          <a:bodyPr/>
          <a:lstStyle/>
          <a:p>
            <a:r>
              <a:rPr lang="en-US" dirty="0"/>
              <a:t>Why a "discovery of VSB / SME needs" checklist?</a:t>
            </a:r>
          </a:p>
        </p:txBody>
      </p:sp>
    </p:spTree>
    <p:extLst>
      <p:ext uri="{BB962C8B-B14F-4D97-AF65-F5344CB8AC3E}">
        <p14:creationId xmlns:p14="http://schemas.microsoft.com/office/powerpoint/2010/main" val="3641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C6DD5-989A-474E-B36B-AF6C8BC7BDC3}"/>
              </a:ext>
            </a:extLst>
          </p:cNvPr>
          <p:cNvSpPr>
            <a:spLocks noGrp="1"/>
          </p:cNvSpPr>
          <p:nvPr>
            <p:ph type="title"/>
          </p:nvPr>
        </p:nvSpPr>
        <p:spPr/>
        <p:txBody>
          <a:bodyPr/>
          <a:lstStyle/>
          <a:p>
            <a:r>
              <a:rPr lang="en-US" noProof="0" dirty="0"/>
              <a:t>03</a:t>
            </a:r>
            <a:r>
              <a:rPr lang="fr-FR" dirty="0"/>
              <a:t> | Case </a:t>
            </a:r>
            <a:r>
              <a:rPr lang="fr-FR" dirty="0" err="1"/>
              <a:t>study</a:t>
            </a:r>
            <a:r>
              <a:rPr lang="fr-FR" dirty="0"/>
              <a:t> VSB</a:t>
            </a:r>
            <a:endParaRPr lang="en-US" noProof="0" dirty="0"/>
          </a:p>
        </p:txBody>
      </p:sp>
      <p:sp>
        <p:nvSpPr>
          <p:cNvPr id="4" name="Text Placeholder 3">
            <a:extLst>
              <a:ext uri="{FF2B5EF4-FFF2-40B4-BE49-F238E27FC236}">
                <a16:creationId xmlns:a16="http://schemas.microsoft.com/office/drawing/2014/main" id="{3D1A06DE-9EE2-4AC0-A442-488FB2E1F1D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4627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a:xfrm>
            <a:off x="20321" y="114569"/>
            <a:ext cx="9683261" cy="335964"/>
          </a:xfrm>
        </p:spPr>
        <p:txBody>
          <a:bodyPr/>
          <a:lstStyle/>
          <a:p>
            <a:r>
              <a:rPr lang="fr-FR" dirty="0"/>
              <a:t>Case </a:t>
            </a:r>
            <a:r>
              <a:rPr lang="fr-FR" dirty="0" err="1"/>
              <a:t>study</a:t>
            </a:r>
            <a:r>
              <a:rPr lang="fr-FR" dirty="0"/>
              <a:t> VSB</a:t>
            </a:r>
            <a:endParaRPr lang="en-US" dirty="0"/>
          </a:p>
        </p:txBody>
      </p:sp>
      <p:sp>
        <p:nvSpPr>
          <p:cNvPr id="3" name="Text Placeholder 2">
            <a:extLst>
              <a:ext uri="{FF2B5EF4-FFF2-40B4-BE49-F238E27FC236}">
                <a16:creationId xmlns:a16="http://schemas.microsoft.com/office/drawing/2014/main" id="{B9B0FFA6-E3ED-2881-7A71-3F56C2B0FC03}"/>
              </a:ext>
            </a:extLst>
          </p:cNvPr>
          <p:cNvSpPr>
            <a:spLocks noGrp="1"/>
          </p:cNvSpPr>
          <p:nvPr>
            <p:ph type="body" sz="quarter" idx="19"/>
          </p:nvPr>
        </p:nvSpPr>
        <p:spPr>
          <a:xfrm>
            <a:off x="20321" y="114569"/>
            <a:ext cx="745715" cy="334800"/>
          </a:xfrm>
        </p:spPr>
        <p:txBody>
          <a:bodyPr/>
          <a:lstStyle/>
          <a:p>
            <a:r>
              <a:rPr lang="fr-BE"/>
              <a:t>03</a:t>
            </a:r>
            <a:endParaRPr lang="en-US"/>
          </a:p>
        </p:txBody>
      </p:sp>
      <p:pic>
        <p:nvPicPr>
          <p:cNvPr id="10" name="Picture Placeholder 9" descr="A picture containing person&#10;&#10;Description automatically generated">
            <a:extLst>
              <a:ext uri="{FF2B5EF4-FFF2-40B4-BE49-F238E27FC236}">
                <a16:creationId xmlns:a16="http://schemas.microsoft.com/office/drawing/2014/main" id="{7181C8F6-2F79-C614-1A3D-9317B3421437}"/>
              </a:ext>
            </a:extLst>
          </p:cNvPr>
          <p:cNvPicPr>
            <a:picLocks noGrp="1" noChangeAspect="1"/>
          </p:cNvPicPr>
          <p:nvPr>
            <p:ph type="pic" idx="14"/>
          </p:nvPr>
        </p:nvPicPr>
        <p:blipFill>
          <a:blip r:embed="rId3"/>
          <a:srcRect l="14470" r="14470"/>
          <a:stretch>
            <a:fillRect/>
          </a:stretch>
        </p:blipFill>
        <p:spPr>
          <a:xfrm>
            <a:off x="6553200" y="1301130"/>
            <a:ext cx="5499370" cy="5039202"/>
          </a:xfrm>
        </p:spPr>
      </p:pic>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a:xfrm>
            <a:off x="643890" y="1301130"/>
            <a:ext cx="5452110" cy="5039202"/>
          </a:xfrm>
        </p:spPr>
        <p:txBody>
          <a:bodyPr/>
          <a:lstStyle/>
          <a:p>
            <a:r>
              <a:rPr lang="fr-BE"/>
              <a:t> </a:t>
            </a:r>
            <a:endParaRPr lang="en-US"/>
          </a:p>
        </p:txBody>
      </p:sp>
      <p:sp>
        <p:nvSpPr>
          <p:cNvPr id="8" name="Text Placeholder 7">
            <a:extLst>
              <a:ext uri="{FF2B5EF4-FFF2-40B4-BE49-F238E27FC236}">
                <a16:creationId xmlns:a16="http://schemas.microsoft.com/office/drawing/2014/main" id="{3AB09335-6246-56C9-099B-815541906D1D}"/>
              </a:ext>
            </a:extLst>
          </p:cNvPr>
          <p:cNvSpPr>
            <a:spLocks noGrp="1"/>
          </p:cNvSpPr>
          <p:nvPr>
            <p:ph type="body" sz="quarter" idx="18"/>
          </p:nvPr>
        </p:nvSpPr>
        <p:spPr>
          <a:xfrm rot="5400000">
            <a:off x="5546936" y="3698516"/>
            <a:ext cx="1500865" cy="286749"/>
          </a:xfrm>
        </p:spPr>
        <p:txBody>
          <a:bodyPr/>
          <a:lstStyle/>
          <a:p>
            <a:endParaRPr lang="en-US"/>
          </a:p>
        </p:txBody>
      </p:sp>
      <p:sp>
        <p:nvSpPr>
          <p:cNvPr id="15" name="TextBox 14">
            <a:extLst>
              <a:ext uri="{FF2B5EF4-FFF2-40B4-BE49-F238E27FC236}">
                <a16:creationId xmlns:a16="http://schemas.microsoft.com/office/drawing/2014/main" id="{56ACE182-C723-669C-BEDD-CDBC7ACA208E}"/>
              </a:ext>
            </a:extLst>
          </p:cNvPr>
          <p:cNvSpPr txBox="1"/>
          <p:nvPr/>
        </p:nvSpPr>
        <p:spPr>
          <a:xfrm>
            <a:off x="4013200" y="772445"/>
            <a:ext cx="8039370" cy="307777"/>
          </a:xfrm>
          <a:prstGeom prst="rect">
            <a:avLst/>
          </a:prstGeom>
          <a:noFill/>
        </p:spPr>
        <p:txBody>
          <a:bodyPr wrap="square">
            <a:spAutoFit/>
          </a:bodyPr>
          <a:lstStyle/>
          <a:p>
            <a:r>
              <a:rPr lang="en-US" sz="1400" cap="all" dirty="0">
                <a:solidFill>
                  <a:schemeClr val="tx2"/>
                </a:solidFill>
                <a:latin typeface="+mj-lt"/>
                <a:ea typeface="+mj-ea"/>
                <a:cs typeface="+mj-cs"/>
              </a:rPr>
              <a:t>Needs DISCOVERY - ask the right questions</a:t>
            </a:r>
            <a:endParaRPr lang="fr-FR" sz="1400" cap="all" dirty="0">
              <a:solidFill>
                <a:schemeClr val="tx2"/>
              </a:solidFill>
              <a:latin typeface="+mj-lt"/>
              <a:ea typeface="+mj-ea"/>
              <a:cs typeface="+mj-cs"/>
            </a:endParaRPr>
          </a:p>
        </p:txBody>
      </p:sp>
      <p:sp>
        <p:nvSpPr>
          <p:cNvPr id="16" name="ZoneTexte 23">
            <a:extLst>
              <a:ext uri="{FF2B5EF4-FFF2-40B4-BE49-F238E27FC236}">
                <a16:creationId xmlns:a16="http://schemas.microsoft.com/office/drawing/2014/main" id="{B3EDC028-1773-0145-436F-07AC318023AF}"/>
              </a:ext>
            </a:extLst>
          </p:cNvPr>
          <p:cNvSpPr txBox="1"/>
          <p:nvPr/>
        </p:nvSpPr>
        <p:spPr>
          <a:xfrm>
            <a:off x="643889" y="2973832"/>
            <a:ext cx="5055871" cy="1354217"/>
          </a:xfrm>
          <a:prstGeom prst="rect">
            <a:avLst/>
          </a:prstGeom>
          <a:noFill/>
        </p:spPr>
        <p:txBody>
          <a:bodyPr wrap="square" rtlCol="0">
            <a:spAutoFit/>
          </a:bodyPr>
          <a:lstStyle/>
          <a:p>
            <a:pPr algn="ctr"/>
            <a:r>
              <a:rPr lang="fr-BE" altLang="fr-FR" b="1" spc="13" dirty="0">
                <a:solidFill>
                  <a:schemeClr val="bg1"/>
                </a:solidFill>
                <a:ea typeface="+mj-ea"/>
                <a:cs typeface="+mj-cs"/>
              </a:rPr>
              <a:t>Objective: </a:t>
            </a:r>
            <a:endParaRPr lang="fr-BE" altLang="fr-FR" sz="1800" spc="13" dirty="0">
              <a:solidFill>
                <a:schemeClr val="bg1"/>
              </a:solidFill>
              <a:ea typeface="+mj-ea"/>
              <a:cs typeface="+mj-cs"/>
            </a:endParaRP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Find out the customer's needs and collect information on his expectations. </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Make a diagnosis.</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Sketch out a possible solution.</a:t>
            </a:r>
            <a:r>
              <a:rPr lang="fr-BE" altLang="fr-FR" sz="1600" dirty="0">
                <a:solidFill>
                  <a:schemeClr val="bg1"/>
                </a:solidFill>
                <a:cs typeface="Arial"/>
                <a:sym typeface="Wingdings" panose="05000000000000000000" pitchFamily="2" charset="2"/>
              </a:rPr>
              <a:t> </a:t>
            </a:r>
          </a:p>
        </p:txBody>
      </p:sp>
      <p:sp>
        <p:nvSpPr>
          <p:cNvPr id="17" name="ZoneTexte 24">
            <a:extLst>
              <a:ext uri="{FF2B5EF4-FFF2-40B4-BE49-F238E27FC236}">
                <a16:creationId xmlns:a16="http://schemas.microsoft.com/office/drawing/2014/main" id="{02F629DF-34DA-C390-7875-6B2DAE2CAB2A}"/>
              </a:ext>
            </a:extLst>
          </p:cNvPr>
          <p:cNvSpPr txBox="1"/>
          <p:nvPr/>
        </p:nvSpPr>
        <p:spPr>
          <a:xfrm>
            <a:off x="643890" y="4508412"/>
            <a:ext cx="5510104" cy="1354217"/>
          </a:xfrm>
          <a:prstGeom prst="rect">
            <a:avLst/>
          </a:prstGeom>
          <a:noFill/>
        </p:spPr>
        <p:txBody>
          <a:bodyPr wrap="square" rtlCol="0">
            <a:spAutoFit/>
          </a:bodyPr>
          <a:lstStyle/>
          <a:p>
            <a:pPr algn="ctr"/>
            <a:r>
              <a:rPr lang="fr-BE" altLang="fr-FR" b="1" spc="13" dirty="0" err="1">
                <a:solidFill>
                  <a:schemeClr val="bg1"/>
                </a:solidFill>
                <a:ea typeface="+mj-ea"/>
                <a:cs typeface="+mj-cs"/>
              </a:rPr>
              <a:t>Your</a:t>
            </a:r>
            <a:r>
              <a:rPr lang="fr-BE" altLang="fr-FR" b="1" spc="13" dirty="0">
                <a:solidFill>
                  <a:schemeClr val="bg1"/>
                </a:solidFill>
                <a:ea typeface="+mj-ea"/>
                <a:cs typeface="+mj-cs"/>
              </a:rPr>
              <a:t> </a:t>
            </a:r>
            <a:r>
              <a:rPr lang="fr-BE" altLang="fr-FR" b="1" spc="13" dirty="0" err="1">
                <a:solidFill>
                  <a:schemeClr val="bg1"/>
                </a:solidFill>
                <a:ea typeface="+mj-ea"/>
                <a:cs typeface="+mj-cs"/>
              </a:rPr>
              <a:t>role</a:t>
            </a:r>
            <a:r>
              <a:rPr lang="fr-BE" altLang="fr-FR" b="1" spc="13" dirty="0">
                <a:solidFill>
                  <a:schemeClr val="bg1"/>
                </a:solidFill>
                <a:ea typeface="+mj-ea"/>
                <a:cs typeface="+mj-cs"/>
              </a:rPr>
              <a:t>: </a:t>
            </a:r>
            <a:endParaRPr lang="fr-BE" altLang="fr-FR" sz="1800" spc="13" dirty="0">
              <a:solidFill>
                <a:schemeClr val="bg1"/>
              </a:solidFill>
              <a:ea typeface="+mj-ea"/>
              <a:cs typeface="+mj-cs"/>
            </a:endParaRP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3 trainees play the role of the sales adviser.</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The others play the role of the observer.</a:t>
            </a:r>
            <a:endParaRPr lang="fr-FR" altLang="fr-FR" sz="1600" dirty="0">
              <a:solidFill>
                <a:schemeClr val="bg1"/>
              </a:solidFill>
              <a:cs typeface="Arial"/>
              <a:sym typeface="Wingdings" panose="05000000000000000000" pitchFamily="2" charset="2"/>
            </a:endParaRPr>
          </a:p>
          <a:p>
            <a:pPr marL="285750" indent="-285750" eaLnBrk="1" hangingPunct="1">
              <a:buFont typeface="Arial" panose="020B0604020202020204" pitchFamily="34" charset="0"/>
              <a:buChar char="•"/>
            </a:pPr>
            <a:endParaRPr lang="fr-BE" altLang="fr-FR" sz="1600" dirty="0">
              <a:solidFill>
                <a:schemeClr val="bg1"/>
              </a:solidFill>
              <a:cs typeface="Arial"/>
              <a:sym typeface="Wingdings" panose="05000000000000000000" pitchFamily="2" charset="2"/>
            </a:endParaRPr>
          </a:p>
          <a:p>
            <a:pPr algn="ctr"/>
            <a:r>
              <a:rPr lang="fr-BE" altLang="fr-FR" sz="1600" b="1" dirty="0">
                <a:solidFill>
                  <a:schemeClr val="bg1"/>
                </a:solidFill>
                <a:cs typeface="Arial"/>
                <a:sym typeface="Wingdings" panose="05000000000000000000" pitchFamily="2" charset="2"/>
              </a:rPr>
              <a:t>Duration: 10 minutes</a:t>
            </a:r>
          </a:p>
        </p:txBody>
      </p:sp>
      <p:sp>
        <p:nvSpPr>
          <p:cNvPr id="18" name="ZoneTexte 25">
            <a:extLst>
              <a:ext uri="{FF2B5EF4-FFF2-40B4-BE49-F238E27FC236}">
                <a16:creationId xmlns:a16="http://schemas.microsoft.com/office/drawing/2014/main" id="{12D64364-B360-A936-424D-2A8FF593FB40}"/>
              </a:ext>
            </a:extLst>
          </p:cNvPr>
          <p:cNvSpPr txBox="1"/>
          <p:nvPr/>
        </p:nvSpPr>
        <p:spPr>
          <a:xfrm>
            <a:off x="643891" y="1402134"/>
            <a:ext cx="5263614" cy="1354217"/>
          </a:xfrm>
          <a:prstGeom prst="rect">
            <a:avLst/>
          </a:prstGeom>
          <a:noFill/>
        </p:spPr>
        <p:txBody>
          <a:bodyPr wrap="square" rtlCol="0">
            <a:spAutoFit/>
          </a:bodyPr>
          <a:lstStyle/>
          <a:p>
            <a:pPr algn="ctr" eaLnBrk="1" hangingPunct="1"/>
            <a:r>
              <a:rPr lang="fr-BE" altLang="fr-FR" sz="1800" b="1" spc="13" dirty="0">
                <a:solidFill>
                  <a:schemeClr val="bg1"/>
                </a:solidFill>
                <a:ea typeface="+mj-ea"/>
                <a:cs typeface="+mj-cs"/>
              </a:rPr>
              <a:t>Situation: </a:t>
            </a:r>
            <a:endParaRPr lang="fr-BE" altLang="fr-FR" sz="1800" spc="13" dirty="0">
              <a:solidFill>
                <a:schemeClr val="bg1"/>
              </a:solidFill>
              <a:ea typeface="+mj-ea"/>
              <a:cs typeface="+mj-cs"/>
            </a:endParaRPr>
          </a:p>
          <a:p>
            <a:pPr marL="285750" indent="-285750" eaLnBrk="1" hangingPunct="1">
              <a:buFont typeface="Arial" panose="020B0604020202020204" pitchFamily="34" charset="0"/>
              <a:buChar char="•"/>
            </a:pPr>
            <a:r>
              <a:rPr lang="en-US" altLang="fr-FR" sz="1600" dirty="0">
                <a:solidFill>
                  <a:schemeClr val="bg1"/>
                </a:solidFill>
                <a:cs typeface="Arial"/>
              </a:rPr>
              <a:t>A customer has made an appointment at your dealership. As he arrived early, he is looking at a showroom vehicle. </a:t>
            </a:r>
          </a:p>
          <a:p>
            <a:pPr marL="285750" indent="-285750" eaLnBrk="1" hangingPunct="1">
              <a:buFont typeface="Arial" panose="020B0604020202020204" pitchFamily="34" charset="0"/>
              <a:buChar char="•"/>
            </a:pPr>
            <a:r>
              <a:rPr lang="en-US" altLang="fr-FR" sz="1600" dirty="0">
                <a:solidFill>
                  <a:schemeClr val="bg1"/>
                </a:solidFill>
                <a:cs typeface="Arial"/>
              </a:rPr>
              <a:t>You are coming to meet him.</a:t>
            </a:r>
            <a:r>
              <a:rPr lang="fr-FR" altLang="fr-FR" sz="1600" dirty="0">
                <a:solidFill>
                  <a:schemeClr val="bg1"/>
                </a:solidFill>
                <a:cs typeface="Arial"/>
              </a:rPr>
              <a:t> </a:t>
            </a:r>
          </a:p>
        </p:txBody>
      </p:sp>
      <p:pic>
        <p:nvPicPr>
          <p:cNvPr id="13" name="Picture 2" descr="Stellantis dévoile un florilège de slogans pour ses marques">
            <a:extLst>
              <a:ext uri="{FF2B5EF4-FFF2-40B4-BE49-F238E27FC236}">
                <a16:creationId xmlns:a16="http://schemas.microsoft.com/office/drawing/2014/main" id="{5FB07119-8EDD-2A19-6005-3213A592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4" name="Picture 2" descr="Drapeaux Monde Banque d'images et photos libres de droit - iStock">
            <a:extLst>
              <a:ext uri="{FF2B5EF4-FFF2-40B4-BE49-F238E27FC236}">
                <a16:creationId xmlns:a16="http://schemas.microsoft.com/office/drawing/2014/main" id="{469EC07D-A276-4361-4343-0C85DEBF7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EC47E256-F478-A5AE-B30C-38A33750687C}"/>
              </a:ext>
            </a:extLst>
          </p:cNvPr>
          <p:cNvSpPr>
            <a:spLocks noGrp="1"/>
          </p:cNvSpPr>
          <p:nvPr>
            <p:ph type="body" idx="1"/>
          </p:nvPr>
        </p:nvSpPr>
        <p:spPr/>
        <p:txBody>
          <a:bodyPr/>
          <a:lstStyle/>
          <a:p>
            <a:r>
              <a:rPr lang="fr-FR" dirty="0"/>
              <a:t>Case </a:t>
            </a:r>
            <a:r>
              <a:rPr lang="fr-FR" dirty="0" err="1"/>
              <a:t>study</a:t>
            </a:r>
            <a:r>
              <a:rPr lang="fr-FR" dirty="0"/>
              <a:t> VSB</a:t>
            </a:r>
            <a:endParaRPr lang="fr-BE" dirty="0"/>
          </a:p>
        </p:txBody>
      </p:sp>
      <p:sp>
        <p:nvSpPr>
          <p:cNvPr id="3" name="Text Placeholder 2">
            <a:extLst>
              <a:ext uri="{FF2B5EF4-FFF2-40B4-BE49-F238E27FC236}">
                <a16:creationId xmlns:a16="http://schemas.microsoft.com/office/drawing/2014/main" id="{C86DD87F-108C-3091-4C0E-10C631B8FB0C}"/>
              </a:ext>
            </a:extLst>
          </p:cNvPr>
          <p:cNvSpPr>
            <a:spLocks noGrp="1"/>
          </p:cNvSpPr>
          <p:nvPr>
            <p:ph type="body" sz="quarter" idx="19"/>
          </p:nvPr>
        </p:nvSpPr>
        <p:spPr/>
        <p:txBody>
          <a:bodyPr/>
          <a:lstStyle/>
          <a:p>
            <a:r>
              <a:rPr lang="fr-BE"/>
              <a:t>03</a:t>
            </a:r>
            <a:endParaRPr lang="en-US"/>
          </a:p>
        </p:txBody>
      </p:sp>
      <p:sp>
        <p:nvSpPr>
          <p:cNvPr id="5" name="Titre 4">
            <a:extLst>
              <a:ext uri="{FF2B5EF4-FFF2-40B4-BE49-F238E27FC236}">
                <a16:creationId xmlns:a16="http://schemas.microsoft.com/office/drawing/2014/main" id="{0B71DC3C-18B2-49D3-8DB2-1FD477FEEF5B}"/>
              </a:ext>
            </a:extLst>
          </p:cNvPr>
          <p:cNvSpPr>
            <a:spLocks noGrp="1"/>
          </p:cNvSpPr>
          <p:nvPr>
            <p:ph type="title"/>
          </p:nvPr>
        </p:nvSpPr>
        <p:spPr/>
        <p:txBody>
          <a:bodyPr/>
          <a:lstStyle/>
          <a:p>
            <a:r>
              <a:rPr lang="en-US" dirty="0"/>
              <a:t>The outline of a needs discovery conversation</a:t>
            </a:r>
            <a:endParaRPr lang="fr-BE" dirty="0"/>
          </a:p>
        </p:txBody>
      </p:sp>
      <p:sp>
        <p:nvSpPr>
          <p:cNvPr id="6" name="Rectangle 5">
            <a:extLst>
              <a:ext uri="{FF2B5EF4-FFF2-40B4-BE49-F238E27FC236}">
                <a16:creationId xmlns:a16="http://schemas.microsoft.com/office/drawing/2014/main" id="{C3892665-F042-4A5F-ACDF-A649E52673C6}"/>
              </a:ext>
            </a:extLst>
          </p:cNvPr>
          <p:cNvSpPr/>
          <p:nvPr/>
        </p:nvSpPr>
        <p:spPr>
          <a:xfrm>
            <a:off x="6559687" y="1919154"/>
            <a:ext cx="4912469" cy="6614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err="1">
                <a:solidFill>
                  <a:schemeClr val="tx1"/>
                </a:solidFill>
              </a:rPr>
              <a:t>Create</a:t>
            </a:r>
            <a:r>
              <a:rPr lang="fr-BE" sz="1600" dirty="0">
                <a:solidFill>
                  <a:schemeClr val="tx1"/>
                </a:solidFill>
              </a:rPr>
              <a:t> the </a:t>
            </a:r>
            <a:r>
              <a:rPr lang="fr-BE" sz="1600" dirty="0" err="1">
                <a:solidFill>
                  <a:schemeClr val="tx1"/>
                </a:solidFill>
              </a:rPr>
              <a:t>relationship</a:t>
            </a:r>
            <a:endParaRPr lang="fr-BE" sz="1600" dirty="0">
              <a:solidFill>
                <a:schemeClr val="tx1"/>
              </a:solidFill>
            </a:endParaRPr>
          </a:p>
        </p:txBody>
      </p:sp>
      <p:sp>
        <p:nvSpPr>
          <p:cNvPr id="7" name="Rectangle 6">
            <a:extLst>
              <a:ext uri="{FF2B5EF4-FFF2-40B4-BE49-F238E27FC236}">
                <a16:creationId xmlns:a16="http://schemas.microsoft.com/office/drawing/2014/main" id="{1FE11BF2-291E-493C-997D-AA2579DB7A87}"/>
              </a:ext>
            </a:extLst>
          </p:cNvPr>
          <p:cNvSpPr/>
          <p:nvPr/>
        </p:nvSpPr>
        <p:spPr>
          <a:xfrm>
            <a:off x="719844" y="1919154"/>
            <a:ext cx="4912469" cy="66148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err="1">
                <a:solidFill>
                  <a:schemeClr val="tx1"/>
                </a:solidFill>
              </a:rPr>
              <a:t>Introduce</a:t>
            </a:r>
            <a:r>
              <a:rPr lang="fr-BE" sz="1600" dirty="0">
                <a:solidFill>
                  <a:schemeClr val="tx1"/>
                </a:solidFill>
              </a:rPr>
              <a:t> </a:t>
            </a:r>
            <a:r>
              <a:rPr lang="fr-BE" sz="1600" dirty="0" err="1">
                <a:solidFill>
                  <a:schemeClr val="tx1"/>
                </a:solidFill>
              </a:rPr>
              <a:t>yourself</a:t>
            </a:r>
            <a:endParaRPr lang="fr-BE" sz="1600" dirty="0">
              <a:solidFill>
                <a:schemeClr val="tx1"/>
              </a:solidFill>
            </a:endParaRPr>
          </a:p>
        </p:txBody>
      </p:sp>
      <p:sp>
        <p:nvSpPr>
          <p:cNvPr id="8" name="Flèche : pentagone 7">
            <a:extLst>
              <a:ext uri="{FF2B5EF4-FFF2-40B4-BE49-F238E27FC236}">
                <a16:creationId xmlns:a16="http://schemas.microsoft.com/office/drawing/2014/main" id="{EBAE1536-0456-45E0-A430-8145881BE58B}"/>
              </a:ext>
            </a:extLst>
          </p:cNvPr>
          <p:cNvSpPr/>
          <p:nvPr/>
        </p:nvSpPr>
        <p:spPr>
          <a:xfrm>
            <a:off x="5632313" y="1919154"/>
            <a:ext cx="1313236" cy="661481"/>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800"/>
          </a:p>
        </p:txBody>
      </p:sp>
      <p:sp>
        <p:nvSpPr>
          <p:cNvPr id="9" name="ZoneTexte 8">
            <a:extLst>
              <a:ext uri="{FF2B5EF4-FFF2-40B4-BE49-F238E27FC236}">
                <a16:creationId xmlns:a16="http://schemas.microsoft.com/office/drawing/2014/main" id="{B6D1077F-8AC4-4A31-89BD-0834AB30286F}"/>
              </a:ext>
            </a:extLst>
          </p:cNvPr>
          <p:cNvSpPr txBox="1"/>
          <p:nvPr/>
        </p:nvSpPr>
        <p:spPr>
          <a:xfrm>
            <a:off x="6945549" y="1452225"/>
            <a:ext cx="4526607" cy="369332"/>
          </a:xfrm>
          <a:prstGeom prst="rect">
            <a:avLst/>
          </a:prstGeom>
          <a:noFill/>
        </p:spPr>
        <p:txBody>
          <a:bodyPr wrap="square" rtlCol="0">
            <a:spAutoFit/>
          </a:bodyPr>
          <a:lstStyle/>
          <a:p>
            <a:pPr algn="ctr"/>
            <a:r>
              <a:rPr lang="fr-BE" sz="1800" u="sng" dirty="0" err="1">
                <a:latin typeface="+mn-lt"/>
              </a:rPr>
              <a:t>Expected</a:t>
            </a:r>
            <a:r>
              <a:rPr lang="fr-BE" sz="1800" u="sng" dirty="0">
                <a:latin typeface="+mn-lt"/>
              </a:rPr>
              <a:t> </a:t>
            </a:r>
            <a:r>
              <a:rPr lang="fr-BE" u="sng" dirty="0" err="1"/>
              <a:t>r</a:t>
            </a:r>
            <a:r>
              <a:rPr lang="fr-BE" sz="1800" u="sng" dirty="0" err="1">
                <a:latin typeface="+mn-lt"/>
              </a:rPr>
              <a:t>esults</a:t>
            </a:r>
            <a:endParaRPr lang="fr-BE" sz="1800" u="sng" dirty="0">
              <a:latin typeface="+mn-lt"/>
            </a:endParaRPr>
          </a:p>
        </p:txBody>
      </p:sp>
      <p:sp>
        <p:nvSpPr>
          <p:cNvPr id="10" name="Rectangle 9">
            <a:extLst>
              <a:ext uri="{FF2B5EF4-FFF2-40B4-BE49-F238E27FC236}">
                <a16:creationId xmlns:a16="http://schemas.microsoft.com/office/drawing/2014/main" id="{CD1A2A31-250D-4411-A6B8-7B9F9296203D}"/>
              </a:ext>
            </a:extLst>
          </p:cNvPr>
          <p:cNvSpPr/>
          <p:nvPr/>
        </p:nvSpPr>
        <p:spPr>
          <a:xfrm>
            <a:off x="6559687" y="2830311"/>
            <a:ext cx="4912469" cy="6614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3050" algn="ctr"/>
            <a:r>
              <a:rPr lang="en-US" sz="1600" dirty="0">
                <a:solidFill>
                  <a:schemeClr val="tx1"/>
                </a:solidFill>
              </a:rPr>
              <a:t>Be able to complete the discovery checklist and know the contact profile</a:t>
            </a:r>
            <a:endParaRPr lang="fr-BE" sz="1600" dirty="0">
              <a:solidFill>
                <a:schemeClr val="tx1"/>
              </a:solidFill>
            </a:endParaRPr>
          </a:p>
        </p:txBody>
      </p:sp>
      <p:sp>
        <p:nvSpPr>
          <p:cNvPr id="11" name="Rectangle 10">
            <a:extLst>
              <a:ext uri="{FF2B5EF4-FFF2-40B4-BE49-F238E27FC236}">
                <a16:creationId xmlns:a16="http://schemas.microsoft.com/office/drawing/2014/main" id="{3512A93E-93AE-4419-84F3-D17310346970}"/>
              </a:ext>
            </a:extLst>
          </p:cNvPr>
          <p:cNvSpPr/>
          <p:nvPr/>
        </p:nvSpPr>
        <p:spPr>
          <a:xfrm>
            <a:off x="719844" y="2830311"/>
            <a:ext cx="4912469" cy="66148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dirty="0">
                <a:solidFill>
                  <a:schemeClr val="tx1"/>
                </a:solidFill>
              </a:rPr>
              <a:t>Needs discovery </a:t>
            </a:r>
          </a:p>
          <a:p>
            <a:pPr algn="ctr"/>
            <a:r>
              <a:rPr lang="en-US" sz="1600" dirty="0">
                <a:solidFill>
                  <a:schemeClr val="tx1"/>
                </a:solidFill>
              </a:rPr>
              <a:t>(+ digging into the topics)</a:t>
            </a:r>
            <a:endParaRPr lang="fr-BE" sz="1600" dirty="0">
              <a:solidFill>
                <a:schemeClr val="tx1"/>
              </a:solidFill>
            </a:endParaRPr>
          </a:p>
        </p:txBody>
      </p:sp>
      <p:sp>
        <p:nvSpPr>
          <p:cNvPr id="12" name="Flèche : pentagone 11">
            <a:extLst>
              <a:ext uri="{FF2B5EF4-FFF2-40B4-BE49-F238E27FC236}">
                <a16:creationId xmlns:a16="http://schemas.microsoft.com/office/drawing/2014/main" id="{23E2CB18-8D81-416E-B84A-EF2D5109A307}"/>
              </a:ext>
            </a:extLst>
          </p:cNvPr>
          <p:cNvSpPr/>
          <p:nvPr/>
        </p:nvSpPr>
        <p:spPr>
          <a:xfrm>
            <a:off x="5632313" y="2830311"/>
            <a:ext cx="1313236" cy="661481"/>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800"/>
          </a:p>
        </p:txBody>
      </p:sp>
      <p:sp>
        <p:nvSpPr>
          <p:cNvPr id="13" name="Rectangle 12">
            <a:extLst>
              <a:ext uri="{FF2B5EF4-FFF2-40B4-BE49-F238E27FC236}">
                <a16:creationId xmlns:a16="http://schemas.microsoft.com/office/drawing/2014/main" id="{7655E115-53C8-4034-8FFE-5697966666DA}"/>
              </a:ext>
            </a:extLst>
          </p:cNvPr>
          <p:cNvSpPr/>
          <p:nvPr/>
        </p:nvSpPr>
        <p:spPr>
          <a:xfrm>
            <a:off x="6559687" y="3702559"/>
            <a:ext cx="4912469" cy="6614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3050" algn="ctr"/>
            <a:r>
              <a:rPr lang="en-US" sz="1600" dirty="0">
                <a:solidFill>
                  <a:schemeClr val="tx1"/>
                </a:solidFill>
              </a:rPr>
              <a:t>Ensure that key points are understood</a:t>
            </a:r>
            <a:endParaRPr lang="fr-BE" sz="1600" dirty="0">
              <a:solidFill>
                <a:schemeClr val="tx1"/>
              </a:solidFill>
            </a:endParaRPr>
          </a:p>
        </p:txBody>
      </p:sp>
      <p:sp>
        <p:nvSpPr>
          <p:cNvPr id="14" name="Rectangle 13">
            <a:extLst>
              <a:ext uri="{FF2B5EF4-FFF2-40B4-BE49-F238E27FC236}">
                <a16:creationId xmlns:a16="http://schemas.microsoft.com/office/drawing/2014/main" id="{6F833AE3-1224-43E7-A36A-42B2A6931245}"/>
              </a:ext>
            </a:extLst>
          </p:cNvPr>
          <p:cNvSpPr/>
          <p:nvPr/>
        </p:nvSpPr>
        <p:spPr>
          <a:xfrm>
            <a:off x="719844" y="3702559"/>
            <a:ext cx="4912469" cy="66148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Rephrase the customer's main expectations </a:t>
            </a:r>
          </a:p>
          <a:p>
            <a:pPr algn="ctr"/>
            <a:r>
              <a:rPr lang="en-US" sz="1600" dirty="0">
                <a:solidFill>
                  <a:schemeClr val="tx1"/>
                </a:solidFill>
              </a:rPr>
              <a:t>(Vehicle + Financing + Service)</a:t>
            </a:r>
            <a:endParaRPr lang="fr-BE" sz="1600" dirty="0">
              <a:solidFill>
                <a:schemeClr val="tx1"/>
              </a:solidFill>
            </a:endParaRPr>
          </a:p>
        </p:txBody>
      </p:sp>
      <p:sp>
        <p:nvSpPr>
          <p:cNvPr id="15" name="Flèche : pentagone 14">
            <a:extLst>
              <a:ext uri="{FF2B5EF4-FFF2-40B4-BE49-F238E27FC236}">
                <a16:creationId xmlns:a16="http://schemas.microsoft.com/office/drawing/2014/main" id="{4F6F65F4-D78B-42A2-A080-120937558012}"/>
              </a:ext>
            </a:extLst>
          </p:cNvPr>
          <p:cNvSpPr/>
          <p:nvPr/>
        </p:nvSpPr>
        <p:spPr>
          <a:xfrm>
            <a:off x="5632313" y="3702559"/>
            <a:ext cx="1313236" cy="661481"/>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800"/>
          </a:p>
        </p:txBody>
      </p:sp>
      <p:sp>
        <p:nvSpPr>
          <p:cNvPr id="16" name="Rectangle 15">
            <a:extLst>
              <a:ext uri="{FF2B5EF4-FFF2-40B4-BE49-F238E27FC236}">
                <a16:creationId xmlns:a16="http://schemas.microsoft.com/office/drawing/2014/main" id="{4E06DB6F-3CD6-4894-A6AD-20EA419ADB0C}"/>
              </a:ext>
            </a:extLst>
          </p:cNvPr>
          <p:cNvSpPr/>
          <p:nvPr/>
        </p:nvSpPr>
        <p:spPr>
          <a:xfrm>
            <a:off x="6559687" y="4681810"/>
            <a:ext cx="4912469" cy="6614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73050" algn="ctr"/>
            <a:r>
              <a:rPr lang="en-US" sz="1600" dirty="0">
                <a:solidFill>
                  <a:schemeClr val="tx1"/>
                </a:solidFill>
              </a:rPr>
              <a:t>Set the next milestones with the customer</a:t>
            </a:r>
            <a:endParaRPr lang="fr-BE" sz="1600" dirty="0">
              <a:solidFill>
                <a:schemeClr val="tx1"/>
              </a:solidFill>
            </a:endParaRPr>
          </a:p>
        </p:txBody>
      </p:sp>
      <p:sp>
        <p:nvSpPr>
          <p:cNvPr id="17" name="Rectangle 16">
            <a:extLst>
              <a:ext uri="{FF2B5EF4-FFF2-40B4-BE49-F238E27FC236}">
                <a16:creationId xmlns:a16="http://schemas.microsoft.com/office/drawing/2014/main" id="{A37BFD4F-A2CA-4238-9CA1-4AED6EADC1BD}"/>
              </a:ext>
            </a:extLst>
          </p:cNvPr>
          <p:cNvSpPr/>
          <p:nvPr/>
        </p:nvSpPr>
        <p:spPr>
          <a:xfrm>
            <a:off x="719844" y="4681810"/>
            <a:ext cx="4912469" cy="66148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solidFill>
                  <a:schemeClr val="tx1"/>
                </a:solidFill>
              </a:rPr>
              <a:t>Design an action plan</a:t>
            </a:r>
          </a:p>
        </p:txBody>
      </p:sp>
      <p:sp>
        <p:nvSpPr>
          <p:cNvPr id="18" name="Flèche : pentagone 17">
            <a:extLst>
              <a:ext uri="{FF2B5EF4-FFF2-40B4-BE49-F238E27FC236}">
                <a16:creationId xmlns:a16="http://schemas.microsoft.com/office/drawing/2014/main" id="{DB9A1BA9-4F42-48CA-8864-1404C75AE350}"/>
              </a:ext>
            </a:extLst>
          </p:cNvPr>
          <p:cNvSpPr/>
          <p:nvPr/>
        </p:nvSpPr>
        <p:spPr>
          <a:xfrm>
            <a:off x="5632313" y="4681810"/>
            <a:ext cx="1313236" cy="661481"/>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800"/>
          </a:p>
        </p:txBody>
      </p:sp>
    </p:spTree>
    <p:extLst>
      <p:ext uri="{BB962C8B-B14F-4D97-AF65-F5344CB8AC3E}">
        <p14:creationId xmlns:p14="http://schemas.microsoft.com/office/powerpoint/2010/main" val="306983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F50D30-D4CD-43EA-837C-EF937FEC9884}"/>
              </a:ext>
            </a:extLst>
          </p:cNvPr>
          <p:cNvSpPr>
            <a:spLocks noGrp="1"/>
          </p:cNvSpPr>
          <p:nvPr>
            <p:ph type="body" idx="1"/>
          </p:nvPr>
        </p:nvSpPr>
        <p:spPr/>
        <p:txBody>
          <a:bodyPr/>
          <a:lstStyle/>
          <a:p>
            <a:r>
              <a:rPr lang="fr-FR" dirty="0"/>
              <a:t>Case </a:t>
            </a:r>
            <a:r>
              <a:rPr lang="fr-FR" dirty="0" err="1"/>
              <a:t>study</a:t>
            </a:r>
            <a:r>
              <a:rPr lang="fr-FR" dirty="0"/>
              <a:t> VSB</a:t>
            </a:r>
            <a:endParaRPr lang="en-US" dirty="0"/>
          </a:p>
        </p:txBody>
      </p:sp>
      <p:sp>
        <p:nvSpPr>
          <p:cNvPr id="6" name="Text Placeholder 5">
            <a:extLst>
              <a:ext uri="{FF2B5EF4-FFF2-40B4-BE49-F238E27FC236}">
                <a16:creationId xmlns:a16="http://schemas.microsoft.com/office/drawing/2014/main" id="{B256F51D-9499-FDA1-79C6-34C1B9AF2875}"/>
              </a:ext>
            </a:extLst>
          </p:cNvPr>
          <p:cNvSpPr>
            <a:spLocks noGrp="1"/>
          </p:cNvSpPr>
          <p:nvPr>
            <p:ph type="body" sz="quarter" idx="19"/>
          </p:nvPr>
        </p:nvSpPr>
        <p:spPr/>
        <p:txBody>
          <a:bodyPr/>
          <a:lstStyle/>
          <a:p>
            <a:r>
              <a:rPr lang="fr-BE"/>
              <a:t>03</a:t>
            </a:r>
            <a:endParaRPr lang="en-US"/>
          </a:p>
        </p:txBody>
      </p:sp>
      <p:sp>
        <p:nvSpPr>
          <p:cNvPr id="5" name="Text Placeholder 4">
            <a:extLst>
              <a:ext uri="{FF2B5EF4-FFF2-40B4-BE49-F238E27FC236}">
                <a16:creationId xmlns:a16="http://schemas.microsoft.com/office/drawing/2014/main" id="{6A8F981C-8FF3-5441-0B29-EC27D9169E57}"/>
              </a:ext>
            </a:extLst>
          </p:cNvPr>
          <p:cNvSpPr>
            <a:spLocks noGrp="1"/>
          </p:cNvSpPr>
          <p:nvPr>
            <p:ph type="body" sz="quarter" idx="13"/>
          </p:nvPr>
        </p:nvSpPr>
        <p:spPr>
          <a:xfrm>
            <a:off x="965608" y="2014827"/>
            <a:ext cx="9027478" cy="3900781"/>
          </a:xfrm>
        </p:spPr>
        <p:txBody>
          <a:bodyPr/>
          <a:lstStyle/>
          <a:p>
            <a:pPr marL="285750" indent="-285750">
              <a:buFont typeface="Wingdings" panose="05000000000000000000" pitchFamily="2" charset="2"/>
              <a:buChar char="§"/>
            </a:pPr>
            <a:r>
              <a:rPr lang="en-US" sz="1400" dirty="0">
                <a:latin typeface="+mn-lt"/>
              </a:rPr>
              <a:t>Have all the important points been covered?</a:t>
            </a:r>
            <a:endParaRPr lang="fr-BE" sz="1400" dirty="0">
              <a:latin typeface="+mn-lt"/>
            </a:endParaRPr>
          </a:p>
          <a:p>
            <a:pPr marL="712788" lvl="3" indent="-171450">
              <a:buFont typeface="Arial" panose="020B0604020202020204" pitchFamily="34" charset="0"/>
              <a:buChar char="•"/>
            </a:pPr>
            <a:r>
              <a:rPr lang="en-US" sz="1000" dirty="0"/>
              <a:t>Who is my customer?</a:t>
            </a:r>
          </a:p>
          <a:p>
            <a:pPr marL="712788" lvl="3" indent="-171450">
              <a:buFont typeface="Arial" panose="020B0604020202020204" pitchFamily="34" charset="0"/>
              <a:buChar char="•"/>
            </a:pPr>
            <a:r>
              <a:rPr lang="en-US" sz="1000" dirty="0"/>
              <a:t>What are their expectations?</a:t>
            </a:r>
          </a:p>
          <a:p>
            <a:pPr marL="712788" lvl="3" indent="-171450">
              <a:buFont typeface="Arial" panose="020B0604020202020204" pitchFamily="34" charset="0"/>
              <a:buChar char="•"/>
            </a:pPr>
            <a:r>
              <a:rPr lang="en-US" sz="1000" dirty="0"/>
              <a:t>What is their budget?</a:t>
            </a:r>
          </a:p>
          <a:p>
            <a:pPr lvl="1"/>
            <a:endParaRPr lang="en-US" sz="1400" dirty="0"/>
          </a:p>
          <a:p>
            <a:pPr marL="285750" indent="-285750">
              <a:buFont typeface="Wingdings" panose="05000000000000000000" pitchFamily="2" charset="2"/>
              <a:buChar char="§"/>
            </a:pPr>
            <a:r>
              <a:rPr lang="en-US" sz="1400" dirty="0">
                <a:latin typeface="+mn-lt"/>
              </a:rPr>
              <a:t>What is the diagnosis?</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What is the business potential?</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Positive points of the interview</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Points of the interview to be improved</a:t>
            </a:r>
          </a:p>
          <a:p>
            <a:endParaRPr lang="en-US" sz="1400" dirty="0">
              <a:latin typeface="+mn-lt"/>
            </a:endParaRPr>
          </a:p>
          <a:p>
            <a:endParaRPr lang="en-US" sz="1400" dirty="0">
              <a:latin typeface="+mn-lt"/>
            </a:endParaRPr>
          </a:p>
        </p:txBody>
      </p:sp>
      <p:sp>
        <p:nvSpPr>
          <p:cNvPr id="3" name="Slide Number Placeholder 2">
            <a:extLst>
              <a:ext uri="{FF2B5EF4-FFF2-40B4-BE49-F238E27FC236}">
                <a16:creationId xmlns:a16="http://schemas.microsoft.com/office/drawing/2014/main" id="{F61EE424-753B-0542-87E3-010F6056C054}"/>
              </a:ext>
            </a:extLst>
          </p:cNvPr>
          <p:cNvSpPr>
            <a:spLocks noGrp="1"/>
          </p:cNvSpPr>
          <p:nvPr>
            <p:ph type="sldNum" sz="quarter" idx="17"/>
          </p:nvPr>
        </p:nvSpPr>
        <p:spPr/>
        <p:txBody>
          <a:bodyPr/>
          <a:lstStyle/>
          <a:p>
            <a:fld id="{6604329A-497E-4999-AF33-FDAE6902A437}" type="slidenum">
              <a:rPr lang="en-US" smtClean="0"/>
              <a:pPr/>
              <a:t>26</a:t>
            </a:fld>
            <a:endParaRPr lang="en-US"/>
          </a:p>
        </p:txBody>
      </p:sp>
      <p:sp>
        <p:nvSpPr>
          <p:cNvPr id="2" name="Title 1">
            <a:extLst>
              <a:ext uri="{FF2B5EF4-FFF2-40B4-BE49-F238E27FC236}">
                <a16:creationId xmlns:a16="http://schemas.microsoft.com/office/drawing/2014/main" id="{A06BDAF9-504D-E342-A5A0-7B4C3E796BF7}"/>
              </a:ext>
            </a:extLst>
          </p:cNvPr>
          <p:cNvSpPr>
            <a:spLocks noGrp="1"/>
          </p:cNvSpPr>
          <p:nvPr>
            <p:ph type="title"/>
          </p:nvPr>
        </p:nvSpPr>
        <p:spPr/>
        <p:txBody>
          <a:bodyPr/>
          <a:lstStyle/>
          <a:p>
            <a:r>
              <a:rPr lang="en-GB" dirty="0"/>
              <a:t>Discovering needs - Debriefing</a:t>
            </a:r>
            <a:endParaRPr lang="en-BE" dirty="0"/>
          </a:p>
        </p:txBody>
      </p:sp>
      <p:pic>
        <p:nvPicPr>
          <p:cNvPr id="19" name="Picture 18">
            <a:extLst>
              <a:ext uri="{FF2B5EF4-FFF2-40B4-BE49-F238E27FC236}">
                <a16:creationId xmlns:a16="http://schemas.microsoft.com/office/drawing/2014/main" id="{0B2F3DF0-338B-6B60-F70B-344F9E7BC2C3}"/>
              </a:ext>
            </a:extLst>
          </p:cNvPr>
          <p:cNvPicPr>
            <a:picLocks noChangeAspect="1"/>
          </p:cNvPicPr>
          <p:nvPr/>
        </p:nvPicPr>
        <p:blipFill rotWithShape="1">
          <a:blip r:embed="rId3"/>
          <a:srcRect l="25202"/>
          <a:stretch/>
        </p:blipFill>
        <p:spPr>
          <a:xfrm>
            <a:off x="5453610" y="1544771"/>
            <a:ext cx="6654781" cy="4616961"/>
          </a:xfrm>
          <a:prstGeom prst="rect">
            <a:avLst/>
          </a:prstGeom>
        </p:spPr>
      </p:pic>
      <p:sp>
        <p:nvSpPr>
          <p:cNvPr id="20" name="TextBox 19">
            <a:extLst>
              <a:ext uri="{FF2B5EF4-FFF2-40B4-BE49-F238E27FC236}">
                <a16:creationId xmlns:a16="http://schemas.microsoft.com/office/drawing/2014/main" id="{1643B0F6-CA8B-DD03-2B68-532AC2D1E1E1}"/>
              </a:ext>
            </a:extLst>
          </p:cNvPr>
          <p:cNvSpPr txBox="1"/>
          <p:nvPr/>
        </p:nvSpPr>
        <p:spPr>
          <a:xfrm>
            <a:off x="5861831" y="3955366"/>
            <a:ext cx="2607299" cy="584775"/>
          </a:xfrm>
          <a:prstGeom prst="rect">
            <a:avLst/>
          </a:prstGeom>
          <a:noFill/>
        </p:spPr>
        <p:txBody>
          <a:bodyPr wrap="square">
            <a:spAutoFit/>
          </a:bodyPr>
          <a:lstStyle/>
          <a:p>
            <a:pPr algn="ctr"/>
            <a:r>
              <a:rPr lang="fr-BE" sz="3200" dirty="0">
                <a:solidFill>
                  <a:srgbClr val="FFC000"/>
                </a:solidFill>
                <a:latin typeface="+mj-lt"/>
              </a:rPr>
              <a:t>Debriefing</a:t>
            </a:r>
            <a:endParaRPr lang="en-US" sz="3200" dirty="0">
              <a:solidFill>
                <a:srgbClr val="FFC000"/>
              </a:solidFill>
              <a:latin typeface="+mj-lt"/>
            </a:endParaRPr>
          </a:p>
        </p:txBody>
      </p:sp>
      <p:pic>
        <p:nvPicPr>
          <p:cNvPr id="21" name="Picture 20" descr="A picture containing icon&#10;&#10;Description automatically generated">
            <a:extLst>
              <a:ext uri="{FF2B5EF4-FFF2-40B4-BE49-F238E27FC236}">
                <a16:creationId xmlns:a16="http://schemas.microsoft.com/office/drawing/2014/main" id="{020BD12A-56A4-5F3D-C310-EE56D7DC22A7}"/>
              </a:ext>
            </a:extLst>
          </p:cNvPr>
          <p:cNvPicPr>
            <a:picLocks noChangeAspect="1"/>
          </p:cNvPicPr>
          <p:nvPr/>
        </p:nvPicPr>
        <p:blipFill rotWithShape="1">
          <a:blip r:embed="rId4"/>
          <a:srcRect l="15482" t="21185" r="16666" b="22405"/>
          <a:stretch/>
        </p:blipFill>
        <p:spPr>
          <a:xfrm>
            <a:off x="6525400" y="2850932"/>
            <a:ext cx="1280160" cy="1064275"/>
          </a:xfrm>
          <a:prstGeom prst="rect">
            <a:avLst/>
          </a:prstGeom>
        </p:spPr>
      </p:pic>
      <p:pic>
        <p:nvPicPr>
          <p:cNvPr id="8" name="Picture 7">
            <a:extLst>
              <a:ext uri="{FF2B5EF4-FFF2-40B4-BE49-F238E27FC236}">
                <a16:creationId xmlns:a16="http://schemas.microsoft.com/office/drawing/2014/main" id="{CB279C3A-5583-5883-DB23-72659495CB6A}"/>
              </a:ext>
            </a:extLst>
          </p:cNvPr>
          <p:cNvPicPr>
            <a:picLocks noChangeAspect="1"/>
          </p:cNvPicPr>
          <p:nvPr/>
        </p:nvPicPr>
        <p:blipFill>
          <a:blip r:embed="rId5"/>
          <a:stretch>
            <a:fillRect/>
          </a:stretch>
        </p:blipFill>
        <p:spPr>
          <a:xfrm>
            <a:off x="1328822" y="624820"/>
            <a:ext cx="2438611" cy="1371719"/>
          </a:xfrm>
          <a:prstGeom prst="rect">
            <a:avLst/>
          </a:prstGeom>
        </p:spPr>
      </p:pic>
    </p:spTree>
    <p:extLst>
      <p:ext uri="{BB962C8B-B14F-4D97-AF65-F5344CB8AC3E}">
        <p14:creationId xmlns:p14="http://schemas.microsoft.com/office/powerpoint/2010/main" val="44882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0E738-0539-4BE0-A3FD-DA8628B10DAF}"/>
              </a:ext>
            </a:extLst>
          </p:cNvPr>
          <p:cNvSpPr>
            <a:spLocks noGrp="1"/>
          </p:cNvSpPr>
          <p:nvPr>
            <p:ph type="body" idx="1"/>
          </p:nvPr>
        </p:nvSpPr>
        <p:spPr/>
        <p:txBody>
          <a:bodyPr>
            <a:normAutofit/>
          </a:bodyPr>
          <a:lstStyle/>
          <a:p>
            <a:r>
              <a:rPr lang="fr-FR" dirty="0"/>
              <a:t>Case </a:t>
            </a:r>
            <a:r>
              <a:rPr lang="fr-FR" dirty="0" err="1"/>
              <a:t>study</a:t>
            </a:r>
            <a:r>
              <a:rPr lang="fr-FR" dirty="0"/>
              <a:t> VSB</a:t>
            </a:r>
            <a:endParaRPr lang="en-US" dirty="0"/>
          </a:p>
        </p:txBody>
      </p:sp>
      <p:sp>
        <p:nvSpPr>
          <p:cNvPr id="5" name="Text Placeholder 4">
            <a:extLst>
              <a:ext uri="{FF2B5EF4-FFF2-40B4-BE49-F238E27FC236}">
                <a16:creationId xmlns:a16="http://schemas.microsoft.com/office/drawing/2014/main" id="{A657FB2F-B220-DDCE-3E2A-C10ACB5B083C}"/>
              </a:ext>
            </a:extLst>
          </p:cNvPr>
          <p:cNvSpPr>
            <a:spLocks noGrp="1"/>
          </p:cNvSpPr>
          <p:nvPr>
            <p:ph type="body" sz="quarter" idx="19"/>
          </p:nvPr>
        </p:nvSpPr>
        <p:spPr/>
        <p:txBody>
          <a:bodyPr/>
          <a:lstStyle/>
          <a:p>
            <a:r>
              <a:rPr lang="fr-BE"/>
              <a:t>03</a:t>
            </a:r>
            <a:endParaRPr lang="en-US"/>
          </a:p>
        </p:txBody>
      </p:sp>
      <p:sp>
        <p:nvSpPr>
          <p:cNvPr id="4" name="Text Placeholder 3">
            <a:extLst>
              <a:ext uri="{FF2B5EF4-FFF2-40B4-BE49-F238E27FC236}">
                <a16:creationId xmlns:a16="http://schemas.microsoft.com/office/drawing/2014/main" id="{418EDE4D-749F-EA56-B92B-2E0A49FDCB51}"/>
              </a:ext>
            </a:extLst>
          </p:cNvPr>
          <p:cNvSpPr>
            <a:spLocks noGrp="1"/>
          </p:cNvSpPr>
          <p:nvPr>
            <p:ph type="body" sz="quarter" idx="13"/>
          </p:nvPr>
        </p:nvSpPr>
        <p:spPr>
          <a:xfrm>
            <a:off x="745716" y="1032232"/>
            <a:ext cx="10800000" cy="5196950"/>
          </a:xfrm>
        </p:spPr>
        <p:txBody>
          <a:bodyPr/>
          <a:lstStyle/>
          <a:p>
            <a:pPr marL="0" indent="0">
              <a:buNone/>
            </a:pPr>
            <a:r>
              <a:rPr lang="fr-BE" sz="1400" b="1" dirty="0">
                <a:solidFill>
                  <a:schemeClr val="tx1"/>
                </a:solidFill>
                <a:latin typeface="+mn-lt"/>
              </a:rPr>
              <a:t>Key information to </a:t>
            </a:r>
            <a:r>
              <a:rPr lang="fr-BE" sz="1400" b="1" dirty="0" err="1">
                <a:solidFill>
                  <a:schemeClr val="tx1"/>
                </a:solidFill>
                <a:latin typeface="+mn-lt"/>
              </a:rPr>
              <a:t>discover</a:t>
            </a:r>
            <a:r>
              <a:rPr lang="fr-BE" sz="1400" b="1" dirty="0">
                <a:solidFill>
                  <a:schemeClr val="tx1"/>
                </a:solidFill>
                <a:latin typeface="+mn-lt"/>
              </a:rPr>
              <a:t>:</a:t>
            </a:r>
          </a:p>
          <a:p>
            <a:pPr lvl="1"/>
            <a:r>
              <a:rPr lang="en-US" sz="1400" dirty="0">
                <a:latin typeface="+mn-lt"/>
              </a:rPr>
              <a:t>Company owner who comes for his own vehicle (renewal with trade-in)</a:t>
            </a:r>
          </a:p>
          <a:p>
            <a:pPr lvl="1"/>
            <a:r>
              <a:rPr lang="en-US" sz="1400" dirty="0">
                <a:latin typeface="+mn-lt"/>
              </a:rPr>
              <a:t>Fleet of 6 PCs, 5 LCVs</a:t>
            </a:r>
          </a:p>
          <a:p>
            <a:pPr lvl="1"/>
            <a:r>
              <a:rPr lang="en-US" sz="1400" dirty="0">
                <a:latin typeface="+mn-lt"/>
              </a:rPr>
              <a:t>Current financing methods: financial leasing (48 months) and cash purchase</a:t>
            </a:r>
            <a:endParaRPr lang="fr-BE" sz="1400" dirty="0">
              <a:latin typeface="+mn-lt"/>
            </a:endParaRPr>
          </a:p>
          <a:p>
            <a:endParaRPr lang="fr-BE" sz="1400" dirty="0">
              <a:latin typeface="+mn-lt"/>
            </a:endParaRPr>
          </a:p>
          <a:p>
            <a:r>
              <a:rPr lang="fr-BE" sz="1400" b="1" dirty="0" err="1">
                <a:solidFill>
                  <a:schemeClr val="tx1"/>
                </a:solidFill>
                <a:latin typeface="+mn-lt"/>
                <a:sym typeface="Wingdings" panose="05000000000000000000" pitchFamily="2" charset="2"/>
              </a:rPr>
              <a:t>Diagnosis</a:t>
            </a:r>
            <a:r>
              <a:rPr lang="fr-BE" sz="1400" b="1" dirty="0">
                <a:solidFill>
                  <a:schemeClr val="tx1"/>
                </a:solidFill>
                <a:latin typeface="+mn-lt"/>
                <a:sym typeface="Wingdings" panose="05000000000000000000" pitchFamily="2" charset="2"/>
              </a:rPr>
              <a:t>:</a:t>
            </a:r>
          </a:p>
          <a:p>
            <a:pPr lvl="1"/>
            <a:r>
              <a:rPr lang="fr-FR" sz="1400" dirty="0">
                <a:latin typeface="+mn-lt"/>
                <a:sym typeface="Wingdings" panose="05000000000000000000" pitchFamily="2" charset="2"/>
              </a:rPr>
              <a:t>Business </a:t>
            </a:r>
            <a:r>
              <a:rPr lang="fr-FR" sz="1400" dirty="0" err="1">
                <a:latin typeface="+mn-lt"/>
                <a:sym typeface="Wingdings" panose="05000000000000000000" pitchFamily="2" charset="2"/>
              </a:rPr>
              <a:t>potential</a:t>
            </a:r>
            <a:r>
              <a:rPr lang="fr-FR" sz="1400" dirty="0">
                <a:latin typeface="+mn-lt"/>
                <a:sym typeface="Wingdings" panose="05000000000000000000" pitchFamily="2" charset="2"/>
              </a:rPr>
              <a:t>:</a:t>
            </a:r>
          </a:p>
          <a:p>
            <a:pPr lvl="2"/>
            <a:r>
              <a:rPr lang="en-US" sz="1200" dirty="0">
                <a:solidFill>
                  <a:schemeClr val="tx1"/>
                </a:solidFill>
                <a:latin typeface="+mn-lt"/>
                <a:sym typeface="Wingdings" panose="05000000000000000000" pitchFamily="2" charset="2"/>
              </a:rPr>
              <a:t>Short-term renewal: 1 D-segment SUV</a:t>
            </a:r>
            <a:r>
              <a:rPr lang="en-US" sz="1200" dirty="0">
                <a:solidFill>
                  <a:schemeClr val="tx1"/>
                </a:solidFill>
                <a:sym typeface="Wingdings" panose="05000000000000000000" pitchFamily="2" charset="2"/>
              </a:rPr>
              <a:t> / </a:t>
            </a:r>
            <a:r>
              <a:rPr lang="en-US" sz="1200" dirty="0">
                <a:solidFill>
                  <a:schemeClr val="tx1"/>
                </a:solidFill>
                <a:latin typeface="+mn-lt"/>
                <a:sym typeface="Wingdings" panose="05000000000000000000" pitchFamily="2" charset="2"/>
              </a:rPr>
              <a:t>Potential for sale of 1 LEV.</a:t>
            </a:r>
          </a:p>
          <a:p>
            <a:pPr lvl="2"/>
            <a:r>
              <a:rPr lang="en-US" sz="1200" dirty="0">
                <a:solidFill>
                  <a:schemeClr val="tx1"/>
                </a:solidFill>
                <a:latin typeface="+mn-lt"/>
                <a:sym typeface="Wingdings" panose="05000000000000000000" pitchFamily="2" charset="2"/>
              </a:rPr>
              <a:t>Renewal within 12 months: 1 L2H2 van</a:t>
            </a:r>
          </a:p>
          <a:p>
            <a:pPr lvl="2"/>
            <a:r>
              <a:rPr lang="en-US" sz="1200" dirty="0">
                <a:solidFill>
                  <a:schemeClr val="tx1"/>
                </a:solidFill>
                <a:latin typeface="+mn-lt"/>
                <a:sym typeface="Wingdings" panose="05000000000000000000" pitchFamily="2" charset="2"/>
              </a:rPr>
              <a:t>Acquisition of an additional company car (if low budget) subject to the </a:t>
            </a:r>
            <a:r>
              <a:rPr lang="en-US" sz="1200" dirty="0" err="1">
                <a:solidFill>
                  <a:schemeClr val="tx1"/>
                </a:solidFill>
                <a:latin typeface="+mn-lt"/>
                <a:sym typeface="Wingdings" panose="05000000000000000000" pitchFamily="2" charset="2"/>
              </a:rPr>
              <a:t>finalisation</a:t>
            </a:r>
            <a:r>
              <a:rPr lang="en-US" sz="1200" dirty="0">
                <a:solidFill>
                  <a:schemeClr val="tx1"/>
                </a:solidFill>
                <a:latin typeface="+mn-lt"/>
                <a:sym typeface="Wingdings" panose="05000000000000000000" pitchFamily="2" charset="2"/>
              </a:rPr>
              <a:t> of an investment</a:t>
            </a:r>
            <a:endParaRPr lang="fr-FR" sz="1200" dirty="0">
              <a:solidFill>
                <a:schemeClr val="tx1"/>
              </a:solidFill>
              <a:latin typeface="+mn-lt"/>
              <a:sym typeface="Wingdings" panose="05000000000000000000" pitchFamily="2" charset="2"/>
            </a:endParaRPr>
          </a:p>
          <a:p>
            <a:pPr lvl="1"/>
            <a:r>
              <a:rPr lang="fr-FR" sz="1400" dirty="0">
                <a:latin typeface="+mn-lt"/>
                <a:sym typeface="Wingdings" panose="05000000000000000000" pitchFamily="2" charset="2"/>
              </a:rPr>
              <a:t>Main expectations:</a:t>
            </a:r>
          </a:p>
          <a:p>
            <a:pPr lvl="2"/>
            <a:r>
              <a:rPr lang="en-US" sz="1200" dirty="0">
                <a:solidFill>
                  <a:schemeClr val="tx1"/>
                </a:solidFill>
                <a:latin typeface="+mn-lt"/>
                <a:sym typeface="Wingdings" panose="05000000000000000000" pitchFamily="2" charset="2"/>
              </a:rPr>
              <a:t>Open to any proposal to reduce fleet costs and improve operational fleet management</a:t>
            </a:r>
          </a:p>
          <a:p>
            <a:pPr lvl="2"/>
            <a:r>
              <a:rPr lang="en-US" sz="1200" dirty="0">
                <a:solidFill>
                  <a:schemeClr val="tx1"/>
                </a:solidFill>
                <a:latin typeface="+mn-lt"/>
                <a:sym typeface="Wingdings" panose="05000000000000000000" pitchFamily="2" charset="2"/>
              </a:rPr>
              <a:t>Preserve the company solvency, given the planned investments</a:t>
            </a:r>
            <a:endParaRPr lang="fr-FR" sz="1200" dirty="0">
              <a:solidFill>
                <a:schemeClr val="tx1"/>
              </a:solidFill>
              <a:latin typeface="+mn-lt"/>
              <a:sym typeface="Wingdings" panose="05000000000000000000" pitchFamily="2" charset="2"/>
            </a:endParaRPr>
          </a:p>
          <a:p>
            <a:pPr marL="0" lvl="1" indent="0">
              <a:buNone/>
            </a:pPr>
            <a:endParaRPr lang="fr-BE" sz="1000" b="1" dirty="0">
              <a:solidFill>
                <a:schemeClr val="tx1"/>
              </a:solidFill>
              <a:sym typeface="Wingdings" panose="05000000000000000000" pitchFamily="2" charset="2"/>
            </a:endParaRPr>
          </a:p>
          <a:p>
            <a:pPr marL="0" lvl="1" indent="0">
              <a:buNone/>
            </a:pPr>
            <a:r>
              <a:rPr lang="fr-BE" sz="1400" b="1" dirty="0">
                <a:solidFill>
                  <a:schemeClr val="tx1"/>
                </a:solidFill>
                <a:sym typeface="Wingdings" panose="05000000000000000000" pitchFamily="2" charset="2"/>
              </a:rPr>
              <a:t>Arguments to </a:t>
            </a:r>
            <a:r>
              <a:rPr lang="fr-BE" sz="1400" b="1" dirty="0" err="1">
                <a:solidFill>
                  <a:schemeClr val="tx1"/>
                </a:solidFill>
                <a:sym typeface="Wingdings" panose="05000000000000000000" pitchFamily="2" charset="2"/>
              </a:rPr>
              <a:t>be</a:t>
            </a:r>
            <a:r>
              <a:rPr lang="fr-BE" sz="1400" b="1" dirty="0">
                <a:solidFill>
                  <a:schemeClr val="tx1"/>
                </a:solidFill>
                <a:sym typeface="Wingdings" panose="05000000000000000000" pitchFamily="2" charset="2"/>
              </a:rPr>
              <a:t> </a:t>
            </a:r>
            <a:r>
              <a:rPr lang="fr-BE" sz="1400" b="1" dirty="0" err="1">
                <a:solidFill>
                  <a:schemeClr val="tx1"/>
                </a:solidFill>
                <a:sym typeface="Wingdings" panose="05000000000000000000" pitchFamily="2" charset="2"/>
              </a:rPr>
              <a:t>developed</a:t>
            </a:r>
            <a:r>
              <a:rPr lang="fr-BE" sz="1400" b="1" dirty="0">
                <a:solidFill>
                  <a:schemeClr val="tx1"/>
                </a:solidFill>
                <a:sym typeface="Wingdings" panose="05000000000000000000" pitchFamily="2" charset="2"/>
              </a:rPr>
              <a:t>:</a:t>
            </a:r>
          </a:p>
          <a:p>
            <a:pPr marL="0" lvl="1"/>
            <a:r>
              <a:rPr lang="en-US" sz="1400" dirty="0">
                <a:sym typeface="Wingdings" panose="05000000000000000000" pitchFamily="2" charset="2"/>
              </a:rPr>
              <a:t>Financing method: advantages/disadvantages of financial vs. operational leasing with services</a:t>
            </a:r>
          </a:p>
          <a:p>
            <a:pPr marL="0" lvl="1"/>
            <a:r>
              <a:rPr lang="en-US" sz="1400" dirty="0">
                <a:sym typeface="Wingdings" panose="05000000000000000000" pitchFamily="2" charset="2"/>
              </a:rPr>
              <a:t>TCO approach (ICE vs. LEV comparison)</a:t>
            </a:r>
            <a:endParaRPr lang="en-US" sz="1400" dirty="0"/>
          </a:p>
          <a:p>
            <a:endParaRPr lang="en-US" sz="1400" dirty="0"/>
          </a:p>
        </p:txBody>
      </p:sp>
      <p:sp>
        <p:nvSpPr>
          <p:cNvPr id="6" name="Slide Number Placeholder 5">
            <a:extLst>
              <a:ext uri="{FF2B5EF4-FFF2-40B4-BE49-F238E27FC236}">
                <a16:creationId xmlns:a16="http://schemas.microsoft.com/office/drawing/2014/main" id="{49F27E07-078D-40A9-9564-024355544F19}"/>
              </a:ext>
            </a:extLst>
          </p:cNvPr>
          <p:cNvSpPr>
            <a:spLocks noGrp="1"/>
          </p:cNvSpPr>
          <p:nvPr>
            <p:ph type="sldNum" sz="quarter" idx="17"/>
          </p:nvPr>
        </p:nvSpPr>
        <p:spPr/>
        <p:txBody>
          <a:bodyPr/>
          <a:lstStyle/>
          <a:p>
            <a:fld id="{EECA8F73-ACC7-A64F-8F77-C8CBCE9A3AB4}" type="slidenum">
              <a:rPr lang="en-GB" smtClean="0"/>
              <a:pPr/>
              <a:t>27</a:t>
            </a:fld>
            <a:endParaRPr lang="en-GB"/>
          </a:p>
        </p:txBody>
      </p:sp>
      <p:sp>
        <p:nvSpPr>
          <p:cNvPr id="3" name="Title 2">
            <a:extLst>
              <a:ext uri="{FF2B5EF4-FFF2-40B4-BE49-F238E27FC236}">
                <a16:creationId xmlns:a16="http://schemas.microsoft.com/office/drawing/2014/main" id="{13A4F726-BF17-4D3E-B557-63C6B5883F12}"/>
              </a:ext>
            </a:extLst>
          </p:cNvPr>
          <p:cNvSpPr>
            <a:spLocks noGrp="1"/>
          </p:cNvSpPr>
          <p:nvPr>
            <p:ph type="title"/>
          </p:nvPr>
        </p:nvSpPr>
        <p:spPr/>
        <p:txBody>
          <a:bodyPr/>
          <a:lstStyle/>
          <a:p>
            <a:r>
              <a:rPr lang="en-US" dirty="0"/>
              <a:t>Summary of the discovery phase</a:t>
            </a:r>
          </a:p>
        </p:txBody>
      </p:sp>
      <p:pic>
        <p:nvPicPr>
          <p:cNvPr id="7" name="Picture 2" descr="Stellantis dévoile un florilège de slogans pour ses marques">
            <a:extLst>
              <a:ext uri="{FF2B5EF4-FFF2-40B4-BE49-F238E27FC236}">
                <a16:creationId xmlns:a16="http://schemas.microsoft.com/office/drawing/2014/main" id="{D1C1F6A7-0D7E-42AB-C581-644199064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8" name="Picture 2" descr="Drapeaux Monde Banque d'images et photos libres de droit - iStock">
            <a:extLst>
              <a:ext uri="{FF2B5EF4-FFF2-40B4-BE49-F238E27FC236}">
                <a16:creationId xmlns:a16="http://schemas.microsoft.com/office/drawing/2014/main" id="{796F67DE-5418-ED15-69AD-14EC12C6F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2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5BB971-B9E0-4670-DECA-12711AA4F248}"/>
              </a:ext>
            </a:extLst>
          </p:cNvPr>
          <p:cNvSpPr>
            <a:spLocks noGrp="1"/>
          </p:cNvSpPr>
          <p:nvPr>
            <p:ph type="body" idx="1"/>
          </p:nvPr>
        </p:nvSpPr>
        <p:spPr>
          <a:xfrm>
            <a:off x="1" y="80125"/>
            <a:ext cx="9683261" cy="335964"/>
          </a:xfrm>
        </p:spPr>
        <p:txBody>
          <a:bodyPr/>
          <a:lstStyle/>
          <a:p>
            <a:r>
              <a:rPr lang="fr-FR" dirty="0"/>
              <a:t>Case </a:t>
            </a:r>
            <a:r>
              <a:rPr lang="fr-FR" dirty="0" err="1"/>
              <a:t>study</a:t>
            </a:r>
            <a:r>
              <a:rPr lang="fr-FR" dirty="0"/>
              <a:t> VSB</a:t>
            </a:r>
            <a:endParaRPr lang="en-US" dirty="0"/>
          </a:p>
        </p:txBody>
      </p:sp>
      <p:sp>
        <p:nvSpPr>
          <p:cNvPr id="4" name="Text Placeholder 3">
            <a:extLst>
              <a:ext uri="{FF2B5EF4-FFF2-40B4-BE49-F238E27FC236}">
                <a16:creationId xmlns:a16="http://schemas.microsoft.com/office/drawing/2014/main" id="{63E9D412-ECF5-6133-DAC5-FC181A973094}"/>
              </a:ext>
            </a:extLst>
          </p:cNvPr>
          <p:cNvSpPr>
            <a:spLocks noGrp="1"/>
          </p:cNvSpPr>
          <p:nvPr>
            <p:ph type="body" sz="quarter" idx="19"/>
          </p:nvPr>
        </p:nvSpPr>
        <p:spPr/>
        <p:txBody>
          <a:bodyPr/>
          <a:lstStyle/>
          <a:p>
            <a:r>
              <a:rPr lang="fr-BE"/>
              <a:t>03</a:t>
            </a:r>
            <a:endParaRPr lang="en-US"/>
          </a:p>
        </p:txBody>
      </p:sp>
      <p:sp>
        <p:nvSpPr>
          <p:cNvPr id="11" name="Text Placeholder 10">
            <a:extLst>
              <a:ext uri="{FF2B5EF4-FFF2-40B4-BE49-F238E27FC236}">
                <a16:creationId xmlns:a16="http://schemas.microsoft.com/office/drawing/2014/main" id="{98CF5694-A480-0075-924B-09E27E2C0EE5}"/>
              </a:ext>
            </a:extLst>
          </p:cNvPr>
          <p:cNvSpPr>
            <a:spLocks noGrp="1"/>
          </p:cNvSpPr>
          <p:nvPr>
            <p:ph type="body" sz="quarter" idx="13"/>
          </p:nvPr>
        </p:nvSpPr>
        <p:spPr/>
        <p:txBody>
          <a:bodyPr/>
          <a:lstStyle/>
          <a:p>
            <a:r>
              <a:rPr lang="fr-BE" dirty="0"/>
              <a:t>02</a:t>
            </a:r>
            <a:endParaRPr lang="en-US" dirty="0"/>
          </a:p>
        </p:txBody>
      </p:sp>
      <p:sp>
        <p:nvSpPr>
          <p:cNvPr id="5" name="Slide Number Placeholder 4">
            <a:extLst>
              <a:ext uri="{FF2B5EF4-FFF2-40B4-BE49-F238E27FC236}">
                <a16:creationId xmlns:a16="http://schemas.microsoft.com/office/drawing/2014/main" id="{09AF7D30-1463-94B5-46C7-4C6865F20B94}"/>
              </a:ext>
            </a:extLst>
          </p:cNvPr>
          <p:cNvSpPr>
            <a:spLocks noGrp="1"/>
          </p:cNvSpPr>
          <p:nvPr>
            <p:ph type="sldNum" sz="quarter" idx="17"/>
          </p:nvPr>
        </p:nvSpPr>
        <p:spPr/>
        <p:txBody>
          <a:bodyPr/>
          <a:lstStyle/>
          <a:p>
            <a:fld id="{975A587B-5814-4D9B-9598-FE9CB954CB01}" type="slidenum">
              <a:rPr lang="en-US" noProof="0" smtClean="0"/>
              <a:pPr/>
              <a:t>28</a:t>
            </a:fld>
            <a:endParaRPr lang="en-US" b="0" noProof="0"/>
          </a:p>
        </p:txBody>
      </p:sp>
      <p:sp>
        <p:nvSpPr>
          <p:cNvPr id="8" name="Title 7">
            <a:extLst>
              <a:ext uri="{FF2B5EF4-FFF2-40B4-BE49-F238E27FC236}">
                <a16:creationId xmlns:a16="http://schemas.microsoft.com/office/drawing/2014/main" id="{5BECD6EE-4DA9-233C-B2C6-4C43BD175BE5}"/>
              </a:ext>
            </a:extLst>
          </p:cNvPr>
          <p:cNvSpPr>
            <a:spLocks noGrp="1"/>
          </p:cNvSpPr>
          <p:nvPr>
            <p:ph type="title"/>
          </p:nvPr>
        </p:nvSpPr>
        <p:spPr/>
        <p:txBody>
          <a:bodyPr/>
          <a:lstStyle/>
          <a:p>
            <a:r>
              <a:rPr lang="en-US" dirty="0"/>
              <a:t>Checklist "discovering the needs of VSB/SME" - Summary</a:t>
            </a:r>
          </a:p>
        </p:txBody>
      </p:sp>
      <p:sp>
        <p:nvSpPr>
          <p:cNvPr id="14" name="Rectangle 13">
            <a:extLst>
              <a:ext uri="{FF2B5EF4-FFF2-40B4-BE49-F238E27FC236}">
                <a16:creationId xmlns:a16="http://schemas.microsoft.com/office/drawing/2014/main" id="{F5276FE8-6176-F86D-F17C-CB4326679DE1}"/>
              </a:ext>
            </a:extLst>
          </p:cNvPr>
          <p:cNvSpPr/>
          <p:nvPr/>
        </p:nvSpPr>
        <p:spPr bwMode="auto">
          <a:xfrm>
            <a:off x="4209112" y="1272607"/>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What are their </a:t>
            </a:r>
          </a:p>
          <a:p>
            <a:pPr algn="ctr" eaLnBrk="1" hangingPunct="1">
              <a:defRPr/>
            </a:pPr>
            <a:r>
              <a:rPr lang="en-GB" dirty="0">
                <a:latin typeface="+mj-lt"/>
                <a:cs typeface="Calibri" panose="020F0502020204030204" pitchFamily="34" charset="0"/>
              </a:rPr>
              <a:t>expectations?</a:t>
            </a:r>
            <a:endParaRPr lang="en-GB" sz="2000" dirty="0">
              <a:latin typeface="+mj-lt"/>
              <a:cs typeface="Calibri" panose="020F0502020204030204" pitchFamily="34" charset="0"/>
            </a:endParaRPr>
          </a:p>
          <a:p>
            <a:pPr algn="ctr" eaLnBrk="1" hangingPunct="1">
              <a:defRPr/>
            </a:pPr>
            <a:endParaRPr lang="en-GB" sz="1200" dirty="0">
              <a:cs typeface="Calibri" panose="020F0502020204030204" pitchFamily="34" charset="0"/>
            </a:endParaRPr>
          </a:p>
        </p:txBody>
      </p:sp>
      <p:sp>
        <p:nvSpPr>
          <p:cNvPr id="16" name="Rectangle 15">
            <a:extLst>
              <a:ext uri="{FF2B5EF4-FFF2-40B4-BE49-F238E27FC236}">
                <a16:creationId xmlns:a16="http://schemas.microsoft.com/office/drawing/2014/main" id="{F6F40B23-C5CA-5EDC-7948-6D04ED4F844F}"/>
              </a:ext>
            </a:extLst>
          </p:cNvPr>
          <p:cNvSpPr/>
          <p:nvPr/>
        </p:nvSpPr>
        <p:spPr bwMode="auto">
          <a:xfrm>
            <a:off x="8421139" y="1242993"/>
            <a:ext cx="3770853" cy="676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Calibri" panose="020F0502020204030204" pitchFamily="34" charset="0"/>
              </a:rPr>
              <a:t>   </a:t>
            </a:r>
            <a:r>
              <a:rPr lang="en-GB" sz="2000" dirty="0">
                <a:latin typeface="+mj-lt"/>
                <a:cs typeface="Calibri" panose="020F0502020204030204" pitchFamily="34" charset="0"/>
              </a:rPr>
              <a:t>What is their budget?</a:t>
            </a:r>
            <a:endParaRPr lang="en-GB" dirty="0">
              <a:latin typeface="+mj-lt"/>
              <a:cs typeface="Calibri" panose="020F0502020204030204" pitchFamily="34" charset="0"/>
            </a:endParaRPr>
          </a:p>
          <a:p>
            <a:pPr algn="ctr">
              <a:defRPr/>
            </a:pPr>
            <a:r>
              <a:rPr lang="en-GB" sz="1100" dirty="0">
                <a:cs typeface="Calibri" panose="020F0502020204030204" pitchFamily="34" charset="0"/>
              </a:rPr>
              <a:t>(Vehicle + Financing + Services) </a:t>
            </a:r>
          </a:p>
        </p:txBody>
      </p:sp>
      <p:pic>
        <p:nvPicPr>
          <p:cNvPr id="17" name="Graphique 35" descr="Euro avec un remplissage uni">
            <a:extLst>
              <a:ext uri="{FF2B5EF4-FFF2-40B4-BE49-F238E27FC236}">
                <a16:creationId xmlns:a16="http://schemas.microsoft.com/office/drawing/2014/main" id="{AAA3CBE6-68F2-E61F-D90A-FE817608F71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7325" y="1334608"/>
            <a:ext cx="560521" cy="522398"/>
          </a:xfrm>
          <a:prstGeom prst="rect">
            <a:avLst/>
          </a:prstGeom>
        </p:spPr>
      </p:pic>
      <p:pic>
        <p:nvPicPr>
          <p:cNvPr id="18" name="Graphic 17" descr="Clipboard Partially Checked outline">
            <a:extLst>
              <a:ext uri="{FF2B5EF4-FFF2-40B4-BE49-F238E27FC236}">
                <a16:creationId xmlns:a16="http://schemas.microsoft.com/office/drawing/2014/main" id="{BC0F97F1-46E0-C1CF-0A70-BAD9AD7A7C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2825" y="1243330"/>
            <a:ext cx="712760" cy="712760"/>
          </a:xfrm>
          <a:prstGeom prst="rect">
            <a:avLst/>
          </a:prstGeom>
        </p:spPr>
      </p:pic>
      <p:sp>
        <p:nvSpPr>
          <p:cNvPr id="21" name="Rectangle 20">
            <a:extLst>
              <a:ext uri="{FF2B5EF4-FFF2-40B4-BE49-F238E27FC236}">
                <a16:creationId xmlns:a16="http://schemas.microsoft.com/office/drawing/2014/main" id="{8D793422-CB4C-2EB5-6304-61F254447EC2}"/>
              </a:ext>
            </a:extLst>
          </p:cNvPr>
          <p:cNvSpPr/>
          <p:nvPr/>
        </p:nvSpPr>
        <p:spPr bwMode="auto">
          <a:xfrm>
            <a:off x="-2916" y="1272607"/>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sp>
        <p:nvSpPr>
          <p:cNvPr id="20" name="TextBox 19">
            <a:extLst>
              <a:ext uri="{FF2B5EF4-FFF2-40B4-BE49-F238E27FC236}">
                <a16:creationId xmlns:a16="http://schemas.microsoft.com/office/drawing/2014/main" id="{0FC18D2D-EF60-A390-7E52-1B0A9C6D709B}"/>
              </a:ext>
            </a:extLst>
          </p:cNvPr>
          <p:cNvSpPr txBox="1"/>
          <p:nvPr/>
        </p:nvSpPr>
        <p:spPr>
          <a:xfrm>
            <a:off x="782250" y="1340332"/>
            <a:ext cx="2771194" cy="830997"/>
          </a:xfrm>
          <a:prstGeom prst="rect">
            <a:avLst/>
          </a:prstGeom>
          <a:noFill/>
        </p:spPr>
        <p:txBody>
          <a:bodyPr wrap="square">
            <a:spAutoFit/>
          </a:bodyPr>
          <a:lstStyle/>
          <a:p>
            <a:pPr algn="ctr" eaLnBrk="1" hangingPunct="1">
              <a:defRPr/>
            </a:pPr>
            <a:r>
              <a:rPr lang="en-GB" dirty="0">
                <a:solidFill>
                  <a:schemeClr val="bg1"/>
                </a:solidFill>
                <a:latin typeface="+mj-lt"/>
                <a:cs typeface="Calibri" panose="020F0502020204030204" pitchFamily="34" charset="0"/>
              </a:rPr>
              <a:t>Who is my customer?</a:t>
            </a:r>
          </a:p>
          <a:p>
            <a:pPr algn="ctr" eaLnBrk="1" hangingPunct="1">
              <a:defRPr/>
            </a:pPr>
            <a:r>
              <a:rPr lang="en-GB" sz="1200" dirty="0">
                <a:solidFill>
                  <a:schemeClr val="lt1"/>
                </a:solidFill>
                <a:cs typeface="Calibri" panose="020F0502020204030204" pitchFamily="34" charset="0"/>
              </a:rPr>
              <a:t>(Situational questions)</a:t>
            </a:r>
          </a:p>
        </p:txBody>
      </p:sp>
      <p:pic>
        <p:nvPicPr>
          <p:cNvPr id="23" name="Graphic 22" descr="User with solid fill">
            <a:extLst>
              <a:ext uri="{FF2B5EF4-FFF2-40B4-BE49-F238E27FC236}">
                <a16:creationId xmlns:a16="http://schemas.microsoft.com/office/drawing/2014/main" id="{66417A74-B47C-6569-2A46-B73852B512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380" y="1236121"/>
            <a:ext cx="712761" cy="712761"/>
          </a:xfrm>
          <a:prstGeom prst="rect">
            <a:avLst/>
          </a:prstGeom>
        </p:spPr>
      </p:pic>
      <p:sp>
        <p:nvSpPr>
          <p:cNvPr id="24" name="ZoneTexte 6">
            <a:extLst>
              <a:ext uri="{FF2B5EF4-FFF2-40B4-BE49-F238E27FC236}">
                <a16:creationId xmlns:a16="http://schemas.microsoft.com/office/drawing/2014/main" id="{0DF9DBC2-59F9-04A4-EC4A-2F7605347D0B}"/>
              </a:ext>
            </a:extLst>
          </p:cNvPr>
          <p:cNvSpPr txBox="1"/>
          <p:nvPr>
            <p:custDataLst>
              <p:tags r:id="rId1"/>
            </p:custDataLst>
          </p:nvPr>
        </p:nvSpPr>
        <p:spPr>
          <a:xfrm>
            <a:off x="155435" y="2172249"/>
            <a:ext cx="1552669" cy="3231654"/>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a:cs typeface="Arial"/>
              </a:rPr>
              <a:t>Customer type</a:t>
            </a: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a:cs typeface="Arial"/>
              </a:rPr>
              <a:t> Contact </a:t>
            </a:r>
            <a:r>
              <a:rPr lang="fr-FR" sz="1200" b="1" dirty="0" err="1">
                <a:cs typeface="Arial"/>
              </a:rPr>
              <a:t>person</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Company</a:t>
            </a:r>
            <a:endParaRPr lang="fr-FR"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Fleet</a:t>
            </a:r>
          </a:p>
          <a:p>
            <a:pPr marL="448945" lvl="1" indent="-118110">
              <a:buFont typeface="Arial"/>
              <a:buChar char="•"/>
              <a:defRPr b="0" i="0"/>
            </a:pPr>
            <a:endParaRPr lang="fr-FR" sz="1200" dirty="0">
              <a:cs typeface="Arial"/>
            </a:endParaRPr>
          </a:p>
        </p:txBody>
      </p:sp>
      <p:sp>
        <p:nvSpPr>
          <p:cNvPr id="25" name="ZoneTexte 7">
            <a:extLst>
              <a:ext uri="{FF2B5EF4-FFF2-40B4-BE49-F238E27FC236}">
                <a16:creationId xmlns:a16="http://schemas.microsoft.com/office/drawing/2014/main" id="{85D985DE-2BE8-D427-88BB-25430CE5D168}"/>
              </a:ext>
            </a:extLst>
          </p:cNvPr>
          <p:cNvSpPr txBox="1"/>
          <p:nvPr>
            <p:custDataLst>
              <p:tags r:id="rId2"/>
            </p:custDataLst>
          </p:nvPr>
        </p:nvSpPr>
        <p:spPr>
          <a:xfrm>
            <a:off x="4380443" y="2172249"/>
            <a:ext cx="3229078" cy="3093154"/>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 Use</a:t>
            </a:r>
            <a:endParaRPr lang="en-US" sz="1600" dirty="0"/>
          </a:p>
          <a:p>
            <a:pPr lvl="1"/>
            <a:endParaRPr lang="fr-FR" sz="7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Renewal</a:t>
            </a:r>
            <a:r>
              <a:rPr lang="fr-FR" sz="1200" b="1" dirty="0">
                <a:cs typeface="Arial"/>
              </a:rPr>
              <a:t> / Acquisition</a:t>
            </a:r>
          </a:p>
          <a:p>
            <a:pPr lvl="1"/>
            <a:endParaRPr lang="fr-FR" sz="8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New </a:t>
            </a:r>
            <a:r>
              <a:rPr lang="fr-FR" sz="1200" b="1" dirty="0" err="1">
                <a:cs typeface="Arial"/>
              </a:rPr>
              <a:t>Vehicle</a:t>
            </a:r>
            <a:r>
              <a:rPr lang="fr-FR" sz="1200" b="1" dirty="0">
                <a:cs typeface="Arial"/>
              </a:rPr>
              <a:t>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Business </a:t>
            </a:r>
            <a:r>
              <a:rPr lang="fr-FR" sz="1200" b="1" dirty="0" err="1">
                <a:cs typeface="Arial"/>
              </a:rPr>
              <a:t>Criteria</a:t>
            </a:r>
            <a:endParaRPr lang="fr-FR" sz="1200" b="1" dirty="0">
              <a:cs typeface="Arial"/>
            </a:endParaRPr>
          </a:p>
        </p:txBody>
      </p:sp>
      <p:sp>
        <p:nvSpPr>
          <p:cNvPr id="26" name="ZoneTexte 8">
            <a:extLst>
              <a:ext uri="{FF2B5EF4-FFF2-40B4-BE49-F238E27FC236}">
                <a16:creationId xmlns:a16="http://schemas.microsoft.com/office/drawing/2014/main" id="{33399D9F-7646-2919-3A8F-BE4D1EA97903}"/>
              </a:ext>
            </a:extLst>
          </p:cNvPr>
          <p:cNvSpPr txBox="1"/>
          <p:nvPr>
            <p:custDataLst>
              <p:tags r:id="rId3"/>
            </p:custDataLst>
          </p:nvPr>
        </p:nvSpPr>
        <p:spPr>
          <a:xfrm>
            <a:off x="8592882" y="2134925"/>
            <a:ext cx="3229078" cy="3046988"/>
          </a:xfrm>
          <a:prstGeom prst="rect">
            <a:avLst/>
          </a:prstGeom>
          <a:noFill/>
        </p:spPr>
        <p:txBody>
          <a:bodyPr wrap="square" lIns="91440" tIns="45720" rIns="91440" bIns="45720" rtlCol="0" anchor="t">
            <a:spAutoFit/>
          </a:bodyPr>
          <a:lstStyle/>
          <a:p>
            <a:pPr marL="118110" indent="-118110">
              <a:buFont typeface="Wingdings"/>
              <a:buChar char="§"/>
              <a:defRPr b="0" i="0"/>
            </a:pPr>
            <a:r>
              <a:rPr lang="fr-BE" sz="1200" b="1" dirty="0" err="1">
                <a:cs typeface="Arial"/>
              </a:rPr>
              <a:t>Financing</a:t>
            </a:r>
            <a:r>
              <a:rPr lang="fr-BE" sz="1200" b="1" dirty="0">
                <a:cs typeface="Arial"/>
              </a:rPr>
              <a:t> </a:t>
            </a:r>
            <a:r>
              <a:rPr lang="fr-BE" sz="1200" b="1" dirty="0" err="1">
                <a:cs typeface="Arial"/>
              </a:rPr>
              <a:t>method</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r>
              <a:rPr lang="fr-FR" sz="1200" b="1" dirty="0">
                <a:cs typeface="Arial"/>
              </a:rPr>
              <a:t>Budget components</a:t>
            </a:r>
          </a:p>
          <a:p>
            <a:pPr marL="197485" indent="-197485">
              <a:buFont typeface="Wingdings"/>
              <a:buChar char="§"/>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Services (</a:t>
            </a:r>
            <a:r>
              <a:rPr lang="fr-FR" sz="1200" b="1" dirty="0" err="1">
                <a:cs typeface="Arial"/>
              </a:rPr>
              <a:t>vehicle</a:t>
            </a:r>
            <a:r>
              <a:rPr lang="fr-FR" sz="1200" b="1" dirty="0">
                <a:cs typeface="Arial"/>
              </a:rPr>
              <a:t>, </a:t>
            </a:r>
            <a:r>
              <a:rPr lang="fr-FR" sz="1200" b="1" dirty="0" err="1">
                <a:cs typeface="Arial"/>
              </a:rPr>
              <a:t>mobility</a:t>
            </a:r>
            <a:r>
              <a:rPr lang="fr-FR" sz="1200" b="1" dirty="0">
                <a:cs typeface="Arial"/>
              </a:rPr>
              <a:t>) </a:t>
            </a:r>
          </a:p>
        </p:txBody>
      </p:sp>
      <p:sp>
        <p:nvSpPr>
          <p:cNvPr id="27" name="Rectangle 26">
            <a:extLst>
              <a:ext uri="{FF2B5EF4-FFF2-40B4-BE49-F238E27FC236}">
                <a16:creationId xmlns:a16="http://schemas.microsoft.com/office/drawing/2014/main" id="{F6931A22-747E-7FD1-59B4-9A48D51F0E0E}"/>
              </a:ext>
            </a:extLst>
          </p:cNvPr>
          <p:cNvSpPr/>
          <p:nvPr/>
        </p:nvSpPr>
        <p:spPr>
          <a:xfrm>
            <a:off x="6416" y="2021406"/>
            <a:ext cx="3708000" cy="42954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0B640E-43EA-B4FB-092E-ED8D2B93F940}"/>
              </a:ext>
            </a:extLst>
          </p:cNvPr>
          <p:cNvSpPr/>
          <p:nvPr/>
        </p:nvSpPr>
        <p:spPr>
          <a:xfrm>
            <a:off x="4232172" y="2043475"/>
            <a:ext cx="3708000" cy="429541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BA45DD-F8C0-E52D-C3DD-E3E4223768F5}"/>
              </a:ext>
            </a:extLst>
          </p:cNvPr>
          <p:cNvSpPr/>
          <p:nvPr/>
        </p:nvSpPr>
        <p:spPr>
          <a:xfrm>
            <a:off x="8449132" y="2013937"/>
            <a:ext cx="3717790" cy="4295417"/>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6">
            <a:extLst>
              <a:ext uri="{FF2B5EF4-FFF2-40B4-BE49-F238E27FC236}">
                <a16:creationId xmlns:a16="http://schemas.microsoft.com/office/drawing/2014/main" id="{F92A9159-F983-F62B-193B-BB9428409C03}"/>
              </a:ext>
            </a:extLst>
          </p:cNvPr>
          <p:cNvSpPr txBox="1"/>
          <p:nvPr/>
        </p:nvSpPr>
        <p:spPr>
          <a:xfrm>
            <a:off x="25078" y="5157367"/>
            <a:ext cx="1989327"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Number of vehicles</a:t>
            </a:r>
          </a:p>
          <a:p>
            <a:pPr marL="486966" lvl="1" indent="-128588">
              <a:buFont typeface="Arial"/>
              <a:buChar char="•"/>
            </a:pPr>
            <a:r>
              <a:rPr lang="en-US" sz="1000" dirty="0">
                <a:solidFill>
                  <a:srgbClr val="000000"/>
                </a:solidFill>
                <a:cs typeface="Arial"/>
              </a:rPr>
              <a:t>Makes &amp; models</a:t>
            </a:r>
          </a:p>
          <a:p>
            <a:pPr marL="486966" lvl="1" indent="-128588">
              <a:buFont typeface="Arial"/>
              <a:buChar char="•"/>
            </a:pPr>
            <a:r>
              <a:rPr lang="en-US" sz="1000" dirty="0">
                <a:solidFill>
                  <a:srgbClr val="000000"/>
                </a:solidFill>
                <a:cs typeface="Arial"/>
              </a:rPr>
              <a:t>Acquisition mode(s)</a:t>
            </a:r>
          </a:p>
          <a:p>
            <a:pPr marL="486966" lvl="1" indent="-128588">
              <a:buFont typeface="Arial"/>
              <a:buChar char="•"/>
            </a:pPr>
            <a:r>
              <a:rPr lang="en-US" sz="1000" dirty="0">
                <a:solidFill>
                  <a:srgbClr val="000000"/>
                </a:solidFill>
                <a:cs typeface="Arial"/>
              </a:rPr>
              <a:t>Renewal + potential</a:t>
            </a:r>
            <a:endParaRPr lang="fr-FR" sz="1000" dirty="0">
              <a:solidFill>
                <a:srgbClr val="000000"/>
              </a:solidFill>
              <a:cs typeface="Arial"/>
            </a:endParaRPr>
          </a:p>
        </p:txBody>
      </p:sp>
      <p:sp>
        <p:nvSpPr>
          <p:cNvPr id="36" name="ZoneTexte 6">
            <a:extLst>
              <a:ext uri="{FF2B5EF4-FFF2-40B4-BE49-F238E27FC236}">
                <a16:creationId xmlns:a16="http://schemas.microsoft.com/office/drawing/2014/main" id="{F41D43D8-4EF9-7D0D-93B3-70BBD2360C73}"/>
              </a:ext>
            </a:extLst>
          </p:cNvPr>
          <p:cNvSpPr txBox="1"/>
          <p:nvPr/>
        </p:nvSpPr>
        <p:spPr>
          <a:xfrm>
            <a:off x="25078" y="3908492"/>
            <a:ext cx="1917710" cy="1015663"/>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Sector of activity</a:t>
            </a:r>
          </a:p>
          <a:p>
            <a:pPr marL="486966" lvl="1" indent="-128588">
              <a:buFont typeface="Arial"/>
              <a:buChar char="•"/>
            </a:pPr>
            <a:r>
              <a:rPr lang="en-US" sz="1000" dirty="0">
                <a:solidFill>
                  <a:srgbClr val="000000"/>
                </a:solidFill>
                <a:cs typeface="Arial"/>
              </a:rPr>
              <a:t>Business</a:t>
            </a:r>
          </a:p>
          <a:p>
            <a:pPr marL="486966" lvl="1" indent="-128588">
              <a:buFont typeface="Arial"/>
              <a:buChar char="•"/>
            </a:pPr>
            <a:r>
              <a:rPr lang="en-US" sz="1000" dirty="0">
                <a:solidFill>
                  <a:srgbClr val="000000"/>
                </a:solidFill>
                <a:cs typeface="Arial"/>
              </a:rPr>
              <a:t>Size</a:t>
            </a:r>
          </a:p>
          <a:p>
            <a:pPr marL="486966" lvl="1" indent="-128588">
              <a:buFont typeface="Arial"/>
              <a:buChar char="•"/>
            </a:pPr>
            <a:r>
              <a:rPr lang="en-US" sz="1000" dirty="0" err="1">
                <a:solidFill>
                  <a:srgbClr val="000000"/>
                </a:solidFill>
                <a:cs typeface="Arial"/>
              </a:rPr>
              <a:t>Existin</a:t>
            </a:r>
            <a:r>
              <a:rPr lang="en-US" sz="1000" dirty="0">
                <a:solidFill>
                  <a:srgbClr val="000000"/>
                </a:solidFill>
                <a:cs typeface="Arial"/>
              </a:rPr>
              <a:t> since ?</a:t>
            </a:r>
            <a:endParaRPr lang="fr-FR" sz="1000" dirty="0">
              <a:solidFill>
                <a:srgbClr val="000000"/>
              </a:solidFill>
              <a:cs typeface="Arial"/>
            </a:endParaRPr>
          </a:p>
          <a:p>
            <a:pPr marL="486966" lvl="1" indent="-128588">
              <a:buFont typeface="Arial"/>
              <a:buChar char="•"/>
            </a:pPr>
            <a:endParaRPr lang="fr-FR" sz="1000" dirty="0">
              <a:solidFill>
                <a:srgbClr val="000000"/>
              </a:solidFill>
              <a:cs typeface="Arial"/>
            </a:endParaRPr>
          </a:p>
          <a:p>
            <a:pPr lvl="1"/>
            <a:endParaRPr lang="fr-FR" sz="1000" dirty="0">
              <a:solidFill>
                <a:srgbClr val="000000"/>
              </a:solidFill>
              <a:cs typeface="Arial"/>
            </a:endParaRPr>
          </a:p>
        </p:txBody>
      </p:sp>
      <p:sp>
        <p:nvSpPr>
          <p:cNvPr id="37" name="ZoneTexte 6">
            <a:extLst>
              <a:ext uri="{FF2B5EF4-FFF2-40B4-BE49-F238E27FC236}">
                <a16:creationId xmlns:a16="http://schemas.microsoft.com/office/drawing/2014/main" id="{93A5D0CF-23EE-EEAC-5082-F92EED7F976F}"/>
              </a:ext>
            </a:extLst>
          </p:cNvPr>
          <p:cNvSpPr txBox="1"/>
          <p:nvPr/>
        </p:nvSpPr>
        <p:spPr>
          <a:xfrm>
            <a:off x="6416" y="2792457"/>
            <a:ext cx="2034211" cy="707886"/>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Decision</a:t>
            </a:r>
            <a:r>
              <a:rPr lang="fr-FR" sz="1000" dirty="0">
                <a:solidFill>
                  <a:srgbClr val="000000"/>
                </a:solidFill>
                <a:cs typeface="Arial"/>
              </a:rPr>
              <a:t> maker</a:t>
            </a:r>
          </a:p>
          <a:p>
            <a:pPr marL="486966" lvl="1" indent="-128588">
              <a:buFont typeface="Arial"/>
              <a:buChar char="•"/>
            </a:pPr>
            <a:r>
              <a:rPr lang="fr-FR" sz="1000" dirty="0">
                <a:solidFill>
                  <a:srgbClr val="000000"/>
                </a:solidFill>
                <a:cs typeface="Arial"/>
              </a:rPr>
              <a:t>User</a:t>
            </a:r>
          </a:p>
          <a:p>
            <a:pPr marL="486966" lvl="1" indent="-128588">
              <a:buFont typeface="Arial"/>
              <a:buChar char="•"/>
            </a:pPr>
            <a:r>
              <a:rPr lang="fr-FR" sz="1000" dirty="0" err="1">
                <a:solidFill>
                  <a:srgbClr val="000000"/>
                </a:solidFill>
                <a:cs typeface="Arial"/>
              </a:rPr>
              <a:t>Psychological</a:t>
            </a:r>
            <a:r>
              <a:rPr lang="fr-FR" sz="1000" dirty="0">
                <a:solidFill>
                  <a:srgbClr val="000000"/>
                </a:solidFill>
                <a:cs typeface="Arial"/>
              </a:rPr>
              <a:t> profile</a:t>
            </a:r>
          </a:p>
          <a:p>
            <a:pPr lvl="1"/>
            <a:endParaRPr lang="fr-FR" sz="1000" dirty="0">
              <a:solidFill>
                <a:srgbClr val="000000"/>
              </a:solidFill>
              <a:cs typeface="Arial"/>
            </a:endParaRPr>
          </a:p>
        </p:txBody>
      </p:sp>
      <p:sp>
        <p:nvSpPr>
          <p:cNvPr id="38" name="ZoneTexte 7">
            <a:extLst>
              <a:ext uri="{FF2B5EF4-FFF2-40B4-BE49-F238E27FC236}">
                <a16:creationId xmlns:a16="http://schemas.microsoft.com/office/drawing/2014/main" id="{00083BF8-9BA8-9280-5670-37AC0125AA13}"/>
              </a:ext>
            </a:extLst>
          </p:cNvPr>
          <p:cNvSpPr txBox="1"/>
          <p:nvPr/>
        </p:nvSpPr>
        <p:spPr>
          <a:xfrm>
            <a:off x="4241588" y="2391181"/>
            <a:ext cx="2660985"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Yearly mileage - km/day</a:t>
            </a:r>
          </a:p>
          <a:p>
            <a:pPr marL="486966" lvl="1" indent="-128588">
              <a:buFont typeface="Arial"/>
              <a:buChar char="•"/>
            </a:pPr>
            <a:r>
              <a:rPr lang="en-US" sz="1000" dirty="0">
                <a:solidFill>
                  <a:srgbClr val="000000"/>
                </a:solidFill>
                <a:cs typeface="Arial"/>
              </a:rPr>
              <a:t>Duration</a:t>
            </a:r>
          </a:p>
          <a:p>
            <a:pPr marL="486966" lvl="1" indent="-128588">
              <a:buFont typeface="Arial"/>
              <a:buChar char="•"/>
            </a:pPr>
            <a:r>
              <a:rPr lang="en-US" sz="1000" dirty="0">
                <a:solidFill>
                  <a:srgbClr val="000000"/>
                </a:solidFill>
                <a:cs typeface="Arial"/>
              </a:rPr>
              <a:t>% private - % professional</a:t>
            </a:r>
          </a:p>
          <a:p>
            <a:pPr marL="486966" lvl="1" indent="-128588">
              <a:buFont typeface="Arial"/>
              <a:buChar char="•"/>
            </a:pPr>
            <a:r>
              <a:rPr lang="en-US" sz="1000" dirty="0">
                <a:solidFill>
                  <a:srgbClr val="000000"/>
                </a:solidFill>
                <a:cs typeface="Arial"/>
              </a:rPr>
              <a:t>Number of days of use per year</a:t>
            </a:r>
            <a:endParaRPr lang="fr-FR" sz="1000" dirty="0">
              <a:solidFill>
                <a:srgbClr val="000000"/>
              </a:solidFill>
              <a:cs typeface="Arial"/>
            </a:endParaRPr>
          </a:p>
        </p:txBody>
      </p:sp>
      <p:sp>
        <p:nvSpPr>
          <p:cNvPr id="39" name="ZoneTexte 7">
            <a:extLst>
              <a:ext uri="{FF2B5EF4-FFF2-40B4-BE49-F238E27FC236}">
                <a16:creationId xmlns:a16="http://schemas.microsoft.com/office/drawing/2014/main" id="{ADD7D727-21B7-C59E-3142-BF2B36ADBF39}"/>
              </a:ext>
            </a:extLst>
          </p:cNvPr>
          <p:cNvSpPr txBox="1"/>
          <p:nvPr/>
        </p:nvSpPr>
        <p:spPr>
          <a:xfrm>
            <a:off x="4247659" y="5219649"/>
            <a:ext cx="3431431" cy="1015663"/>
          </a:xfrm>
          <a:prstGeom prst="rect">
            <a:avLst/>
          </a:prstGeom>
          <a:noFill/>
        </p:spPr>
        <p:txBody>
          <a:bodyPr wrap="square" rtlCol="0">
            <a:spAutoFit/>
          </a:bodyPr>
          <a:lstStyle/>
          <a:p>
            <a:pPr marL="486966" lvl="1" indent="-128588">
              <a:buFont typeface="Arial"/>
              <a:buChar char="•"/>
            </a:pPr>
            <a:r>
              <a:rPr lang="fr-FR" sz="1000" dirty="0">
                <a:solidFill>
                  <a:srgbClr val="000000"/>
                </a:solidFill>
                <a:cs typeface="Arial"/>
              </a:rPr>
              <a:t>Taxes (</a:t>
            </a:r>
            <a:r>
              <a:rPr lang="fr-FR" sz="1000" dirty="0" err="1">
                <a:solidFill>
                  <a:srgbClr val="000000"/>
                </a:solidFill>
                <a:cs typeface="Arial"/>
              </a:rPr>
              <a:t>Company</a:t>
            </a:r>
            <a:r>
              <a:rPr lang="fr-FR" sz="1000" dirty="0">
                <a:solidFill>
                  <a:srgbClr val="000000"/>
                </a:solidFill>
                <a:cs typeface="Arial"/>
              </a:rPr>
              <a:t> car </a:t>
            </a:r>
            <a:r>
              <a:rPr lang="fr-FR" sz="1000" dirty="0" err="1">
                <a:solidFill>
                  <a:srgbClr val="000000"/>
                </a:solidFill>
                <a:cs typeface="Arial"/>
              </a:rPr>
              <a:t>Tax</a:t>
            </a:r>
            <a:r>
              <a:rPr lang="fr-FR" sz="1000" dirty="0">
                <a:solidFill>
                  <a:srgbClr val="000000"/>
                </a:solidFill>
                <a:cs typeface="Arial"/>
              </a:rPr>
              <a:t>, B/M)</a:t>
            </a:r>
          </a:p>
          <a:p>
            <a:pPr marL="846535" lvl="2" indent="-128588">
              <a:buFont typeface="Wingdings" charset="2"/>
              <a:buChar char="§"/>
            </a:pPr>
            <a:r>
              <a:rPr lang="fr-FR" sz="1000" dirty="0" err="1">
                <a:solidFill>
                  <a:srgbClr val="000000"/>
                </a:solidFill>
                <a:cs typeface="Arial"/>
              </a:rPr>
              <a:t>Making</a:t>
            </a:r>
            <a:r>
              <a:rPr lang="fr-FR" sz="1000" dirty="0">
                <a:solidFill>
                  <a:srgbClr val="000000"/>
                </a:solidFill>
                <a:cs typeface="Arial"/>
              </a:rPr>
              <a:t> </a:t>
            </a:r>
            <a:r>
              <a:rPr lang="fr-FR" sz="1000" dirty="0" err="1">
                <a:solidFill>
                  <a:srgbClr val="000000"/>
                </a:solidFill>
                <a:cs typeface="Arial"/>
              </a:rPr>
              <a:t>expenses</a:t>
            </a:r>
            <a:endParaRPr lang="fr-FR" sz="1000" dirty="0">
              <a:solidFill>
                <a:srgbClr val="000000"/>
              </a:solidFill>
              <a:cs typeface="Arial"/>
            </a:endParaRPr>
          </a:p>
          <a:p>
            <a:pPr marL="846535" lvl="2" indent="-128588">
              <a:buFont typeface="Wingdings" charset="2"/>
              <a:buChar char="§"/>
            </a:pPr>
            <a:r>
              <a:rPr lang="fr-FR" sz="1000" dirty="0">
                <a:solidFill>
                  <a:srgbClr val="000000"/>
                </a:solidFill>
                <a:cs typeface="Arial"/>
              </a:rPr>
              <a:t>Non-</a:t>
            </a:r>
            <a:r>
              <a:rPr lang="fr-FR" sz="1000" dirty="0" err="1">
                <a:solidFill>
                  <a:srgbClr val="000000"/>
                </a:solidFill>
                <a:cs typeface="Arial"/>
              </a:rPr>
              <a:t>Deductible</a:t>
            </a:r>
            <a:r>
              <a:rPr lang="fr-FR" sz="1000" dirty="0">
                <a:solidFill>
                  <a:srgbClr val="000000"/>
                </a:solidFill>
                <a:cs typeface="Arial"/>
              </a:rPr>
              <a:t> </a:t>
            </a:r>
            <a:r>
              <a:rPr lang="fr-FR" sz="1000" dirty="0" err="1">
                <a:solidFill>
                  <a:srgbClr val="000000"/>
                </a:solidFill>
                <a:cs typeface="Arial"/>
              </a:rPr>
              <a:t>Depreciations</a:t>
            </a:r>
            <a:r>
              <a:rPr lang="fr-FR" sz="1000" dirty="0">
                <a:solidFill>
                  <a:srgbClr val="000000"/>
                </a:solidFill>
                <a:cs typeface="Arial"/>
              </a:rPr>
              <a:t> / BIK</a:t>
            </a:r>
          </a:p>
          <a:p>
            <a:pPr marL="486966" lvl="1" indent="-128588">
              <a:buFont typeface="Arial"/>
              <a:buChar char="•"/>
            </a:pPr>
            <a:r>
              <a:rPr lang="en-US" sz="1000" dirty="0">
                <a:solidFill>
                  <a:srgbClr val="000000"/>
                </a:solidFill>
                <a:cs typeface="Arial"/>
              </a:rPr>
              <a:t>Management: operational risks, residual value risk, solvency, capital gains, accounting management</a:t>
            </a:r>
            <a:endParaRPr lang="fr-FR" sz="1000" dirty="0">
              <a:solidFill>
                <a:srgbClr val="000000"/>
              </a:solidFill>
              <a:cs typeface="Arial"/>
            </a:endParaRPr>
          </a:p>
        </p:txBody>
      </p:sp>
      <p:sp>
        <p:nvSpPr>
          <p:cNvPr id="40" name="ZoneTexte 7">
            <a:extLst>
              <a:ext uri="{FF2B5EF4-FFF2-40B4-BE49-F238E27FC236}">
                <a16:creationId xmlns:a16="http://schemas.microsoft.com/office/drawing/2014/main" id="{2638B6C9-A30D-8690-8058-004C62FCF4DB}"/>
              </a:ext>
            </a:extLst>
          </p:cNvPr>
          <p:cNvSpPr txBox="1"/>
          <p:nvPr/>
        </p:nvSpPr>
        <p:spPr>
          <a:xfrm>
            <a:off x="4236825" y="4291350"/>
            <a:ext cx="2635337" cy="846386"/>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Priorities</a:t>
            </a:r>
            <a:r>
              <a:rPr lang="fr-FR" sz="1000" dirty="0">
                <a:solidFill>
                  <a:srgbClr val="000000"/>
                </a:solidFill>
                <a:cs typeface="Arial"/>
              </a:rPr>
              <a:t> (engine, </a:t>
            </a:r>
            <a:r>
              <a:rPr lang="fr-FR" sz="1000" dirty="0" err="1">
                <a:solidFill>
                  <a:srgbClr val="000000"/>
                </a:solidFill>
                <a:cs typeface="Arial"/>
              </a:rPr>
              <a:t>equipment</a:t>
            </a:r>
            <a:r>
              <a:rPr lang="fr-FR" sz="1000" dirty="0">
                <a:solidFill>
                  <a:srgbClr val="000000"/>
                </a:solidFill>
                <a:cs typeface="Arial"/>
              </a:rPr>
              <a:t>)</a:t>
            </a:r>
          </a:p>
          <a:p>
            <a:pPr marL="486966" lvl="1" indent="-128588">
              <a:buFont typeface="Arial"/>
              <a:buChar char="•"/>
            </a:pPr>
            <a:r>
              <a:rPr lang="fr-FR" sz="1000" dirty="0" err="1">
                <a:solidFill>
                  <a:srgbClr val="000000"/>
                </a:solidFill>
                <a:cs typeface="Arial"/>
              </a:rPr>
              <a:t>Constraints</a:t>
            </a:r>
            <a:r>
              <a:rPr lang="fr-FR" sz="1000" dirty="0">
                <a:solidFill>
                  <a:srgbClr val="000000"/>
                </a:solidFill>
                <a:cs typeface="Arial"/>
              </a:rPr>
              <a:t> (exclusion </a:t>
            </a:r>
            <a:r>
              <a:rPr lang="fr-FR" sz="1000" dirty="0" err="1">
                <a:solidFill>
                  <a:srgbClr val="000000"/>
                </a:solidFill>
                <a:cs typeface="Arial"/>
              </a:rPr>
              <a:t>criteria</a:t>
            </a:r>
            <a:r>
              <a:rPr lang="fr-FR" sz="1000" dirty="0">
                <a:solidFill>
                  <a:srgbClr val="000000"/>
                </a:solidFill>
                <a:cs typeface="Arial"/>
              </a:rPr>
              <a:t>?)</a:t>
            </a:r>
          </a:p>
          <a:p>
            <a:pPr marL="486966" lvl="1" indent="-128588">
              <a:buFont typeface="Arial"/>
              <a:buChar char="•"/>
            </a:pPr>
            <a:r>
              <a:rPr lang="fr-FR" sz="1000" dirty="0">
                <a:solidFill>
                  <a:srgbClr val="000000"/>
                </a:solidFill>
                <a:cs typeface="Arial"/>
              </a:rPr>
              <a:t>CO2 </a:t>
            </a:r>
            <a:r>
              <a:rPr lang="fr-FR" sz="1000" dirty="0" err="1">
                <a:solidFill>
                  <a:srgbClr val="000000"/>
                </a:solidFill>
                <a:cs typeface="Arial"/>
              </a:rPr>
              <a:t>emissions</a:t>
            </a:r>
            <a:endParaRPr lang="fr-FR" sz="1000" dirty="0">
              <a:solidFill>
                <a:srgbClr val="000000"/>
              </a:solidFill>
              <a:cs typeface="Arial"/>
            </a:endParaRPr>
          </a:p>
          <a:p>
            <a:pPr marL="486966" lvl="1" indent="-128588">
              <a:buFont typeface="Arial"/>
              <a:buChar char="•"/>
            </a:pPr>
            <a:r>
              <a:rPr lang="fr-FR" sz="1000" dirty="0" err="1">
                <a:solidFill>
                  <a:srgbClr val="000000"/>
                </a:solidFill>
                <a:cs typeface="Arial"/>
              </a:rPr>
              <a:t>Competition</a:t>
            </a:r>
            <a:endParaRPr lang="fr-FR" sz="1000" dirty="0">
              <a:solidFill>
                <a:srgbClr val="000000"/>
              </a:solidFill>
              <a:cs typeface="Arial"/>
            </a:endParaRPr>
          </a:p>
          <a:p>
            <a:pPr lvl="1"/>
            <a:endParaRPr lang="fr-FR" sz="900" dirty="0">
              <a:solidFill>
                <a:srgbClr val="000000"/>
              </a:solidFill>
              <a:latin typeface="Encode Sans" panose="020B0604020202020204" charset="0"/>
              <a:cs typeface="Arial"/>
            </a:endParaRPr>
          </a:p>
        </p:txBody>
      </p:sp>
      <p:sp>
        <p:nvSpPr>
          <p:cNvPr id="41" name="ZoneTexte 7">
            <a:extLst>
              <a:ext uri="{FF2B5EF4-FFF2-40B4-BE49-F238E27FC236}">
                <a16:creationId xmlns:a16="http://schemas.microsoft.com/office/drawing/2014/main" id="{6F07116A-D938-9007-A8FC-69775749D794}"/>
              </a:ext>
            </a:extLst>
          </p:cNvPr>
          <p:cNvSpPr txBox="1"/>
          <p:nvPr/>
        </p:nvSpPr>
        <p:spPr>
          <a:xfrm>
            <a:off x="4247659" y="3109129"/>
            <a:ext cx="3696525" cy="846386"/>
          </a:xfrm>
          <a:prstGeom prst="rect">
            <a:avLst/>
          </a:prstGeom>
          <a:noFill/>
        </p:spPr>
        <p:txBody>
          <a:bodyPr wrap="square" rtlCol="0">
            <a:spAutoFit/>
          </a:bodyPr>
          <a:lstStyle/>
          <a:p>
            <a:pPr lvl="1"/>
            <a:endParaRPr lang="fr-FR" sz="900" dirty="0">
              <a:solidFill>
                <a:srgbClr val="000000"/>
              </a:solidFill>
              <a:latin typeface="Encode Sans" panose="020B0604020202020204" charset="0"/>
              <a:cs typeface="Arial"/>
            </a:endParaRPr>
          </a:p>
          <a:p>
            <a:pPr marL="486966" lvl="1" indent="-128588">
              <a:buFont typeface="Arial"/>
              <a:buChar char="•"/>
            </a:pPr>
            <a:r>
              <a:rPr lang="en-US" sz="1000" dirty="0">
                <a:solidFill>
                  <a:srgbClr val="000000"/>
                </a:solidFill>
                <a:cs typeface="Arial"/>
              </a:rPr>
              <a:t>Current acquisition mode</a:t>
            </a:r>
          </a:p>
          <a:p>
            <a:pPr marL="486966" lvl="1" indent="-128588">
              <a:buFont typeface="Arial"/>
              <a:buChar char="•"/>
            </a:pPr>
            <a:r>
              <a:rPr lang="en-US" sz="1000" dirty="0">
                <a:solidFill>
                  <a:srgbClr val="000000"/>
                </a:solidFill>
                <a:cs typeface="Arial"/>
              </a:rPr>
              <a:t>Likes/dislikes of current vehicle</a:t>
            </a:r>
          </a:p>
          <a:p>
            <a:pPr marL="486966" lvl="1" indent="-128588">
              <a:buFont typeface="Arial"/>
              <a:buChar char="•"/>
            </a:pPr>
            <a:r>
              <a:rPr lang="en-US" sz="1000" dirty="0">
                <a:solidFill>
                  <a:srgbClr val="000000"/>
                </a:solidFill>
                <a:cs typeface="Arial"/>
              </a:rPr>
              <a:t>Idea of the cost of the current vehicle</a:t>
            </a:r>
          </a:p>
          <a:p>
            <a:pPr marL="486966" lvl="1" indent="-128588">
              <a:buFont typeface="Arial"/>
              <a:buChar char="•"/>
            </a:pPr>
            <a:r>
              <a:rPr lang="en-US" sz="1000" dirty="0">
                <a:solidFill>
                  <a:srgbClr val="000000"/>
                </a:solidFill>
                <a:cs typeface="Arial"/>
              </a:rPr>
              <a:t>Current financing contract?</a:t>
            </a:r>
            <a:endParaRPr lang="fr-FR" sz="1000" dirty="0">
              <a:solidFill>
                <a:srgbClr val="000000"/>
              </a:solidFill>
              <a:cs typeface="Arial"/>
            </a:endParaRPr>
          </a:p>
        </p:txBody>
      </p:sp>
      <p:sp>
        <p:nvSpPr>
          <p:cNvPr id="43" name="ZoneTexte 8">
            <a:extLst>
              <a:ext uri="{FF2B5EF4-FFF2-40B4-BE49-F238E27FC236}">
                <a16:creationId xmlns:a16="http://schemas.microsoft.com/office/drawing/2014/main" id="{C825D864-BAE1-1D76-4DC3-B28C93441A47}"/>
              </a:ext>
            </a:extLst>
          </p:cNvPr>
          <p:cNvSpPr txBox="1"/>
          <p:nvPr/>
        </p:nvSpPr>
        <p:spPr>
          <a:xfrm>
            <a:off x="9459078" y="5167435"/>
            <a:ext cx="1821653" cy="553998"/>
          </a:xfrm>
          <a:prstGeom prst="rect">
            <a:avLst/>
          </a:prstGeom>
          <a:noFill/>
        </p:spPr>
        <p:txBody>
          <a:bodyPr wrap="none" rtlCol="0">
            <a:spAutoFit/>
          </a:bodyPr>
          <a:lstStyle/>
          <a:p>
            <a:pPr marL="214313" indent="-214313">
              <a:buFont typeface="Arial" panose="020B0604020202020204" pitchFamily="34" charset="0"/>
              <a:buChar char="•"/>
            </a:pPr>
            <a:r>
              <a:rPr lang="fr-FR" sz="1000" dirty="0" err="1">
                <a:solidFill>
                  <a:srgbClr val="000000"/>
                </a:solidFill>
                <a:cs typeface="Arial"/>
              </a:rPr>
              <a:t>Vehicle</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Driver-</a:t>
            </a:r>
            <a:r>
              <a:rPr lang="fr-FR" sz="1000" dirty="0" err="1">
                <a:solidFill>
                  <a:srgbClr val="000000"/>
                </a:solidFill>
                <a:cs typeface="Arial"/>
              </a:rPr>
              <a:t>related</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Fleet management</a:t>
            </a:r>
          </a:p>
        </p:txBody>
      </p:sp>
      <p:sp>
        <p:nvSpPr>
          <p:cNvPr id="46" name="ZoneTexte 8">
            <a:extLst>
              <a:ext uri="{FF2B5EF4-FFF2-40B4-BE49-F238E27FC236}">
                <a16:creationId xmlns:a16="http://schemas.microsoft.com/office/drawing/2014/main" id="{C18B8B06-518E-0936-B62D-DE3CFA001364}"/>
              </a:ext>
            </a:extLst>
          </p:cNvPr>
          <p:cNvSpPr txBox="1"/>
          <p:nvPr/>
        </p:nvSpPr>
        <p:spPr>
          <a:xfrm>
            <a:off x="9052954" y="2425270"/>
            <a:ext cx="2337178" cy="1631216"/>
          </a:xfrm>
          <a:prstGeom prst="rect">
            <a:avLst/>
          </a:prstGeom>
          <a:noFill/>
        </p:spPr>
        <p:txBody>
          <a:bodyPr wrap="none" rtlCol="0">
            <a:spAutoFit/>
          </a:bodyPr>
          <a:lstStyle/>
          <a:p>
            <a:pPr marL="128588" indent="-128588">
              <a:buFont typeface="Wingdings" charset="2"/>
              <a:buChar char="§"/>
            </a:pPr>
            <a:r>
              <a:rPr lang="fr-FR" sz="1000" b="1" dirty="0">
                <a:solidFill>
                  <a:srgbClr val="243782"/>
                </a:solidFill>
                <a:cs typeface="Arial"/>
              </a:rPr>
              <a:t>Budget type  </a:t>
            </a:r>
          </a:p>
          <a:p>
            <a:pPr marL="486966" lvl="1" indent="-128588">
              <a:buFont typeface="Arial"/>
              <a:buChar char="•"/>
            </a:pPr>
            <a:r>
              <a:rPr lang="en-US" sz="1000" dirty="0">
                <a:solidFill>
                  <a:srgbClr val="000000"/>
                </a:solidFill>
                <a:cs typeface="Arial"/>
              </a:rPr>
              <a:t>Purchasing</a:t>
            </a:r>
          </a:p>
          <a:p>
            <a:pPr marL="486966" lvl="1" indent="-128588">
              <a:buFont typeface="Arial"/>
              <a:buChar char="•"/>
            </a:pPr>
            <a:r>
              <a:rPr lang="en-US" sz="1000" dirty="0">
                <a:solidFill>
                  <a:srgbClr val="000000"/>
                </a:solidFill>
                <a:cs typeface="Arial"/>
              </a:rPr>
              <a:t>Classic Financing</a:t>
            </a:r>
          </a:p>
          <a:p>
            <a:pPr marL="486966" lvl="1" indent="-128588">
              <a:buFont typeface="Arial"/>
              <a:buChar char="•"/>
            </a:pPr>
            <a:r>
              <a:rPr lang="en-US" sz="1000" dirty="0">
                <a:solidFill>
                  <a:srgbClr val="000000"/>
                </a:solidFill>
                <a:cs typeface="Arial"/>
              </a:rPr>
              <a:t>Financial leasing</a:t>
            </a:r>
          </a:p>
          <a:p>
            <a:pPr marL="486966" lvl="1" indent="-128588">
              <a:buFont typeface="Arial"/>
              <a:buChar char="•"/>
            </a:pPr>
            <a:r>
              <a:rPr lang="en-US" sz="1000" dirty="0">
                <a:solidFill>
                  <a:srgbClr val="000000"/>
                </a:solidFill>
                <a:cs typeface="Arial"/>
              </a:rPr>
              <a:t>Operational Leasing</a:t>
            </a:r>
          </a:p>
          <a:p>
            <a:pPr marL="486966" lvl="1" indent="-128588">
              <a:buFont typeface="Arial"/>
              <a:buChar char="•"/>
            </a:pPr>
            <a:r>
              <a:rPr lang="en-US" sz="1000" dirty="0">
                <a:solidFill>
                  <a:srgbClr val="000000"/>
                </a:solidFill>
                <a:cs typeface="Arial"/>
              </a:rPr>
              <a:t>TCO</a:t>
            </a:r>
            <a:endParaRPr lang="fr-FR" sz="1000" dirty="0">
              <a:solidFill>
                <a:srgbClr val="000000"/>
              </a:solidFill>
              <a:cs typeface="Arial"/>
            </a:endParaRPr>
          </a:p>
          <a:p>
            <a:pPr marL="214313" indent="-214313">
              <a:buFont typeface="Wingdings" charset="2"/>
              <a:buChar char="§"/>
            </a:pPr>
            <a:r>
              <a:rPr lang="fr-FR" sz="1000" b="1" dirty="0">
                <a:solidFill>
                  <a:srgbClr val="243782"/>
                </a:solidFill>
                <a:cs typeface="Arial"/>
              </a:rPr>
              <a:t>Budget </a:t>
            </a:r>
            <a:r>
              <a:rPr lang="fr-FR" sz="1000" b="1" dirty="0" err="1">
                <a:solidFill>
                  <a:srgbClr val="243782"/>
                </a:solidFill>
                <a:cs typeface="Arial"/>
              </a:rPr>
              <a:t>parameters</a:t>
            </a:r>
            <a:endParaRPr lang="fr-FR" sz="1000" b="1" dirty="0">
              <a:solidFill>
                <a:srgbClr val="243782"/>
              </a:solidFill>
              <a:cs typeface="Arial"/>
            </a:endParaRPr>
          </a:p>
          <a:p>
            <a:pPr marL="486966" lvl="1" indent="-128588">
              <a:buFont typeface="Arial"/>
              <a:buChar char="•"/>
            </a:pPr>
            <a:r>
              <a:rPr lang="en-US" sz="1000" dirty="0">
                <a:solidFill>
                  <a:srgbClr val="000000"/>
                </a:solidFill>
                <a:cs typeface="Arial"/>
              </a:rPr>
              <a:t>Deposit / Increased 1</a:t>
            </a:r>
            <a:r>
              <a:rPr lang="en-US" sz="1000" baseline="30000" dirty="0">
                <a:solidFill>
                  <a:srgbClr val="000000"/>
                </a:solidFill>
                <a:cs typeface="Arial"/>
              </a:rPr>
              <a:t>st</a:t>
            </a:r>
            <a:r>
              <a:rPr lang="en-US" sz="1000" dirty="0">
                <a:solidFill>
                  <a:srgbClr val="000000"/>
                </a:solidFill>
                <a:cs typeface="Arial"/>
              </a:rPr>
              <a:t> rent</a:t>
            </a:r>
          </a:p>
          <a:p>
            <a:pPr marL="486966" lvl="1" indent="-128588">
              <a:buFont typeface="Arial"/>
              <a:buChar char="•"/>
            </a:pPr>
            <a:r>
              <a:rPr lang="en-US" sz="1000" dirty="0">
                <a:solidFill>
                  <a:srgbClr val="000000"/>
                </a:solidFill>
                <a:cs typeface="Arial"/>
              </a:rPr>
              <a:t>Duration / mileage</a:t>
            </a:r>
          </a:p>
          <a:p>
            <a:pPr marL="486966" lvl="1" indent="-128588">
              <a:buFont typeface="Arial"/>
              <a:buChar char="•"/>
            </a:pPr>
            <a:r>
              <a:rPr lang="en-US" sz="1000" dirty="0">
                <a:solidFill>
                  <a:srgbClr val="000000"/>
                </a:solidFill>
                <a:cs typeface="Arial"/>
              </a:rPr>
              <a:t>Purchase option</a:t>
            </a:r>
            <a:endParaRPr lang="fr-FR" sz="1000" dirty="0">
              <a:solidFill>
                <a:srgbClr val="000000"/>
              </a:solidFill>
              <a:cs typeface="Arial"/>
            </a:endParaRPr>
          </a:p>
        </p:txBody>
      </p:sp>
      <p:sp>
        <p:nvSpPr>
          <p:cNvPr id="47" name="ZoneTexte 8">
            <a:extLst>
              <a:ext uri="{FF2B5EF4-FFF2-40B4-BE49-F238E27FC236}">
                <a16:creationId xmlns:a16="http://schemas.microsoft.com/office/drawing/2014/main" id="{D83B44F7-90E4-0098-5A49-62144213990F}"/>
              </a:ext>
            </a:extLst>
          </p:cNvPr>
          <p:cNvSpPr txBox="1"/>
          <p:nvPr/>
        </p:nvSpPr>
        <p:spPr>
          <a:xfrm>
            <a:off x="9068529" y="4399072"/>
            <a:ext cx="2479846" cy="400110"/>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Which services are included?</a:t>
            </a:r>
          </a:p>
          <a:p>
            <a:pPr marL="486966" lvl="1" indent="-128588">
              <a:buFont typeface="Arial"/>
              <a:buChar char="•"/>
            </a:pPr>
            <a:r>
              <a:rPr lang="en-US" sz="1000" dirty="0">
                <a:solidFill>
                  <a:srgbClr val="000000"/>
                </a:solidFill>
                <a:cs typeface="Arial"/>
              </a:rPr>
              <a:t>TCO criteria</a:t>
            </a:r>
            <a:endParaRPr lang="fr-FR" sz="1000" dirty="0">
              <a:solidFill>
                <a:srgbClr val="000000"/>
              </a:solidFill>
              <a:cs typeface="Arial"/>
            </a:endParaRPr>
          </a:p>
        </p:txBody>
      </p:sp>
      <p:sp>
        <p:nvSpPr>
          <p:cNvPr id="2" name="TextBox 1">
            <a:extLst>
              <a:ext uri="{FF2B5EF4-FFF2-40B4-BE49-F238E27FC236}">
                <a16:creationId xmlns:a16="http://schemas.microsoft.com/office/drawing/2014/main" id="{C4D36B3E-89CB-9E0D-E33C-709CE5C16677}"/>
              </a:ext>
            </a:extLst>
          </p:cNvPr>
          <p:cNvSpPr txBox="1"/>
          <p:nvPr/>
        </p:nvSpPr>
        <p:spPr>
          <a:xfrm>
            <a:off x="1625543" y="2807719"/>
            <a:ext cx="1955664" cy="553998"/>
          </a:xfrm>
          <a:prstGeom prst="rect">
            <a:avLst/>
          </a:prstGeom>
          <a:noFill/>
        </p:spPr>
        <p:txBody>
          <a:bodyPr wrap="square" rtlCol="0">
            <a:spAutoFit/>
          </a:bodyPr>
          <a:lstStyle/>
          <a:p>
            <a:pPr algn="r"/>
            <a:r>
              <a:rPr lang="fr-BE" sz="1000" dirty="0">
                <a:solidFill>
                  <a:srgbClr val="00B050"/>
                </a:solidFill>
              </a:rPr>
              <a:t>Jacques Lefort</a:t>
            </a:r>
          </a:p>
          <a:p>
            <a:pPr algn="r"/>
            <a:r>
              <a:rPr lang="en-US" sz="1000" dirty="0">
                <a:solidFill>
                  <a:srgbClr val="00B050"/>
                </a:solidFill>
              </a:rPr>
              <a:t>Comes for own vehicle</a:t>
            </a:r>
          </a:p>
          <a:p>
            <a:pPr algn="r"/>
            <a:r>
              <a:rPr lang="en-US" sz="1000" dirty="0">
                <a:solidFill>
                  <a:srgbClr val="00B050"/>
                </a:solidFill>
              </a:rPr>
              <a:t>Constructive customer </a:t>
            </a:r>
          </a:p>
        </p:txBody>
      </p:sp>
      <p:sp>
        <p:nvSpPr>
          <p:cNvPr id="3" name="TextBox 2">
            <a:extLst>
              <a:ext uri="{FF2B5EF4-FFF2-40B4-BE49-F238E27FC236}">
                <a16:creationId xmlns:a16="http://schemas.microsoft.com/office/drawing/2014/main" id="{4290A22C-A58A-E9DE-7A88-6AB994B045D5}"/>
              </a:ext>
            </a:extLst>
          </p:cNvPr>
          <p:cNvSpPr txBox="1"/>
          <p:nvPr/>
        </p:nvSpPr>
        <p:spPr>
          <a:xfrm>
            <a:off x="1560188" y="2792457"/>
            <a:ext cx="551746" cy="246221"/>
          </a:xfrm>
          <a:prstGeom prst="rect">
            <a:avLst/>
          </a:prstGeom>
          <a:noFill/>
        </p:spPr>
        <p:txBody>
          <a:bodyPr wrap="square" rtlCol="0">
            <a:spAutoFit/>
          </a:bodyPr>
          <a:lstStyle/>
          <a:p>
            <a:r>
              <a:rPr lang="fr-BE" sz="1000">
                <a:solidFill>
                  <a:srgbClr val="00B050"/>
                </a:solidFill>
              </a:rPr>
              <a:t>V</a:t>
            </a:r>
            <a:endParaRPr lang="en-US">
              <a:solidFill>
                <a:srgbClr val="00B050"/>
              </a:solidFill>
            </a:endParaRPr>
          </a:p>
        </p:txBody>
      </p:sp>
      <p:sp>
        <p:nvSpPr>
          <p:cNvPr id="31" name="TextBox 30">
            <a:extLst>
              <a:ext uri="{FF2B5EF4-FFF2-40B4-BE49-F238E27FC236}">
                <a16:creationId xmlns:a16="http://schemas.microsoft.com/office/drawing/2014/main" id="{68CB818F-7D0C-0BD9-7244-9D645C776BB5}"/>
              </a:ext>
            </a:extLst>
          </p:cNvPr>
          <p:cNvSpPr txBox="1"/>
          <p:nvPr/>
        </p:nvSpPr>
        <p:spPr>
          <a:xfrm>
            <a:off x="1560188" y="2905528"/>
            <a:ext cx="551746" cy="246221"/>
          </a:xfrm>
          <a:prstGeom prst="rect">
            <a:avLst/>
          </a:prstGeom>
          <a:noFill/>
        </p:spPr>
        <p:txBody>
          <a:bodyPr wrap="square" rtlCol="0">
            <a:spAutoFit/>
          </a:bodyPr>
          <a:lstStyle/>
          <a:p>
            <a:r>
              <a:rPr lang="fr-BE" sz="1000" dirty="0">
                <a:solidFill>
                  <a:srgbClr val="00B050"/>
                </a:solidFill>
              </a:rPr>
              <a:t>V</a:t>
            </a:r>
            <a:endParaRPr lang="en-US" dirty="0">
              <a:solidFill>
                <a:srgbClr val="00B050"/>
              </a:solidFill>
            </a:endParaRPr>
          </a:p>
        </p:txBody>
      </p:sp>
      <p:sp>
        <p:nvSpPr>
          <p:cNvPr id="32" name="TextBox 31">
            <a:extLst>
              <a:ext uri="{FF2B5EF4-FFF2-40B4-BE49-F238E27FC236}">
                <a16:creationId xmlns:a16="http://schemas.microsoft.com/office/drawing/2014/main" id="{C6A90BB3-1717-9BBC-92E3-10634B7C9995}"/>
              </a:ext>
            </a:extLst>
          </p:cNvPr>
          <p:cNvSpPr txBox="1"/>
          <p:nvPr/>
        </p:nvSpPr>
        <p:spPr>
          <a:xfrm>
            <a:off x="1942787" y="3757603"/>
            <a:ext cx="1638419" cy="861774"/>
          </a:xfrm>
          <a:prstGeom prst="rect">
            <a:avLst/>
          </a:prstGeom>
          <a:noFill/>
        </p:spPr>
        <p:txBody>
          <a:bodyPr wrap="square" rtlCol="0">
            <a:spAutoFit/>
          </a:bodyPr>
          <a:lstStyle/>
          <a:p>
            <a:pPr algn="r"/>
            <a:r>
              <a:rPr lang="fr-BE" sz="1000" dirty="0">
                <a:solidFill>
                  <a:srgbClr val="00B050"/>
                </a:solidFill>
              </a:rPr>
              <a:t>KTD</a:t>
            </a:r>
          </a:p>
          <a:p>
            <a:pPr algn="r"/>
            <a:r>
              <a:rPr lang="fr-BE" sz="1000" dirty="0" err="1">
                <a:solidFill>
                  <a:srgbClr val="00B050"/>
                </a:solidFill>
              </a:rPr>
              <a:t>Kitchen</a:t>
            </a:r>
            <a:r>
              <a:rPr lang="fr-BE" sz="1000" dirty="0">
                <a:solidFill>
                  <a:srgbClr val="00B050"/>
                </a:solidFill>
              </a:rPr>
              <a:t> </a:t>
            </a:r>
            <a:r>
              <a:rPr lang="fr-BE" sz="1000" dirty="0" err="1">
                <a:solidFill>
                  <a:srgbClr val="00B050"/>
                </a:solidFill>
              </a:rPr>
              <a:t>manufacturing</a:t>
            </a:r>
            <a:r>
              <a:rPr lang="fr-BE" sz="1000" dirty="0">
                <a:solidFill>
                  <a:srgbClr val="00B050"/>
                </a:solidFill>
              </a:rPr>
              <a:t> &amp; installation</a:t>
            </a:r>
          </a:p>
          <a:p>
            <a:pPr algn="r"/>
            <a:r>
              <a:rPr lang="fr-BE" sz="1000" dirty="0">
                <a:solidFill>
                  <a:srgbClr val="00B050"/>
                </a:solidFill>
              </a:rPr>
              <a:t>18 </a:t>
            </a:r>
            <a:r>
              <a:rPr lang="fr-BE" sz="1000" dirty="0" err="1">
                <a:solidFill>
                  <a:srgbClr val="00B050"/>
                </a:solidFill>
              </a:rPr>
              <a:t>employees</a:t>
            </a:r>
            <a:endParaRPr lang="fr-BE" sz="1000" dirty="0">
              <a:solidFill>
                <a:srgbClr val="00B050"/>
              </a:solidFill>
            </a:endParaRPr>
          </a:p>
          <a:p>
            <a:pPr algn="r"/>
            <a:r>
              <a:rPr lang="fr-BE" sz="1000" dirty="0">
                <a:solidFill>
                  <a:srgbClr val="00B050"/>
                </a:solidFill>
              </a:rPr>
              <a:t>1982 </a:t>
            </a:r>
            <a:endParaRPr lang="en-US" sz="1000" dirty="0">
              <a:solidFill>
                <a:srgbClr val="00B050"/>
              </a:solidFill>
            </a:endParaRPr>
          </a:p>
        </p:txBody>
      </p:sp>
      <p:sp>
        <p:nvSpPr>
          <p:cNvPr id="34" name="TextBox 33">
            <a:extLst>
              <a:ext uri="{FF2B5EF4-FFF2-40B4-BE49-F238E27FC236}">
                <a16:creationId xmlns:a16="http://schemas.microsoft.com/office/drawing/2014/main" id="{43E319C8-FBCA-219F-350F-B5D84637A0F9}"/>
              </a:ext>
            </a:extLst>
          </p:cNvPr>
          <p:cNvSpPr txBox="1"/>
          <p:nvPr/>
        </p:nvSpPr>
        <p:spPr>
          <a:xfrm>
            <a:off x="1261119" y="5168832"/>
            <a:ext cx="2356146" cy="707886"/>
          </a:xfrm>
          <a:prstGeom prst="rect">
            <a:avLst/>
          </a:prstGeom>
          <a:noFill/>
        </p:spPr>
        <p:txBody>
          <a:bodyPr wrap="square" rtlCol="0">
            <a:spAutoFit/>
          </a:bodyPr>
          <a:lstStyle/>
          <a:p>
            <a:pPr algn="r"/>
            <a:r>
              <a:rPr lang="fr-BE" sz="1000" dirty="0">
                <a:solidFill>
                  <a:srgbClr val="00B050"/>
                </a:solidFill>
              </a:rPr>
              <a:t>11 </a:t>
            </a:r>
            <a:r>
              <a:rPr lang="fr-BE" sz="1000" dirty="0" err="1">
                <a:solidFill>
                  <a:srgbClr val="00B050"/>
                </a:solidFill>
              </a:rPr>
              <a:t>vehicles</a:t>
            </a:r>
            <a:endParaRPr lang="fr-BE" sz="1000" dirty="0">
              <a:solidFill>
                <a:srgbClr val="00B050"/>
              </a:solidFill>
            </a:endParaRPr>
          </a:p>
          <a:p>
            <a:pPr algn="r"/>
            <a:r>
              <a:rPr lang="fr-BE" sz="1000" dirty="0">
                <a:solidFill>
                  <a:srgbClr val="00B050"/>
                </a:solidFill>
              </a:rPr>
              <a:t>[Brand adaptation]</a:t>
            </a:r>
          </a:p>
          <a:p>
            <a:pPr algn="r"/>
            <a:r>
              <a:rPr lang="fr-BE" sz="1000" dirty="0">
                <a:solidFill>
                  <a:srgbClr val="00B050"/>
                </a:solidFill>
              </a:rPr>
              <a:t>Financial leasing</a:t>
            </a:r>
          </a:p>
          <a:p>
            <a:pPr algn="r"/>
            <a:r>
              <a:rPr lang="fr-BE" sz="1000" dirty="0">
                <a:solidFill>
                  <a:srgbClr val="00B050"/>
                </a:solidFill>
              </a:rPr>
              <a:t>1 + 2</a:t>
            </a:r>
          </a:p>
        </p:txBody>
      </p:sp>
      <p:sp>
        <p:nvSpPr>
          <p:cNvPr id="35" name="TextBox 34">
            <a:extLst>
              <a:ext uri="{FF2B5EF4-FFF2-40B4-BE49-F238E27FC236}">
                <a16:creationId xmlns:a16="http://schemas.microsoft.com/office/drawing/2014/main" id="{A06E9D41-6509-D96F-095F-2B057FA70D05}"/>
              </a:ext>
            </a:extLst>
          </p:cNvPr>
          <p:cNvSpPr txBox="1"/>
          <p:nvPr/>
        </p:nvSpPr>
        <p:spPr>
          <a:xfrm>
            <a:off x="5458492" y="2374120"/>
            <a:ext cx="2356146" cy="553998"/>
          </a:xfrm>
          <a:prstGeom prst="rect">
            <a:avLst/>
          </a:prstGeom>
          <a:noFill/>
        </p:spPr>
        <p:txBody>
          <a:bodyPr wrap="square" rtlCol="0">
            <a:spAutoFit/>
          </a:bodyPr>
          <a:lstStyle/>
          <a:p>
            <a:pPr algn="r"/>
            <a:r>
              <a:rPr lang="fr-BE" sz="1000" dirty="0">
                <a:solidFill>
                  <a:srgbClr val="00B050"/>
                </a:solidFill>
              </a:rPr>
              <a:t>25,000 km</a:t>
            </a:r>
          </a:p>
          <a:p>
            <a:pPr algn="r"/>
            <a:r>
              <a:rPr lang="fr-BE" sz="1000" dirty="0">
                <a:solidFill>
                  <a:srgbClr val="00B050"/>
                </a:solidFill>
              </a:rPr>
              <a:t>48 </a:t>
            </a:r>
            <a:r>
              <a:rPr lang="fr-BE" sz="1000" dirty="0" err="1">
                <a:solidFill>
                  <a:srgbClr val="00B050"/>
                </a:solidFill>
              </a:rPr>
              <a:t>months</a:t>
            </a:r>
            <a:endParaRPr lang="fr-BE" sz="1000" dirty="0">
              <a:solidFill>
                <a:srgbClr val="00B050"/>
              </a:solidFill>
            </a:endParaRPr>
          </a:p>
          <a:p>
            <a:pPr algn="r"/>
            <a:r>
              <a:rPr lang="fr-BE" sz="1000" dirty="0">
                <a:solidFill>
                  <a:srgbClr val="00B050"/>
                </a:solidFill>
              </a:rPr>
              <a:t>Mixed</a:t>
            </a:r>
          </a:p>
        </p:txBody>
      </p:sp>
      <p:sp>
        <p:nvSpPr>
          <p:cNvPr id="42" name="TextBox 41">
            <a:extLst>
              <a:ext uri="{FF2B5EF4-FFF2-40B4-BE49-F238E27FC236}">
                <a16:creationId xmlns:a16="http://schemas.microsoft.com/office/drawing/2014/main" id="{A962CA90-B878-F673-2FCD-AF713427B97C}"/>
              </a:ext>
            </a:extLst>
          </p:cNvPr>
          <p:cNvSpPr txBox="1"/>
          <p:nvPr/>
        </p:nvSpPr>
        <p:spPr>
          <a:xfrm>
            <a:off x="5493127" y="3230209"/>
            <a:ext cx="2356146" cy="923330"/>
          </a:xfrm>
          <a:prstGeom prst="rect">
            <a:avLst/>
          </a:prstGeom>
          <a:noFill/>
        </p:spPr>
        <p:txBody>
          <a:bodyPr wrap="square" rtlCol="0">
            <a:spAutoFit/>
          </a:bodyPr>
          <a:lstStyle/>
          <a:p>
            <a:pPr algn="r"/>
            <a:r>
              <a:rPr lang="fr-BE" sz="1000" dirty="0">
                <a:solidFill>
                  <a:srgbClr val="00B050"/>
                </a:solidFill>
              </a:rPr>
              <a:t>Financial leasing</a:t>
            </a:r>
          </a:p>
          <a:p>
            <a:pPr algn="r"/>
            <a:endParaRPr lang="fr-BE" sz="600" dirty="0">
              <a:solidFill>
                <a:srgbClr val="00B050"/>
              </a:solidFill>
            </a:endParaRPr>
          </a:p>
          <a:p>
            <a:pPr algn="r"/>
            <a:endParaRPr lang="fr-BE" sz="600" dirty="0">
              <a:solidFill>
                <a:srgbClr val="00B050"/>
              </a:solidFill>
            </a:endParaRPr>
          </a:p>
          <a:p>
            <a:pPr algn="r"/>
            <a:r>
              <a:rPr lang="fr-BE" sz="1000" dirty="0">
                <a:solidFill>
                  <a:srgbClr val="00B050"/>
                </a:solidFill>
              </a:rPr>
              <a:t>No</a:t>
            </a:r>
          </a:p>
          <a:p>
            <a:pPr algn="r"/>
            <a:r>
              <a:rPr lang="fr-BE" sz="1000" dirty="0">
                <a:solidFill>
                  <a:srgbClr val="00B050"/>
                </a:solidFill>
              </a:rPr>
              <a:t>Yes</a:t>
            </a:r>
          </a:p>
          <a:p>
            <a:pPr algn="r"/>
            <a:endParaRPr lang="fr-BE" sz="1000" dirty="0">
              <a:solidFill>
                <a:srgbClr val="00B050"/>
              </a:solidFill>
            </a:endParaRPr>
          </a:p>
        </p:txBody>
      </p:sp>
      <p:sp>
        <p:nvSpPr>
          <p:cNvPr id="45" name="TextBox 44">
            <a:extLst>
              <a:ext uri="{FF2B5EF4-FFF2-40B4-BE49-F238E27FC236}">
                <a16:creationId xmlns:a16="http://schemas.microsoft.com/office/drawing/2014/main" id="{1DA2F67A-4B9A-C06C-F075-78B994142846}"/>
              </a:ext>
            </a:extLst>
          </p:cNvPr>
          <p:cNvSpPr txBox="1"/>
          <p:nvPr/>
        </p:nvSpPr>
        <p:spPr>
          <a:xfrm>
            <a:off x="5491761" y="4307606"/>
            <a:ext cx="2356146" cy="400110"/>
          </a:xfrm>
          <a:prstGeom prst="rect">
            <a:avLst/>
          </a:prstGeom>
          <a:noFill/>
        </p:spPr>
        <p:txBody>
          <a:bodyPr wrap="square" rtlCol="0">
            <a:spAutoFit/>
          </a:bodyPr>
          <a:lstStyle/>
          <a:p>
            <a:pPr algn="r"/>
            <a:r>
              <a:rPr lang="fr-BE" sz="1000" dirty="0">
                <a:solidFill>
                  <a:srgbClr val="00B050"/>
                </a:solidFill>
              </a:rPr>
              <a:t>Open to LEV</a:t>
            </a:r>
          </a:p>
          <a:p>
            <a:pPr algn="r"/>
            <a:endParaRPr lang="fr-BE" sz="1000" dirty="0">
              <a:solidFill>
                <a:srgbClr val="00B050"/>
              </a:solidFill>
            </a:endParaRPr>
          </a:p>
        </p:txBody>
      </p:sp>
      <p:sp>
        <p:nvSpPr>
          <p:cNvPr id="48" name="TextBox 47">
            <a:extLst>
              <a:ext uri="{FF2B5EF4-FFF2-40B4-BE49-F238E27FC236}">
                <a16:creationId xmlns:a16="http://schemas.microsoft.com/office/drawing/2014/main" id="{9A0A17E6-183F-A872-4A1C-60BE1CD0114C}"/>
              </a:ext>
            </a:extLst>
          </p:cNvPr>
          <p:cNvSpPr txBox="1"/>
          <p:nvPr/>
        </p:nvSpPr>
        <p:spPr>
          <a:xfrm>
            <a:off x="5493227" y="5977653"/>
            <a:ext cx="2356146" cy="246221"/>
          </a:xfrm>
          <a:prstGeom prst="rect">
            <a:avLst/>
          </a:prstGeom>
          <a:noFill/>
        </p:spPr>
        <p:txBody>
          <a:bodyPr wrap="square" rtlCol="0">
            <a:spAutoFit/>
          </a:bodyPr>
          <a:lstStyle/>
          <a:p>
            <a:pPr algn="r"/>
            <a:r>
              <a:rPr lang="fr-BE" sz="1000" dirty="0">
                <a:solidFill>
                  <a:srgbClr val="00B050"/>
                </a:solidFill>
              </a:rPr>
              <a:t>Solvency</a:t>
            </a:r>
          </a:p>
        </p:txBody>
      </p:sp>
      <p:sp>
        <p:nvSpPr>
          <p:cNvPr id="49" name="TextBox 48">
            <a:extLst>
              <a:ext uri="{FF2B5EF4-FFF2-40B4-BE49-F238E27FC236}">
                <a16:creationId xmlns:a16="http://schemas.microsoft.com/office/drawing/2014/main" id="{EB7AA8C1-6C5D-9A93-88A8-D2A24F34E40A}"/>
              </a:ext>
            </a:extLst>
          </p:cNvPr>
          <p:cNvSpPr txBox="1"/>
          <p:nvPr/>
        </p:nvSpPr>
        <p:spPr>
          <a:xfrm>
            <a:off x="9638295" y="2577393"/>
            <a:ext cx="2356146" cy="861774"/>
          </a:xfrm>
          <a:prstGeom prst="rect">
            <a:avLst/>
          </a:prstGeom>
          <a:noFill/>
        </p:spPr>
        <p:txBody>
          <a:bodyPr wrap="square" rtlCol="0">
            <a:spAutoFit/>
          </a:bodyPr>
          <a:lstStyle/>
          <a:p>
            <a:pPr algn="r"/>
            <a:r>
              <a:rPr lang="en-US" sz="1000" dirty="0">
                <a:solidFill>
                  <a:srgbClr val="00B050"/>
                </a:solidFill>
              </a:rPr>
              <a:t>Financial leasing,</a:t>
            </a:r>
          </a:p>
          <a:p>
            <a:pPr algn="r"/>
            <a:r>
              <a:rPr lang="en-US" sz="1000" dirty="0">
                <a:solidFill>
                  <a:srgbClr val="00B050"/>
                </a:solidFill>
              </a:rPr>
              <a:t>but interested </a:t>
            </a:r>
          </a:p>
          <a:p>
            <a:pPr algn="r"/>
            <a:r>
              <a:rPr lang="en-US" sz="1000" dirty="0">
                <a:solidFill>
                  <a:srgbClr val="00B050"/>
                </a:solidFill>
              </a:rPr>
              <a:t>in Operational </a:t>
            </a:r>
          </a:p>
          <a:p>
            <a:pPr algn="r"/>
            <a:r>
              <a:rPr lang="en-US" sz="1000" dirty="0">
                <a:solidFill>
                  <a:srgbClr val="00B050"/>
                </a:solidFill>
              </a:rPr>
              <a:t>Leasing </a:t>
            </a:r>
          </a:p>
          <a:p>
            <a:pPr algn="r"/>
            <a:endParaRPr lang="fr-BE" sz="1000" dirty="0">
              <a:solidFill>
                <a:srgbClr val="00B050"/>
              </a:solidFill>
            </a:endParaRPr>
          </a:p>
        </p:txBody>
      </p:sp>
      <p:sp>
        <p:nvSpPr>
          <p:cNvPr id="50" name="TextBox 49">
            <a:extLst>
              <a:ext uri="{FF2B5EF4-FFF2-40B4-BE49-F238E27FC236}">
                <a16:creationId xmlns:a16="http://schemas.microsoft.com/office/drawing/2014/main" id="{3A6DAF04-73FD-04B8-2B13-9AE57BB87976}"/>
              </a:ext>
            </a:extLst>
          </p:cNvPr>
          <p:cNvSpPr txBox="1"/>
          <p:nvPr/>
        </p:nvSpPr>
        <p:spPr>
          <a:xfrm>
            <a:off x="9663311" y="3494591"/>
            <a:ext cx="2356146" cy="230832"/>
          </a:xfrm>
          <a:prstGeom prst="rect">
            <a:avLst/>
          </a:prstGeom>
          <a:noFill/>
        </p:spPr>
        <p:txBody>
          <a:bodyPr wrap="square" rtlCol="0">
            <a:spAutoFit/>
          </a:bodyPr>
          <a:lstStyle/>
          <a:p>
            <a:pPr algn="r"/>
            <a:r>
              <a:rPr lang="fr-BE" sz="900" dirty="0">
                <a:solidFill>
                  <a:srgbClr val="00B050"/>
                </a:solidFill>
              </a:rPr>
              <a:t>Trade-in</a:t>
            </a:r>
          </a:p>
        </p:txBody>
      </p:sp>
      <p:sp>
        <p:nvSpPr>
          <p:cNvPr id="51" name="TextBox 50">
            <a:extLst>
              <a:ext uri="{FF2B5EF4-FFF2-40B4-BE49-F238E27FC236}">
                <a16:creationId xmlns:a16="http://schemas.microsoft.com/office/drawing/2014/main" id="{5B3798AA-93BC-41DF-BC33-1F428ECA5334}"/>
              </a:ext>
            </a:extLst>
          </p:cNvPr>
          <p:cNvSpPr txBox="1"/>
          <p:nvPr/>
        </p:nvSpPr>
        <p:spPr>
          <a:xfrm>
            <a:off x="9558085" y="5158666"/>
            <a:ext cx="2356146" cy="553998"/>
          </a:xfrm>
          <a:prstGeom prst="rect">
            <a:avLst/>
          </a:prstGeom>
          <a:noFill/>
        </p:spPr>
        <p:txBody>
          <a:bodyPr wrap="square" rtlCol="0">
            <a:spAutoFit/>
          </a:bodyPr>
          <a:lstStyle/>
          <a:p>
            <a:pPr algn="r"/>
            <a:r>
              <a:rPr lang="fr-BE" sz="1000" dirty="0">
                <a:solidFill>
                  <a:srgbClr val="00B050"/>
                </a:solidFill>
              </a:rPr>
              <a:t>SMR</a:t>
            </a:r>
          </a:p>
          <a:p>
            <a:pPr algn="r"/>
            <a:r>
              <a:rPr lang="fr-BE" sz="1000" dirty="0" err="1">
                <a:solidFill>
                  <a:srgbClr val="00B050"/>
                </a:solidFill>
              </a:rPr>
              <a:t>Courtesy</a:t>
            </a:r>
            <a:endParaRPr lang="fr-BE" sz="1000" dirty="0">
              <a:solidFill>
                <a:srgbClr val="00B050"/>
              </a:solidFill>
            </a:endParaRPr>
          </a:p>
          <a:p>
            <a:pPr algn="r"/>
            <a:r>
              <a:rPr lang="fr-BE" sz="1000" dirty="0" err="1">
                <a:solidFill>
                  <a:srgbClr val="00B050"/>
                </a:solidFill>
              </a:rPr>
              <a:t>Vehicle</a:t>
            </a:r>
            <a:r>
              <a:rPr lang="fr-BE" sz="1000" dirty="0">
                <a:solidFill>
                  <a:srgbClr val="00B050"/>
                </a:solidFill>
              </a:rPr>
              <a:t>  </a:t>
            </a:r>
          </a:p>
        </p:txBody>
      </p:sp>
      <p:sp>
        <p:nvSpPr>
          <p:cNvPr id="44" name="TextBox 43">
            <a:extLst>
              <a:ext uri="{FF2B5EF4-FFF2-40B4-BE49-F238E27FC236}">
                <a16:creationId xmlns:a16="http://schemas.microsoft.com/office/drawing/2014/main" id="{DC5DA897-A571-3E1F-56F9-B44BC37DA4F2}"/>
              </a:ext>
            </a:extLst>
          </p:cNvPr>
          <p:cNvSpPr txBox="1"/>
          <p:nvPr/>
        </p:nvSpPr>
        <p:spPr>
          <a:xfrm>
            <a:off x="4919472" y="1715983"/>
            <a:ext cx="2506922" cy="276999"/>
          </a:xfrm>
          <a:prstGeom prst="rect">
            <a:avLst/>
          </a:prstGeom>
          <a:noFill/>
        </p:spPr>
        <p:txBody>
          <a:bodyPr wrap="square">
            <a:spAutoFit/>
          </a:bodyPr>
          <a:lstStyle/>
          <a:p>
            <a:pPr algn="ctr"/>
            <a:r>
              <a:rPr lang="en-GB" sz="1200" dirty="0">
                <a:solidFill>
                  <a:schemeClr val="lt1"/>
                </a:solidFill>
                <a:cs typeface="Calibri" panose="020F0502020204030204" pitchFamily="34" charset="0"/>
              </a:rPr>
              <a:t>Why is she/he there?</a:t>
            </a:r>
            <a:endParaRPr lang="en-US" sz="1200" dirty="0"/>
          </a:p>
        </p:txBody>
      </p:sp>
      <p:pic>
        <p:nvPicPr>
          <p:cNvPr id="52" name="Picture 2" descr="Stellantis dévoile un florilège de slogans pour ses marques">
            <a:extLst>
              <a:ext uri="{FF2B5EF4-FFF2-40B4-BE49-F238E27FC236}">
                <a16:creationId xmlns:a16="http://schemas.microsoft.com/office/drawing/2014/main" id="{DDAD9C6F-EB65-7747-CA1C-DEF339C12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53" name="Picture 2" descr="Drapeaux Monde Banque d'images et photos libres de droit - iStock">
            <a:extLst>
              <a:ext uri="{FF2B5EF4-FFF2-40B4-BE49-F238E27FC236}">
                <a16:creationId xmlns:a16="http://schemas.microsoft.com/office/drawing/2014/main" id="{A1D6C03F-969E-F099-17DA-A48FE98956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B95608-4072-2D48-13C2-240D1D25F6D7}"/>
              </a:ext>
            </a:extLst>
          </p:cNvPr>
          <p:cNvSpPr txBox="1"/>
          <p:nvPr/>
        </p:nvSpPr>
        <p:spPr>
          <a:xfrm>
            <a:off x="1634959" y="2208686"/>
            <a:ext cx="1955664" cy="246221"/>
          </a:xfrm>
          <a:prstGeom prst="rect">
            <a:avLst/>
          </a:prstGeom>
          <a:noFill/>
        </p:spPr>
        <p:txBody>
          <a:bodyPr wrap="square" rtlCol="0">
            <a:spAutoFit/>
          </a:bodyPr>
          <a:lstStyle/>
          <a:p>
            <a:pPr algn="r"/>
            <a:r>
              <a:rPr lang="fr-BE" sz="1000" err="1">
                <a:solidFill>
                  <a:srgbClr val="00B050"/>
                </a:solidFill>
              </a:rPr>
              <a:t>BtoB</a:t>
            </a:r>
            <a:endParaRPr lang="en-US" sz="1000">
              <a:solidFill>
                <a:srgbClr val="00B050"/>
              </a:solidFill>
            </a:endParaRPr>
          </a:p>
        </p:txBody>
      </p:sp>
    </p:spTree>
    <p:extLst>
      <p:ext uri="{BB962C8B-B14F-4D97-AF65-F5344CB8AC3E}">
        <p14:creationId xmlns:p14="http://schemas.microsoft.com/office/powerpoint/2010/main" val="1782300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8FFCC8-173D-63B1-0F6F-5030E1121258}"/>
              </a:ext>
            </a:extLst>
          </p:cNvPr>
          <p:cNvSpPr>
            <a:spLocks noGrp="1"/>
          </p:cNvSpPr>
          <p:nvPr>
            <p:ph type="body" idx="1"/>
          </p:nvPr>
        </p:nvSpPr>
        <p:spPr/>
        <p:txBody>
          <a:bodyPr/>
          <a:lstStyle/>
          <a:p>
            <a:r>
              <a:rPr lang="fr-BE" dirty="0"/>
              <a:t>Case </a:t>
            </a:r>
            <a:r>
              <a:rPr lang="fr-BE" dirty="0" err="1"/>
              <a:t>study</a:t>
            </a:r>
            <a:r>
              <a:rPr lang="fr-BE" dirty="0"/>
              <a:t> VSB</a:t>
            </a:r>
            <a:endParaRPr lang="en-US" dirty="0"/>
          </a:p>
        </p:txBody>
      </p:sp>
      <p:sp>
        <p:nvSpPr>
          <p:cNvPr id="8" name="Text Placeholder 7">
            <a:extLst>
              <a:ext uri="{FF2B5EF4-FFF2-40B4-BE49-F238E27FC236}">
                <a16:creationId xmlns:a16="http://schemas.microsoft.com/office/drawing/2014/main" id="{F5411433-09D9-DBC1-4DAB-46658E160D5E}"/>
              </a:ext>
            </a:extLst>
          </p:cNvPr>
          <p:cNvSpPr>
            <a:spLocks noGrp="1"/>
          </p:cNvSpPr>
          <p:nvPr>
            <p:ph type="body" sz="quarter" idx="19"/>
          </p:nvPr>
        </p:nvSpPr>
        <p:spPr/>
        <p:txBody>
          <a:bodyPr/>
          <a:lstStyle/>
          <a:p>
            <a:r>
              <a:rPr lang="fr-BE"/>
              <a:t>03</a:t>
            </a:r>
            <a:endParaRPr lang="en-US"/>
          </a:p>
        </p:txBody>
      </p:sp>
      <p:sp>
        <p:nvSpPr>
          <p:cNvPr id="5" name="Slide Number Placeholder 4">
            <a:extLst>
              <a:ext uri="{FF2B5EF4-FFF2-40B4-BE49-F238E27FC236}">
                <a16:creationId xmlns:a16="http://schemas.microsoft.com/office/drawing/2014/main" id="{B49E33F1-8835-41A4-C6F8-986A58530B9A}"/>
              </a:ext>
            </a:extLst>
          </p:cNvPr>
          <p:cNvSpPr>
            <a:spLocks noGrp="1"/>
          </p:cNvSpPr>
          <p:nvPr>
            <p:ph type="sldNum" sz="quarter" idx="17"/>
          </p:nvPr>
        </p:nvSpPr>
        <p:spPr/>
        <p:txBody>
          <a:bodyPr/>
          <a:lstStyle/>
          <a:p>
            <a:fld id="{975A587B-5814-4D9B-9598-FE9CB954CB01}" type="slidenum">
              <a:rPr lang="en-US" noProof="0" smtClean="0"/>
              <a:pPr/>
              <a:t>29</a:t>
            </a:fld>
            <a:endParaRPr lang="en-US" noProof="0"/>
          </a:p>
        </p:txBody>
      </p:sp>
      <p:sp>
        <p:nvSpPr>
          <p:cNvPr id="6" name="Title 5">
            <a:extLst>
              <a:ext uri="{FF2B5EF4-FFF2-40B4-BE49-F238E27FC236}">
                <a16:creationId xmlns:a16="http://schemas.microsoft.com/office/drawing/2014/main" id="{F9F01BF3-AB96-D226-40DE-CDFEAF630F57}"/>
              </a:ext>
            </a:extLst>
          </p:cNvPr>
          <p:cNvSpPr>
            <a:spLocks noGrp="1"/>
          </p:cNvSpPr>
          <p:nvPr>
            <p:ph type="title"/>
          </p:nvPr>
        </p:nvSpPr>
        <p:spPr>
          <a:xfrm>
            <a:off x="7525512" y="696268"/>
            <a:ext cx="4606971" cy="335964"/>
          </a:xfrm>
        </p:spPr>
        <p:txBody>
          <a:bodyPr/>
          <a:lstStyle/>
          <a:p>
            <a:r>
              <a:rPr lang="fr-BE" dirty="0"/>
              <a:t>Common </a:t>
            </a:r>
            <a:r>
              <a:rPr lang="fr-BE" dirty="0" err="1"/>
              <a:t>mistakes</a:t>
            </a:r>
            <a:r>
              <a:rPr lang="fr-BE" dirty="0"/>
              <a:t> to </a:t>
            </a:r>
            <a:r>
              <a:rPr lang="fr-BE" dirty="0" err="1"/>
              <a:t>avoid</a:t>
            </a:r>
            <a:endParaRPr lang="en-US" dirty="0"/>
          </a:p>
        </p:txBody>
      </p:sp>
      <p:grpSp>
        <p:nvGrpSpPr>
          <p:cNvPr id="14" name="Group 5">
            <a:extLst>
              <a:ext uri="{FF2B5EF4-FFF2-40B4-BE49-F238E27FC236}">
                <a16:creationId xmlns:a16="http://schemas.microsoft.com/office/drawing/2014/main" id="{57B7EE5E-2EE3-9F3C-7170-5CB25B5A6198}"/>
              </a:ext>
            </a:extLst>
          </p:cNvPr>
          <p:cNvGrpSpPr>
            <a:grpSpLocks/>
          </p:cNvGrpSpPr>
          <p:nvPr/>
        </p:nvGrpSpPr>
        <p:grpSpPr bwMode="auto">
          <a:xfrm>
            <a:off x="1815992" y="2527062"/>
            <a:ext cx="2706999" cy="3526614"/>
            <a:chOff x="3375" y="1443"/>
            <a:chExt cx="1536" cy="1573"/>
          </a:xfrm>
        </p:grpSpPr>
        <p:sp>
          <p:nvSpPr>
            <p:cNvPr id="15" name="AutoShape 6">
              <a:extLst>
                <a:ext uri="{FF2B5EF4-FFF2-40B4-BE49-F238E27FC236}">
                  <a16:creationId xmlns:a16="http://schemas.microsoft.com/office/drawing/2014/main" id="{98920468-E11D-CACA-83FD-F89C4438E17C}"/>
                </a:ext>
              </a:extLst>
            </p:cNvPr>
            <p:cNvSpPr>
              <a:spLocks noChangeArrowheads="1"/>
            </p:cNvSpPr>
            <p:nvPr/>
          </p:nvSpPr>
          <p:spPr bwMode="auto">
            <a:xfrm flipV="1">
              <a:off x="3375" y="1443"/>
              <a:ext cx="1536" cy="1570"/>
            </a:xfrm>
            <a:prstGeom prst="triangle">
              <a:avLst>
                <a:gd name="adj" fmla="val 50000"/>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17" name="AutoShape 8">
              <a:extLst>
                <a:ext uri="{FF2B5EF4-FFF2-40B4-BE49-F238E27FC236}">
                  <a16:creationId xmlns:a16="http://schemas.microsoft.com/office/drawing/2014/main" id="{D7B6D436-B0D9-0B39-743B-5D0441117CB7}"/>
                </a:ext>
              </a:extLst>
            </p:cNvPr>
            <p:cNvSpPr>
              <a:spLocks noChangeArrowheads="1"/>
            </p:cNvSpPr>
            <p:nvPr/>
          </p:nvSpPr>
          <p:spPr bwMode="auto">
            <a:xfrm flipV="1">
              <a:off x="3623" y="1944"/>
              <a:ext cx="1052" cy="1072"/>
            </a:xfrm>
            <a:prstGeom prst="triangle">
              <a:avLst>
                <a:gd name="adj" fmla="val 50000"/>
              </a:avLst>
            </a:prstGeom>
            <a:solidFill>
              <a:schemeClr val="accent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sp>
          <p:nvSpPr>
            <p:cNvPr id="18" name="AutoShape 9">
              <a:extLst>
                <a:ext uri="{FF2B5EF4-FFF2-40B4-BE49-F238E27FC236}">
                  <a16:creationId xmlns:a16="http://schemas.microsoft.com/office/drawing/2014/main" id="{23F17631-0F4D-8CFE-46E3-EF514A3EB626}"/>
                </a:ext>
              </a:extLst>
            </p:cNvPr>
            <p:cNvSpPr>
              <a:spLocks noChangeArrowheads="1"/>
            </p:cNvSpPr>
            <p:nvPr/>
          </p:nvSpPr>
          <p:spPr bwMode="auto">
            <a:xfrm flipV="1">
              <a:off x="3852" y="2424"/>
              <a:ext cx="572" cy="592"/>
            </a:xfrm>
            <a:prstGeom prst="triangle">
              <a:avLst>
                <a:gd name="adj" fmla="val 50000"/>
              </a:avLst>
            </a:prstGeom>
            <a:solidFill>
              <a:schemeClr val="tx2"/>
            </a:solidFill>
            <a:ln>
              <a:noFill/>
            </a:ln>
            <a:effectLst/>
            <a:extLst>
              <a:ext uri="{91240B29-F687-4F45-9708-019B960494DF}">
                <a14:hiddenLine xmlns:a14="http://schemas.microsoft.com/office/drawing/2010/main" w="1270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rgbClr val="F7B100"/>
                </a:buClr>
                <a:buFont typeface="Wingdings" pitchFamily="2" charset="2"/>
                <a:buChar char="§"/>
                <a:defRPr sz="2200" b="1">
                  <a:solidFill>
                    <a:schemeClr val="tx1"/>
                  </a:solidFill>
                  <a:latin typeface="Arial" pitchFamily="34" charset="0"/>
                </a:defRPr>
              </a:lvl1pPr>
              <a:lvl2pPr marL="742950" indent="-285750" eaLnBrk="0" hangingPunct="0">
                <a:spcBef>
                  <a:spcPct val="30000"/>
                </a:spcBef>
                <a:buClr>
                  <a:srgbClr val="F7B100"/>
                </a:buClr>
                <a:buFont typeface="Wingdings" pitchFamily="2" charset="2"/>
                <a:buChar char="§"/>
                <a:defRPr>
                  <a:solidFill>
                    <a:schemeClr val="tx1"/>
                  </a:solidFill>
                  <a:latin typeface="Arial" pitchFamily="34" charset="0"/>
                </a:defRPr>
              </a:lvl2pPr>
              <a:lvl3pPr marL="1143000" indent="-228600" eaLnBrk="0" hangingPunct="0">
                <a:spcBef>
                  <a:spcPct val="35000"/>
                </a:spcBef>
                <a:buFont typeface="Wingdings" pitchFamily="2" charset="2"/>
                <a:buChar char="§"/>
                <a:defRPr sz="1500">
                  <a:solidFill>
                    <a:schemeClr val="tx1"/>
                  </a:solidFill>
                  <a:latin typeface="Arial" pitchFamily="34" charset="0"/>
                </a:defRPr>
              </a:lvl3pPr>
              <a:lvl4pPr marL="1600200" indent="-228600" eaLnBrk="0" hangingPunct="0">
                <a:spcBef>
                  <a:spcPct val="40000"/>
                </a:spcBef>
                <a:buFont typeface="Wingdings" pitchFamily="2" charset="2"/>
                <a:buChar char="§"/>
                <a:defRPr sz="1200">
                  <a:solidFill>
                    <a:schemeClr val="tx1"/>
                  </a:solidFill>
                  <a:latin typeface="Arial" pitchFamily="34" charset="0"/>
                </a:defRPr>
              </a:lvl4pPr>
              <a:lvl5pPr marL="2057400" indent="-228600" eaLnBrk="0" hangingPunct="0">
                <a:spcBef>
                  <a:spcPct val="20000"/>
                </a:spcBef>
                <a:buChar char="»"/>
                <a:defRPr sz="1100">
                  <a:solidFill>
                    <a:schemeClr val="tx1"/>
                  </a:solidFill>
                  <a:latin typeface="Arial" pitchFamily="34" charset="0"/>
                </a:defRPr>
              </a:lvl5pPr>
              <a:lvl6pPr marL="2514600" indent="-228600" eaLnBrk="0" fontAlgn="base" hangingPunct="0">
                <a:spcBef>
                  <a:spcPct val="20000"/>
                </a:spcBef>
                <a:spcAft>
                  <a:spcPct val="0"/>
                </a:spcAft>
                <a:buChar char="»"/>
                <a:defRPr sz="1100">
                  <a:solidFill>
                    <a:schemeClr val="tx1"/>
                  </a:solidFill>
                  <a:latin typeface="Arial" pitchFamily="34" charset="0"/>
                </a:defRPr>
              </a:lvl6pPr>
              <a:lvl7pPr marL="2971800" indent="-228600" eaLnBrk="0" fontAlgn="base" hangingPunct="0">
                <a:spcBef>
                  <a:spcPct val="20000"/>
                </a:spcBef>
                <a:spcAft>
                  <a:spcPct val="0"/>
                </a:spcAft>
                <a:buChar char="»"/>
                <a:defRPr sz="1100">
                  <a:solidFill>
                    <a:schemeClr val="tx1"/>
                  </a:solidFill>
                  <a:latin typeface="Arial" pitchFamily="34" charset="0"/>
                </a:defRPr>
              </a:lvl7pPr>
              <a:lvl8pPr marL="3429000" indent="-228600" eaLnBrk="0" fontAlgn="base" hangingPunct="0">
                <a:spcBef>
                  <a:spcPct val="20000"/>
                </a:spcBef>
                <a:spcAft>
                  <a:spcPct val="0"/>
                </a:spcAft>
                <a:buChar char="»"/>
                <a:defRPr sz="1100">
                  <a:solidFill>
                    <a:schemeClr val="tx1"/>
                  </a:solidFill>
                  <a:latin typeface="Arial" pitchFamily="34" charset="0"/>
                </a:defRPr>
              </a:lvl8pPr>
              <a:lvl9pPr marL="3886200" indent="-228600" eaLnBrk="0" fontAlgn="base" hangingPunct="0">
                <a:spcBef>
                  <a:spcPct val="20000"/>
                </a:spcBef>
                <a:spcAft>
                  <a:spcPct val="0"/>
                </a:spcAft>
                <a:buChar char="»"/>
                <a:defRPr sz="1100">
                  <a:solidFill>
                    <a:schemeClr val="tx1"/>
                  </a:solidFill>
                  <a:latin typeface="Arial" pitchFamily="34" charset="0"/>
                </a:defRPr>
              </a:lvl9pPr>
            </a:lstStyle>
            <a:p>
              <a:pPr eaLnBrk="1" hangingPunct="1">
                <a:spcBef>
                  <a:spcPct val="0"/>
                </a:spcBef>
                <a:buClrTx/>
                <a:buFontTx/>
                <a:buNone/>
              </a:pPr>
              <a:endParaRPr lang="fr-BE" altLang="fr-FR" sz="1600" b="0">
                <a:latin typeface="Encode Sans" panose="020B0604020202020204" charset="0"/>
              </a:endParaRPr>
            </a:p>
          </p:txBody>
        </p:sp>
      </p:grpSp>
      <p:sp>
        <p:nvSpPr>
          <p:cNvPr id="21" name="TextBox 6">
            <a:extLst>
              <a:ext uri="{FF2B5EF4-FFF2-40B4-BE49-F238E27FC236}">
                <a16:creationId xmlns:a16="http://schemas.microsoft.com/office/drawing/2014/main" id="{09310F35-4A36-28CB-1970-9DEE48923A82}"/>
              </a:ext>
            </a:extLst>
          </p:cNvPr>
          <p:cNvSpPr txBox="1">
            <a:spLocks noChangeArrowheads="1"/>
          </p:cNvSpPr>
          <p:nvPr/>
        </p:nvSpPr>
        <p:spPr bwMode="auto">
          <a:xfrm>
            <a:off x="4625016" y="2767222"/>
            <a:ext cx="2041941" cy="65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bg1">
                    <a:lumMod val="75000"/>
                  </a:schemeClr>
                </a:solidFill>
                <a:latin typeface="+mn-lt"/>
              </a:rPr>
              <a:t>Qualify the customer and the solution to be proposed</a:t>
            </a:r>
            <a:endParaRPr lang="fr-BE" altLang="fr-FR" sz="1200" b="1" dirty="0">
              <a:solidFill>
                <a:schemeClr val="bg1">
                  <a:lumMod val="75000"/>
                </a:schemeClr>
              </a:solidFill>
              <a:latin typeface="+mn-lt"/>
            </a:endParaRPr>
          </a:p>
        </p:txBody>
      </p:sp>
      <p:sp>
        <p:nvSpPr>
          <p:cNvPr id="22" name="TextBox 21">
            <a:extLst>
              <a:ext uri="{FF2B5EF4-FFF2-40B4-BE49-F238E27FC236}">
                <a16:creationId xmlns:a16="http://schemas.microsoft.com/office/drawing/2014/main" id="{9164B1FF-C95C-5446-44AD-F446CBDCB134}"/>
              </a:ext>
            </a:extLst>
          </p:cNvPr>
          <p:cNvSpPr txBox="1">
            <a:spLocks noChangeArrowheads="1"/>
          </p:cNvSpPr>
          <p:nvPr/>
        </p:nvSpPr>
        <p:spPr bwMode="auto">
          <a:xfrm>
            <a:off x="7048294" y="2767222"/>
            <a:ext cx="2041942" cy="2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fr-BE" altLang="fr-FR" sz="1200" b="1" dirty="0" err="1">
                <a:solidFill>
                  <a:schemeClr val="bg1">
                    <a:lumMod val="75000"/>
                  </a:schemeClr>
                </a:solidFill>
                <a:latin typeface="+mn-lt"/>
              </a:rPr>
              <a:t>Ask</a:t>
            </a:r>
            <a:r>
              <a:rPr lang="fr-BE" altLang="fr-FR" sz="1200" b="1" dirty="0">
                <a:solidFill>
                  <a:schemeClr val="bg1">
                    <a:lumMod val="75000"/>
                  </a:schemeClr>
                </a:solidFill>
                <a:latin typeface="+mn-lt"/>
              </a:rPr>
              <a:t> the right questions</a:t>
            </a:r>
          </a:p>
        </p:txBody>
      </p:sp>
      <p:sp>
        <p:nvSpPr>
          <p:cNvPr id="23" name="TextBox 23">
            <a:extLst>
              <a:ext uri="{FF2B5EF4-FFF2-40B4-BE49-F238E27FC236}">
                <a16:creationId xmlns:a16="http://schemas.microsoft.com/office/drawing/2014/main" id="{D29037CF-6E68-E546-3DF9-90488E3F0C2B}"/>
              </a:ext>
            </a:extLst>
          </p:cNvPr>
          <p:cNvSpPr txBox="1">
            <a:spLocks noChangeArrowheads="1"/>
          </p:cNvSpPr>
          <p:nvPr/>
        </p:nvSpPr>
        <p:spPr bwMode="auto">
          <a:xfrm>
            <a:off x="4396402" y="3916625"/>
            <a:ext cx="2499168" cy="4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bg1">
                    <a:lumMod val="75000"/>
                  </a:schemeClr>
                </a:solidFill>
                <a:latin typeface="+mn-lt"/>
              </a:rPr>
              <a:t>Create the desire for the mobility solution</a:t>
            </a:r>
            <a:endParaRPr lang="fr-BE" altLang="fr-FR" sz="1200" b="1" dirty="0">
              <a:solidFill>
                <a:schemeClr val="bg1">
                  <a:lumMod val="75000"/>
                </a:schemeClr>
              </a:solidFill>
              <a:latin typeface="+mn-lt"/>
            </a:endParaRPr>
          </a:p>
        </p:txBody>
      </p:sp>
      <p:sp>
        <p:nvSpPr>
          <p:cNvPr id="24" name="TextBox 24">
            <a:extLst>
              <a:ext uri="{FF2B5EF4-FFF2-40B4-BE49-F238E27FC236}">
                <a16:creationId xmlns:a16="http://schemas.microsoft.com/office/drawing/2014/main" id="{728EFA1C-E234-1361-247E-B565404D2425}"/>
              </a:ext>
            </a:extLst>
          </p:cNvPr>
          <p:cNvSpPr txBox="1">
            <a:spLocks noChangeArrowheads="1"/>
          </p:cNvSpPr>
          <p:nvPr/>
        </p:nvSpPr>
        <p:spPr bwMode="auto">
          <a:xfrm>
            <a:off x="7104888" y="3916625"/>
            <a:ext cx="2013094" cy="4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bg1">
                    <a:lumMod val="75000"/>
                  </a:schemeClr>
                </a:solidFill>
                <a:latin typeface="+mn-lt"/>
              </a:rPr>
              <a:t>Turn product benefits into customer benefits</a:t>
            </a:r>
            <a:endParaRPr lang="fr-BE" altLang="fr-FR" sz="1200" b="1" dirty="0">
              <a:solidFill>
                <a:schemeClr val="bg1">
                  <a:lumMod val="75000"/>
                </a:schemeClr>
              </a:solidFill>
              <a:latin typeface="+mn-lt"/>
            </a:endParaRPr>
          </a:p>
        </p:txBody>
      </p:sp>
      <p:sp>
        <p:nvSpPr>
          <p:cNvPr id="25" name="TextBox 26">
            <a:extLst>
              <a:ext uri="{FF2B5EF4-FFF2-40B4-BE49-F238E27FC236}">
                <a16:creationId xmlns:a16="http://schemas.microsoft.com/office/drawing/2014/main" id="{8EEC425E-4F9C-37C1-B5F9-91C14D452131}"/>
              </a:ext>
            </a:extLst>
          </p:cNvPr>
          <p:cNvSpPr txBox="1">
            <a:spLocks noChangeArrowheads="1"/>
          </p:cNvSpPr>
          <p:nvPr/>
        </p:nvSpPr>
        <p:spPr bwMode="auto">
          <a:xfrm>
            <a:off x="4420034" y="4947257"/>
            <a:ext cx="2211779" cy="65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bg1">
                    <a:lumMod val="75000"/>
                  </a:schemeClr>
                </a:solidFill>
                <a:latin typeface="+mn-lt"/>
              </a:rPr>
              <a:t>Show the benefits of the solution and defend the budget</a:t>
            </a:r>
            <a:endParaRPr lang="fr-BE" altLang="fr-FR" sz="1200" b="1" dirty="0">
              <a:solidFill>
                <a:schemeClr val="bg1">
                  <a:lumMod val="75000"/>
                </a:schemeClr>
              </a:solidFill>
              <a:latin typeface="+mn-lt"/>
            </a:endParaRPr>
          </a:p>
        </p:txBody>
      </p:sp>
      <p:sp>
        <p:nvSpPr>
          <p:cNvPr id="26" name="TextBox 27">
            <a:extLst>
              <a:ext uri="{FF2B5EF4-FFF2-40B4-BE49-F238E27FC236}">
                <a16:creationId xmlns:a16="http://schemas.microsoft.com/office/drawing/2014/main" id="{8B02179F-9EFE-E462-0AAB-3E11B88DD132}"/>
              </a:ext>
            </a:extLst>
          </p:cNvPr>
          <p:cNvSpPr txBox="1">
            <a:spLocks noChangeArrowheads="1"/>
          </p:cNvSpPr>
          <p:nvPr/>
        </p:nvSpPr>
        <p:spPr bwMode="auto">
          <a:xfrm>
            <a:off x="7048294" y="4947257"/>
            <a:ext cx="2211779" cy="65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bg1">
                    <a:lumMod val="75000"/>
                  </a:schemeClr>
                </a:solidFill>
                <a:latin typeface="+mn-lt"/>
              </a:rPr>
              <a:t>Rephrase, </a:t>
            </a:r>
          </a:p>
          <a:p>
            <a:pPr marL="0" indent="0" algn="ctr" eaLnBrk="1" hangingPunct="1">
              <a:lnSpc>
                <a:spcPct val="100000"/>
              </a:lnSpc>
            </a:pPr>
            <a:r>
              <a:rPr lang="en-US" altLang="fr-FR" sz="1200" b="1" dirty="0">
                <a:solidFill>
                  <a:schemeClr val="bg1">
                    <a:lumMod val="75000"/>
                  </a:schemeClr>
                </a:solidFill>
                <a:latin typeface="+mn-lt"/>
              </a:rPr>
              <a:t>deal with objections and close the sale</a:t>
            </a:r>
            <a:endParaRPr lang="fr-BE" altLang="fr-FR" sz="1200" b="1" dirty="0">
              <a:solidFill>
                <a:schemeClr val="bg1">
                  <a:lumMod val="75000"/>
                </a:schemeClr>
              </a:solidFill>
              <a:latin typeface="+mn-lt"/>
            </a:endParaRPr>
          </a:p>
        </p:txBody>
      </p:sp>
      <p:sp>
        <p:nvSpPr>
          <p:cNvPr id="27" name="ZoneTexte 8">
            <a:extLst>
              <a:ext uri="{FF2B5EF4-FFF2-40B4-BE49-F238E27FC236}">
                <a16:creationId xmlns:a16="http://schemas.microsoft.com/office/drawing/2014/main" id="{461F486C-0BBE-E408-2EC2-D9752FA93C61}"/>
              </a:ext>
            </a:extLst>
          </p:cNvPr>
          <p:cNvSpPr txBox="1"/>
          <p:nvPr/>
        </p:nvSpPr>
        <p:spPr>
          <a:xfrm>
            <a:off x="5238536" y="1518256"/>
            <a:ext cx="1525196" cy="369332"/>
          </a:xfrm>
          <a:prstGeom prst="rect">
            <a:avLst/>
          </a:prstGeom>
          <a:noFill/>
        </p:spPr>
        <p:txBody>
          <a:bodyPr wrap="square" rtlCol="0">
            <a:spAutoFit/>
          </a:bodyPr>
          <a:lstStyle/>
          <a:p>
            <a:r>
              <a:rPr lang="fr-BE" dirty="0">
                <a:solidFill>
                  <a:schemeClr val="bg1">
                    <a:lumMod val="75000"/>
                  </a:schemeClr>
                </a:solidFill>
                <a:latin typeface="+mj-lt"/>
              </a:rPr>
              <a:t>To do</a:t>
            </a:r>
          </a:p>
        </p:txBody>
      </p:sp>
      <p:pic>
        <p:nvPicPr>
          <p:cNvPr id="28" name="Graphique 2" descr="Cible avec un remplissage uni">
            <a:extLst>
              <a:ext uri="{FF2B5EF4-FFF2-40B4-BE49-F238E27FC236}">
                <a16:creationId xmlns:a16="http://schemas.microsoft.com/office/drawing/2014/main" id="{599862DF-CAF4-C35A-FDF2-9A392AF4C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8179" y="1382164"/>
            <a:ext cx="641517" cy="641517"/>
          </a:xfrm>
          <a:prstGeom prst="rect">
            <a:avLst/>
          </a:prstGeom>
        </p:spPr>
      </p:pic>
      <p:sp>
        <p:nvSpPr>
          <p:cNvPr id="29" name="ZoneTexte 12">
            <a:extLst>
              <a:ext uri="{FF2B5EF4-FFF2-40B4-BE49-F238E27FC236}">
                <a16:creationId xmlns:a16="http://schemas.microsoft.com/office/drawing/2014/main" id="{6DF4B373-7890-C9D8-B9AD-2A205C87F229}"/>
              </a:ext>
            </a:extLst>
          </p:cNvPr>
          <p:cNvSpPr txBox="1"/>
          <p:nvPr/>
        </p:nvSpPr>
        <p:spPr>
          <a:xfrm>
            <a:off x="7677980" y="1502867"/>
            <a:ext cx="1664454" cy="369332"/>
          </a:xfrm>
          <a:prstGeom prst="rect">
            <a:avLst/>
          </a:prstGeom>
          <a:noFill/>
        </p:spPr>
        <p:txBody>
          <a:bodyPr wrap="square" rtlCol="0">
            <a:spAutoFit/>
          </a:bodyPr>
          <a:lstStyle/>
          <a:p>
            <a:r>
              <a:rPr lang="fr-BE" dirty="0">
                <a:solidFill>
                  <a:schemeClr val="bg1">
                    <a:lumMod val="75000"/>
                  </a:schemeClr>
                </a:solidFill>
                <a:latin typeface="+mj-lt"/>
              </a:rPr>
              <a:t>Objectives</a:t>
            </a:r>
          </a:p>
        </p:txBody>
      </p:sp>
      <p:pic>
        <p:nvPicPr>
          <p:cNvPr id="30" name="Graphic 29" descr="Clipboard Partially Checked outline">
            <a:extLst>
              <a:ext uri="{FF2B5EF4-FFF2-40B4-BE49-F238E27FC236}">
                <a16:creationId xmlns:a16="http://schemas.microsoft.com/office/drawing/2014/main" id="{EE61585A-A471-DB53-0411-E0B5D634C4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6032" y="1418854"/>
            <a:ext cx="641518" cy="641518"/>
          </a:xfrm>
          <a:prstGeom prst="rect">
            <a:avLst/>
          </a:prstGeom>
        </p:spPr>
      </p:pic>
      <p:sp>
        <p:nvSpPr>
          <p:cNvPr id="31" name="Rectangle 30">
            <a:extLst>
              <a:ext uri="{FF2B5EF4-FFF2-40B4-BE49-F238E27FC236}">
                <a16:creationId xmlns:a16="http://schemas.microsoft.com/office/drawing/2014/main" id="{10375AB0-AD14-3107-E90B-50C797E0A711}"/>
              </a:ext>
            </a:extLst>
          </p:cNvPr>
          <p:cNvSpPr/>
          <p:nvPr/>
        </p:nvSpPr>
        <p:spPr>
          <a:xfrm>
            <a:off x="78721" y="2767222"/>
            <a:ext cx="1660030" cy="5276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mj-lt"/>
              </a:rPr>
              <a:t>Discovery</a:t>
            </a:r>
            <a:endParaRPr lang="en-US" sz="1400" dirty="0">
              <a:latin typeface="+mj-lt"/>
            </a:endParaRPr>
          </a:p>
        </p:txBody>
      </p:sp>
      <p:sp>
        <p:nvSpPr>
          <p:cNvPr id="32" name="Rectangle 31">
            <a:extLst>
              <a:ext uri="{FF2B5EF4-FFF2-40B4-BE49-F238E27FC236}">
                <a16:creationId xmlns:a16="http://schemas.microsoft.com/office/drawing/2014/main" id="{B8D300E8-B20D-F4DC-9A5C-B32C687E2BDF}"/>
              </a:ext>
            </a:extLst>
          </p:cNvPr>
          <p:cNvSpPr/>
          <p:nvPr/>
        </p:nvSpPr>
        <p:spPr>
          <a:xfrm>
            <a:off x="538584" y="3907676"/>
            <a:ext cx="1660030" cy="5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mj-lt"/>
              </a:rPr>
              <a:t>Argumentation</a:t>
            </a:r>
            <a:endParaRPr lang="en-US" sz="1400" dirty="0">
              <a:latin typeface="+mj-lt"/>
            </a:endParaRPr>
          </a:p>
        </p:txBody>
      </p:sp>
      <p:sp>
        <p:nvSpPr>
          <p:cNvPr id="33" name="Rectangle 32">
            <a:extLst>
              <a:ext uri="{FF2B5EF4-FFF2-40B4-BE49-F238E27FC236}">
                <a16:creationId xmlns:a16="http://schemas.microsoft.com/office/drawing/2014/main" id="{1C783E68-E6F0-A7A3-05F2-B266A0364599}"/>
              </a:ext>
            </a:extLst>
          </p:cNvPr>
          <p:cNvSpPr/>
          <p:nvPr/>
        </p:nvSpPr>
        <p:spPr>
          <a:xfrm>
            <a:off x="977434" y="5048130"/>
            <a:ext cx="1660030" cy="527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err="1">
                <a:latin typeface="+mj-lt"/>
              </a:rPr>
              <a:t>Negotiation</a:t>
            </a:r>
            <a:endParaRPr lang="en-US" sz="1400" dirty="0">
              <a:latin typeface="+mj-lt"/>
            </a:endParaRPr>
          </a:p>
        </p:txBody>
      </p:sp>
      <p:cxnSp>
        <p:nvCxnSpPr>
          <p:cNvPr id="35" name="Straight Connector 34">
            <a:extLst>
              <a:ext uri="{FF2B5EF4-FFF2-40B4-BE49-F238E27FC236}">
                <a16:creationId xmlns:a16="http://schemas.microsoft.com/office/drawing/2014/main" id="{2ED2408C-8856-D91B-1618-7BBB5B084BA6}"/>
              </a:ext>
            </a:extLst>
          </p:cNvPr>
          <p:cNvCxnSpPr>
            <a:cxnSpLocks/>
            <a:stCxn id="17" idx="4"/>
          </p:cNvCxnSpPr>
          <p:nvPr/>
        </p:nvCxnSpPr>
        <p:spPr>
          <a:xfrm>
            <a:off x="4107072" y="3650287"/>
            <a:ext cx="808492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5DBF0FF-5E2C-C5E2-ACF4-749FAD8831B9}"/>
              </a:ext>
            </a:extLst>
          </p:cNvPr>
          <p:cNvCxnSpPr>
            <a:cxnSpLocks/>
            <a:stCxn id="18" idx="4"/>
          </p:cNvCxnSpPr>
          <p:nvPr/>
        </p:nvCxnSpPr>
        <p:spPr>
          <a:xfrm>
            <a:off x="3664717" y="4726432"/>
            <a:ext cx="8527283"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8F6F1D-D81C-5BB4-25CF-5EEB44CBDE70}"/>
              </a:ext>
            </a:extLst>
          </p:cNvPr>
          <p:cNvCxnSpPr>
            <a:cxnSpLocks/>
          </p:cNvCxnSpPr>
          <p:nvPr/>
        </p:nvCxnSpPr>
        <p:spPr>
          <a:xfrm>
            <a:off x="6782020" y="1382164"/>
            <a:ext cx="0" cy="466478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D98FA63-3EB1-E45A-5D28-D12A8D447829}"/>
              </a:ext>
            </a:extLst>
          </p:cNvPr>
          <p:cNvCxnSpPr>
            <a:cxnSpLocks/>
          </p:cNvCxnSpPr>
          <p:nvPr/>
        </p:nvCxnSpPr>
        <p:spPr>
          <a:xfrm>
            <a:off x="9263341" y="1388890"/>
            <a:ext cx="0" cy="466478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46" name="Graphic 45" descr="No sign with solid fill">
            <a:extLst>
              <a:ext uri="{FF2B5EF4-FFF2-40B4-BE49-F238E27FC236}">
                <a16:creationId xmlns:a16="http://schemas.microsoft.com/office/drawing/2014/main" id="{0AAF9EF3-7BEE-9B95-064E-234B2CBAAF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01751" y="1349734"/>
            <a:ext cx="665370" cy="665370"/>
          </a:xfrm>
          <a:prstGeom prst="rect">
            <a:avLst/>
          </a:prstGeom>
        </p:spPr>
      </p:pic>
      <p:sp>
        <p:nvSpPr>
          <p:cNvPr id="47" name="ZoneTexte 12">
            <a:extLst>
              <a:ext uri="{FF2B5EF4-FFF2-40B4-BE49-F238E27FC236}">
                <a16:creationId xmlns:a16="http://schemas.microsoft.com/office/drawing/2014/main" id="{4606AE22-E8B6-ADB3-A8EC-9754B4556957}"/>
              </a:ext>
            </a:extLst>
          </p:cNvPr>
          <p:cNvSpPr txBox="1"/>
          <p:nvPr/>
        </p:nvSpPr>
        <p:spPr>
          <a:xfrm>
            <a:off x="10228863" y="1497753"/>
            <a:ext cx="1664454" cy="369332"/>
          </a:xfrm>
          <a:prstGeom prst="rect">
            <a:avLst/>
          </a:prstGeom>
          <a:noFill/>
        </p:spPr>
        <p:txBody>
          <a:bodyPr wrap="square" rtlCol="0">
            <a:spAutoFit/>
          </a:bodyPr>
          <a:lstStyle/>
          <a:p>
            <a:r>
              <a:rPr lang="fr-BE" dirty="0">
                <a:latin typeface="+mj-lt"/>
              </a:rPr>
              <a:t>To </a:t>
            </a:r>
            <a:r>
              <a:rPr lang="fr-BE" dirty="0" err="1">
                <a:latin typeface="+mj-lt"/>
              </a:rPr>
              <a:t>avoid</a:t>
            </a:r>
            <a:endParaRPr lang="fr-BE" dirty="0">
              <a:latin typeface="+mj-lt"/>
            </a:endParaRPr>
          </a:p>
        </p:txBody>
      </p:sp>
      <p:sp>
        <p:nvSpPr>
          <p:cNvPr id="48" name="TextBox 47">
            <a:extLst>
              <a:ext uri="{FF2B5EF4-FFF2-40B4-BE49-F238E27FC236}">
                <a16:creationId xmlns:a16="http://schemas.microsoft.com/office/drawing/2014/main" id="{BDC7129E-7005-D4C3-5054-CFDAE9E8F013}"/>
              </a:ext>
            </a:extLst>
          </p:cNvPr>
          <p:cNvSpPr txBox="1">
            <a:spLocks noChangeArrowheads="1"/>
          </p:cNvSpPr>
          <p:nvPr/>
        </p:nvSpPr>
        <p:spPr bwMode="auto">
          <a:xfrm>
            <a:off x="9582940" y="2767222"/>
            <a:ext cx="2041942" cy="2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fr-BE" altLang="fr-FR" sz="1200" b="1" dirty="0">
                <a:solidFill>
                  <a:schemeClr val="tx1"/>
                </a:solidFill>
                <a:latin typeface="+mn-lt"/>
              </a:rPr>
              <a:t>Start </a:t>
            </a:r>
            <a:r>
              <a:rPr lang="fr-BE" altLang="fr-FR" sz="1200" b="1" dirty="0" err="1">
                <a:solidFill>
                  <a:schemeClr val="tx1"/>
                </a:solidFill>
                <a:latin typeface="+mn-lt"/>
              </a:rPr>
              <a:t>arguing</a:t>
            </a:r>
            <a:r>
              <a:rPr lang="fr-BE" altLang="fr-FR" sz="1200" b="1" dirty="0">
                <a:solidFill>
                  <a:schemeClr val="tx1"/>
                </a:solidFill>
                <a:latin typeface="+mn-lt"/>
              </a:rPr>
              <a:t> </a:t>
            </a:r>
            <a:r>
              <a:rPr lang="fr-BE" altLang="fr-FR" sz="1200" b="1" dirty="0" err="1">
                <a:solidFill>
                  <a:schemeClr val="tx1"/>
                </a:solidFill>
                <a:latin typeface="+mn-lt"/>
              </a:rPr>
              <a:t>too</a:t>
            </a:r>
            <a:r>
              <a:rPr lang="fr-BE" altLang="fr-FR" sz="1200" b="1" dirty="0">
                <a:solidFill>
                  <a:schemeClr val="tx1"/>
                </a:solidFill>
                <a:latin typeface="+mn-lt"/>
              </a:rPr>
              <a:t> </a:t>
            </a:r>
            <a:r>
              <a:rPr lang="fr-BE" altLang="fr-FR" sz="1200" b="1" dirty="0" err="1">
                <a:solidFill>
                  <a:schemeClr val="tx1"/>
                </a:solidFill>
                <a:latin typeface="+mn-lt"/>
              </a:rPr>
              <a:t>early</a:t>
            </a:r>
            <a:endParaRPr lang="fr-BE" altLang="fr-FR" sz="1200" b="1" dirty="0">
              <a:solidFill>
                <a:schemeClr val="tx1"/>
              </a:solidFill>
              <a:latin typeface="+mn-lt"/>
            </a:endParaRPr>
          </a:p>
        </p:txBody>
      </p:sp>
      <p:sp>
        <p:nvSpPr>
          <p:cNvPr id="49" name="TextBox 24">
            <a:extLst>
              <a:ext uri="{FF2B5EF4-FFF2-40B4-BE49-F238E27FC236}">
                <a16:creationId xmlns:a16="http://schemas.microsoft.com/office/drawing/2014/main" id="{A216C31B-2094-917A-4360-33E8CFA1A48B}"/>
              </a:ext>
            </a:extLst>
          </p:cNvPr>
          <p:cNvSpPr txBox="1">
            <a:spLocks noChangeArrowheads="1"/>
          </p:cNvSpPr>
          <p:nvPr/>
        </p:nvSpPr>
        <p:spPr bwMode="auto">
          <a:xfrm>
            <a:off x="9639534" y="3916625"/>
            <a:ext cx="2013094" cy="2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tx1"/>
                </a:solidFill>
                <a:latin typeface="+mn-lt"/>
              </a:rPr>
              <a:t>Sell the price too soon</a:t>
            </a:r>
            <a:endParaRPr lang="fr-BE" altLang="fr-FR" sz="1200" b="1" dirty="0">
              <a:solidFill>
                <a:schemeClr val="tx1"/>
              </a:solidFill>
              <a:latin typeface="+mn-lt"/>
            </a:endParaRPr>
          </a:p>
        </p:txBody>
      </p:sp>
      <p:sp>
        <p:nvSpPr>
          <p:cNvPr id="50" name="TextBox 27">
            <a:extLst>
              <a:ext uri="{FF2B5EF4-FFF2-40B4-BE49-F238E27FC236}">
                <a16:creationId xmlns:a16="http://schemas.microsoft.com/office/drawing/2014/main" id="{61577BED-82B2-351C-B355-80A295BB7636}"/>
              </a:ext>
            </a:extLst>
          </p:cNvPr>
          <p:cNvSpPr txBox="1">
            <a:spLocks noChangeArrowheads="1"/>
          </p:cNvSpPr>
          <p:nvPr/>
        </p:nvSpPr>
        <p:spPr bwMode="auto">
          <a:xfrm>
            <a:off x="9582940" y="4947257"/>
            <a:ext cx="2211779" cy="4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sz="1200" b="1" dirty="0">
                <a:solidFill>
                  <a:schemeClr val="tx1"/>
                </a:solidFill>
                <a:latin typeface="+mn-lt"/>
              </a:rPr>
              <a:t>Not addressing all customer objections</a:t>
            </a:r>
            <a:endParaRPr lang="fr-BE" altLang="fr-FR" sz="1200" b="1" dirty="0">
              <a:solidFill>
                <a:schemeClr val="tx1"/>
              </a:solidFill>
              <a:latin typeface="+mn-lt"/>
            </a:endParaRPr>
          </a:p>
        </p:txBody>
      </p:sp>
    </p:spTree>
    <p:extLst>
      <p:ext uri="{BB962C8B-B14F-4D97-AF65-F5344CB8AC3E}">
        <p14:creationId xmlns:p14="http://schemas.microsoft.com/office/powerpoint/2010/main" val="32455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1646353-C36B-A349-8D40-CA78552AC28E}"/>
              </a:ext>
            </a:extLst>
          </p:cNvPr>
          <p:cNvSpPr>
            <a:spLocks noGrp="1"/>
          </p:cNvSpPr>
          <p:nvPr>
            <p:ph type="body" idx="1"/>
          </p:nvPr>
        </p:nvSpPr>
        <p:spPr>
          <a:solidFill>
            <a:schemeClr val="accent1"/>
          </a:solidFill>
        </p:spPr>
        <p:txBody>
          <a:bodyPr/>
          <a:lstStyle/>
          <a:p>
            <a:r>
              <a:rPr lang="fr-FR"/>
              <a:t>introduction</a:t>
            </a:r>
          </a:p>
        </p:txBody>
      </p:sp>
      <p:sp>
        <p:nvSpPr>
          <p:cNvPr id="2" name="Espace réservé du texte 1"/>
          <p:cNvSpPr>
            <a:spLocks noGrp="1"/>
          </p:cNvSpPr>
          <p:nvPr>
            <p:ph type="body" sz="quarter" idx="15"/>
          </p:nvPr>
        </p:nvSpPr>
        <p:spPr/>
        <p:txBody>
          <a:bodyPr/>
          <a:lstStyle/>
          <a:p>
            <a:r>
              <a:rPr lang="fr-FR" dirty="0"/>
              <a:t>Programme of the session</a:t>
            </a:r>
          </a:p>
        </p:txBody>
      </p:sp>
      <p:pic>
        <p:nvPicPr>
          <p:cNvPr id="7" name="Graphic 6" descr="Clock with solid fill">
            <a:extLst>
              <a:ext uri="{FF2B5EF4-FFF2-40B4-BE49-F238E27FC236}">
                <a16:creationId xmlns:a16="http://schemas.microsoft.com/office/drawing/2014/main" id="{4EFCC554-B78E-47DF-D6C2-6E46B50C5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934754"/>
            <a:ext cx="2232000" cy="2232000"/>
          </a:xfrm>
          <a:prstGeom prst="rect">
            <a:avLst/>
          </a:prstGeom>
        </p:spPr>
      </p:pic>
      <p:graphicFrame>
        <p:nvGraphicFramePr>
          <p:cNvPr id="6" name="Table 7">
            <a:extLst>
              <a:ext uri="{FF2B5EF4-FFF2-40B4-BE49-F238E27FC236}">
                <a16:creationId xmlns:a16="http://schemas.microsoft.com/office/drawing/2014/main" id="{1D9913CD-2B00-5066-E229-6A3BB0B396C1}"/>
              </a:ext>
            </a:extLst>
          </p:cNvPr>
          <p:cNvGraphicFramePr>
            <a:graphicFrameLocks noGrp="1"/>
          </p:cNvGraphicFramePr>
          <p:nvPr>
            <p:extLst>
              <p:ext uri="{D42A27DB-BD31-4B8C-83A1-F6EECF244321}">
                <p14:modId xmlns:p14="http://schemas.microsoft.com/office/powerpoint/2010/main" val="98073911"/>
              </p:ext>
            </p:extLst>
          </p:nvPr>
        </p:nvGraphicFramePr>
        <p:xfrm>
          <a:off x="2308202" y="1767840"/>
          <a:ext cx="9720514" cy="2987040"/>
        </p:xfrm>
        <a:graphic>
          <a:graphicData uri="http://schemas.openxmlformats.org/drawingml/2006/table">
            <a:tbl>
              <a:tblPr firstRow="1" bandRow="1">
                <a:tableStyleId>{2D5ABB26-0587-4C30-8999-92F81FD0307C}</a:tableStyleId>
              </a:tblPr>
              <a:tblGrid>
                <a:gridCol w="631372">
                  <a:extLst>
                    <a:ext uri="{9D8B030D-6E8A-4147-A177-3AD203B41FA5}">
                      <a16:colId xmlns:a16="http://schemas.microsoft.com/office/drawing/2014/main" val="1212120649"/>
                    </a:ext>
                  </a:extLst>
                </a:gridCol>
                <a:gridCol w="315685">
                  <a:extLst>
                    <a:ext uri="{9D8B030D-6E8A-4147-A177-3AD203B41FA5}">
                      <a16:colId xmlns:a16="http://schemas.microsoft.com/office/drawing/2014/main" val="1831917379"/>
                    </a:ext>
                  </a:extLst>
                </a:gridCol>
                <a:gridCol w="7726777">
                  <a:extLst>
                    <a:ext uri="{9D8B030D-6E8A-4147-A177-3AD203B41FA5}">
                      <a16:colId xmlns:a16="http://schemas.microsoft.com/office/drawing/2014/main" val="2997267541"/>
                    </a:ext>
                  </a:extLst>
                </a:gridCol>
                <a:gridCol w="1046680">
                  <a:extLst>
                    <a:ext uri="{9D8B030D-6E8A-4147-A177-3AD203B41FA5}">
                      <a16:colId xmlns:a16="http://schemas.microsoft.com/office/drawing/2014/main" val="570396204"/>
                    </a:ext>
                  </a:extLst>
                </a:gridCol>
              </a:tblGrid>
              <a:tr h="409805">
                <a:tc gridSpan="3">
                  <a:txBody>
                    <a:bodyPr/>
                    <a:lstStyle/>
                    <a:p>
                      <a:pPr marL="0" indent="0">
                        <a:buNone/>
                      </a:pPr>
                      <a:r>
                        <a:rPr lang="fr-FR" sz="2200">
                          <a:solidFill>
                            <a:schemeClr val="bg1"/>
                          </a:solidFill>
                          <a:latin typeface="+mj-lt"/>
                        </a:rPr>
                        <a:t>Introduction								</a:t>
                      </a:r>
                    </a:p>
                  </a:txBody>
                  <a:tcPr/>
                </a:tc>
                <a:tc hMerge="1">
                  <a:txBody>
                    <a:bodyPr/>
                    <a:lstStyle/>
                    <a:p>
                      <a:endParaRPr lang="en-US"/>
                    </a:p>
                  </a:txBody>
                  <a:tcPr/>
                </a:tc>
                <a:tc hMerge="1">
                  <a:txBody>
                    <a:bodyPr/>
                    <a:lstStyle/>
                    <a:p>
                      <a:endParaRPr lang="en-US"/>
                    </a:p>
                  </a:txBody>
                  <a:tcPr/>
                </a:tc>
                <a:tc>
                  <a:txBody>
                    <a:bodyPr/>
                    <a:lstStyle/>
                    <a:p>
                      <a:pPr algn="ctr"/>
                      <a:r>
                        <a:rPr lang="fr-FR" sz="2200">
                          <a:solidFill>
                            <a:schemeClr val="bg1"/>
                          </a:solidFill>
                          <a:latin typeface="+mj-lt"/>
                        </a:rPr>
                        <a:t>10’</a:t>
                      </a:r>
                      <a:endParaRPr lang="en-US" sz="2200">
                        <a:solidFill>
                          <a:schemeClr val="bg1"/>
                        </a:solidFill>
                        <a:latin typeface="+mj-lt"/>
                      </a:endParaRPr>
                    </a:p>
                  </a:txBody>
                  <a:tcPr/>
                </a:tc>
                <a:extLst>
                  <a:ext uri="{0D108BD9-81ED-4DB2-BD59-A6C34878D82A}">
                    <a16:rowId xmlns:a16="http://schemas.microsoft.com/office/drawing/2014/main" val="385469514"/>
                  </a:ext>
                </a:extLst>
              </a:tr>
              <a:tr h="409805">
                <a:tc>
                  <a:txBody>
                    <a:bodyPr/>
                    <a:lstStyle/>
                    <a:p>
                      <a:pPr algn="r"/>
                      <a:r>
                        <a:rPr lang="fr-FR" sz="2200">
                          <a:solidFill>
                            <a:schemeClr val="bg1"/>
                          </a:solidFill>
                          <a:latin typeface="+mj-lt"/>
                        </a:rPr>
                        <a:t>01</a:t>
                      </a:r>
                      <a:endParaRPr lang="en-US" sz="2200">
                        <a:solidFill>
                          <a:schemeClr val="bg1"/>
                        </a:solidFill>
                        <a:latin typeface="+mj-lt"/>
                      </a:endParaRPr>
                    </a:p>
                  </a:txBody>
                  <a:tcPr/>
                </a:tc>
                <a:tc>
                  <a:txBody>
                    <a:bodyPr/>
                    <a:lstStyle/>
                    <a:p>
                      <a:r>
                        <a:rPr kumimoji="0" lang="fr-FR" sz="2200" b="0" i="0" u="none" strike="noStrike" kern="1200" cap="none" spc="0" normalizeH="0" baseline="0" noProof="0">
                          <a:ln>
                            <a:noFill/>
                          </a:ln>
                          <a:solidFill>
                            <a:prstClr val="white"/>
                          </a:solidFill>
                          <a:effectLst/>
                          <a:uLnTx/>
                          <a:uFillTx/>
                          <a:latin typeface="Encode Sans ExpandedSemiBold"/>
                          <a:ea typeface="+mn-ea"/>
                          <a:cs typeface="+mn-cs"/>
                        </a:rPr>
                        <a:t>|</a:t>
                      </a:r>
                      <a:endParaRPr lang="en-US" sz="2200">
                        <a:solidFill>
                          <a:schemeClr val="bg1"/>
                        </a:solidFill>
                        <a:latin typeface="+mj-lt"/>
                      </a:endParaRPr>
                    </a:p>
                  </a:txBody>
                  <a:tcPr/>
                </a:tc>
                <a:tc>
                  <a:txBody>
                    <a:bodyPr/>
                    <a:lstStyle/>
                    <a:p>
                      <a:r>
                        <a:rPr lang="fr-BE" sz="2200" dirty="0" err="1">
                          <a:solidFill>
                            <a:schemeClr val="bg1"/>
                          </a:solidFill>
                          <a:latin typeface="+mj-lt"/>
                        </a:rPr>
                        <a:t>Context</a:t>
                      </a:r>
                      <a:endParaRPr lang="fr-BE" sz="2200" dirty="0">
                        <a:solidFill>
                          <a:schemeClr val="bg1"/>
                        </a:solidFill>
                        <a:latin typeface="+mj-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2200">
                          <a:solidFill>
                            <a:schemeClr val="bg1"/>
                          </a:solidFill>
                          <a:latin typeface="+mj-lt"/>
                        </a:rPr>
                        <a:t>15’</a:t>
                      </a:r>
                    </a:p>
                  </a:txBody>
                  <a:tcPr/>
                </a:tc>
                <a:extLst>
                  <a:ext uri="{0D108BD9-81ED-4DB2-BD59-A6C34878D82A}">
                    <a16:rowId xmlns:a16="http://schemas.microsoft.com/office/drawing/2014/main" val="3116051855"/>
                  </a:ext>
                </a:extLst>
              </a:tr>
              <a:tr h="40980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2200">
                          <a:solidFill>
                            <a:schemeClr val="bg1"/>
                          </a:solidFill>
                          <a:latin typeface="+mj-lt"/>
                        </a:rPr>
                        <a:t>02</a:t>
                      </a:r>
                      <a:endParaRPr lang="en-US" sz="2200">
                        <a:solidFill>
                          <a:schemeClr val="bg1"/>
                        </a:solidFill>
                        <a:latin typeface="+mj-lt"/>
                      </a:endParaRPr>
                    </a:p>
                  </a:txBody>
                  <a:tcPr/>
                </a:tc>
                <a:tc>
                  <a:txBody>
                    <a:bodyPr/>
                    <a:lstStyle/>
                    <a:p>
                      <a:r>
                        <a:rPr kumimoji="0" lang="fr-FR" sz="2200" b="0" i="0" u="none" strike="noStrike" kern="1200" cap="none" spc="0" normalizeH="0" baseline="0" noProof="0">
                          <a:ln>
                            <a:noFill/>
                          </a:ln>
                          <a:solidFill>
                            <a:prstClr val="white"/>
                          </a:solidFill>
                          <a:effectLst/>
                          <a:uLnTx/>
                          <a:uFillTx/>
                          <a:latin typeface="Encode Sans ExpandedSemiBold"/>
                          <a:ea typeface="+mn-ea"/>
                          <a:cs typeface="+mn-cs"/>
                        </a:rPr>
                        <a:t>|</a:t>
                      </a:r>
                      <a:endParaRPr lang="en-US" sz="2200">
                        <a:solidFill>
                          <a:schemeClr val="bg1"/>
                        </a:solidFill>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bg1"/>
                          </a:solidFill>
                          <a:latin typeface="+mj-lt"/>
                          <a:ea typeface="+mn-ea"/>
                          <a:cs typeface="+mn-cs"/>
                        </a:rPr>
                        <a:t>Ask the right questions to VSBs and SMEs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2200" kern="1200">
                          <a:solidFill>
                            <a:schemeClr val="bg1"/>
                          </a:solidFill>
                          <a:latin typeface="+mj-lt"/>
                          <a:ea typeface="+mn-ea"/>
                          <a:cs typeface="+mn-cs"/>
                        </a:rPr>
                        <a:t>25’</a:t>
                      </a:r>
                    </a:p>
                  </a:txBody>
                  <a:tcPr/>
                </a:tc>
                <a:extLst>
                  <a:ext uri="{0D108BD9-81ED-4DB2-BD59-A6C34878D82A}">
                    <a16:rowId xmlns:a16="http://schemas.microsoft.com/office/drawing/2014/main" val="2081968798"/>
                  </a:ext>
                </a:extLst>
              </a:tr>
              <a:tr h="40980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BE" sz="2200">
                          <a:solidFill>
                            <a:schemeClr val="bg1"/>
                          </a:solidFill>
                          <a:latin typeface="+mj-lt"/>
                        </a:rPr>
                        <a:t>03</a:t>
                      </a:r>
                      <a:endParaRPr lang="en-US" sz="2200">
                        <a:solidFill>
                          <a:schemeClr val="bg1"/>
                        </a:solidFill>
                        <a:latin typeface="+mj-lt"/>
                      </a:endParaRPr>
                    </a:p>
                  </a:txBody>
                  <a:tcPr/>
                </a:tc>
                <a:tc>
                  <a:txBody>
                    <a:bodyPr/>
                    <a:lstStyle/>
                    <a:p>
                      <a:r>
                        <a:rPr kumimoji="0" lang="fr-FR" sz="2200" b="0" i="0" u="none" strike="noStrike" kern="1200" cap="none" spc="0" normalizeH="0" baseline="0" noProof="0">
                          <a:ln>
                            <a:noFill/>
                          </a:ln>
                          <a:solidFill>
                            <a:prstClr val="white"/>
                          </a:solidFill>
                          <a:effectLst/>
                          <a:uLnTx/>
                          <a:uFillTx/>
                          <a:latin typeface="Encode Sans ExpandedSemiBold"/>
                          <a:ea typeface="+mn-ea"/>
                          <a:cs typeface="+mn-cs"/>
                        </a:rPr>
                        <a:t>|</a:t>
                      </a:r>
                      <a:endParaRPr lang="en-US" sz="2200">
                        <a:solidFill>
                          <a:schemeClr val="bg1"/>
                        </a:solidFill>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bg1"/>
                          </a:solidFill>
                          <a:latin typeface="+mj-lt"/>
                          <a:ea typeface="+mn-ea"/>
                          <a:cs typeface="+mn-cs"/>
                        </a:rPr>
                        <a:t>Case study VSB</a:t>
                      </a:r>
                    </a:p>
                  </a:txBody>
                  <a:tcPr/>
                </a:tc>
                <a:tc>
                  <a:txBody>
                    <a:bodyPr/>
                    <a:lstStyle/>
                    <a:p>
                      <a:pPr algn="ctr"/>
                      <a:r>
                        <a:rPr lang="fr-FR" sz="2200" kern="1200">
                          <a:solidFill>
                            <a:schemeClr val="bg1"/>
                          </a:solidFill>
                          <a:latin typeface="+mj-lt"/>
                          <a:ea typeface="+mn-ea"/>
                          <a:cs typeface="+mn-cs"/>
                        </a:rPr>
                        <a:t>15’</a:t>
                      </a:r>
                      <a:endParaRPr lang="en-US" sz="2200" kern="1200">
                        <a:solidFill>
                          <a:schemeClr val="bg1"/>
                        </a:solidFill>
                        <a:latin typeface="+mj-lt"/>
                        <a:ea typeface="+mn-ea"/>
                        <a:cs typeface="+mn-cs"/>
                      </a:endParaRPr>
                    </a:p>
                  </a:txBody>
                  <a:tcPr/>
                </a:tc>
                <a:extLst>
                  <a:ext uri="{0D108BD9-81ED-4DB2-BD59-A6C34878D82A}">
                    <a16:rowId xmlns:a16="http://schemas.microsoft.com/office/drawing/2014/main" val="2663067203"/>
                  </a:ext>
                </a:extLst>
              </a:tr>
              <a:tr h="40980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BE" sz="2200">
                          <a:solidFill>
                            <a:schemeClr val="bg1"/>
                          </a:solidFill>
                          <a:latin typeface="+mj-lt"/>
                        </a:rPr>
                        <a:t>04</a:t>
                      </a:r>
                      <a:endParaRPr lang="en-US" sz="2200">
                        <a:solidFill>
                          <a:schemeClr val="bg1"/>
                        </a:solidFill>
                        <a:latin typeface="+mj-lt"/>
                      </a:endParaRPr>
                    </a:p>
                  </a:txBody>
                  <a:tcPr/>
                </a:tc>
                <a:tc>
                  <a:txBody>
                    <a:bodyPr/>
                    <a:lstStyle/>
                    <a:p>
                      <a:r>
                        <a:rPr kumimoji="0" lang="fr-FR" sz="2200" b="0" i="0" u="none" strike="noStrike" kern="1200" cap="none" spc="0" normalizeH="0" baseline="0" noProof="0">
                          <a:ln>
                            <a:noFill/>
                          </a:ln>
                          <a:solidFill>
                            <a:prstClr val="white"/>
                          </a:solidFill>
                          <a:effectLst/>
                          <a:uLnTx/>
                          <a:uFillTx/>
                          <a:latin typeface="Encode Sans ExpandedSemiBold"/>
                          <a:ea typeface="+mn-ea"/>
                          <a:cs typeface="+mn-cs"/>
                        </a:rPr>
                        <a:t>|</a:t>
                      </a:r>
                      <a:endParaRPr lang="en-US" sz="2200">
                        <a:solidFill>
                          <a:schemeClr val="bg1"/>
                        </a:solidFill>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bg1"/>
                          </a:solidFill>
                          <a:latin typeface="+mj-lt"/>
                          <a:ea typeface="+mn-ea"/>
                          <a:cs typeface="+mn-cs"/>
                        </a:rPr>
                        <a:t>Case study SME</a:t>
                      </a:r>
                      <a:endParaRPr lang="fr-FR" sz="2200" kern="1200" dirty="0">
                        <a:solidFill>
                          <a:schemeClr val="bg1"/>
                        </a:solidFill>
                        <a:latin typeface="+mj-lt"/>
                        <a:ea typeface="+mn-ea"/>
                        <a:cs typeface="+mn-cs"/>
                      </a:endParaRPr>
                    </a:p>
                  </a:txBody>
                  <a:tcPr/>
                </a:tc>
                <a:tc>
                  <a:txBody>
                    <a:bodyPr/>
                    <a:lstStyle/>
                    <a:p>
                      <a:pPr algn="ctr"/>
                      <a:r>
                        <a:rPr lang="fr-FR" sz="2200" kern="1200">
                          <a:solidFill>
                            <a:schemeClr val="bg1"/>
                          </a:solidFill>
                          <a:latin typeface="+mj-lt"/>
                          <a:ea typeface="+mn-ea"/>
                          <a:cs typeface="+mn-cs"/>
                        </a:rPr>
                        <a:t>20’</a:t>
                      </a:r>
                      <a:endParaRPr lang="en-US" sz="2200" kern="1200">
                        <a:solidFill>
                          <a:schemeClr val="bg1"/>
                        </a:solidFill>
                        <a:latin typeface="+mj-lt"/>
                        <a:ea typeface="+mn-ea"/>
                        <a:cs typeface="+mn-cs"/>
                      </a:endParaRPr>
                    </a:p>
                  </a:txBody>
                  <a:tcPr/>
                </a:tc>
                <a:extLst>
                  <a:ext uri="{0D108BD9-81ED-4DB2-BD59-A6C34878D82A}">
                    <a16:rowId xmlns:a16="http://schemas.microsoft.com/office/drawing/2014/main" val="3093313305"/>
                  </a:ext>
                </a:extLst>
              </a:tr>
              <a:tr h="409805">
                <a:tc gridSpan="3">
                  <a:txBody>
                    <a:bodyPr/>
                    <a:lstStyle/>
                    <a:p>
                      <a:r>
                        <a:rPr lang="fr-FR" sz="2200">
                          <a:solidFill>
                            <a:schemeClr val="bg1"/>
                          </a:solidFill>
                          <a:latin typeface="+mj-lt"/>
                        </a:rPr>
                        <a:t>Conclusion</a:t>
                      </a:r>
                      <a:endParaRPr lang="en-US" sz="2200">
                        <a:solidFill>
                          <a:schemeClr val="bg1"/>
                        </a:solidFill>
                        <a:latin typeface="+mj-lt"/>
                      </a:endParaRPr>
                    </a:p>
                  </a:txBody>
                  <a:tcPr/>
                </a:tc>
                <a:tc hMerge="1">
                  <a:txBody>
                    <a:bodyPr/>
                    <a:lstStyle/>
                    <a:p>
                      <a:endParaRPr lang="en-US"/>
                    </a:p>
                  </a:txBody>
                  <a:tcPr/>
                </a:tc>
                <a:tc hMerge="1">
                  <a:txBody>
                    <a:bodyPr/>
                    <a:lstStyle/>
                    <a:p>
                      <a:endParaRPr lang="en-US"/>
                    </a:p>
                  </a:txBody>
                  <a:tcPr/>
                </a:tc>
                <a:tc>
                  <a:txBody>
                    <a:bodyPr/>
                    <a:lstStyle/>
                    <a:p>
                      <a:pPr algn="ctr"/>
                      <a:r>
                        <a:rPr lang="fr-BE" sz="2200">
                          <a:solidFill>
                            <a:schemeClr val="bg1"/>
                          </a:solidFill>
                          <a:latin typeface="+mj-lt"/>
                        </a:rPr>
                        <a:t>5'</a:t>
                      </a:r>
                      <a:endParaRPr lang="en-US" sz="2200">
                        <a:solidFill>
                          <a:schemeClr val="bg1"/>
                        </a:solidFill>
                        <a:latin typeface="+mj-lt"/>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4444428"/>
                  </a:ext>
                </a:extLst>
              </a:tr>
              <a:tr h="409805">
                <a:tc gridSpan="3">
                  <a:txBody>
                    <a:bodyPr/>
                    <a:lstStyle/>
                    <a:p>
                      <a:endParaRPr lang="en-US" sz="2200">
                        <a:solidFill>
                          <a:schemeClr val="bg1"/>
                        </a:solidFill>
                        <a:latin typeface="+mj-lt"/>
                      </a:endParaRPr>
                    </a:p>
                  </a:txBody>
                  <a:tcPr/>
                </a:tc>
                <a:tc hMerge="1">
                  <a:txBody>
                    <a:bodyPr/>
                    <a:lstStyle/>
                    <a:p>
                      <a:endParaRPr lang="en-US"/>
                    </a:p>
                  </a:txBody>
                  <a:tcPr/>
                </a:tc>
                <a:tc hMerge="1">
                  <a:txBody>
                    <a:bodyPr/>
                    <a:lstStyle/>
                    <a:p>
                      <a:endParaRPr lang="en-US"/>
                    </a:p>
                  </a:txBody>
                  <a:tcPr/>
                </a:tc>
                <a:tc>
                  <a:txBody>
                    <a:bodyPr/>
                    <a:lstStyle/>
                    <a:p>
                      <a:pPr algn="ctr"/>
                      <a:r>
                        <a:rPr lang="fr-BE" sz="2200" dirty="0">
                          <a:solidFill>
                            <a:schemeClr val="bg1"/>
                          </a:solidFill>
                          <a:latin typeface="+mj-lt"/>
                        </a:rPr>
                        <a:t>90'</a:t>
                      </a:r>
                      <a:endParaRPr lang="en-US" sz="2200" dirty="0">
                        <a:solidFill>
                          <a:schemeClr val="bg1"/>
                        </a:solidFill>
                        <a:latin typeface="+mj-lt"/>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6182526"/>
                  </a:ext>
                </a:extLst>
              </a:tr>
            </a:tbl>
          </a:graphicData>
        </a:graphic>
      </p:graphicFrame>
    </p:spTree>
    <p:extLst>
      <p:ext uri="{BB962C8B-B14F-4D97-AF65-F5344CB8AC3E}">
        <p14:creationId xmlns:p14="http://schemas.microsoft.com/office/powerpoint/2010/main" val="258946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02C-F49B-4EA6-BC9E-AD6CDBA0B7BF}"/>
              </a:ext>
            </a:extLst>
          </p:cNvPr>
          <p:cNvSpPr>
            <a:spLocks noGrp="1"/>
          </p:cNvSpPr>
          <p:nvPr>
            <p:ph type="ctrTitle"/>
          </p:nvPr>
        </p:nvSpPr>
        <p:spPr/>
        <p:txBody>
          <a:bodyPr/>
          <a:lstStyle/>
          <a:p>
            <a:pPr marL="1343025" indent="-1343025"/>
            <a:r>
              <a:rPr lang="fr-BE" dirty="0"/>
              <a:t>0</a:t>
            </a:r>
            <a:r>
              <a:rPr lang="en-US" dirty="0"/>
              <a:t>4</a:t>
            </a:r>
            <a:r>
              <a:rPr lang="fr-FR" dirty="0"/>
              <a:t> | </a:t>
            </a:r>
            <a:r>
              <a:rPr lang="fr-BE" dirty="0"/>
              <a:t>case </a:t>
            </a:r>
            <a:r>
              <a:rPr lang="fr-BE" dirty="0" err="1"/>
              <a:t>study</a:t>
            </a:r>
            <a:r>
              <a:rPr lang="fr-BE" dirty="0"/>
              <a:t> SME</a:t>
            </a:r>
            <a:endParaRPr lang="en-US" dirty="0"/>
          </a:p>
        </p:txBody>
      </p:sp>
      <p:sp>
        <p:nvSpPr>
          <p:cNvPr id="4" name="Subtitle 3">
            <a:extLst>
              <a:ext uri="{FF2B5EF4-FFF2-40B4-BE49-F238E27FC236}">
                <a16:creationId xmlns:a16="http://schemas.microsoft.com/office/drawing/2014/main" id="{DE2D856F-7CC2-4C2E-B325-B59E69433B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86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4">
            <a:extLst>
              <a:ext uri="{FF2B5EF4-FFF2-40B4-BE49-F238E27FC236}">
                <a16:creationId xmlns:a16="http://schemas.microsoft.com/office/drawing/2014/main" id="{312405F6-25B4-2B25-CB7C-F76432631E0D}"/>
              </a:ext>
            </a:extLst>
          </p:cNvPr>
          <p:cNvGraphicFramePr>
            <a:graphicFrameLocks noGrp="1"/>
          </p:cNvGraphicFramePr>
          <p:nvPr>
            <p:extLst>
              <p:ext uri="{D42A27DB-BD31-4B8C-83A1-F6EECF244321}">
                <p14:modId xmlns:p14="http://schemas.microsoft.com/office/powerpoint/2010/main" val="3610697078"/>
              </p:ext>
            </p:extLst>
          </p:nvPr>
        </p:nvGraphicFramePr>
        <p:xfrm>
          <a:off x="930903" y="2612592"/>
          <a:ext cx="10288785" cy="3788209"/>
        </p:xfrm>
        <a:graphic>
          <a:graphicData uri="http://schemas.openxmlformats.org/drawingml/2006/table">
            <a:tbl>
              <a:tblPr bandRow="1">
                <a:tableStyleId>{3B4B98B0-60AC-42C2-AFA5-B58CD77FA1E5}</a:tableStyleId>
              </a:tblPr>
              <a:tblGrid>
                <a:gridCol w="3429595">
                  <a:extLst>
                    <a:ext uri="{9D8B030D-6E8A-4147-A177-3AD203B41FA5}">
                      <a16:colId xmlns:a16="http://schemas.microsoft.com/office/drawing/2014/main" val="2696368808"/>
                    </a:ext>
                  </a:extLst>
                </a:gridCol>
                <a:gridCol w="3429595">
                  <a:extLst>
                    <a:ext uri="{9D8B030D-6E8A-4147-A177-3AD203B41FA5}">
                      <a16:colId xmlns:a16="http://schemas.microsoft.com/office/drawing/2014/main" val="681689808"/>
                    </a:ext>
                  </a:extLst>
                </a:gridCol>
                <a:gridCol w="3429595">
                  <a:extLst>
                    <a:ext uri="{9D8B030D-6E8A-4147-A177-3AD203B41FA5}">
                      <a16:colId xmlns:a16="http://schemas.microsoft.com/office/drawing/2014/main" val="109240224"/>
                    </a:ext>
                  </a:extLst>
                </a:gridCol>
              </a:tblGrid>
              <a:tr h="624242">
                <a:tc>
                  <a:txBody>
                    <a:bodyPr/>
                    <a:lstStyle/>
                    <a:p>
                      <a:pPr algn="ctr"/>
                      <a:r>
                        <a:rPr lang="fr-BE" sz="1600" dirty="0">
                          <a:solidFill>
                            <a:schemeClr val="tx2"/>
                          </a:solidFill>
                          <a:latin typeface="+mj-lt"/>
                        </a:rPr>
                        <a:t>Contact </a:t>
                      </a:r>
                      <a:r>
                        <a:rPr lang="fr-BE" sz="1600" dirty="0" err="1">
                          <a:solidFill>
                            <a:schemeClr val="tx2"/>
                          </a:solidFill>
                          <a:latin typeface="+mj-lt"/>
                        </a:rPr>
                        <a:t>person</a:t>
                      </a:r>
                      <a:endParaRPr lang="en-US" sz="1600" dirty="0">
                        <a:solidFill>
                          <a:schemeClr val="tx2"/>
                        </a:solidFill>
                        <a:latin typeface="+mj-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95059911"/>
                  </a:ext>
                </a:extLst>
              </a:tr>
              <a:tr h="84657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1600" dirty="0" err="1">
                          <a:latin typeface="+mj-lt"/>
                        </a:rPr>
                        <a:t>Decision-making</a:t>
                      </a:r>
                      <a:r>
                        <a:rPr lang="fr-BE" sz="1600" dirty="0">
                          <a:latin typeface="+mj-lt"/>
                        </a:rPr>
                        <a:t> circuit</a:t>
                      </a:r>
                      <a:endParaRPr lang="en-US" sz="1600" dirty="0">
                        <a:latin typeface="+mj-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332296737"/>
                  </a:ext>
                </a:extLst>
              </a:tr>
              <a:tr h="84657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1600" dirty="0" err="1">
                          <a:solidFill>
                            <a:schemeClr val="tx2"/>
                          </a:solidFill>
                          <a:latin typeface="+mj-lt"/>
                        </a:rPr>
                        <a:t>Selection</a:t>
                      </a:r>
                      <a:r>
                        <a:rPr lang="fr-BE" sz="1600" dirty="0">
                          <a:solidFill>
                            <a:schemeClr val="tx2"/>
                          </a:solidFill>
                          <a:latin typeface="+mj-lt"/>
                        </a:rPr>
                        <a:t> </a:t>
                      </a:r>
                      <a:r>
                        <a:rPr lang="fr-BE" sz="1600" dirty="0" err="1">
                          <a:solidFill>
                            <a:schemeClr val="tx2"/>
                          </a:solidFill>
                          <a:latin typeface="+mj-lt"/>
                        </a:rPr>
                        <a:t>criteria</a:t>
                      </a:r>
                      <a:endParaRPr lang="en-US" sz="1600" dirty="0">
                        <a:solidFill>
                          <a:schemeClr val="tx2"/>
                        </a:solidFill>
                        <a:latin typeface="+mj-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2827590506"/>
                  </a:ext>
                </a:extLst>
              </a:tr>
              <a:tr h="84657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1600" dirty="0">
                          <a:latin typeface="+mj-lt"/>
                        </a:rPr>
                        <a:t>Rules of the </a:t>
                      </a:r>
                      <a:r>
                        <a:rPr lang="fr-BE" sz="1600" dirty="0" err="1">
                          <a:latin typeface="+mj-lt"/>
                        </a:rPr>
                        <a:t>game</a:t>
                      </a:r>
                      <a:endParaRPr lang="en-US" sz="1600" dirty="0">
                        <a:latin typeface="+mj-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425252082"/>
                  </a:ext>
                </a:extLst>
              </a:tr>
              <a:tr h="62424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1600" dirty="0">
                          <a:solidFill>
                            <a:schemeClr val="tx2"/>
                          </a:solidFill>
                          <a:latin typeface="+mj-lt"/>
                        </a:rPr>
                        <a:t>General expectations</a:t>
                      </a:r>
                      <a:endParaRPr lang="en-US" sz="1600" dirty="0">
                        <a:solidFill>
                          <a:schemeClr val="tx2"/>
                        </a:solidFill>
                        <a:latin typeface="+mj-lt"/>
                      </a:endParaRP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149209778"/>
                  </a:ext>
                </a:extLst>
              </a:tr>
            </a:tbl>
          </a:graphicData>
        </a:graphic>
      </p:graphicFrame>
      <p:sp>
        <p:nvSpPr>
          <p:cNvPr id="2" name="Text Placeholder 1">
            <a:extLst>
              <a:ext uri="{FF2B5EF4-FFF2-40B4-BE49-F238E27FC236}">
                <a16:creationId xmlns:a16="http://schemas.microsoft.com/office/drawing/2014/main" id="{860CA78D-D98B-0CCD-A042-977E39EFA495}"/>
              </a:ext>
            </a:extLst>
          </p:cNvPr>
          <p:cNvSpPr>
            <a:spLocks noGrp="1"/>
          </p:cNvSpPr>
          <p:nvPr>
            <p:ph type="body" idx="1"/>
          </p:nvPr>
        </p:nvSpPr>
        <p:spPr/>
        <p:txBody>
          <a:bodyPr/>
          <a:lstStyle/>
          <a:p>
            <a:r>
              <a:rPr lang="fr-BE" dirty="0"/>
              <a:t>case </a:t>
            </a:r>
            <a:r>
              <a:rPr lang="fr-BE" dirty="0" err="1"/>
              <a:t>study</a:t>
            </a:r>
            <a:r>
              <a:rPr lang="fr-BE" dirty="0"/>
              <a:t> SME</a:t>
            </a:r>
            <a:endParaRPr lang="en-US" dirty="0"/>
          </a:p>
        </p:txBody>
      </p:sp>
      <p:sp>
        <p:nvSpPr>
          <p:cNvPr id="4" name="Text Placeholder 3">
            <a:extLst>
              <a:ext uri="{FF2B5EF4-FFF2-40B4-BE49-F238E27FC236}">
                <a16:creationId xmlns:a16="http://schemas.microsoft.com/office/drawing/2014/main" id="{60902C56-D9C0-6BF0-D0CA-B4F32F19D8F6}"/>
              </a:ext>
            </a:extLst>
          </p:cNvPr>
          <p:cNvSpPr>
            <a:spLocks noGrp="1"/>
          </p:cNvSpPr>
          <p:nvPr>
            <p:ph type="body" sz="quarter" idx="19"/>
          </p:nvPr>
        </p:nvSpPr>
        <p:spPr/>
        <p:txBody>
          <a:bodyPr/>
          <a:lstStyle/>
          <a:p>
            <a:r>
              <a:rPr lang="fr-BE"/>
              <a:t>04</a:t>
            </a:r>
            <a:endParaRPr lang="en-US"/>
          </a:p>
        </p:txBody>
      </p:sp>
      <p:sp>
        <p:nvSpPr>
          <p:cNvPr id="5" name="Title 4">
            <a:extLst>
              <a:ext uri="{FF2B5EF4-FFF2-40B4-BE49-F238E27FC236}">
                <a16:creationId xmlns:a16="http://schemas.microsoft.com/office/drawing/2014/main" id="{43520E32-1AA2-3876-D26B-090F1924F79E}"/>
              </a:ext>
            </a:extLst>
          </p:cNvPr>
          <p:cNvSpPr>
            <a:spLocks noGrp="1"/>
          </p:cNvSpPr>
          <p:nvPr>
            <p:ph type="title"/>
          </p:nvPr>
        </p:nvSpPr>
        <p:spPr/>
        <p:txBody>
          <a:bodyPr/>
          <a:lstStyle/>
          <a:p>
            <a:r>
              <a:rPr lang="en-US" dirty="0"/>
              <a:t>Round table - differentiating criteria between VSB &amp; SME</a:t>
            </a:r>
          </a:p>
        </p:txBody>
      </p:sp>
      <p:pic>
        <p:nvPicPr>
          <p:cNvPr id="6" name="Picture 5" descr="Two people smiling&#10;&#10;Description automatically generated with medium confidence">
            <a:extLst>
              <a:ext uri="{FF2B5EF4-FFF2-40B4-BE49-F238E27FC236}">
                <a16:creationId xmlns:a16="http://schemas.microsoft.com/office/drawing/2014/main" id="{70191DAD-5E8F-EA2F-EF96-F447D1327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339" y="1206562"/>
            <a:ext cx="1069495" cy="919926"/>
          </a:xfrm>
          <a:prstGeom prst="rect">
            <a:avLst/>
          </a:prstGeom>
        </p:spPr>
      </p:pic>
      <p:pic>
        <p:nvPicPr>
          <p:cNvPr id="7" name="Picture 2" descr="Industrail Engineer PNG Image - PurePNG | Free transparent CC0 PNG Image  Library">
            <a:extLst>
              <a:ext uri="{FF2B5EF4-FFF2-40B4-BE49-F238E27FC236}">
                <a16:creationId xmlns:a16="http://schemas.microsoft.com/office/drawing/2014/main" id="{1C0AABA3-C9BD-C48F-1CC7-A35B4EF92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672" y="1252363"/>
            <a:ext cx="959824" cy="8741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5DF558A-4EC3-2FC9-859E-2A1DCDC6F946}"/>
              </a:ext>
            </a:extLst>
          </p:cNvPr>
          <p:cNvSpPr txBox="1"/>
          <p:nvPr/>
        </p:nvSpPr>
        <p:spPr>
          <a:xfrm>
            <a:off x="5059411" y="2678684"/>
            <a:ext cx="1902982" cy="523220"/>
          </a:xfrm>
          <a:prstGeom prst="rect">
            <a:avLst/>
          </a:prstGeom>
          <a:noFill/>
        </p:spPr>
        <p:txBody>
          <a:bodyPr wrap="square" rtlCol="0">
            <a:spAutoFit/>
          </a:bodyPr>
          <a:lstStyle/>
          <a:p>
            <a:pPr algn="ctr"/>
            <a:r>
              <a:rPr lang="fr-BE" sz="1400" dirty="0">
                <a:solidFill>
                  <a:schemeClr val="tx2"/>
                </a:solidFill>
                <a:latin typeface="+mj-lt"/>
              </a:rPr>
              <a:t>1 (</a:t>
            </a:r>
            <a:r>
              <a:rPr lang="fr-BE" sz="1400" dirty="0" err="1">
                <a:solidFill>
                  <a:schemeClr val="tx2"/>
                </a:solidFill>
                <a:latin typeface="+mj-lt"/>
              </a:rPr>
              <a:t>decision</a:t>
            </a:r>
            <a:r>
              <a:rPr lang="fr-BE" sz="1400" dirty="0">
                <a:solidFill>
                  <a:schemeClr val="tx2"/>
                </a:solidFill>
                <a:latin typeface="+mj-lt"/>
              </a:rPr>
              <a:t> maker) + influencer</a:t>
            </a:r>
            <a:endParaRPr lang="en-US" sz="1400" dirty="0">
              <a:solidFill>
                <a:schemeClr val="tx2"/>
              </a:solidFill>
              <a:latin typeface="+mj-lt"/>
            </a:endParaRPr>
          </a:p>
        </p:txBody>
      </p:sp>
      <p:sp>
        <p:nvSpPr>
          <p:cNvPr id="14" name="TextBox 13">
            <a:extLst>
              <a:ext uri="{FF2B5EF4-FFF2-40B4-BE49-F238E27FC236}">
                <a16:creationId xmlns:a16="http://schemas.microsoft.com/office/drawing/2014/main" id="{A5558824-2866-D931-C7EC-C4D0E3FE3153}"/>
              </a:ext>
            </a:extLst>
          </p:cNvPr>
          <p:cNvSpPr txBox="1"/>
          <p:nvPr/>
        </p:nvSpPr>
        <p:spPr>
          <a:xfrm>
            <a:off x="4815573" y="3497107"/>
            <a:ext cx="2390659" cy="307777"/>
          </a:xfrm>
          <a:prstGeom prst="rect">
            <a:avLst/>
          </a:prstGeom>
          <a:noFill/>
        </p:spPr>
        <p:txBody>
          <a:bodyPr wrap="square" rtlCol="0">
            <a:spAutoFit/>
          </a:bodyPr>
          <a:lstStyle/>
          <a:p>
            <a:pPr algn="ctr"/>
            <a:r>
              <a:rPr lang="fr-BE" sz="1400" dirty="0">
                <a:latin typeface="+mj-lt"/>
              </a:rPr>
              <a:t>Short</a:t>
            </a:r>
            <a:endParaRPr lang="en-US" sz="1400" dirty="0">
              <a:latin typeface="+mj-lt"/>
            </a:endParaRPr>
          </a:p>
        </p:txBody>
      </p:sp>
      <p:sp>
        <p:nvSpPr>
          <p:cNvPr id="15" name="TextBox 14">
            <a:extLst>
              <a:ext uri="{FF2B5EF4-FFF2-40B4-BE49-F238E27FC236}">
                <a16:creationId xmlns:a16="http://schemas.microsoft.com/office/drawing/2014/main" id="{13F1E308-3872-7A48-B654-2A3698214F32}"/>
              </a:ext>
            </a:extLst>
          </p:cNvPr>
          <p:cNvSpPr txBox="1"/>
          <p:nvPr/>
        </p:nvSpPr>
        <p:spPr>
          <a:xfrm>
            <a:off x="4710668" y="4396389"/>
            <a:ext cx="2766332" cy="307777"/>
          </a:xfrm>
          <a:prstGeom prst="rect">
            <a:avLst/>
          </a:prstGeom>
          <a:noFill/>
        </p:spPr>
        <p:txBody>
          <a:bodyPr wrap="square" rtlCol="0">
            <a:spAutoFit/>
          </a:bodyPr>
          <a:lstStyle/>
          <a:p>
            <a:pPr algn="ctr"/>
            <a:r>
              <a:rPr lang="fr-BE" sz="1400" dirty="0">
                <a:solidFill>
                  <a:schemeClr val="tx2"/>
                </a:solidFill>
                <a:latin typeface="+mj-lt"/>
              </a:rPr>
              <a:t>Budget + Business </a:t>
            </a:r>
            <a:r>
              <a:rPr lang="fr-BE" sz="1400" dirty="0" err="1">
                <a:solidFill>
                  <a:schemeClr val="tx2"/>
                </a:solidFill>
                <a:latin typeface="+mj-lt"/>
              </a:rPr>
              <a:t>criteria</a:t>
            </a:r>
            <a:endParaRPr lang="en-US" sz="1400" dirty="0">
              <a:solidFill>
                <a:schemeClr val="tx2"/>
              </a:solidFill>
              <a:latin typeface="+mj-lt"/>
            </a:endParaRPr>
          </a:p>
        </p:txBody>
      </p:sp>
      <p:sp>
        <p:nvSpPr>
          <p:cNvPr id="16" name="TextBox 15">
            <a:extLst>
              <a:ext uri="{FF2B5EF4-FFF2-40B4-BE49-F238E27FC236}">
                <a16:creationId xmlns:a16="http://schemas.microsoft.com/office/drawing/2014/main" id="{6F321CFA-EC93-01FC-0744-01CD01D3FA1A}"/>
              </a:ext>
            </a:extLst>
          </p:cNvPr>
          <p:cNvSpPr txBox="1"/>
          <p:nvPr/>
        </p:nvSpPr>
        <p:spPr>
          <a:xfrm>
            <a:off x="4710668" y="5217824"/>
            <a:ext cx="2600468" cy="307777"/>
          </a:xfrm>
          <a:prstGeom prst="rect">
            <a:avLst/>
          </a:prstGeom>
          <a:noFill/>
        </p:spPr>
        <p:txBody>
          <a:bodyPr wrap="square" rtlCol="0">
            <a:spAutoFit/>
          </a:bodyPr>
          <a:lstStyle/>
          <a:p>
            <a:pPr algn="ctr"/>
            <a:r>
              <a:rPr lang="fr-BE" sz="1400" dirty="0" err="1">
                <a:latin typeface="+mj-lt"/>
              </a:rPr>
              <a:t>Poorly</a:t>
            </a:r>
            <a:r>
              <a:rPr lang="fr-BE" sz="1400" dirty="0">
                <a:latin typeface="+mj-lt"/>
              </a:rPr>
              <a:t> </a:t>
            </a:r>
            <a:r>
              <a:rPr lang="fr-BE" sz="1400" dirty="0" err="1">
                <a:latin typeface="+mj-lt"/>
              </a:rPr>
              <a:t>structured</a:t>
            </a:r>
            <a:endParaRPr lang="en-US" sz="1400" dirty="0">
              <a:latin typeface="+mj-lt"/>
            </a:endParaRPr>
          </a:p>
        </p:txBody>
      </p:sp>
      <p:sp>
        <p:nvSpPr>
          <p:cNvPr id="17" name="TextBox 16">
            <a:extLst>
              <a:ext uri="{FF2B5EF4-FFF2-40B4-BE49-F238E27FC236}">
                <a16:creationId xmlns:a16="http://schemas.microsoft.com/office/drawing/2014/main" id="{C47705BD-57A9-6E37-6ED4-D5E0F29231DA}"/>
              </a:ext>
            </a:extLst>
          </p:cNvPr>
          <p:cNvSpPr txBox="1"/>
          <p:nvPr/>
        </p:nvSpPr>
        <p:spPr>
          <a:xfrm>
            <a:off x="4710668" y="5942058"/>
            <a:ext cx="2600468" cy="307777"/>
          </a:xfrm>
          <a:prstGeom prst="rect">
            <a:avLst/>
          </a:prstGeom>
          <a:noFill/>
        </p:spPr>
        <p:txBody>
          <a:bodyPr wrap="square" rtlCol="0">
            <a:spAutoFit/>
          </a:bodyPr>
          <a:lstStyle/>
          <a:p>
            <a:pPr algn="ctr"/>
            <a:r>
              <a:rPr lang="fr-BE" sz="1400" dirty="0" err="1">
                <a:solidFill>
                  <a:schemeClr val="tx2"/>
                </a:solidFill>
                <a:latin typeface="+mj-lt"/>
              </a:rPr>
              <a:t>Advice</a:t>
            </a:r>
            <a:endParaRPr lang="en-US" sz="1400" dirty="0">
              <a:solidFill>
                <a:schemeClr val="tx2"/>
              </a:solidFill>
              <a:latin typeface="+mj-lt"/>
            </a:endParaRPr>
          </a:p>
        </p:txBody>
      </p:sp>
      <p:sp>
        <p:nvSpPr>
          <p:cNvPr id="18" name="TextBox 17">
            <a:extLst>
              <a:ext uri="{FF2B5EF4-FFF2-40B4-BE49-F238E27FC236}">
                <a16:creationId xmlns:a16="http://schemas.microsoft.com/office/drawing/2014/main" id="{1CED87CF-9388-030E-CE41-8D015DF356C3}"/>
              </a:ext>
            </a:extLst>
          </p:cNvPr>
          <p:cNvSpPr txBox="1"/>
          <p:nvPr/>
        </p:nvSpPr>
        <p:spPr>
          <a:xfrm>
            <a:off x="8267701" y="2678684"/>
            <a:ext cx="2343150" cy="523220"/>
          </a:xfrm>
          <a:prstGeom prst="rect">
            <a:avLst/>
          </a:prstGeom>
          <a:noFill/>
        </p:spPr>
        <p:txBody>
          <a:bodyPr wrap="square" rtlCol="0">
            <a:spAutoFit/>
          </a:bodyPr>
          <a:lstStyle/>
          <a:p>
            <a:pPr algn="ctr"/>
            <a:r>
              <a:rPr lang="fr-BE" sz="1400" dirty="0">
                <a:solidFill>
                  <a:schemeClr val="tx2"/>
                </a:solidFill>
                <a:latin typeface="+mj-lt"/>
              </a:rPr>
              <a:t>1 (influencer) + </a:t>
            </a:r>
            <a:r>
              <a:rPr lang="fr-BE" sz="1400" dirty="0" err="1">
                <a:solidFill>
                  <a:schemeClr val="tx2"/>
                </a:solidFill>
                <a:latin typeface="+mj-lt"/>
              </a:rPr>
              <a:t>several</a:t>
            </a:r>
            <a:r>
              <a:rPr lang="fr-BE" sz="1400" dirty="0">
                <a:solidFill>
                  <a:schemeClr val="tx2"/>
                </a:solidFill>
                <a:latin typeface="+mj-lt"/>
              </a:rPr>
              <a:t> </a:t>
            </a:r>
            <a:r>
              <a:rPr lang="fr-BE" sz="1400" dirty="0" err="1">
                <a:solidFill>
                  <a:schemeClr val="tx2"/>
                </a:solidFill>
                <a:latin typeface="+mj-lt"/>
              </a:rPr>
              <a:t>decision</a:t>
            </a:r>
            <a:r>
              <a:rPr lang="fr-BE" sz="1400" dirty="0">
                <a:solidFill>
                  <a:schemeClr val="tx2"/>
                </a:solidFill>
                <a:latin typeface="+mj-lt"/>
              </a:rPr>
              <a:t> </a:t>
            </a:r>
            <a:r>
              <a:rPr lang="fr-BE" sz="1400" dirty="0" err="1">
                <a:solidFill>
                  <a:schemeClr val="tx2"/>
                </a:solidFill>
                <a:latin typeface="+mj-lt"/>
              </a:rPr>
              <a:t>makers</a:t>
            </a:r>
            <a:endParaRPr lang="en-US" sz="1400" dirty="0">
              <a:solidFill>
                <a:schemeClr val="tx2"/>
              </a:solidFill>
              <a:latin typeface="+mj-lt"/>
            </a:endParaRPr>
          </a:p>
        </p:txBody>
      </p:sp>
      <p:sp>
        <p:nvSpPr>
          <p:cNvPr id="19" name="TextBox 18">
            <a:extLst>
              <a:ext uri="{FF2B5EF4-FFF2-40B4-BE49-F238E27FC236}">
                <a16:creationId xmlns:a16="http://schemas.microsoft.com/office/drawing/2014/main" id="{757CB10C-1620-E1C1-232A-282D7443A737}"/>
              </a:ext>
            </a:extLst>
          </p:cNvPr>
          <p:cNvSpPr txBox="1"/>
          <p:nvPr/>
        </p:nvSpPr>
        <p:spPr>
          <a:xfrm>
            <a:off x="8238952" y="3497107"/>
            <a:ext cx="2390659" cy="307777"/>
          </a:xfrm>
          <a:prstGeom prst="rect">
            <a:avLst/>
          </a:prstGeom>
          <a:noFill/>
        </p:spPr>
        <p:txBody>
          <a:bodyPr wrap="square" rtlCol="0">
            <a:spAutoFit/>
          </a:bodyPr>
          <a:lstStyle/>
          <a:p>
            <a:pPr algn="ctr"/>
            <a:r>
              <a:rPr lang="fr-BE" sz="1400" dirty="0">
                <a:latin typeface="+mj-lt"/>
              </a:rPr>
              <a:t>Long</a:t>
            </a:r>
            <a:endParaRPr lang="en-US" sz="1400" dirty="0">
              <a:latin typeface="+mj-lt"/>
            </a:endParaRPr>
          </a:p>
        </p:txBody>
      </p:sp>
      <p:sp>
        <p:nvSpPr>
          <p:cNvPr id="20" name="TextBox 19">
            <a:extLst>
              <a:ext uri="{FF2B5EF4-FFF2-40B4-BE49-F238E27FC236}">
                <a16:creationId xmlns:a16="http://schemas.microsoft.com/office/drawing/2014/main" id="{5EE8E4C8-7710-7C0D-31A5-B6B94F76859D}"/>
              </a:ext>
            </a:extLst>
          </p:cNvPr>
          <p:cNvSpPr txBox="1"/>
          <p:nvPr/>
        </p:nvSpPr>
        <p:spPr>
          <a:xfrm>
            <a:off x="8134047" y="4396389"/>
            <a:ext cx="2600468" cy="307777"/>
          </a:xfrm>
          <a:prstGeom prst="rect">
            <a:avLst/>
          </a:prstGeom>
          <a:noFill/>
        </p:spPr>
        <p:txBody>
          <a:bodyPr wrap="square" rtlCol="0">
            <a:spAutoFit/>
          </a:bodyPr>
          <a:lstStyle/>
          <a:p>
            <a:pPr algn="ctr"/>
            <a:r>
              <a:rPr lang="fr-BE" sz="1400" dirty="0">
                <a:solidFill>
                  <a:schemeClr val="tx2"/>
                </a:solidFill>
                <a:latin typeface="+mj-lt"/>
              </a:rPr>
              <a:t>Allocation </a:t>
            </a:r>
            <a:r>
              <a:rPr lang="fr-BE" sz="1400" dirty="0" err="1">
                <a:solidFill>
                  <a:schemeClr val="tx2"/>
                </a:solidFill>
                <a:latin typeface="+mj-lt"/>
              </a:rPr>
              <a:t>grid</a:t>
            </a:r>
            <a:endParaRPr lang="en-US" sz="1400" dirty="0">
              <a:solidFill>
                <a:schemeClr val="tx2"/>
              </a:solidFill>
              <a:latin typeface="+mj-lt"/>
            </a:endParaRPr>
          </a:p>
        </p:txBody>
      </p:sp>
      <p:sp>
        <p:nvSpPr>
          <p:cNvPr id="21" name="TextBox 20">
            <a:extLst>
              <a:ext uri="{FF2B5EF4-FFF2-40B4-BE49-F238E27FC236}">
                <a16:creationId xmlns:a16="http://schemas.microsoft.com/office/drawing/2014/main" id="{B8CC2CA4-7B4F-BF4A-2E5F-599172AE3C4F}"/>
              </a:ext>
            </a:extLst>
          </p:cNvPr>
          <p:cNvSpPr txBox="1"/>
          <p:nvPr/>
        </p:nvSpPr>
        <p:spPr>
          <a:xfrm>
            <a:off x="8134047" y="5217824"/>
            <a:ext cx="2600468" cy="307777"/>
          </a:xfrm>
          <a:prstGeom prst="rect">
            <a:avLst/>
          </a:prstGeom>
          <a:noFill/>
        </p:spPr>
        <p:txBody>
          <a:bodyPr wrap="square" rtlCol="0">
            <a:spAutoFit/>
          </a:bodyPr>
          <a:lstStyle/>
          <a:p>
            <a:pPr algn="ctr"/>
            <a:r>
              <a:rPr lang="fr-BE" sz="1400" dirty="0">
                <a:latin typeface="+mj-lt"/>
              </a:rPr>
              <a:t>Car Policy</a:t>
            </a:r>
            <a:endParaRPr lang="en-US" sz="1400" dirty="0">
              <a:latin typeface="+mj-lt"/>
            </a:endParaRPr>
          </a:p>
        </p:txBody>
      </p:sp>
      <p:sp>
        <p:nvSpPr>
          <p:cNvPr id="22" name="TextBox 21">
            <a:extLst>
              <a:ext uri="{FF2B5EF4-FFF2-40B4-BE49-F238E27FC236}">
                <a16:creationId xmlns:a16="http://schemas.microsoft.com/office/drawing/2014/main" id="{4944D15E-2571-8764-8576-A97C3A5AF577}"/>
              </a:ext>
            </a:extLst>
          </p:cNvPr>
          <p:cNvSpPr txBox="1"/>
          <p:nvPr/>
        </p:nvSpPr>
        <p:spPr>
          <a:xfrm>
            <a:off x="7477000" y="5834336"/>
            <a:ext cx="3914563" cy="523220"/>
          </a:xfrm>
          <a:prstGeom prst="rect">
            <a:avLst/>
          </a:prstGeom>
          <a:noFill/>
        </p:spPr>
        <p:txBody>
          <a:bodyPr wrap="square" rtlCol="0">
            <a:spAutoFit/>
          </a:bodyPr>
          <a:lstStyle/>
          <a:p>
            <a:pPr algn="ctr"/>
            <a:r>
              <a:rPr lang="fr-BE" sz="1400" dirty="0">
                <a:solidFill>
                  <a:schemeClr val="tx2"/>
                </a:solidFill>
                <a:latin typeface="+mj-lt"/>
              </a:rPr>
              <a:t>Support</a:t>
            </a:r>
          </a:p>
          <a:p>
            <a:pPr algn="ctr"/>
            <a:r>
              <a:rPr lang="fr-BE" sz="1400" dirty="0">
                <a:solidFill>
                  <a:schemeClr val="tx2"/>
                </a:solidFill>
                <a:latin typeface="+mj-lt"/>
              </a:rPr>
              <a:t>(</a:t>
            </a:r>
            <a:r>
              <a:rPr lang="fr-BE" sz="1400" dirty="0" err="1">
                <a:solidFill>
                  <a:schemeClr val="tx2"/>
                </a:solidFill>
                <a:latin typeface="+mj-lt"/>
              </a:rPr>
              <a:t>tailor</a:t>
            </a:r>
            <a:r>
              <a:rPr lang="fr-BE" sz="1400" dirty="0">
                <a:solidFill>
                  <a:schemeClr val="tx2"/>
                </a:solidFill>
                <a:latin typeface="+mj-lt"/>
              </a:rPr>
              <a:t>-made service / </a:t>
            </a:r>
            <a:r>
              <a:rPr lang="fr-BE" sz="1400" dirty="0" err="1">
                <a:solidFill>
                  <a:schemeClr val="tx2"/>
                </a:solidFill>
                <a:latin typeface="+mj-lt"/>
              </a:rPr>
              <a:t>electrification</a:t>
            </a:r>
            <a:r>
              <a:rPr lang="fr-BE" sz="1400" dirty="0">
                <a:solidFill>
                  <a:schemeClr val="tx2"/>
                </a:solidFill>
                <a:latin typeface="+mj-lt"/>
              </a:rPr>
              <a:t>)</a:t>
            </a:r>
            <a:endParaRPr lang="en-US" sz="1400" dirty="0">
              <a:solidFill>
                <a:schemeClr val="tx2"/>
              </a:solidFill>
              <a:latin typeface="+mj-lt"/>
            </a:endParaRPr>
          </a:p>
        </p:txBody>
      </p:sp>
      <p:sp>
        <p:nvSpPr>
          <p:cNvPr id="23" name="TextBox 22">
            <a:extLst>
              <a:ext uri="{FF2B5EF4-FFF2-40B4-BE49-F238E27FC236}">
                <a16:creationId xmlns:a16="http://schemas.microsoft.com/office/drawing/2014/main" id="{7AB4EF32-38A3-24CC-0CCA-7ED5E09F9A88}"/>
              </a:ext>
            </a:extLst>
          </p:cNvPr>
          <p:cNvSpPr txBox="1"/>
          <p:nvPr/>
        </p:nvSpPr>
        <p:spPr>
          <a:xfrm>
            <a:off x="5050267" y="2210274"/>
            <a:ext cx="1902982" cy="369332"/>
          </a:xfrm>
          <a:prstGeom prst="rect">
            <a:avLst/>
          </a:prstGeom>
          <a:noFill/>
        </p:spPr>
        <p:txBody>
          <a:bodyPr wrap="square" rtlCol="0">
            <a:spAutoFit/>
          </a:bodyPr>
          <a:lstStyle/>
          <a:p>
            <a:pPr algn="ctr"/>
            <a:r>
              <a:rPr lang="fr-BE" dirty="0">
                <a:latin typeface="+mj-lt"/>
              </a:rPr>
              <a:t>VSB</a:t>
            </a:r>
            <a:endParaRPr lang="en-US" dirty="0">
              <a:latin typeface="+mj-lt"/>
            </a:endParaRPr>
          </a:p>
        </p:txBody>
      </p:sp>
      <p:sp>
        <p:nvSpPr>
          <p:cNvPr id="24" name="TextBox 23">
            <a:extLst>
              <a:ext uri="{FF2B5EF4-FFF2-40B4-BE49-F238E27FC236}">
                <a16:creationId xmlns:a16="http://schemas.microsoft.com/office/drawing/2014/main" id="{55F37E98-F194-6F1D-75CD-8925C0C049CC}"/>
              </a:ext>
            </a:extLst>
          </p:cNvPr>
          <p:cNvSpPr txBox="1"/>
          <p:nvPr/>
        </p:nvSpPr>
        <p:spPr>
          <a:xfrm>
            <a:off x="8349951" y="2210274"/>
            <a:ext cx="2146821" cy="369332"/>
          </a:xfrm>
          <a:prstGeom prst="rect">
            <a:avLst/>
          </a:prstGeom>
          <a:noFill/>
        </p:spPr>
        <p:txBody>
          <a:bodyPr wrap="square" rtlCol="0">
            <a:spAutoFit/>
          </a:bodyPr>
          <a:lstStyle/>
          <a:p>
            <a:pPr algn="ctr"/>
            <a:r>
              <a:rPr lang="fr-BE" dirty="0">
                <a:latin typeface="+mj-lt"/>
              </a:rPr>
              <a:t>SME</a:t>
            </a:r>
            <a:endParaRPr lang="en-US" dirty="0">
              <a:latin typeface="+mj-lt"/>
            </a:endParaRPr>
          </a:p>
        </p:txBody>
      </p:sp>
      <p:pic>
        <p:nvPicPr>
          <p:cNvPr id="26" name="Picture 2" descr="Drapeaux Monde Banque d'images et photos libres de droit - iStock">
            <a:extLst>
              <a:ext uri="{FF2B5EF4-FFF2-40B4-BE49-F238E27FC236}">
                <a16:creationId xmlns:a16="http://schemas.microsoft.com/office/drawing/2014/main" id="{7852DA7D-B33C-9883-E14B-0AA396D77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56" y="610530"/>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5BB971-B9E0-4670-DECA-12711AA4F248}"/>
              </a:ext>
            </a:extLst>
          </p:cNvPr>
          <p:cNvSpPr>
            <a:spLocks noGrp="1"/>
          </p:cNvSpPr>
          <p:nvPr>
            <p:ph type="body" idx="1"/>
          </p:nvPr>
        </p:nvSpPr>
        <p:spPr/>
        <p:txBody>
          <a:bodyPr/>
          <a:lstStyle/>
          <a:p>
            <a:r>
              <a:rPr lang="fr-FR" dirty="0"/>
              <a:t>case </a:t>
            </a:r>
            <a:r>
              <a:rPr lang="fr-FR" dirty="0" err="1"/>
              <a:t>study</a:t>
            </a:r>
            <a:r>
              <a:rPr lang="fr-FR" dirty="0"/>
              <a:t> SME</a:t>
            </a:r>
            <a:endParaRPr lang="en-US" dirty="0"/>
          </a:p>
        </p:txBody>
      </p:sp>
      <p:sp>
        <p:nvSpPr>
          <p:cNvPr id="10" name="Text Placeholder 9">
            <a:extLst>
              <a:ext uri="{FF2B5EF4-FFF2-40B4-BE49-F238E27FC236}">
                <a16:creationId xmlns:a16="http://schemas.microsoft.com/office/drawing/2014/main" id="{3D9D6BE5-B7D4-A1A0-D00F-F24EBA3A42F3}"/>
              </a:ext>
            </a:extLst>
          </p:cNvPr>
          <p:cNvSpPr>
            <a:spLocks noGrp="1"/>
          </p:cNvSpPr>
          <p:nvPr>
            <p:ph type="body" sz="quarter" idx="19"/>
          </p:nvPr>
        </p:nvSpPr>
        <p:spPr/>
        <p:txBody>
          <a:bodyPr/>
          <a:lstStyle/>
          <a:p>
            <a:r>
              <a:rPr lang="fr-BE"/>
              <a:t>04</a:t>
            </a:r>
            <a:endParaRPr lang="en-US"/>
          </a:p>
        </p:txBody>
      </p:sp>
      <p:sp>
        <p:nvSpPr>
          <p:cNvPr id="11" name="Text Placeholder 10">
            <a:extLst>
              <a:ext uri="{FF2B5EF4-FFF2-40B4-BE49-F238E27FC236}">
                <a16:creationId xmlns:a16="http://schemas.microsoft.com/office/drawing/2014/main" id="{98CF5694-A480-0075-924B-09E27E2C0EE5}"/>
              </a:ext>
            </a:extLst>
          </p:cNvPr>
          <p:cNvSpPr>
            <a:spLocks noGrp="1"/>
          </p:cNvSpPr>
          <p:nvPr>
            <p:ph type="body" sz="quarter" idx="13"/>
          </p:nvPr>
        </p:nvSpPr>
        <p:spPr/>
        <p:txBody>
          <a:bodyPr/>
          <a:lstStyle/>
          <a:p>
            <a:r>
              <a:rPr lang="fr-BE" dirty="0"/>
              <a:t>02</a:t>
            </a:r>
            <a:endParaRPr lang="en-US" dirty="0"/>
          </a:p>
        </p:txBody>
      </p:sp>
      <p:sp>
        <p:nvSpPr>
          <p:cNvPr id="8" name="Title 7">
            <a:extLst>
              <a:ext uri="{FF2B5EF4-FFF2-40B4-BE49-F238E27FC236}">
                <a16:creationId xmlns:a16="http://schemas.microsoft.com/office/drawing/2014/main" id="{5BECD6EE-4DA9-233C-B2C6-4C43BD175BE5}"/>
              </a:ext>
            </a:extLst>
          </p:cNvPr>
          <p:cNvSpPr>
            <a:spLocks noGrp="1"/>
          </p:cNvSpPr>
          <p:nvPr>
            <p:ph type="title"/>
          </p:nvPr>
        </p:nvSpPr>
        <p:spPr/>
        <p:txBody>
          <a:bodyPr/>
          <a:lstStyle/>
          <a:p>
            <a:r>
              <a:rPr lang="en-US" dirty="0"/>
              <a:t>Needs discovery checklist - SME specific questions</a:t>
            </a:r>
          </a:p>
        </p:txBody>
      </p:sp>
      <p:sp>
        <p:nvSpPr>
          <p:cNvPr id="16" name="Rectangle 15">
            <a:extLst>
              <a:ext uri="{FF2B5EF4-FFF2-40B4-BE49-F238E27FC236}">
                <a16:creationId xmlns:a16="http://schemas.microsoft.com/office/drawing/2014/main" id="{F6F40B23-C5CA-5EDC-7948-6D04ED4F844F}"/>
              </a:ext>
            </a:extLst>
          </p:cNvPr>
          <p:cNvSpPr/>
          <p:nvPr/>
        </p:nvSpPr>
        <p:spPr bwMode="auto">
          <a:xfrm>
            <a:off x="8421139" y="1242993"/>
            <a:ext cx="3770853" cy="676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Calibri" panose="020F0502020204030204" pitchFamily="34" charset="0"/>
              </a:rPr>
              <a:t>    </a:t>
            </a:r>
            <a:r>
              <a:rPr lang="en-GB" sz="2000" dirty="0">
                <a:latin typeface="+mj-lt"/>
                <a:cs typeface="Calibri" panose="020F0502020204030204" pitchFamily="34" charset="0"/>
              </a:rPr>
              <a:t>What is their budget?</a:t>
            </a:r>
            <a:endParaRPr lang="en-GB" dirty="0">
              <a:latin typeface="+mj-lt"/>
              <a:cs typeface="Calibri" panose="020F0502020204030204" pitchFamily="34" charset="0"/>
            </a:endParaRPr>
          </a:p>
          <a:p>
            <a:pPr algn="ctr">
              <a:defRPr/>
            </a:pPr>
            <a:r>
              <a:rPr lang="en-GB" sz="1100" dirty="0">
                <a:cs typeface="Calibri" panose="020F0502020204030204" pitchFamily="34" charset="0"/>
              </a:rPr>
              <a:t>(Vehicle + Financing + Services)</a:t>
            </a:r>
          </a:p>
        </p:txBody>
      </p:sp>
      <p:pic>
        <p:nvPicPr>
          <p:cNvPr id="17" name="Graphique 35" descr="Euro avec un remplissage uni">
            <a:extLst>
              <a:ext uri="{FF2B5EF4-FFF2-40B4-BE49-F238E27FC236}">
                <a16:creationId xmlns:a16="http://schemas.microsoft.com/office/drawing/2014/main" id="{AAA3CBE6-68F2-E61F-D90A-FE817608F71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7325" y="1334608"/>
            <a:ext cx="560521" cy="522398"/>
          </a:xfrm>
          <a:prstGeom prst="rect">
            <a:avLst/>
          </a:prstGeom>
        </p:spPr>
      </p:pic>
      <p:sp>
        <p:nvSpPr>
          <p:cNvPr id="21" name="Rectangle 20">
            <a:extLst>
              <a:ext uri="{FF2B5EF4-FFF2-40B4-BE49-F238E27FC236}">
                <a16:creationId xmlns:a16="http://schemas.microsoft.com/office/drawing/2014/main" id="{8D793422-CB4C-2EB5-6304-61F254447EC2}"/>
              </a:ext>
            </a:extLst>
          </p:cNvPr>
          <p:cNvSpPr/>
          <p:nvPr/>
        </p:nvSpPr>
        <p:spPr bwMode="auto">
          <a:xfrm>
            <a:off x="-2916" y="1272607"/>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sp>
        <p:nvSpPr>
          <p:cNvPr id="20" name="TextBox 19">
            <a:extLst>
              <a:ext uri="{FF2B5EF4-FFF2-40B4-BE49-F238E27FC236}">
                <a16:creationId xmlns:a16="http://schemas.microsoft.com/office/drawing/2014/main" id="{0FC18D2D-EF60-A390-7E52-1B0A9C6D709B}"/>
              </a:ext>
            </a:extLst>
          </p:cNvPr>
          <p:cNvSpPr txBox="1"/>
          <p:nvPr/>
        </p:nvSpPr>
        <p:spPr>
          <a:xfrm>
            <a:off x="782250" y="1340332"/>
            <a:ext cx="2771194" cy="830997"/>
          </a:xfrm>
          <a:prstGeom prst="rect">
            <a:avLst/>
          </a:prstGeom>
          <a:noFill/>
        </p:spPr>
        <p:txBody>
          <a:bodyPr wrap="square">
            <a:spAutoFit/>
          </a:bodyPr>
          <a:lstStyle/>
          <a:p>
            <a:pPr algn="ctr">
              <a:defRPr/>
            </a:pPr>
            <a:r>
              <a:rPr lang="en-GB" dirty="0">
                <a:solidFill>
                  <a:schemeClr val="bg1"/>
                </a:solidFill>
                <a:latin typeface="+mj-lt"/>
                <a:cs typeface="Calibri" panose="020F0502020204030204" pitchFamily="34" charset="0"/>
              </a:rPr>
              <a:t>Who is my customer?</a:t>
            </a:r>
          </a:p>
          <a:p>
            <a:pPr algn="ctr">
              <a:defRPr/>
            </a:pPr>
            <a:r>
              <a:rPr lang="en-GB" sz="1200" dirty="0">
                <a:solidFill>
                  <a:schemeClr val="lt1"/>
                </a:solidFill>
                <a:cs typeface="Calibri" panose="020F0502020204030204" pitchFamily="34" charset="0"/>
              </a:rPr>
              <a:t>(Situational questions)</a:t>
            </a:r>
          </a:p>
        </p:txBody>
      </p:sp>
      <p:pic>
        <p:nvPicPr>
          <p:cNvPr id="23" name="Graphic 22" descr="User with solid fill">
            <a:extLst>
              <a:ext uri="{FF2B5EF4-FFF2-40B4-BE49-F238E27FC236}">
                <a16:creationId xmlns:a16="http://schemas.microsoft.com/office/drawing/2014/main" id="{66417A74-B47C-6569-2A46-B73852B512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80" y="1236121"/>
            <a:ext cx="712761" cy="712761"/>
          </a:xfrm>
          <a:prstGeom prst="rect">
            <a:avLst/>
          </a:prstGeom>
        </p:spPr>
      </p:pic>
      <p:sp>
        <p:nvSpPr>
          <p:cNvPr id="24" name="ZoneTexte 6">
            <a:extLst>
              <a:ext uri="{FF2B5EF4-FFF2-40B4-BE49-F238E27FC236}">
                <a16:creationId xmlns:a16="http://schemas.microsoft.com/office/drawing/2014/main" id="{0DF9DBC2-59F9-04A4-EC4A-2F7605347D0B}"/>
              </a:ext>
            </a:extLst>
          </p:cNvPr>
          <p:cNvSpPr txBox="1"/>
          <p:nvPr>
            <p:custDataLst>
              <p:tags r:id="rId1"/>
            </p:custDataLst>
          </p:nvPr>
        </p:nvSpPr>
        <p:spPr>
          <a:xfrm>
            <a:off x="155435" y="2172249"/>
            <a:ext cx="1552669" cy="3231654"/>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a:cs typeface="Arial"/>
              </a:rPr>
              <a:t>Customer type</a:t>
            </a: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a:cs typeface="Arial"/>
              </a:rPr>
              <a:t> Contact </a:t>
            </a:r>
            <a:r>
              <a:rPr lang="fr-FR" sz="1200" b="1" dirty="0" err="1">
                <a:cs typeface="Arial"/>
              </a:rPr>
              <a:t>person</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Company</a:t>
            </a:r>
            <a:endParaRPr lang="fr-FR"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Fleet</a:t>
            </a:r>
          </a:p>
          <a:p>
            <a:pPr marL="448945" lvl="1" indent="-118110">
              <a:buFont typeface="Arial"/>
              <a:buChar char="•"/>
              <a:defRPr b="0" i="0"/>
            </a:pPr>
            <a:endParaRPr lang="fr-FR" sz="1200" dirty="0">
              <a:cs typeface="Arial"/>
            </a:endParaRPr>
          </a:p>
        </p:txBody>
      </p:sp>
      <p:sp>
        <p:nvSpPr>
          <p:cNvPr id="25" name="ZoneTexte 7">
            <a:extLst>
              <a:ext uri="{FF2B5EF4-FFF2-40B4-BE49-F238E27FC236}">
                <a16:creationId xmlns:a16="http://schemas.microsoft.com/office/drawing/2014/main" id="{85D985DE-2BE8-D427-88BB-25430CE5D168}"/>
              </a:ext>
            </a:extLst>
          </p:cNvPr>
          <p:cNvSpPr txBox="1"/>
          <p:nvPr>
            <p:custDataLst>
              <p:tags r:id="rId2"/>
            </p:custDataLst>
          </p:nvPr>
        </p:nvSpPr>
        <p:spPr>
          <a:xfrm>
            <a:off x="4380443" y="2172249"/>
            <a:ext cx="3229078" cy="4124206"/>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 Use</a:t>
            </a:r>
            <a:endParaRPr lang="en-US" sz="1600" dirty="0"/>
          </a:p>
          <a:p>
            <a:pPr lvl="1"/>
            <a:endParaRPr lang="fr-FR" sz="7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Renewal</a:t>
            </a:r>
            <a:r>
              <a:rPr lang="fr-FR" sz="1200" b="1" dirty="0">
                <a:cs typeface="Arial"/>
              </a:rPr>
              <a:t> / Acquisition</a:t>
            </a:r>
          </a:p>
          <a:p>
            <a:pPr lvl="1"/>
            <a:endParaRPr lang="fr-FR" sz="8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New </a:t>
            </a:r>
            <a:r>
              <a:rPr lang="fr-FR" sz="1200" b="1" dirty="0" err="1">
                <a:cs typeface="Arial"/>
              </a:rPr>
              <a:t>Vehicle</a:t>
            </a:r>
            <a:r>
              <a:rPr lang="fr-FR" sz="1200" b="1" dirty="0">
                <a:cs typeface="Arial"/>
              </a:rPr>
              <a:t>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700" b="1" dirty="0">
              <a:cs typeface="Arial"/>
            </a:endParaRPr>
          </a:p>
          <a:p>
            <a:pPr marL="197485" indent="-197485">
              <a:buFont typeface="Wingdings"/>
              <a:buChar char="§"/>
              <a:defRPr b="0" i="0"/>
            </a:pPr>
            <a:r>
              <a:rPr lang="fr-FR" sz="1200" b="1" dirty="0">
                <a:cs typeface="Arial"/>
              </a:rPr>
              <a:t>Business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endParaRPr lang="fr-FR" sz="1200" b="1" dirty="0">
              <a:solidFill>
                <a:schemeClr val="accent6"/>
              </a:solidFill>
              <a:cs typeface="Arial"/>
            </a:endParaRPr>
          </a:p>
          <a:p>
            <a:pPr marL="197485" indent="-197485">
              <a:buFont typeface="Wingdings"/>
              <a:buChar char="§"/>
              <a:defRPr b="0" i="0"/>
            </a:pPr>
            <a:r>
              <a:rPr lang="fr-FR" sz="1200" b="1" dirty="0">
                <a:solidFill>
                  <a:schemeClr val="accent6"/>
                </a:solidFill>
                <a:cs typeface="Arial"/>
              </a:rPr>
              <a:t>CSR Policy</a:t>
            </a:r>
          </a:p>
        </p:txBody>
      </p:sp>
      <p:sp>
        <p:nvSpPr>
          <p:cNvPr id="26" name="ZoneTexte 8">
            <a:extLst>
              <a:ext uri="{FF2B5EF4-FFF2-40B4-BE49-F238E27FC236}">
                <a16:creationId xmlns:a16="http://schemas.microsoft.com/office/drawing/2014/main" id="{33399D9F-7646-2919-3A8F-BE4D1EA97903}"/>
              </a:ext>
            </a:extLst>
          </p:cNvPr>
          <p:cNvSpPr txBox="1"/>
          <p:nvPr>
            <p:custDataLst>
              <p:tags r:id="rId3"/>
            </p:custDataLst>
          </p:nvPr>
        </p:nvSpPr>
        <p:spPr>
          <a:xfrm>
            <a:off x="8592882" y="2134925"/>
            <a:ext cx="3229078" cy="3600986"/>
          </a:xfrm>
          <a:prstGeom prst="rect">
            <a:avLst/>
          </a:prstGeom>
          <a:noFill/>
        </p:spPr>
        <p:txBody>
          <a:bodyPr wrap="square" lIns="91440" tIns="45720" rIns="91440" bIns="45720" rtlCol="0" anchor="t">
            <a:spAutoFit/>
          </a:bodyPr>
          <a:lstStyle/>
          <a:p>
            <a:pPr marL="118110" indent="-118110">
              <a:buFont typeface="Wingdings"/>
              <a:buChar char="§"/>
              <a:defRPr b="0" i="0"/>
            </a:pPr>
            <a:r>
              <a:rPr lang="fr-BE" sz="1200" b="1" dirty="0" err="1">
                <a:cs typeface="Arial"/>
              </a:rPr>
              <a:t>Financing</a:t>
            </a:r>
            <a:r>
              <a:rPr lang="fr-BE" sz="1200" b="1" dirty="0">
                <a:cs typeface="Arial"/>
              </a:rPr>
              <a:t> </a:t>
            </a:r>
            <a:r>
              <a:rPr lang="fr-BE" sz="1200" b="1" dirty="0" err="1">
                <a:cs typeface="Arial"/>
              </a:rPr>
              <a:t>method</a:t>
            </a:r>
            <a:endParaRPr lang="en-US" sz="1600" dirty="0"/>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endParaRPr lang="fr-FR" sz="1200" b="1" dirty="0">
              <a:solidFill>
                <a:schemeClr val="tx2"/>
              </a:solidFill>
              <a:cs typeface="Arial"/>
            </a:endParaRPr>
          </a:p>
          <a:p>
            <a:pPr marL="197485" indent="-197485">
              <a:buFont typeface="Wingdings"/>
              <a:buChar char="§"/>
              <a:defRPr b="0" i="0"/>
            </a:pPr>
            <a:r>
              <a:rPr lang="fr-FR" sz="1200" b="1" dirty="0">
                <a:solidFill>
                  <a:schemeClr val="tx2"/>
                </a:solidFill>
                <a:cs typeface="Arial"/>
              </a:rPr>
              <a:t>Protocol</a:t>
            </a: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Budget components</a:t>
            </a:r>
          </a:p>
          <a:p>
            <a:pPr marL="197485" indent="-197485">
              <a:buFont typeface="Wingdings"/>
              <a:buChar char="§"/>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Services (</a:t>
            </a:r>
            <a:r>
              <a:rPr lang="fr-FR" sz="1200" b="1" dirty="0" err="1">
                <a:cs typeface="Arial"/>
              </a:rPr>
              <a:t>vehicle</a:t>
            </a:r>
            <a:r>
              <a:rPr lang="fr-FR" sz="1200" b="1" dirty="0">
                <a:cs typeface="Arial"/>
              </a:rPr>
              <a:t>, </a:t>
            </a:r>
            <a:r>
              <a:rPr lang="fr-FR" sz="1200" b="1" dirty="0" err="1">
                <a:cs typeface="Arial"/>
              </a:rPr>
              <a:t>mobility</a:t>
            </a:r>
            <a:r>
              <a:rPr lang="fr-FR" sz="1200" b="1" dirty="0">
                <a:cs typeface="Arial"/>
              </a:rPr>
              <a:t>) </a:t>
            </a:r>
          </a:p>
        </p:txBody>
      </p:sp>
      <p:sp>
        <p:nvSpPr>
          <p:cNvPr id="27" name="Rectangle 26">
            <a:extLst>
              <a:ext uri="{FF2B5EF4-FFF2-40B4-BE49-F238E27FC236}">
                <a16:creationId xmlns:a16="http://schemas.microsoft.com/office/drawing/2014/main" id="{F6931A22-747E-7FD1-59B4-9A48D51F0E0E}"/>
              </a:ext>
            </a:extLst>
          </p:cNvPr>
          <p:cNvSpPr/>
          <p:nvPr/>
        </p:nvSpPr>
        <p:spPr>
          <a:xfrm>
            <a:off x="6416" y="2021406"/>
            <a:ext cx="3708000" cy="4561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0B640E-43EA-B4FB-092E-ED8D2B93F940}"/>
              </a:ext>
            </a:extLst>
          </p:cNvPr>
          <p:cNvSpPr/>
          <p:nvPr/>
        </p:nvSpPr>
        <p:spPr>
          <a:xfrm>
            <a:off x="4232172" y="2043475"/>
            <a:ext cx="3708000" cy="456103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BA45DD-F8C0-E52D-C3DD-E3E4223768F5}"/>
              </a:ext>
            </a:extLst>
          </p:cNvPr>
          <p:cNvSpPr/>
          <p:nvPr/>
        </p:nvSpPr>
        <p:spPr>
          <a:xfrm>
            <a:off x="8449132" y="2013937"/>
            <a:ext cx="3717790" cy="4561034"/>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6">
            <a:extLst>
              <a:ext uri="{FF2B5EF4-FFF2-40B4-BE49-F238E27FC236}">
                <a16:creationId xmlns:a16="http://schemas.microsoft.com/office/drawing/2014/main" id="{F92A9159-F983-F62B-193B-BB9428409C03}"/>
              </a:ext>
            </a:extLst>
          </p:cNvPr>
          <p:cNvSpPr txBox="1"/>
          <p:nvPr/>
        </p:nvSpPr>
        <p:spPr>
          <a:xfrm>
            <a:off x="25078" y="5195467"/>
            <a:ext cx="2789225" cy="1169551"/>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Number</a:t>
            </a:r>
            <a:r>
              <a:rPr lang="fr-FR" sz="1000" dirty="0">
                <a:solidFill>
                  <a:srgbClr val="000000"/>
                </a:solidFill>
                <a:cs typeface="Arial"/>
              </a:rPr>
              <a:t> of </a:t>
            </a:r>
            <a:r>
              <a:rPr lang="fr-FR" sz="1000" dirty="0" err="1">
                <a:solidFill>
                  <a:srgbClr val="000000"/>
                </a:solidFill>
                <a:cs typeface="Arial"/>
              </a:rPr>
              <a:t>vehicles</a:t>
            </a:r>
            <a:endParaRPr lang="fr-FR" sz="1000" dirty="0">
              <a:solidFill>
                <a:srgbClr val="000000"/>
              </a:solidFill>
              <a:cs typeface="Arial"/>
            </a:endParaRPr>
          </a:p>
          <a:p>
            <a:pPr marL="486966" lvl="1" indent="-128588">
              <a:buFont typeface="Arial"/>
              <a:buChar char="•"/>
            </a:pPr>
            <a:r>
              <a:rPr lang="fr-FR" sz="1000" b="1" dirty="0">
                <a:solidFill>
                  <a:srgbClr val="FF0000"/>
                </a:solidFill>
                <a:cs typeface="Arial"/>
              </a:rPr>
              <a:t>Car Policy</a:t>
            </a:r>
          </a:p>
          <a:p>
            <a:pPr marL="944166" lvl="2" indent="-128588">
              <a:buFont typeface="Arial"/>
              <a:buChar char="•"/>
            </a:pPr>
            <a:r>
              <a:rPr lang="fr-FR" sz="1000" b="1" dirty="0" err="1">
                <a:solidFill>
                  <a:srgbClr val="FF0000"/>
                </a:solidFill>
                <a:cs typeface="Arial"/>
              </a:rPr>
              <a:t>Requirements</a:t>
            </a:r>
            <a:r>
              <a:rPr lang="fr-FR" sz="1000" b="1" dirty="0">
                <a:solidFill>
                  <a:srgbClr val="FF0000"/>
                </a:solidFill>
                <a:cs typeface="Arial"/>
              </a:rPr>
              <a:t> / Exclusions</a:t>
            </a:r>
          </a:p>
          <a:p>
            <a:pPr marL="944166" lvl="2" indent="-128588">
              <a:buFont typeface="Arial"/>
              <a:buChar char="•"/>
            </a:pPr>
            <a:r>
              <a:rPr lang="fr-FR" sz="1000" b="1" dirty="0">
                <a:solidFill>
                  <a:srgbClr val="FF0000"/>
                </a:solidFill>
                <a:cs typeface="Arial"/>
              </a:rPr>
              <a:t>Allocation </a:t>
            </a:r>
            <a:r>
              <a:rPr lang="fr-FR" sz="1000" b="1" dirty="0" err="1">
                <a:solidFill>
                  <a:srgbClr val="FF0000"/>
                </a:solidFill>
                <a:cs typeface="Arial"/>
              </a:rPr>
              <a:t>grid</a:t>
            </a:r>
            <a:endParaRPr lang="fr-FR" sz="1000" b="1" dirty="0">
              <a:solidFill>
                <a:srgbClr val="FF0000"/>
              </a:solidFill>
              <a:cs typeface="Arial"/>
            </a:endParaRPr>
          </a:p>
          <a:p>
            <a:pPr marL="486966" lvl="1" indent="-128588">
              <a:buFont typeface="Arial"/>
              <a:buChar char="•"/>
            </a:pPr>
            <a:r>
              <a:rPr lang="fr-FR" sz="1000" dirty="0">
                <a:solidFill>
                  <a:srgbClr val="000000"/>
                </a:solidFill>
                <a:cs typeface="Arial"/>
              </a:rPr>
              <a:t>Brands &amp; </a:t>
            </a:r>
            <a:r>
              <a:rPr lang="fr-FR" sz="1000" dirty="0" err="1">
                <a:solidFill>
                  <a:srgbClr val="000000"/>
                </a:solidFill>
                <a:cs typeface="Arial"/>
              </a:rPr>
              <a:t>models</a:t>
            </a:r>
            <a:endParaRPr lang="fr-FR" sz="1000" dirty="0">
              <a:solidFill>
                <a:srgbClr val="000000"/>
              </a:solidFill>
              <a:cs typeface="Arial"/>
            </a:endParaRPr>
          </a:p>
          <a:p>
            <a:pPr marL="486966" lvl="1" indent="-128588">
              <a:buFont typeface="Arial"/>
              <a:buChar char="•"/>
            </a:pPr>
            <a:r>
              <a:rPr lang="fr-FR" sz="1000" dirty="0">
                <a:solidFill>
                  <a:srgbClr val="000000"/>
                </a:solidFill>
                <a:cs typeface="Arial"/>
              </a:rPr>
              <a:t>Acquisition mode(s)</a:t>
            </a:r>
          </a:p>
          <a:p>
            <a:pPr marL="486966" lvl="1" indent="-128588">
              <a:buFont typeface="Arial"/>
              <a:buChar char="•"/>
            </a:pPr>
            <a:r>
              <a:rPr lang="fr-FR" sz="1000" dirty="0" err="1">
                <a:solidFill>
                  <a:srgbClr val="000000"/>
                </a:solidFill>
                <a:cs typeface="Arial"/>
              </a:rPr>
              <a:t>Renewal</a:t>
            </a:r>
            <a:r>
              <a:rPr lang="fr-FR" sz="1000" dirty="0">
                <a:solidFill>
                  <a:srgbClr val="000000"/>
                </a:solidFill>
                <a:cs typeface="Arial"/>
              </a:rPr>
              <a:t> + acquisition </a:t>
            </a:r>
            <a:r>
              <a:rPr lang="fr-FR" sz="1000" dirty="0" err="1">
                <a:solidFill>
                  <a:srgbClr val="000000"/>
                </a:solidFill>
                <a:cs typeface="Arial"/>
              </a:rPr>
              <a:t>potential</a:t>
            </a:r>
            <a:endParaRPr lang="fr-FR" sz="1000" dirty="0">
              <a:solidFill>
                <a:srgbClr val="000000"/>
              </a:solidFill>
              <a:cs typeface="Arial"/>
            </a:endParaRPr>
          </a:p>
        </p:txBody>
      </p:sp>
      <p:sp>
        <p:nvSpPr>
          <p:cNvPr id="36" name="ZoneTexte 6">
            <a:extLst>
              <a:ext uri="{FF2B5EF4-FFF2-40B4-BE49-F238E27FC236}">
                <a16:creationId xmlns:a16="http://schemas.microsoft.com/office/drawing/2014/main" id="{F41D43D8-4EF9-7D0D-93B3-70BBD2360C73}"/>
              </a:ext>
            </a:extLst>
          </p:cNvPr>
          <p:cNvSpPr txBox="1"/>
          <p:nvPr/>
        </p:nvSpPr>
        <p:spPr>
          <a:xfrm>
            <a:off x="25077" y="3946592"/>
            <a:ext cx="2402901" cy="1015663"/>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Sector of activity</a:t>
            </a:r>
          </a:p>
          <a:p>
            <a:pPr marL="486966" lvl="1" indent="-128588">
              <a:buFont typeface="Arial"/>
              <a:buChar char="•"/>
            </a:pPr>
            <a:r>
              <a:rPr lang="en-US" sz="1000" dirty="0">
                <a:solidFill>
                  <a:srgbClr val="000000"/>
                </a:solidFill>
                <a:cs typeface="Arial"/>
              </a:rPr>
              <a:t>Business</a:t>
            </a:r>
          </a:p>
          <a:p>
            <a:pPr marL="486966" lvl="1" indent="-128588">
              <a:buFont typeface="Arial"/>
              <a:buChar char="•"/>
            </a:pPr>
            <a:r>
              <a:rPr lang="en-US" sz="1000" dirty="0">
                <a:solidFill>
                  <a:srgbClr val="000000"/>
                </a:solidFill>
                <a:cs typeface="Arial"/>
              </a:rPr>
              <a:t>Size</a:t>
            </a:r>
          </a:p>
          <a:p>
            <a:pPr marL="486966" lvl="1" indent="-128588">
              <a:buFont typeface="Arial"/>
              <a:buChar char="•"/>
            </a:pPr>
            <a:r>
              <a:rPr lang="en-US" sz="1000" dirty="0">
                <a:solidFill>
                  <a:srgbClr val="000000"/>
                </a:solidFill>
                <a:cs typeface="Arial"/>
              </a:rPr>
              <a:t>Existing since?</a:t>
            </a:r>
          </a:p>
          <a:p>
            <a:pPr marL="486966" lvl="1" indent="-128588">
              <a:buFont typeface="Arial"/>
              <a:buChar char="•"/>
            </a:pPr>
            <a:r>
              <a:rPr lang="en-US" sz="1000" b="1" dirty="0">
                <a:solidFill>
                  <a:srgbClr val="FF0000"/>
                </a:solidFill>
                <a:cs typeface="Arial"/>
              </a:rPr>
              <a:t>Subsidiary(</a:t>
            </a:r>
            <a:r>
              <a:rPr lang="en-US" sz="1000" b="1" dirty="0" err="1">
                <a:solidFill>
                  <a:srgbClr val="FF0000"/>
                </a:solidFill>
                <a:cs typeface="Arial"/>
              </a:rPr>
              <a:t>ies</a:t>
            </a:r>
            <a:r>
              <a:rPr lang="en-US" sz="1000" b="1" dirty="0">
                <a:solidFill>
                  <a:srgbClr val="FF0000"/>
                </a:solidFill>
                <a:cs typeface="Arial"/>
              </a:rPr>
              <a:t>) / Parent company</a:t>
            </a:r>
            <a:endParaRPr lang="fr-FR" sz="1000" b="1" dirty="0">
              <a:solidFill>
                <a:srgbClr val="FF0000"/>
              </a:solidFill>
              <a:cs typeface="Arial"/>
            </a:endParaRPr>
          </a:p>
        </p:txBody>
      </p:sp>
      <p:sp>
        <p:nvSpPr>
          <p:cNvPr id="37" name="ZoneTexte 6">
            <a:extLst>
              <a:ext uri="{FF2B5EF4-FFF2-40B4-BE49-F238E27FC236}">
                <a16:creationId xmlns:a16="http://schemas.microsoft.com/office/drawing/2014/main" id="{93A5D0CF-23EE-EEAC-5082-F92EED7F976F}"/>
              </a:ext>
            </a:extLst>
          </p:cNvPr>
          <p:cNvSpPr txBox="1"/>
          <p:nvPr/>
        </p:nvSpPr>
        <p:spPr>
          <a:xfrm>
            <a:off x="6416" y="2830557"/>
            <a:ext cx="2136803"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Decision maker</a:t>
            </a:r>
          </a:p>
          <a:p>
            <a:pPr marL="486966" lvl="1" indent="-128588">
              <a:buFont typeface="Arial"/>
              <a:buChar char="•"/>
            </a:pPr>
            <a:r>
              <a:rPr lang="en-US" sz="1000" dirty="0">
                <a:solidFill>
                  <a:srgbClr val="000000"/>
                </a:solidFill>
                <a:cs typeface="Arial"/>
              </a:rPr>
              <a:t>User</a:t>
            </a:r>
          </a:p>
          <a:p>
            <a:pPr marL="486966" lvl="1" indent="-128588">
              <a:buFont typeface="Arial"/>
              <a:buChar char="•"/>
            </a:pPr>
            <a:r>
              <a:rPr lang="en-US" sz="1000" dirty="0">
                <a:solidFill>
                  <a:srgbClr val="000000"/>
                </a:solidFill>
                <a:cs typeface="Arial"/>
              </a:rPr>
              <a:t>Psychological profile</a:t>
            </a:r>
          </a:p>
          <a:p>
            <a:pPr marL="486966" lvl="1" indent="-128588">
              <a:buFont typeface="Arial"/>
              <a:buChar char="•"/>
            </a:pPr>
            <a:r>
              <a:rPr lang="en-US" sz="1000" b="1" dirty="0">
                <a:solidFill>
                  <a:srgbClr val="FF0000"/>
                </a:solidFill>
                <a:cs typeface="Arial"/>
              </a:rPr>
              <a:t>Decision-making circuit</a:t>
            </a:r>
            <a:endParaRPr lang="fr-FR" sz="1000" b="1" dirty="0">
              <a:solidFill>
                <a:srgbClr val="FF0000"/>
              </a:solidFill>
              <a:cs typeface="Arial"/>
            </a:endParaRPr>
          </a:p>
        </p:txBody>
      </p:sp>
      <p:sp>
        <p:nvSpPr>
          <p:cNvPr id="38" name="ZoneTexte 7">
            <a:extLst>
              <a:ext uri="{FF2B5EF4-FFF2-40B4-BE49-F238E27FC236}">
                <a16:creationId xmlns:a16="http://schemas.microsoft.com/office/drawing/2014/main" id="{00083BF8-9BA8-9280-5670-37AC0125AA13}"/>
              </a:ext>
            </a:extLst>
          </p:cNvPr>
          <p:cNvSpPr txBox="1"/>
          <p:nvPr/>
        </p:nvSpPr>
        <p:spPr>
          <a:xfrm>
            <a:off x="4241588" y="2391181"/>
            <a:ext cx="2790829"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Yearly mileage - average km / day</a:t>
            </a:r>
          </a:p>
          <a:p>
            <a:pPr marL="486966" lvl="1" indent="-128588">
              <a:buFont typeface="Arial"/>
              <a:buChar char="•"/>
            </a:pPr>
            <a:r>
              <a:rPr lang="en-US" sz="1000" dirty="0">
                <a:solidFill>
                  <a:srgbClr val="000000"/>
                </a:solidFill>
                <a:cs typeface="Arial"/>
              </a:rPr>
              <a:t>Duration</a:t>
            </a:r>
          </a:p>
          <a:p>
            <a:pPr marL="486966" lvl="1" indent="-128588">
              <a:buFont typeface="Arial"/>
              <a:buChar char="•"/>
            </a:pPr>
            <a:r>
              <a:rPr lang="en-US" sz="1000" dirty="0">
                <a:solidFill>
                  <a:srgbClr val="000000"/>
                </a:solidFill>
                <a:cs typeface="Arial"/>
              </a:rPr>
              <a:t>Number of days of use per year</a:t>
            </a:r>
          </a:p>
          <a:p>
            <a:pPr marL="486966" lvl="1" indent="-128588">
              <a:buFont typeface="Arial"/>
              <a:buChar char="•"/>
            </a:pPr>
            <a:r>
              <a:rPr lang="en-US" sz="1000" dirty="0">
                <a:solidFill>
                  <a:srgbClr val="000000"/>
                </a:solidFill>
                <a:cs typeface="Arial"/>
              </a:rPr>
              <a:t>% private - % professional</a:t>
            </a:r>
            <a:endParaRPr lang="fr-FR" sz="1000" dirty="0">
              <a:solidFill>
                <a:srgbClr val="000000"/>
              </a:solidFill>
              <a:cs typeface="Arial"/>
            </a:endParaRPr>
          </a:p>
        </p:txBody>
      </p:sp>
      <p:sp>
        <p:nvSpPr>
          <p:cNvPr id="39" name="ZoneTexte 7">
            <a:extLst>
              <a:ext uri="{FF2B5EF4-FFF2-40B4-BE49-F238E27FC236}">
                <a16:creationId xmlns:a16="http://schemas.microsoft.com/office/drawing/2014/main" id="{ADD7D727-21B7-C59E-3142-BF2B36ADBF39}"/>
              </a:ext>
            </a:extLst>
          </p:cNvPr>
          <p:cNvSpPr txBox="1"/>
          <p:nvPr/>
        </p:nvSpPr>
        <p:spPr>
          <a:xfrm>
            <a:off x="4235483" y="5051754"/>
            <a:ext cx="3431431" cy="1015663"/>
          </a:xfrm>
          <a:prstGeom prst="rect">
            <a:avLst/>
          </a:prstGeom>
          <a:noFill/>
        </p:spPr>
        <p:txBody>
          <a:bodyPr wrap="square" rtlCol="0">
            <a:spAutoFit/>
          </a:bodyPr>
          <a:lstStyle/>
          <a:p>
            <a:pPr marL="486966" lvl="1" indent="-128588">
              <a:buFont typeface="Arial"/>
              <a:buChar char="•"/>
            </a:pPr>
            <a:r>
              <a:rPr lang="fr-FR" sz="1000" dirty="0">
                <a:solidFill>
                  <a:srgbClr val="000000"/>
                </a:solidFill>
                <a:cs typeface="Arial"/>
              </a:rPr>
              <a:t>Taxes (</a:t>
            </a:r>
            <a:r>
              <a:rPr lang="fr-FR" sz="1000" dirty="0" err="1">
                <a:solidFill>
                  <a:srgbClr val="000000"/>
                </a:solidFill>
                <a:cs typeface="Arial"/>
              </a:rPr>
              <a:t>Company</a:t>
            </a:r>
            <a:r>
              <a:rPr lang="fr-FR" sz="1000" dirty="0">
                <a:solidFill>
                  <a:srgbClr val="000000"/>
                </a:solidFill>
                <a:cs typeface="Arial"/>
              </a:rPr>
              <a:t> Car </a:t>
            </a:r>
            <a:r>
              <a:rPr lang="fr-FR" sz="1000" dirty="0" err="1">
                <a:solidFill>
                  <a:srgbClr val="000000"/>
                </a:solidFill>
                <a:cs typeface="Arial"/>
              </a:rPr>
              <a:t>Tax</a:t>
            </a:r>
            <a:r>
              <a:rPr lang="fr-FR" sz="1000" dirty="0">
                <a:solidFill>
                  <a:srgbClr val="000000"/>
                </a:solidFill>
                <a:cs typeface="Arial"/>
              </a:rPr>
              <a:t>, B/M)</a:t>
            </a:r>
          </a:p>
          <a:p>
            <a:pPr marL="846535" lvl="2" indent="-128588">
              <a:buFont typeface="Wingdings" charset="2"/>
              <a:buChar char="§"/>
            </a:pPr>
            <a:r>
              <a:rPr lang="fr-FR" sz="1000" dirty="0" err="1">
                <a:solidFill>
                  <a:srgbClr val="000000"/>
                </a:solidFill>
                <a:cs typeface="Arial"/>
              </a:rPr>
              <a:t>Making</a:t>
            </a:r>
            <a:r>
              <a:rPr lang="fr-FR" sz="1000" dirty="0">
                <a:solidFill>
                  <a:srgbClr val="000000"/>
                </a:solidFill>
                <a:cs typeface="Arial"/>
              </a:rPr>
              <a:t> </a:t>
            </a:r>
            <a:r>
              <a:rPr lang="fr-FR" sz="1000" dirty="0" err="1">
                <a:solidFill>
                  <a:srgbClr val="000000"/>
                </a:solidFill>
                <a:cs typeface="Arial"/>
              </a:rPr>
              <a:t>expenses</a:t>
            </a:r>
            <a:endParaRPr lang="fr-FR" sz="1000" dirty="0">
              <a:solidFill>
                <a:srgbClr val="000000"/>
              </a:solidFill>
              <a:cs typeface="Arial"/>
            </a:endParaRPr>
          </a:p>
          <a:p>
            <a:pPr marL="846535" lvl="2" indent="-128588">
              <a:buFont typeface="Wingdings" charset="2"/>
              <a:buChar char="§"/>
            </a:pPr>
            <a:r>
              <a:rPr lang="fr-FR" sz="1000" dirty="0">
                <a:solidFill>
                  <a:srgbClr val="000000"/>
                </a:solidFill>
                <a:cs typeface="Arial"/>
              </a:rPr>
              <a:t>Non-</a:t>
            </a:r>
            <a:r>
              <a:rPr lang="fr-FR" sz="1000" dirty="0" err="1">
                <a:solidFill>
                  <a:srgbClr val="000000"/>
                </a:solidFill>
                <a:cs typeface="Arial"/>
              </a:rPr>
              <a:t>Deductible</a:t>
            </a:r>
            <a:r>
              <a:rPr lang="fr-FR" sz="1000" dirty="0">
                <a:solidFill>
                  <a:srgbClr val="000000"/>
                </a:solidFill>
                <a:cs typeface="Arial"/>
              </a:rPr>
              <a:t> </a:t>
            </a:r>
            <a:r>
              <a:rPr lang="fr-FR" sz="1000" dirty="0" err="1">
                <a:solidFill>
                  <a:srgbClr val="000000"/>
                </a:solidFill>
                <a:cs typeface="Arial"/>
              </a:rPr>
              <a:t>Depreciations</a:t>
            </a:r>
            <a:endParaRPr lang="fr-FR" sz="1000" dirty="0">
              <a:solidFill>
                <a:srgbClr val="000000"/>
              </a:solidFill>
              <a:cs typeface="Arial"/>
            </a:endParaRPr>
          </a:p>
          <a:p>
            <a:pPr marL="486966" lvl="1" indent="-128588">
              <a:buFont typeface="Arial"/>
              <a:buChar char="•"/>
            </a:pPr>
            <a:r>
              <a:rPr lang="en-US" sz="1000" dirty="0">
                <a:solidFill>
                  <a:srgbClr val="000000"/>
                </a:solidFill>
                <a:cs typeface="Arial"/>
              </a:rPr>
              <a:t>Management: operational risks, residual value risk, solvency, capital gains, accounting management</a:t>
            </a:r>
            <a:endParaRPr lang="fr-FR" sz="1000" dirty="0">
              <a:solidFill>
                <a:srgbClr val="000000"/>
              </a:solidFill>
              <a:cs typeface="Arial"/>
            </a:endParaRPr>
          </a:p>
        </p:txBody>
      </p:sp>
      <p:sp>
        <p:nvSpPr>
          <p:cNvPr id="40" name="ZoneTexte 7">
            <a:extLst>
              <a:ext uri="{FF2B5EF4-FFF2-40B4-BE49-F238E27FC236}">
                <a16:creationId xmlns:a16="http://schemas.microsoft.com/office/drawing/2014/main" id="{2638B6C9-A30D-8690-8058-004C62FCF4DB}"/>
              </a:ext>
            </a:extLst>
          </p:cNvPr>
          <p:cNvSpPr txBox="1"/>
          <p:nvPr/>
        </p:nvSpPr>
        <p:spPr>
          <a:xfrm>
            <a:off x="4236825" y="4218198"/>
            <a:ext cx="2635337" cy="707886"/>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Priorities</a:t>
            </a:r>
            <a:r>
              <a:rPr lang="fr-FR" sz="1000" dirty="0">
                <a:solidFill>
                  <a:srgbClr val="000000"/>
                </a:solidFill>
                <a:cs typeface="Arial"/>
              </a:rPr>
              <a:t> (engine, </a:t>
            </a:r>
            <a:r>
              <a:rPr lang="fr-FR" sz="1000" dirty="0" err="1">
                <a:solidFill>
                  <a:srgbClr val="000000"/>
                </a:solidFill>
                <a:cs typeface="Arial"/>
              </a:rPr>
              <a:t>equipment</a:t>
            </a:r>
            <a:r>
              <a:rPr lang="fr-FR" sz="1000" dirty="0">
                <a:solidFill>
                  <a:srgbClr val="000000"/>
                </a:solidFill>
                <a:cs typeface="Arial"/>
              </a:rPr>
              <a:t>)</a:t>
            </a:r>
          </a:p>
          <a:p>
            <a:pPr marL="486966" lvl="1" indent="-128588">
              <a:buFont typeface="Arial"/>
              <a:buChar char="•"/>
            </a:pPr>
            <a:r>
              <a:rPr lang="fr-FR" sz="1000" dirty="0" err="1">
                <a:solidFill>
                  <a:srgbClr val="000000"/>
                </a:solidFill>
                <a:cs typeface="Arial"/>
              </a:rPr>
              <a:t>Constraints</a:t>
            </a:r>
            <a:r>
              <a:rPr lang="fr-FR" sz="1000" dirty="0">
                <a:solidFill>
                  <a:srgbClr val="000000"/>
                </a:solidFill>
                <a:cs typeface="Arial"/>
              </a:rPr>
              <a:t> (exclusion </a:t>
            </a:r>
            <a:r>
              <a:rPr lang="fr-FR" sz="1000" dirty="0" err="1">
                <a:solidFill>
                  <a:srgbClr val="000000"/>
                </a:solidFill>
                <a:cs typeface="Arial"/>
              </a:rPr>
              <a:t>criteria</a:t>
            </a:r>
            <a:r>
              <a:rPr lang="fr-FR" sz="1000" dirty="0">
                <a:solidFill>
                  <a:srgbClr val="000000"/>
                </a:solidFill>
                <a:cs typeface="Arial"/>
              </a:rPr>
              <a:t>?)</a:t>
            </a:r>
          </a:p>
          <a:p>
            <a:pPr marL="486966" lvl="1" indent="-128588">
              <a:buFont typeface="Arial"/>
              <a:buChar char="•"/>
            </a:pPr>
            <a:r>
              <a:rPr lang="fr-FR" sz="1000" dirty="0">
                <a:solidFill>
                  <a:srgbClr val="000000"/>
                </a:solidFill>
                <a:cs typeface="Arial"/>
              </a:rPr>
              <a:t>CO2 </a:t>
            </a:r>
            <a:r>
              <a:rPr lang="fr-FR" sz="1000" dirty="0" err="1">
                <a:solidFill>
                  <a:srgbClr val="000000"/>
                </a:solidFill>
                <a:cs typeface="Arial"/>
              </a:rPr>
              <a:t>emissions</a:t>
            </a:r>
            <a:endParaRPr lang="fr-FR" sz="1000" dirty="0">
              <a:solidFill>
                <a:srgbClr val="000000"/>
              </a:solidFill>
              <a:cs typeface="Arial"/>
            </a:endParaRPr>
          </a:p>
          <a:p>
            <a:pPr marL="486966" lvl="1" indent="-128588">
              <a:buFont typeface="Arial"/>
              <a:buChar char="•"/>
            </a:pPr>
            <a:r>
              <a:rPr lang="fr-FR" sz="1000" dirty="0" err="1">
                <a:solidFill>
                  <a:srgbClr val="000000"/>
                </a:solidFill>
                <a:cs typeface="Arial"/>
              </a:rPr>
              <a:t>Competition</a:t>
            </a:r>
            <a:endParaRPr lang="fr-FR" sz="900" dirty="0">
              <a:solidFill>
                <a:srgbClr val="000000"/>
              </a:solidFill>
              <a:latin typeface="Encode Sans" panose="020B0604020202020204" charset="0"/>
              <a:cs typeface="Arial"/>
            </a:endParaRPr>
          </a:p>
        </p:txBody>
      </p:sp>
      <p:sp>
        <p:nvSpPr>
          <p:cNvPr id="41" name="ZoneTexte 7">
            <a:extLst>
              <a:ext uri="{FF2B5EF4-FFF2-40B4-BE49-F238E27FC236}">
                <a16:creationId xmlns:a16="http://schemas.microsoft.com/office/drawing/2014/main" id="{6F07116A-D938-9007-A8FC-69775749D794}"/>
              </a:ext>
            </a:extLst>
          </p:cNvPr>
          <p:cNvSpPr txBox="1"/>
          <p:nvPr/>
        </p:nvSpPr>
        <p:spPr>
          <a:xfrm>
            <a:off x="4247659" y="3109129"/>
            <a:ext cx="3132268" cy="846386"/>
          </a:xfrm>
          <a:prstGeom prst="rect">
            <a:avLst/>
          </a:prstGeom>
          <a:noFill/>
        </p:spPr>
        <p:txBody>
          <a:bodyPr wrap="none" rtlCol="0">
            <a:spAutoFit/>
          </a:bodyPr>
          <a:lstStyle/>
          <a:p>
            <a:pPr lvl="1"/>
            <a:endParaRPr lang="fr-FR" sz="900" dirty="0">
              <a:solidFill>
                <a:srgbClr val="000000"/>
              </a:solidFill>
              <a:latin typeface="Encode Sans" panose="020B0604020202020204" charset="0"/>
              <a:cs typeface="Arial"/>
            </a:endParaRPr>
          </a:p>
          <a:p>
            <a:pPr marL="486966" lvl="1" indent="-128588">
              <a:buFont typeface="Arial"/>
              <a:buChar char="•"/>
            </a:pPr>
            <a:r>
              <a:rPr lang="en-US" sz="1000" dirty="0">
                <a:solidFill>
                  <a:srgbClr val="000000"/>
                </a:solidFill>
                <a:cs typeface="Arial"/>
              </a:rPr>
              <a:t>Current acquisition mode</a:t>
            </a:r>
          </a:p>
          <a:p>
            <a:pPr marL="486966" lvl="1" indent="-128588">
              <a:buFont typeface="Arial"/>
              <a:buChar char="•"/>
            </a:pPr>
            <a:r>
              <a:rPr lang="en-US" sz="1000" dirty="0">
                <a:solidFill>
                  <a:srgbClr val="000000"/>
                </a:solidFill>
                <a:cs typeface="Arial"/>
              </a:rPr>
              <a:t>Likes/dislikes about current vehicle</a:t>
            </a:r>
          </a:p>
          <a:p>
            <a:pPr marL="486966" lvl="1" indent="-128588">
              <a:buFont typeface="Arial"/>
              <a:buChar char="•"/>
            </a:pPr>
            <a:r>
              <a:rPr lang="en-US" sz="1000" dirty="0">
                <a:solidFill>
                  <a:srgbClr val="000000"/>
                </a:solidFill>
                <a:cs typeface="Arial"/>
              </a:rPr>
              <a:t>Idea of the cost of the current vehicle</a:t>
            </a:r>
          </a:p>
          <a:p>
            <a:pPr marL="486966" lvl="1" indent="-128588">
              <a:buFont typeface="Arial"/>
              <a:buChar char="•"/>
            </a:pPr>
            <a:r>
              <a:rPr lang="en-US" sz="1000" dirty="0">
                <a:solidFill>
                  <a:srgbClr val="000000"/>
                </a:solidFill>
                <a:cs typeface="Arial"/>
              </a:rPr>
              <a:t>Current financing contract?</a:t>
            </a:r>
            <a:endParaRPr lang="fr-FR" sz="1000" dirty="0">
              <a:solidFill>
                <a:srgbClr val="000000"/>
              </a:solidFill>
              <a:cs typeface="Arial"/>
            </a:endParaRPr>
          </a:p>
        </p:txBody>
      </p:sp>
      <p:sp>
        <p:nvSpPr>
          <p:cNvPr id="43" name="ZoneTexte 8">
            <a:extLst>
              <a:ext uri="{FF2B5EF4-FFF2-40B4-BE49-F238E27FC236}">
                <a16:creationId xmlns:a16="http://schemas.microsoft.com/office/drawing/2014/main" id="{C825D864-BAE1-1D76-4DC3-B28C93441A47}"/>
              </a:ext>
            </a:extLst>
          </p:cNvPr>
          <p:cNvSpPr txBox="1"/>
          <p:nvPr/>
        </p:nvSpPr>
        <p:spPr>
          <a:xfrm>
            <a:off x="9459078" y="5686816"/>
            <a:ext cx="1821653" cy="553998"/>
          </a:xfrm>
          <a:prstGeom prst="rect">
            <a:avLst/>
          </a:prstGeom>
          <a:noFill/>
        </p:spPr>
        <p:txBody>
          <a:bodyPr wrap="none" rtlCol="0">
            <a:spAutoFit/>
          </a:bodyPr>
          <a:lstStyle/>
          <a:p>
            <a:pPr marL="214313" indent="-214313">
              <a:buFont typeface="Arial" panose="020B0604020202020204" pitchFamily="34" charset="0"/>
              <a:buChar char="•"/>
            </a:pPr>
            <a:r>
              <a:rPr lang="fr-FR" sz="1000" dirty="0" err="1">
                <a:solidFill>
                  <a:srgbClr val="000000"/>
                </a:solidFill>
                <a:cs typeface="Arial"/>
              </a:rPr>
              <a:t>Vehicle</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Driver-</a:t>
            </a:r>
            <a:r>
              <a:rPr lang="fr-FR" sz="1000" dirty="0" err="1">
                <a:solidFill>
                  <a:srgbClr val="000000"/>
                </a:solidFill>
                <a:cs typeface="Arial"/>
              </a:rPr>
              <a:t>related</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Fleet management</a:t>
            </a:r>
          </a:p>
        </p:txBody>
      </p:sp>
      <p:sp>
        <p:nvSpPr>
          <p:cNvPr id="46" name="ZoneTexte 8">
            <a:extLst>
              <a:ext uri="{FF2B5EF4-FFF2-40B4-BE49-F238E27FC236}">
                <a16:creationId xmlns:a16="http://schemas.microsoft.com/office/drawing/2014/main" id="{C18B8B06-518E-0936-B62D-DE3CFA001364}"/>
              </a:ext>
            </a:extLst>
          </p:cNvPr>
          <p:cNvSpPr txBox="1"/>
          <p:nvPr/>
        </p:nvSpPr>
        <p:spPr>
          <a:xfrm>
            <a:off x="9052954" y="2425270"/>
            <a:ext cx="2372444" cy="1631216"/>
          </a:xfrm>
          <a:prstGeom prst="rect">
            <a:avLst/>
          </a:prstGeom>
          <a:noFill/>
        </p:spPr>
        <p:txBody>
          <a:bodyPr wrap="none" rtlCol="0">
            <a:spAutoFit/>
          </a:bodyPr>
          <a:lstStyle/>
          <a:p>
            <a:pPr marL="128588" indent="-128588">
              <a:buFont typeface="Wingdings" charset="2"/>
              <a:buChar char="§"/>
            </a:pPr>
            <a:r>
              <a:rPr lang="fr-FR" sz="1000" b="1" dirty="0">
                <a:solidFill>
                  <a:srgbClr val="243782"/>
                </a:solidFill>
                <a:cs typeface="Arial"/>
              </a:rPr>
              <a:t>Budget type </a:t>
            </a:r>
          </a:p>
          <a:p>
            <a:pPr marL="486966" lvl="1" indent="-128588">
              <a:buFont typeface="Arial"/>
              <a:buChar char="•"/>
            </a:pPr>
            <a:r>
              <a:rPr lang="en-US" sz="1000" dirty="0">
                <a:solidFill>
                  <a:srgbClr val="000000"/>
                </a:solidFill>
                <a:cs typeface="Arial"/>
              </a:rPr>
              <a:t>Purchasing</a:t>
            </a:r>
          </a:p>
          <a:p>
            <a:pPr marL="486966" lvl="1" indent="-128588">
              <a:buFont typeface="Arial"/>
              <a:buChar char="•"/>
            </a:pPr>
            <a:r>
              <a:rPr lang="en-US" sz="1000" dirty="0">
                <a:solidFill>
                  <a:srgbClr val="000000"/>
                </a:solidFill>
                <a:cs typeface="Arial"/>
              </a:rPr>
              <a:t>Classic Financing</a:t>
            </a:r>
          </a:p>
          <a:p>
            <a:pPr marL="486966" lvl="1" indent="-128588">
              <a:buFont typeface="Arial"/>
              <a:buChar char="•"/>
            </a:pPr>
            <a:r>
              <a:rPr lang="en-US" sz="1000" dirty="0">
                <a:solidFill>
                  <a:srgbClr val="000000"/>
                </a:solidFill>
                <a:cs typeface="Arial"/>
              </a:rPr>
              <a:t>Financial Leasing</a:t>
            </a:r>
          </a:p>
          <a:p>
            <a:pPr marL="486966" lvl="1" indent="-128588">
              <a:buFont typeface="Arial"/>
              <a:buChar char="•"/>
            </a:pPr>
            <a:r>
              <a:rPr lang="en-US" sz="1000" dirty="0">
                <a:solidFill>
                  <a:srgbClr val="000000"/>
                </a:solidFill>
                <a:cs typeface="Arial"/>
              </a:rPr>
              <a:t>Operational Leasing</a:t>
            </a:r>
          </a:p>
          <a:p>
            <a:pPr marL="486966" lvl="1" indent="-128588">
              <a:buFont typeface="Arial"/>
              <a:buChar char="•"/>
            </a:pPr>
            <a:r>
              <a:rPr lang="en-US" sz="1000" dirty="0">
                <a:solidFill>
                  <a:srgbClr val="000000"/>
                </a:solidFill>
                <a:cs typeface="Arial"/>
              </a:rPr>
              <a:t>TCO</a:t>
            </a:r>
            <a:endParaRPr lang="fr-FR" sz="1000" dirty="0">
              <a:solidFill>
                <a:srgbClr val="000000"/>
              </a:solidFill>
              <a:cs typeface="Arial"/>
            </a:endParaRPr>
          </a:p>
          <a:p>
            <a:pPr marL="214313" indent="-214313">
              <a:buFont typeface="Wingdings" charset="2"/>
              <a:buChar char="§"/>
            </a:pPr>
            <a:r>
              <a:rPr lang="fr-FR" sz="1000" b="1" dirty="0">
                <a:solidFill>
                  <a:srgbClr val="243782"/>
                </a:solidFill>
                <a:cs typeface="Arial"/>
              </a:rPr>
              <a:t>Budget </a:t>
            </a:r>
            <a:r>
              <a:rPr lang="fr-FR" sz="1000" b="1" dirty="0" err="1">
                <a:solidFill>
                  <a:srgbClr val="243782"/>
                </a:solidFill>
                <a:cs typeface="Arial"/>
              </a:rPr>
              <a:t>parameters</a:t>
            </a:r>
            <a:endParaRPr lang="fr-FR" sz="1000" b="1" dirty="0">
              <a:solidFill>
                <a:srgbClr val="243782"/>
              </a:solidFill>
              <a:cs typeface="Arial"/>
            </a:endParaRPr>
          </a:p>
          <a:p>
            <a:pPr marL="486966" lvl="1" indent="-128588">
              <a:buFont typeface="Arial"/>
              <a:buChar char="•"/>
            </a:pPr>
            <a:r>
              <a:rPr lang="en-US" sz="1000" dirty="0">
                <a:solidFill>
                  <a:srgbClr val="000000"/>
                </a:solidFill>
                <a:cs typeface="Arial"/>
              </a:rPr>
              <a:t>Deposit / Increased 1</a:t>
            </a:r>
            <a:r>
              <a:rPr lang="en-US" sz="1000" baseline="30000" dirty="0">
                <a:solidFill>
                  <a:srgbClr val="000000"/>
                </a:solidFill>
                <a:cs typeface="Arial"/>
              </a:rPr>
              <a:t>st</a:t>
            </a:r>
            <a:r>
              <a:rPr lang="en-US" sz="1000" dirty="0">
                <a:solidFill>
                  <a:srgbClr val="000000"/>
                </a:solidFill>
                <a:cs typeface="Arial"/>
              </a:rPr>
              <a:t> rent</a:t>
            </a:r>
          </a:p>
          <a:p>
            <a:pPr marL="486966" lvl="1" indent="-128588">
              <a:buFont typeface="Arial"/>
              <a:buChar char="•"/>
            </a:pPr>
            <a:r>
              <a:rPr lang="en-US" sz="1000" dirty="0">
                <a:solidFill>
                  <a:srgbClr val="000000"/>
                </a:solidFill>
                <a:cs typeface="Arial"/>
              </a:rPr>
              <a:t>Duration / mileage</a:t>
            </a:r>
          </a:p>
          <a:p>
            <a:pPr marL="486966" lvl="1" indent="-128588">
              <a:buFont typeface="Arial"/>
              <a:buChar char="•"/>
            </a:pPr>
            <a:r>
              <a:rPr lang="en-US" sz="1000" dirty="0">
                <a:solidFill>
                  <a:srgbClr val="000000"/>
                </a:solidFill>
                <a:cs typeface="Arial"/>
              </a:rPr>
              <a:t>Purchase option</a:t>
            </a:r>
            <a:endParaRPr lang="fr-FR" sz="1000" dirty="0">
              <a:solidFill>
                <a:srgbClr val="000000"/>
              </a:solidFill>
              <a:cs typeface="Arial"/>
            </a:endParaRPr>
          </a:p>
        </p:txBody>
      </p:sp>
      <p:sp>
        <p:nvSpPr>
          <p:cNvPr id="47" name="ZoneTexte 8">
            <a:extLst>
              <a:ext uri="{FF2B5EF4-FFF2-40B4-BE49-F238E27FC236}">
                <a16:creationId xmlns:a16="http://schemas.microsoft.com/office/drawing/2014/main" id="{D83B44F7-90E4-0098-5A49-62144213990F}"/>
              </a:ext>
            </a:extLst>
          </p:cNvPr>
          <p:cNvSpPr txBox="1"/>
          <p:nvPr/>
        </p:nvSpPr>
        <p:spPr>
          <a:xfrm>
            <a:off x="9055829" y="4763245"/>
            <a:ext cx="3229730" cy="553998"/>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Which services are included?</a:t>
            </a:r>
          </a:p>
          <a:p>
            <a:pPr marL="486966" lvl="1" indent="-128588">
              <a:buFont typeface="Arial"/>
              <a:buChar char="•"/>
            </a:pPr>
            <a:r>
              <a:rPr lang="en-US" sz="1000" dirty="0">
                <a:solidFill>
                  <a:srgbClr val="000000"/>
                </a:solidFill>
                <a:cs typeface="Arial"/>
              </a:rPr>
              <a:t>TCO criteria</a:t>
            </a:r>
            <a:endParaRPr lang="fr-FR" sz="1000" dirty="0">
              <a:solidFill>
                <a:srgbClr val="000000"/>
              </a:solidFill>
              <a:cs typeface="Arial"/>
            </a:endParaRPr>
          </a:p>
          <a:p>
            <a:pPr marL="358378" lvl="1"/>
            <a:r>
              <a:rPr lang="fr-FR" sz="1000" b="1" dirty="0">
                <a:solidFill>
                  <a:srgbClr val="243782"/>
                </a:solidFill>
                <a:cs typeface="Arial"/>
              </a:rPr>
              <a:t>(TCO1/TCO2 WLTP/</a:t>
            </a:r>
            <a:r>
              <a:rPr lang="fr-FR" sz="1000" b="1" dirty="0" err="1">
                <a:solidFill>
                  <a:srgbClr val="243782"/>
                </a:solidFill>
                <a:cs typeface="Arial"/>
              </a:rPr>
              <a:t>Adjusted</a:t>
            </a:r>
            <a:r>
              <a:rPr lang="fr-FR" sz="1000" b="1" dirty="0">
                <a:solidFill>
                  <a:srgbClr val="243782"/>
                </a:solidFill>
                <a:cs typeface="Arial"/>
              </a:rPr>
              <a:t> </a:t>
            </a:r>
            <a:r>
              <a:rPr lang="fr-FR" sz="1000" b="1" dirty="0" err="1">
                <a:solidFill>
                  <a:srgbClr val="243782"/>
                </a:solidFill>
                <a:cs typeface="Arial"/>
              </a:rPr>
              <a:t>energy</a:t>
            </a:r>
            <a:r>
              <a:rPr lang="fr-FR" sz="1000" b="1" dirty="0">
                <a:solidFill>
                  <a:srgbClr val="243782"/>
                </a:solidFill>
                <a:cs typeface="Arial"/>
              </a:rPr>
              <a:t> </a:t>
            </a:r>
            <a:r>
              <a:rPr lang="fr-FR" sz="1000" b="1" dirty="0" err="1">
                <a:solidFill>
                  <a:srgbClr val="243782"/>
                </a:solidFill>
                <a:cs typeface="Arial"/>
              </a:rPr>
              <a:t>price</a:t>
            </a:r>
            <a:r>
              <a:rPr lang="fr-FR" sz="1000" b="1" dirty="0">
                <a:solidFill>
                  <a:srgbClr val="243782"/>
                </a:solidFill>
                <a:cs typeface="Arial"/>
              </a:rPr>
              <a:t>)</a:t>
            </a:r>
          </a:p>
        </p:txBody>
      </p:sp>
      <p:sp>
        <p:nvSpPr>
          <p:cNvPr id="34" name="ZoneTexte 7">
            <a:extLst>
              <a:ext uri="{FF2B5EF4-FFF2-40B4-BE49-F238E27FC236}">
                <a16:creationId xmlns:a16="http://schemas.microsoft.com/office/drawing/2014/main" id="{F56FF766-941F-F279-09C8-81A411785B3F}"/>
              </a:ext>
            </a:extLst>
          </p:cNvPr>
          <p:cNvSpPr txBox="1"/>
          <p:nvPr/>
        </p:nvSpPr>
        <p:spPr>
          <a:xfrm>
            <a:off x="4247659" y="6184900"/>
            <a:ext cx="3431431" cy="400110"/>
          </a:xfrm>
          <a:prstGeom prst="rect">
            <a:avLst/>
          </a:prstGeom>
          <a:noFill/>
        </p:spPr>
        <p:txBody>
          <a:bodyPr wrap="square" rtlCol="0">
            <a:spAutoFit/>
          </a:bodyPr>
          <a:lstStyle/>
          <a:p>
            <a:pPr marL="486966" lvl="1" indent="-128588">
              <a:buFont typeface="Arial"/>
              <a:buChar char="•"/>
            </a:pPr>
            <a:r>
              <a:rPr lang="en-US" sz="1000" dirty="0">
                <a:solidFill>
                  <a:schemeClr val="accent6"/>
                </a:solidFill>
                <a:cs typeface="Arial"/>
              </a:rPr>
              <a:t>Balance economy - ecology - driver</a:t>
            </a:r>
          </a:p>
          <a:p>
            <a:pPr marL="486966" lvl="1" indent="-128588">
              <a:buFont typeface="Arial"/>
              <a:buChar char="•"/>
            </a:pPr>
            <a:r>
              <a:rPr lang="en-US" sz="1000" dirty="0">
                <a:solidFill>
                  <a:schemeClr val="accent6"/>
                </a:solidFill>
                <a:cs typeface="Arial"/>
              </a:rPr>
              <a:t>Electro-mobility criteria</a:t>
            </a:r>
            <a:endParaRPr lang="fr-FR" sz="1000" dirty="0">
              <a:solidFill>
                <a:schemeClr val="accent6"/>
              </a:solidFill>
              <a:cs typeface="Arial"/>
            </a:endParaRPr>
          </a:p>
        </p:txBody>
      </p:sp>
      <p:sp>
        <p:nvSpPr>
          <p:cNvPr id="31" name="Rectangle 30">
            <a:extLst>
              <a:ext uri="{FF2B5EF4-FFF2-40B4-BE49-F238E27FC236}">
                <a16:creationId xmlns:a16="http://schemas.microsoft.com/office/drawing/2014/main" id="{D9E2BE17-5641-4606-F43E-B793780B6F39}"/>
              </a:ext>
            </a:extLst>
          </p:cNvPr>
          <p:cNvSpPr/>
          <p:nvPr/>
        </p:nvSpPr>
        <p:spPr bwMode="auto">
          <a:xfrm>
            <a:off x="4209112" y="1272607"/>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What are their </a:t>
            </a:r>
          </a:p>
          <a:p>
            <a:pPr algn="ctr" eaLnBrk="1" hangingPunct="1">
              <a:defRPr/>
            </a:pPr>
            <a:r>
              <a:rPr lang="en-GB" dirty="0">
                <a:latin typeface="+mj-lt"/>
                <a:cs typeface="Calibri" panose="020F0502020204030204" pitchFamily="34" charset="0"/>
              </a:rPr>
              <a:t>expectations?</a:t>
            </a:r>
            <a:endParaRPr lang="en-GB" sz="2000" dirty="0">
              <a:latin typeface="+mj-lt"/>
              <a:cs typeface="Calibri" panose="020F0502020204030204" pitchFamily="34" charset="0"/>
            </a:endParaRPr>
          </a:p>
          <a:p>
            <a:pPr algn="ctr" eaLnBrk="1" hangingPunct="1">
              <a:defRPr/>
            </a:pPr>
            <a:endParaRPr lang="en-GB" sz="1200" dirty="0">
              <a:cs typeface="Calibri" panose="020F0502020204030204" pitchFamily="34" charset="0"/>
            </a:endParaRPr>
          </a:p>
        </p:txBody>
      </p:sp>
      <p:pic>
        <p:nvPicPr>
          <p:cNvPr id="32" name="Graphic 31" descr="Clipboard Partially Checked outline">
            <a:extLst>
              <a:ext uri="{FF2B5EF4-FFF2-40B4-BE49-F238E27FC236}">
                <a16:creationId xmlns:a16="http://schemas.microsoft.com/office/drawing/2014/main" id="{2FAD24EE-6CDC-DC29-9C6D-678CC1EB96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2825" y="1243330"/>
            <a:ext cx="712760" cy="712760"/>
          </a:xfrm>
          <a:prstGeom prst="rect">
            <a:avLst/>
          </a:prstGeom>
        </p:spPr>
      </p:pic>
      <p:sp>
        <p:nvSpPr>
          <p:cNvPr id="35" name="TextBox 34">
            <a:extLst>
              <a:ext uri="{FF2B5EF4-FFF2-40B4-BE49-F238E27FC236}">
                <a16:creationId xmlns:a16="http://schemas.microsoft.com/office/drawing/2014/main" id="{B2E63ECA-DB6D-D037-DF1E-08DA1EC6DB9D}"/>
              </a:ext>
            </a:extLst>
          </p:cNvPr>
          <p:cNvSpPr txBox="1"/>
          <p:nvPr/>
        </p:nvSpPr>
        <p:spPr>
          <a:xfrm>
            <a:off x="4919472" y="1715983"/>
            <a:ext cx="2506922" cy="276999"/>
          </a:xfrm>
          <a:prstGeom prst="rect">
            <a:avLst/>
          </a:prstGeom>
          <a:noFill/>
        </p:spPr>
        <p:txBody>
          <a:bodyPr wrap="square">
            <a:spAutoFit/>
          </a:bodyPr>
          <a:lstStyle/>
          <a:p>
            <a:pPr algn="ctr"/>
            <a:r>
              <a:rPr lang="en-GB" sz="1200" dirty="0">
                <a:solidFill>
                  <a:schemeClr val="lt1"/>
                </a:solidFill>
                <a:cs typeface="Calibri" panose="020F0502020204030204" pitchFamily="34" charset="0"/>
              </a:rPr>
              <a:t>Why is she/he there?</a:t>
            </a:r>
            <a:endParaRPr lang="en-US" sz="1200" dirty="0"/>
          </a:p>
        </p:txBody>
      </p:sp>
      <p:pic>
        <p:nvPicPr>
          <p:cNvPr id="42" name="Picture 2" descr="Drapeaux Monde Banque d'images et photos libres de droit - iStock">
            <a:extLst>
              <a:ext uri="{FF2B5EF4-FFF2-40B4-BE49-F238E27FC236}">
                <a16:creationId xmlns:a16="http://schemas.microsoft.com/office/drawing/2014/main" id="{ECF1DD8F-8992-4F2B-6944-714EB24B10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103" y="539091"/>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1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animEffect transition="in" filter="fade">
                                      <p:cBhvr>
                                        <p:cTn id="7" dur="500"/>
                                        <p:tgtEl>
                                          <p:spTgt spid="3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4" end="4"/>
                                            </p:txEl>
                                          </p:spTgt>
                                        </p:tgtEl>
                                        <p:attrNameLst>
                                          <p:attrName>style.visibility</p:attrName>
                                        </p:attrNameLst>
                                      </p:cBhvr>
                                      <p:to>
                                        <p:strVal val="visible"/>
                                      </p:to>
                                    </p:set>
                                    <p:animEffect transition="in" filter="fade">
                                      <p:cBhvr>
                                        <p:cTn id="12" dur="500"/>
                                        <p:tgtEl>
                                          <p:spTgt spid="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fade">
                                      <p:cBhvr>
                                        <p:cTn id="17" dur="500"/>
                                        <p:tgtEl>
                                          <p:spTgt spid="3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xEl>
                                              <p:pRg st="3" end="3"/>
                                            </p:txEl>
                                          </p:spTgt>
                                        </p:tgtEl>
                                        <p:attrNameLst>
                                          <p:attrName>style.visibility</p:attrName>
                                        </p:attrNameLst>
                                      </p:cBhvr>
                                      <p:to>
                                        <p:strVal val="visible"/>
                                      </p:to>
                                    </p:set>
                                    <p:animEffect transition="in" filter="fade">
                                      <p:cBhvr>
                                        <p:cTn id="20" dur="500"/>
                                        <p:tgtEl>
                                          <p:spTgt spid="3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500"/>
                                        <p:tgtEl>
                                          <p:spTgt spid="3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xEl>
                                              <p:pRg st="22" end="22"/>
                                            </p:txEl>
                                          </p:spTgt>
                                        </p:tgtEl>
                                        <p:attrNameLst>
                                          <p:attrName>style.visibility</p:attrName>
                                        </p:attrNameLst>
                                      </p:cBhvr>
                                      <p:to>
                                        <p:strVal val="visible"/>
                                      </p:to>
                                    </p:set>
                                    <p:animEffect transition="in" filter="fade">
                                      <p:cBhvr>
                                        <p:cTn id="28" dur="500"/>
                                        <p:tgtEl>
                                          <p:spTgt spid="25">
                                            <p:txEl>
                                              <p:pRg st="22" end="2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11" end="11"/>
                                            </p:txEl>
                                          </p:spTgt>
                                        </p:tgtEl>
                                        <p:attrNameLst>
                                          <p:attrName>style.visibility</p:attrName>
                                        </p:attrNameLst>
                                      </p:cBhvr>
                                      <p:to>
                                        <p:strVal val="visible"/>
                                      </p:to>
                                    </p:set>
                                    <p:animEffect transition="in" filter="fade">
                                      <p:cBhvr>
                                        <p:cTn id="36" dur="500"/>
                                        <p:tgtEl>
                                          <p:spTgt spid="26">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animEffect transition="in" filter="fade">
                                      <p:cBhvr>
                                        <p:cTn id="41"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a:xfrm>
            <a:off x="20321" y="114569"/>
            <a:ext cx="9683261" cy="335964"/>
          </a:xfrm>
        </p:spPr>
        <p:txBody>
          <a:bodyPr/>
          <a:lstStyle/>
          <a:p>
            <a:r>
              <a:rPr lang="fr-FR" dirty="0"/>
              <a:t>case </a:t>
            </a:r>
            <a:r>
              <a:rPr lang="fr-FR" dirty="0" err="1"/>
              <a:t>study</a:t>
            </a:r>
            <a:r>
              <a:rPr lang="fr-FR" dirty="0"/>
              <a:t> SME</a:t>
            </a:r>
            <a:endParaRPr lang="en-US" dirty="0"/>
          </a:p>
        </p:txBody>
      </p:sp>
      <p:sp>
        <p:nvSpPr>
          <p:cNvPr id="3" name="Text Placeholder 2">
            <a:extLst>
              <a:ext uri="{FF2B5EF4-FFF2-40B4-BE49-F238E27FC236}">
                <a16:creationId xmlns:a16="http://schemas.microsoft.com/office/drawing/2014/main" id="{B9B0FFA6-E3ED-2881-7A71-3F56C2B0FC03}"/>
              </a:ext>
            </a:extLst>
          </p:cNvPr>
          <p:cNvSpPr>
            <a:spLocks noGrp="1"/>
          </p:cNvSpPr>
          <p:nvPr>
            <p:ph type="body" sz="quarter" idx="19"/>
          </p:nvPr>
        </p:nvSpPr>
        <p:spPr>
          <a:xfrm>
            <a:off x="20321" y="114569"/>
            <a:ext cx="745715" cy="334800"/>
          </a:xfrm>
        </p:spPr>
        <p:txBody>
          <a:bodyPr/>
          <a:lstStyle/>
          <a:p>
            <a:r>
              <a:rPr lang="fr-BE"/>
              <a:t>04</a:t>
            </a:r>
            <a:endParaRPr lang="en-US"/>
          </a:p>
        </p:txBody>
      </p:sp>
      <p:pic>
        <p:nvPicPr>
          <p:cNvPr id="10" name="Picture Placeholder 9" descr="A picture containing person&#10;&#10;Description automatically generated">
            <a:extLst>
              <a:ext uri="{FF2B5EF4-FFF2-40B4-BE49-F238E27FC236}">
                <a16:creationId xmlns:a16="http://schemas.microsoft.com/office/drawing/2014/main" id="{7181C8F6-2F79-C614-1A3D-9317B3421437}"/>
              </a:ext>
            </a:extLst>
          </p:cNvPr>
          <p:cNvPicPr>
            <a:picLocks noGrp="1" noChangeAspect="1"/>
          </p:cNvPicPr>
          <p:nvPr>
            <p:ph type="pic" idx="14"/>
          </p:nvPr>
        </p:nvPicPr>
        <p:blipFill>
          <a:blip r:embed="rId3"/>
          <a:srcRect l="14470" r="14470"/>
          <a:stretch>
            <a:fillRect/>
          </a:stretch>
        </p:blipFill>
        <p:spPr>
          <a:xfrm>
            <a:off x="6553200" y="1301130"/>
            <a:ext cx="5499370" cy="5039202"/>
          </a:xfrm>
        </p:spPr>
      </p:pic>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a:xfrm>
            <a:off x="643890" y="1301130"/>
            <a:ext cx="5452110" cy="5039202"/>
          </a:xfrm>
        </p:spPr>
        <p:txBody>
          <a:bodyPr/>
          <a:lstStyle/>
          <a:p>
            <a:r>
              <a:rPr lang="fr-BE"/>
              <a:t> </a:t>
            </a:r>
            <a:endParaRPr lang="en-US"/>
          </a:p>
        </p:txBody>
      </p:sp>
      <p:sp>
        <p:nvSpPr>
          <p:cNvPr id="8" name="Text Placeholder 7">
            <a:extLst>
              <a:ext uri="{FF2B5EF4-FFF2-40B4-BE49-F238E27FC236}">
                <a16:creationId xmlns:a16="http://schemas.microsoft.com/office/drawing/2014/main" id="{3AB09335-6246-56C9-099B-815541906D1D}"/>
              </a:ext>
            </a:extLst>
          </p:cNvPr>
          <p:cNvSpPr>
            <a:spLocks noGrp="1"/>
          </p:cNvSpPr>
          <p:nvPr>
            <p:ph type="body" sz="quarter" idx="18"/>
          </p:nvPr>
        </p:nvSpPr>
        <p:spPr>
          <a:xfrm rot="5400000">
            <a:off x="5546936" y="3698516"/>
            <a:ext cx="1500865" cy="286749"/>
          </a:xfrm>
        </p:spPr>
        <p:txBody>
          <a:bodyPr/>
          <a:lstStyle/>
          <a:p>
            <a:endParaRPr lang="en-US"/>
          </a:p>
        </p:txBody>
      </p:sp>
      <p:sp>
        <p:nvSpPr>
          <p:cNvPr id="15" name="TextBox 14">
            <a:extLst>
              <a:ext uri="{FF2B5EF4-FFF2-40B4-BE49-F238E27FC236}">
                <a16:creationId xmlns:a16="http://schemas.microsoft.com/office/drawing/2014/main" id="{56ACE182-C723-669C-BEDD-CDBC7ACA208E}"/>
              </a:ext>
            </a:extLst>
          </p:cNvPr>
          <p:cNvSpPr txBox="1"/>
          <p:nvPr/>
        </p:nvSpPr>
        <p:spPr>
          <a:xfrm>
            <a:off x="4013200" y="772445"/>
            <a:ext cx="8039370" cy="307777"/>
          </a:xfrm>
          <a:prstGeom prst="rect">
            <a:avLst/>
          </a:prstGeom>
          <a:noFill/>
        </p:spPr>
        <p:txBody>
          <a:bodyPr wrap="square">
            <a:spAutoFit/>
          </a:bodyPr>
          <a:lstStyle/>
          <a:p>
            <a:r>
              <a:rPr lang="en-US" sz="1400" cap="all" dirty="0">
                <a:solidFill>
                  <a:schemeClr val="tx2"/>
                </a:solidFill>
                <a:latin typeface="+mj-lt"/>
                <a:ea typeface="+mj-ea"/>
                <a:cs typeface="+mj-cs"/>
              </a:rPr>
              <a:t>Needs DISCOVERY - ask the right questions</a:t>
            </a:r>
            <a:endParaRPr lang="fr-FR" sz="1400" cap="all" dirty="0">
              <a:solidFill>
                <a:schemeClr val="tx2"/>
              </a:solidFill>
              <a:latin typeface="+mj-lt"/>
              <a:ea typeface="+mj-ea"/>
              <a:cs typeface="+mj-cs"/>
            </a:endParaRPr>
          </a:p>
        </p:txBody>
      </p:sp>
      <p:sp>
        <p:nvSpPr>
          <p:cNvPr id="16" name="ZoneTexte 23">
            <a:extLst>
              <a:ext uri="{FF2B5EF4-FFF2-40B4-BE49-F238E27FC236}">
                <a16:creationId xmlns:a16="http://schemas.microsoft.com/office/drawing/2014/main" id="{B3EDC028-1773-0145-436F-07AC318023AF}"/>
              </a:ext>
            </a:extLst>
          </p:cNvPr>
          <p:cNvSpPr txBox="1"/>
          <p:nvPr/>
        </p:nvSpPr>
        <p:spPr>
          <a:xfrm>
            <a:off x="643889" y="3100832"/>
            <a:ext cx="5055871" cy="1354217"/>
          </a:xfrm>
          <a:prstGeom prst="rect">
            <a:avLst/>
          </a:prstGeom>
          <a:noFill/>
        </p:spPr>
        <p:txBody>
          <a:bodyPr wrap="square" rtlCol="0">
            <a:spAutoFit/>
          </a:bodyPr>
          <a:lstStyle/>
          <a:p>
            <a:pPr algn="ctr"/>
            <a:r>
              <a:rPr lang="fr-BE" altLang="fr-FR" b="1" spc="13" dirty="0">
                <a:solidFill>
                  <a:schemeClr val="bg1"/>
                </a:solidFill>
                <a:ea typeface="+mj-ea"/>
                <a:cs typeface="+mj-cs"/>
              </a:rPr>
              <a:t>Objective: </a:t>
            </a:r>
            <a:endParaRPr lang="fr-BE" altLang="fr-FR" sz="1800" spc="13" dirty="0">
              <a:solidFill>
                <a:schemeClr val="bg1"/>
              </a:solidFill>
              <a:ea typeface="+mj-ea"/>
              <a:cs typeface="+mj-cs"/>
            </a:endParaRP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Update the customer situation + validate the renewal needs </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Make a diagnosis</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Sketch out a solution</a:t>
            </a:r>
            <a:r>
              <a:rPr lang="fr-BE" altLang="fr-FR" sz="1600" dirty="0">
                <a:solidFill>
                  <a:schemeClr val="bg1"/>
                </a:solidFill>
                <a:cs typeface="Arial"/>
                <a:sym typeface="Wingdings" panose="05000000000000000000" pitchFamily="2" charset="2"/>
              </a:rPr>
              <a:t> </a:t>
            </a:r>
          </a:p>
        </p:txBody>
      </p:sp>
      <p:sp>
        <p:nvSpPr>
          <p:cNvPr id="17" name="ZoneTexte 24">
            <a:extLst>
              <a:ext uri="{FF2B5EF4-FFF2-40B4-BE49-F238E27FC236}">
                <a16:creationId xmlns:a16="http://schemas.microsoft.com/office/drawing/2014/main" id="{02F629DF-34DA-C390-7875-6B2DAE2CAB2A}"/>
              </a:ext>
            </a:extLst>
          </p:cNvPr>
          <p:cNvSpPr txBox="1"/>
          <p:nvPr/>
        </p:nvSpPr>
        <p:spPr>
          <a:xfrm>
            <a:off x="620260" y="4799530"/>
            <a:ext cx="5499370" cy="1354217"/>
          </a:xfrm>
          <a:prstGeom prst="rect">
            <a:avLst/>
          </a:prstGeom>
          <a:noFill/>
        </p:spPr>
        <p:txBody>
          <a:bodyPr wrap="square" rtlCol="0">
            <a:spAutoFit/>
          </a:bodyPr>
          <a:lstStyle/>
          <a:p>
            <a:pPr algn="ctr"/>
            <a:r>
              <a:rPr lang="fr-BE" altLang="fr-FR" b="1" spc="13" dirty="0" err="1">
                <a:solidFill>
                  <a:schemeClr val="bg1"/>
                </a:solidFill>
                <a:ea typeface="+mj-ea"/>
                <a:cs typeface="+mj-cs"/>
              </a:rPr>
              <a:t>Your</a:t>
            </a:r>
            <a:r>
              <a:rPr lang="fr-BE" altLang="fr-FR" b="1" spc="13" dirty="0">
                <a:solidFill>
                  <a:schemeClr val="bg1"/>
                </a:solidFill>
                <a:ea typeface="+mj-ea"/>
                <a:cs typeface="+mj-cs"/>
              </a:rPr>
              <a:t> </a:t>
            </a:r>
            <a:r>
              <a:rPr lang="fr-BE" altLang="fr-FR" b="1" spc="13" dirty="0" err="1">
                <a:solidFill>
                  <a:schemeClr val="bg1"/>
                </a:solidFill>
                <a:ea typeface="+mj-ea"/>
                <a:cs typeface="+mj-cs"/>
              </a:rPr>
              <a:t>role</a:t>
            </a:r>
            <a:r>
              <a:rPr lang="fr-BE" altLang="fr-FR" b="1" spc="13" dirty="0">
                <a:solidFill>
                  <a:schemeClr val="bg1"/>
                </a:solidFill>
                <a:ea typeface="+mj-ea"/>
                <a:cs typeface="+mj-cs"/>
              </a:rPr>
              <a:t>: </a:t>
            </a:r>
            <a:endParaRPr lang="fr-BE" altLang="fr-FR" sz="1800" spc="13" dirty="0">
              <a:solidFill>
                <a:schemeClr val="bg1"/>
              </a:solidFill>
              <a:ea typeface="+mj-ea"/>
              <a:cs typeface="+mj-cs"/>
            </a:endParaRP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3 trainees play the role of the sales adviser</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The others play the role of the observer</a:t>
            </a:r>
            <a:endParaRPr lang="fr-FR" altLang="fr-FR" sz="1600" dirty="0">
              <a:solidFill>
                <a:schemeClr val="bg1"/>
              </a:solidFill>
              <a:cs typeface="Arial"/>
              <a:sym typeface="Wingdings" panose="05000000000000000000" pitchFamily="2" charset="2"/>
            </a:endParaRPr>
          </a:p>
          <a:p>
            <a:pPr marL="285750" indent="-285750" eaLnBrk="1" hangingPunct="1">
              <a:buFont typeface="Arial" panose="020B0604020202020204" pitchFamily="34" charset="0"/>
              <a:buChar char="•"/>
            </a:pPr>
            <a:endParaRPr lang="fr-BE" altLang="fr-FR" sz="1600" dirty="0">
              <a:solidFill>
                <a:schemeClr val="bg1"/>
              </a:solidFill>
              <a:cs typeface="Arial"/>
              <a:sym typeface="Wingdings" panose="05000000000000000000" pitchFamily="2" charset="2"/>
            </a:endParaRPr>
          </a:p>
          <a:p>
            <a:pPr algn="ctr"/>
            <a:r>
              <a:rPr lang="fr-BE" altLang="fr-FR" sz="1600" b="1" dirty="0">
                <a:solidFill>
                  <a:schemeClr val="bg1"/>
                </a:solidFill>
                <a:cs typeface="Arial"/>
                <a:sym typeface="Wingdings" panose="05000000000000000000" pitchFamily="2" charset="2"/>
              </a:rPr>
              <a:t>Duration: 10 minutes</a:t>
            </a:r>
          </a:p>
        </p:txBody>
      </p:sp>
      <p:sp>
        <p:nvSpPr>
          <p:cNvPr id="18" name="ZoneTexte 25">
            <a:extLst>
              <a:ext uri="{FF2B5EF4-FFF2-40B4-BE49-F238E27FC236}">
                <a16:creationId xmlns:a16="http://schemas.microsoft.com/office/drawing/2014/main" id="{12D64364-B360-A936-424D-2A8FF593FB40}"/>
              </a:ext>
            </a:extLst>
          </p:cNvPr>
          <p:cNvSpPr txBox="1"/>
          <p:nvPr/>
        </p:nvSpPr>
        <p:spPr>
          <a:xfrm>
            <a:off x="643891" y="1402134"/>
            <a:ext cx="5198109" cy="1354217"/>
          </a:xfrm>
          <a:prstGeom prst="rect">
            <a:avLst/>
          </a:prstGeom>
          <a:noFill/>
        </p:spPr>
        <p:txBody>
          <a:bodyPr wrap="square" rtlCol="0">
            <a:spAutoFit/>
          </a:bodyPr>
          <a:lstStyle/>
          <a:p>
            <a:pPr algn="ctr" eaLnBrk="1" hangingPunct="1"/>
            <a:r>
              <a:rPr lang="fr-BE" altLang="fr-FR" sz="1800" b="1" spc="13" dirty="0">
                <a:solidFill>
                  <a:schemeClr val="bg1"/>
                </a:solidFill>
                <a:ea typeface="+mj-ea"/>
                <a:cs typeface="+mj-cs"/>
              </a:rPr>
              <a:t>Situation: </a:t>
            </a:r>
            <a:endParaRPr lang="fr-BE" altLang="fr-FR" sz="1800" spc="13" dirty="0">
              <a:solidFill>
                <a:schemeClr val="bg1"/>
              </a:solidFill>
              <a:ea typeface="+mj-ea"/>
              <a:cs typeface="+mj-cs"/>
            </a:endParaRPr>
          </a:p>
          <a:p>
            <a:pPr marL="285750" indent="-285750" eaLnBrk="1" hangingPunct="1">
              <a:buFont typeface="Arial" panose="020B0604020202020204" pitchFamily="34" charset="0"/>
              <a:buChar char="•"/>
            </a:pPr>
            <a:r>
              <a:rPr lang="en-US" altLang="fr-FR" sz="1600" dirty="0">
                <a:solidFill>
                  <a:schemeClr val="bg1"/>
                </a:solidFill>
                <a:cs typeface="Arial"/>
              </a:rPr>
              <a:t>You have an appointment with </a:t>
            </a:r>
            <a:r>
              <a:rPr lang="en-US" altLang="fr-FR" sz="1600" dirty="0" err="1">
                <a:solidFill>
                  <a:schemeClr val="bg1"/>
                </a:solidFill>
                <a:cs typeface="Arial"/>
              </a:rPr>
              <a:t>Mr</a:t>
            </a:r>
            <a:r>
              <a:rPr lang="en-US" altLang="fr-FR" sz="1600" dirty="0">
                <a:solidFill>
                  <a:schemeClr val="bg1"/>
                </a:solidFill>
                <a:cs typeface="Arial"/>
              </a:rPr>
              <a:t> Claude </a:t>
            </a:r>
            <a:r>
              <a:rPr lang="en-US" altLang="fr-FR" sz="1600" dirty="0" err="1">
                <a:solidFill>
                  <a:schemeClr val="bg1"/>
                </a:solidFill>
                <a:cs typeface="Arial"/>
              </a:rPr>
              <a:t>Duparc</a:t>
            </a:r>
            <a:r>
              <a:rPr lang="en-US" altLang="fr-FR" sz="1600" dirty="0">
                <a:solidFill>
                  <a:schemeClr val="bg1"/>
                </a:solidFill>
                <a:cs typeface="Arial"/>
              </a:rPr>
              <a:t>, Fleet Manager of Candy World France</a:t>
            </a:r>
          </a:p>
          <a:p>
            <a:pPr marL="285750" indent="-285750" eaLnBrk="1" hangingPunct="1">
              <a:buFont typeface="Arial" panose="020B0604020202020204" pitchFamily="34" charset="0"/>
              <a:buChar char="•"/>
            </a:pPr>
            <a:r>
              <a:rPr lang="en-US" altLang="fr-FR" sz="1600" dirty="0">
                <a:solidFill>
                  <a:schemeClr val="bg1"/>
                </a:solidFill>
                <a:cs typeface="Arial"/>
              </a:rPr>
              <a:t>He has asked you to meet him to renew 4 vehicles for his sales team</a:t>
            </a:r>
            <a:r>
              <a:rPr lang="fr-BE" altLang="fr-FR" sz="1600" dirty="0">
                <a:solidFill>
                  <a:schemeClr val="bg1"/>
                </a:solidFill>
                <a:cs typeface="Arial"/>
              </a:rPr>
              <a:t> </a:t>
            </a:r>
          </a:p>
        </p:txBody>
      </p:sp>
      <p:pic>
        <p:nvPicPr>
          <p:cNvPr id="12" name="Picture 2" descr="Stellantis dévoile un florilège de slogans pour ses marques">
            <a:extLst>
              <a:ext uri="{FF2B5EF4-FFF2-40B4-BE49-F238E27FC236}">
                <a16:creationId xmlns:a16="http://schemas.microsoft.com/office/drawing/2014/main" id="{094530D0-0B9D-61B8-3DEA-19BB148AF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3" name="Picture 2" descr="Drapeaux Monde Banque d'images et photos libres de droit - iStock">
            <a:extLst>
              <a:ext uri="{FF2B5EF4-FFF2-40B4-BE49-F238E27FC236}">
                <a16:creationId xmlns:a16="http://schemas.microsoft.com/office/drawing/2014/main" id="{09DBB503-3EEA-D8AD-9CD5-34F328110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F50D30-D4CD-43EA-837C-EF937FEC9884}"/>
              </a:ext>
            </a:extLst>
          </p:cNvPr>
          <p:cNvSpPr>
            <a:spLocks noGrp="1"/>
          </p:cNvSpPr>
          <p:nvPr>
            <p:ph type="body" idx="1"/>
          </p:nvPr>
        </p:nvSpPr>
        <p:spPr/>
        <p:txBody>
          <a:bodyPr/>
          <a:lstStyle/>
          <a:p>
            <a:r>
              <a:rPr lang="fr-FR" dirty="0"/>
              <a:t>case </a:t>
            </a:r>
            <a:r>
              <a:rPr lang="fr-FR" dirty="0" err="1"/>
              <a:t>study</a:t>
            </a:r>
            <a:r>
              <a:rPr lang="fr-FR" dirty="0"/>
              <a:t> SME</a:t>
            </a:r>
            <a:endParaRPr lang="en-US" dirty="0"/>
          </a:p>
        </p:txBody>
      </p:sp>
      <p:sp>
        <p:nvSpPr>
          <p:cNvPr id="6" name="Text Placeholder 5">
            <a:extLst>
              <a:ext uri="{FF2B5EF4-FFF2-40B4-BE49-F238E27FC236}">
                <a16:creationId xmlns:a16="http://schemas.microsoft.com/office/drawing/2014/main" id="{B256F51D-9499-FDA1-79C6-34C1B9AF2875}"/>
              </a:ext>
            </a:extLst>
          </p:cNvPr>
          <p:cNvSpPr>
            <a:spLocks noGrp="1"/>
          </p:cNvSpPr>
          <p:nvPr>
            <p:ph type="body" sz="quarter" idx="19"/>
          </p:nvPr>
        </p:nvSpPr>
        <p:spPr/>
        <p:txBody>
          <a:bodyPr/>
          <a:lstStyle/>
          <a:p>
            <a:r>
              <a:rPr lang="fr-BE"/>
              <a:t>04</a:t>
            </a:r>
            <a:endParaRPr lang="en-US"/>
          </a:p>
        </p:txBody>
      </p:sp>
      <p:sp>
        <p:nvSpPr>
          <p:cNvPr id="5" name="Text Placeholder 4">
            <a:extLst>
              <a:ext uri="{FF2B5EF4-FFF2-40B4-BE49-F238E27FC236}">
                <a16:creationId xmlns:a16="http://schemas.microsoft.com/office/drawing/2014/main" id="{6A8F981C-8FF3-5441-0B29-EC27D9169E57}"/>
              </a:ext>
            </a:extLst>
          </p:cNvPr>
          <p:cNvSpPr>
            <a:spLocks noGrp="1"/>
          </p:cNvSpPr>
          <p:nvPr>
            <p:ph type="body" sz="quarter" idx="13"/>
          </p:nvPr>
        </p:nvSpPr>
        <p:spPr>
          <a:xfrm>
            <a:off x="965608" y="2014827"/>
            <a:ext cx="9027478" cy="3900781"/>
          </a:xfrm>
        </p:spPr>
        <p:txBody>
          <a:bodyPr/>
          <a:lstStyle/>
          <a:p>
            <a:pPr marL="285750" indent="-285750">
              <a:buFont typeface="Wingdings" panose="05000000000000000000" pitchFamily="2" charset="2"/>
              <a:buChar char="§"/>
            </a:pPr>
            <a:r>
              <a:rPr lang="en-US" sz="1400" dirty="0">
                <a:latin typeface="+mn-lt"/>
              </a:rPr>
              <a:t>Have all the important issues been addressed?</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What is the diagnosis?</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What is the business potential?</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Positive points of the interview</a:t>
            </a:r>
          </a:p>
          <a:p>
            <a:pPr marL="285750" indent="-285750">
              <a:buFont typeface="Wingdings" panose="05000000000000000000" pitchFamily="2" charset="2"/>
              <a:buChar char="§"/>
            </a:pPr>
            <a:endParaRPr lang="en-US" sz="1400" dirty="0">
              <a:latin typeface="+mn-lt"/>
            </a:endParaRPr>
          </a:p>
          <a:p>
            <a:pPr marL="285750" indent="-285750">
              <a:buFont typeface="Wingdings" panose="05000000000000000000" pitchFamily="2" charset="2"/>
              <a:buChar char="§"/>
            </a:pPr>
            <a:r>
              <a:rPr lang="en-US" sz="1400" dirty="0">
                <a:latin typeface="+mn-lt"/>
              </a:rPr>
              <a:t>Points of the interview to be improved</a:t>
            </a:r>
          </a:p>
          <a:p>
            <a:endParaRPr lang="en-US" sz="1400" dirty="0">
              <a:latin typeface="+mn-lt"/>
            </a:endParaRPr>
          </a:p>
        </p:txBody>
      </p:sp>
      <p:sp>
        <p:nvSpPr>
          <p:cNvPr id="2" name="Title 1">
            <a:extLst>
              <a:ext uri="{FF2B5EF4-FFF2-40B4-BE49-F238E27FC236}">
                <a16:creationId xmlns:a16="http://schemas.microsoft.com/office/drawing/2014/main" id="{A06BDAF9-504D-E342-A5A0-7B4C3E796BF7}"/>
              </a:ext>
            </a:extLst>
          </p:cNvPr>
          <p:cNvSpPr>
            <a:spLocks noGrp="1"/>
          </p:cNvSpPr>
          <p:nvPr>
            <p:ph type="title"/>
          </p:nvPr>
        </p:nvSpPr>
        <p:spPr/>
        <p:txBody>
          <a:bodyPr/>
          <a:lstStyle/>
          <a:p>
            <a:r>
              <a:rPr lang="en-GB" dirty="0"/>
              <a:t>Needs DISCOVERY - Debriefing</a:t>
            </a:r>
            <a:endParaRPr lang="en-BE" dirty="0"/>
          </a:p>
        </p:txBody>
      </p:sp>
      <p:pic>
        <p:nvPicPr>
          <p:cNvPr id="19" name="Picture 18">
            <a:extLst>
              <a:ext uri="{FF2B5EF4-FFF2-40B4-BE49-F238E27FC236}">
                <a16:creationId xmlns:a16="http://schemas.microsoft.com/office/drawing/2014/main" id="{0B2F3DF0-338B-6B60-F70B-344F9E7BC2C3}"/>
              </a:ext>
            </a:extLst>
          </p:cNvPr>
          <p:cNvPicPr>
            <a:picLocks noChangeAspect="1"/>
          </p:cNvPicPr>
          <p:nvPr/>
        </p:nvPicPr>
        <p:blipFill rotWithShape="1">
          <a:blip r:embed="rId3"/>
          <a:srcRect l="25202"/>
          <a:stretch/>
        </p:blipFill>
        <p:spPr>
          <a:xfrm>
            <a:off x="5453610" y="1544771"/>
            <a:ext cx="6654781" cy="4616961"/>
          </a:xfrm>
          <a:prstGeom prst="rect">
            <a:avLst/>
          </a:prstGeom>
        </p:spPr>
      </p:pic>
      <p:sp>
        <p:nvSpPr>
          <p:cNvPr id="20" name="TextBox 19">
            <a:extLst>
              <a:ext uri="{FF2B5EF4-FFF2-40B4-BE49-F238E27FC236}">
                <a16:creationId xmlns:a16="http://schemas.microsoft.com/office/drawing/2014/main" id="{1643B0F6-CA8B-DD03-2B68-532AC2D1E1E1}"/>
              </a:ext>
            </a:extLst>
          </p:cNvPr>
          <p:cNvSpPr txBox="1"/>
          <p:nvPr/>
        </p:nvSpPr>
        <p:spPr>
          <a:xfrm>
            <a:off x="5861831" y="3955366"/>
            <a:ext cx="2607299" cy="584775"/>
          </a:xfrm>
          <a:prstGeom prst="rect">
            <a:avLst/>
          </a:prstGeom>
          <a:noFill/>
        </p:spPr>
        <p:txBody>
          <a:bodyPr wrap="square">
            <a:spAutoFit/>
          </a:bodyPr>
          <a:lstStyle/>
          <a:p>
            <a:pPr algn="ctr"/>
            <a:r>
              <a:rPr lang="fr-BE" sz="3200" dirty="0">
                <a:solidFill>
                  <a:schemeClr val="tx2"/>
                </a:solidFill>
                <a:latin typeface="+mj-lt"/>
              </a:rPr>
              <a:t>Debriefing</a:t>
            </a:r>
            <a:endParaRPr lang="en-US" sz="3200" dirty="0">
              <a:solidFill>
                <a:schemeClr val="tx2"/>
              </a:solidFill>
              <a:latin typeface="+mj-lt"/>
            </a:endParaRPr>
          </a:p>
        </p:txBody>
      </p:sp>
      <p:pic>
        <p:nvPicPr>
          <p:cNvPr id="21" name="Picture 20" descr="A picture containing icon&#10;&#10;Description automatically generated">
            <a:extLst>
              <a:ext uri="{FF2B5EF4-FFF2-40B4-BE49-F238E27FC236}">
                <a16:creationId xmlns:a16="http://schemas.microsoft.com/office/drawing/2014/main" id="{020BD12A-56A4-5F3D-C310-EE56D7DC22A7}"/>
              </a:ext>
            </a:extLst>
          </p:cNvPr>
          <p:cNvPicPr>
            <a:picLocks noChangeAspect="1"/>
          </p:cNvPicPr>
          <p:nvPr/>
        </p:nvPicPr>
        <p:blipFill rotWithShape="1">
          <a:blip r:embed="rId4"/>
          <a:srcRect l="15482" t="21185" r="16666" b="22405"/>
          <a:stretch/>
        </p:blipFill>
        <p:spPr>
          <a:xfrm>
            <a:off x="6525400" y="2850932"/>
            <a:ext cx="1280160" cy="1064275"/>
          </a:xfrm>
          <a:prstGeom prst="rect">
            <a:avLst/>
          </a:prstGeom>
        </p:spPr>
      </p:pic>
      <p:pic>
        <p:nvPicPr>
          <p:cNvPr id="10" name="Picture 9" descr="Hard candy Logo Maker | Create Hard candy logos in minutes">
            <a:extLst>
              <a:ext uri="{FF2B5EF4-FFF2-40B4-BE49-F238E27FC236}">
                <a16:creationId xmlns:a16="http://schemas.microsoft.com/office/drawing/2014/main" id="{18EFBB76-3021-3B8F-2655-4E9E84C44E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542" b="22342"/>
          <a:stretch/>
        </p:blipFill>
        <p:spPr bwMode="auto">
          <a:xfrm>
            <a:off x="965608" y="827722"/>
            <a:ext cx="1996440" cy="10604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530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0E738-0539-4BE0-A3FD-DA8628B10DAF}"/>
              </a:ext>
            </a:extLst>
          </p:cNvPr>
          <p:cNvSpPr>
            <a:spLocks noGrp="1"/>
          </p:cNvSpPr>
          <p:nvPr>
            <p:ph type="body" idx="1"/>
          </p:nvPr>
        </p:nvSpPr>
        <p:spPr/>
        <p:txBody>
          <a:bodyPr>
            <a:normAutofit/>
          </a:bodyPr>
          <a:lstStyle/>
          <a:p>
            <a:r>
              <a:rPr lang="fr-FR" dirty="0"/>
              <a:t>case </a:t>
            </a:r>
            <a:r>
              <a:rPr lang="fr-FR" dirty="0" err="1"/>
              <a:t>study</a:t>
            </a:r>
            <a:r>
              <a:rPr lang="fr-FR" dirty="0"/>
              <a:t> SME</a:t>
            </a:r>
            <a:endParaRPr lang="en-US" dirty="0"/>
          </a:p>
        </p:txBody>
      </p:sp>
      <p:sp>
        <p:nvSpPr>
          <p:cNvPr id="5" name="Text Placeholder 4">
            <a:extLst>
              <a:ext uri="{FF2B5EF4-FFF2-40B4-BE49-F238E27FC236}">
                <a16:creationId xmlns:a16="http://schemas.microsoft.com/office/drawing/2014/main" id="{A657FB2F-B220-DDCE-3E2A-C10ACB5B083C}"/>
              </a:ext>
            </a:extLst>
          </p:cNvPr>
          <p:cNvSpPr>
            <a:spLocks noGrp="1"/>
          </p:cNvSpPr>
          <p:nvPr>
            <p:ph type="body" sz="quarter" idx="19"/>
          </p:nvPr>
        </p:nvSpPr>
        <p:spPr/>
        <p:txBody>
          <a:bodyPr/>
          <a:lstStyle/>
          <a:p>
            <a:r>
              <a:rPr lang="fr-BE"/>
              <a:t>04</a:t>
            </a:r>
            <a:endParaRPr lang="en-US"/>
          </a:p>
        </p:txBody>
      </p:sp>
      <p:sp>
        <p:nvSpPr>
          <p:cNvPr id="4" name="Text Placeholder 3">
            <a:extLst>
              <a:ext uri="{FF2B5EF4-FFF2-40B4-BE49-F238E27FC236}">
                <a16:creationId xmlns:a16="http://schemas.microsoft.com/office/drawing/2014/main" id="{418EDE4D-749F-EA56-B92B-2E0A49FDCB51}"/>
              </a:ext>
            </a:extLst>
          </p:cNvPr>
          <p:cNvSpPr>
            <a:spLocks noGrp="1"/>
          </p:cNvSpPr>
          <p:nvPr>
            <p:ph type="body" sz="quarter" idx="13"/>
          </p:nvPr>
        </p:nvSpPr>
        <p:spPr>
          <a:xfrm>
            <a:off x="745716" y="1032232"/>
            <a:ext cx="11123196" cy="5196950"/>
          </a:xfrm>
        </p:spPr>
        <p:txBody>
          <a:bodyPr/>
          <a:lstStyle/>
          <a:p>
            <a:pPr marL="0" indent="0">
              <a:buNone/>
            </a:pPr>
            <a:r>
              <a:rPr lang="fr-BE" sz="1400" b="1" dirty="0">
                <a:solidFill>
                  <a:schemeClr val="tx1"/>
                </a:solidFill>
                <a:latin typeface="+mn-lt"/>
              </a:rPr>
              <a:t>Key information to </a:t>
            </a:r>
            <a:r>
              <a:rPr lang="fr-BE" sz="1400" b="1" dirty="0" err="1">
                <a:solidFill>
                  <a:schemeClr val="tx1"/>
                </a:solidFill>
                <a:latin typeface="+mn-lt"/>
              </a:rPr>
              <a:t>discover</a:t>
            </a:r>
            <a:r>
              <a:rPr lang="fr-BE" sz="1400" b="1" dirty="0">
                <a:solidFill>
                  <a:schemeClr val="tx1"/>
                </a:solidFill>
                <a:latin typeface="+mn-lt"/>
              </a:rPr>
              <a:t>:</a:t>
            </a:r>
          </a:p>
          <a:p>
            <a:pPr lvl="1"/>
            <a:r>
              <a:rPr lang="en-US" sz="1400" dirty="0">
                <a:latin typeface="+mn-lt"/>
              </a:rPr>
              <a:t>New contact person</a:t>
            </a:r>
          </a:p>
          <a:p>
            <a:pPr lvl="1"/>
            <a:r>
              <a:rPr lang="en-US" sz="1400" dirty="0">
                <a:latin typeface="+mn-lt"/>
              </a:rPr>
              <a:t>4 F2ML vehicles to renew + 3 additional vehicles to order</a:t>
            </a:r>
          </a:p>
          <a:p>
            <a:pPr lvl="1"/>
            <a:r>
              <a:rPr lang="en-US" sz="1400" dirty="0">
                <a:latin typeface="+mn-lt"/>
              </a:rPr>
              <a:t>Revision of the car policy (2019) within 6 months (brands &amp; models + update of TCO budgets)</a:t>
            </a:r>
          </a:p>
          <a:p>
            <a:pPr lvl="1"/>
            <a:r>
              <a:rPr lang="en-US" sz="1400" dirty="0">
                <a:latin typeface="+mn-lt"/>
              </a:rPr>
              <a:t>F2ML and MOBILIZE Financial Services put out to tender + car policy opened to 2 new brands</a:t>
            </a:r>
          </a:p>
          <a:p>
            <a:pPr lvl="1"/>
            <a:r>
              <a:rPr lang="en-US" sz="1400" dirty="0">
                <a:latin typeface="+mn-lt"/>
              </a:rPr>
              <a:t>The new CSR policy requires the average CO</a:t>
            </a:r>
            <a:r>
              <a:rPr lang="en-US" sz="1400" baseline="-25000" dirty="0">
                <a:latin typeface="+mn-lt"/>
              </a:rPr>
              <a:t>2</a:t>
            </a:r>
            <a:r>
              <a:rPr lang="en-US" sz="1400" dirty="0">
                <a:latin typeface="+mn-lt"/>
              </a:rPr>
              <a:t> emissions of the fleet to be reduced by 25% by the end of 2024</a:t>
            </a:r>
          </a:p>
          <a:p>
            <a:pPr lvl="1"/>
            <a:r>
              <a:rPr lang="en-US" sz="1400" dirty="0">
                <a:latin typeface="+mn-lt"/>
              </a:rPr>
              <a:t>Given the current delivery times, place an order (renewal) for 20 additional vehicles by the end of the year</a:t>
            </a:r>
            <a:endParaRPr lang="fr-FR" sz="1400" dirty="0">
              <a:latin typeface="+mn-lt"/>
            </a:endParaRPr>
          </a:p>
          <a:p>
            <a:endParaRPr lang="fr-BE" sz="1400" b="1" dirty="0">
              <a:solidFill>
                <a:schemeClr val="tx1"/>
              </a:solidFill>
              <a:latin typeface="+mn-lt"/>
              <a:sym typeface="Wingdings" panose="05000000000000000000" pitchFamily="2" charset="2"/>
            </a:endParaRPr>
          </a:p>
          <a:p>
            <a:r>
              <a:rPr lang="fr-BE" sz="1400" b="1" dirty="0" err="1">
                <a:solidFill>
                  <a:schemeClr val="tx1"/>
                </a:solidFill>
                <a:latin typeface="+mn-lt"/>
                <a:sym typeface="Wingdings" panose="05000000000000000000" pitchFamily="2" charset="2"/>
              </a:rPr>
              <a:t>Diagnosis</a:t>
            </a:r>
            <a:r>
              <a:rPr lang="fr-BE" sz="1400" b="1" dirty="0">
                <a:solidFill>
                  <a:schemeClr val="tx1"/>
                </a:solidFill>
                <a:latin typeface="+mn-lt"/>
                <a:sym typeface="Wingdings" panose="05000000000000000000" pitchFamily="2" charset="2"/>
              </a:rPr>
              <a:t>:</a:t>
            </a:r>
          </a:p>
          <a:p>
            <a:pPr lvl="1"/>
            <a:r>
              <a:rPr lang="fr-FR" sz="1400" dirty="0">
                <a:latin typeface="+mn-lt"/>
                <a:sym typeface="Wingdings" panose="05000000000000000000" pitchFamily="2" charset="2"/>
              </a:rPr>
              <a:t>Business </a:t>
            </a:r>
            <a:r>
              <a:rPr lang="fr-FR" sz="1400" dirty="0" err="1">
                <a:latin typeface="+mn-lt"/>
                <a:sym typeface="Wingdings" panose="05000000000000000000" pitchFamily="2" charset="2"/>
              </a:rPr>
              <a:t>potential</a:t>
            </a:r>
            <a:r>
              <a:rPr lang="fr-FR" sz="1400" dirty="0">
                <a:latin typeface="+mn-lt"/>
                <a:sym typeface="Wingdings" panose="05000000000000000000" pitchFamily="2" charset="2"/>
              </a:rPr>
              <a:t>:</a:t>
            </a:r>
          </a:p>
          <a:p>
            <a:pPr lvl="2"/>
            <a:r>
              <a:rPr lang="en-US" sz="1200" dirty="0">
                <a:solidFill>
                  <a:schemeClr val="tx1"/>
                </a:solidFill>
                <a:latin typeface="+mn-lt"/>
                <a:sym typeface="Wingdings" panose="05000000000000000000" pitchFamily="2" charset="2"/>
              </a:rPr>
              <a:t>Short-term renewal: 4 vehicles + 3 new acquisitions</a:t>
            </a:r>
          </a:p>
          <a:p>
            <a:pPr lvl="2"/>
            <a:r>
              <a:rPr lang="en-US" sz="1200" dirty="0">
                <a:solidFill>
                  <a:schemeClr val="tx1"/>
                </a:solidFill>
                <a:latin typeface="+mn-lt"/>
                <a:sym typeface="Wingdings" panose="05000000000000000000" pitchFamily="2" charset="2"/>
              </a:rPr>
              <a:t>Orders to be placed by the end of the year: 20 vehicles</a:t>
            </a:r>
            <a:endParaRPr lang="fr-FR" sz="1200" dirty="0">
              <a:solidFill>
                <a:schemeClr val="tx1"/>
              </a:solidFill>
              <a:latin typeface="+mn-lt"/>
              <a:sym typeface="Wingdings" panose="05000000000000000000" pitchFamily="2" charset="2"/>
            </a:endParaRPr>
          </a:p>
          <a:p>
            <a:pPr lvl="1"/>
            <a:r>
              <a:rPr lang="fr-FR" sz="1400" dirty="0">
                <a:latin typeface="+mn-lt"/>
                <a:sym typeface="Wingdings" panose="05000000000000000000" pitchFamily="2" charset="2"/>
              </a:rPr>
              <a:t>Main expectations:</a:t>
            </a:r>
          </a:p>
          <a:p>
            <a:pPr marL="387450" lvl="2" indent="-171450">
              <a:buFont typeface="Arial" panose="020B0604020202020204" pitchFamily="34" charset="0"/>
              <a:buChar char="•"/>
            </a:pPr>
            <a:r>
              <a:rPr lang="en-US" sz="1200" dirty="0">
                <a:solidFill>
                  <a:schemeClr val="tx1"/>
                </a:solidFill>
                <a:sym typeface="Wingdings" panose="05000000000000000000" pitchFamily="2" charset="2"/>
              </a:rPr>
              <a:t>Be reassured about delivery times</a:t>
            </a:r>
          </a:p>
          <a:p>
            <a:pPr marL="387450" lvl="2" indent="-171450">
              <a:buFont typeface="Arial" panose="020B0604020202020204" pitchFamily="34" charset="0"/>
              <a:buChar char="•"/>
            </a:pPr>
            <a:r>
              <a:rPr lang="en-US" sz="1200" dirty="0">
                <a:solidFill>
                  <a:schemeClr val="tx1"/>
                </a:solidFill>
                <a:sym typeface="Wingdings" panose="05000000000000000000" pitchFamily="2" charset="2"/>
              </a:rPr>
              <a:t>Check that the </a:t>
            </a:r>
            <a:r>
              <a:rPr lang="en-US" sz="1200" dirty="0" err="1">
                <a:solidFill>
                  <a:schemeClr val="tx1"/>
                </a:solidFill>
                <a:sym typeface="Wingdings" panose="05000000000000000000" pitchFamily="2" charset="2"/>
              </a:rPr>
              <a:t>Stellantis</a:t>
            </a:r>
            <a:r>
              <a:rPr lang="en-US" sz="1200" dirty="0">
                <a:solidFill>
                  <a:schemeClr val="tx1"/>
                </a:solidFill>
                <a:sym typeface="Wingdings" panose="05000000000000000000" pitchFamily="2" charset="2"/>
              </a:rPr>
              <a:t> offer is still the most competitive (based on TCO)</a:t>
            </a:r>
            <a:endParaRPr lang="fr-FR" sz="1200" dirty="0">
              <a:solidFill>
                <a:schemeClr val="tx1"/>
              </a:solidFill>
              <a:latin typeface="+mn-lt"/>
              <a:sym typeface="Wingdings" panose="05000000000000000000" pitchFamily="2" charset="2"/>
            </a:endParaRPr>
          </a:p>
          <a:p>
            <a:pPr marL="387450" lvl="2" indent="-171450">
              <a:buFont typeface="Arial" panose="020B0604020202020204" pitchFamily="34" charset="0"/>
              <a:buChar char="•"/>
            </a:pPr>
            <a:r>
              <a:rPr lang="fr-FR" sz="1200" dirty="0">
                <a:solidFill>
                  <a:schemeClr val="tx1"/>
                </a:solidFill>
                <a:latin typeface="+mn-lt"/>
                <a:sym typeface="Wingdings" panose="05000000000000000000" pitchFamily="2" charset="2"/>
              </a:rPr>
              <a:t>Support in:</a:t>
            </a:r>
          </a:p>
          <a:p>
            <a:pPr marL="804863" lvl="5" indent="-174625"/>
            <a:r>
              <a:rPr lang="en-US" sz="1150" dirty="0">
                <a:solidFill>
                  <a:schemeClr val="tx1"/>
                </a:solidFill>
                <a:latin typeface="+mn-lt"/>
                <a:sym typeface="Wingdings" panose="05000000000000000000" pitchFamily="2" charset="2"/>
              </a:rPr>
              <a:t>Revision of car policy</a:t>
            </a:r>
          </a:p>
          <a:p>
            <a:pPr marL="804863" lvl="5" indent="-174625"/>
            <a:r>
              <a:rPr lang="en-US" sz="1150" dirty="0">
                <a:solidFill>
                  <a:schemeClr val="tx1"/>
                </a:solidFill>
                <a:latin typeface="+mn-lt"/>
                <a:sym typeface="Wingdings" panose="05000000000000000000" pitchFamily="2" charset="2"/>
              </a:rPr>
              <a:t>Increasing the electrification of its fleet in order to meet the CSR criteria</a:t>
            </a:r>
            <a:endParaRPr lang="fr-FR" sz="1150" dirty="0">
              <a:solidFill>
                <a:schemeClr val="tx1"/>
              </a:solidFill>
              <a:latin typeface="+mn-lt"/>
              <a:sym typeface="Wingdings" panose="05000000000000000000" pitchFamily="2" charset="2"/>
            </a:endParaRPr>
          </a:p>
          <a:p>
            <a:endParaRPr lang="en-US" sz="1400" dirty="0"/>
          </a:p>
          <a:p>
            <a:endParaRPr lang="en-US" sz="1400" dirty="0"/>
          </a:p>
        </p:txBody>
      </p:sp>
      <p:sp>
        <p:nvSpPr>
          <p:cNvPr id="3" name="Title 2">
            <a:extLst>
              <a:ext uri="{FF2B5EF4-FFF2-40B4-BE49-F238E27FC236}">
                <a16:creationId xmlns:a16="http://schemas.microsoft.com/office/drawing/2014/main" id="{13A4F726-BF17-4D3E-B557-63C6B5883F12}"/>
              </a:ext>
            </a:extLst>
          </p:cNvPr>
          <p:cNvSpPr>
            <a:spLocks noGrp="1"/>
          </p:cNvSpPr>
          <p:nvPr>
            <p:ph type="title"/>
          </p:nvPr>
        </p:nvSpPr>
        <p:spPr/>
        <p:txBody>
          <a:bodyPr/>
          <a:lstStyle/>
          <a:p>
            <a:r>
              <a:rPr lang="en-US" dirty="0"/>
              <a:t>Summary of the discovery phase</a:t>
            </a:r>
          </a:p>
        </p:txBody>
      </p:sp>
      <p:pic>
        <p:nvPicPr>
          <p:cNvPr id="6" name="Picture 2" descr="Stellantis dévoile un florilège de slogans pour ses marques">
            <a:extLst>
              <a:ext uri="{FF2B5EF4-FFF2-40B4-BE49-F238E27FC236}">
                <a16:creationId xmlns:a16="http://schemas.microsoft.com/office/drawing/2014/main" id="{7D4E840D-629C-E92C-79CB-DBB1BD5FE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7" name="Picture 2" descr="Drapeaux Monde Banque d'images et photos libres de droit - iStock">
            <a:extLst>
              <a:ext uri="{FF2B5EF4-FFF2-40B4-BE49-F238E27FC236}">
                <a16:creationId xmlns:a16="http://schemas.microsoft.com/office/drawing/2014/main" id="{7AB59879-9EA5-94B5-9779-53DEB0326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9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5BB971-B9E0-4670-DECA-12711AA4F248}"/>
              </a:ext>
            </a:extLst>
          </p:cNvPr>
          <p:cNvSpPr>
            <a:spLocks noGrp="1"/>
          </p:cNvSpPr>
          <p:nvPr>
            <p:ph type="body" idx="1"/>
          </p:nvPr>
        </p:nvSpPr>
        <p:spPr/>
        <p:txBody>
          <a:bodyPr/>
          <a:lstStyle/>
          <a:p>
            <a:r>
              <a:rPr lang="fr-FR" dirty="0"/>
              <a:t>case </a:t>
            </a:r>
            <a:r>
              <a:rPr lang="fr-FR" dirty="0" err="1"/>
              <a:t>study</a:t>
            </a:r>
            <a:r>
              <a:rPr lang="fr-FR" dirty="0"/>
              <a:t> SME</a:t>
            </a:r>
            <a:endParaRPr lang="en-US" dirty="0"/>
          </a:p>
        </p:txBody>
      </p:sp>
      <p:sp>
        <p:nvSpPr>
          <p:cNvPr id="10" name="Text Placeholder 9">
            <a:extLst>
              <a:ext uri="{FF2B5EF4-FFF2-40B4-BE49-F238E27FC236}">
                <a16:creationId xmlns:a16="http://schemas.microsoft.com/office/drawing/2014/main" id="{3D9D6BE5-B7D4-A1A0-D00F-F24EBA3A42F3}"/>
              </a:ext>
            </a:extLst>
          </p:cNvPr>
          <p:cNvSpPr>
            <a:spLocks noGrp="1"/>
          </p:cNvSpPr>
          <p:nvPr>
            <p:ph type="body" sz="quarter" idx="19"/>
          </p:nvPr>
        </p:nvSpPr>
        <p:spPr/>
        <p:txBody>
          <a:bodyPr/>
          <a:lstStyle/>
          <a:p>
            <a:r>
              <a:rPr lang="fr-BE"/>
              <a:t>04</a:t>
            </a:r>
            <a:endParaRPr lang="en-US"/>
          </a:p>
        </p:txBody>
      </p:sp>
      <p:sp>
        <p:nvSpPr>
          <p:cNvPr id="11" name="Text Placeholder 10">
            <a:extLst>
              <a:ext uri="{FF2B5EF4-FFF2-40B4-BE49-F238E27FC236}">
                <a16:creationId xmlns:a16="http://schemas.microsoft.com/office/drawing/2014/main" id="{98CF5694-A480-0075-924B-09E27E2C0EE5}"/>
              </a:ext>
            </a:extLst>
          </p:cNvPr>
          <p:cNvSpPr>
            <a:spLocks noGrp="1"/>
          </p:cNvSpPr>
          <p:nvPr>
            <p:ph type="body" sz="quarter" idx="13"/>
          </p:nvPr>
        </p:nvSpPr>
        <p:spPr/>
        <p:txBody>
          <a:bodyPr/>
          <a:lstStyle/>
          <a:p>
            <a:r>
              <a:rPr lang="fr-BE" dirty="0"/>
              <a:t>02</a:t>
            </a:r>
            <a:endParaRPr lang="en-US" dirty="0"/>
          </a:p>
        </p:txBody>
      </p:sp>
      <p:sp>
        <p:nvSpPr>
          <p:cNvPr id="8" name="Title 7">
            <a:extLst>
              <a:ext uri="{FF2B5EF4-FFF2-40B4-BE49-F238E27FC236}">
                <a16:creationId xmlns:a16="http://schemas.microsoft.com/office/drawing/2014/main" id="{5BECD6EE-4DA9-233C-B2C6-4C43BD175BE5}"/>
              </a:ext>
            </a:extLst>
          </p:cNvPr>
          <p:cNvSpPr>
            <a:spLocks noGrp="1"/>
          </p:cNvSpPr>
          <p:nvPr>
            <p:ph type="title"/>
          </p:nvPr>
        </p:nvSpPr>
        <p:spPr>
          <a:xfrm>
            <a:off x="546100" y="827722"/>
            <a:ext cx="10800000" cy="335964"/>
          </a:xfrm>
        </p:spPr>
        <p:txBody>
          <a:bodyPr/>
          <a:lstStyle/>
          <a:p>
            <a:r>
              <a:rPr lang="en-US" dirty="0"/>
              <a:t>Needs discovery checklist - SME specific questions</a:t>
            </a:r>
          </a:p>
        </p:txBody>
      </p:sp>
      <p:sp>
        <p:nvSpPr>
          <p:cNvPr id="16" name="Rectangle 15">
            <a:extLst>
              <a:ext uri="{FF2B5EF4-FFF2-40B4-BE49-F238E27FC236}">
                <a16:creationId xmlns:a16="http://schemas.microsoft.com/office/drawing/2014/main" id="{F6F40B23-C5CA-5EDC-7948-6D04ED4F844F}"/>
              </a:ext>
            </a:extLst>
          </p:cNvPr>
          <p:cNvSpPr/>
          <p:nvPr/>
        </p:nvSpPr>
        <p:spPr bwMode="auto">
          <a:xfrm>
            <a:off x="8421139" y="1242993"/>
            <a:ext cx="3770853" cy="676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Calibri" panose="020F0502020204030204" pitchFamily="34" charset="0"/>
              </a:rPr>
              <a:t>     </a:t>
            </a:r>
            <a:r>
              <a:rPr lang="en-GB" sz="2000" dirty="0">
                <a:latin typeface="+mj-lt"/>
                <a:cs typeface="Calibri" panose="020F0502020204030204" pitchFamily="34" charset="0"/>
              </a:rPr>
              <a:t>What is their budget?</a:t>
            </a:r>
          </a:p>
          <a:p>
            <a:pPr algn="ctr">
              <a:defRPr/>
            </a:pPr>
            <a:r>
              <a:rPr lang="en-GB" sz="1100" dirty="0">
                <a:cs typeface="Calibri" panose="020F0502020204030204" pitchFamily="34" charset="0"/>
              </a:rPr>
              <a:t>(Vehicle + Financing + Services)</a:t>
            </a:r>
          </a:p>
        </p:txBody>
      </p:sp>
      <p:pic>
        <p:nvPicPr>
          <p:cNvPr id="17" name="Graphique 35" descr="Euro avec un remplissage uni">
            <a:extLst>
              <a:ext uri="{FF2B5EF4-FFF2-40B4-BE49-F238E27FC236}">
                <a16:creationId xmlns:a16="http://schemas.microsoft.com/office/drawing/2014/main" id="{AAA3CBE6-68F2-E61F-D90A-FE817608F71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7325" y="1334608"/>
            <a:ext cx="560521" cy="522398"/>
          </a:xfrm>
          <a:prstGeom prst="rect">
            <a:avLst/>
          </a:prstGeom>
        </p:spPr>
      </p:pic>
      <p:sp>
        <p:nvSpPr>
          <p:cNvPr id="21" name="Rectangle 20">
            <a:extLst>
              <a:ext uri="{FF2B5EF4-FFF2-40B4-BE49-F238E27FC236}">
                <a16:creationId xmlns:a16="http://schemas.microsoft.com/office/drawing/2014/main" id="{8D793422-CB4C-2EB5-6304-61F254447EC2}"/>
              </a:ext>
            </a:extLst>
          </p:cNvPr>
          <p:cNvSpPr/>
          <p:nvPr/>
        </p:nvSpPr>
        <p:spPr bwMode="auto">
          <a:xfrm>
            <a:off x="-2916" y="1272607"/>
            <a:ext cx="3736783" cy="67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00">
              <a:cs typeface="Calibri" panose="020F0502020204030204" pitchFamily="34" charset="0"/>
            </a:endParaRPr>
          </a:p>
        </p:txBody>
      </p:sp>
      <p:sp>
        <p:nvSpPr>
          <p:cNvPr id="20" name="TextBox 19">
            <a:extLst>
              <a:ext uri="{FF2B5EF4-FFF2-40B4-BE49-F238E27FC236}">
                <a16:creationId xmlns:a16="http://schemas.microsoft.com/office/drawing/2014/main" id="{0FC18D2D-EF60-A390-7E52-1B0A9C6D709B}"/>
              </a:ext>
            </a:extLst>
          </p:cNvPr>
          <p:cNvSpPr txBox="1"/>
          <p:nvPr/>
        </p:nvSpPr>
        <p:spPr>
          <a:xfrm>
            <a:off x="782250" y="1340332"/>
            <a:ext cx="2771194" cy="830997"/>
          </a:xfrm>
          <a:prstGeom prst="rect">
            <a:avLst/>
          </a:prstGeom>
          <a:noFill/>
        </p:spPr>
        <p:txBody>
          <a:bodyPr wrap="square">
            <a:spAutoFit/>
          </a:bodyPr>
          <a:lstStyle/>
          <a:p>
            <a:pPr algn="ctr" eaLnBrk="1" hangingPunct="1">
              <a:defRPr/>
            </a:pPr>
            <a:r>
              <a:rPr lang="en-GB" dirty="0">
                <a:solidFill>
                  <a:schemeClr val="bg1"/>
                </a:solidFill>
                <a:latin typeface="+mj-lt"/>
                <a:cs typeface="Calibri" panose="020F0502020204030204" pitchFamily="34" charset="0"/>
              </a:rPr>
              <a:t>Who is my customer?</a:t>
            </a:r>
          </a:p>
          <a:p>
            <a:pPr algn="ctr">
              <a:defRPr/>
            </a:pPr>
            <a:r>
              <a:rPr lang="en-GB" sz="1200" dirty="0">
                <a:solidFill>
                  <a:schemeClr val="lt1"/>
                </a:solidFill>
                <a:cs typeface="Calibri" panose="020F0502020204030204" pitchFamily="34" charset="0"/>
              </a:rPr>
              <a:t>(Situational questions)</a:t>
            </a:r>
          </a:p>
        </p:txBody>
      </p:sp>
      <p:pic>
        <p:nvPicPr>
          <p:cNvPr id="23" name="Graphic 22" descr="User with solid fill">
            <a:extLst>
              <a:ext uri="{FF2B5EF4-FFF2-40B4-BE49-F238E27FC236}">
                <a16:creationId xmlns:a16="http://schemas.microsoft.com/office/drawing/2014/main" id="{66417A74-B47C-6569-2A46-B73852B512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80" y="1236121"/>
            <a:ext cx="712761" cy="712761"/>
          </a:xfrm>
          <a:prstGeom prst="rect">
            <a:avLst/>
          </a:prstGeom>
        </p:spPr>
      </p:pic>
      <p:sp>
        <p:nvSpPr>
          <p:cNvPr id="24" name="ZoneTexte 6">
            <a:extLst>
              <a:ext uri="{FF2B5EF4-FFF2-40B4-BE49-F238E27FC236}">
                <a16:creationId xmlns:a16="http://schemas.microsoft.com/office/drawing/2014/main" id="{0DF9DBC2-59F9-04A4-EC4A-2F7605347D0B}"/>
              </a:ext>
            </a:extLst>
          </p:cNvPr>
          <p:cNvSpPr txBox="1"/>
          <p:nvPr>
            <p:custDataLst>
              <p:tags r:id="rId1"/>
            </p:custDataLst>
          </p:nvPr>
        </p:nvSpPr>
        <p:spPr>
          <a:xfrm>
            <a:off x="155435" y="2172249"/>
            <a:ext cx="1491755" cy="3231654"/>
          </a:xfrm>
          <a:prstGeom prst="rect">
            <a:avLst/>
          </a:prstGeom>
          <a:noFill/>
        </p:spPr>
        <p:txBody>
          <a:bodyPr wrap="none" lIns="91440" tIns="45720" rIns="91440" bIns="45720" rtlCol="0" anchor="t">
            <a:spAutoFit/>
          </a:bodyPr>
          <a:lstStyle/>
          <a:p>
            <a:pPr marL="118110" indent="-118110">
              <a:buFont typeface="Wingdings"/>
              <a:buChar char="§"/>
              <a:defRPr b="0" i="0"/>
            </a:pPr>
            <a:r>
              <a:rPr lang="fr-FR" sz="1200" b="1" dirty="0">
                <a:cs typeface="Arial"/>
              </a:rPr>
              <a:t>Customer type </a:t>
            </a:r>
          </a:p>
          <a:p>
            <a:pPr marL="118110" indent="-118110">
              <a:buFont typeface="Wingdings"/>
              <a:buChar char="§"/>
              <a:defRPr b="0" i="0"/>
            </a:pPr>
            <a:endParaRPr lang="fr-FR" sz="1200" b="1" dirty="0">
              <a:cs typeface="Arial"/>
            </a:endParaRPr>
          </a:p>
          <a:p>
            <a:pPr marL="118110" indent="-118110">
              <a:buFont typeface="Wingdings"/>
              <a:buChar char="§"/>
              <a:defRPr b="0" i="0"/>
            </a:pPr>
            <a:r>
              <a:rPr lang="fr-FR" sz="1200" b="1" dirty="0">
                <a:cs typeface="Arial"/>
              </a:rPr>
              <a:t>Contact </a:t>
            </a:r>
            <a:r>
              <a:rPr lang="fr-FR" sz="1200" b="1" dirty="0" err="1">
                <a:cs typeface="Arial"/>
              </a:rPr>
              <a:t>person</a:t>
            </a:r>
            <a:endParaRPr lang="fr-FR"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Company</a:t>
            </a:r>
            <a:endParaRPr lang="fr-FR" sz="1200" b="1" dirty="0">
              <a:cs typeface="Arial"/>
            </a:endParaRPr>
          </a:p>
          <a:p>
            <a:pPr marL="197485" indent="-197485">
              <a:buFont typeface="Wingdings"/>
              <a:buChar char="§"/>
              <a:defRPr b="0" i="0"/>
            </a:pPr>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Fleet</a:t>
            </a:r>
          </a:p>
          <a:p>
            <a:pPr marL="448945" lvl="1" indent="-118110">
              <a:buFont typeface="Arial"/>
              <a:buChar char="•"/>
              <a:defRPr b="0" i="0"/>
            </a:pPr>
            <a:endParaRPr lang="fr-FR" sz="1200" dirty="0">
              <a:cs typeface="Arial"/>
            </a:endParaRPr>
          </a:p>
        </p:txBody>
      </p:sp>
      <p:sp>
        <p:nvSpPr>
          <p:cNvPr id="25" name="ZoneTexte 7">
            <a:extLst>
              <a:ext uri="{FF2B5EF4-FFF2-40B4-BE49-F238E27FC236}">
                <a16:creationId xmlns:a16="http://schemas.microsoft.com/office/drawing/2014/main" id="{85D985DE-2BE8-D427-88BB-25430CE5D168}"/>
              </a:ext>
            </a:extLst>
          </p:cNvPr>
          <p:cNvSpPr txBox="1"/>
          <p:nvPr>
            <p:custDataLst>
              <p:tags r:id="rId2"/>
            </p:custDataLst>
          </p:nvPr>
        </p:nvSpPr>
        <p:spPr>
          <a:xfrm>
            <a:off x="4380443" y="2172249"/>
            <a:ext cx="3229078" cy="4016484"/>
          </a:xfrm>
          <a:prstGeom prst="rect">
            <a:avLst/>
          </a:prstGeom>
          <a:noFill/>
        </p:spPr>
        <p:txBody>
          <a:bodyPr wrap="square" lIns="91440" tIns="45720" rIns="91440" bIns="45720" rtlCol="0" anchor="t">
            <a:spAutoFit/>
          </a:bodyPr>
          <a:lstStyle/>
          <a:p>
            <a:pPr marL="118110" indent="-118110">
              <a:buFont typeface="Wingdings"/>
              <a:buChar char="§"/>
              <a:defRPr b="0" i="0"/>
            </a:pPr>
            <a:r>
              <a:rPr lang="fr-FR" sz="1200" b="1" dirty="0">
                <a:cs typeface="Arial"/>
              </a:rPr>
              <a:t> Use</a:t>
            </a:r>
            <a:endParaRPr lang="en-US" sz="1600" dirty="0"/>
          </a:p>
          <a:p>
            <a:pPr lvl="1"/>
            <a:endParaRPr lang="fr-FR" sz="7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err="1">
                <a:cs typeface="Arial"/>
              </a:rPr>
              <a:t>Renewal</a:t>
            </a:r>
            <a:r>
              <a:rPr lang="fr-FR" sz="1200" b="1" dirty="0">
                <a:cs typeface="Arial"/>
              </a:rPr>
              <a:t> / Acquisition</a:t>
            </a:r>
          </a:p>
          <a:p>
            <a:pPr lvl="1"/>
            <a:endParaRPr lang="fr-FR" sz="8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New </a:t>
            </a:r>
            <a:r>
              <a:rPr lang="fr-FR" sz="1200" b="1" dirty="0" err="1">
                <a:cs typeface="Arial"/>
              </a:rPr>
              <a:t>Vehicle</a:t>
            </a:r>
            <a:r>
              <a:rPr lang="fr-FR" sz="1200" b="1" dirty="0">
                <a:cs typeface="Arial"/>
              </a:rPr>
              <a:t>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Business </a:t>
            </a:r>
            <a:r>
              <a:rPr lang="fr-FR" sz="1200" b="1" dirty="0" err="1">
                <a:cs typeface="Arial"/>
              </a:rPr>
              <a:t>criteria</a:t>
            </a: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18110" indent="-118110">
              <a:buFont typeface="Wingdings"/>
              <a:buChar char="§"/>
              <a:defRPr b="0" i="0"/>
            </a:pPr>
            <a:r>
              <a:rPr lang="fr-FR" sz="1200" b="1" dirty="0">
                <a:cs typeface="Arial"/>
              </a:rPr>
              <a:t>CSR Policy</a:t>
            </a:r>
          </a:p>
        </p:txBody>
      </p:sp>
      <p:sp>
        <p:nvSpPr>
          <p:cNvPr id="26" name="ZoneTexte 8">
            <a:extLst>
              <a:ext uri="{FF2B5EF4-FFF2-40B4-BE49-F238E27FC236}">
                <a16:creationId xmlns:a16="http://schemas.microsoft.com/office/drawing/2014/main" id="{33399D9F-7646-2919-3A8F-BE4D1EA97903}"/>
              </a:ext>
            </a:extLst>
          </p:cNvPr>
          <p:cNvSpPr txBox="1"/>
          <p:nvPr>
            <p:custDataLst>
              <p:tags r:id="rId3"/>
            </p:custDataLst>
          </p:nvPr>
        </p:nvSpPr>
        <p:spPr>
          <a:xfrm>
            <a:off x="8592882" y="2134925"/>
            <a:ext cx="3229078" cy="3600986"/>
          </a:xfrm>
          <a:prstGeom prst="rect">
            <a:avLst/>
          </a:prstGeom>
          <a:noFill/>
        </p:spPr>
        <p:txBody>
          <a:bodyPr wrap="square" lIns="91440" tIns="45720" rIns="91440" bIns="45720" rtlCol="0" anchor="t">
            <a:spAutoFit/>
          </a:bodyPr>
          <a:lstStyle/>
          <a:p>
            <a:pPr marL="118110" indent="-118110">
              <a:buFont typeface="Wingdings"/>
              <a:buChar char="§"/>
              <a:defRPr b="0" i="0"/>
            </a:pPr>
            <a:r>
              <a:rPr lang="fr-BE" sz="1200" b="1" dirty="0" err="1">
                <a:cs typeface="Arial"/>
              </a:rPr>
              <a:t>Financing</a:t>
            </a:r>
            <a:r>
              <a:rPr lang="fr-BE" sz="1200" b="1" dirty="0">
                <a:cs typeface="Arial"/>
              </a:rPr>
              <a:t> </a:t>
            </a:r>
            <a:r>
              <a:rPr lang="fr-BE" sz="1200" b="1" dirty="0" err="1">
                <a:cs typeface="Arial"/>
              </a:rPr>
              <a:t>method</a:t>
            </a:r>
            <a:endParaRPr lang="fr-BE" sz="1200" b="1" dirty="0">
              <a:cs typeface="Arial"/>
            </a:endParaRPr>
          </a:p>
          <a:p>
            <a:pPr lvl="1"/>
            <a:endParaRPr lang="fr-FR" sz="1200"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a:defRPr b="0" i="0"/>
            </a:pPr>
            <a:endParaRPr lang="fr-FR" sz="1200" b="1" dirty="0">
              <a:cs typeface="Arial"/>
            </a:endParaRPr>
          </a:p>
          <a:p>
            <a:pPr marL="197485" indent="-197485">
              <a:buFont typeface="Wingdings"/>
              <a:buChar char="§"/>
              <a:defRPr b="0" i="0"/>
            </a:pPr>
            <a:r>
              <a:rPr lang="fr-FR" sz="1200" b="1" dirty="0">
                <a:cs typeface="Arial"/>
              </a:rPr>
              <a:t>Protocol</a:t>
            </a: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Budget components</a:t>
            </a:r>
          </a:p>
          <a:p>
            <a:pPr marL="197485" indent="-197485">
              <a:buFont typeface="Wingdings"/>
              <a:buChar char="§"/>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endParaRPr lang="fr-FR" sz="1200" b="1" dirty="0">
              <a:cs typeface="Arial"/>
            </a:endParaRPr>
          </a:p>
          <a:p>
            <a:pPr marL="197485" indent="-197485">
              <a:buFont typeface="Wingdings"/>
              <a:buChar char="§"/>
              <a:defRPr b="0" i="0"/>
            </a:pPr>
            <a:r>
              <a:rPr lang="fr-FR" sz="1200" b="1" dirty="0">
                <a:cs typeface="Arial"/>
              </a:rPr>
              <a:t>Services (</a:t>
            </a:r>
            <a:r>
              <a:rPr lang="fr-FR" sz="1200" b="1" dirty="0" err="1">
                <a:cs typeface="Arial"/>
              </a:rPr>
              <a:t>vehicle</a:t>
            </a:r>
            <a:r>
              <a:rPr lang="fr-FR" sz="1200" b="1" dirty="0">
                <a:cs typeface="Arial"/>
              </a:rPr>
              <a:t>, </a:t>
            </a:r>
            <a:r>
              <a:rPr lang="fr-FR" sz="1200" b="1" dirty="0" err="1">
                <a:cs typeface="Arial"/>
              </a:rPr>
              <a:t>mobility</a:t>
            </a:r>
            <a:r>
              <a:rPr lang="fr-FR" sz="1200" b="1" dirty="0">
                <a:cs typeface="Arial"/>
              </a:rPr>
              <a:t>) </a:t>
            </a:r>
          </a:p>
        </p:txBody>
      </p:sp>
      <p:sp>
        <p:nvSpPr>
          <p:cNvPr id="27" name="Rectangle 26">
            <a:extLst>
              <a:ext uri="{FF2B5EF4-FFF2-40B4-BE49-F238E27FC236}">
                <a16:creationId xmlns:a16="http://schemas.microsoft.com/office/drawing/2014/main" id="{F6931A22-747E-7FD1-59B4-9A48D51F0E0E}"/>
              </a:ext>
            </a:extLst>
          </p:cNvPr>
          <p:cNvSpPr/>
          <p:nvPr/>
        </p:nvSpPr>
        <p:spPr>
          <a:xfrm>
            <a:off x="6416" y="2021406"/>
            <a:ext cx="3708000" cy="4561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0B640E-43EA-B4FB-092E-ED8D2B93F940}"/>
              </a:ext>
            </a:extLst>
          </p:cNvPr>
          <p:cNvSpPr/>
          <p:nvPr/>
        </p:nvSpPr>
        <p:spPr>
          <a:xfrm>
            <a:off x="4232172" y="2043475"/>
            <a:ext cx="3708000" cy="456103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BA45DD-F8C0-E52D-C3DD-E3E4223768F5}"/>
              </a:ext>
            </a:extLst>
          </p:cNvPr>
          <p:cNvSpPr/>
          <p:nvPr/>
        </p:nvSpPr>
        <p:spPr>
          <a:xfrm>
            <a:off x="8449132" y="2013937"/>
            <a:ext cx="3717790" cy="4561034"/>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6">
            <a:extLst>
              <a:ext uri="{FF2B5EF4-FFF2-40B4-BE49-F238E27FC236}">
                <a16:creationId xmlns:a16="http://schemas.microsoft.com/office/drawing/2014/main" id="{F92A9159-F983-F62B-193B-BB9428409C03}"/>
              </a:ext>
            </a:extLst>
          </p:cNvPr>
          <p:cNvSpPr txBox="1"/>
          <p:nvPr/>
        </p:nvSpPr>
        <p:spPr>
          <a:xfrm>
            <a:off x="25078" y="5233567"/>
            <a:ext cx="2636940" cy="1169551"/>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Number</a:t>
            </a:r>
            <a:r>
              <a:rPr lang="fr-FR" sz="1000" dirty="0">
                <a:solidFill>
                  <a:srgbClr val="000000"/>
                </a:solidFill>
                <a:cs typeface="Arial"/>
              </a:rPr>
              <a:t> of </a:t>
            </a:r>
            <a:r>
              <a:rPr lang="fr-FR" sz="1000" dirty="0" err="1">
                <a:solidFill>
                  <a:srgbClr val="000000"/>
                </a:solidFill>
                <a:cs typeface="Arial"/>
              </a:rPr>
              <a:t>vehicles</a:t>
            </a:r>
            <a:endParaRPr lang="fr-FR" sz="1000" dirty="0">
              <a:solidFill>
                <a:srgbClr val="000000"/>
              </a:solidFill>
              <a:cs typeface="Arial"/>
            </a:endParaRPr>
          </a:p>
          <a:p>
            <a:pPr marL="486966" lvl="1" indent="-128588">
              <a:buFont typeface="Arial"/>
              <a:buChar char="•"/>
            </a:pPr>
            <a:r>
              <a:rPr lang="fr-FR" sz="1000" dirty="0">
                <a:cs typeface="Arial"/>
              </a:rPr>
              <a:t>Car Policy</a:t>
            </a:r>
          </a:p>
          <a:p>
            <a:pPr marL="715963" lvl="2" indent="-87313">
              <a:buFont typeface="Arial"/>
              <a:buChar char="•"/>
            </a:pPr>
            <a:r>
              <a:rPr lang="fr-FR" sz="1000" dirty="0" err="1">
                <a:cs typeface="Arial"/>
              </a:rPr>
              <a:t>Requirements</a:t>
            </a:r>
            <a:r>
              <a:rPr lang="fr-FR" sz="1000" dirty="0">
                <a:cs typeface="Arial"/>
              </a:rPr>
              <a:t> / Exclusions</a:t>
            </a:r>
          </a:p>
          <a:p>
            <a:pPr marL="715963" lvl="2" indent="-87313">
              <a:buFont typeface="Arial"/>
              <a:buChar char="•"/>
            </a:pPr>
            <a:r>
              <a:rPr lang="fr-FR" sz="1000" dirty="0">
                <a:cs typeface="Arial"/>
              </a:rPr>
              <a:t>Allocation </a:t>
            </a:r>
            <a:r>
              <a:rPr lang="fr-FR" sz="1000" dirty="0" err="1">
                <a:cs typeface="Arial"/>
              </a:rPr>
              <a:t>grid</a:t>
            </a:r>
            <a:endParaRPr lang="fr-FR" sz="1000" dirty="0">
              <a:cs typeface="Arial"/>
            </a:endParaRPr>
          </a:p>
          <a:p>
            <a:pPr marL="715963" lvl="2" indent="-87313">
              <a:buFont typeface="Arial"/>
              <a:buChar char="•"/>
            </a:pPr>
            <a:r>
              <a:rPr lang="fr-FR" sz="1000" dirty="0" err="1">
                <a:cs typeface="Arial"/>
              </a:rPr>
              <a:t>Current</a:t>
            </a:r>
            <a:r>
              <a:rPr lang="fr-FR" sz="1000" dirty="0">
                <a:cs typeface="Arial"/>
              </a:rPr>
              <a:t> acquisition mode</a:t>
            </a:r>
          </a:p>
          <a:p>
            <a:pPr marL="486966" lvl="1" indent="-128588">
              <a:buFont typeface="Arial"/>
              <a:buChar char="•"/>
            </a:pPr>
            <a:r>
              <a:rPr lang="fr-FR" sz="1000" dirty="0">
                <a:solidFill>
                  <a:srgbClr val="000000"/>
                </a:solidFill>
                <a:cs typeface="Arial"/>
              </a:rPr>
              <a:t>Brands &amp; </a:t>
            </a:r>
            <a:r>
              <a:rPr lang="fr-FR" sz="1000" dirty="0" err="1">
                <a:solidFill>
                  <a:srgbClr val="000000"/>
                </a:solidFill>
                <a:cs typeface="Arial"/>
              </a:rPr>
              <a:t>models</a:t>
            </a:r>
            <a:endParaRPr lang="fr-FR" sz="1000" dirty="0">
              <a:solidFill>
                <a:srgbClr val="000000"/>
              </a:solidFill>
              <a:cs typeface="Arial"/>
            </a:endParaRPr>
          </a:p>
          <a:p>
            <a:pPr marL="486966" lvl="1" indent="-128588">
              <a:buFont typeface="Arial"/>
              <a:buChar char="•"/>
            </a:pPr>
            <a:r>
              <a:rPr lang="fr-FR" sz="1000" dirty="0" err="1">
                <a:solidFill>
                  <a:srgbClr val="000000"/>
                </a:solidFill>
                <a:cs typeface="Arial"/>
              </a:rPr>
              <a:t>Renewal</a:t>
            </a:r>
            <a:r>
              <a:rPr lang="fr-FR" sz="1000" dirty="0">
                <a:solidFill>
                  <a:srgbClr val="000000"/>
                </a:solidFill>
                <a:cs typeface="Arial"/>
              </a:rPr>
              <a:t> + acquisition </a:t>
            </a:r>
            <a:r>
              <a:rPr lang="fr-FR" sz="1000" dirty="0" err="1">
                <a:solidFill>
                  <a:srgbClr val="000000"/>
                </a:solidFill>
                <a:cs typeface="Arial"/>
              </a:rPr>
              <a:t>potential</a:t>
            </a:r>
            <a:endParaRPr lang="fr-FR" sz="1000" dirty="0">
              <a:solidFill>
                <a:srgbClr val="000000"/>
              </a:solidFill>
              <a:cs typeface="Arial"/>
            </a:endParaRPr>
          </a:p>
        </p:txBody>
      </p:sp>
      <p:sp>
        <p:nvSpPr>
          <p:cNvPr id="36" name="ZoneTexte 6">
            <a:extLst>
              <a:ext uri="{FF2B5EF4-FFF2-40B4-BE49-F238E27FC236}">
                <a16:creationId xmlns:a16="http://schemas.microsoft.com/office/drawing/2014/main" id="{F41D43D8-4EF9-7D0D-93B3-70BBD2360C73}"/>
              </a:ext>
            </a:extLst>
          </p:cNvPr>
          <p:cNvSpPr txBox="1"/>
          <p:nvPr/>
        </p:nvSpPr>
        <p:spPr>
          <a:xfrm>
            <a:off x="25077" y="3984692"/>
            <a:ext cx="2402901" cy="861774"/>
          </a:xfrm>
          <a:prstGeom prst="rect">
            <a:avLst/>
          </a:prstGeom>
          <a:noFill/>
        </p:spPr>
        <p:txBody>
          <a:bodyPr wrap="square" rtlCol="0">
            <a:spAutoFit/>
          </a:bodyPr>
          <a:lstStyle/>
          <a:p>
            <a:pPr marL="486966" lvl="1" indent="-128588">
              <a:buFont typeface="Arial"/>
              <a:buChar char="•"/>
            </a:pPr>
            <a:r>
              <a:rPr lang="en-US" sz="1000" dirty="0">
                <a:solidFill>
                  <a:srgbClr val="000000"/>
                </a:solidFill>
                <a:cs typeface="Arial"/>
              </a:rPr>
              <a:t>Activity</a:t>
            </a:r>
          </a:p>
          <a:p>
            <a:pPr marL="486966" lvl="1" indent="-128588">
              <a:buFont typeface="Arial"/>
              <a:buChar char="•"/>
            </a:pPr>
            <a:r>
              <a:rPr lang="en-US" sz="1000" dirty="0">
                <a:solidFill>
                  <a:srgbClr val="000000"/>
                </a:solidFill>
                <a:cs typeface="Arial"/>
              </a:rPr>
              <a:t>Size</a:t>
            </a:r>
          </a:p>
          <a:p>
            <a:pPr marL="486966" lvl="1" indent="-128588">
              <a:buFont typeface="Arial"/>
              <a:buChar char="•"/>
            </a:pPr>
            <a:r>
              <a:rPr lang="en-US" sz="1000" dirty="0">
                <a:solidFill>
                  <a:srgbClr val="000000"/>
                </a:solidFill>
                <a:cs typeface="Arial"/>
              </a:rPr>
              <a:t>Existing since?</a:t>
            </a:r>
          </a:p>
          <a:p>
            <a:pPr marL="486966" lvl="1" indent="-128588">
              <a:buFont typeface="Arial"/>
              <a:buChar char="•"/>
            </a:pPr>
            <a:r>
              <a:rPr lang="en-US" sz="1000" dirty="0">
                <a:solidFill>
                  <a:srgbClr val="000000"/>
                </a:solidFill>
                <a:cs typeface="Arial"/>
              </a:rPr>
              <a:t>Subsidiary(</a:t>
            </a:r>
            <a:r>
              <a:rPr lang="en-US" sz="1000" dirty="0" err="1">
                <a:solidFill>
                  <a:srgbClr val="000000"/>
                </a:solidFill>
                <a:cs typeface="Arial"/>
              </a:rPr>
              <a:t>ies</a:t>
            </a:r>
            <a:r>
              <a:rPr lang="en-US" sz="1000" dirty="0">
                <a:solidFill>
                  <a:srgbClr val="000000"/>
                </a:solidFill>
                <a:cs typeface="Arial"/>
              </a:rPr>
              <a:t>) / Parent company</a:t>
            </a:r>
            <a:endParaRPr lang="fr-FR" sz="1000" dirty="0">
              <a:solidFill>
                <a:srgbClr val="000000"/>
              </a:solidFill>
              <a:cs typeface="Arial"/>
            </a:endParaRPr>
          </a:p>
        </p:txBody>
      </p:sp>
      <p:sp>
        <p:nvSpPr>
          <p:cNvPr id="37" name="ZoneTexte 6">
            <a:extLst>
              <a:ext uri="{FF2B5EF4-FFF2-40B4-BE49-F238E27FC236}">
                <a16:creationId xmlns:a16="http://schemas.microsoft.com/office/drawing/2014/main" id="{93A5D0CF-23EE-EEAC-5082-F92EED7F976F}"/>
              </a:ext>
            </a:extLst>
          </p:cNvPr>
          <p:cNvSpPr txBox="1"/>
          <p:nvPr/>
        </p:nvSpPr>
        <p:spPr>
          <a:xfrm>
            <a:off x="6416" y="2868657"/>
            <a:ext cx="2136803"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Decision maker</a:t>
            </a:r>
          </a:p>
          <a:p>
            <a:pPr marL="486966" lvl="1" indent="-128588">
              <a:buFont typeface="Arial"/>
              <a:buChar char="•"/>
            </a:pPr>
            <a:r>
              <a:rPr lang="en-US" sz="1000" dirty="0">
                <a:solidFill>
                  <a:srgbClr val="000000"/>
                </a:solidFill>
                <a:cs typeface="Arial"/>
              </a:rPr>
              <a:t>User</a:t>
            </a:r>
          </a:p>
          <a:p>
            <a:pPr marL="486966" lvl="1" indent="-128588">
              <a:buFont typeface="Arial"/>
              <a:buChar char="•"/>
            </a:pPr>
            <a:r>
              <a:rPr lang="en-US" sz="1000" dirty="0">
                <a:solidFill>
                  <a:srgbClr val="000000"/>
                </a:solidFill>
                <a:cs typeface="Arial"/>
              </a:rPr>
              <a:t>Psychological profile</a:t>
            </a:r>
          </a:p>
          <a:p>
            <a:pPr marL="486966" lvl="1" indent="-128588">
              <a:buFont typeface="Arial"/>
              <a:buChar char="•"/>
            </a:pPr>
            <a:r>
              <a:rPr lang="en-US" sz="1000" dirty="0">
                <a:solidFill>
                  <a:srgbClr val="000000"/>
                </a:solidFill>
                <a:cs typeface="Arial"/>
              </a:rPr>
              <a:t>Decision-making circuit</a:t>
            </a:r>
            <a:endParaRPr lang="fr-FR" sz="1000" dirty="0">
              <a:solidFill>
                <a:srgbClr val="000000"/>
              </a:solidFill>
              <a:cs typeface="Arial"/>
            </a:endParaRPr>
          </a:p>
        </p:txBody>
      </p:sp>
      <p:sp>
        <p:nvSpPr>
          <p:cNvPr id="38" name="ZoneTexte 7">
            <a:extLst>
              <a:ext uri="{FF2B5EF4-FFF2-40B4-BE49-F238E27FC236}">
                <a16:creationId xmlns:a16="http://schemas.microsoft.com/office/drawing/2014/main" id="{00083BF8-9BA8-9280-5670-37AC0125AA13}"/>
              </a:ext>
            </a:extLst>
          </p:cNvPr>
          <p:cNvSpPr txBox="1"/>
          <p:nvPr/>
        </p:nvSpPr>
        <p:spPr>
          <a:xfrm>
            <a:off x="4241588" y="2391181"/>
            <a:ext cx="2497479" cy="707886"/>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Yearly mileage</a:t>
            </a:r>
          </a:p>
          <a:p>
            <a:pPr marL="486966" lvl="1" indent="-128588">
              <a:buFont typeface="Arial"/>
              <a:buChar char="•"/>
            </a:pPr>
            <a:r>
              <a:rPr lang="en-US" sz="1000" dirty="0">
                <a:solidFill>
                  <a:srgbClr val="000000"/>
                </a:solidFill>
                <a:cs typeface="Arial"/>
              </a:rPr>
              <a:t>Duration</a:t>
            </a:r>
          </a:p>
          <a:p>
            <a:pPr marL="486966" lvl="1" indent="-128588">
              <a:buFont typeface="Arial"/>
              <a:buChar char="•"/>
            </a:pPr>
            <a:r>
              <a:rPr lang="en-US" sz="1000" dirty="0">
                <a:solidFill>
                  <a:srgbClr val="000000"/>
                </a:solidFill>
                <a:cs typeface="Arial"/>
              </a:rPr>
              <a:t>% private - % professional</a:t>
            </a:r>
          </a:p>
          <a:p>
            <a:pPr marL="486966" lvl="1" indent="-128588">
              <a:buFont typeface="Arial"/>
              <a:buChar char="•"/>
            </a:pPr>
            <a:r>
              <a:rPr lang="en-US" sz="1000" dirty="0">
                <a:solidFill>
                  <a:srgbClr val="000000"/>
                </a:solidFill>
                <a:cs typeface="Arial"/>
              </a:rPr>
              <a:t>Number of days of use / year</a:t>
            </a:r>
            <a:endParaRPr lang="fr-FR" sz="1000" dirty="0">
              <a:solidFill>
                <a:srgbClr val="000000"/>
              </a:solidFill>
              <a:cs typeface="Arial"/>
            </a:endParaRPr>
          </a:p>
        </p:txBody>
      </p:sp>
      <p:sp>
        <p:nvSpPr>
          <p:cNvPr id="39" name="ZoneTexte 7">
            <a:extLst>
              <a:ext uri="{FF2B5EF4-FFF2-40B4-BE49-F238E27FC236}">
                <a16:creationId xmlns:a16="http://schemas.microsoft.com/office/drawing/2014/main" id="{ADD7D727-21B7-C59E-3142-BF2B36ADBF39}"/>
              </a:ext>
            </a:extLst>
          </p:cNvPr>
          <p:cNvSpPr txBox="1"/>
          <p:nvPr/>
        </p:nvSpPr>
        <p:spPr>
          <a:xfrm>
            <a:off x="4235483" y="5115762"/>
            <a:ext cx="3431431" cy="861774"/>
          </a:xfrm>
          <a:prstGeom prst="rect">
            <a:avLst/>
          </a:prstGeom>
          <a:noFill/>
        </p:spPr>
        <p:txBody>
          <a:bodyPr wrap="square" rtlCol="0">
            <a:spAutoFit/>
          </a:bodyPr>
          <a:lstStyle/>
          <a:p>
            <a:pPr marL="486966" lvl="1" indent="-128588">
              <a:buFont typeface="Arial"/>
              <a:buChar char="•"/>
            </a:pPr>
            <a:r>
              <a:rPr lang="fr-FR" sz="1000" dirty="0">
                <a:solidFill>
                  <a:srgbClr val="000000"/>
                </a:solidFill>
                <a:cs typeface="Arial"/>
              </a:rPr>
              <a:t>Taxes (</a:t>
            </a:r>
            <a:r>
              <a:rPr lang="fr-FR" sz="1000" dirty="0" err="1">
                <a:solidFill>
                  <a:srgbClr val="000000"/>
                </a:solidFill>
                <a:cs typeface="Arial"/>
              </a:rPr>
              <a:t>Company</a:t>
            </a:r>
            <a:r>
              <a:rPr lang="fr-FR" sz="1000" dirty="0">
                <a:solidFill>
                  <a:srgbClr val="000000"/>
                </a:solidFill>
                <a:cs typeface="Arial"/>
              </a:rPr>
              <a:t> Car </a:t>
            </a:r>
            <a:r>
              <a:rPr lang="fr-FR" sz="1000" dirty="0" err="1">
                <a:solidFill>
                  <a:srgbClr val="000000"/>
                </a:solidFill>
                <a:cs typeface="Arial"/>
              </a:rPr>
              <a:t>Tax</a:t>
            </a:r>
            <a:r>
              <a:rPr lang="fr-FR" sz="1000" dirty="0">
                <a:solidFill>
                  <a:srgbClr val="000000"/>
                </a:solidFill>
                <a:cs typeface="Arial"/>
              </a:rPr>
              <a:t>, B/M)</a:t>
            </a:r>
          </a:p>
          <a:p>
            <a:pPr marL="846535" lvl="2" indent="-128588">
              <a:buFont typeface="Wingdings" charset="2"/>
              <a:buChar char="§"/>
            </a:pPr>
            <a:r>
              <a:rPr lang="fr-FR" sz="1000" dirty="0" err="1">
                <a:solidFill>
                  <a:srgbClr val="000000"/>
                </a:solidFill>
                <a:cs typeface="Arial"/>
              </a:rPr>
              <a:t>Make</a:t>
            </a:r>
            <a:r>
              <a:rPr lang="fr-FR" sz="1000" dirty="0">
                <a:solidFill>
                  <a:srgbClr val="000000"/>
                </a:solidFill>
                <a:cs typeface="Arial"/>
              </a:rPr>
              <a:t> </a:t>
            </a:r>
            <a:r>
              <a:rPr lang="fr-FR" sz="1000" dirty="0" err="1">
                <a:solidFill>
                  <a:srgbClr val="000000"/>
                </a:solidFill>
                <a:cs typeface="Arial"/>
              </a:rPr>
              <a:t>expenses</a:t>
            </a:r>
            <a:endParaRPr lang="fr-FR" sz="1000" dirty="0">
              <a:solidFill>
                <a:srgbClr val="000000"/>
              </a:solidFill>
              <a:cs typeface="Arial"/>
            </a:endParaRPr>
          </a:p>
          <a:p>
            <a:pPr marL="846535" lvl="2" indent="-128588">
              <a:buFont typeface="Wingdings" charset="2"/>
              <a:buChar char="§"/>
            </a:pPr>
            <a:r>
              <a:rPr lang="fr-FR" sz="1000" dirty="0">
                <a:solidFill>
                  <a:srgbClr val="000000"/>
                </a:solidFill>
                <a:cs typeface="Arial"/>
              </a:rPr>
              <a:t>Non-</a:t>
            </a:r>
            <a:r>
              <a:rPr lang="fr-FR" sz="1000" dirty="0" err="1">
                <a:solidFill>
                  <a:srgbClr val="000000"/>
                </a:solidFill>
                <a:cs typeface="Arial"/>
              </a:rPr>
              <a:t>Deductible</a:t>
            </a:r>
            <a:r>
              <a:rPr lang="fr-FR" sz="1000" dirty="0">
                <a:solidFill>
                  <a:srgbClr val="000000"/>
                </a:solidFill>
                <a:cs typeface="Arial"/>
              </a:rPr>
              <a:t> </a:t>
            </a:r>
            <a:r>
              <a:rPr lang="fr-FR" sz="1000" dirty="0" err="1">
                <a:solidFill>
                  <a:srgbClr val="000000"/>
                </a:solidFill>
                <a:cs typeface="Arial"/>
              </a:rPr>
              <a:t>Depreciations</a:t>
            </a:r>
            <a:r>
              <a:rPr lang="fr-FR" sz="1000" dirty="0">
                <a:solidFill>
                  <a:srgbClr val="000000"/>
                </a:solidFill>
                <a:cs typeface="Arial"/>
              </a:rPr>
              <a:t>/BIK</a:t>
            </a:r>
          </a:p>
          <a:p>
            <a:pPr marL="486966" lvl="1" indent="-128588">
              <a:buFont typeface="Arial"/>
              <a:buChar char="•"/>
            </a:pPr>
            <a:r>
              <a:rPr lang="en-US" sz="1000" dirty="0">
                <a:solidFill>
                  <a:srgbClr val="000000"/>
                </a:solidFill>
                <a:cs typeface="Arial"/>
              </a:rPr>
              <a:t>Management: operational risks, residual value risk, solvency, capital gains</a:t>
            </a:r>
            <a:endParaRPr lang="fr-FR" sz="1000" dirty="0">
              <a:solidFill>
                <a:srgbClr val="000000"/>
              </a:solidFill>
              <a:cs typeface="Arial"/>
            </a:endParaRPr>
          </a:p>
        </p:txBody>
      </p:sp>
      <p:sp>
        <p:nvSpPr>
          <p:cNvPr id="40" name="ZoneTexte 7">
            <a:extLst>
              <a:ext uri="{FF2B5EF4-FFF2-40B4-BE49-F238E27FC236}">
                <a16:creationId xmlns:a16="http://schemas.microsoft.com/office/drawing/2014/main" id="{2638B6C9-A30D-8690-8058-004C62FCF4DB}"/>
              </a:ext>
            </a:extLst>
          </p:cNvPr>
          <p:cNvSpPr txBox="1"/>
          <p:nvPr/>
        </p:nvSpPr>
        <p:spPr>
          <a:xfrm>
            <a:off x="4236825" y="4291350"/>
            <a:ext cx="2635337" cy="707886"/>
          </a:xfrm>
          <a:prstGeom prst="rect">
            <a:avLst/>
          </a:prstGeom>
          <a:noFill/>
        </p:spPr>
        <p:txBody>
          <a:bodyPr wrap="none" rtlCol="0">
            <a:spAutoFit/>
          </a:bodyPr>
          <a:lstStyle/>
          <a:p>
            <a:pPr marL="486966" lvl="1" indent="-128588">
              <a:buFont typeface="Arial"/>
              <a:buChar char="•"/>
            </a:pPr>
            <a:r>
              <a:rPr lang="fr-FR" sz="1000" dirty="0" err="1">
                <a:solidFill>
                  <a:srgbClr val="000000"/>
                </a:solidFill>
                <a:cs typeface="Arial"/>
              </a:rPr>
              <a:t>Priorities</a:t>
            </a:r>
            <a:r>
              <a:rPr lang="fr-FR" sz="1000" dirty="0">
                <a:solidFill>
                  <a:srgbClr val="000000"/>
                </a:solidFill>
                <a:cs typeface="Arial"/>
              </a:rPr>
              <a:t> (engine, </a:t>
            </a:r>
            <a:r>
              <a:rPr lang="fr-FR" sz="1000" dirty="0" err="1">
                <a:solidFill>
                  <a:srgbClr val="000000"/>
                </a:solidFill>
                <a:cs typeface="Arial"/>
              </a:rPr>
              <a:t>equipment</a:t>
            </a:r>
            <a:r>
              <a:rPr lang="fr-FR" sz="1000" dirty="0">
                <a:solidFill>
                  <a:srgbClr val="000000"/>
                </a:solidFill>
                <a:cs typeface="Arial"/>
              </a:rPr>
              <a:t>)</a:t>
            </a:r>
          </a:p>
          <a:p>
            <a:pPr marL="486966" lvl="1" indent="-128588">
              <a:buFont typeface="Arial"/>
              <a:buChar char="•"/>
            </a:pPr>
            <a:r>
              <a:rPr lang="fr-FR" sz="1000" dirty="0" err="1">
                <a:solidFill>
                  <a:srgbClr val="000000"/>
                </a:solidFill>
                <a:cs typeface="Arial"/>
              </a:rPr>
              <a:t>Constraints</a:t>
            </a:r>
            <a:r>
              <a:rPr lang="fr-FR" sz="1000" dirty="0">
                <a:solidFill>
                  <a:srgbClr val="000000"/>
                </a:solidFill>
                <a:cs typeface="Arial"/>
              </a:rPr>
              <a:t> (exclusion </a:t>
            </a:r>
            <a:r>
              <a:rPr lang="fr-FR" sz="1000" dirty="0" err="1">
                <a:solidFill>
                  <a:srgbClr val="000000"/>
                </a:solidFill>
                <a:cs typeface="Arial"/>
              </a:rPr>
              <a:t>criteria</a:t>
            </a:r>
            <a:r>
              <a:rPr lang="fr-FR" sz="1000" dirty="0">
                <a:solidFill>
                  <a:srgbClr val="000000"/>
                </a:solidFill>
                <a:cs typeface="Arial"/>
              </a:rPr>
              <a:t>?)</a:t>
            </a:r>
          </a:p>
          <a:p>
            <a:pPr marL="486966" lvl="1" indent="-128588">
              <a:buFont typeface="Arial"/>
              <a:buChar char="•"/>
            </a:pPr>
            <a:r>
              <a:rPr lang="fr-FR" sz="1000" dirty="0">
                <a:solidFill>
                  <a:srgbClr val="000000"/>
                </a:solidFill>
                <a:cs typeface="Arial"/>
              </a:rPr>
              <a:t>CO2 </a:t>
            </a:r>
            <a:r>
              <a:rPr lang="fr-FR" sz="1000" dirty="0" err="1">
                <a:solidFill>
                  <a:srgbClr val="000000"/>
                </a:solidFill>
                <a:cs typeface="Arial"/>
              </a:rPr>
              <a:t>emissions</a:t>
            </a:r>
            <a:endParaRPr lang="fr-FR" sz="1000" dirty="0">
              <a:solidFill>
                <a:srgbClr val="000000"/>
              </a:solidFill>
              <a:cs typeface="Arial"/>
            </a:endParaRPr>
          </a:p>
          <a:p>
            <a:pPr marL="486966" lvl="1" indent="-128588">
              <a:buFont typeface="Arial"/>
              <a:buChar char="•"/>
            </a:pPr>
            <a:r>
              <a:rPr lang="fr-FR" sz="1000" dirty="0" err="1">
                <a:solidFill>
                  <a:srgbClr val="000000"/>
                </a:solidFill>
                <a:cs typeface="Arial"/>
              </a:rPr>
              <a:t>Competition</a:t>
            </a:r>
            <a:endParaRPr lang="fr-FR" sz="900" dirty="0">
              <a:solidFill>
                <a:srgbClr val="000000"/>
              </a:solidFill>
              <a:latin typeface="Encode Sans" panose="020B0604020202020204" charset="0"/>
              <a:cs typeface="Arial"/>
            </a:endParaRPr>
          </a:p>
        </p:txBody>
      </p:sp>
      <p:sp>
        <p:nvSpPr>
          <p:cNvPr id="41" name="ZoneTexte 7">
            <a:extLst>
              <a:ext uri="{FF2B5EF4-FFF2-40B4-BE49-F238E27FC236}">
                <a16:creationId xmlns:a16="http://schemas.microsoft.com/office/drawing/2014/main" id="{6F07116A-D938-9007-A8FC-69775749D794}"/>
              </a:ext>
            </a:extLst>
          </p:cNvPr>
          <p:cNvSpPr txBox="1"/>
          <p:nvPr/>
        </p:nvSpPr>
        <p:spPr>
          <a:xfrm>
            <a:off x="4247659" y="3109129"/>
            <a:ext cx="3132268" cy="846386"/>
          </a:xfrm>
          <a:prstGeom prst="rect">
            <a:avLst/>
          </a:prstGeom>
          <a:noFill/>
        </p:spPr>
        <p:txBody>
          <a:bodyPr wrap="none" rtlCol="0">
            <a:spAutoFit/>
          </a:bodyPr>
          <a:lstStyle/>
          <a:p>
            <a:pPr lvl="1"/>
            <a:endParaRPr lang="fr-FR" sz="900" dirty="0">
              <a:solidFill>
                <a:srgbClr val="000000"/>
              </a:solidFill>
              <a:latin typeface="Encode Sans" panose="020B0604020202020204" charset="0"/>
              <a:cs typeface="Arial"/>
            </a:endParaRPr>
          </a:p>
          <a:p>
            <a:pPr marL="486966" lvl="1" indent="-128588">
              <a:buFont typeface="Arial"/>
              <a:buChar char="•"/>
            </a:pPr>
            <a:r>
              <a:rPr lang="en-US" sz="1000" dirty="0">
                <a:solidFill>
                  <a:srgbClr val="000000"/>
                </a:solidFill>
                <a:cs typeface="Arial"/>
              </a:rPr>
              <a:t>Current acquisition mode</a:t>
            </a:r>
          </a:p>
          <a:p>
            <a:pPr marL="486966" lvl="1" indent="-128588">
              <a:buFont typeface="Arial"/>
              <a:buChar char="•"/>
            </a:pPr>
            <a:r>
              <a:rPr lang="en-US" sz="1000" dirty="0">
                <a:solidFill>
                  <a:srgbClr val="000000"/>
                </a:solidFill>
                <a:cs typeface="Arial"/>
              </a:rPr>
              <a:t>Likes/dislikes of current vehicle</a:t>
            </a:r>
          </a:p>
          <a:p>
            <a:pPr marL="486966" lvl="1" indent="-128588">
              <a:buFont typeface="Arial"/>
              <a:buChar char="•"/>
            </a:pPr>
            <a:r>
              <a:rPr lang="en-US" sz="1000" dirty="0">
                <a:solidFill>
                  <a:srgbClr val="000000"/>
                </a:solidFill>
                <a:cs typeface="Arial"/>
              </a:rPr>
              <a:t>Idea of the cost of the current vehicle</a:t>
            </a:r>
          </a:p>
          <a:p>
            <a:pPr marL="486966" lvl="1" indent="-128588">
              <a:buFont typeface="Arial"/>
              <a:buChar char="•"/>
            </a:pPr>
            <a:r>
              <a:rPr lang="en-US" sz="1000" dirty="0">
                <a:solidFill>
                  <a:srgbClr val="000000"/>
                </a:solidFill>
                <a:cs typeface="Arial"/>
              </a:rPr>
              <a:t>Current financing contract?</a:t>
            </a:r>
            <a:endParaRPr lang="fr-FR" sz="1000" dirty="0">
              <a:solidFill>
                <a:srgbClr val="000000"/>
              </a:solidFill>
              <a:cs typeface="Arial"/>
            </a:endParaRPr>
          </a:p>
        </p:txBody>
      </p:sp>
      <p:sp>
        <p:nvSpPr>
          <p:cNvPr id="43" name="ZoneTexte 8">
            <a:extLst>
              <a:ext uri="{FF2B5EF4-FFF2-40B4-BE49-F238E27FC236}">
                <a16:creationId xmlns:a16="http://schemas.microsoft.com/office/drawing/2014/main" id="{C825D864-BAE1-1D76-4DC3-B28C93441A47}"/>
              </a:ext>
            </a:extLst>
          </p:cNvPr>
          <p:cNvSpPr txBox="1"/>
          <p:nvPr/>
        </p:nvSpPr>
        <p:spPr>
          <a:xfrm>
            <a:off x="9459078" y="5690648"/>
            <a:ext cx="1821653" cy="553998"/>
          </a:xfrm>
          <a:prstGeom prst="rect">
            <a:avLst/>
          </a:prstGeom>
          <a:noFill/>
        </p:spPr>
        <p:txBody>
          <a:bodyPr wrap="none" rtlCol="0">
            <a:spAutoFit/>
          </a:bodyPr>
          <a:lstStyle/>
          <a:p>
            <a:pPr marL="214313" indent="-214313">
              <a:buFont typeface="Arial" panose="020B0604020202020204" pitchFamily="34" charset="0"/>
              <a:buChar char="•"/>
            </a:pPr>
            <a:r>
              <a:rPr lang="fr-FR" sz="1000" dirty="0" err="1">
                <a:solidFill>
                  <a:srgbClr val="000000"/>
                </a:solidFill>
                <a:cs typeface="Arial"/>
              </a:rPr>
              <a:t>Vehicle</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Driver-</a:t>
            </a:r>
            <a:r>
              <a:rPr lang="fr-FR" sz="1000" dirty="0" err="1">
                <a:solidFill>
                  <a:srgbClr val="000000"/>
                </a:solidFill>
                <a:cs typeface="Arial"/>
              </a:rPr>
              <a:t>related</a:t>
            </a:r>
            <a:r>
              <a:rPr lang="fr-FR" sz="1000" dirty="0">
                <a:solidFill>
                  <a:srgbClr val="000000"/>
                </a:solidFill>
                <a:cs typeface="Arial"/>
              </a:rPr>
              <a:t> services</a:t>
            </a:r>
          </a:p>
          <a:p>
            <a:pPr marL="214313" indent="-214313">
              <a:buFont typeface="Arial" panose="020B0604020202020204" pitchFamily="34" charset="0"/>
              <a:buChar char="•"/>
            </a:pPr>
            <a:r>
              <a:rPr lang="fr-FR" sz="1000" dirty="0">
                <a:solidFill>
                  <a:srgbClr val="000000"/>
                </a:solidFill>
                <a:cs typeface="Arial"/>
              </a:rPr>
              <a:t>Fleet management</a:t>
            </a:r>
          </a:p>
        </p:txBody>
      </p:sp>
      <p:sp>
        <p:nvSpPr>
          <p:cNvPr id="46" name="ZoneTexte 8">
            <a:extLst>
              <a:ext uri="{FF2B5EF4-FFF2-40B4-BE49-F238E27FC236}">
                <a16:creationId xmlns:a16="http://schemas.microsoft.com/office/drawing/2014/main" id="{C18B8B06-518E-0936-B62D-DE3CFA001364}"/>
              </a:ext>
            </a:extLst>
          </p:cNvPr>
          <p:cNvSpPr txBox="1"/>
          <p:nvPr/>
        </p:nvSpPr>
        <p:spPr>
          <a:xfrm>
            <a:off x="9052954" y="2425270"/>
            <a:ext cx="2372444" cy="1631216"/>
          </a:xfrm>
          <a:prstGeom prst="rect">
            <a:avLst/>
          </a:prstGeom>
          <a:noFill/>
        </p:spPr>
        <p:txBody>
          <a:bodyPr wrap="none" rtlCol="0">
            <a:spAutoFit/>
          </a:bodyPr>
          <a:lstStyle/>
          <a:p>
            <a:pPr marL="128588" indent="-128588">
              <a:buFont typeface="Wingdings" charset="2"/>
              <a:buChar char="§"/>
            </a:pPr>
            <a:r>
              <a:rPr lang="fr-FR" sz="1000" b="1" dirty="0">
                <a:solidFill>
                  <a:srgbClr val="243782"/>
                </a:solidFill>
                <a:cs typeface="Arial"/>
              </a:rPr>
              <a:t>Budget type </a:t>
            </a:r>
          </a:p>
          <a:p>
            <a:pPr marL="486966" lvl="1" indent="-128588">
              <a:buFont typeface="Arial"/>
              <a:buChar char="•"/>
            </a:pPr>
            <a:r>
              <a:rPr lang="en-US" sz="1000" dirty="0">
                <a:solidFill>
                  <a:srgbClr val="000000"/>
                </a:solidFill>
                <a:cs typeface="Arial"/>
              </a:rPr>
              <a:t>Purchasing</a:t>
            </a:r>
          </a:p>
          <a:p>
            <a:pPr marL="486966" lvl="1" indent="-128588">
              <a:buFont typeface="Arial"/>
              <a:buChar char="•"/>
            </a:pPr>
            <a:r>
              <a:rPr lang="en-US" sz="1000" dirty="0">
                <a:solidFill>
                  <a:srgbClr val="000000"/>
                </a:solidFill>
                <a:cs typeface="Arial"/>
              </a:rPr>
              <a:t>Classic Financing</a:t>
            </a:r>
          </a:p>
          <a:p>
            <a:pPr marL="486966" lvl="1" indent="-128588">
              <a:buFont typeface="Arial"/>
              <a:buChar char="•"/>
            </a:pPr>
            <a:r>
              <a:rPr lang="en-US" sz="1000" dirty="0">
                <a:solidFill>
                  <a:srgbClr val="000000"/>
                </a:solidFill>
                <a:cs typeface="Arial"/>
              </a:rPr>
              <a:t>Financial Leasing</a:t>
            </a:r>
          </a:p>
          <a:p>
            <a:pPr marL="486966" lvl="1" indent="-128588">
              <a:buFont typeface="Arial"/>
              <a:buChar char="•"/>
            </a:pPr>
            <a:r>
              <a:rPr lang="en-US" sz="1000" dirty="0">
                <a:solidFill>
                  <a:srgbClr val="000000"/>
                </a:solidFill>
                <a:cs typeface="Arial"/>
              </a:rPr>
              <a:t>Operational Leasing</a:t>
            </a:r>
          </a:p>
          <a:p>
            <a:pPr marL="486966" lvl="1" indent="-128588">
              <a:buFont typeface="Arial"/>
              <a:buChar char="•"/>
            </a:pPr>
            <a:r>
              <a:rPr lang="en-US" sz="1000" dirty="0">
                <a:solidFill>
                  <a:srgbClr val="000000"/>
                </a:solidFill>
                <a:cs typeface="Arial"/>
              </a:rPr>
              <a:t>TCO</a:t>
            </a:r>
            <a:endParaRPr lang="fr-FR" sz="1000" dirty="0">
              <a:solidFill>
                <a:srgbClr val="000000"/>
              </a:solidFill>
              <a:cs typeface="Arial"/>
            </a:endParaRPr>
          </a:p>
          <a:p>
            <a:pPr marL="214313" indent="-214313">
              <a:buFont typeface="Wingdings" charset="2"/>
              <a:buChar char="§"/>
            </a:pPr>
            <a:r>
              <a:rPr lang="fr-FR" sz="1000" b="1" dirty="0">
                <a:solidFill>
                  <a:srgbClr val="243782"/>
                </a:solidFill>
                <a:cs typeface="Arial"/>
              </a:rPr>
              <a:t>Budget </a:t>
            </a:r>
            <a:r>
              <a:rPr lang="fr-FR" sz="1000" b="1" dirty="0" err="1">
                <a:solidFill>
                  <a:srgbClr val="243782"/>
                </a:solidFill>
                <a:cs typeface="Arial"/>
              </a:rPr>
              <a:t>parameters</a:t>
            </a:r>
            <a:endParaRPr lang="fr-FR" sz="1000" b="1" dirty="0">
              <a:solidFill>
                <a:srgbClr val="243782"/>
              </a:solidFill>
              <a:cs typeface="Arial"/>
            </a:endParaRPr>
          </a:p>
          <a:p>
            <a:pPr marL="486966" lvl="1" indent="-128588">
              <a:buFont typeface="Arial"/>
              <a:buChar char="•"/>
            </a:pPr>
            <a:r>
              <a:rPr lang="en-US" sz="1000" dirty="0">
                <a:solidFill>
                  <a:srgbClr val="000000"/>
                </a:solidFill>
                <a:cs typeface="Arial"/>
              </a:rPr>
              <a:t>Deposit / Increased 1</a:t>
            </a:r>
            <a:r>
              <a:rPr lang="en-US" sz="1000" baseline="30000" dirty="0">
                <a:solidFill>
                  <a:srgbClr val="000000"/>
                </a:solidFill>
                <a:cs typeface="Arial"/>
              </a:rPr>
              <a:t>st</a:t>
            </a:r>
            <a:r>
              <a:rPr lang="en-US" sz="1000" dirty="0">
                <a:solidFill>
                  <a:srgbClr val="000000"/>
                </a:solidFill>
                <a:cs typeface="Arial"/>
              </a:rPr>
              <a:t> rent</a:t>
            </a:r>
          </a:p>
          <a:p>
            <a:pPr marL="486966" lvl="1" indent="-128588">
              <a:buFont typeface="Arial"/>
              <a:buChar char="•"/>
            </a:pPr>
            <a:r>
              <a:rPr lang="en-US" sz="1000" dirty="0">
                <a:solidFill>
                  <a:srgbClr val="000000"/>
                </a:solidFill>
                <a:cs typeface="Arial"/>
              </a:rPr>
              <a:t>Duration / mileage</a:t>
            </a:r>
          </a:p>
          <a:p>
            <a:pPr marL="486966" lvl="1" indent="-128588">
              <a:buFont typeface="Arial"/>
              <a:buChar char="•"/>
            </a:pPr>
            <a:r>
              <a:rPr lang="en-US" sz="1000" dirty="0">
                <a:solidFill>
                  <a:srgbClr val="000000"/>
                </a:solidFill>
                <a:cs typeface="Arial"/>
              </a:rPr>
              <a:t>Purchase option</a:t>
            </a:r>
            <a:endParaRPr lang="fr-FR" sz="1000" dirty="0">
              <a:solidFill>
                <a:srgbClr val="000000"/>
              </a:solidFill>
              <a:cs typeface="Arial"/>
            </a:endParaRPr>
          </a:p>
        </p:txBody>
      </p:sp>
      <p:sp>
        <p:nvSpPr>
          <p:cNvPr id="47" name="ZoneTexte 8">
            <a:extLst>
              <a:ext uri="{FF2B5EF4-FFF2-40B4-BE49-F238E27FC236}">
                <a16:creationId xmlns:a16="http://schemas.microsoft.com/office/drawing/2014/main" id="{D83B44F7-90E4-0098-5A49-62144213990F}"/>
              </a:ext>
            </a:extLst>
          </p:cNvPr>
          <p:cNvSpPr txBox="1"/>
          <p:nvPr/>
        </p:nvSpPr>
        <p:spPr>
          <a:xfrm>
            <a:off x="9068529" y="4690851"/>
            <a:ext cx="1889941" cy="553998"/>
          </a:xfrm>
          <a:prstGeom prst="rect">
            <a:avLst/>
          </a:prstGeom>
          <a:noFill/>
        </p:spPr>
        <p:txBody>
          <a:bodyPr wrap="none" rtlCol="0">
            <a:spAutoFit/>
          </a:bodyPr>
          <a:lstStyle/>
          <a:p>
            <a:pPr marL="486966" lvl="1" indent="-128588">
              <a:buFont typeface="Arial"/>
              <a:buChar char="•"/>
            </a:pPr>
            <a:r>
              <a:rPr lang="en-US" sz="1000" dirty="0">
                <a:solidFill>
                  <a:srgbClr val="000000"/>
                </a:solidFill>
                <a:cs typeface="Arial"/>
              </a:rPr>
              <a:t>Which services are </a:t>
            </a:r>
            <a:br>
              <a:rPr lang="en-US" sz="1000" dirty="0">
                <a:solidFill>
                  <a:srgbClr val="000000"/>
                </a:solidFill>
                <a:cs typeface="Arial"/>
              </a:rPr>
            </a:br>
            <a:r>
              <a:rPr lang="en-US" sz="1000" dirty="0">
                <a:solidFill>
                  <a:srgbClr val="000000"/>
                </a:solidFill>
                <a:cs typeface="Arial"/>
              </a:rPr>
              <a:t>included</a:t>
            </a:r>
          </a:p>
          <a:p>
            <a:pPr marL="486966" lvl="1" indent="-128588">
              <a:buFont typeface="Arial"/>
              <a:buChar char="•"/>
            </a:pPr>
            <a:r>
              <a:rPr lang="en-US" sz="1000" dirty="0">
                <a:solidFill>
                  <a:srgbClr val="000000"/>
                </a:solidFill>
                <a:cs typeface="Arial"/>
              </a:rPr>
              <a:t>TCO criteria</a:t>
            </a:r>
            <a:endParaRPr lang="fr-FR" sz="1000" dirty="0">
              <a:solidFill>
                <a:srgbClr val="000000"/>
              </a:solidFill>
              <a:cs typeface="Arial"/>
            </a:endParaRPr>
          </a:p>
        </p:txBody>
      </p:sp>
      <p:sp>
        <p:nvSpPr>
          <p:cNvPr id="34" name="ZoneTexte 7">
            <a:extLst>
              <a:ext uri="{FF2B5EF4-FFF2-40B4-BE49-F238E27FC236}">
                <a16:creationId xmlns:a16="http://schemas.microsoft.com/office/drawing/2014/main" id="{F56FF766-941F-F279-09C8-81A411785B3F}"/>
              </a:ext>
            </a:extLst>
          </p:cNvPr>
          <p:cNvSpPr txBox="1"/>
          <p:nvPr/>
        </p:nvSpPr>
        <p:spPr>
          <a:xfrm>
            <a:off x="4247659" y="6102604"/>
            <a:ext cx="3431431" cy="400110"/>
          </a:xfrm>
          <a:prstGeom prst="rect">
            <a:avLst/>
          </a:prstGeom>
          <a:noFill/>
        </p:spPr>
        <p:txBody>
          <a:bodyPr wrap="square" rtlCol="0">
            <a:spAutoFit/>
          </a:bodyPr>
          <a:lstStyle/>
          <a:p>
            <a:pPr marL="486966" lvl="1" indent="-128588">
              <a:buFont typeface="Arial"/>
              <a:buChar char="•"/>
            </a:pPr>
            <a:r>
              <a:rPr lang="en-US" sz="1000" dirty="0">
                <a:cs typeface="Arial"/>
              </a:rPr>
              <a:t>Balance economy - ecology - employees</a:t>
            </a:r>
          </a:p>
          <a:p>
            <a:pPr marL="486966" lvl="1" indent="-128588">
              <a:buFont typeface="Arial"/>
              <a:buChar char="•"/>
            </a:pPr>
            <a:r>
              <a:rPr lang="en-US" sz="1000" dirty="0">
                <a:cs typeface="Arial"/>
              </a:rPr>
              <a:t>Electro-mobility criteria</a:t>
            </a:r>
            <a:endParaRPr lang="fr-FR" sz="1000" dirty="0">
              <a:solidFill>
                <a:schemeClr val="accent6"/>
              </a:solidFill>
              <a:cs typeface="Arial"/>
            </a:endParaRPr>
          </a:p>
        </p:txBody>
      </p:sp>
      <p:sp>
        <p:nvSpPr>
          <p:cNvPr id="30" name="TextBox 29">
            <a:extLst>
              <a:ext uri="{FF2B5EF4-FFF2-40B4-BE49-F238E27FC236}">
                <a16:creationId xmlns:a16="http://schemas.microsoft.com/office/drawing/2014/main" id="{16842788-8CCC-4226-1381-85CD4117E36E}"/>
              </a:ext>
            </a:extLst>
          </p:cNvPr>
          <p:cNvSpPr txBox="1"/>
          <p:nvPr/>
        </p:nvSpPr>
        <p:spPr>
          <a:xfrm>
            <a:off x="1439172" y="2837076"/>
            <a:ext cx="2103935" cy="400110"/>
          </a:xfrm>
          <a:prstGeom prst="rect">
            <a:avLst/>
          </a:prstGeom>
          <a:noFill/>
        </p:spPr>
        <p:txBody>
          <a:bodyPr wrap="square" rtlCol="0">
            <a:spAutoFit/>
          </a:bodyPr>
          <a:lstStyle/>
          <a:p>
            <a:pPr algn="r"/>
            <a:r>
              <a:rPr lang="fr-BE" sz="1000" dirty="0">
                <a:solidFill>
                  <a:srgbClr val="00B050"/>
                </a:solidFill>
              </a:rPr>
              <a:t>Claude Duparc</a:t>
            </a:r>
          </a:p>
          <a:p>
            <a:pPr algn="r"/>
            <a:r>
              <a:rPr lang="fr-BE" sz="1000" dirty="0">
                <a:solidFill>
                  <a:srgbClr val="00B050"/>
                </a:solidFill>
              </a:rPr>
              <a:t>Fleet Manager</a:t>
            </a:r>
          </a:p>
        </p:txBody>
      </p:sp>
      <p:sp>
        <p:nvSpPr>
          <p:cNvPr id="31" name="TextBox 30">
            <a:extLst>
              <a:ext uri="{FF2B5EF4-FFF2-40B4-BE49-F238E27FC236}">
                <a16:creationId xmlns:a16="http://schemas.microsoft.com/office/drawing/2014/main" id="{8868D1C8-66A8-9847-EFF5-4D5DCF189E93}"/>
              </a:ext>
            </a:extLst>
          </p:cNvPr>
          <p:cNvSpPr txBox="1"/>
          <p:nvPr/>
        </p:nvSpPr>
        <p:spPr>
          <a:xfrm>
            <a:off x="1565568" y="2981728"/>
            <a:ext cx="551746" cy="246221"/>
          </a:xfrm>
          <a:prstGeom prst="rect">
            <a:avLst/>
          </a:prstGeom>
          <a:noFill/>
        </p:spPr>
        <p:txBody>
          <a:bodyPr wrap="square" rtlCol="0">
            <a:spAutoFit/>
          </a:bodyPr>
          <a:lstStyle/>
          <a:p>
            <a:r>
              <a:rPr lang="fr-BE" sz="1000">
                <a:solidFill>
                  <a:srgbClr val="00B050"/>
                </a:solidFill>
              </a:rPr>
              <a:t>X</a:t>
            </a:r>
            <a:endParaRPr lang="en-US">
              <a:solidFill>
                <a:srgbClr val="00B050"/>
              </a:solidFill>
            </a:endParaRPr>
          </a:p>
        </p:txBody>
      </p:sp>
      <p:sp>
        <p:nvSpPr>
          <p:cNvPr id="32" name="TextBox 31">
            <a:extLst>
              <a:ext uri="{FF2B5EF4-FFF2-40B4-BE49-F238E27FC236}">
                <a16:creationId xmlns:a16="http://schemas.microsoft.com/office/drawing/2014/main" id="{72A71068-3C5E-48DD-4CCE-54610CCEC382}"/>
              </a:ext>
            </a:extLst>
          </p:cNvPr>
          <p:cNvSpPr txBox="1"/>
          <p:nvPr/>
        </p:nvSpPr>
        <p:spPr>
          <a:xfrm>
            <a:off x="1225061" y="3796719"/>
            <a:ext cx="2356146" cy="1015663"/>
          </a:xfrm>
          <a:prstGeom prst="rect">
            <a:avLst/>
          </a:prstGeom>
          <a:noFill/>
        </p:spPr>
        <p:txBody>
          <a:bodyPr wrap="square" rtlCol="0">
            <a:spAutoFit/>
          </a:bodyPr>
          <a:lstStyle/>
          <a:p>
            <a:pPr algn="r"/>
            <a:r>
              <a:rPr lang="fr-BE" sz="1000" dirty="0">
                <a:solidFill>
                  <a:srgbClr val="00B050"/>
                </a:solidFill>
              </a:rPr>
              <a:t>Candy World France</a:t>
            </a:r>
          </a:p>
          <a:p>
            <a:pPr algn="r"/>
            <a:r>
              <a:rPr lang="fr-BE" sz="1000" dirty="0" err="1">
                <a:solidFill>
                  <a:srgbClr val="00B050"/>
                </a:solidFill>
              </a:rPr>
              <a:t>Industrial</a:t>
            </a:r>
            <a:r>
              <a:rPr lang="fr-BE" sz="1000" dirty="0">
                <a:solidFill>
                  <a:srgbClr val="00B050"/>
                </a:solidFill>
              </a:rPr>
              <a:t> </a:t>
            </a:r>
            <a:r>
              <a:rPr lang="fr-BE" sz="1000" dirty="0" err="1">
                <a:solidFill>
                  <a:srgbClr val="00B050"/>
                </a:solidFill>
              </a:rPr>
              <a:t>sweetener</a:t>
            </a:r>
            <a:endParaRPr lang="fr-BE" sz="1000" dirty="0">
              <a:solidFill>
                <a:srgbClr val="00B050"/>
              </a:solidFill>
            </a:endParaRPr>
          </a:p>
          <a:p>
            <a:pPr algn="r"/>
            <a:r>
              <a:rPr lang="fr-BE" sz="1000" dirty="0">
                <a:solidFill>
                  <a:srgbClr val="00B050"/>
                </a:solidFill>
              </a:rPr>
              <a:t>International (Fr = 64 pers)</a:t>
            </a:r>
          </a:p>
          <a:p>
            <a:pPr algn="r"/>
            <a:r>
              <a:rPr lang="fr-BE" sz="1000" dirty="0">
                <a:solidFill>
                  <a:srgbClr val="00B050"/>
                </a:solidFill>
              </a:rPr>
              <a:t>1987</a:t>
            </a:r>
          </a:p>
          <a:p>
            <a:pPr algn="r"/>
            <a:r>
              <a:rPr lang="fr-BE" sz="1000" dirty="0">
                <a:solidFill>
                  <a:srgbClr val="00B050"/>
                </a:solidFill>
              </a:rPr>
              <a:t>Candy World </a:t>
            </a:r>
          </a:p>
          <a:p>
            <a:pPr algn="r"/>
            <a:r>
              <a:rPr lang="fr-BE" sz="1000" dirty="0">
                <a:solidFill>
                  <a:srgbClr val="00B050"/>
                </a:solidFill>
              </a:rPr>
              <a:t>International </a:t>
            </a:r>
            <a:endParaRPr lang="en-US" sz="1000" dirty="0">
              <a:solidFill>
                <a:srgbClr val="00B050"/>
              </a:solidFill>
            </a:endParaRPr>
          </a:p>
        </p:txBody>
      </p:sp>
      <p:sp>
        <p:nvSpPr>
          <p:cNvPr id="35" name="TextBox 34">
            <a:extLst>
              <a:ext uri="{FF2B5EF4-FFF2-40B4-BE49-F238E27FC236}">
                <a16:creationId xmlns:a16="http://schemas.microsoft.com/office/drawing/2014/main" id="{62F68E98-CEB7-91A3-1775-F459562E6F09}"/>
              </a:ext>
            </a:extLst>
          </p:cNvPr>
          <p:cNvSpPr txBox="1"/>
          <p:nvPr/>
        </p:nvSpPr>
        <p:spPr>
          <a:xfrm>
            <a:off x="1952919" y="5212012"/>
            <a:ext cx="1664346" cy="1169551"/>
          </a:xfrm>
          <a:prstGeom prst="rect">
            <a:avLst/>
          </a:prstGeom>
          <a:noFill/>
        </p:spPr>
        <p:txBody>
          <a:bodyPr wrap="square" rtlCol="0">
            <a:spAutoFit/>
          </a:bodyPr>
          <a:lstStyle/>
          <a:p>
            <a:pPr algn="r"/>
            <a:r>
              <a:rPr lang="fr-BE" sz="1000" dirty="0">
                <a:solidFill>
                  <a:srgbClr val="00B050"/>
                </a:solidFill>
              </a:rPr>
              <a:t>38 </a:t>
            </a:r>
            <a:r>
              <a:rPr lang="fr-BE" sz="1000" dirty="0" err="1">
                <a:solidFill>
                  <a:srgbClr val="00B050"/>
                </a:solidFill>
              </a:rPr>
              <a:t>PCs</a:t>
            </a:r>
            <a:r>
              <a:rPr lang="fr-BE" sz="1000" dirty="0">
                <a:solidFill>
                  <a:srgbClr val="00B050"/>
                </a:solidFill>
              </a:rPr>
              <a:t> + 10 </a:t>
            </a:r>
            <a:r>
              <a:rPr lang="fr-BE" sz="1000" dirty="0" err="1">
                <a:solidFill>
                  <a:srgbClr val="00B050"/>
                </a:solidFill>
              </a:rPr>
              <a:t>LCVs</a:t>
            </a:r>
            <a:endParaRPr lang="fr-BE" sz="1000" dirty="0">
              <a:solidFill>
                <a:srgbClr val="00B050"/>
              </a:solidFill>
            </a:endParaRPr>
          </a:p>
          <a:p>
            <a:pPr algn="r"/>
            <a:r>
              <a:rPr lang="fr-BE" sz="1000" dirty="0">
                <a:solidFill>
                  <a:srgbClr val="00B050"/>
                </a:solidFill>
              </a:rPr>
              <a:t>Yes</a:t>
            </a:r>
          </a:p>
          <a:p>
            <a:pPr algn="r"/>
            <a:r>
              <a:rPr lang="fr-BE" sz="1000" dirty="0">
                <a:solidFill>
                  <a:srgbClr val="00B050"/>
                </a:solidFill>
              </a:rPr>
              <a:t>TCO </a:t>
            </a:r>
            <a:r>
              <a:rPr lang="fr-BE" sz="1000" dirty="0" err="1">
                <a:solidFill>
                  <a:srgbClr val="00B050"/>
                </a:solidFill>
              </a:rPr>
              <a:t>criteria</a:t>
            </a:r>
            <a:endParaRPr lang="fr-BE" sz="1000" dirty="0">
              <a:solidFill>
                <a:srgbClr val="00B050"/>
              </a:solidFill>
            </a:endParaRPr>
          </a:p>
          <a:p>
            <a:pPr algn="r"/>
            <a:r>
              <a:rPr lang="fr-BE" sz="1000" dirty="0">
                <a:solidFill>
                  <a:srgbClr val="00B050"/>
                </a:solidFill>
              </a:rPr>
              <a:t>Yes</a:t>
            </a:r>
          </a:p>
          <a:p>
            <a:pPr algn="r"/>
            <a:r>
              <a:rPr lang="fr-BE" sz="1000" dirty="0">
                <a:solidFill>
                  <a:srgbClr val="00B050"/>
                </a:solidFill>
              </a:rPr>
              <a:t>FL / OL</a:t>
            </a:r>
          </a:p>
          <a:p>
            <a:pPr algn="r"/>
            <a:r>
              <a:rPr lang="fr-BE" sz="1000" dirty="0">
                <a:solidFill>
                  <a:srgbClr val="00B050"/>
                </a:solidFill>
              </a:rPr>
              <a:t>STLA + Renault</a:t>
            </a:r>
          </a:p>
          <a:p>
            <a:pPr algn="r"/>
            <a:r>
              <a:rPr lang="fr-BE" sz="1000" dirty="0">
                <a:solidFill>
                  <a:srgbClr val="00B050"/>
                </a:solidFill>
              </a:rPr>
              <a:t>4+3</a:t>
            </a:r>
          </a:p>
        </p:txBody>
      </p:sp>
      <p:sp>
        <p:nvSpPr>
          <p:cNvPr id="42" name="TextBox 41">
            <a:extLst>
              <a:ext uri="{FF2B5EF4-FFF2-40B4-BE49-F238E27FC236}">
                <a16:creationId xmlns:a16="http://schemas.microsoft.com/office/drawing/2014/main" id="{B06E735B-F9D5-7344-54BD-DB16426B83D4}"/>
              </a:ext>
            </a:extLst>
          </p:cNvPr>
          <p:cNvSpPr txBox="1"/>
          <p:nvPr/>
        </p:nvSpPr>
        <p:spPr>
          <a:xfrm>
            <a:off x="5458492" y="2346688"/>
            <a:ext cx="2356146" cy="707886"/>
          </a:xfrm>
          <a:prstGeom prst="rect">
            <a:avLst/>
          </a:prstGeom>
          <a:noFill/>
        </p:spPr>
        <p:txBody>
          <a:bodyPr wrap="square" rtlCol="0">
            <a:spAutoFit/>
          </a:bodyPr>
          <a:lstStyle/>
          <a:p>
            <a:pPr algn="r"/>
            <a:r>
              <a:rPr lang="en-US" sz="1000" dirty="0">
                <a:solidFill>
                  <a:srgbClr val="00B050"/>
                </a:solidFill>
              </a:rPr>
              <a:t>20k/35k km</a:t>
            </a:r>
          </a:p>
          <a:p>
            <a:pPr algn="r"/>
            <a:r>
              <a:rPr lang="en-US" sz="1000" dirty="0">
                <a:solidFill>
                  <a:srgbClr val="00B050"/>
                </a:solidFill>
              </a:rPr>
              <a:t>36 - 48 months</a:t>
            </a:r>
          </a:p>
          <a:p>
            <a:pPr algn="r"/>
            <a:r>
              <a:rPr lang="en-US" sz="1000" dirty="0">
                <a:solidFill>
                  <a:srgbClr val="00B050"/>
                </a:solidFill>
              </a:rPr>
              <a:t>Mixed</a:t>
            </a:r>
          </a:p>
          <a:p>
            <a:pPr algn="r"/>
            <a:r>
              <a:rPr lang="en-US" sz="1000" dirty="0">
                <a:solidFill>
                  <a:srgbClr val="00B050"/>
                </a:solidFill>
              </a:rPr>
              <a:t>Pro + Statutory</a:t>
            </a:r>
            <a:endParaRPr lang="fr-BE" sz="1000" dirty="0">
              <a:solidFill>
                <a:srgbClr val="00B050"/>
              </a:solidFill>
            </a:endParaRPr>
          </a:p>
        </p:txBody>
      </p:sp>
      <p:sp>
        <p:nvSpPr>
          <p:cNvPr id="44" name="TextBox 43">
            <a:extLst>
              <a:ext uri="{FF2B5EF4-FFF2-40B4-BE49-F238E27FC236}">
                <a16:creationId xmlns:a16="http://schemas.microsoft.com/office/drawing/2014/main" id="{FDE11040-0E93-3E8A-1C0D-8E8A7592BD04}"/>
              </a:ext>
            </a:extLst>
          </p:cNvPr>
          <p:cNvSpPr txBox="1"/>
          <p:nvPr/>
        </p:nvSpPr>
        <p:spPr>
          <a:xfrm>
            <a:off x="5458492" y="3238282"/>
            <a:ext cx="2356146" cy="861774"/>
          </a:xfrm>
          <a:prstGeom prst="rect">
            <a:avLst/>
          </a:prstGeom>
          <a:noFill/>
        </p:spPr>
        <p:txBody>
          <a:bodyPr wrap="square" rtlCol="0">
            <a:spAutoFit/>
          </a:bodyPr>
          <a:lstStyle/>
          <a:p>
            <a:pPr algn="r"/>
            <a:r>
              <a:rPr lang="fr-BE" sz="1000" dirty="0">
                <a:solidFill>
                  <a:srgbClr val="00B050"/>
                </a:solidFill>
              </a:rPr>
              <a:t>Full Service OL</a:t>
            </a:r>
          </a:p>
          <a:p>
            <a:pPr algn="r"/>
            <a:endParaRPr lang="fr-BE" sz="1000" dirty="0">
              <a:solidFill>
                <a:srgbClr val="00B050"/>
              </a:solidFill>
            </a:endParaRPr>
          </a:p>
          <a:p>
            <a:pPr algn="r"/>
            <a:r>
              <a:rPr lang="fr-BE" sz="1000" dirty="0">
                <a:solidFill>
                  <a:srgbClr val="00B050"/>
                </a:solidFill>
              </a:rPr>
              <a:t>Yes</a:t>
            </a:r>
          </a:p>
          <a:p>
            <a:pPr algn="r"/>
            <a:r>
              <a:rPr lang="fr-BE" sz="1000" dirty="0">
                <a:solidFill>
                  <a:srgbClr val="00B050"/>
                </a:solidFill>
              </a:rPr>
              <a:t>Yes</a:t>
            </a:r>
          </a:p>
          <a:p>
            <a:pPr algn="r"/>
            <a:endParaRPr lang="fr-BE" sz="1000" dirty="0">
              <a:solidFill>
                <a:srgbClr val="00B050"/>
              </a:solidFill>
            </a:endParaRPr>
          </a:p>
        </p:txBody>
      </p:sp>
      <p:sp>
        <p:nvSpPr>
          <p:cNvPr id="45" name="TextBox 44">
            <a:extLst>
              <a:ext uri="{FF2B5EF4-FFF2-40B4-BE49-F238E27FC236}">
                <a16:creationId xmlns:a16="http://schemas.microsoft.com/office/drawing/2014/main" id="{6173CB62-F322-AC7B-0A18-25D0F5AB1381}"/>
              </a:ext>
            </a:extLst>
          </p:cNvPr>
          <p:cNvSpPr txBox="1"/>
          <p:nvPr/>
        </p:nvSpPr>
        <p:spPr>
          <a:xfrm>
            <a:off x="5491761" y="4278650"/>
            <a:ext cx="2356146" cy="707886"/>
          </a:xfrm>
          <a:prstGeom prst="rect">
            <a:avLst/>
          </a:prstGeom>
          <a:noFill/>
        </p:spPr>
        <p:txBody>
          <a:bodyPr wrap="square" rtlCol="0">
            <a:spAutoFit/>
          </a:bodyPr>
          <a:lstStyle/>
          <a:p>
            <a:pPr algn="r"/>
            <a:r>
              <a:rPr lang="fr-BE" sz="1000" dirty="0">
                <a:solidFill>
                  <a:srgbClr val="00B050"/>
                </a:solidFill>
              </a:rPr>
              <a:t>LEV</a:t>
            </a:r>
          </a:p>
          <a:p>
            <a:pPr algn="r"/>
            <a:endParaRPr lang="fr-BE" sz="1000" dirty="0">
              <a:solidFill>
                <a:srgbClr val="00B050"/>
              </a:solidFill>
            </a:endParaRPr>
          </a:p>
          <a:p>
            <a:pPr algn="r"/>
            <a:endParaRPr lang="fr-BE" sz="1000" dirty="0">
              <a:solidFill>
                <a:srgbClr val="00B050"/>
              </a:solidFill>
            </a:endParaRPr>
          </a:p>
          <a:p>
            <a:pPr algn="r"/>
            <a:r>
              <a:rPr lang="fr-BE" sz="1000" dirty="0">
                <a:solidFill>
                  <a:srgbClr val="00B050"/>
                </a:solidFill>
              </a:rPr>
              <a:t>Arval/ALD</a:t>
            </a:r>
          </a:p>
        </p:txBody>
      </p:sp>
      <p:sp>
        <p:nvSpPr>
          <p:cNvPr id="48" name="TextBox 47">
            <a:extLst>
              <a:ext uri="{FF2B5EF4-FFF2-40B4-BE49-F238E27FC236}">
                <a16:creationId xmlns:a16="http://schemas.microsoft.com/office/drawing/2014/main" id="{C5F0B8E3-7AF8-4040-4ED1-8EF073A26D05}"/>
              </a:ext>
            </a:extLst>
          </p:cNvPr>
          <p:cNvSpPr txBox="1"/>
          <p:nvPr/>
        </p:nvSpPr>
        <p:spPr>
          <a:xfrm>
            <a:off x="5488270" y="4999927"/>
            <a:ext cx="2356146" cy="400110"/>
          </a:xfrm>
          <a:prstGeom prst="rect">
            <a:avLst/>
          </a:prstGeom>
          <a:noFill/>
        </p:spPr>
        <p:txBody>
          <a:bodyPr wrap="square" rtlCol="0">
            <a:spAutoFit/>
          </a:bodyPr>
          <a:lstStyle/>
          <a:p>
            <a:pPr algn="r"/>
            <a:r>
              <a:rPr lang="en-US" sz="1000" dirty="0">
                <a:solidFill>
                  <a:srgbClr val="00B050"/>
                </a:solidFill>
              </a:rPr>
              <a:t>Interested in </a:t>
            </a:r>
          </a:p>
          <a:p>
            <a:pPr algn="r"/>
            <a:r>
              <a:rPr lang="en-US" sz="1000" dirty="0">
                <a:solidFill>
                  <a:srgbClr val="00B050"/>
                </a:solidFill>
              </a:rPr>
              <a:t>TCO 2 approach</a:t>
            </a:r>
            <a:endParaRPr lang="fr-BE" sz="1000" dirty="0">
              <a:solidFill>
                <a:srgbClr val="00B050"/>
              </a:solidFill>
            </a:endParaRPr>
          </a:p>
        </p:txBody>
      </p:sp>
      <p:sp>
        <p:nvSpPr>
          <p:cNvPr id="49" name="TextBox 48">
            <a:extLst>
              <a:ext uri="{FF2B5EF4-FFF2-40B4-BE49-F238E27FC236}">
                <a16:creationId xmlns:a16="http://schemas.microsoft.com/office/drawing/2014/main" id="{2A52FB20-FA7F-F171-B8A8-D2F6C6F1EDE8}"/>
              </a:ext>
            </a:extLst>
          </p:cNvPr>
          <p:cNvSpPr txBox="1"/>
          <p:nvPr/>
        </p:nvSpPr>
        <p:spPr>
          <a:xfrm>
            <a:off x="10604035" y="2574932"/>
            <a:ext cx="1390405" cy="861774"/>
          </a:xfrm>
          <a:prstGeom prst="rect">
            <a:avLst/>
          </a:prstGeom>
          <a:noFill/>
        </p:spPr>
        <p:txBody>
          <a:bodyPr wrap="square" rtlCol="0">
            <a:spAutoFit/>
          </a:bodyPr>
          <a:lstStyle/>
          <a:p>
            <a:pPr algn="r"/>
            <a:r>
              <a:rPr lang="fr-BE" sz="1000" dirty="0">
                <a:solidFill>
                  <a:srgbClr val="00B050"/>
                </a:solidFill>
              </a:rPr>
              <a:t>Financial Leasing for </a:t>
            </a:r>
            <a:r>
              <a:rPr lang="fr-BE" sz="1000" dirty="0" err="1">
                <a:solidFill>
                  <a:srgbClr val="00B050"/>
                </a:solidFill>
              </a:rPr>
              <a:t>LCVs</a:t>
            </a:r>
            <a:endParaRPr lang="fr-BE" sz="1000" dirty="0">
              <a:solidFill>
                <a:srgbClr val="00B050"/>
              </a:solidFill>
            </a:endParaRPr>
          </a:p>
          <a:p>
            <a:pPr algn="r"/>
            <a:r>
              <a:rPr lang="fr-BE" sz="1000" dirty="0" err="1">
                <a:solidFill>
                  <a:srgbClr val="00B050"/>
                </a:solidFill>
              </a:rPr>
              <a:t>Operational</a:t>
            </a:r>
            <a:r>
              <a:rPr lang="fr-BE" sz="1000" dirty="0">
                <a:solidFill>
                  <a:srgbClr val="00B050"/>
                </a:solidFill>
              </a:rPr>
              <a:t> Leasing for </a:t>
            </a:r>
            <a:r>
              <a:rPr lang="fr-BE" sz="1000" dirty="0" err="1">
                <a:solidFill>
                  <a:srgbClr val="00B050"/>
                </a:solidFill>
              </a:rPr>
              <a:t>PCs</a:t>
            </a:r>
            <a:endParaRPr lang="fr-BE" sz="1000" dirty="0">
              <a:solidFill>
                <a:srgbClr val="00B050"/>
              </a:solidFill>
            </a:endParaRPr>
          </a:p>
          <a:p>
            <a:pPr algn="r"/>
            <a:r>
              <a:rPr lang="fr-BE" sz="1000" dirty="0">
                <a:solidFill>
                  <a:srgbClr val="00B050"/>
                </a:solidFill>
              </a:rPr>
              <a:t>F2ML + DIAC</a:t>
            </a:r>
          </a:p>
        </p:txBody>
      </p:sp>
      <p:sp>
        <p:nvSpPr>
          <p:cNvPr id="52" name="TextBox 51">
            <a:extLst>
              <a:ext uri="{FF2B5EF4-FFF2-40B4-BE49-F238E27FC236}">
                <a16:creationId xmlns:a16="http://schemas.microsoft.com/office/drawing/2014/main" id="{11C4B582-D3DB-EEC3-7AA7-494013FB6744}"/>
              </a:ext>
            </a:extLst>
          </p:cNvPr>
          <p:cNvSpPr txBox="1"/>
          <p:nvPr/>
        </p:nvSpPr>
        <p:spPr>
          <a:xfrm>
            <a:off x="1572305" y="2868657"/>
            <a:ext cx="551746" cy="246221"/>
          </a:xfrm>
          <a:prstGeom prst="rect">
            <a:avLst/>
          </a:prstGeom>
          <a:noFill/>
        </p:spPr>
        <p:txBody>
          <a:bodyPr wrap="square" rtlCol="0">
            <a:spAutoFit/>
          </a:bodyPr>
          <a:lstStyle/>
          <a:p>
            <a:r>
              <a:rPr lang="fr-BE" sz="1000">
                <a:solidFill>
                  <a:srgbClr val="00B050"/>
                </a:solidFill>
              </a:rPr>
              <a:t>X</a:t>
            </a:r>
            <a:endParaRPr lang="en-US">
              <a:solidFill>
                <a:srgbClr val="00B050"/>
              </a:solidFill>
            </a:endParaRPr>
          </a:p>
        </p:txBody>
      </p:sp>
      <p:sp>
        <p:nvSpPr>
          <p:cNvPr id="53" name="TextBox 52">
            <a:extLst>
              <a:ext uri="{FF2B5EF4-FFF2-40B4-BE49-F238E27FC236}">
                <a16:creationId xmlns:a16="http://schemas.microsoft.com/office/drawing/2014/main" id="{39B8646F-BA68-0F6D-AE97-0077BEBF12DD}"/>
              </a:ext>
            </a:extLst>
          </p:cNvPr>
          <p:cNvSpPr txBox="1"/>
          <p:nvPr/>
        </p:nvSpPr>
        <p:spPr>
          <a:xfrm>
            <a:off x="1935862" y="3160723"/>
            <a:ext cx="1624326" cy="400110"/>
          </a:xfrm>
          <a:prstGeom prst="rect">
            <a:avLst/>
          </a:prstGeom>
          <a:noFill/>
        </p:spPr>
        <p:txBody>
          <a:bodyPr wrap="square" rtlCol="0">
            <a:spAutoFit/>
          </a:bodyPr>
          <a:lstStyle/>
          <a:p>
            <a:pPr algn="r"/>
            <a:r>
              <a:rPr lang="en-US" sz="1000" dirty="0">
                <a:solidFill>
                  <a:srgbClr val="00B050"/>
                </a:solidFill>
              </a:rPr>
              <a:t>Reports to HR</a:t>
            </a:r>
          </a:p>
          <a:p>
            <a:pPr algn="r"/>
            <a:r>
              <a:rPr lang="en-US" sz="1000" dirty="0">
                <a:solidFill>
                  <a:srgbClr val="00B050"/>
                </a:solidFill>
              </a:rPr>
              <a:t>(Stephane </a:t>
            </a:r>
            <a:r>
              <a:rPr lang="en-US" sz="1000" dirty="0" err="1">
                <a:solidFill>
                  <a:srgbClr val="00B050"/>
                </a:solidFill>
              </a:rPr>
              <a:t>Leclou</a:t>
            </a:r>
            <a:r>
              <a:rPr lang="en-US" sz="1000" dirty="0">
                <a:solidFill>
                  <a:srgbClr val="00B050"/>
                </a:solidFill>
              </a:rPr>
              <a:t>)</a:t>
            </a:r>
            <a:endParaRPr lang="en-US" dirty="0">
              <a:solidFill>
                <a:srgbClr val="00B050"/>
              </a:solidFill>
            </a:endParaRPr>
          </a:p>
        </p:txBody>
      </p:sp>
      <p:sp>
        <p:nvSpPr>
          <p:cNvPr id="54" name="TextBox 53">
            <a:extLst>
              <a:ext uri="{FF2B5EF4-FFF2-40B4-BE49-F238E27FC236}">
                <a16:creationId xmlns:a16="http://schemas.microsoft.com/office/drawing/2014/main" id="{A96897AE-EB09-7B58-7737-8BB24BB16210}"/>
              </a:ext>
            </a:extLst>
          </p:cNvPr>
          <p:cNvSpPr txBox="1"/>
          <p:nvPr/>
        </p:nvSpPr>
        <p:spPr>
          <a:xfrm>
            <a:off x="5583379" y="5896692"/>
            <a:ext cx="2356146" cy="400110"/>
          </a:xfrm>
          <a:prstGeom prst="rect">
            <a:avLst/>
          </a:prstGeom>
          <a:noFill/>
        </p:spPr>
        <p:txBody>
          <a:bodyPr wrap="square" rtlCol="0">
            <a:spAutoFit/>
          </a:bodyPr>
          <a:lstStyle/>
          <a:p>
            <a:pPr algn="r"/>
            <a:r>
              <a:rPr lang="fr-BE" sz="1000" dirty="0">
                <a:solidFill>
                  <a:srgbClr val="00B050"/>
                </a:solidFill>
              </a:rPr>
              <a:t>Yes</a:t>
            </a:r>
          </a:p>
          <a:p>
            <a:pPr algn="r"/>
            <a:endParaRPr lang="fr-BE" sz="1000" dirty="0">
              <a:solidFill>
                <a:srgbClr val="00B050"/>
              </a:solidFill>
            </a:endParaRPr>
          </a:p>
        </p:txBody>
      </p:sp>
      <p:sp>
        <p:nvSpPr>
          <p:cNvPr id="55" name="TextBox 54">
            <a:extLst>
              <a:ext uri="{FF2B5EF4-FFF2-40B4-BE49-F238E27FC236}">
                <a16:creationId xmlns:a16="http://schemas.microsoft.com/office/drawing/2014/main" id="{C0D238B9-EEC8-1C43-45AF-7D0A9C068F2D}"/>
              </a:ext>
            </a:extLst>
          </p:cNvPr>
          <p:cNvSpPr txBox="1"/>
          <p:nvPr/>
        </p:nvSpPr>
        <p:spPr>
          <a:xfrm>
            <a:off x="9594196" y="4116919"/>
            <a:ext cx="2356146" cy="246221"/>
          </a:xfrm>
          <a:prstGeom prst="rect">
            <a:avLst/>
          </a:prstGeom>
          <a:noFill/>
        </p:spPr>
        <p:txBody>
          <a:bodyPr wrap="square" rtlCol="0">
            <a:spAutoFit/>
          </a:bodyPr>
          <a:lstStyle/>
          <a:p>
            <a:pPr algn="r"/>
            <a:r>
              <a:rPr lang="fr-BE" sz="1000" dirty="0">
                <a:solidFill>
                  <a:srgbClr val="00B050"/>
                </a:solidFill>
              </a:rPr>
              <a:t>Yes</a:t>
            </a:r>
          </a:p>
        </p:txBody>
      </p:sp>
      <p:sp>
        <p:nvSpPr>
          <p:cNvPr id="56" name="TextBox 55">
            <a:extLst>
              <a:ext uri="{FF2B5EF4-FFF2-40B4-BE49-F238E27FC236}">
                <a16:creationId xmlns:a16="http://schemas.microsoft.com/office/drawing/2014/main" id="{9DF8EF2D-E487-8919-BB97-16D9E2209F07}"/>
              </a:ext>
            </a:extLst>
          </p:cNvPr>
          <p:cNvSpPr txBox="1"/>
          <p:nvPr/>
        </p:nvSpPr>
        <p:spPr>
          <a:xfrm>
            <a:off x="9296400" y="4491629"/>
            <a:ext cx="2787632" cy="1169551"/>
          </a:xfrm>
          <a:prstGeom prst="rect">
            <a:avLst/>
          </a:prstGeom>
          <a:noFill/>
        </p:spPr>
        <p:txBody>
          <a:bodyPr wrap="square" rtlCol="0">
            <a:spAutoFit/>
          </a:bodyPr>
          <a:lstStyle/>
          <a:p>
            <a:pPr algn="r"/>
            <a:r>
              <a:rPr lang="fr-BE" sz="1000" dirty="0">
                <a:solidFill>
                  <a:srgbClr val="00B050"/>
                </a:solidFill>
              </a:rPr>
              <a:t>Full Service</a:t>
            </a:r>
          </a:p>
          <a:p>
            <a:pPr algn="r"/>
            <a:r>
              <a:rPr lang="fr-BE" sz="1000" dirty="0">
                <a:solidFill>
                  <a:srgbClr val="00B050"/>
                </a:solidFill>
              </a:rPr>
              <a:t> </a:t>
            </a:r>
            <a:r>
              <a:rPr lang="fr-BE" sz="1000" dirty="0" err="1">
                <a:solidFill>
                  <a:srgbClr val="00B050"/>
                </a:solidFill>
              </a:rPr>
              <a:t>Op.Leasing</a:t>
            </a:r>
            <a:r>
              <a:rPr lang="fr-BE" sz="1000" dirty="0">
                <a:solidFill>
                  <a:srgbClr val="00B050"/>
                </a:solidFill>
              </a:rPr>
              <a:t> </a:t>
            </a:r>
          </a:p>
          <a:p>
            <a:pPr algn="r"/>
            <a:r>
              <a:rPr lang="fr-BE" sz="1000" dirty="0" err="1">
                <a:solidFill>
                  <a:srgbClr val="00B050"/>
                </a:solidFill>
              </a:rPr>
              <a:t>Excl</a:t>
            </a:r>
            <a:r>
              <a:rPr lang="fr-BE" sz="1000" dirty="0">
                <a:solidFill>
                  <a:srgbClr val="00B050"/>
                </a:solidFill>
              </a:rPr>
              <a:t>. </a:t>
            </a:r>
            <a:r>
              <a:rPr lang="fr-BE" sz="1000" dirty="0" err="1">
                <a:solidFill>
                  <a:srgbClr val="00B050"/>
                </a:solidFill>
              </a:rPr>
              <a:t>insurance</a:t>
            </a:r>
            <a:endParaRPr lang="fr-BE" sz="1000" dirty="0">
              <a:solidFill>
                <a:srgbClr val="00B050"/>
              </a:solidFill>
            </a:endParaRPr>
          </a:p>
          <a:p>
            <a:pPr algn="r"/>
            <a:r>
              <a:rPr lang="fr-BE" sz="1000" dirty="0">
                <a:solidFill>
                  <a:srgbClr val="00B050"/>
                </a:solidFill>
              </a:rPr>
              <a:t>TCO Budget </a:t>
            </a:r>
          </a:p>
          <a:p>
            <a:pPr algn="r"/>
            <a:r>
              <a:rPr lang="fr-BE" sz="1000" dirty="0">
                <a:solidFill>
                  <a:srgbClr val="00B050"/>
                </a:solidFill>
              </a:rPr>
              <a:t>per </a:t>
            </a:r>
            <a:r>
              <a:rPr lang="fr-BE" sz="1000" dirty="0" err="1">
                <a:solidFill>
                  <a:srgbClr val="00B050"/>
                </a:solidFill>
              </a:rPr>
              <a:t>category</a:t>
            </a:r>
            <a:endParaRPr lang="fr-BE" sz="1000" dirty="0">
              <a:solidFill>
                <a:srgbClr val="00B050"/>
              </a:solidFill>
            </a:endParaRPr>
          </a:p>
          <a:p>
            <a:pPr algn="r"/>
            <a:r>
              <a:rPr lang="fr-BE" sz="1000" dirty="0">
                <a:solidFill>
                  <a:srgbClr val="00B050"/>
                </a:solidFill>
              </a:rPr>
              <a:t>(OL </a:t>
            </a:r>
            <a:r>
              <a:rPr lang="fr-BE" sz="1000" dirty="0" err="1">
                <a:solidFill>
                  <a:srgbClr val="00B050"/>
                </a:solidFill>
              </a:rPr>
              <a:t>rent</a:t>
            </a:r>
            <a:r>
              <a:rPr lang="fr-BE" sz="1000" dirty="0">
                <a:solidFill>
                  <a:srgbClr val="00B050"/>
                </a:solidFill>
              </a:rPr>
              <a:t> + </a:t>
            </a:r>
            <a:r>
              <a:rPr lang="fr-BE" sz="1000" dirty="0" err="1">
                <a:solidFill>
                  <a:srgbClr val="00B050"/>
                </a:solidFill>
              </a:rPr>
              <a:t>Cy</a:t>
            </a:r>
            <a:r>
              <a:rPr lang="fr-BE" sz="1000" dirty="0">
                <a:solidFill>
                  <a:srgbClr val="00B050"/>
                </a:solidFill>
              </a:rPr>
              <a:t> Car </a:t>
            </a:r>
            <a:r>
              <a:rPr lang="fr-BE" sz="1000" dirty="0" err="1">
                <a:solidFill>
                  <a:srgbClr val="00B050"/>
                </a:solidFill>
              </a:rPr>
              <a:t>Tax</a:t>
            </a:r>
            <a:r>
              <a:rPr lang="fr-BE" sz="1000" dirty="0">
                <a:solidFill>
                  <a:srgbClr val="00B050"/>
                </a:solidFill>
              </a:rPr>
              <a:t> + </a:t>
            </a:r>
            <a:r>
              <a:rPr lang="fr-BE" sz="1000" dirty="0" err="1">
                <a:solidFill>
                  <a:srgbClr val="00B050"/>
                </a:solidFill>
              </a:rPr>
              <a:t>consumption</a:t>
            </a:r>
            <a:r>
              <a:rPr lang="fr-BE" sz="1000" dirty="0">
                <a:solidFill>
                  <a:srgbClr val="00B050"/>
                </a:solidFill>
              </a:rPr>
              <a:t>)</a:t>
            </a:r>
          </a:p>
          <a:p>
            <a:pPr algn="r"/>
            <a:endParaRPr lang="fr-BE" sz="1000" dirty="0">
              <a:solidFill>
                <a:srgbClr val="00B050"/>
              </a:solidFill>
            </a:endParaRPr>
          </a:p>
        </p:txBody>
      </p:sp>
      <p:sp>
        <p:nvSpPr>
          <p:cNvPr id="51" name="TextBox 50">
            <a:extLst>
              <a:ext uri="{FF2B5EF4-FFF2-40B4-BE49-F238E27FC236}">
                <a16:creationId xmlns:a16="http://schemas.microsoft.com/office/drawing/2014/main" id="{02EF8AA2-1FBA-516D-19E5-2B1E896EE673}"/>
              </a:ext>
            </a:extLst>
          </p:cNvPr>
          <p:cNvSpPr txBox="1"/>
          <p:nvPr/>
        </p:nvSpPr>
        <p:spPr>
          <a:xfrm>
            <a:off x="10650897" y="3656286"/>
            <a:ext cx="1390405" cy="400110"/>
          </a:xfrm>
          <a:prstGeom prst="rect">
            <a:avLst/>
          </a:prstGeom>
          <a:noFill/>
        </p:spPr>
        <p:txBody>
          <a:bodyPr wrap="square" rtlCol="0">
            <a:spAutoFit/>
          </a:bodyPr>
          <a:lstStyle/>
          <a:p>
            <a:pPr algn="r"/>
            <a:r>
              <a:rPr lang="fr-BE" sz="1000" dirty="0" err="1">
                <a:solidFill>
                  <a:srgbClr val="00B050"/>
                </a:solidFill>
              </a:rPr>
              <a:t>According</a:t>
            </a:r>
            <a:r>
              <a:rPr lang="fr-BE" sz="1000" dirty="0">
                <a:solidFill>
                  <a:srgbClr val="00B050"/>
                </a:solidFill>
              </a:rPr>
              <a:t> to </a:t>
            </a:r>
            <a:r>
              <a:rPr lang="fr-BE" sz="1000" dirty="0" err="1">
                <a:solidFill>
                  <a:srgbClr val="00B050"/>
                </a:solidFill>
              </a:rPr>
              <a:t>grid</a:t>
            </a:r>
            <a:endParaRPr lang="fr-BE" sz="1000" dirty="0">
              <a:solidFill>
                <a:srgbClr val="00B050"/>
              </a:solidFill>
            </a:endParaRPr>
          </a:p>
          <a:p>
            <a:pPr algn="r"/>
            <a:r>
              <a:rPr lang="fr-BE" sz="1000" dirty="0">
                <a:solidFill>
                  <a:srgbClr val="00B050"/>
                </a:solidFill>
              </a:rPr>
              <a:t>10%</a:t>
            </a:r>
          </a:p>
        </p:txBody>
      </p:sp>
      <p:sp>
        <p:nvSpPr>
          <p:cNvPr id="57" name="Rectangle 56">
            <a:extLst>
              <a:ext uri="{FF2B5EF4-FFF2-40B4-BE49-F238E27FC236}">
                <a16:creationId xmlns:a16="http://schemas.microsoft.com/office/drawing/2014/main" id="{5DE45C42-4846-17AB-90DE-D785172F62D5}"/>
              </a:ext>
            </a:extLst>
          </p:cNvPr>
          <p:cNvSpPr/>
          <p:nvPr/>
        </p:nvSpPr>
        <p:spPr bwMode="auto">
          <a:xfrm>
            <a:off x="4209112" y="1272607"/>
            <a:ext cx="3736783" cy="67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latin typeface="+mj-lt"/>
                <a:cs typeface="Calibri" panose="020F0502020204030204" pitchFamily="34" charset="0"/>
              </a:rPr>
              <a:t>What are their </a:t>
            </a:r>
          </a:p>
          <a:p>
            <a:pPr algn="ctr" eaLnBrk="1" hangingPunct="1">
              <a:defRPr/>
            </a:pPr>
            <a:r>
              <a:rPr lang="en-GB" dirty="0">
                <a:latin typeface="+mj-lt"/>
                <a:cs typeface="Calibri" panose="020F0502020204030204" pitchFamily="34" charset="0"/>
              </a:rPr>
              <a:t>expectations?</a:t>
            </a:r>
            <a:endParaRPr lang="en-GB" sz="2000" dirty="0">
              <a:latin typeface="+mj-lt"/>
              <a:cs typeface="Calibri" panose="020F0502020204030204" pitchFamily="34" charset="0"/>
            </a:endParaRPr>
          </a:p>
          <a:p>
            <a:pPr algn="ctr" eaLnBrk="1" hangingPunct="1">
              <a:defRPr/>
            </a:pPr>
            <a:endParaRPr lang="en-GB" sz="1200" dirty="0">
              <a:cs typeface="Calibri" panose="020F0502020204030204" pitchFamily="34" charset="0"/>
            </a:endParaRPr>
          </a:p>
        </p:txBody>
      </p:sp>
      <p:pic>
        <p:nvPicPr>
          <p:cNvPr id="58" name="Graphic 57" descr="Clipboard Partially Checked outline">
            <a:extLst>
              <a:ext uri="{FF2B5EF4-FFF2-40B4-BE49-F238E27FC236}">
                <a16:creationId xmlns:a16="http://schemas.microsoft.com/office/drawing/2014/main" id="{B30F32F8-0E3F-7F82-1BE0-9B2360B0E2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2825" y="1243330"/>
            <a:ext cx="712760" cy="712760"/>
          </a:xfrm>
          <a:prstGeom prst="rect">
            <a:avLst/>
          </a:prstGeom>
        </p:spPr>
      </p:pic>
      <p:sp>
        <p:nvSpPr>
          <p:cNvPr id="59" name="TextBox 58">
            <a:extLst>
              <a:ext uri="{FF2B5EF4-FFF2-40B4-BE49-F238E27FC236}">
                <a16:creationId xmlns:a16="http://schemas.microsoft.com/office/drawing/2014/main" id="{120D7592-BA2D-92B9-9FDD-F7B8C8678969}"/>
              </a:ext>
            </a:extLst>
          </p:cNvPr>
          <p:cNvSpPr txBox="1"/>
          <p:nvPr/>
        </p:nvSpPr>
        <p:spPr>
          <a:xfrm>
            <a:off x="4919472" y="1715983"/>
            <a:ext cx="2506922" cy="276999"/>
          </a:xfrm>
          <a:prstGeom prst="rect">
            <a:avLst/>
          </a:prstGeom>
          <a:noFill/>
        </p:spPr>
        <p:txBody>
          <a:bodyPr wrap="square">
            <a:spAutoFit/>
          </a:bodyPr>
          <a:lstStyle/>
          <a:p>
            <a:pPr algn="ctr"/>
            <a:r>
              <a:rPr lang="en-GB" sz="1200" dirty="0">
                <a:solidFill>
                  <a:schemeClr val="lt1"/>
                </a:solidFill>
                <a:cs typeface="Calibri" panose="020F0502020204030204" pitchFamily="34" charset="0"/>
              </a:rPr>
              <a:t>Why is she/he there?</a:t>
            </a:r>
            <a:endParaRPr lang="en-US" sz="1200" dirty="0"/>
          </a:p>
        </p:txBody>
      </p:sp>
      <p:pic>
        <p:nvPicPr>
          <p:cNvPr id="60" name="Picture 2" descr="Stellantis dévoile un florilège de slogans pour ses marques">
            <a:extLst>
              <a:ext uri="{FF2B5EF4-FFF2-40B4-BE49-F238E27FC236}">
                <a16:creationId xmlns:a16="http://schemas.microsoft.com/office/drawing/2014/main" id="{340DB7B6-E1F4-FCE5-7279-7241AA8B87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61" name="Picture 2" descr="Drapeaux Monde Banque d'images et photos libres de droit - iStock">
            <a:extLst>
              <a:ext uri="{FF2B5EF4-FFF2-40B4-BE49-F238E27FC236}">
                <a16:creationId xmlns:a16="http://schemas.microsoft.com/office/drawing/2014/main" id="{7632307E-61BC-FBFE-BD94-009E8EC0F1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725420-8E66-BA8C-D3C4-1687E180805B}"/>
              </a:ext>
            </a:extLst>
          </p:cNvPr>
          <p:cNvSpPr txBox="1"/>
          <p:nvPr/>
        </p:nvSpPr>
        <p:spPr>
          <a:xfrm>
            <a:off x="1420916" y="2190183"/>
            <a:ext cx="2103935" cy="246221"/>
          </a:xfrm>
          <a:prstGeom prst="rect">
            <a:avLst/>
          </a:prstGeom>
          <a:noFill/>
        </p:spPr>
        <p:txBody>
          <a:bodyPr wrap="square" rtlCol="0">
            <a:spAutoFit/>
          </a:bodyPr>
          <a:lstStyle/>
          <a:p>
            <a:pPr algn="r"/>
            <a:r>
              <a:rPr lang="fr-BE" sz="1000" dirty="0" err="1">
                <a:solidFill>
                  <a:srgbClr val="00B050"/>
                </a:solidFill>
              </a:rPr>
              <a:t>BtoB</a:t>
            </a:r>
            <a:endParaRPr lang="fr-BE" sz="1000" dirty="0">
              <a:solidFill>
                <a:srgbClr val="00B050"/>
              </a:solidFill>
            </a:endParaRPr>
          </a:p>
        </p:txBody>
      </p:sp>
    </p:spTree>
    <p:extLst>
      <p:ext uri="{BB962C8B-B14F-4D97-AF65-F5344CB8AC3E}">
        <p14:creationId xmlns:p14="http://schemas.microsoft.com/office/powerpoint/2010/main" val="1253884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1328-0CF3-4F1B-A11E-2A6E4DAF9D6B}"/>
              </a:ext>
            </a:extLst>
          </p:cNvPr>
          <p:cNvSpPr>
            <a:spLocks noGrp="1"/>
          </p:cNvSpPr>
          <p:nvPr>
            <p:ph type="title"/>
          </p:nvPr>
        </p:nvSpPr>
        <p:spPr/>
        <p:txBody>
          <a:bodyPr/>
          <a:lstStyle/>
          <a:p>
            <a:r>
              <a:rPr lang="fr-BE"/>
              <a:t>conclusion</a:t>
            </a:r>
            <a:endParaRPr lang="en-US"/>
          </a:p>
        </p:txBody>
      </p:sp>
      <p:sp>
        <p:nvSpPr>
          <p:cNvPr id="3" name="Text Placeholder 2">
            <a:extLst>
              <a:ext uri="{FF2B5EF4-FFF2-40B4-BE49-F238E27FC236}">
                <a16:creationId xmlns:a16="http://schemas.microsoft.com/office/drawing/2014/main" id="{44BA5AD8-032A-44B1-8739-B91368CAF9D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99153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E5DBF-16BF-4038-B221-A558952D0A6F}"/>
              </a:ext>
            </a:extLst>
          </p:cNvPr>
          <p:cNvSpPr>
            <a:spLocks noGrp="1"/>
          </p:cNvSpPr>
          <p:nvPr>
            <p:ph type="body" idx="1"/>
          </p:nvPr>
        </p:nvSpPr>
        <p:spPr/>
        <p:txBody>
          <a:bodyPr/>
          <a:lstStyle/>
          <a:p>
            <a:r>
              <a:rPr lang="fr-BE"/>
              <a:t>conclusion</a:t>
            </a:r>
            <a:endParaRPr lang="en-US"/>
          </a:p>
        </p:txBody>
      </p:sp>
      <p:sp>
        <p:nvSpPr>
          <p:cNvPr id="3" name="Text Placeholder 2">
            <a:extLst>
              <a:ext uri="{FF2B5EF4-FFF2-40B4-BE49-F238E27FC236}">
                <a16:creationId xmlns:a16="http://schemas.microsoft.com/office/drawing/2014/main" id="{8192DBF4-C526-4EBA-B42D-28EBA897E30F}"/>
              </a:ext>
            </a:extLst>
          </p:cNvPr>
          <p:cNvSpPr>
            <a:spLocks noGrp="1"/>
          </p:cNvSpPr>
          <p:nvPr>
            <p:ph type="body" sz="quarter" idx="15"/>
          </p:nvPr>
        </p:nvSpPr>
        <p:spPr/>
        <p:txBody>
          <a:bodyPr/>
          <a:lstStyle/>
          <a:p>
            <a:r>
              <a:rPr lang="fr-BE" dirty="0"/>
              <a:t>Vos attentes</a:t>
            </a:r>
            <a:endParaRPr lang="en-US" dirty="0"/>
          </a:p>
        </p:txBody>
      </p:sp>
      <p:sp>
        <p:nvSpPr>
          <p:cNvPr id="5" name="Content Placeholder 4">
            <a:extLst>
              <a:ext uri="{FF2B5EF4-FFF2-40B4-BE49-F238E27FC236}">
                <a16:creationId xmlns:a16="http://schemas.microsoft.com/office/drawing/2014/main" id="{18AA8870-FC12-4073-9EB6-6ACEA12F0D67}"/>
              </a:ext>
            </a:extLst>
          </p:cNvPr>
          <p:cNvSpPr>
            <a:spLocks noGrp="1"/>
          </p:cNvSpPr>
          <p:nvPr>
            <p:ph sz="quarter" idx="18"/>
          </p:nvPr>
        </p:nvSpPr>
        <p:spPr/>
        <p:txBody>
          <a:bodyPr/>
          <a:lstStyle/>
          <a:p>
            <a:endParaRPr lang="en-US"/>
          </a:p>
        </p:txBody>
      </p:sp>
      <p:pic>
        <p:nvPicPr>
          <p:cNvPr id="6" name="Picture 2" descr="Tableau blanc">
            <a:extLst>
              <a:ext uri="{FF2B5EF4-FFF2-40B4-BE49-F238E27FC236}">
                <a16:creationId xmlns:a16="http://schemas.microsoft.com/office/drawing/2014/main" id="{BE87002F-D08A-45EE-A092-9628273891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91" b="9791"/>
          <a:stretch/>
        </p:blipFill>
        <p:spPr bwMode="auto">
          <a:xfrm>
            <a:off x="578924" y="1418266"/>
            <a:ext cx="10580688" cy="4822825"/>
          </a:xfrm>
          <a:prstGeom prst="rect">
            <a:avLst/>
          </a:prstGeom>
          <a:solidFill>
            <a:srgbClr val="FFFFFF"/>
          </a:solidFill>
        </p:spPr>
      </p:pic>
      <p:sp>
        <p:nvSpPr>
          <p:cNvPr id="7" name="ZoneTexte 1">
            <a:extLst>
              <a:ext uri="{FF2B5EF4-FFF2-40B4-BE49-F238E27FC236}">
                <a16:creationId xmlns:a16="http://schemas.microsoft.com/office/drawing/2014/main" id="{8CCD8D56-7174-4335-9BF4-DEE2BFD5B1B0}"/>
              </a:ext>
            </a:extLst>
          </p:cNvPr>
          <p:cNvSpPr txBox="1"/>
          <p:nvPr/>
        </p:nvSpPr>
        <p:spPr>
          <a:xfrm>
            <a:off x="1032388" y="2035277"/>
            <a:ext cx="8890282" cy="584775"/>
          </a:xfrm>
          <a:prstGeom prst="rect">
            <a:avLst/>
          </a:prstGeom>
          <a:noFill/>
        </p:spPr>
        <p:txBody>
          <a:bodyPr wrap="square" rtlCol="0">
            <a:spAutoFit/>
          </a:bodyPr>
          <a:lstStyle/>
          <a:p>
            <a:r>
              <a:rPr lang="fr-FR" sz="3200" dirty="0"/>
              <a:t>Feedback on </a:t>
            </a:r>
            <a:r>
              <a:rPr lang="fr-FR" sz="3200" dirty="0" err="1"/>
              <a:t>your</a:t>
            </a:r>
            <a:r>
              <a:rPr lang="fr-FR" sz="3200" dirty="0"/>
              <a:t> expectations</a:t>
            </a:r>
          </a:p>
        </p:txBody>
      </p:sp>
    </p:spTree>
    <p:extLst>
      <p:ext uri="{BB962C8B-B14F-4D97-AF65-F5344CB8AC3E}">
        <p14:creationId xmlns:p14="http://schemas.microsoft.com/office/powerpoint/2010/main" val="758728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E5DBF-16BF-4038-B221-A558952D0A6F}"/>
              </a:ext>
            </a:extLst>
          </p:cNvPr>
          <p:cNvSpPr>
            <a:spLocks noGrp="1"/>
          </p:cNvSpPr>
          <p:nvPr>
            <p:ph type="body" idx="1"/>
          </p:nvPr>
        </p:nvSpPr>
        <p:spPr/>
        <p:txBody>
          <a:bodyPr/>
          <a:lstStyle/>
          <a:p>
            <a:r>
              <a:rPr lang="fr-BE" dirty="0"/>
              <a:t>conclusion</a:t>
            </a:r>
            <a:endParaRPr lang="en-US" dirty="0"/>
          </a:p>
        </p:txBody>
      </p:sp>
      <p:sp>
        <p:nvSpPr>
          <p:cNvPr id="3" name="Text Placeholder 2">
            <a:extLst>
              <a:ext uri="{FF2B5EF4-FFF2-40B4-BE49-F238E27FC236}">
                <a16:creationId xmlns:a16="http://schemas.microsoft.com/office/drawing/2014/main" id="{8192DBF4-C526-4EBA-B42D-28EBA897E30F}"/>
              </a:ext>
            </a:extLst>
          </p:cNvPr>
          <p:cNvSpPr>
            <a:spLocks noGrp="1"/>
          </p:cNvSpPr>
          <p:nvPr>
            <p:ph type="body" sz="quarter" idx="15"/>
          </p:nvPr>
        </p:nvSpPr>
        <p:spPr/>
        <p:txBody>
          <a:bodyPr/>
          <a:lstStyle/>
          <a:p>
            <a:r>
              <a:rPr lang="fr-BE" dirty="0"/>
              <a:t>Vos attentes</a:t>
            </a:r>
            <a:endParaRPr lang="en-US" dirty="0"/>
          </a:p>
        </p:txBody>
      </p:sp>
      <p:sp>
        <p:nvSpPr>
          <p:cNvPr id="5" name="Content Placeholder 4">
            <a:extLst>
              <a:ext uri="{FF2B5EF4-FFF2-40B4-BE49-F238E27FC236}">
                <a16:creationId xmlns:a16="http://schemas.microsoft.com/office/drawing/2014/main" id="{18AA8870-FC12-4073-9EB6-6ACEA12F0D67}"/>
              </a:ext>
            </a:extLst>
          </p:cNvPr>
          <p:cNvSpPr>
            <a:spLocks noGrp="1"/>
          </p:cNvSpPr>
          <p:nvPr>
            <p:ph sz="quarter" idx="18"/>
          </p:nvPr>
        </p:nvSpPr>
        <p:spPr/>
        <p:txBody>
          <a:bodyPr/>
          <a:lstStyle/>
          <a:p>
            <a:endParaRPr lang="en-US"/>
          </a:p>
        </p:txBody>
      </p:sp>
      <p:pic>
        <p:nvPicPr>
          <p:cNvPr id="6" name="Picture 2" descr="Tableau blanc">
            <a:extLst>
              <a:ext uri="{FF2B5EF4-FFF2-40B4-BE49-F238E27FC236}">
                <a16:creationId xmlns:a16="http://schemas.microsoft.com/office/drawing/2014/main" id="{BE87002F-D08A-45EE-A092-9628273891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91" b="9791"/>
          <a:stretch/>
        </p:blipFill>
        <p:spPr bwMode="auto">
          <a:xfrm>
            <a:off x="578924" y="1418266"/>
            <a:ext cx="10580688" cy="4822825"/>
          </a:xfrm>
          <a:prstGeom prst="rect">
            <a:avLst/>
          </a:prstGeom>
          <a:solidFill>
            <a:srgbClr val="FFFFFF"/>
          </a:solidFill>
        </p:spPr>
      </p:pic>
      <p:sp>
        <p:nvSpPr>
          <p:cNvPr id="7" name="ZoneTexte 1">
            <a:extLst>
              <a:ext uri="{FF2B5EF4-FFF2-40B4-BE49-F238E27FC236}">
                <a16:creationId xmlns:a16="http://schemas.microsoft.com/office/drawing/2014/main" id="{8CCD8D56-7174-4335-9BF4-DEE2BFD5B1B0}"/>
              </a:ext>
            </a:extLst>
          </p:cNvPr>
          <p:cNvSpPr txBox="1"/>
          <p:nvPr/>
        </p:nvSpPr>
        <p:spPr>
          <a:xfrm>
            <a:off x="1032388" y="2035277"/>
            <a:ext cx="8890282" cy="1077218"/>
          </a:xfrm>
          <a:prstGeom prst="rect">
            <a:avLst/>
          </a:prstGeom>
          <a:noFill/>
        </p:spPr>
        <p:txBody>
          <a:bodyPr wrap="square" rtlCol="0">
            <a:spAutoFit/>
          </a:bodyPr>
          <a:lstStyle/>
          <a:p>
            <a:r>
              <a:rPr lang="en-US" sz="3200" dirty="0"/>
              <a:t>What are the key elements you retain from this training?</a:t>
            </a:r>
            <a:endParaRPr lang="fr-FR" sz="3200" dirty="0"/>
          </a:p>
        </p:txBody>
      </p:sp>
    </p:spTree>
    <p:extLst>
      <p:ext uri="{BB962C8B-B14F-4D97-AF65-F5344CB8AC3E}">
        <p14:creationId xmlns:p14="http://schemas.microsoft.com/office/powerpoint/2010/main" val="39775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35EFFDF-E88A-624F-901B-1011595D5C47}"/>
              </a:ext>
            </a:extLst>
          </p:cNvPr>
          <p:cNvSpPr>
            <a:spLocks noGrp="1"/>
          </p:cNvSpPr>
          <p:nvPr>
            <p:ph type="body" idx="1"/>
          </p:nvPr>
        </p:nvSpPr>
        <p:spPr/>
        <p:txBody>
          <a:bodyPr/>
          <a:lstStyle/>
          <a:p>
            <a:r>
              <a:rPr lang="fr-FR"/>
              <a:t>introduction</a:t>
            </a:r>
          </a:p>
        </p:txBody>
      </p:sp>
      <p:sp>
        <p:nvSpPr>
          <p:cNvPr id="4" name="Espace réservé du texte 3"/>
          <p:cNvSpPr>
            <a:spLocks noGrp="1"/>
          </p:cNvSpPr>
          <p:nvPr>
            <p:ph type="body" sz="quarter" idx="15"/>
          </p:nvPr>
        </p:nvSpPr>
        <p:spPr/>
        <p:txBody>
          <a:bodyPr/>
          <a:lstStyle/>
          <a:p>
            <a:r>
              <a:rPr lang="fr-FR" dirty="0"/>
              <a:t>Virtual </a:t>
            </a:r>
            <a:r>
              <a:rPr lang="fr-FR" dirty="0" err="1"/>
              <a:t>classroom</a:t>
            </a:r>
            <a:r>
              <a:rPr lang="fr-FR" dirty="0"/>
              <a:t> </a:t>
            </a:r>
            <a:r>
              <a:rPr lang="fr-FR" dirty="0" err="1"/>
              <a:t>environment</a:t>
            </a:r>
            <a:endParaRPr lang="fr-FR" dirty="0"/>
          </a:p>
        </p:txBody>
      </p:sp>
      <p:grpSp>
        <p:nvGrpSpPr>
          <p:cNvPr id="2" name="Groupe 1"/>
          <p:cNvGrpSpPr/>
          <p:nvPr/>
        </p:nvGrpSpPr>
        <p:grpSpPr>
          <a:xfrm>
            <a:off x="1470149" y="1096962"/>
            <a:ext cx="9441691" cy="5300123"/>
            <a:chOff x="1252464" y="820790"/>
            <a:chExt cx="9441691" cy="5679536"/>
          </a:xfrm>
        </p:grpSpPr>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r="465"/>
            <a:stretch/>
          </p:blipFill>
          <p:spPr>
            <a:xfrm>
              <a:off x="1252464" y="820790"/>
              <a:ext cx="9441691" cy="5679536"/>
            </a:xfrm>
            <a:prstGeom prst="rect">
              <a:avLst/>
            </a:prstGeom>
          </p:spPr>
        </p:pic>
        <p:pic>
          <p:nvPicPr>
            <p:cNvPr id="16" name="Image 15"/>
            <p:cNvPicPr>
              <a:picLocks/>
            </p:cNvPicPr>
            <p:nvPr/>
          </p:nvPicPr>
          <p:blipFill rotWithShape="1">
            <a:blip r:embed="rId4"/>
            <a:srcRect t="-1" r="27547" b="-10422"/>
            <a:stretch/>
          </p:blipFill>
          <p:spPr>
            <a:xfrm>
              <a:off x="8373991" y="4036400"/>
              <a:ext cx="2298000" cy="215438"/>
            </a:xfrm>
            <a:prstGeom prst="rect">
              <a:avLst/>
            </a:prstGeom>
          </p:spPr>
        </p:pic>
        <p:pic>
          <p:nvPicPr>
            <p:cNvPr id="17" name="Grafik 6"/>
            <p:cNvPicPr>
              <a:picLocks noChangeAspect="1"/>
            </p:cNvPicPr>
            <p:nvPr/>
          </p:nvPicPr>
          <p:blipFill rotWithShape="1">
            <a:blip r:embed="rId5"/>
            <a:srcRect l="3524" t="1975" r="76164" b="70438"/>
            <a:stretch/>
          </p:blipFill>
          <p:spPr>
            <a:xfrm>
              <a:off x="5045864" y="843513"/>
              <a:ext cx="3192731" cy="2619677"/>
            </a:xfrm>
            <a:prstGeom prst="rect">
              <a:avLst/>
            </a:prstGeom>
          </p:spPr>
        </p:pic>
        <p:pic>
          <p:nvPicPr>
            <p:cNvPr id="18" name="Grafik 5"/>
            <p:cNvPicPr>
              <a:picLocks noChangeAspect="1"/>
            </p:cNvPicPr>
            <p:nvPr/>
          </p:nvPicPr>
          <p:blipFill rotWithShape="1">
            <a:blip r:embed="rId6"/>
            <a:srcRect l="3420" t="2148" r="79809" b="83542"/>
            <a:stretch/>
          </p:blipFill>
          <p:spPr>
            <a:xfrm>
              <a:off x="1615816" y="822128"/>
              <a:ext cx="3066695" cy="1580966"/>
            </a:xfrm>
            <a:prstGeom prst="rect">
              <a:avLst/>
            </a:prstGeom>
          </p:spPr>
        </p:pic>
        <p:grpSp>
          <p:nvGrpSpPr>
            <p:cNvPr id="19" name="Groupe 18"/>
            <p:cNvGrpSpPr/>
            <p:nvPr/>
          </p:nvGrpSpPr>
          <p:grpSpPr>
            <a:xfrm>
              <a:off x="3905885" y="3893980"/>
              <a:ext cx="4427073" cy="2175557"/>
              <a:chOff x="3916083" y="3903947"/>
              <a:chExt cx="4438632" cy="2181237"/>
            </a:xfrm>
          </p:grpSpPr>
          <p:pic>
            <p:nvPicPr>
              <p:cNvPr id="20" name="Grafik 4"/>
              <p:cNvPicPr>
                <a:picLocks noChangeAspect="1"/>
              </p:cNvPicPr>
              <p:nvPr/>
            </p:nvPicPr>
            <p:blipFill rotWithShape="1">
              <a:blip r:embed="rId7"/>
              <a:srcRect r="2391" b="46125"/>
              <a:stretch/>
            </p:blipFill>
            <p:spPr>
              <a:xfrm>
                <a:off x="3916083" y="3903947"/>
                <a:ext cx="4417894" cy="2181237"/>
              </a:xfrm>
              <a:prstGeom prst="rect">
                <a:avLst/>
              </a:prstGeom>
            </p:spPr>
          </p:pic>
          <p:pic>
            <p:nvPicPr>
              <p:cNvPr id="21" name="Image 20"/>
              <p:cNvPicPr>
                <a:picLocks noChangeAspect="1"/>
              </p:cNvPicPr>
              <p:nvPr/>
            </p:nvPicPr>
            <p:blipFill>
              <a:blip r:embed="rId4"/>
              <a:stretch>
                <a:fillRect/>
              </a:stretch>
            </p:blipFill>
            <p:spPr>
              <a:xfrm>
                <a:off x="3930411" y="5573511"/>
                <a:ext cx="3548571" cy="216000"/>
              </a:xfrm>
              <a:prstGeom prst="rect">
                <a:avLst/>
              </a:prstGeom>
            </p:spPr>
          </p:pic>
          <p:pic>
            <p:nvPicPr>
              <p:cNvPr id="22" name="Image 21"/>
              <p:cNvPicPr>
                <a:picLocks/>
              </p:cNvPicPr>
              <p:nvPr/>
            </p:nvPicPr>
            <p:blipFill rotWithShape="1">
              <a:blip r:embed="rId8"/>
              <a:srcRect r="9993" b="8503"/>
              <a:stretch/>
            </p:blipFill>
            <p:spPr>
              <a:xfrm>
                <a:off x="7130715" y="5573511"/>
                <a:ext cx="1224000" cy="216000"/>
              </a:xfrm>
              <a:prstGeom prst="rect">
                <a:avLst/>
              </a:prstGeom>
            </p:spPr>
          </p:pic>
        </p:grpSp>
      </p:grpSp>
    </p:spTree>
    <p:extLst>
      <p:ext uri="{BB962C8B-B14F-4D97-AF65-F5344CB8AC3E}">
        <p14:creationId xmlns:p14="http://schemas.microsoft.com/office/powerpoint/2010/main" val="267654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Titre 8"/>
          <p:cNvSpPr>
            <a:spLocks noGrp="1"/>
          </p:cNvSpPr>
          <p:nvPr>
            <p:ph type="ctrTitle"/>
          </p:nvPr>
        </p:nvSpPr>
        <p:spPr/>
        <p:txBody>
          <a:bodyPr/>
          <a:lstStyle/>
          <a:p>
            <a:pPr algn="ctr"/>
            <a:r>
              <a:rPr lang="en-US" sz="5000" dirty="0"/>
              <a:t>Thank you for participating in this virtual class</a:t>
            </a:r>
            <a:endParaRPr lang="fr-FR" sz="5000" dirty="0"/>
          </a:p>
        </p:txBody>
      </p:sp>
    </p:spTree>
    <p:extLst>
      <p:ext uri="{BB962C8B-B14F-4D97-AF65-F5344CB8AC3E}">
        <p14:creationId xmlns:p14="http://schemas.microsoft.com/office/powerpoint/2010/main" val="3236848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A54FB-FE0C-4268-90EB-00B4E0990256}"/>
              </a:ext>
            </a:extLst>
          </p:cNvPr>
          <p:cNvSpPr>
            <a:spLocks noGrp="1"/>
          </p:cNvSpPr>
          <p:nvPr>
            <p:ph type="title"/>
          </p:nvPr>
        </p:nvSpPr>
        <p:spPr>
          <a:xfrm>
            <a:off x="1172822" y="2971777"/>
            <a:ext cx="5400000" cy="1800000"/>
          </a:xfrm>
        </p:spPr>
        <p:txBody>
          <a:bodyPr/>
          <a:lstStyle/>
          <a:p>
            <a:r>
              <a:rPr lang="en-US" noProof="0"/>
              <a:t>contact</a:t>
            </a:r>
          </a:p>
        </p:txBody>
      </p:sp>
      <p:sp>
        <p:nvSpPr>
          <p:cNvPr id="3" name="Espace réservé du texte 2">
            <a:extLst>
              <a:ext uri="{FF2B5EF4-FFF2-40B4-BE49-F238E27FC236}">
                <a16:creationId xmlns:a16="http://schemas.microsoft.com/office/drawing/2014/main" id="{8CF0E9C5-0498-4680-8106-2411793F4B76}"/>
              </a:ext>
            </a:extLst>
          </p:cNvPr>
          <p:cNvSpPr>
            <a:spLocks noGrp="1"/>
          </p:cNvSpPr>
          <p:nvPr>
            <p:ph type="body" sz="quarter" idx="13"/>
          </p:nvPr>
        </p:nvSpPr>
        <p:spPr>
          <a:xfrm>
            <a:off x="1172822" y="4838359"/>
            <a:ext cx="5400000" cy="1296000"/>
          </a:xfrm>
        </p:spPr>
        <p:txBody>
          <a:bodyPr/>
          <a:lstStyle/>
          <a:p>
            <a:r>
              <a:rPr lang="en-US" noProof="0"/>
              <a:t>Level 1 Name Surname</a:t>
            </a:r>
          </a:p>
          <a:p>
            <a:pPr lvl="1"/>
            <a:r>
              <a:rPr lang="en-US" noProof="0"/>
              <a:t>Level 2 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a:t>
            </a:r>
            <a:br>
              <a:rPr lang="en-US" noProof="0"/>
            </a:br>
            <a:r>
              <a:rPr lang="en-US" noProof="0"/>
              <a:t>namesurname@stellantis.com</a:t>
            </a:r>
          </a:p>
          <a:p>
            <a:pPr lvl="1"/>
            <a:endParaRPr lang="en-US" noProof="0"/>
          </a:p>
          <a:p>
            <a:r>
              <a:rPr lang="en-US" noProof="0"/>
              <a:t>Level 1 Name Surname</a:t>
            </a:r>
          </a:p>
          <a:p>
            <a:pPr lvl="1"/>
            <a:r>
              <a:rPr lang="en-US" noProof="0"/>
              <a:t>Level 2 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br>
              <a:rPr lang="en-US" noProof="0"/>
            </a:br>
            <a:r>
              <a:rPr lang="en-US" noProof="0"/>
              <a:t>namesurname@stellantis.com</a:t>
            </a:r>
          </a:p>
        </p:txBody>
      </p:sp>
    </p:spTree>
    <p:extLst>
      <p:ext uri="{BB962C8B-B14F-4D97-AF65-F5344CB8AC3E}">
        <p14:creationId xmlns:p14="http://schemas.microsoft.com/office/powerpoint/2010/main" val="47541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8" name="Google Shape;88;p3"/>
          <p:cNvSpPr txBox="1">
            <a:spLocks noGrp="1"/>
          </p:cNvSpPr>
          <p:nvPr>
            <p:ph type="body" idx="1"/>
          </p:nvPr>
        </p:nvSpPr>
        <p:spPr>
          <a:prstGeom prst="rect">
            <a:avLst/>
          </a:prstGeom>
          <a:solidFill>
            <a:schemeClr val="dk2"/>
          </a:solidFill>
          <a:ln>
            <a:noFill/>
          </a:ln>
        </p:spPr>
        <p:txBody>
          <a:bodyPr spcFirstLastPara="1" wrap="square" lIns="630000" tIns="0" rIns="360000" bIns="0" anchor="ctr" anchorCtr="0">
            <a:noAutofit/>
          </a:bodyPr>
          <a:lstStyle/>
          <a:p>
            <a:pPr marL="0" lvl="0" indent="0" algn="l" rtl="0">
              <a:lnSpc>
                <a:spcPct val="100000"/>
              </a:lnSpc>
              <a:spcBef>
                <a:spcPts val="0"/>
              </a:spcBef>
              <a:spcAft>
                <a:spcPts val="0"/>
              </a:spcAft>
              <a:buClr>
                <a:schemeClr val="lt1"/>
              </a:buClr>
              <a:buSzPts val="1500"/>
              <a:buNone/>
            </a:pPr>
            <a:r>
              <a:rPr lang="en-US"/>
              <a:t>INTRODUCTION</a:t>
            </a:r>
            <a:endParaRPr/>
          </a:p>
        </p:txBody>
      </p:sp>
      <p:sp>
        <p:nvSpPr>
          <p:cNvPr id="2" name="Espace réservé du texte 1"/>
          <p:cNvSpPr>
            <a:spLocks noGrp="1"/>
          </p:cNvSpPr>
          <p:nvPr>
            <p:ph type="body" sz="quarter" idx="15"/>
          </p:nvPr>
        </p:nvSpPr>
        <p:spPr/>
        <p:txBody>
          <a:bodyPr/>
          <a:lstStyle/>
          <a:p>
            <a:r>
              <a:rPr lang="fr-FR" dirty="0"/>
              <a:t>General </a:t>
            </a:r>
            <a:r>
              <a:rPr lang="fr-FR" dirty="0" err="1"/>
              <a:t>working</a:t>
            </a:r>
            <a:r>
              <a:rPr lang="fr-FR" dirty="0"/>
              <a:t> </a:t>
            </a:r>
            <a:r>
              <a:rPr lang="fr-FR" dirty="0" err="1"/>
              <a:t>rules</a:t>
            </a:r>
            <a:endParaRPr lang="fr-FR" dirty="0"/>
          </a:p>
        </p:txBody>
      </p:sp>
      <p:sp>
        <p:nvSpPr>
          <p:cNvPr id="91" name="Google Shape;91;p3"/>
          <p:cNvSpPr/>
          <p:nvPr/>
        </p:nvSpPr>
        <p:spPr>
          <a:xfrm>
            <a:off x="1668968" y="1903413"/>
            <a:ext cx="2114550" cy="191135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sp>
        <p:nvSpPr>
          <p:cNvPr id="92" name="Google Shape;92;p3"/>
          <p:cNvSpPr txBox="1"/>
          <p:nvPr/>
        </p:nvSpPr>
        <p:spPr>
          <a:xfrm>
            <a:off x="1661031" y="3313113"/>
            <a:ext cx="2116137" cy="249237"/>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42857"/>
              </a:lnSpc>
              <a:spcBef>
                <a:spcPts val="0"/>
              </a:spcBef>
              <a:spcAft>
                <a:spcPts val="0"/>
              </a:spcAft>
              <a:buClr>
                <a:srgbClr val="000000"/>
              </a:buClr>
              <a:buSzPts val="1400"/>
              <a:buFont typeface="Arial"/>
              <a:buNone/>
              <a:tabLst/>
              <a:defRPr/>
            </a:pPr>
            <a:r>
              <a:rPr kumimoji="0" lang="fr-FR" sz="1400" b="0" i="0" u="none" strike="noStrike" kern="1200" cap="none" spc="0" normalizeH="0" baseline="0" noProof="0" dirty="0" err="1">
                <a:ln>
                  <a:noFill/>
                </a:ln>
                <a:solidFill>
                  <a:srgbClr val="F2F2F2"/>
                </a:solidFill>
                <a:effectLst/>
                <a:uLnTx/>
                <a:uFillTx/>
                <a:latin typeface="Encode Sans Expanded" panose="00000505000000000000" pitchFamily="2" charset="0"/>
                <a:ea typeface="Source Sans Pro Light"/>
                <a:cs typeface="Source Sans Pro Light"/>
                <a:sym typeface="Source Sans Pro Light"/>
              </a:rPr>
              <a:t>Turn</a:t>
            </a:r>
            <a:r>
              <a:rPr kumimoji="0" lang="fr-FR" sz="1400" b="0" i="0" u="none" strike="noStrike" kern="1200" cap="none" spc="0" normalizeH="0" baseline="0" noProof="0" dirty="0">
                <a:ln>
                  <a:noFill/>
                </a:ln>
                <a:solidFill>
                  <a:srgbClr val="F2F2F2"/>
                </a:solidFill>
                <a:effectLst/>
                <a:uLnTx/>
                <a:uFillTx/>
                <a:latin typeface="Encode Sans Expanded" panose="00000505000000000000" pitchFamily="2" charset="0"/>
                <a:ea typeface="Source Sans Pro Light"/>
                <a:cs typeface="Source Sans Pro Light"/>
                <a:sym typeface="Source Sans Pro Light"/>
              </a:rPr>
              <a:t> on </a:t>
            </a:r>
            <a:r>
              <a:rPr kumimoji="0" lang="fr-FR" sz="1400" b="0" i="0" u="none" strike="noStrike" kern="1200" cap="none" spc="0" normalizeH="0" baseline="0" noProof="0" dirty="0" err="1">
                <a:ln>
                  <a:noFill/>
                </a:ln>
                <a:solidFill>
                  <a:srgbClr val="F2F2F2"/>
                </a:solidFill>
                <a:effectLst/>
                <a:uLnTx/>
                <a:uFillTx/>
                <a:latin typeface="Encode Sans Expanded" panose="00000505000000000000" pitchFamily="2" charset="0"/>
                <a:ea typeface="Source Sans Pro Light"/>
                <a:cs typeface="Source Sans Pro Light"/>
                <a:sym typeface="Source Sans Pro Light"/>
              </a:rPr>
              <a:t>your</a:t>
            </a:r>
            <a:r>
              <a:rPr kumimoji="0" lang="fr-FR" sz="1400" b="0" i="0" u="none" strike="noStrike" kern="1200" cap="none" spc="0" normalizeH="0" baseline="0" noProof="0" dirty="0">
                <a:ln>
                  <a:noFill/>
                </a:ln>
                <a:solidFill>
                  <a:srgbClr val="F2F2F2"/>
                </a:solidFill>
                <a:effectLst/>
                <a:uLnTx/>
                <a:uFillTx/>
                <a:latin typeface="Encode Sans Expanded" panose="00000505000000000000" pitchFamily="2" charset="0"/>
                <a:ea typeface="Source Sans Pro Light"/>
                <a:cs typeface="Source Sans Pro Light"/>
                <a:sym typeface="Source Sans Pro Light"/>
              </a:rPr>
              <a:t> camera</a:t>
            </a:r>
          </a:p>
        </p:txBody>
      </p:sp>
      <p:sp>
        <p:nvSpPr>
          <p:cNvPr id="93" name="Google Shape;93;p3"/>
          <p:cNvSpPr/>
          <p:nvPr/>
        </p:nvSpPr>
        <p:spPr>
          <a:xfrm>
            <a:off x="2189160" y="2228850"/>
            <a:ext cx="1042416" cy="1042416"/>
          </a:xfrm>
          <a:custGeom>
            <a:avLst/>
            <a:gdLst/>
            <a:ahLst/>
            <a:cxnLst/>
            <a:rect l="l" t="t" r="r" b="b"/>
            <a:pathLst>
              <a:path w="120000" h="120000" extrusionOk="0">
                <a:moveTo>
                  <a:pt x="0" y="0"/>
                </a:moveTo>
                <a:lnTo>
                  <a:pt x="120000" y="0"/>
                </a:lnTo>
                <a:lnTo>
                  <a:pt x="120000" y="120000"/>
                </a:lnTo>
                <a:lnTo>
                  <a:pt x="0" y="120000"/>
                </a:lnTo>
                <a:close/>
                <a:moveTo>
                  <a:pt x="15000" y="37000"/>
                </a:moveTo>
                <a:lnTo>
                  <a:pt x="15000" y="54813"/>
                </a:lnTo>
                <a:lnTo>
                  <a:pt x="21063" y="54813"/>
                </a:lnTo>
                <a:lnTo>
                  <a:pt x="22938" y="52779"/>
                </a:lnTo>
                <a:lnTo>
                  <a:pt x="24688" y="52779"/>
                </a:lnTo>
                <a:lnTo>
                  <a:pt x="24688" y="79967"/>
                </a:lnTo>
                <a:lnTo>
                  <a:pt x="85875" y="79967"/>
                </a:lnTo>
                <a:lnTo>
                  <a:pt x="85875" y="70592"/>
                </a:lnTo>
                <a:lnTo>
                  <a:pt x="95563" y="70592"/>
                </a:lnTo>
                <a:lnTo>
                  <a:pt x="100813" y="75750"/>
                </a:lnTo>
                <a:lnTo>
                  <a:pt x="105000" y="75750"/>
                </a:lnTo>
                <a:lnTo>
                  <a:pt x="105000" y="42625"/>
                </a:lnTo>
                <a:lnTo>
                  <a:pt x="100813" y="42625"/>
                </a:lnTo>
                <a:lnTo>
                  <a:pt x="97188" y="46217"/>
                </a:lnTo>
                <a:lnTo>
                  <a:pt x="85875" y="46217"/>
                </a:lnTo>
                <a:lnTo>
                  <a:pt x="85875" y="42625"/>
                </a:lnTo>
                <a:lnTo>
                  <a:pt x="82313" y="38875"/>
                </a:lnTo>
                <a:lnTo>
                  <a:pt x="22938" y="38875"/>
                </a:lnTo>
                <a:lnTo>
                  <a:pt x="21063" y="37000"/>
                </a:lnTo>
                <a:close/>
              </a:path>
              <a:path w="120000" h="120000" fill="darken" extrusionOk="0">
                <a:moveTo>
                  <a:pt x="15000" y="37000"/>
                </a:moveTo>
                <a:lnTo>
                  <a:pt x="15000" y="54813"/>
                </a:lnTo>
                <a:lnTo>
                  <a:pt x="21063" y="54813"/>
                </a:lnTo>
                <a:lnTo>
                  <a:pt x="22938" y="52779"/>
                </a:lnTo>
                <a:lnTo>
                  <a:pt x="24688" y="52779"/>
                </a:lnTo>
                <a:lnTo>
                  <a:pt x="24688" y="79967"/>
                </a:lnTo>
                <a:lnTo>
                  <a:pt x="85875" y="79967"/>
                </a:lnTo>
                <a:lnTo>
                  <a:pt x="85875" y="70592"/>
                </a:lnTo>
                <a:lnTo>
                  <a:pt x="95563" y="70592"/>
                </a:lnTo>
                <a:lnTo>
                  <a:pt x="100813" y="75750"/>
                </a:lnTo>
                <a:lnTo>
                  <a:pt x="105000" y="75750"/>
                </a:lnTo>
                <a:lnTo>
                  <a:pt x="105000" y="42625"/>
                </a:lnTo>
                <a:lnTo>
                  <a:pt x="100813" y="42625"/>
                </a:lnTo>
                <a:lnTo>
                  <a:pt x="97188" y="46217"/>
                </a:lnTo>
                <a:lnTo>
                  <a:pt x="85875" y="46217"/>
                </a:lnTo>
                <a:lnTo>
                  <a:pt x="85875" y="42625"/>
                </a:lnTo>
                <a:lnTo>
                  <a:pt x="82313" y="38875"/>
                </a:lnTo>
                <a:lnTo>
                  <a:pt x="22938" y="38875"/>
                </a:lnTo>
                <a:lnTo>
                  <a:pt x="21063" y="37000"/>
                </a:lnTo>
                <a:close/>
              </a:path>
              <a:path w="120000" h="120000" fill="none" extrusionOk="0">
                <a:moveTo>
                  <a:pt x="15000" y="37000"/>
                </a:moveTo>
                <a:lnTo>
                  <a:pt x="21063" y="37000"/>
                </a:lnTo>
                <a:lnTo>
                  <a:pt x="22938" y="38875"/>
                </a:lnTo>
                <a:lnTo>
                  <a:pt x="82313" y="38875"/>
                </a:lnTo>
                <a:lnTo>
                  <a:pt x="85875" y="42625"/>
                </a:lnTo>
                <a:lnTo>
                  <a:pt x="85875" y="46217"/>
                </a:lnTo>
                <a:lnTo>
                  <a:pt x="97188" y="46217"/>
                </a:lnTo>
                <a:lnTo>
                  <a:pt x="100813" y="42625"/>
                </a:lnTo>
                <a:lnTo>
                  <a:pt x="105000" y="42625"/>
                </a:lnTo>
                <a:lnTo>
                  <a:pt x="105000" y="75750"/>
                </a:lnTo>
                <a:lnTo>
                  <a:pt x="100813" y="75750"/>
                </a:lnTo>
                <a:lnTo>
                  <a:pt x="95563" y="70592"/>
                </a:lnTo>
                <a:lnTo>
                  <a:pt x="85875" y="70592"/>
                </a:lnTo>
                <a:lnTo>
                  <a:pt x="85875" y="79967"/>
                </a:lnTo>
                <a:lnTo>
                  <a:pt x="24688" y="79967"/>
                </a:lnTo>
                <a:lnTo>
                  <a:pt x="24688" y="52779"/>
                </a:lnTo>
                <a:lnTo>
                  <a:pt x="22938" y="52779"/>
                </a:lnTo>
                <a:lnTo>
                  <a:pt x="21063" y="54813"/>
                </a:lnTo>
                <a:lnTo>
                  <a:pt x="15000" y="54813"/>
                </a:lnTo>
                <a:close/>
              </a:path>
              <a:path w="120000" h="120000" fill="none" extrusionOk="0">
                <a:moveTo>
                  <a:pt x="0" y="0"/>
                </a:moveTo>
                <a:lnTo>
                  <a:pt x="120000" y="0"/>
                </a:lnTo>
                <a:lnTo>
                  <a:pt x="120000" y="120000"/>
                </a:lnTo>
                <a:lnTo>
                  <a:pt x="0" y="120000"/>
                </a:lnTo>
                <a:close/>
              </a:path>
            </a:pathLst>
          </a:custGeom>
          <a:solidFill>
            <a:schemeClr val="accent3"/>
          </a:soli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Encode Sans Expanded"/>
              <a:ea typeface="Encode Sans Expanded"/>
              <a:cs typeface="Encode Sans Expanded"/>
              <a:sym typeface="Encode Sans Expanded"/>
            </a:endParaRPr>
          </a:p>
        </p:txBody>
      </p:sp>
      <p:sp>
        <p:nvSpPr>
          <p:cNvPr id="94" name="Google Shape;94;p3"/>
          <p:cNvSpPr/>
          <p:nvPr/>
        </p:nvSpPr>
        <p:spPr>
          <a:xfrm>
            <a:off x="3783518" y="1903413"/>
            <a:ext cx="2116138" cy="1911350"/>
          </a:xfrm>
          <a:prstGeom prst="rect">
            <a:avLst/>
          </a:prstGeom>
          <a:solidFill>
            <a:srgbClr val="BBFFF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pic>
        <p:nvPicPr>
          <p:cNvPr id="95" name="Google Shape;95;p3"/>
          <p:cNvPicPr preferRelativeResize="0"/>
          <p:nvPr/>
        </p:nvPicPr>
        <p:blipFill rotWithShape="1">
          <a:blip r:embed="rId3">
            <a:alphaModFix/>
          </a:blip>
          <a:srcRect/>
          <a:stretch/>
        </p:blipFill>
        <p:spPr>
          <a:xfrm>
            <a:off x="4386768" y="2228850"/>
            <a:ext cx="909638" cy="909638"/>
          </a:xfrm>
          <a:prstGeom prst="rect">
            <a:avLst/>
          </a:prstGeom>
          <a:noFill/>
          <a:ln>
            <a:noFill/>
          </a:ln>
        </p:spPr>
      </p:pic>
      <p:sp>
        <p:nvSpPr>
          <p:cNvPr id="96" name="Google Shape;96;p3"/>
          <p:cNvSpPr txBox="1"/>
          <p:nvPr/>
        </p:nvSpPr>
        <p:spPr>
          <a:xfrm>
            <a:off x="3781931" y="3313113"/>
            <a:ext cx="2116137" cy="249237"/>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42857"/>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dirty="0">
                <a:ln>
                  <a:noFill/>
                </a:ln>
                <a:solidFill>
                  <a:srgbClr val="00008F"/>
                </a:solidFill>
                <a:effectLst/>
                <a:uLnTx/>
                <a:uFillTx/>
                <a:latin typeface="Encode Sans Expanded" panose="00000505000000000000" pitchFamily="2" charset="0"/>
                <a:ea typeface="Source Sans Pro Light"/>
                <a:cs typeface="Source Sans Pro Light"/>
                <a:sym typeface="Source Sans Pro Light"/>
              </a:rPr>
              <a:t>Switch off your phone</a:t>
            </a:r>
            <a:endParaRPr kumimoji="0" lang="en-US" sz="1400" b="0" i="0" u="none" strike="noStrike" kern="1200" cap="none" spc="0" normalizeH="0" baseline="0" noProof="0" dirty="0">
              <a:ln>
                <a:noFill/>
              </a:ln>
              <a:solidFill>
                <a:srgbClr val="000000"/>
              </a:solidFill>
              <a:effectLst/>
              <a:uLnTx/>
              <a:uFillTx/>
              <a:latin typeface="Encode Sans Expanded" panose="00000505000000000000" pitchFamily="2" charset="0"/>
              <a:ea typeface="Arial"/>
              <a:cs typeface="Arial"/>
              <a:sym typeface="Arial"/>
            </a:endParaRPr>
          </a:p>
        </p:txBody>
      </p:sp>
      <p:sp>
        <p:nvSpPr>
          <p:cNvPr id="97" name="Google Shape;97;p3"/>
          <p:cNvSpPr/>
          <p:nvPr/>
        </p:nvSpPr>
        <p:spPr>
          <a:xfrm>
            <a:off x="5904418" y="1903413"/>
            <a:ext cx="2114550" cy="1911350"/>
          </a:xfrm>
          <a:prstGeom prst="rect">
            <a:avLst/>
          </a:prstGeom>
          <a:solidFill>
            <a:srgbClr val="006E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sp>
        <p:nvSpPr>
          <p:cNvPr id="99" name="Google Shape;99;p3"/>
          <p:cNvSpPr txBox="1"/>
          <p:nvPr/>
        </p:nvSpPr>
        <p:spPr>
          <a:xfrm>
            <a:off x="5906005" y="3135838"/>
            <a:ext cx="2116138" cy="249237"/>
          </a:xfrm>
          <a:prstGeom prst="rect">
            <a:avLst/>
          </a:prstGeom>
          <a:noFill/>
          <a:ln>
            <a:noFill/>
          </a:ln>
        </p:spPr>
        <p:txBody>
          <a:bodyPr spcFirstLastPara="1" wrap="square" lIns="0" tIns="0" rIns="0" bIns="0" anchor="t" anchorCtr="0">
            <a:noAutofit/>
          </a:bodyPr>
          <a:lstStyle/>
          <a:p>
            <a:pPr lvl="0" algn="ctr">
              <a:lnSpc>
                <a:spcPct val="142857"/>
              </a:lnSpc>
              <a:buClr>
                <a:srgbClr val="000000"/>
              </a:buClr>
              <a:buSzPts val="1400"/>
              <a:defRPr/>
            </a:pPr>
            <a:r>
              <a:rPr lang="en-US" sz="1400" dirty="0">
                <a:solidFill>
                  <a:srgbClr val="FFFFFF"/>
                </a:solidFill>
                <a:latin typeface="Encode Sans Expanded" panose="00000505000000000000" pitchFamily="2" charset="0"/>
                <a:ea typeface="Source Sans Pro Light"/>
                <a:cs typeface="Source Sans Pro Light"/>
                <a:sym typeface="Source Sans Pro Light"/>
              </a:rPr>
              <a:t>Activate your microphone</a:t>
            </a:r>
            <a:endParaRPr kumimoji="0" lang="en-US" sz="1400" b="0" i="0" u="none" strike="noStrike" kern="1200" cap="none" spc="0" normalizeH="0" baseline="0" noProof="0" dirty="0">
              <a:ln>
                <a:noFill/>
              </a:ln>
              <a:solidFill>
                <a:srgbClr val="000000"/>
              </a:solidFill>
              <a:effectLst/>
              <a:uLnTx/>
              <a:uFillTx/>
              <a:latin typeface="Encode Sans Expanded" panose="00000505000000000000" pitchFamily="2" charset="0"/>
              <a:ea typeface="Arial"/>
              <a:cs typeface="Arial"/>
              <a:sym typeface="Arial"/>
            </a:endParaRPr>
          </a:p>
        </p:txBody>
      </p:sp>
      <p:sp>
        <p:nvSpPr>
          <p:cNvPr id="100" name="Google Shape;100;p3"/>
          <p:cNvSpPr/>
          <p:nvPr/>
        </p:nvSpPr>
        <p:spPr>
          <a:xfrm>
            <a:off x="8019761" y="1903413"/>
            <a:ext cx="2114550" cy="191135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pic>
        <p:nvPicPr>
          <p:cNvPr id="101" name="Google Shape;101;p3"/>
          <p:cNvPicPr preferRelativeResize="0"/>
          <p:nvPr/>
        </p:nvPicPr>
        <p:blipFill rotWithShape="1">
          <a:blip r:embed="rId4">
            <a:alphaModFix/>
          </a:blip>
          <a:srcRect/>
          <a:stretch/>
        </p:blipFill>
        <p:spPr>
          <a:xfrm>
            <a:off x="8665079" y="2228850"/>
            <a:ext cx="908050" cy="908050"/>
          </a:xfrm>
          <a:prstGeom prst="rect">
            <a:avLst/>
          </a:prstGeom>
          <a:noFill/>
          <a:ln>
            <a:noFill/>
          </a:ln>
        </p:spPr>
      </p:pic>
      <p:sp>
        <p:nvSpPr>
          <p:cNvPr id="102" name="Google Shape;102;p3"/>
          <p:cNvSpPr txBox="1"/>
          <p:nvPr/>
        </p:nvSpPr>
        <p:spPr>
          <a:xfrm>
            <a:off x="8047542" y="3135838"/>
            <a:ext cx="2116137" cy="249237"/>
          </a:xfrm>
          <a:prstGeom prst="rect">
            <a:avLst/>
          </a:prstGeom>
          <a:noFill/>
          <a:ln>
            <a:noFill/>
          </a:ln>
        </p:spPr>
        <p:txBody>
          <a:bodyPr spcFirstLastPara="1" wrap="square" lIns="0" tIns="0" rIns="0" bIns="0" anchor="t" anchorCtr="0">
            <a:noAutofit/>
          </a:bodyPr>
          <a:lstStyle/>
          <a:p>
            <a:pPr lvl="0" algn="ctr">
              <a:lnSpc>
                <a:spcPct val="142857"/>
              </a:lnSpc>
              <a:buClr>
                <a:srgbClr val="000000"/>
              </a:buClr>
              <a:buSzPts val="1400"/>
              <a:defRPr/>
            </a:pPr>
            <a:r>
              <a:rPr lang="en-US" sz="1400" dirty="0">
                <a:solidFill>
                  <a:schemeClr val="bg1"/>
                </a:solidFill>
                <a:latin typeface="Encode Sans Expanded"/>
                <a:ea typeface="Source Sans Pro Light"/>
                <a:cs typeface="Source Sans Pro Light"/>
                <a:sym typeface="Source Sans Pro Light"/>
              </a:rPr>
              <a:t>Settle down in</a:t>
            </a:r>
          </a:p>
          <a:p>
            <a:pPr lvl="0" algn="ctr">
              <a:lnSpc>
                <a:spcPct val="142857"/>
              </a:lnSpc>
              <a:buClr>
                <a:srgbClr val="000000"/>
              </a:buClr>
              <a:buSzPts val="1400"/>
              <a:defRPr/>
            </a:pPr>
            <a:r>
              <a:rPr lang="en-US" sz="1400" dirty="0">
                <a:solidFill>
                  <a:schemeClr val="bg1"/>
                </a:solidFill>
                <a:latin typeface="Encode Sans Expanded"/>
                <a:ea typeface="Source Sans Pro Light"/>
                <a:cs typeface="Source Sans Pro Light"/>
                <a:sym typeface="Source Sans Pro Light"/>
              </a:rPr>
              <a:t>a quiet place</a:t>
            </a:r>
            <a:endParaRPr kumimoji="0" lang="en-US" sz="1400" b="0" i="0" u="none" strike="noStrike" kern="1200" cap="none" spc="0" normalizeH="0" baseline="0" noProof="0" dirty="0">
              <a:ln>
                <a:noFill/>
              </a:ln>
              <a:solidFill>
                <a:schemeClr val="bg1"/>
              </a:solidFill>
              <a:effectLst/>
              <a:uLnTx/>
              <a:uFillTx/>
              <a:latin typeface="Encode Sans Expanded"/>
              <a:ea typeface="Arial"/>
              <a:cs typeface="Arial"/>
              <a:sym typeface="Arial"/>
            </a:endParaRPr>
          </a:p>
        </p:txBody>
      </p:sp>
      <p:sp>
        <p:nvSpPr>
          <p:cNvPr id="103" name="Google Shape;103;p3"/>
          <p:cNvSpPr/>
          <p:nvPr/>
        </p:nvSpPr>
        <p:spPr>
          <a:xfrm>
            <a:off x="1671787" y="3801351"/>
            <a:ext cx="2114550" cy="1911350"/>
          </a:xfrm>
          <a:prstGeom prst="rect">
            <a:avLst/>
          </a:prstGeom>
          <a:solidFill>
            <a:srgbClr val="9FD9B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sp>
        <p:nvSpPr>
          <p:cNvPr id="104" name="Google Shape;104;p3"/>
          <p:cNvSpPr/>
          <p:nvPr/>
        </p:nvSpPr>
        <p:spPr>
          <a:xfrm>
            <a:off x="3781930" y="3801351"/>
            <a:ext cx="2116138" cy="1911350"/>
          </a:xfrm>
          <a:prstGeom prst="rect">
            <a:avLst/>
          </a:prstGeom>
          <a:solidFill>
            <a:srgbClr val="9190A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sp>
        <p:nvSpPr>
          <p:cNvPr id="105" name="Google Shape;105;p3"/>
          <p:cNvSpPr/>
          <p:nvPr/>
        </p:nvSpPr>
        <p:spPr>
          <a:xfrm>
            <a:off x="5898068" y="3801351"/>
            <a:ext cx="2114550" cy="19113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Encode Sans Expanded"/>
              <a:ea typeface="Encode Sans Expanded"/>
              <a:cs typeface="Encode Sans Expanded"/>
              <a:sym typeface="Encode Sans Expanded"/>
            </a:endParaRPr>
          </a:p>
        </p:txBody>
      </p:sp>
      <p:sp>
        <p:nvSpPr>
          <p:cNvPr id="106" name="Google Shape;106;p3"/>
          <p:cNvSpPr/>
          <p:nvPr/>
        </p:nvSpPr>
        <p:spPr>
          <a:xfrm>
            <a:off x="8012618" y="3801351"/>
            <a:ext cx="2114550" cy="1911350"/>
          </a:xfrm>
          <a:prstGeom prst="rect">
            <a:avLst/>
          </a:prstGeom>
          <a:solidFill>
            <a:srgbClr val="00373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Encode Sans Expanded"/>
              <a:ea typeface="Encode Sans Expanded"/>
              <a:cs typeface="Encode Sans Expanded"/>
              <a:sym typeface="Encode Sans Expanded"/>
            </a:endParaRPr>
          </a:p>
        </p:txBody>
      </p:sp>
      <p:pic>
        <p:nvPicPr>
          <p:cNvPr id="107" name="Google Shape;107;p3"/>
          <p:cNvPicPr preferRelativeResize="0"/>
          <p:nvPr/>
        </p:nvPicPr>
        <p:blipFill rotWithShape="1">
          <a:blip r:embed="rId5">
            <a:alphaModFix/>
          </a:blip>
          <a:srcRect/>
          <a:stretch/>
        </p:blipFill>
        <p:spPr>
          <a:xfrm>
            <a:off x="2254755" y="4126788"/>
            <a:ext cx="908050" cy="909638"/>
          </a:xfrm>
          <a:prstGeom prst="rect">
            <a:avLst/>
          </a:prstGeom>
          <a:noFill/>
          <a:ln>
            <a:noFill/>
          </a:ln>
        </p:spPr>
      </p:pic>
      <p:pic>
        <p:nvPicPr>
          <p:cNvPr id="108" name="Google Shape;108;p3"/>
          <p:cNvPicPr preferRelativeResize="0"/>
          <p:nvPr/>
        </p:nvPicPr>
        <p:blipFill rotWithShape="1">
          <a:blip r:embed="rId6">
            <a:alphaModFix/>
          </a:blip>
          <a:srcRect/>
          <a:stretch/>
        </p:blipFill>
        <p:spPr>
          <a:xfrm>
            <a:off x="4375655" y="4158538"/>
            <a:ext cx="908050" cy="909638"/>
          </a:xfrm>
          <a:prstGeom prst="rect">
            <a:avLst/>
          </a:prstGeom>
          <a:noFill/>
          <a:ln>
            <a:noFill/>
          </a:ln>
        </p:spPr>
      </p:pic>
      <p:pic>
        <p:nvPicPr>
          <p:cNvPr id="109" name="Google Shape;109;p3"/>
          <p:cNvPicPr preferRelativeResize="0"/>
          <p:nvPr/>
        </p:nvPicPr>
        <p:blipFill rotWithShape="1">
          <a:blip r:embed="rId7">
            <a:alphaModFix/>
          </a:blip>
          <a:srcRect/>
          <a:stretch/>
        </p:blipFill>
        <p:spPr>
          <a:xfrm>
            <a:off x="6480680" y="4129963"/>
            <a:ext cx="908050" cy="909638"/>
          </a:xfrm>
          <a:prstGeom prst="rect">
            <a:avLst/>
          </a:prstGeom>
          <a:noFill/>
          <a:ln>
            <a:noFill/>
          </a:ln>
        </p:spPr>
      </p:pic>
      <p:pic>
        <p:nvPicPr>
          <p:cNvPr id="110" name="Google Shape;110;p3"/>
          <p:cNvPicPr preferRelativeResize="0"/>
          <p:nvPr/>
        </p:nvPicPr>
        <p:blipFill rotWithShape="1">
          <a:blip r:embed="rId8">
            <a:alphaModFix/>
          </a:blip>
          <a:srcRect/>
          <a:stretch/>
        </p:blipFill>
        <p:spPr>
          <a:xfrm>
            <a:off x="8615868" y="4126788"/>
            <a:ext cx="908050" cy="909638"/>
          </a:xfrm>
          <a:prstGeom prst="rect">
            <a:avLst/>
          </a:prstGeom>
          <a:noFill/>
          <a:ln>
            <a:noFill/>
          </a:ln>
        </p:spPr>
      </p:pic>
      <p:sp>
        <p:nvSpPr>
          <p:cNvPr id="111" name="Google Shape;111;p3"/>
          <p:cNvSpPr txBox="1"/>
          <p:nvPr/>
        </p:nvSpPr>
        <p:spPr>
          <a:xfrm>
            <a:off x="1672143" y="5218988"/>
            <a:ext cx="2116137" cy="249238"/>
          </a:xfrm>
          <a:prstGeom prst="rect">
            <a:avLst/>
          </a:prstGeom>
          <a:noFill/>
          <a:ln>
            <a:noFill/>
          </a:ln>
        </p:spPr>
        <p:txBody>
          <a:bodyPr spcFirstLastPara="1" wrap="square" lIns="0" tIns="0" rIns="0" bIns="0" anchor="t" anchorCtr="0">
            <a:noAutofit/>
          </a:bodyPr>
          <a:lstStyle/>
          <a:p>
            <a:pPr lvl="0" algn="ctr">
              <a:lnSpc>
                <a:spcPct val="142857"/>
              </a:lnSpc>
              <a:buClr>
                <a:srgbClr val="000000"/>
              </a:buClr>
              <a:buSzPts val="1400"/>
              <a:defRPr/>
            </a:pPr>
            <a:r>
              <a:rPr lang="en-US" sz="1400" dirty="0">
                <a:solidFill>
                  <a:srgbClr val="00008F"/>
                </a:solidFill>
                <a:latin typeface="Encode Sans Expanded" panose="00000505000000000000" pitchFamily="2" charset="0"/>
                <a:ea typeface="Source Sans Pro Light"/>
                <a:cs typeface="Source Sans Pro Light"/>
                <a:sym typeface="Source Sans Pro Light"/>
              </a:rPr>
              <a:t>Kindness</a:t>
            </a:r>
            <a:endParaRPr kumimoji="0" lang="en-US" sz="1400" b="0" i="0" u="none" strike="noStrike" kern="1200" cap="none" spc="0" normalizeH="0" baseline="0" noProof="0" dirty="0">
              <a:ln>
                <a:noFill/>
              </a:ln>
              <a:solidFill>
                <a:srgbClr val="000000"/>
              </a:solidFill>
              <a:effectLst/>
              <a:uLnTx/>
              <a:uFillTx/>
              <a:latin typeface="Encode Sans Expanded" panose="00000505000000000000" pitchFamily="2" charset="0"/>
              <a:ea typeface="Arial"/>
              <a:cs typeface="Arial"/>
              <a:sym typeface="Arial"/>
            </a:endParaRPr>
          </a:p>
        </p:txBody>
      </p:sp>
      <p:sp>
        <p:nvSpPr>
          <p:cNvPr id="112" name="Google Shape;112;p3"/>
          <p:cNvSpPr txBox="1"/>
          <p:nvPr/>
        </p:nvSpPr>
        <p:spPr>
          <a:xfrm>
            <a:off x="5899655" y="5218988"/>
            <a:ext cx="2116138" cy="249238"/>
          </a:xfrm>
          <a:prstGeom prst="rect">
            <a:avLst/>
          </a:prstGeom>
          <a:noFill/>
          <a:ln>
            <a:noFill/>
          </a:ln>
        </p:spPr>
        <p:txBody>
          <a:bodyPr spcFirstLastPara="1" wrap="square" lIns="0" tIns="0" rIns="0" bIns="0" anchor="t" anchorCtr="0">
            <a:noAutofit/>
          </a:bodyPr>
          <a:lstStyle/>
          <a:p>
            <a:pPr lvl="0" algn="ctr">
              <a:lnSpc>
                <a:spcPct val="142857"/>
              </a:lnSpc>
              <a:buClr>
                <a:srgbClr val="000000"/>
              </a:buClr>
              <a:buSzPts val="1400"/>
              <a:defRPr/>
            </a:pPr>
            <a:r>
              <a:rPr lang="en-US" sz="1400" dirty="0">
                <a:solidFill>
                  <a:prstClr val="white"/>
                </a:solidFill>
                <a:latin typeface="Encode Sans Expanded" panose="00000505000000000000" pitchFamily="2" charset="0"/>
                <a:ea typeface="Source Sans Pro Light"/>
                <a:cs typeface="Source Sans Pro Light"/>
                <a:sym typeface="Source Sans Pro Light"/>
              </a:rPr>
              <a:t>Privacy</a:t>
            </a:r>
            <a:endParaRPr kumimoji="0" lang="en-US" sz="1400" b="0" i="0" u="none" strike="noStrike" kern="1200" cap="none" spc="0" normalizeH="0" baseline="0" noProof="0" dirty="0">
              <a:ln>
                <a:noFill/>
              </a:ln>
              <a:solidFill>
                <a:srgbClr val="000000"/>
              </a:solidFill>
              <a:effectLst/>
              <a:uLnTx/>
              <a:uFillTx/>
              <a:latin typeface="Encode Sans Expanded" panose="00000505000000000000" pitchFamily="2" charset="0"/>
              <a:ea typeface="Arial"/>
              <a:cs typeface="Arial"/>
              <a:sym typeface="Arial"/>
            </a:endParaRPr>
          </a:p>
        </p:txBody>
      </p:sp>
      <p:sp>
        <p:nvSpPr>
          <p:cNvPr id="113" name="Google Shape;113;p3"/>
          <p:cNvSpPr txBox="1"/>
          <p:nvPr/>
        </p:nvSpPr>
        <p:spPr>
          <a:xfrm>
            <a:off x="3789868" y="5218988"/>
            <a:ext cx="2116137" cy="249238"/>
          </a:xfrm>
          <a:prstGeom prst="rect">
            <a:avLst/>
          </a:prstGeom>
          <a:noFill/>
          <a:ln>
            <a:noFill/>
          </a:ln>
        </p:spPr>
        <p:txBody>
          <a:bodyPr spcFirstLastPara="1" wrap="square" lIns="0" tIns="0" rIns="0" bIns="0" anchor="t" anchorCtr="0">
            <a:noAutofit/>
          </a:bodyPr>
          <a:lstStyle/>
          <a:p>
            <a:pPr lvl="0" algn="ctr">
              <a:lnSpc>
                <a:spcPct val="142857"/>
              </a:lnSpc>
              <a:buClr>
                <a:srgbClr val="000000"/>
              </a:buClr>
              <a:buSzPts val="1400"/>
              <a:defRPr/>
            </a:pPr>
            <a:r>
              <a:rPr lang="en-US" sz="1400" dirty="0">
                <a:solidFill>
                  <a:srgbClr val="FFFFFF"/>
                </a:solidFill>
                <a:latin typeface="Encode Sans Expanded" panose="00000505000000000000" pitchFamily="2" charset="0"/>
                <a:ea typeface="Source Sans Pro Light"/>
                <a:cs typeface="Source Sans Pro Light"/>
                <a:sym typeface="Source Sans Pro Light"/>
              </a:rPr>
              <a:t>Listening</a:t>
            </a:r>
            <a:endParaRPr kumimoji="0" lang="en-US" sz="1400" b="0" i="0" u="none" strike="noStrike" kern="1200" cap="none" spc="0" normalizeH="0" baseline="0" noProof="0" dirty="0">
              <a:ln>
                <a:noFill/>
              </a:ln>
              <a:solidFill>
                <a:srgbClr val="000000"/>
              </a:solidFill>
              <a:effectLst/>
              <a:uLnTx/>
              <a:uFillTx/>
              <a:latin typeface="Encode Sans Expanded" panose="00000505000000000000" pitchFamily="2" charset="0"/>
              <a:ea typeface="Arial"/>
              <a:cs typeface="Arial"/>
              <a:sym typeface="Arial"/>
            </a:endParaRPr>
          </a:p>
        </p:txBody>
      </p:sp>
      <p:sp>
        <p:nvSpPr>
          <p:cNvPr id="114" name="Google Shape;114;p3"/>
          <p:cNvSpPr txBox="1"/>
          <p:nvPr/>
        </p:nvSpPr>
        <p:spPr>
          <a:xfrm>
            <a:off x="8018968" y="5218988"/>
            <a:ext cx="2116137" cy="249238"/>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42857"/>
              </a:lnSpc>
              <a:spcBef>
                <a:spcPts val="0"/>
              </a:spcBef>
              <a:spcAft>
                <a:spcPts val="0"/>
              </a:spcAft>
              <a:buClr>
                <a:srgbClr val="000000"/>
              </a:buClr>
              <a:buSzPts val="1400"/>
              <a:buFont typeface="Arial"/>
              <a:buNone/>
              <a:tabLst/>
              <a:defRPr/>
            </a:pPr>
            <a:r>
              <a:rPr lang="en-US" sz="1400" dirty="0">
                <a:solidFill>
                  <a:srgbClr val="FFFFFF"/>
                </a:solidFill>
                <a:latin typeface="Encode Sans Expanded" panose="00000505000000000000" pitchFamily="2" charset="0"/>
                <a:ea typeface="Source Sans Pro Light"/>
                <a:cs typeface="Source Sans Pro Light"/>
                <a:sym typeface="Source Sans Pro Light"/>
              </a:rPr>
              <a:t>Respect</a:t>
            </a:r>
            <a:endParaRPr kumimoji="0" sz="1400" b="0" i="0" u="none" strike="noStrike" kern="1200" cap="none" spc="0" normalizeH="0" baseline="0" noProof="0" dirty="0">
              <a:ln>
                <a:noFill/>
              </a:ln>
              <a:solidFill>
                <a:srgbClr val="000000"/>
              </a:solidFill>
              <a:effectLst/>
              <a:uLnTx/>
              <a:uFillTx/>
              <a:latin typeface="Encode Sans Expanded" panose="00000505000000000000" pitchFamily="2" charset="0"/>
              <a:ea typeface="Arial"/>
              <a:cs typeface="Arial"/>
              <a:sym typeface="Arial"/>
            </a:endParaRPr>
          </a:p>
        </p:txBody>
      </p:sp>
      <p:pic>
        <p:nvPicPr>
          <p:cNvPr id="5" name="Graphique 4" descr="Micro de radio contour">
            <a:extLst>
              <a:ext uri="{FF2B5EF4-FFF2-40B4-BE49-F238E27FC236}">
                <a16:creationId xmlns:a16="http://schemas.microsoft.com/office/drawing/2014/main" id="{336E11D9-B6C7-EE45-8932-2C10E28BEB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4493" y="2228850"/>
            <a:ext cx="914400" cy="914400"/>
          </a:xfrm>
          <a:prstGeom prst="rect">
            <a:avLst/>
          </a:prstGeom>
        </p:spPr>
      </p:pic>
    </p:spTree>
    <p:extLst>
      <p:ext uri="{BB962C8B-B14F-4D97-AF65-F5344CB8AC3E}">
        <p14:creationId xmlns:p14="http://schemas.microsoft.com/office/powerpoint/2010/main" val="310154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E5DBF-16BF-4038-B221-A558952D0A6F}"/>
              </a:ext>
            </a:extLst>
          </p:cNvPr>
          <p:cNvSpPr>
            <a:spLocks noGrp="1"/>
          </p:cNvSpPr>
          <p:nvPr>
            <p:ph type="body" idx="1"/>
          </p:nvPr>
        </p:nvSpPr>
        <p:spPr/>
        <p:txBody>
          <a:bodyPr/>
          <a:lstStyle/>
          <a:p>
            <a:r>
              <a:rPr lang="fr-BE"/>
              <a:t>introduction</a:t>
            </a:r>
            <a:endParaRPr lang="en-US"/>
          </a:p>
        </p:txBody>
      </p:sp>
      <p:sp>
        <p:nvSpPr>
          <p:cNvPr id="3" name="Text Placeholder 2">
            <a:extLst>
              <a:ext uri="{FF2B5EF4-FFF2-40B4-BE49-F238E27FC236}">
                <a16:creationId xmlns:a16="http://schemas.microsoft.com/office/drawing/2014/main" id="{8192DBF4-C526-4EBA-B42D-28EBA897E30F}"/>
              </a:ext>
            </a:extLst>
          </p:cNvPr>
          <p:cNvSpPr>
            <a:spLocks noGrp="1"/>
          </p:cNvSpPr>
          <p:nvPr>
            <p:ph type="body" sz="quarter" idx="15"/>
          </p:nvPr>
        </p:nvSpPr>
        <p:spPr/>
        <p:txBody>
          <a:bodyPr/>
          <a:lstStyle/>
          <a:p>
            <a:r>
              <a:rPr lang="fr-BE" dirty="0" err="1"/>
              <a:t>Your</a:t>
            </a:r>
            <a:r>
              <a:rPr lang="fr-BE" dirty="0"/>
              <a:t> expectations</a:t>
            </a:r>
          </a:p>
        </p:txBody>
      </p:sp>
      <p:pic>
        <p:nvPicPr>
          <p:cNvPr id="8" name="Picture 7">
            <a:extLst>
              <a:ext uri="{FF2B5EF4-FFF2-40B4-BE49-F238E27FC236}">
                <a16:creationId xmlns:a16="http://schemas.microsoft.com/office/drawing/2014/main" id="{7345D11C-0575-3BEA-F3AA-C659FDD7D3F4}"/>
              </a:ext>
            </a:extLst>
          </p:cNvPr>
          <p:cNvPicPr>
            <a:picLocks noChangeAspect="1"/>
          </p:cNvPicPr>
          <p:nvPr/>
        </p:nvPicPr>
        <p:blipFill>
          <a:blip r:embed="rId3"/>
          <a:srcRect/>
          <a:stretch/>
        </p:blipFill>
        <p:spPr>
          <a:xfrm>
            <a:off x="2334767" y="1205848"/>
            <a:ext cx="7762221" cy="5415280"/>
          </a:xfrm>
          <a:prstGeom prst="rect">
            <a:avLst/>
          </a:prstGeom>
        </p:spPr>
      </p:pic>
      <p:sp>
        <p:nvSpPr>
          <p:cNvPr id="4" name="ZoneTexte 3">
            <a:extLst>
              <a:ext uri="{FF2B5EF4-FFF2-40B4-BE49-F238E27FC236}">
                <a16:creationId xmlns:a16="http://schemas.microsoft.com/office/drawing/2014/main" id="{3489C967-B84C-81AF-85A9-F0DE2688EB8D}"/>
              </a:ext>
            </a:extLst>
          </p:cNvPr>
          <p:cNvSpPr txBox="1"/>
          <p:nvPr/>
        </p:nvSpPr>
        <p:spPr>
          <a:xfrm>
            <a:off x="4342408" y="2261936"/>
            <a:ext cx="4180953" cy="276999"/>
          </a:xfrm>
          <a:prstGeom prst="rect">
            <a:avLst/>
          </a:prstGeom>
          <a:noFill/>
        </p:spPr>
        <p:txBody>
          <a:bodyPr wrap="none" rtlCol="0">
            <a:spAutoFit/>
          </a:bodyPr>
          <a:lstStyle/>
          <a:p>
            <a:r>
              <a:rPr lang="en-US" sz="1200" dirty="0"/>
              <a:t>What are your expectations for this training session?</a:t>
            </a:r>
            <a:endParaRPr lang="en-GB" sz="1200" dirty="0"/>
          </a:p>
        </p:txBody>
      </p:sp>
    </p:spTree>
    <p:extLst>
      <p:ext uri="{BB962C8B-B14F-4D97-AF65-F5344CB8AC3E}">
        <p14:creationId xmlns:p14="http://schemas.microsoft.com/office/powerpoint/2010/main" val="207353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C6DD5-989A-474E-B36B-AF6C8BC7BDC3}"/>
              </a:ext>
            </a:extLst>
          </p:cNvPr>
          <p:cNvSpPr>
            <a:spLocks noGrp="1"/>
          </p:cNvSpPr>
          <p:nvPr>
            <p:ph type="title"/>
          </p:nvPr>
        </p:nvSpPr>
        <p:spPr>
          <a:xfrm>
            <a:off x="1131889" y="2090899"/>
            <a:ext cx="10440000" cy="1548000"/>
          </a:xfrm>
        </p:spPr>
        <p:txBody>
          <a:bodyPr/>
          <a:lstStyle/>
          <a:p>
            <a:r>
              <a:rPr lang="en-US" noProof="0" dirty="0"/>
              <a:t>01</a:t>
            </a:r>
            <a:r>
              <a:rPr lang="fr-FR" dirty="0"/>
              <a:t> | </a:t>
            </a:r>
            <a:r>
              <a:rPr lang="fr-FR" dirty="0" err="1"/>
              <a:t>context</a:t>
            </a:r>
            <a:r>
              <a:rPr lang="en-US" noProof="0" dirty="0"/>
              <a:t> </a:t>
            </a:r>
          </a:p>
        </p:txBody>
      </p:sp>
      <p:sp>
        <p:nvSpPr>
          <p:cNvPr id="7" name="Text Placeholder 6">
            <a:extLst>
              <a:ext uri="{FF2B5EF4-FFF2-40B4-BE49-F238E27FC236}">
                <a16:creationId xmlns:a16="http://schemas.microsoft.com/office/drawing/2014/main" id="{FA2C6559-3606-40BF-AA3C-EA84C0AF541F}"/>
              </a:ext>
            </a:extLst>
          </p:cNvPr>
          <p:cNvSpPr>
            <a:spLocks noGrp="1"/>
          </p:cNvSpPr>
          <p:nvPr>
            <p:ph type="body" sz="quarter" idx="13"/>
          </p:nvPr>
        </p:nvSpPr>
        <p:spPr/>
        <p:txBody>
          <a:bodyPr/>
          <a:lstStyle/>
          <a:p>
            <a:r>
              <a:rPr lang="en-US" dirty="0"/>
              <a:t>Needs discovery</a:t>
            </a:r>
            <a:r>
              <a:rPr lang="en-US" baseline="0" dirty="0"/>
              <a:t> </a:t>
            </a:r>
            <a:r>
              <a:rPr lang="en-US" dirty="0"/>
              <a:t>challenges in the sales process</a:t>
            </a:r>
            <a:endParaRPr lang="fr-FR" dirty="0"/>
          </a:p>
        </p:txBody>
      </p:sp>
    </p:spTree>
    <p:extLst>
      <p:ext uri="{BB962C8B-B14F-4D97-AF65-F5344CB8AC3E}">
        <p14:creationId xmlns:p14="http://schemas.microsoft.com/office/powerpoint/2010/main" val="174142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D224D0-005D-7115-46D7-B511CDF80486}"/>
              </a:ext>
            </a:extLst>
          </p:cNvPr>
          <p:cNvSpPr>
            <a:spLocks noGrp="1"/>
          </p:cNvSpPr>
          <p:nvPr>
            <p:ph type="body" idx="1"/>
          </p:nvPr>
        </p:nvSpPr>
        <p:spPr/>
        <p:txBody>
          <a:bodyPr/>
          <a:lstStyle/>
          <a:p>
            <a:r>
              <a:rPr lang="fr-BE" dirty="0" err="1"/>
              <a:t>context</a:t>
            </a:r>
            <a:endParaRPr lang="fr-BE" dirty="0"/>
          </a:p>
        </p:txBody>
      </p:sp>
      <p:sp>
        <p:nvSpPr>
          <p:cNvPr id="5" name="Text Placeholder 4">
            <a:extLst>
              <a:ext uri="{FF2B5EF4-FFF2-40B4-BE49-F238E27FC236}">
                <a16:creationId xmlns:a16="http://schemas.microsoft.com/office/drawing/2014/main" id="{1A15F181-CECB-1232-07E1-F982B117A871}"/>
              </a:ext>
            </a:extLst>
          </p:cNvPr>
          <p:cNvSpPr>
            <a:spLocks noGrp="1"/>
          </p:cNvSpPr>
          <p:nvPr>
            <p:ph type="body" sz="quarter" idx="19"/>
          </p:nvPr>
        </p:nvSpPr>
        <p:spPr/>
        <p:txBody>
          <a:bodyPr/>
          <a:lstStyle/>
          <a:p>
            <a:r>
              <a:rPr lang="fr-BE"/>
              <a:t>01</a:t>
            </a:r>
            <a:endParaRPr lang="en-US"/>
          </a:p>
        </p:txBody>
      </p:sp>
      <p:sp>
        <p:nvSpPr>
          <p:cNvPr id="6" name="Titre 5">
            <a:extLst>
              <a:ext uri="{FF2B5EF4-FFF2-40B4-BE49-F238E27FC236}">
                <a16:creationId xmlns:a16="http://schemas.microsoft.com/office/drawing/2014/main" id="{1C43A04A-1127-4400-826B-872F84FE5533}"/>
              </a:ext>
            </a:extLst>
          </p:cNvPr>
          <p:cNvSpPr>
            <a:spLocks noGrp="1"/>
          </p:cNvSpPr>
          <p:nvPr>
            <p:ph type="title"/>
          </p:nvPr>
        </p:nvSpPr>
        <p:spPr/>
        <p:txBody>
          <a:bodyPr/>
          <a:lstStyle/>
          <a:p>
            <a:r>
              <a:rPr lang="en-US" dirty="0"/>
              <a:t>Fundamentals of the </a:t>
            </a:r>
            <a:r>
              <a:rPr lang="en-US" dirty="0" err="1"/>
              <a:t>BtoB</a:t>
            </a:r>
            <a:r>
              <a:rPr lang="en-US" dirty="0"/>
              <a:t> customer sales process</a:t>
            </a:r>
            <a:endParaRPr lang="fr-BE" dirty="0"/>
          </a:p>
        </p:txBody>
      </p:sp>
      <p:sp>
        <p:nvSpPr>
          <p:cNvPr id="13" name="Espace réservé du numéro de diapositive 12">
            <a:extLst>
              <a:ext uri="{FF2B5EF4-FFF2-40B4-BE49-F238E27FC236}">
                <a16:creationId xmlns:a16="http://schemas.microsoft.com/office/drawing/2014/main" id="{8D12207E-B391-4102-A2FE-624036A84EE6}"/>
              </a:ext>
            </a:extLst>
          </p:cNvPr>
          <p:cNvSpPr>
            <a:spLocks noGrp="1"/>
          </p:cNvSpPr>
          <p:nvPr>
            <p:ph type="sldNum" sz="quarter" idx="4294967295"/>
          </p:nvPr>
        </p:nvSpPr>
        <p:spPr>
          <a:xfrm>
            <a:off x="0" y="0"/>
            <a:ext cx="0" cy="0"/>
          </a:xfrm>
          <a:prstGeom prst="rect">
            <a:avLst/>
          </a:prstGeom>
        </p:spPr>
        <p:txBody>
          <a:bodyPr vert="horz" wrap="square" lIns="91440" tIns="45720" rIns="91440" bIns="45720" numCol="1" anchor="t" anchorCtr="0" compatLnSpc="1">
            <a:prstTxWarp prst="textNoShape">
              <a:avLst/>
            </a:prstTxWarp>
          </a:bodyPr>
          <a:lstStyle>
            <a:defPPr>
              <a:defRPr lang="fr-FR"/>
            </a:defPPr>
            <a:lvl1pPr algn="r" defTabSz="457200" rtl="0" eaLnBrk="1" fontAlgn="base" hangingPunct="1">
              <a:spcBef>
                <a:spcPct val="0"/>
              </a:spcBef>
              <a:spcAft>
                <a:spcPct val="0"/>
              </a:spcAft>
              <a:defRPr sz="800" kern="1200">
                <a:solidFill>
                  <a:srgbClr val="7F7F7F"/>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80ED2DB3-9094-482E-AC3E-2EBD1B8349C1}" type="slidenum">
              <a:rPr lang="fr-FR" altLang="en-US" smtClean="0">
                <a:latin typeface="Encode Sans" panose="020B0604020202020204" charset="0"/>
              </a:rPr>
              <a:pPr>
                <a:defRPr/>
              </a:pPr>
              <a:t>8</a:t>
            </a:fld>
            <a:endParaRPr lang="fr-FR" altLang="en-US">
              <a:latin typeface="Encode Sans" panose="020B0604020202020204" charset="0"/>
            </a:endParaRPr>
          </a:p>
        </p:txBody>
      </p:sp>
      <p:sp>
        <p:nvSpPr>
          <p:cNvPr id="47132" name="TextBox 6"/>
          <p:cNvSpPr txBox="1">
            <a:spLocks noChangeArrowheads="1"/>
          </p:cNvSpPr>
          <p:nvPr/>
        </p:nvSpPr>
        <p:spPr bwMode="auto">
          <a:xfrm>
            <a:off x="4450080" y="2422367"/>
            <a:ext cx="2707000" cy="52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b="1" dirty="0">
                <a:solidFill>
                  <a:schemeClr val="tx1"/>
                </a:solidFill>
                <a:latin typeface="+mn-lt"/>
              </a:rPr>
              <a:t>Qualify the customer and the solution to be proposed</a:t>
            </a:r>
            <a:endParaRPr lang="fr-BE" altLang="fr-FR" b="1" dirty="0">
              <a:solidFill>
                <a:schemeClr val="tx1"/>
              </a:solidFill>
              <a:latin typeface="+mn-lt"/>
            </a:endParaRPr>
          </a:p>
        </p:txBody>
      </p:sp>
      <p:sp>
        <p:nvSpPr>
          <p:cNvPr id="47133" name="TextBox 21"/>
          <p:cNvSpPr txBox="1">
            <a:spLocks noChangeArrowheads="1"/>
          </p:cNvSpPr>
          <p:nvPr/>
        </p:nvSpPr>
        <p:spPr bwMode="auto">
          <a:xfrm>
            <a:off x="7548332" y="2530089"/>
            <a:ext cx="3555730" cy="31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fr-BE" altLang="fr-FR" b="1" dirty="0" err="1">
                <a:solidFill>
                  <a:schemeClr val="tx1"/>
                </a:solidFill>
                <a:latin typeface="+mn-lt"/>
              </a:rPr>
              <a:t>Ask</a:t>
            </a:r>
            <a:r>
              <a:rPr lang="fr-BE" altLang="fr-FR" b="1" dirty="0">
                <a:solidFill>
                  <a:schemeClr val="tx1"/>
                </a:solidFill>
                <a:latin typeface="+mn-lt"/>
              </a:rPr>
              <a:t> the right questions</a:t>
            </a:r>
          </a:p>
        </p:txBody>
      </p:sp>
      <p:sp>
        <p:nvSpPr>
          <p:cNvPr id="47135" name="TextBox 23"/>
          <p:cNvSpPr txBox="1">
            <a:spLocks noChangeArrowheads="1"/>
          </p:cNvSpPr>
          <p:nvPr/>
        </p:nvSpPr>
        <p:spPr bwMode="auto">
          <a:xfrm>
            <a:off x="4553996" y="3751148"/>
            <a:ext cx="2499168" cy="52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b="1" dirty="0">
                <a:solidFill>
                  <a:schemeClr val="tx1"/>
                </a:solidFill>
                <a:latin typeface="+mn-lt"/>
              </a:rPr>
              <a:t>Create the desire for the mobility solution</a:t>
            </a:r>
            <a:endParaRPr lang="fr-BE" altLang="fr-FR" b="1" dirty="0">
              <a:solidFill>
                <a:schemeClr val="tx1"/>
              </a:solidFill>
              <a:latin typeface="+mn-lt"/>
            </a:endParaRPr>
          </a:p>
        </p:txBody>
      </p:sp>
      <p:sp>
        <p:nvSpPr>
          <p:cNvPr id="47136" name="TextBox 24"/>
          <p:cNvSpPr txBox="1">
            <a:spLocks noChangeArrowheads="1"/>
          </p:cNvSpPr>
          <p:nvPr/>
        </p:nvSpPr>
        <p:spPr bwMode="auto">
          <a:xfrm>
            <a:off x="7913779" y="3825796"/>
            <a:ext cx="2824837" cy="52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b="1" dirty="0">
                <a:solidFill>
                  <a:schemeClr val="tx1"/>
                </a:solidFill>
                <a:latin typeface="+mn-lt"/>
              </a:rPr>
              <a:t>Turn product benefits into customer benefits</a:t>
            </a:r>
            <a:endParaRPr lang="fr-BE" altLang="fr-FR" b="1" dirty="0">
              <a:solidFill>
                <a:schemeClr val="tx1"/>
              </a:solidFill>
              <a:latin typeface="+mn-lt"/>
            </a:endParaRPr>
          </a:p>
        </p:txBody>
      </p:sp>
      <p:sp>
        <p:nvSpPr>
          <p:cNvPr id="47138" name="TextBox 26"/>
          <p:cNvSpPr txBox="1">
            <a:spLocks noChangeArrowheads="1"/>
          </p:cNvSpPr>
          <p:nvPr/>
        </p:nvSpPr>
        <p:spPr bwMode="auto">
          <a:xfrm>
            <a:off x="4553996" y="5083724"/>
            <a:ext cx="2499168" cy="74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b="1" dirty="0">
                <a:solidFill>
                  <a:schemeClr val="tx1"/>
                </a:solidFill>
                <a:latin typeface="+mn-lt"/>
              </a:rPr>
              <a:t>Present the benefits of the solution and defend the budget</a:t>
            </a:r>
          </a:p>
        </p:txBody>
      </p:sp>
      <p:sp>
        <p:nvSpPr>
          <p:cNvPr id="47139" name="TextBox 27"/>
          <p:cNvSpPr txBox="1">
            <a:spLocks noChangeArrowheads="1"/>
          </p:cNvSpPr>
          <p:nvPr/>
        </p:nvSpPr>
        <p:spPr bwMode="auto">
          <a:xfrm>
            <a:off x="7815678" y="5083724"/>
            <a:ext cx="3021039" cy="74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7" tIns="47889" rIns="95777" bIns="47889">
            <a:spAutoFit/>
          </a:bodyPr>
          <a:lstStyle>
            <a:lvl1pPr marL="298450" indent="-298450" eaLnBrk="0" hangingPunct="0">
              <a:lnSpc>
                <a:spcPts val="1300"/>
              </a:lnSpc>
              <a:defRPr sz="1400">
                <a:solidFill>
                  <a:srgbClr val="48535B"/>
                </a:solidFill>
                <a:latin typeface="Calibri" pitchFamily="34" charset="0"/>
                <a:cs typeface="Arial" pitchFamily="34" charset="0"/>
              </a:defRPr>
            </a:lvl1pPr>
            <a:lvl2pPr marL="742950" indent="-285750" eaLnBrk="0" hangingPunct="0">
              <a:buClr>
                <a:srgbClr val="990000"/>
              </a:buClr>
              <a:buSzPct val="85000"/>
              <a:buFont typeface="Wingdings" pitchFamily="2" charset="2"/>
              <a:buChar char="§"/>
              <a:defRPr sz="1200">
                <a:solidFill>
                  <a:srgbClr val="48535B"/>
                </a:solidFill>
                <a:latin typeface="Calibri" pitchFamily="34" charset="0"/>
                <a:cs typeface="Arial" pitchFamily="34" charset="0"/>
              </a:defRPr>
            </a:lvl2pPr>
            <a:lvl3pPr marL="1143000" indent="-228600" eaLnBrk="0" hangingPunct="0">
              <a:buSzPct val="85000"/>
              <a:buFont typeface="Wingdings" pitchFamily="2" charset="2"/>
              <a:buChar char="à"/>
              <a:defRPr sz="1100">
                <a:solidFill>
                  <a:srgbClr val="48535B"/>
                </a:solidFill>
                <a:latin typeface="Calibri" pitchFamily="34" charset="0"/>
                <a:cs typeface="Arial" pitchFamily="34" charset="0"/>
              </a:defRPr>
            </a:lvl3pPr>
            <a:lvl4pPr marL="1600200" indent="-228600" eaLnBrk="0" hangingPunct="0">
              <a:buClr>
                <a:srgbClr val="C00000"/>
              </a:buClr>
              <a:buSzPct val="120000"/>
              <a:buFont typeface="Wingdings 3" pitchFamily="18" charset="2"/>
              <a:buChar char="}"/>
              <a:defRPr sz="1100">
                <a:solidFill>
                  <a:srgbClr val="48535B"/>
                </a:solidFill>
                <a:latin typeface="Calibri" pitchFamily="34" charset="0"/>
                <a:cs typeface="Arial" pitchFamily="34" charset="0"/>
              </a:defRPr>
            </a:lvl4pPr>
            <a:lvl5pPr marL="2057400" indent="-228600" eaLnBrk="0" hangingPunct="0">
              <a:buClr>
                <a:srgbClr val="558ED5"/>
              </a:buClr>
              <a:buSzPct val="120000"/>
              <a:buFont typeface="Symbol" pitchFamily="18" charset="2"/>
              <a:buChar char=""/>
              <a:defRPr sz="1100" i="1">
                <a:solidFill>
                  <a:srgbClr val="48535B"/>
                </a:solidFill>
                <a:latin typeface="Calibri" pitchFamily="34" charset="0"/>
                <a:cs typeface="Arial" pitchFamily="34" charset="0"/>
              </a:defRPr>
            </a:lvl5pPr>
            <a:lvl6pPr marL="25146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6pPr>
            <a:lvl7pPr marL="29718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7pPr>
            <a:lvl8pPr marL="34290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8pPr>
            <a:lvl9pPr marL="3886200" indent="-228600" eaLnBrk="0" fontAlgn="base" hangingPunct="0">
              <a:spcBef>
                <a:spcPct val="0"/>
              </a:spcBef>
              <a:spcAft>
                <a:spcPct val="0"/>
              </a:spcAft>
              <a:buClr>
                <a:srgbClr val="558ED5"/>
              </a:buClr>
              <a:buSzPct val="120000"/>
              <a:buFont typeface="Symbol" pitchFamily="18" charset="2"/>
              <a:buChar char=""/>
              <a:defRPr sz="1100" i="1">
                <a:solidFill>
                  <a:srgbClr val="48535B"/>
                </a:solidFill>
                <a:latin typeface="Calibri" pitchFamily="34" charset="0"/>
                <a:cs typeface="Arial" pitchFamily="34" charset="0"/>
              </a:defRPr>
            </a:lvl9pPr>
          </a:lstStyle>
          <a:p>
            <a:pPr marL="0" indent="0" algn="ctr" eaLnBrk="1" hangingPunct="1">
              <a:lnSpc>
                <a:spcPct val="100000"/>
              </a:lnSpc>
            </a:pPr>
            <a:r>
              <a:rPr lang="en-US" altLang="fr-FR" b="1" dirty="0">
                <a:solidFill>
                  <a:schemeClr val="tx1"/>
                </a:solidFill>
                <a:latin typeface="+mn-lt"/>
              </a:rPr>
              <a:t>Rephrase,</a:t>
            </a:r>
          </a:p>
          <a:p>
            <a:pPr marL="0" indent="0" algn="ctr" eaLnBrk="1" hangingPunct="1">
              <a:lnSpc>
                <a:spcPct val="100000"/>
              </a:lnSpc>
            </a:pPr>
            <a:r>
              <a:rPr lang="en-US" altLang="fr-FR" b="1" dirty="0">
                <a:solidFill>
                  <a:schemeClr val="tx1"/>
                </a:solidFill>
                <a:latin typeface="+mn-lt"/>
              </a:rPr>
              <a:t>deal with objections and close the sale</a:t>
            </a:r>
            <a:endParaRPr lang="fr-BE" altLang="fr-FR" b="1" dirty="0">
              <a:solidFill>
                <a:schemeClr val="tx1"/>
              </a:solidFill>
              <a:latin typeface="+mn-lt"/>
            </a:endParaRPr>
          </a:p>
        </p:txBody>
      </p:sp>
      <p:sp>
        <p:nvSpPr>
          <p:cNvPr id="25" name="ZoneTexte 8">
            <a:extLst>
              <a:ext uri="{FF2B5EF4-FFF2-40B4-BE49-F238E27FC236}">
                <a16:creationId xmlns:a16="http://schemas.microsoft.com/office/drawing/2014/main" id="{8BE62322-BD13-1F5E-156C-F42C26BAFB96}"/>
              </a:ext>
            </a:extLst>
          </p:cNvPr>
          <p:cNvSpPr txBox="1"/>
          <p:nvPr/>
        </p:nvSpPr>
        <p:spPr>
          <a:xfrm>
            <a:off x="5423562" y="1514145"/>
            <a:ext cx="1525196" cy="400110"/>
          </a:xfrm>
          <a:prstGeom prst="rect">
            <a:avLst/>
          </a:prstGeom>
          <a:noFill/>
        </p:spPr>
        <p:txBody>
          <a:bodyPr wrap="square" rtlCol="0">
            <a:spAutoFit/>
          </a:bodyPr>
          <a:lstStyle/>
          <a:p>
            <a:r>
              <a:rPr lang="fr-BE" sz="2000" dirty="0">
                <a:latin typeface="+mj-lt"/>
              </a:rPr>
              <a:t>To do</a:t>
            </a:r>
          </a:p>
        </p:txBody>
      </p:sp>
      <p:pic>
        <p:nvPicPr>
          <p:cNvPr id="27" name="Graphique 2" descr="Cible avec un remplissage uni">
            <a:extLst>
              <a:ext uri="{FF2B5EF4-FFF2-40B4-BE49-F238E27FC236}">
                <a16:creationId xmlns:a16="http://schemas.microsoft.com/office/drawing/2014/main" id="{46F74047-0D5F-A656-518D-28FB584671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3909" y="1378053"/>
            <a:ext cx="641517" cy="641517"/>
          </a:xfrm>
          <a:prstGeom prst="rect">
            <a:avLst/>
          </a:prstGeom>
        </p:spPr>
      </p:pic>
      <p:sp>
        <p:nvSpPr>
          <p:cNvPr id="28" name="ZoneTexte 12">
            <a:extLst>
              <a:ext uri="{FF2B5EF4-FFF2-40B4-BE49-F238E27FC236}">
                <a16:creationId xmlns:a16="http://schemas.microsoft.com/office/drawing/2014/main" id="{4495AC48-7715-7FD3-9898-8464B6F94F8C}"/>
              </a:ext>
            </a:extLst>
          </p:cNvPr>
          <p:cNvSpPr txBox="1"/>
          <p:nvPr/>
        </p:nvSpPr>
        <p:spPr>
          <a:xfrm>
            <a:off x="9051726" y="1498756"/>
            <a:ext cx="1664454" cy="400110"/>
          </a:xfrm>
          <a:prstGeom prst="rect">
            <a:avLst/>
          </a:prstGeom>
          <a:noFill/>
        </p:spPr>
        <p:txBody>
          <a:bodyPr wrap="square" rtlCol="0">
            <a:spAutoFit/>
          </a:bodyPr>
          <a:lstStyle/>
          <a:p>
            <a:r>
              <a:rPr lang="fr-BE" sz="2000" dirty="0">
                <a:latin typeface="+mj-lt"/>
              </a:rPr>
              <a:t>Objectives</a:t>
            </a:r>
          </a:p>
        </p:txBody>
      </p:sp>
      <p:pic>
        <p:nvPicPr>
          <p:cNvPr id="29" name="Graphic 28" descr="Clipboard Partially Checked outline">
            <a:extLst>
              <a:ext uri="{FF2B5EF4-FFF2-40B4-BE49-F238E27FC236}">
                <a16:creationId xmlns:a16="http://schemas.microsoft.com/office/drawing/2014/main" id="{06B8E4EB-95A8-8661-9729-F88F39CE51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4754" y="1414743"/>
            <a:ext cx="641518" cy="641518"/>
          </a:xfrm>
          <a:prstGeom prst="rect">
            <a:avLst/>
          </a:prstGeom>
        </p:spPr>
      </p:pic>
      <p:sp>
        <p:nvSpPr>
          <p:cNvPr id="7" name="Rectangle 6">
            <a:extLst>
              <a:ext uri="{FF2B5EF4-FFF2-40B4-BE49-F238E27FC236}">
                <a16:creationId xmlns:a16="http://schemas.microsoft.com/office/drawing/2014/main" id="{BD072358-5E1E-F9DA-5577-AC6F960A6225}"/>
              </a:ext>
            </a:extLst>
          </p:cNvPr>
          <p:cNvSpPr/>
          <p:nvPr/>
        </p:nvSpPr>
        <p:spPr>
          <a:xfrm>
            <a:off x="1236586" y="2422367"/>
            <a:ext cx="2034934" cy="5276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mj-lt"/>
              </a:rPr>
              <a:t>Discovery</a:t>
            </a:r>
            <a:endParaRPr lang="en-US" dirty="0">
              <a:latin typeface="+mj-lt"/>
            </a:endParaRPr>
          </a:p>
        </p:txBody>
      </p:sp>
      <p:sp>
        <p:nvSpPr>
          <p:cNvPr id="31" name="Rectangle 30">
            <a:extLst>
              <a:ext uri="{FF2B5EF4-FFF2-40B4-BE49-F238E27FC236}">
                <a16:creationId xmlns:a16="http://schemas.microsoft.com/office/drawing/2014/main" id="{3632F42C-49F7-85F3-54AF-0CC2C4B679C8}"/>
              </a:ext>
            </a:extLst>
          </p:cNvPr>
          <p:cNvSpPr/>
          <p:nvPr/>
        </p:nvSpPr>
        <p:spPr>
          <a:xfrm>
            <a:off x="1236586" y="3825796"/>
            <a:ext cx="2034934" cy="5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mj-lt"/>
              </a:rPr>
              <a:t>Argumentation</a:t>
            </a:r>
            <a:endParaRPr lang="en-US" dirty="0">
              <a:latin typeface="+mj-lt"/>
            </a:endParaRPr>
          </a:p>
        </p:txBody>
      </p:sp>
      <p:sp>
        <p:nvSpPr>
          <p:cNvPr id="32" name="Rectangle 31">
            <a:extLst>
              <a:ext uri="{FF2B5EF4-FFF2-40B4-BE49-F238E27FC236}">
                <a16:creationId xmlns:a16="http://schemas.microsoft.com/office/drawing/2014/main" id="{550CA92E-9121-3CE3-CDC4-22FEC7736FE7}"/>
              </a:ext>
            </a:extLst>
          </p:cNvPr>
          <p:cNvSpPr/>
          <p:nvPr/>
        </p:nvSpPr>
        <p:spPr>
          <a:xfrm>
            <a:off x="1198620" y="5191446"/>
            <a:ext cx="2034934" cy="527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latin typeface="+mj-lt"/>
              </a:rPr>
              <a:t>Presentation</a:t>
            </a:r>
            <a:r>
              <a:rPr lang="fr-BE" dirty="0">
                <a:latin typeface="+mj-lt"/>
              </a:rPr>
              <a:t> of the </a:t>
            </a:r>
            <a:r>
              <a:rPr lang="fr-BE" dirty="0" err="1">
                <a:latin typeface="+mj-lt"/>
              </a:rPr>
              <a:t>proposal</a:t>
            </a:r>
            <a:endParaRPr lang="en-US" dirty="0">
              <a:latin typeface="+mj-lt"/>
            </a:endParaRPr>
          </a:p>
        </p:txBody>
      </p:sp>
    </p:spTree>
    <p:extLst>
      <p:ext uri="{BB962C8B-B14F-4D97-AF65-F5344CB8AC3E}">
        <p14:creationId xmlns:p14="http://schemas.microsoft.com/office/powerpoint/2010/main" val="3144931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32"/>
                                        </p:tgtEl>
                                        <p:attrNameLst>
                                          <p:attrName>style.visibility</p:attrName>
                                        </p:attrNameLst>
                                      </p:cBhvr>
                                      <p:to>
                                        <p:strVal val="visible"/>
                                      </p:to>
                                    </p:set>
                                    <p:animEffect transition="in" filter="fade">
                                      <p:cBhvr>
                                        <p:cTn id="7" dur="500"/>
                                        <p:tgtEl>
                                          <p:spTgt spid="47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33"/>
                                        </p:tgtEl>
                                        <p:attrNameLst>
                                          <p:attrName>style.visibility</p:attrName>
                                        </p:attrNameLst>
                                      </p:cBhvr>
                                      <p:to>
                                        <p:strVal val="visible"/>
                                      </p:to>
                                    </p:set>
                                    <p:animEffect transition="in" filter="fade">
                                      <p:cBhvr>
                                        <p:cTn id="12" dur="500"/>
                                        <p:tgtEl>
                                          <p:spTgt spid="471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135"/>
                                        </p:tgtEl>
                                        <p:attrNameLst>
                                          <p:attrName>style.visibility</p:attrName>
                                        </p:attrNameLst>
                                      </p:cBhvr>
                                      <p:to>
                                        <p:strVal val="visible"/>
                                      </p:to>
                                    </p:set>
                                    <p:animEffect transition="in" filter="fade">
                                      <p:cBhvr>
                                        <p:cTn id="20" dur="500"/>
                                        <p:tgtEl>
                                          <p:spTgt spid="471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136"/>
                                        </p:tgtEl>
                                        <p:attrNameLst>
                                          <p:attrName>style.visibility</p:attrName>
                                        </p:attrNameLst>
                                      </p:cBhvr>
                                      <p:to>
                                        <p:strVal val="visible"/>
                                      </p:to>
                                    </p:set>
                                    <p:animEffect transition="in" filter="fade">
                                      <p:cBhvr>
                                        <p:cTn id="25" dur="500"/>
                                        <p:tgtEl>
                                          <p:spTgt spid="47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7138"/>
                                        </p:tgtEl>
                                        <p:attrNameLst>
                                          <p:attrName>style.visibility</p:attrName>
                                        </p:attrNameLst>
                                      </p:cBhvr>
                                      <p:to>
                                        <p:strVal val="visible"/>
                                      </p:to>
                                    </p:set>
                                    <p:animEffect transition="in" filter="fade">
                                      <p:cBhvr>
                                        <p:cTn id="33" dur="500"/>
                                        <p:tgtEl>
                                          <p:spTgt spid="471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7139"/>
                                        </p:tgtEl>
                                        <p:attrNameLst>
                                          <p:attrName>style.visibility</p:attrName>
                                        </p:attrNameLst>
                                      </p:cBhvr>
                                      <p:to>
                                        <p:strVal val="visible"/>
                                      </p:to>
                                    </p:set>
                                    <p:animEffect transition="in" filter="fade">
                                      <p:cBhvr>
                                        <p:cTn id="38" dur="500"/>
                                        <p:tgtEl>
                                          <p:spTgt spid="47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2" grpId="0"/>
      <p:bldP spid="47133" grpId="0"/>
      <p:bldP spid="47135" grpId="0"/>
      <p:bldP spid="47136" grpId="0"/>
      <p:bldP spid="47138" grpId="0"/>
      <p:bldP spid="47139" grpId="0"/>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A0CD-D134-4ECC-8892-5A4463F506C8}"/>
              </a:ext>
            </a:extLst>
          </p:cNvPr>
          <p:cNvSpPr>
            <a:spLocks noGrp="1"/>
          </p:cNvSpPr>
          <p:nvPr>
            <p:ph type="body" idx="1"/>
          </p:nvPr>
        </p:nvSpPr>
        <p:spPr>
          <a:xfrm>
            <a:off x="20321" y="114569"/>
            <a:ext cx="9683261" cy="335964"/>
          </a:xfrm>
        </p:spPr>
        <p:txBody>
          <a:bodyPr/>
          <a:lstStyle/>
          <a:p>
            <a:r>
              <a:rPr lang="fr-BE" dirty="0" err="1"/>
              <a:t>context</a:t>
            </a:r>
            <a:endParaRPr lang="fr-BE" dirty="0"/>
          </a:p>
        </p:txBody>
      </p:sp>
      <p:sp>
        <p:nvSpPr>
          <p:cNvPr id="3" name="Text Placeholder 2">
            <a:extLst>
              <a:ext uri="{FF2B5EF4-FFF2-40B4-BE49-F238E27FC236}">
                <a16:creationId xmlns:a16="http://schemas.microsoft.com/office/drawing/2014/main" id="{B9B0FFA6-E3ED-2881-7A71-3F56C2B0FC03}"/>
              </a:ext>
            </a:extLst>
          </p:cNvPr>
          <p:cNvSpPr>
            <a:spLocks noGrp="1"/>
          </p:cNvSpPr>
          <p:nvPr>
            <p:ph type="body" sz="quarter" idx="19"/>
          </p:nvPr>
        </p:nvSpPr>
        <p:spPr>
          <a:xfrm>
            <a:off x="20321" y="114569"/>
            <a:ext cx="745715" cy="334800"/>
          </a:xfrm>
        </p:spPr>
        <p:txBody>
          <a:bodyPr/>
          <a:lstStyle/>
          <a:p>
            <a:r>
              <a:rPr lang="fr-BE"/>
              <a:t>01</a:t>
            </a:r>
            <a:endParaRPr lang="en-US"/>
          </a:p>
        </p:txBody>
      </p:sp>
      <p:pic>
        <p:nvPicPr>
          <p:cNvPr id="10" name="Picture Placeholder 9" descr="A picture containing person&#10;&#10;Description automatically generated">
            <a:extLst>
              <a:ext uri="{FF2B5EF4-FFF2-40B4-BE49-F238E27FC236}">
                <a16:creationId xmlns:a16="http://schemas.microsoft.com/office/drawing/2014/main" id="{7181C8F6-2F79-C614-1A3D-9317B3421437}"/>
              </a:ext>
            </a:extLst>
          </p:cNvPr>
          <p:cNvPicPr>
            <a:picLocks noGrp="1" noChangeAspect="1"/>
          </p:cNvPicPr>
          <p:nvPr>
            <p:ph type="pic" idx="14"/>
          </p:nvPr>
        </p:nvPicPr>
        <p:blipFill>
          <a:blip r:embed="rId3"/>
          <a:srcRect l="14470" r="14470"/>
          <a:stretch>
            <a:fillRect/>
          </a:stretch>
        </p:blipFill>
        <p:spPr>
          <a:xfrm>
            <a:off x="6553200" y="1301130"/>
            <a:ext cx="5499370" cy="5039202"/>
          </a:xfrm>
        </p:spPr>
      </p:pic>
      <p:sp>
        <p:nvSpPr>
          <p:cNvPr id="6" name="Title 5">
            <a:extLst>
              <a:ext uri="{FF2B5EF4-FFF2-40B4-BE49-F238E27FC236}">
                <a16:creationId xmlns:a16="http://schemas.microsoft.com/office/drawing/2014/main" id="{D89FBFF0-504C-1820-5CCA-96EA0AD68431}"/>
              </a:ext>
            </a:extLst>
          </p:cNvPr>
          <p:cNvSpPr>
            <a:spLocks noGrp="1"/>
          </p:cNvSpPr>
          <p:nvPr>
            <p:ph type="title"/>
          </p:nvPr>
        </p:nvSpPr>
        <p:spPr>
          <a:xfrm>
            <a:off x="643890" y="1301130"/>
            <a:ext cx="5452110" cy="5039202"/>
          </a:xfrm>
        </p:spPr>
        <p:txBody>
          <a:bodyPr/>
          <a:lstStyle/>
          <a:p>
            <a:r>
              <a:rPr lang="fr-BE"/>
              <a:t> </a:t>
            </a:r>
            <a:endParaRPr lang="en-US"/>
          </a:p>
        </p:txBody>
      </p:sp>
      <p:sp>
        <p:nvSpPr>
          <p:cNvPr id="8" name="Text Placeholder 7">
            <a:extLst>
              <a:ext uri="{FF2B5EF4-FFF2-40B4-BE49-F238E27FC236}">
                <a16:creationId xmlns:a16="http://schemas.microsoft.com/office/drawing/2014/main" id="{3AB09335-6246-56C9-099B-815541906D1D}"/>
              </a:ext>
            </a:extLst>
          </p:cNvPr>
          <p:cNvSpPr>
            <a:spLocks noGrp="1"/>
          </p:cNvSpPr>
          <p:nvPr>
            <p:ph type="body" sz="quarter" idx="18"/>
          </p:nvPr>
        </p:nvSpPr>
        <p:spPr>
          <a:xfrm rot="5400000">
            <a:off x="5546936" y="3698516"/>
            <a:ext cx="1500865" cy="286749"/>
          </a:xfrm>
        </p:spPr>
        <p:txBody>
          <a:bodyPr/>
          <a:lstStyle/>
          <a:p>
            <a:endParaRPr lang="en-US"/>
          </a:p>
        </p:txBody>
      </p:sp>
      <p:sp>
        <p:nvSpPr>
          <p:cNvPr id="15" name="TextBox 14">
            <a:extLst>
              <a:ext uri="{FF2B5EF4-FFF2-40B4-BE49-F238E27FC236}">
                <a16:creationId xmlns:a16="http://schemas.microsoft.com/office/drawing/2014/main" id="{56ACE182-C723-669C-BEDD-CDBC7ACA208E}"/>
              </a:ext>
            </a:extLst>
          </p:cNvPr>
          <p:cNvSpPr txBox="1"/>
          <p:nvPr/>
        </p:nvSpPr>
        <p:spPr>
          <a:xfrm>
            <a:off x="4013200" y="772445"/>
            <a:ext cx="8039370" cy="307777"/>
          </a:xfrm>
          <a:prstGeom prst="rect">
            <a:avLst/>
          </a:prstGeom>
          <a:noFill/>
        </p:spPr>
        <p:txBody>
          <a:bodyPr wrap="square">
            <a:spAutoFit/>
          </a:bodyPr>
          <a:lstStyle/>
          <a:p>
            <a:r>
              <a:rPr lang="en-US" sz="1400" cap="all" dirty="0">
                <a:solidFill>
                  <a:schemeClr val="tx2"/>
                </a:solidFill>
                <a:latin typeface="+mj-lt"/>
                <a:ea typeface="+mj-ea"/>
                <a:cs typeface="+mj-cs"/>
              </a:rPr>
              <a:t>Ask the right questions – spontaneous needs discovery</a:t>
            </a:r>
            <a:endParaRPr lang="fr-FR" sz="1400" cap="all" dirty="0">
              <a:solidFill>
                <a:schemeClr val="tx2"/>
              </a:solidFill>
              <a:latin typeface="+mj-lt"/>
              <a:ea typeface="+mj-ea"/>
              <a:cs typeface="+mj-cs"/>
            </a:endParaRPr>
          </a:p>
        </p:txBody>
      </p:sp>
      <p:sp>
        <p:nvSpPr>
          <p:cNvPr id="16" name="ZoneTexte 23">
            <a:extLst>
              <a:ext uri="{FF2B5EF4-FFF2-40B4-BE49-F238E27FC236}">
                <a16:creationId xmlns:a16="http://schemas.microsoft.com/office/drawing/2014/main" id="{B3EDC028-1773-0145-436F-07AC318023AF}"/>
              </a:ext>
            </a:extLst>
          </p:cNvPr>
          <p:cNvSpPr txBox="1"/>
          <p:nvPr/>
        </p:nvSpPr>
        <p:spPr>
          <a:xfrm>
            <a:off x="643889" y="2939156"/>
            <a:ext cx="5055871" cy="1107996"/>
          </a:xfrm>
          <a:prstGeom prst="rect">
            <a:avLst/>
          </a:prstGeom>
          <a:noFill/>
        </p:spPr>
        <p:txBody>
          <a:bodyPr wrap="square" rtlCol="0">
            <a:spAutoFit/>
          </a:bodyPr>
          <a:lstStyle/>
          <a:p>
            <a:pPr algn="ctr"/>
            <a:r>
              <a:rPr lang="fr-BE" altLang="fr-FR" b="1" spc="13" dirty="0">
                <a:solidFill>
                  <a:schemeClr val="bg1"/>
                </a:solidFill>
                <a:ea typeface="+mj-ea"/>
                <a:cs typeface="+mj-cs"/>
              </a:rPr>
              <a:t>Objective: </a:t>
            </a:r>
            <a:endParaRPr lang="fr-BE" altLang="fr-FR" sz="1800" spc="13" dirty="0">
              <a:solidFill>
                <a:schemeClr val="bg1"/>
              </a:solidFill>
              <a:ea typeface="+mj-ea"/>
              <a:cs typeface="+mj-cs"/>
            </a:endParaRP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Find out the customer's needs, collect information on his expectations and position yourself as potential business partner.</a:t>
            </a:r>
            <a:endParaRPr lang="fr-BE" altLang="fr-FR" sz="1600" dirty="0">
              <a:solidFill>
                <a:schemeClr val="bg1"/>
              </a:solidFill>
              <a:cs typeface="Arial"/>
              <a:sym typeface="Wingdings" panose="05000000000000000000" pitchFamily="2" charset="2"/>
            </a:endParaRPr>
          </a:p>
        </p:txBody>
      </p:sp>
      <p:sp>
        <p:nvSpPr>
          <p:cNvPr id="17" name="ZoneTexte 24">
            <a:extLst>
              <a:ext uri="{FF2B5EF4-FFF2-40B4-BE49-F238E27FC236}">
                <a16:creationId xmlns:a16="http://schemas.microsoft.com/office/drawing/2014/main" id="{02F629DF-34DA-C390-7875-6B2DAE2CAB2A}"/>
              </a:ext>
            </a:extLst>
          </p:cNvPr>
          <p:cNvSpPr txBox="1"/>
          <p:nvPr/>
        </p:nvSpPr>
        <p:spPr>
          <a:xfrm>
            <a:off x="643890" y="4328732"/>
            <a:ext cx="5187950" cy="1846659"/>
          </a:xfrm>
          <a:prstGeom prst="rect">
            <a:avLst/>
          </a:prstGeom>
          <a:noFill/>
        </p:spPr>
        <p:txBody>
          <a:bodyPr wrap="square" rtlCol="0">
            <a:spAutoFit/>
          </a:bodyPr>
          <a:lstStyle/>
          <a:p>
            <a:pPr algn="ctr"/>
            <a:r>
              <a:rPr lang="fr-BE" altLang="fr-FR" b="1" spc="13" dirty="0" err="1">
                <a:solidFill>
                  <a:schemeClr val="bg1"/>
                </a:solidFill>
                <a:ea typeface="+mj-ea"/>
                <a:cs typeface="+mj-cs"/>
              </a:rPr>
              <a:t>Your</a:t>
            </a:r>
            <a:r>
              <a:rPr lang="fr-BE" altLang="fr-FR" b="1" spc="13" dirty="0">
                <a:solidFill>
                  <a:schemeClr val="bg1"/>
                </a:solidFill>
                <a:ea typeface="+mj-ea"/>
                <a:cs typeface="+mj-cs"/>
              </a:rPr>
              <a:t> </a:t>
            </a:r>
            <a:r>
              <a:rPr lang="fr-BE" altLang="fr-FR" b="1" spc="13" dirty="0" err="1">
                <a:solidFill>
                  <a:schemeClr val="bg1"/>
                </a:solidFill>
                <a:ea typeface="+mj-ea"/>
                <a:cs typeface="+mj-cs"/>
              </a:rPr>
              <a:t>role</a:t>
            </a:r>
            <a:r>
              <a:rPr lang="fr-BE" altLang="fr-FR" b="1" spc="13" dirty="0">
                <a:solidFill>
                  <a:schemeClr val="bg1"/>
                </a:solidFill>
                <a:ea typeface="+mj-ea"/>
                <a:cs typeface="+mj-cs"/>
              </a:rPr>
              <a:t>: </a:t>
            </a:r>
            <a:endParaRPr lang="fr-BE" altLang="fr-FR" sz="1800" spc="13" dirty="0">
              <a:solidFill>
                <a:schemeClr val="bg1"/>
              </a:solidFill>
              <a:ea typeface="+mj-ea"/>
              <a:cs typeface="+mj-cs"/>
            </a:endParaRP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3 trainees play the role of the sales adviser, each taking turns to ask a question.</a:t>
            </a:r>
          </a:p>
          <a:p>
            <a:pPr marL="285750" indent="-285750">
              <a:buFont typeface="Arial" panose="020B0604020202020204" pitchFamily="34" charset="0"/>
              <a:buChar char="•"/>
            </a:pPr>
            <a:r>
              <a:rPr lang="en-US" altLang="fr-FR" sz="1600" dirty="0">
                <a:solidFill>
                  <a:schemeClr val="bg1"/>
                </a:solidFill>
                <a:cs typeface="Arial"/>
                <a:sym typeface="Wingdings" panose="05000000000000000000" pitchFamily="2" charset="2"/>
              </a:rPr>
              <a:t>The other trainees observe and note down the key elements they have identified.</a:t>
            </a:r>
            <a:endParaRPr lang="fr-FR" altLang="fr-FR" sz="1600" dirty="0">
              <a:solidFill>
                <a:schemeClr val="bg1"/>
              </a:solidFill>
              <a:cs typeface="Arial"/>
              <a:sym typeface="Wingdings" panose="05000000000000000000" pitchFamily="2" charset="2"/>
            </a:endParaRPr>
          </a:p>
          <a:p>
            <a:pPr marL="285750" indent="-285750" eaLnBrk="1" hangingPunct="1">
              <a:buFont typeface="Arial" panose="020B0604020202020204" pitchFamily="34" charset="0"/>
              <a:buChar char="•"/>
            </a:pPr>
            <a:endParaRPr lang="fr-BE" altLang="fr-FR" sz="1600" dirty="0">
              <a:solidFill>
                <a:schemeClr val="bg1"/>
              </a:solidFill>
              <a:cs typeface="Arial"/>
              <a:sym typeface="Wingdings" panose="05000000000000000000" pitchFamily="2" charset="2"/>
            </a:endParaRPr>
          </a:p>
          <a:p>
            <a:pPr algn="ctr"/>
            <a:r>
              <a:rPr lang="fr-BE" altLang="fr-FR" sz="1600" b="1" dirty="0">
                <a:solidFill>
                  <a:schemeClr val="bg1"/>
                </a:solidFill>
                <a:cs typeface="Arial"/>
                <a:sym typeface="Wingdings" panose="05000000000000000000" pitchFamily="2" charset="2"/>
              </a:rPr>
              <a:t>Duration: 5 minutes</a:t>
            </a:r>
          </a:p>
        </p:txBody>
      </p:sp>
      <p:sp>
        <p:nvSpPr>
          <p:cNvPr id="18" name="ZoneTexte 25">
            <a:extLst>
              <a:ext uri="{FF2B5EF4-FFF2-40B4-BE49-F238E27FC236}">
                <a16:creationId xmlns:a16="http://schemas.microsoft.com/office/drawing/2014/main" id="{12D64364-B360-A936-424D-2A8FF593FB40}"/>
              </a:ext>
            </a:extLst>
          </p:cNvPr>
          <p:cNvSpPr txBox="1"/>
          <p:nvPr/>
        </p:nvSpPr>
        <p:spPr>
          <a:xfrm>
            <a:off x="643891" y="1402134"/>
            <a:ext cx="5055869" cy="1354217"/>
          </a:xfrm>
          <a:prstGeom prst="rect">
            <a:avLst/>
          </a:prstGeom>
          <a:noFill/>
        </p:spPr>
        <p:txBody>
          <a:bodyPr wrap="square" rtlCol="0">
            <a:spAutoFit/>
          </a:bodyPr>
          <a:lstStyle/>
          <a:p>
            <a:pPr algn="ctr" eaLnBrk="1" hangingPunct="1"/>
            <a:r>
              <a:rPr lang="fr-BE" altLang="fr-FR" sz="1800" b="1" spc="13" dirty="0">
                <a:solidFill>
                  <a:schemeClr val="bg1"/>
                </a:solidFill>
                <a:ea typeface="+mj-ea"/>
                <a:cs typeface="+mj-cs"/>
              </a:rPr>
              <a:t>Situation: </a:t>
            </a:r>
            <a:endParaRPr lang="fr-BE" altLang="fr-FR" sz="1800" spc="13" dirty="0">
              <a:solidFill>
                <a:schemeClr val="bg1"/>
              </a:solidFill>
              <a:ea typeface="+mj-ea"/>
              <a:cs typeface="+mj-cs"/>
            </a:endParaRPr>
          </a:p>
          <a:p>
            <a:pPr marL="285750" indent="-285750" eaLnBrk="1" hangingPunct="1">
              <a:buFont typeface="Arial" panose="020B0604020202020204" pitchFamily="34" charset="0"/>
              <a:buChar char="•"/>
            </a:pPr>
            <a:r>
              <a:rPr lang="en-US" altLang="fr-FR" sz="1600" dirty="0">
                <a:solidFill>
                  <a:schemeClr val="bg1"/>
                </a:solidFill>
                <a:cs typeface="Arial"/>
              </a:rPr>
              <a:t>A customer has made an appointment at your dealership. As he arrived early, he’s looking at a showroom vehicle.</a:t>
            </a:r>
          </a:p>
          <a:p>
            <a:pPr marL="285750" indent="-285750" eaLnBrk="1" hangingPunct="1">
              <a:buFont typeface="Arial" panose="020B0604020202020204" pitchFamily="34" charset="0"/>
              <a:buChar char="•"/>
            </a:pPr>
            <a:r>
              <a:rPr lang="en-US" altLang="fr-FR" sz="1600" dirty="0">
                <a:solidFill>
                  <a:schemeClr val="bg1"/>
                </a:solidFill>
                <a:cs typeface="Arial"/>
              </a:rPr>
              <a:t>You are coming to meet him.</a:t>
            </a:r>
            <a:endParaRPr lang="fr-BE" altLang="fr-FR" sz="1600" dirty="0">
              <a:solidFill>
                <a:schemeClr val="bg1"/>
              </a:solidFill>
              <a:cs typeface="Arial"/>
            </a:endParaRPr>
          </a:p>
        </p:txBody>
      </p:sp>
      <p:pic>
        <p:nvPicPr>
          <p:cNvPr id="11" name="Picture 2" descr="Stellantis dévoile un florilège de slogans pour ses marques">
            <a:extLst>
              <a:ext uri="{FF2B5EF4-FFF2-40B4-BE49-F238E27FC236}">
                <a16:creationId xmlns:a16="http://schemas.microsoft.com/office/drawing/2014/main" id="{96BB310E-A5A7-CA64-43B3-8A690B382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30" y="664277"/>
            <a:ext cx="430584" cy="26205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2" name="Picture 2" descr="Drapeaux Monde Banque d'images et photos libres de droit - iStock">
            <a:extLst>
              <a:ext uri="{FF2B5EF4-FFF2-40B4-BE49-F238E27FC236}">
                <a16:creationId xmlns:a16="http://schemas.microsoft.com/office/drawing/2014/main" id="{DC354A9F-C9C3-C166-4B97-2E152AD59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36" y="628818"/>
            <a:ext cx="314657" cy="2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AS_UNIQUEID" val="2149"/>
</p:tagLst>
</file>

<file path=ppt/tags/tag11.xml><?xml version="1.0" encoding="utf-8"?>
<p:tagLst xmlns:a="http://schemas.openxmlformats.org/drawingml/2006/main" xmlns:r="http://schemas.openxmlformats.org/officeDocument/2006/relationships" xmlns:p="http://schemas.openxmlformats.org/presentationml/2006/main">
  <p:tag name="AS_UNIQUEID" val="2143"/>
</p:tagLst>
</file>

<file path=ppt/tags/tag12.xml><?xml version="1.0" encoding="utf-8"?>
<p:tagLst xmlns:a="http://schemas.openxmlformats.org/drawingml/2006/main" xmlns:r="http://schemas.openxmlformats.org/officeDocument/2006/relationships" xmlns:p="http://schemas.openxmlformats.org/presentationml/2006/main">
  <p:tag name="AS_UNIQUEID" val="2143"/>
</p:tagLst>
</file>

<file path=ppt/tags/tag13.xml><?xml version="1.0" encoding="utf-8"?>
<p:tagLst xmlns:a="http://schemas.openxmlformats.org/drawingml/2006/main" xmlns:r="http://schemas.openxmlformats.org/officeDocument/2006/relationships" xmlns:p="http://schemas.openxmlformats.org/presentationml/2006/main">
  <p:tag name="AS_UNIQUEID" val="2143"/>
</p:tagLst>
</file>

<file path=ppt/tags/tag14.xml><?xml version="1.0" encoding="utf-8"?>
<p:tagLst xmlns:a="http://schemas.openxmlformats.org/drawingml/2006/main" xmlns:r="http://schemas.openxmlformats.org/officeDocument/2006/relationships" xmlns:p="http://schemas.openxmlformats.org/presentationml/2006/main">
  <p:tag name="AS_UNIQUEID" val="2146"/>
</p:tagLst>
</file>

<file path=ppt/tags/tag15.xml><?xml version="1.0" encoding="utf-8"?>
<p:tagLst xmlns:a="http://schemas.openxmlformats.org/drawingml/2006/main" xmlns:r="http://schemas.openxmlformats.org/officeDocument/2006/relationships" xmlns:p="http://schemas.openxmlformats.org/presentationml/2006/main">
  <p:tag name="AS_UNIQUEID" val="2149"/>
</p:tagLst>
</file>

<file path=ppt/tags/tag16.xml><?xml version="1.0" encoding="utf-8"?>
<p:tagLst xmlns:a="http://schemas.openxmlformats.org/drawingml/2006/main" xmlns:r="http://schemas.openxmlformats.org/officeDocument/2006/relationships" xmlns:p="http://schemas.openxmlformats.org/presentationml/2006/main">
  <p:tag name="AS_UNIQUEID" val="2143"/>
</p:tagLst>
</file>

<file path=ppt/tags/tag17.xml><?xml version="1.0" encoding="utf-8"?>
<p:tagLst xmlns:a="http://schemas.openxmlformats.org/drawingml/2006/main" xmlns:r="http://schemas.openxmlformats.org/officeDocument/2006/relationships" xmlns:p="http://schemas.openxmlformats.org/presentationml/2006/main">
  <p:tag name="AS_UNIQUEID" val="2146"/>
</p:tagLst>
</file>

<file path=ppt/tags/tag18.xml><?xml version="1.0" encoding="utf-8"?>
<p:tagLst xmlns:a="http://schemas.openxmlformats.org/drawingml/2006/main" xmlns:r="http://schemas.openxmlformats.org/officeDocument/2006/relationships" xmlns:p="http://schemas.openxmlformats.org/presentationml/2006/main">
  <p:tag name="AS_UNIQUEID" val="2149"/>
</p:tagLst>
</file>

<file path=ppt/tags/tag19.xml><?xml version="1.0" encoding="utf-8"?>
<p:tagLst xmlns:a="http://schemas.openxmlformats.org/drawingml/2006/main" xmlns:r="http://schemas.openxmlformats.org/officeDocument/2006/relationships" xmlns:p="http://schemas.openxmlformats.org/presentationml/2006/main">
  <p:tag name="AS_UNIQUEID" val="2143"/>
</p:tagLst>
</file>

<file path=ppt/tags/tag2.xml><?xml version="1.0" encoding="utf-8"?>
<p:tagLst xmlns:a="http://schemas.openxmlformats.org/drawingml/2006/main" xmlns:r="http://schemas.openxmlformats.org/officeDocument/2006/relationships" xmlns:p="http://schemas.openxmlformats.org/presentationml/2006/main">
  <p:tag name="AS_UNIQUEID" val="2146"/>
</p:tagLst>
</file>

<file path=ppt/tags/tag20.xml><?xml version="1.0" encoding="utf-8"?>
<p:tagLst xmlns:a="http://schemas.openxmlformats.org/drawingml/2006/main" xmlns:r="http://schemas.openxmlformats.org/officeDocument/2006/relationships" xmlns:p="http://schemas.openxmlformats.org/presentationml/2006/main">
  <p:tag name="AS_UNIQUEID" val="2146"/>
</p:tagLst>
</file>

<file path=ppt/tags/tag21.xml><?xml version="1.0" encoding="utf-8"?>
<p:tagLst xmlns:a="http://schemas.openxmlformats.org/drawingml/2006/main" xmlns:r="http://schemas.openxmlformats.org/officeDocument/2006/relationships" xmlns:p="http://schemas.openxmlformats.org/presentationml/2006/main">
  <p:tag name="AS_UNIQUEID" val="2149"/>
</p:tagLst>
</file>

<file path=ppt/tags/tag3.xml><?xml version="1.0" encoding="utf-8"?>
<p:tagLst xmlns:a="http://schemas.openxmlformats.org/drawingml/2006/main" xmlns:r="http://schemas.openxmlformats.org/officeDocument/2006/relationships" xmlns:p="http://schemas.openxmlformats.org/presentationml/2006/main">
  <p:tag name="AS_UNIQUEID" val="2149"/>
</p:tagLst>
</file>

<file path=ppt/tags/tag4.xml><?xml version="1.0" encoding="utf-8"?>
<p:tagLst xmlns:a="http://schemas.openxmlformats.org/drawingml/2006/main" xmlns:r="http://schemas.openxmlformats.org/officeDocument/2006/relationships" xmlns:p="http://schemas.openxmlformats.org/presentationml/2006/main">
  <p:tag name="AS_UNIQUEID" val="2143"/>
</p:tagLst>
</file>

<file path=ppt/tags/tag5.xml><?xml version="1.0" encoding="utf-8"?>
<p:tagLst xmlns:a="http://schemas.openxmlformats.org/drawingml/2006/main" xmlns:r="http://schemas.openxmlformats.org/officeDocument/2006/relationships" xmlns:p="http://schemas.openxmlformats.org/presentationml/2006/main">
  <p:tag name="AS_UNIQUEID" val="2143"/>
</p:tagLst>
</file>

<file path=ppt/tags/tag6.xml><?xml version="1.0" encoding="utf-8"?>
<p:tagLst xmlns:a="http://schemas.openxmlformats.org/drawingml/2006/main" xmlns:r="http://schemas.openxmlformats.org/officeDocument/2006/relationships" xmlns:p="http://schemas.openxmlformats.org/presentationml/2006/main">
  <p:tag name="AS_UNIQUEID" val="2146"/>
</p:tagLst>
</file>

<file path=ppt/tags/tag7.xml><?xml version="1.0" encoding="utf-8"?>
<p:tagLst xmlns:a="http://schemas.openxmlformats.org/drawingml/2006/main" xmlns:r="http://schemas.openxmlformats.org/officeDocument/2006/relationships" xmlns:p="http://schemas.openxmlformats.org/presentationml/2006/main">
  <p:tag name="AS_UNIQUEID" val="2149"/>
</p:tagLst>
</file>

<file path=ppt/tags/tag8.xml><?xml version="1.0" encoding="utf-8"?>
<p:tagLst xmlns:a="http://schemas.openxmlformats.org/drawingml/2006/main" xmlns:r="http://schemas.openxmlformats.org/officeDocument/2006/relationships" xmlns:p="http://schemas.openxmlformats.org/presentationml/2006/main">
  <p:tag name="AS_UNIQUEID" val="2143"/>
</p:tagLst>
</file>

<file path=ppt/tags/tag9.xml><?xml version="1.0" encoding="utf-8"?>
<p:tagLst xmlns:a="http://schemas.openxmlformats.org/drawingml/2006/main" xmlns:r="http://schemas.openxmlformats.org/officeDocument/2006/relationships" xmlns:p="http://schemas.openxmlformats.org/presentationml/2006/main">
  <p:tag name="AS_UNIQUEID" val="2146"/>
</p:tagLst>
</file>

<file path=ppt/theme/theme1.xml><?xml version="1.0" encoding="utf-8"?>
<a:theme xmlns:a="http://schemas.openxmlformats.org/drawingml/2006/main" name="Stellantis">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293EC359-D845-45D4-A1B1-480B99BE7C3E}"/>
    </a:ext>
  </a:extLst>
</a:theme>
</file>

<file path=ppt/theme/theme2.xml><?xml version="1.0" encoding="utf-8"?>
<a:theme xmlns:a="http://schemas.openxmlformats.org/drawingml/2006/main" name="Stellantis - Chapter tangerine">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51BA2376-F3A7-48C6-9865-8B7963437DF6}"/>
    </a:ext>
  </a:extLst>
</a:theme>
</file>

<file path=ppt/theme/theme3.xml><?xml version="1.0" encoding="utf-8"?>
<a:theme xmlns:a="http://schemas.openxmlformats.org/drawingml/2006/main" name="Stellantis - Chapter mint">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57572F65-D913-4B12-8759-9495DB394461}"/>
    </a:ext>
  </a:extLst>
</a:theme>
</file>

<file path=ppt/theme/theme4.xml><?xml version="1.0" encoding="utf-8"?>
<a:theme xmlns:a="http://schemas.openxmlformats.org/drawingml/2006/main" name="Stellantis - Chapter orange">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14FF65A2-5A0F-45E8-B34F-CD3B0F0DFAF2}"/>
    </a:ext>
  </a:extLst>
</a:theme>
</file>

<file path=ppt/theme/theme5.xml><?xml version="1.0" encoding="utf-8"?>
<a:theme xmlns:a="http://schemas.openxmlformats.org/drawingml/2006/main" name="2_Stellantis">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293EC359-D845-45D4-A1B1-480B99BE7C3E}"/>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ellantis">
      <a:majorFont>
        <a:latin typeface="Encode Sans Expanded Black"/>
        <a:ea typeface=""/>
        <a:cs typeface=""/>
      </a:majorFont>
      <a:minorFont>
        <a:latin typeface="Encode Sans Expanded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33678E77F19E4DA725C3904037C8BB" ma:contentTypeVersion="3" ma:contentTypeDescription="Create a new document." ma:contentTypeScope="" ma:versionID="0f917ab96e8a6fa640546549f692aabd">
  <xsd:schema xmlns:xsd="http://www.w3.org/2001/XMLSchema" xmlns:xs="http://www.w3.org/2001/XMLSchema" xmlns:p="http://schemas.microsoft.com/office/2006/metadata/properties" xmlns:ns2="819a008f-2eb7-4cb0-9fa6-9f1ec8abd8f2" targetNamespace="http://schemas.microsoft.com/office/2006/metadata/properties" ma:root="true" ma:fieldsID="beceb212319d122485cbdfb4835d03f5" ns2:_="">
    <xsd:import namespace="819a008f-2eb7-4cb0-9fa6-9f1ec8abd8f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a008f-2eb7-4cb0-9fa6-9f1ec8ab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FC1A05-1001-42B2-AEDF-59712E1B4A26}">
  <ds:schemaRefs>
    <ds:schemaRef ds:uri="http://schemas.microsoft.com/sharepoint/v3/contenttype/forms"/>
  </ds:schemaRefs>
</ds:datastoreItem>
</file>

<file path=customXml/itemProps2.xml><?xml version="1.0" encoding="utf-8"?>
<ds:datastoreItem xmlns:ds="http://schemas.openxmlformats.org/officeDocument/2006/customXml" ds:itemID="{1BD65814-ACD3-48DD-B783-1AA538062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a008f-2eb7-4cb0-9fa6-9f1ec8abd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0DF4AB-466F-4211-9AFB-E924160F5B5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9a008f-2eb7-4cb0-9fa6-9f1ec8abd8f2"/>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Stellantis</Template>
  <TotalTime>599</TotalTime>
  <Words>6459</Words>
  <Application>Microsoft Office PowerPoint</Application>
  <PresentationFormat>Grand écran</PresentationFormat>
  <Paragraphs>1427</Paragraphs>
  <Slides>41</Slides>
  <Notes>41</Notes>
  <HiddenSlides>1</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41</vt:i4>
      </vt:variant>
    </vt:vector>
  </HeadingPairs>
  <TitlesOfParts>
    <vt:vector size="54" baseType="lpstr">
      <vt:lpstr>Encode Sans ExpandedSemiBold</vt:lpstr>
      <vt:lpstr>Calibri</vt:lpstr>
      <vt:lpstr>Arial</vt:lpstr>
      <vt:lpstr>Encode Sans Expanded</vt:lpstr>
      <vt:lpstr>Encode Sans</vt:lpstr>
      <vt:lpstr>Encode Sans ExpandedLight</vt:lpstr>
      <vt:lpstr>Courier New</vt:lpstr>
      <vt:lpstr>Wingdings</vt:lpstr>
      <vt:lpstr>Stellantis</vt:lpstr>
      <vt:lpstr>Stellantis - Chapter tangerine</vt:lpstr>
      <vt:lpstr>Stellantis - Chapter mint</vt:lpstr>
      <vt:lpstr>Stellantis - Chapter orange</vt:lpstr>
      <vt:lpstr>2_Stellantis</vt:lpstr>
      <vt:lpstr>Discovering the needs  of B2B customers (VSB/SME customers)  B2B sales advisors  CG504003V02</vt:lpstr>
      <vt:lpstr>Présentation PowerPoint</vt:lpstr>
      <vt:lpstr>Présentation PowerPoint</vt:lpstr>
      <vt:lpstr>Présentation PowerPoint</vt:lpstr>
      <vt:lpstr>Présentation PowerPoint</vt:lpstr>
      <vt:lpstr>Présentation PowerPoint</vt:lpstr>
      <vt:lpstr>01 | context </vt:lpstr>
      <vt:lpstr>Fundamentals of the BtoB customer sales process</vt:lpstr>
      <vt:lpstr> </vt:lpstr>
      <vt:lpstr> </vt:lpstr>
      <vt:lpstr>Fundamentals of BtoB customer needs discovery</vt:lpstr>
      <vt:lpstr>NEEDS discovery - EssentIal questions</vt:lpstr>
      <vt:lpstr>The notion of diagnosis</vt:lpstr>
      <vt:lpstr>The discovery </vt:lpstr>
      <vt:lpstr>02 | Ask the right questions to VSBs &amp; SMEs</vt:lpstr>
      <vt:lpstr>Let's build together a checklist for the "discovery of VSB/SME needs"</vt:lpstr>
      <vt:lpstr> </vt:lpstr>
      <vt:lpstr> </vt:lpstr>
      <vt:lpstr> </vt:lpstr>
      <vt:lpstr>Checklist "discovering the needs of VSB/SME" - Summary</vt:lpstr>
      <vt:lpstr>Checklist "discovering the needs of VSB/SME" - Summary</vt:lpstr>
      <vt:lpstr>Why a "discovery of VSB / SME needs" checklist?</vt:lpstr>
      <vt:lpstr>03 | Case study VSB</vt:lpstr>
      <vt:lpstr> </vt:lpstr>
      <vt:lpstr>The outline of a needs discovery conversation</vt:lpstr>
      <vt:lpstr>Discovering needs - Debriefing</vt:lpstr>
      <vt:lpstr>Summary of the discovery phase</vt:lpstr>
      <vt:lpstr>Checklist "discovering the needs of VSB/SME" - Summary</vt:lpstr>
      <vt:lpstr>Common mistakes to avoid</vt:lpstr>
      <vt:lpstr>04 | case study SME</vt:lpstr>
      <vt:lpstr>Round table - differentiating criteria between VSB &amp; SME</vt:lpstr>
      <vt:lpstr>Needs discovery checklist - SME specific questions</vt:lpstr>
      <vt:lpstr> </vt:lpstr>
      <vt:lpstr>Needs DISCOVERY - Debriefing</vt:lpstr>
      <vt:lpstr>Summary of the discovery phase</vt:lpstr>
      <vt:lpstr>Needs discovery checklist - SME specific questions</vt:lpstr>
      <vt:lpstr>conclusion</vt:lpstr>
      <vt:lpstr>Présentation PowerPoint</vt:lpstr>
      <vt:lpstr>Présentation PowerPoint</vt:lpstr>
      <vt:lpstr>Thank you for participating in this virtual class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 [encode sans expanded light 47 pt] on several lines LOREM IPSUM DOLOR SIT CTETUER SIT PISCINGO</dc:title>
  <dc:creator>Amelie Retailleau</dc:creator>
  <cp:lastModifiedBy>MAGALI LETELLIER</cp:lastModifiedBy>
  <cp:revision>51</cp:revision>
  <cp:lastPrinted>2022-08-22T09:04:47Z</cp:lastPrinted>
  <dcterms:created xsi:type="dcterms:W3CDTF">2021-01-22T15:57:22Z</dcterms:created>
  <dcterms:modified xsi:type="dcterms:W3CDTF">2026-02-04T17:45:27Z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0x0101001333678E77F19E4DA725C3904037C8BB</vt:lpwstr>
  </property>
  <property fmtid="{D5CDD505-2E9C-101B-9397-08002B2CF9AE}" pid="3" name="MediaServiceImageTags">
    <vt:lpwstr/>
  </property>
  <property fmtid="{D5CDD505-2E9C-101B-9397-08002B2CF9AE}" pid="4" name="MSIP_Label_2fd53d93-3f4c-4b90-b511-bd6bdbb4fba9_Enabled">
    <vt:lpwstr>true</vt:lpwstr>
  </property>
  <property fmtid="{D5CDD505-2E9C-101B-9397-08002B2CF9AE}" pid="5" name="MSIP_Label_2fd53d93-3f4c-4b90-b511-bd6bdbb4fba9_SetDate">
    <vt:lpwstr>2022-08-26T12:42:38Z</vt:lpwstr>
  </property>
  <property fmtid="{D5CDD505-2E9C-101B-9397-08002B2CF9AE}" pid="6" name="MSIP_Label_2fd53d93-3f4c-4b90-b511-bd6bdbb4fba9_Method">
    <vt:lpwstr>Standard</vt:lpwstr>
  </property>
  <property fmtid="{D5CDD505-2E9C-101B-9397-08002B2CF9AE}" pid="7" name="MSIP_Label_2fd53d93-3f4c-4b90-b511-bd6bdbb4fba9_Name">
    <vt:lpwstr>2fd53d93-3f4c-4b90-b511-bd6bdbb4fba9</vt:lpwstr>
  </property>
  <property fmtid="{D5CDD505-2E9C-101B-9397-08002B2CF9AE}" pid="8" name="MSIP_Label_2fd53d93-3f4c-4b90-b511-bd6bdbb4fba9_SiteId">
    <vt:lpwstr>d852d5cd-724c-4128-8812-ffa5db3f8507</vt:lpwstr>
  </property>
  <property fmtid="{D5CDD505-2E9C-101B-9397-08002B2CF9AE}" pid="9" name="MSIP_Label_2fd53d93-3f4c-4b90-b511-bd6bdbb4fba9_ActionId">
    <vt:lpwstr>59640b64-48d5-4c08-959b-fbfe9f09e4a9</vt:lpwstr>
  </property>
  <property fmtid="{D5CDD505-2E9C-101B-9397-08002B2CF9AE}" pid="10" name="MSIP_Label_2fd53d93-3f4c-4b90-b511-bd6bdbb4fba9_ContentBits">
    <vt:lpwstr>0</vt:lpwstr>
  </property>
</Properties>
</file>