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 id="2147483694" r:id="rId5"/>
    <p:sldMasterId id="2147483708" r:id="rId6"/>
    <p:sldMasterId id="2147483722" r:id="rId7"/>
    <p:sldMasterId id="2147483762" r:id="rId8"/>
    <p:sldMasterId id="2147483782" r:id="rId9"/>
    <p:sldMasterId id="2147483790" r:id="rId10"/>
  </p:sldMasterIdLst>
  <p:notesMasterIdLst>
    <p:notesMasterId r:id="rId70"/>
  </p:notesMasterIdLst>
  <p:sldIdLst>
    <p:sldId id="389" r:id="rId11"/>
    <p:sldId id="4188" r:id="rId12"/>
    <p:sldId id="4186" r:id="rId13"/>
    <p:sldId id="4178" r:id="rId14"/>
    <p:sldId id="4185" r:id="rId15"/>
    <p:sldId id="2147377216" r:id="rId16"/>
    <p:sldId id="4187" r:id="rId17"/>
    <p:sldId id="2147377245" r:id="rId18"/>
    <p:sldId id="2147377223" r:id="rId19"/>
    <p:sldId id="2147377259" r:id="rId20"/>
    <p:sldId id="1838" r:id="rId21"/>
    <p:sldId id="2147377256" r:id="rId22"/>
    <p:sldId id="2147377258" r:id="rId23"/>
    <p:sldId id="2147377261" r:id="rId24"/>
    <p:sldId id="2076136824" r:id="rId25"/>
    <p:sldId id="2147377262" r:id="rId26"/>
    <p:sldId id="2147377269" r:id="rId27"/>
    <p:sldId id="2076136625" r:id="rId28"/>
    <p:sldId id="2147377263" r:id="rId29"/>
    <p:sldId id="2076136623" r:id="rId30"/>
    <p:sldId id="2147377227" r:id="rId31"/>
    <p:sldId id="735" r:id="rId32"/>
    <p:sldId id="1586" r:id="rId33"/>
    <p:sldId id="911" r:id="rId34"/>
    <p:sldId id="2147377270" r:id="rId35"/>
    <p:sldId id="2147377264" r:id="rId36"/>
    <p:sldId id="2147377250" r:id="rId37"/>
    <p:sldId id="2147377265" r:id="rId38"/>
    <p:sldId id="2147377284" r:id="rId39"/>
    <p:sldId id="917" r:id="rId40"/>
    <p:sldId id="2147377271" r:id="rId41"/>
    <p:sldId id="2147377266" r:id="rId42"/>
    <p:sldId id="2134805768" r:id="rId43"/>
    <p:sldId id="2076136669" r:id="rId44"/>
    <p:sldId id="989" r:id="rId45"/>
    <p:sldId id="2147377255" r:id="rId46"/>
    <p:sldId id="992" r:id="rId47"/>
    <p:sldId id="2147377267" r:id="rId48"/>
    <p:sldId id="2147377268" r:id="rId49"/>
    <p:sldId id="2134805937" r:id="rId50"/>
    <p:sldId id="2076136671" r:id="rId51"/>
    <p:sldId id="2147377274" r:id="rId52"/>
    <p:sldId id="2076136767" r:id="rId53"/>
    <p:sldId id="2147377275" r:id="rId54"/>
    <p:sldId id="913" r:id="rId55"/>
    <p:sldId id="864" r:id="rId56"/>
    <p:sldId id="2147377283" r:id="rId57"/>
    <p:sldId id="2147377282" r:id="rId58"/>
    <p:sldId id="2147377280" r:id="rId59"/>
    <p:sldId id="2147377253" r:id="rId60"/>
    <p:sldId id="2147377279" r:id="rId61"/>
    <p:sldId id="2147377277" r:id="rId62"/>
    <p:sldId id="2076136631" r:id="rId63"/>
    <p:sldId id="1587" r:id="rId64"/>
    <p:sldId id="2147377212" r:id="rId65"/>
    <p:sldId id="2147377235" r:id="rId66"/>
    <p:sldId id="2147377213" r:id="rId67"/>
    <p:sldId id="4083" r:id="rId68"/>
    <p:sldId id="388" r:id="rId69"/>
  </p:sldIdLst>
  <p:sldSz cx="12192000" cy="6858000"/>
  <p:notesSz cx="9931400" cy="6819900"/>
  <p:embeddedFontLst>
    <p:embeddedFont>
      <p:font typeface="Cambria Math" panose="02040503050406030204" pitchFamily="18" charset="0"/>
      <p:regular r:id="rId71"/>
    </p:embeddedFont>
    <p:embeddedFont>
      <p:font typeface="Encode Sans" pitchFamily="2" charset="0"/>
      <p:regular r:id="rId72"/>
      <p:bold r:id="rId73"/>
    </p:embeddedFont>
    <p:embeddedFont>
      <p:font typeface="Encode Sans Expanded" pitchFamily="2" charset="0"/>
      <p:regular r:id="rId74"/>
      <p:bold r:id="rId75"/>
    </p:embeddedFont>
    <p:embeddedFont>
      <p:font typeface="Encode Sans ExpandedLight" charset="0"/>
      <p:regular r:id="rId76"/>
    </p:embeddedFont>
    <p:embeddedFont>
      <p:font typeface="Encode Sans ExpandedSemiBold" charset="0"/>
      <p:regular r:id="rId77"/>
      <p:bold r:id="rId7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E6774D-2F1E-47D6-ABDC-FE00908ACD1B}">
          <p14:sldIdLst>
            <p14:sldId id="389"/>
            <p14:sldId id="4188"/>
            <p14:sldId id="4186"/>
            <p14:sldId id="4178"/>
            <p14:sldId id="4185"/>
            <p14:sldId id="2147377216"/>
            <p14:sldId id="4187"/>
            <p14:sldId id="2147377245"/>
          </p14:sldIdLst>
        </p14:section>
        <p14:section name="Context" id="{8F91196D-87DC-4C2A-BE33-516838292504}">
          <p14:sldIdLst>
            <p14:sldId id="2147377223"/>
            <p14:sldId id="2147377259"/>
            <p14:sldId id="1838"/>
            <p14:sldId id="2147377256"/>
            <p14:sldId id="2147377258"/>
            <p14:sldId id="2147377261"/>
            <p14:sldId id="2076136824"/>
            <p14:sldId id="2147377262"/>
            <p14:sldId id="2147377269"/>
            <p14:sldId id="2076136625"/>
            <p14:sldId id="2147377263"/>
            <p14:sldId id="2076136623"/>
          </p14:sldIdLst>
        </p14:section>
        <p14:section name="The notion of a balance sheet" id="{90E6B718-B2E5-4E3E-A31B-4CF82EAD5F38}">
          <p14:sldIdLst>
            <p14:sldId id="2147377227"/>
            <p14:sldId id="735"/>
            <p14:sldId id="1586"/>
            <p14:sldId id="911"/>
            <p14:sldId id="2147377270"/>
            <p14:sldId id="2147377264"/>
          </p14:sldIdLst>
        </p14:section>
        <p14:section name="The concept of the profit and loss account" id="{C4F2C504-D080-4D35-A6A9-3D346BE6C2C2}">
          <p14:sldIdLst>
            <p14:sldId id="2147377250"/>
            <p14:sldId id="2147377265"/>
            <p14:sldId id="2147377284"/>
            <p14:sldId id="917"/>
            <p14:sldId id="2147377271"/>
            <p14:sldId id="2147377266"/>
          </p14:sldIdLst>
        </p14:section>
        <p14:section name="The concept of depreciation" id="{7EEE7864-3A4B-422C-A221-7F74494A87B2}">
          <p14:sldIdLst>
            <p14:sldId id="2134805768"/>
            <p14:sldId id="2076136669"/>
            <p14:sldId id="989"/>
            <p14:sldId id="2147377255"/>
            <p14:sldId id="992"/>
            <p14:sldId id="2147377267"/>
            <p14:sldId id="2147377268"/>
          </p14:sldIdLst>
        </p14:section>
        <p14:section name="Management criteria" id="{88D04A1E-1CD2-4B2C-9EB6-DFB418CC4D50}">
          <p14:sldIdLst>
            <p14:sldId id="2134805937"/>
            <p14:sldId id="2076136671"/>
            <p14:sldId id="2147377274"/>
            <p14:sldId id="2076136767"/>
            <p14:sldId id="2147377275"/>
            <p14:sldId id="913"/>
            <p14:sldId id="864"/>
            <p14:sldId id="2147377283"/>
            <p14:sldId id="2147377282"/>
            <p14:sldId id="2147377280"/>
          </p14:sldIdLst>
        </p14:section>
        <p14:section name="in practice" id="{177F37FE-6505-4444-B014-950AD0FA7938}">
          <p14:sldIdLst>
            <p14:sldId id="2147377253"/>
            <p14:sldId id="2147377279"/>
            <p14:sldId id="2147377277"/>
            <p14:sldId id="2076136631"/>
            <p14:sldId id="1587"/>
          </p14:sldIdLst>
        </p14:section>
        <p14:section name="Conclusion" id="{091DECD7-F335-4DB8-967F-6C4150BCBBD2}">
          <p14:sldIdLst>
            <p14:sldId id="2147377212"/>
            <p14:sldId id="2147377235"/>
            <p14:sldId id="2147377213"/>
            <p14:sldId id="4083"/>
          </p14:sldIdLst>
        </p14:section>
        <p14:section name="Contact" id="{7ADF6553-968C-4BC3-B220-04F721EC75A2}">
          <p14:sldIdLst>
            <p14:sldId id="388"/>
          </p14:sldIdLst>
        </p14:section>
      </p14:sectionLst>
    </p:ext>
    <p:ext uri="{EFAFB233-063F-42B5-8137-9DF3F51BA10A}">
      <p15:sldGuideLst xmlns:p15="http://schemas.microsoft.com/office/powerpoint/2012/main">
        <p15:guide id="1"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708A81-5424-E5DE-73A0-5823A6E079DA}" name="Arnaud Desmedt" initials="AD" userId="S::a.desmedt@eurofleet-consult.com::cbea870f-87d6-4388-9cd2-f7b24845f136" providerId="AD"/>
  <p188:author id="{049B66D2-E6D6-BEF4-C370-945EABA2132A}" name="MAUD LECHAT" initials="ML" userId="S::J504542@inetpsa.com::3610028c-8d41-47a3-93ee-bdebc608a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782"/>
    <a:srgbClr val="FFFFFF"/>
    <a:srgbClr val="4C5356"/>
    <a:srgbClr val="B73612"/>
    <a:srgbClr val="7F7F7F"/>
    <a:srgbClr val="BFBFBF"/>
    <a:srgbClr val="E8E8ED"/>
    <a:srgbClr val="ECA42E"/>
    <a:srgbClr val="E94E24"/>
    <a:srgbClr val="F7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67C37-F9F6-4AB9-858B-5561297DA434}" v="3" dt="2026-02-04T17:47:34.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7"/>
    <p:restoredTop sz="87167" autoAdjust="0"/>
  </p:normalViewPr>
  <p:slideViewPr>
    <p:cSldViewPr snapToGrid="0">
      <p:cViewPr varScale="1">
        <p:scale>
          <a:sx n="110" d="100"/>
          <a:sy n="110" d="100"/>
        </p:scale>
        <p:origin x="702" y="114"/>
      </p:cViewPr>
      <p:guideLst>
        <p:guide orient="horz" pos="2160"/>
        <p:guide pos="3840"/>
      </p:guideLst>
    </p:cSldViewPr>
  </p:slideViewPr>
  <p:notesTextViewPr>
    <p:cViewPr>
      <p:scale>
        <a:sx n="3" d="2"/>
        <a:sy n="3" d="2"/>
      </p:scale>
      <p:origin x="0" y="0"/>
    </p:cViewPr>
  </p:notesTextViewPr>
  <p:notesViewPr>
    <p:cSldViewPr snapToGrid="0">
      <p:cViewPr varScale="1">
        <p:scale>
          <a:sx n="128" d="100"/>
          <a:sy n="128" d="100"/>
        </p:scale>
        <p:origin x="173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font" Target="fonts/font6.fntdata"/><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font" Target="fonts/font7.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2.fntdata"/><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64540015-D6DA-471D-BE89-BC9108C6A962}"/>
    <pc:docChg chg="addSld delSld modSld modSection">
      <pc:chgData name="MAGALI LETELLIER" userId="ce09517c-5f3d-4c89-9b8e-131d2ff582fd" providerId="ADAL" clId="{64540015-D6DA-471D-BE89-BC9108C6A962}" dt="2026-02-04T17:47:34.409" v="10"/>
      <pc:docMkLst>
        <pc:docMk/>
      </pc:docMkLst>
      <pc:sldChg chg="add del">
        <pc:chgData name="MAGALI LETELLIER" userId="ce09517c-5f3d-4c89-9b8e-131d2ff582fd" providerId="ADAL" clId="{64540015-D6DA-471D-BE89-BC9108C6A962}" dt="2026-02-04T17:47:08.330" v="9"/>
        <pc:sldMkLst>
          <pc:docMk/>
          <pc:sldMk cId="475410788" sldId="388"/>
        </pc:sldMkLst>
      </pc:sldChg>
      <pc:sldChg chg="modSp mod">
        <pc:chgData name="MAGALI LETELLIER" userId="ce09517c-5f3d-4c89-9b8e-131d2ff582fd" providerId="ADAL" clId="{64540015-D6DA-471D-BE89-BC9108C6A962}" dt="2026-02-04T13:39:56.564" v="0" actId="400"/>
        <pc:sldMkLst>
          <pc:docMk/>
          <pc:sldMk cId="4137929335" sldId="389"/>
        </pc:sldMkLst>
        <pc:spChg chg="mod">
          <ac:chgData name="MAGALI LETELLIER" userId="ce09517c-5f3d-4c89-9b8e-131d2ff582fd" providerId="ADAL" clId="{64540015-D6DA-471D-BE89-BC9108C6A962}" dt="2026-02-04T13:39:56.564" v="0" actId="400"/>
          <ac:spMkLst>
            <pc:docMk/>
            <pc:sldMk cId="4137929335" sldId="389"/>
            <ac:spMk id="2" creationId="{D3BF9D19-ADE4-4A3B-87DC-29130C6274B7}"/>
          </ac:spMkLst>
        </pc:spChg>
      </pc:sldChg>
      <pc:sldChg chg="add del">
        <pc:chgData name="MAGALI LETELLIER" userId="ce09517c-5f3d-4c89-9b8e-131d2ff582fd" providerId="ADAL" clId="{64540015-D6DA-471D-BE89-BC9108C6A962}" dt="2026-02-04T17:46:57.792" v="8"/>
        <pc:sldMkLst>
          <pc:docMk/>
          <pc:sldMk cId="1655341833" sldId="4083"/>
        </pc:sldMkLst>
      </pc:sldChg>
      <pc:sldChg chg="add del">
        <pc:chgData name="MAGALI LETELLIER" userId="ce09517c-5f3d-4c89-9b8e-131d2ff582fd" providerId="ADAL" clId="{64540015-D6DA-471D-BE89-BC9108C6A962}" dt="2026-02-04T17:47:34.409" v="10"/>
        <pc:sldMkLst>
          <pc:docMk/>
          <pc:sldMk cId="2676541824" sldId="4178"/>
        </pc:sldMkLst>
      </pc:sldChg>
      <pc:sldChg chg="add del">
        <pc:chgData name="MAGALI LETELLIER" userId="ce09517c-5f3d-4c89-9b8e-131d2ff582fd" providerId="ADAL" clId="{64540015-D6DA-471D-BE89-BC9108C6A962}" dt="2026-02-04T17:47:34.409" v="10"/>
        <pc:sldMkLst>
          <pc:docMk/>
          <pc:sldMk cId="3101544945" sldId="4185"/>
        </pc:sldMkLst>
      </pc:sldChg>
      <pc:sldChg chg="add del">
        <pc:chgData name="MAGALI LETELLIER" userId="ce09517c-5f3d-4c89-9b8e-131d2ff582fd" providerId="ADAL" clId="{64540015-D6DA-471D-BE89-BC9108C6A962}" dt="2026-02-04T17:46:57.792" v="8"/>
        <pc:sldMkLst>
          <pc:docMk/>
          <pc:sldMk cId="3977574321" sldId="2147377213"/>
        </pc:sldMkLst>
      </pc:sldChg>
      <pc:sldChg chg="add del">
        <pc:chgData name="MAGALI LETELLIER" userId="ce09517c-5f3d-4c89-9b8e-131d2ff582fd" providerId="ADAL" clId="{64540015-D6DA-471D-BE89-BC9108C6A962}" dt="2026-02-04T17:47:34.409" v="10"/>
        <pc:sldMkLst>
          <pc:docMk/>
          <pc:sldMk cId="2073535825" sldId="2147377216"/>
        </pc:sldMkLst>
      </pc:sldChg>
      <pc:sldChg chg="add del">
        <pc:chgData name="MAGALI LETELLIER" userId="ce09517c-5f3d-4c89-9b8e-131d2ff582fd" providerId="ADAL" clId="{64540015-D6DA-471D-BE89-BC9108C6A962}" dt="2026-02-04T17:46:57.792" v="8"/>
        <pc:sldMkLst>
          <pc:docMk/>
          <pc:sldMk cId="758728050" sldId="2147377235"/>
        </pc:sldMkLst>
      </pc:sldChg>
      <pc:sldMasterChg chg="delSldLayout">
        <pc:chgData name="MAGALI LETELLIER" userId="ce09517c-5f3d-4c89-9b8e-131d2ff582fd" providerId="ADAL" clId="{64540015-D6DA-471D-BE89-BC9108C6A962}" dt="2026-02-04T13:48:17.072" v="7" actId="47"/>
        <pc:sldMasterMkLst>
          <pc:docMk/>
          <pc:sldMasterMk cId="715542581" sldId="2147483722"/>
        </pc:sldMasterMkLst>
        <pc:sldLayoutChg chg="del">
          <pc:chgData name="MAGALI LETELLIER" userId="ce09517c-5f3d-4c89-9b8e-131d2ff582fd" providerId="ADAL" clId="{64540015-D6DA-471D-BE89-BC9108C6A962}" dt="2026-02-04T13:48:17.072" v="7" actId="47"/>
          <pc:sldLayoutMkLst>
            <pc:docMk/>
            <pc:sldMasterMk cId="715542581" sldId="2147483722"/>
            <pc:sldLayoutMk cId="1389257776" sldId="2147483781"/>
          </pc:sldLayoutMkLst>
        </pc:sldLayoutChg>
      </pc:sldMasterChg>
    </pc:docChg>
  </pc:docChgLst>
  <pc:docChgLst>
    <pc:chgData name="Arnaud Desmedt" userId="S::a.desmedt@eurofleet-consult.com::cbea870f-87d6-4388-9cd2-f7b24845f136" providerId="AD" clId="Web-{4616E640-39B4-41EB-8336-41798AF9E079}"/>
    <pc:docChg chg="modSld">
      <pc:chgData name="Arnaud Desmedt" userId="S::a.desmedt@eurofleet-consult.com::cbea870f-87d6-4388-9cd2-f7b24845f136" providerId="AD" clId="Web-{4616E640-39B4-41EB-8336-41798AF9E079}" dt="2023-02-06T13:56:06.413" v="2" actId="20577"/>
      <pc:docMkLst>
        <pc:docMk/>
      </pc:docMkLst>
      <pc:sldChg chg="modSp">
        <pc:chgData name="Arnaud Desmedt" userId="S::a.desmedt@eurofleet-consult.com::cbea870f-87d6-4388-9cd2-f7b24845f136" providerId="AD" clId="Web-{4616E640-39B4-41EB-8336-41798AF9E079}" dt="2023-02-06T13:56:06.413" v="2" actId="20577"/>
        <pc:sldMkLst>
          <pc:docMk/>
          <pc:sldMk cId="4137929335" sldId="389"/>
        </pc:sldMkLst>
      </pc:sldChg>
    </pc:docChg>
  </pc:docChgLst>
  <pc:docChgLst>
    <pc:chgData name="Rudy Braeckmans" userId="5fae23d2-36e9-4a0f-9dc7-0af3ec8e41dd" providerId="ADAL" clId="{CE23893A-048E-824C-92BE-0571AB5962DF}"/>
    <pc:docChg chg="custSel modSld">
      <pc:chgData name="Rudy Braeckmans" userId="5fae23d2-36e9-4a0f-9dc7-0af3ec8e41dd" providerId="ADAL" clId="{CE23893A-048E-824C-92BE-0571AB5962DF}" dt="2022-11-20T08:57:20.568" v="0" actId="313"/>
      <pc:docMkLst>
        <pc:docMk/>
      </pc:docMkLst>
      <pc:sldChg chg="modNotes">
        <pc:chgData name="Rudy Braeckmans" userId="5fae23d2-36e9-4a0f-9dc7-0af3ec8e41dd" providerId="ADAL" clId="{CE23893A-048E-824C-92BE-0571AB5962DF}" dt="2022-11-20T08:57:20.568" v="0" actId="313"/>
        <pc:sldMkLst>
          <pc:docMk/>
          <pc:sldMk cId="3977574321" sldId="2147377213"/>
        </pc:sldMkLst>
      </pc:sldChg>
    </pc:docChg>
  </pc:docChgLst>
  <pc:docChgLst>
    <pc:chgData name="Arnaud Desmedt" userId="cbea870f-87d6-4388-9cd2-f7b24845f136" providerId="ADAL" clId="{1599780A-99AA-4879-ABCD-8897179C70AD}"/>
    <pc:docChg chg="modSld">
      <pc:chgData name="Arnaud Desmedt" userId="cbea870f-87d6-4388-9cd2-f7b24845f136" providerId="ADAL" clId="{1599780A-99AA-4879-ABCD-8897179C70AD}" dt="2023-02-06T13:32:28.034" v="25" actId="20577"/>
      <pc:docMkLst>
        <pc:docMk/>
      </pc:docMkLst>
      <pc:sldChg chg="modSp mod">
        <pc:chgData name="Arnaud Desmedt" userId="cbea870f-87d6-4388-9cd2-f7b24845f136" providerId="ADAL" clId="{1599780A-99AA-4879-ABCD-8897179C70AD}" dt="2023-02-06T13:32:28.034" v="25" actId="20577"/>
        <pc:sldMkLst>
          <pc:docMk/>
          <pc:sldMk cId="432915518" sldId="21473772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3607" cy="342179"/>
          </a:xfrm>
          <a:prstGeom prst="rect">
            <a:avLst/>
          </a:prstGeom>
        </p:spPr>
        <p:txBody>
          <a:bodyPr vert="horz" lIns="91440" tIns="45720" rIns="91440" bIns="45720" rtlCol="0"/>
          <a:lstStyle>
            <a:lvl1pPr algn="l">
              <a:defRPr sz="1200">
                <a:latin typeface="Encode Sans Expanded" panose="00000505000000000000" pitchFamily="2" charset="0"/>
              </a:defRPr>
            </a:lvl1pPr>
          </a:lstStyle>
          <a:p>
            <a:endParaRPr lang="fr-FR"/>
          </a:p>
        </p:txBody>
      </p:sp>
      <p:sp>
        <p:nvSpPr>
          <p:cNvPr id="3" name="Espace réservé de la date 2"/>
          <p:cNvSpPr>
            <a:spLocks noGrp="1"/>
          </p:cNvSpPr>
          <p:nvPr>
            <p:ph type="dt" idx="1"/>
          </p:nvPr>
        </p:nvSpPr>
        <p:spPr>
          <a:xfrm>
            <a:off x="5625495" y="1"/>
            <a:ext cx="4303607" cy="342179"/>
          </a:xfrm>
          <a:prstGeom prst="rect">
            <a:avLst/>
          </a:prstGeom>
        </p:spPr>
        <p:txBody>
          <a:bodyPr vert="horz" lIns="91440" tIns="45720" rIns="91440" bIns="45720" rtlCol="0"/>
          <a:lstStyle>
            <a:lvl1pPr algn="r">
              <a:defRPr sz="1200">
                <a:latin typeface="Encode Sans Expanded" panose="00000505000000000000" pitchFamily="2" charset="0"/>
              </a:defRPr>
            </a:lvl1pPr>
          </a:lstStyle>
          <a:p>
            <a:fld id="{499D647E-0E65-4A14-903D-757EDF104052}" type="datetimeFigureOut">
              <a:rPr lang="fr-FR" smtClean="0"/>
              <a:pPr/>
              <a:t>04/02/2026</a:t>
            </a:fld>
            <a:endParaRPr lang="fr-FR"/>
          </a:p>
        </p:txBody>
      </p:sp>
      <p:sp>
        <p:nvSpPr>
          <p:cNvPr id="4" name="Espace réservé de l'image des diapositives 3"/>
          <p:cNvSpPr>
            <a:spLocks noGrp="1" noRot="1" noChangeAspect="1"/>
          </p:cNvSpPr>
          <p:nvPr>
            <p:ph type="sldImg" idx="2"/>
          </p:nvPr>
        </p:nvSpPr>
        <p:spPr>
          <a:xfrm>
            <a:off x="354013" y="469900"/>
            <a:ext cx="4792662" cy="2695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5615464" y="918505"/>
            <a:ext cx="4172984" cy="5364070"/>
          </a:xfrm>
          <a:prstGeom prst="rect">
            <a:avLst/>
          </a:prstGeom>
          <a:ln>
            <a:solidFill>
              <a:schemeClr val="tx1"/>
            </a:solidFill>
          </a:ln>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77722"/>
            <a:ext cx="4303607" cy="342178"/>
          </a:xfrm>
          <a:prstGeom prst="rect">
            <a:avLst/>
          </a:prstGeom>
        </p:spPr>
        <p:txBody>
          <a:bodyPr vert="horz" lIns="91440" tIns="45720" rIns="91440" bIns="45720" rtlCol="0" anchor="b"/>
          <a:lstStyle>
            <a:lvl1pPr algn="l">
              <a:defRPr sz="1200">
                <a:latin typeface="Encode Sans Expanded" panose="00000505000000000000" pitchFamily="2" charset="0"/>
              </a:defRPr>
            </a:lvl1pPr>
          </a:lstStyle>
          <a:p>
            <a:endParaRPr lang="fr-FR"/>
          </a:p>
        </p:txBody>
      </p:sp>
      <p:sp>
        <p:nvSpPr>
          <p:cNvPr id="7" name="Espace réservé du numéro de diapositive 6"/>
          <p:cNvSpPr>
            <a:spLocks noGrp="1"/>
          </p:cNvSpPr>
          <p:nvPr>
            <p:ph type="sldNum" sz="quarter" idx="5"/>
          </p:nvPr>
        </p:nvSpPr>
        <p:spPr>
          <a:xfrm>
            <a:off x="5625495" y="6477722"/>
            <a:ext cx="4303607" cy="342178"/>
          </a:xfrm>
          <a:prstGeom prst="rect">
            <a:avLst/>
          </a:prstGeom>
        </p:spPr>
        <p:txBody>
          <a:bodyPr vert="horz" lIns="91440" tIns="45720" rIns="91440" bIns="45720" rtlCol="0" anchor="b"/>
          <a:lstStyle>
            <a:lvl1pPr algn="r">
              <a:defRPr sz="1200">
                <a:latin typeface="Encode Sans Expanded" panose="00000505000000000000" pitchFamily="2" charset="0"/>
              </a:defRPr>
            </a:lvl1pPr>
          </a:lstStyle>
          <a:p>
            <a:fld id="{DA46B207-691D-4EE2-B9CC-9F376BF0DE64}" type="slidenum">
              <a:rPr lang="fr-FR" smtClean="0"/>
              <a:pPr/>
              <a:t>‹N°›</a:t>
            </a:fld>
            <a:endParaRPr lang="fr-FR"/>
          </a:p>
        </p:txBody>
      </p:sp>
      <p:sp>
        <p:nvSpPr>
          <p:cNvPr id="8" name="TextBox 7">
            <a:extLst>
              <a:ext uri="{FF2B5EF4-FFF2-40B4-BE49-F238E27FC236}">
                <a16:creationId xmlns:a16="http://schemas.microsoft.com/office/drawing/2014/main" id="{65375926-54D0-41AB-9550-418420F028D3}"/>
              </a:ext>
            </a:extLst>
          </p:cNvPr>
          <p:cNvSpPr txBox="1"/>
          <p:nvPr/>
        </p:nvSpPr>
        <p:spPr>
          <a:xfrm>
            <a:off x="5547539" y="472383"/>
            <a:ext cx="3330530" cy="336673"/>
          </a:xfrm>
          <a:prstGeom prst="rect">
            <a:avLst/>
          </a:prstGeom>
          <a:noFill/>
        </p:spPr>
        <p:txBody>
          <a:bodyPr wrap="square" rtlCol="0">
            <a:spAutoFit/>
          </a:bodyPr>
          <a:lstStyle/>
          <a:p>
            <a:r>
              <a:rPr lang="fr-BE" sz="1600" b="1" dirty="0">
                <a:latin typeface="Encode Sans Expanded" panose="00000505000000000000" pitchFamily="2" charset="0"/>
              </a:rPr>
              <a:t>Key messages</a:t>
            </a:r>
            <a:endParaRPr lang="en-US" sz="1600" b="1" dirty="0">
              <a:latin typeface="Encode Sans Expanded" panose="00000505000000000000" pitchFamily="2" charset="0"/>
            </a:endParaRPr>
          </a:p>
        </p:txBody>
      </p:sp>
      <p:sp>
        <p:nvSpPr>
          <p:cNvPr id="10" name="ZoneTexte 8">
            <a:extLst>
              <a:ext uri="{FF2B5EF4-FFF2-40B4-BE49-F238E27FC236}">
                <a16:creationId xmlns:a16="http://schemas.microsoft.com/office/drawing/2014/main" id="{A951023D-8294-437A-B99A-576625DB1A4F}"/>
              </a:ext>
            </a:extLst>
          </p:cNvPr>
          <p:cNvSpPr txBox="1"/>
          <p:nvPr/>
        </p:nvSpPr>
        <p:spPr>
          <a:xfrm>
            <a:off x="124895" y="3310658"/>
            <a:ext cx="4053817" cy="307148"/>
          </a:xfrm>
          <a:prstGeom prst="rect">
            <a:avLst/>
          </a:prstGeom>
          <a:noFill/>
        </p:spPr>
        <p:txBody>
          <a:bodyPr wrap="square" lIns="90818" tIns="45409" rIns="90818" bIns="45409" rtlCol="0">
            <a:spAutoFit/>
          </a:bodyPr>
          <a:lstStyle/>
          <a:p>
            <a:r>
              <a:rPr lang="fr-BE" sz="1400" b="1" dirty="0">
                <a:latin typeface="Encode Sans Expanded" panose="00000505000000000000" pitchFamily="2" charset="0"/>
              </a:rPr>
              <a:t>Objective</a:t>
            </a:r>
          </a:p>
        </p:txBody>
      </p:sp>
      <p:sp>
        <p:nvSpPr>
          <p:cNvPr id="11" name="Rectangle 10">
            <a:extLst>
              <a:ext uri="{FF2B5EF4-FFF2-40B4-BE49-F238E27FC236}">
                <a16:creationId xmlns:a16="http://schemas.microsoft.com/office/drawing/2014/main" id="{5CB83F46-436B-4B8E-8352-8A29FD4C72A8}"/>
              </a:ext>
            </a:extLst>
          </p:cNvPr>
          <p:cNvSpPr/>
          <p:nvPr/>
        </p:nvSpPr>
        <p:spPr>
          <a:xfrm>
            <a:off x="142953" y="3738316"/>
            <a:ext cx="5153795" cy="2525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ncode Sans Expanded" panose="00000505000000000000" pitchFamily="2" charset="0"/>
            </a:endParaRPr>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ncode Sans Expanded" panose="00000505000000000000" pitchFamily="2" charset="0"/>
        <a:ea typeface="+mn-ea"/>
        <a:cs typeface="+mn-cs"/>
      </a:defRPr>
    </a:lvl1pPr>
    <a:lvl2pPr marL="457200" algn="l" defTabSz="914400" rtl="0" eaLnBrk="1" latinLnBrk="0" hangingPunct="1">
      <a:defRPr sz="1200" kern="1200">
        <a:solidFill>
          <a:schemeClr val="tx1"/>
        </a:solidFill>
        <a:latin typeface="Encode Sans Expanded" panose="00000505000000000000" pitchFamily="2" charset="0"/>
        <a:ea typeface="+mn-ea"/>
        <a:cs typeface="+mn-cs"/>
      </a:defRPr>
    </a:lvl2pPr>
    <a:lvl3pPr marL="914400" algn="l" defTabSz="914400" rtl="0" eaLnBrk="1" latinLnBrk="0" hangingPunct="1">
      <a:defRPr sz="1200" kern="1200">
        <a:solidFill>
          <a:schemeClr val="tx1"/>
        </a:solidFill>
        <a:latin typeface="Encode Sans Expanded" panose="00000505000000000000" pitchFamily="2" charset="0"/>
        <a:ea typeface="+mn-ea"/>
        <a:cs typeface="+mn-cs"/>
      </a:defRPr>
    </a:lvl3pPr>
    <a:lvl4pPr marL="1371600" algn="l" defTabSz="914400" rtl="0" eaLnBrk="1" latinLnBrk="0" hangingPunct="1">
      <a:defRPr sz="1200" kern="1200">
        <a:solidFill>
          <a:schemeClr val="tx1"/>
        </a:solidFill>
        <a:latin typeface="Encode Sans Expanded" panose="00000505000000000000" pitchFamily="2" charset="0"/>
        <a:ea typeface="+mn-ea"/>
        <a:cs typeface="+mn-cs"/>
      </a:defRPr>
    </a:lvl4pPr>
    <a:lvl5pPr marL="1828800" algn="l" defTabSz="914400" rtl="0" eaLnBrk="1" latinLnBrk="0" hangingPunct="1">
      <a:defRPr sz="1200" kern="1200">
        <a:solidFill>
          <a:schemeClr val="tx1"/>
        </a:solidFill>
        <a:latin typeface="Encode Sans Expanded" panose="00000505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48" userDrawn="1">
          <p15:clr>
            <a:srgbClr val="F26B43"/>
          </p15:clr>
        </p15:guide>
        <p15:guide id="2" pos="3128"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9.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latin typeface="Encode Sans"/>
              </a:rPr>
              <a:t>Slide </a:t>
            </a:r>
            <a:fld id="{77F985E3-109E-4743-A08B-EF8AAC6700E8}" type="slidenum">
              <a:rPr lang="en-US" b="1" i="1" smtClean="0">
                <a:latin typeface="Encode San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lang="fr-FR" b="1" i="1" dirty="0">
              <a:latin typeface="Encode Sans"/>
            </a:endParaRPr>
          </a:p>
          <a:p>
            <a:endParaRPr lang="fr-FR" dirty="0">
              <a:latin typeface="Encode Sans" pitchFamily="2" charset="0"/>
            </a:endParaRPr>
          </a:p>
          <a:p>
            <a:r>
              <a:rPr lang="en-US" dirty="0">
                <a:latin typeface="Encode Sans" pitchFamily="2" charset="0"/>
              </a:rPr>
              <a:t>Welcome to this virtual classroom.</a:t>
            </a:r>
          </a:p>
          <a:p>
            <a:endParaRPr lang="fr-FR" b="0" u="none"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Encode Sans" pitchFamily="2" charset="0"/>
              </a:rPr>
              <a:t>#click to go to next slide#</a:t>
            </a: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err="1">
                <a:latin typeface="Encode Sans" pitchFamily="2" charset="0"/>
              </a:rPr>
              <a:t>Trainer's</a:t>
            </a:r>
            <a:r>
              <a:rPr lang="fr-FR" b="1" i="1" dirty="0">
                <a:latin typeface="Encode Sans" pitchFamily="2" charset="0"/>
              </a:rPr>
              <a:t> notes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Master document. The vehicle examples / costings presented in this VCT are based on French examples.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COUNTRY</a:t>
            </a:r>
            <a:r>
              <a:rPr lang="en-US" dirty="0"/>
              <a:t> and </a:t>
            </a:r>
            <a:r>
              <a:rPr lang="en-US" b="1" dirty="0"/>
              <a:t>BRAND</a:t>
            </a:r>
            <a:r>
              <a:rPr lang="en-US" dirty="0"/>
              <a:t> adaptation is necessary to allow a good deployment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country adaptation/validation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a:t>
            </a:r>
            <a:r>
              <a:rPr lang="fr-FR" dirty="0"/>
              <a:t> </a:t>
            </a:r>
          </a:p>
          <a:p>
            <a:endParaRPr lang="fr-FR"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slide requiring a brand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identified by the pictogram</a:t>
            </a:r>
            <a:endParaRPr lang="fr-FR" dirty="0">
              <a:latin typeface="Encode Sans" pitchFamily="2" charset="0"/>
            </a:endParaRPr>
          </a:p>
        </p:txBody>
      </p:sp>
      <p:sp>
        <p:nvSpPr>
          <p:cNvPr id="4" name="Espace réservé du numéro de diapositive 3"/>
          <p:cNvSpPr>
            <a:spLocks noGrp="1"/>
          </p:cNvSpPr>
          <p:nvPr>
            <p:ph type="sldNum" sz="quarter" idx="5"/>
          </p:nvPr>
        </p:nvSpPr>
        <p:spPr>
          <a:xfrm>
            <a:off x="5625495" y="6486866"/>
            <a:ext cx="4303607" cy="34217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ea typeface="+mn-ea"/>
              <a:cs typeface="+mn-cs"/>
            </a:endParaRPr>
          </a:p>
        </p:txBody>
      </p:sp>
      <p:pic>
        <p:nvPicPr>
          <p:cNvPr id="5" name="Picture 2" descr="Stellantis dévoile un florilège de slogans pour ses marques">
            <a:extLst>
              <a:ext uri="{FF2B5EF4-FFF2-40B4-BE49-F238E27FC236}">
                <a16:creationId xmlns:a16="http://schemas.microsoft.com/office/drawing/2014/main" id="{B339CAF5-21E8-A6D5-75F9-F3B8F4755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044" y="4671290"/>
            <a:ext cx="430722" cy="26291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Drapeaux Monde Banque d'images et photos libres de droit - iStock">
            <a:extLst>
              <a:ext uri="{FF2B5EF4-FFF2-40B4-BE49-F238E27FC236}">
                <a16:creationId xmlns:a16="http://schemas.microsoft.com/office/drawing/2014/main" id="{FDD21926-2024-167D-34F5-C02476B7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218" y="4072643"/>
            <a:ext cx="314758" cy="2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err="1"/>
              <a:t>BtoB</a:t>
            </a:r>
            <a:r>
              <a:rPr lang="en-US" sz="1100" dirty="0"/>
              <a:t> customers are looking for solutions to run their business.</a:t>
            </a:r>
          </a:p>
          <a:p>
            <a:r>
              <a:rPr lang="en-US" sz="1100" dirty="0"/>
              <a:t>For you, this means offering the right vehicle, being able to meet the customer's budget while maintaining your margins.</a:t>
            </a:r>
          </a:p>
          <a:p>
            <a:endParaRPr lang="en-US" sz="1100" dirty="0"/>
          </a:p>
          <a:p>
            <a:r>
              <a:rPr lang="en-US" sz="1100" dirty="0"/>
              <a:t>You can differentiate yourself through services, but also through your ability to give </a:t>
            </a:r>
            <a:r>
              <a:rPr lang="en-US" sz="1100" dirty="0" err="1"/>
              <a:t>personalised</a:t>
            </a:r>
            <a:r>
              <a:rPr lang="en-US" sz="1100" dirty="0"/>
              <a:t> advice on the preferred acquisition method, taking the customer's specific situation into account.</a:t>
            </a:r>
            <a:endParaRPr lang="en-US" sz="1100" dirty="0">
              <a:solidFill>
                <a:schemeClr val="tx2"/>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5FA57B73-F95B-4376-86DB-72D2CD8D304C}"/>
              </a:ext>
            </a:extLst>
          </p:cNvPr>
          <p:cNvSpPr txBox="1"/>
          <p:nvPr/>
        </p:nvSpPr>
        <p:spPr>
          <a:xfrm>
            <a:off x="142952" y="3785159"/>
            <a:ext cx="5079309" cy="642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Encode Sans Expanded" panose="00000505000000000000" pitchFamily="2" charset="0"/>
              </a:rPr>
              <a:t>S</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how that </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BtoB</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customers are looking for a "global" solution consisting of a vehicle, a financing method adapted to their situation and services.</a:t>
            </a:r>
            <a:endParaRPr kumimoji="0" lang="fr-FR"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164857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A094F92-336B-D2FD-E9DD-D8BBEEEA1617}"/>
              </a:ext>
            </a:extLst>
          </p:cNvPr>
          <p:cNvSpPr>
            <a:spLocks noGrp="1" noRot="1" noChangeAspect="1"/>
          </p:cNvSpPr>
          <p:nvPr>
            <p:ph type="sldImg"/>
          </p:nvPr>
        </p:nvSpPr>
        <p:spPr>
          <a:xfrm>
            <a:off x="354013" y="469900"/>
            <a:ext cx="4792662" cy="2695575"/>
          </a:xfrm>
        </p:spPr>
      </p:sp>
      <p:sp>
        <p:nvSpPr>
          <p:cNvPr id="5" name="Notes Placeholder 4">
            <a:extLst>
              <a:ext uri="{FF2B5EF4-FFF2-40B4-BE49-F238E27FC236}">
                <a16:creationId xmlns:a16="http://schemas.microsoft.com/office/drawing/2014/main" id="{ED6C5079-458C-D2B9-6A40-EC92345B974A}"/>
              </a:ext>
            </a:extLst>
          </p:cNvPr>
          <p:cNvSpPr>
            <a:spLocks noGrp="1"/>
          </p:cNvSpPr>
          <p:nvPr>
            <p:ph type="body" idx="1"/>
          </p:nvPr>
        </p:nvSpPr>
        <p:spPr/>
        <p:txBody>
          <a:bodyPr/>
          <a:lstStyle/>
          <a:p>
            <a:r>
              <a:rPr lang="en-US" sz="1100" dirty="0"/>
              <a:t>Give a first overview of what the business criteria represent without going into details</a:t>
            </a:r>
          </a:p>
          <a:p>
            <a:endParaRPr lang="en-US" sz="1100" dirty="0"/>
          </a:p>
          <a:p>
            <a:r>
              <a:rPr lang="en-US" sz="1100" dirty="0"/>
              <a:t>In this VCT we will focus on points 3 and 4</a:t>
            </a:r>
          </a:p>
          <a:p>
            <a:endParaRPr lang="en-US" sz="1100" dirty="0"/>
          </a:p>
          <a:p>
            <a:r>
              <a:rPr lang="en-US" sz="1100" dirty="0"/>
              <a:t>Why is it important to know these concepts?</a:t>
            </a:r>
          </a:p>
          <a:p>
            <a:r>
              <a:rPr lang="en-US" sz="1100" dirty="0"/>
              <a:t>• To transform customer obstacles into positive solutions</a:t>
            </a:r>
          </a:p>
          <a:p>
            <a:r>
              <a:rPr lang="en-US" sz="1100" dirty="0"/>
              <a:t>• To build up your credibility as a sales adviser</a:t>
            </a:r>
            <a:endParaRPr lang="en-US" dirty="0"/>
          </a:p>
        </p:txBody>
      </p:sp>
      <p:sp>
        <p:nvSpPr>
          <p:cNvPr id="6" name="TextBox 5">
            <a:extLst>
              <a:ext uri="{FF2B5EF4-FFF2-40B4-BE49-F238E27FC236}">
                <a16:creationId xmlns:a16="http://schemas.microsoft.com/office/drawing/2014/main" id="{97D2030A-5F4D-36B4-25EF-26661393763D}"/>
              </a:ext>
            </a:extLst>
          </p:cNvPr>
          <p:cNvSpPr txBox="1"/>
          <p:nvPr/>
        </p:nvSpPr>
        <p:spPr>
          <a:xfrm>
            <a:off x="205023" y="3785159"/>
            <a:ext cx="5050343" cy="275460"/>
          </a:xfrm>
          <a:prstGeom prst="rect">
            <a:avLst/>
          </a:prstGeom>
          <a:noFill/>
        </p:spPr>
        <p:txBody>
          <a:bodyPr wrap="square" rtlCol="0">
            <a:spAutoFit/>
          </a:bodyPr>
          <a:lstStyle/>
          <a:p>
            <a:pPr>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Make the concept of "business criteria" a reality</a:t>
            </a:r>
          </a:p>
        </p:txBody>
      </p:sp>
      <p:sp>
        <p:nvSpPr>
          <p:cNvPr id="7" name="Slide Number Placeholder 3">
            <a:extLst>
              <a:ext uri="{FF2B5EF4-FFF2-40B4-BE49-F238E27FC236}">
                <a16:creationId xmlns:a16="http://schemas.microsoft.com/office/drawing/2014/main" id="{87E6C7A5-E108-1F5D-42E7-102148D5B9C7}"/>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trainer shares a whiteboard and asks the participants to list what they think are the strengths and weaknesses of each of these three categories of business customers.</a:t>
            </a:r>
          </a:p>
          <a:p>
            <a:endParaRPr lang="en-US" sz="1100" dirty="0"/>
          </a:p>
          <a:p>
            <a:r>
              <a:rPr lang="en-US" sz="1100" dirty="0"/>
              <a:t>Debriefing see next slide.</a:t>
            </a:r>
          </a:p>
        </p:txBody>
      </p:sp>
      <p:sp>
        <p:nvSpPr>
          <p:cNvPr id="4" name="Slide Number Placeholder 3"/>
          <p:cNvSpPr>
            <a:spLocks noGrp="1"/>
          </p:cNvSpPr>
          <p:nvPr>
            <p:ph type="sldNum" sz="quarter" idx="5"/>
          </p:nvPr>
        </p:nvSpPr>
        <p:spPr/>
        <p:txBody>
          <a:bodyPr/>
          <a:lstStyle/>
          <a:p>
            <a:fld id="{DA46B207-691D-4EE2-B9CC-9F376BF0DE64}" type="slidenum">
              <a:rPr lang="fr-FR" smtClean="0"/>
              <a:t>12</a:t>
            </a:fld>
            <a:endParaRPr lang="fr-FR"/>
          </a:p>
        </p:txBody>
      </p:sp>
      <p:sp>
        <p:nvSpPr>
          <p:cNvPr id="5" name="TextBox 4">
            <a:extLst>
              <a:ext uri="{FF2B5EF4-FFF2-40B4-BE49-F238E27FC236}">
                <a16:creationId xmlns:a16="http://schemas.microsoft.com/office/drawing/2014/main" id="{9AE0B28A-DC0C-B855-3CDB-C2AA52DE3658}"/>
              </a:ext>
            </a:extLst>
          </p:cNvPr>
          <p:cNvSpPr txBox="1"/>
          <p:nvPr/>
        </p:nvSpPr>
        <p:spPr>
          <a:xfrm>
            <a:off x="205023" y="3785159"/>
            <a:ext cx="5050343" cy="275460"/>
          </a:xfrm>
          <a:prstGeom prst="rect">
            <a:avLst/>
          </a:prstGeom>
          <a:noFill/>
        </p:spPr>
        <p:txBody>
          <a:bodyPr wrap="square" rtlCol="0">
            <a:spAutoFit/>
          </a:bodyPr>
          <a:lstStyle/>
          <a:p>
            <a:pPr>
              <a:defRPr/>
            </a:pPr>
            <a:r>
              <a:rPr lang="en-US" sz="1200" dirty="0">
                <a:solidFill>
                  <a:prstClr val="black"/>
                </a:solidFill>
                <a:latin typeface="Encode Sans Expanded" panose="00000505000000000000" pitchFamily="2" charset="0"/>
              </a:rPr>
              <a:t>E</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nable</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participants to exchange experiences</a:t>
            </a:r>
          </a:p>
        </p:txBody>
      </p:sp>
    </p:spTree>
    <p:extLst>
      <p:ext uri="{BB962C8B-B14F-4D97-AF65-F5344CB8AC3E}">
        <p14:creationId xmlns:p14="http://schemas.microsoft.com/office/powerpoint/2010/main" val="280405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In small and medium-sized companies, fleet management is often a weakness because it is carried out by non-experts, among many other tasks.</a:t>
            </a:r>
          </a:p>
          <a:p>
            <a:endParaRPr lang="en-US" sz="1100" dirty="0"/>
          </a:p>
          <a:p>
            <a:r>
              <a:rPr lang="en-US" sz="1100" dirty="0"/>
              <a:t>The risk of a poor managing of choices to be made is therefore real, with the possible consequence of the company going bankrupt, particularly when the company's financial structure is fragile.</a:t>
            </a:r>
          </a:p>
          <a:p>
            <a:endParaRPr lang="en-US" sz="1100" dirty="0"/>
          </a:p>
          <a:p>
            <a:r>
              <a:rPr lang="en-US" sz="1100" dirty="0"/>
              <a:t>A good understanding of the basics of business management is a must if you want to position yourself as an adviser to these VSE and SME customers. In addition, this approach will allow you to differentiate yourself from other salespeople who focus solely on their products and/or TCO</a:t>
            </a:r>
          </a:p>
          <a:p>
            <a:endParaRPr lang="fr-BE" sz="1100" dirty="0"/>
          </a:p>
          <a:p>
            <a:r>
              <a:rPr lang="en-US" sz="1100" dirty="0">
                <a:solidFill>
                  <a:srgbClr val="FF0000"/>
                </a:solidFill>
              </a:rPr>
              <a:t>Distribution by type of customer = country adaptation</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13</a:t>
            </a:fld>
            <a:endParaRPr lang="fr-FR"/>
          </a:p>
        </p:txBody>
      </p:sp>
      <p:sp>
        <p:nvSpPr>
          <p:cNvPr id="5" name="TextBox 4">
            <a:extLst>
              <a:ext uri="{FF2B5EF4-FFF2-40B4-BE49-F238E27FC236}">
                <a16:creationId xmlns:a16="http://schemas.microsoft.com/office/drawing/2014/main" id="{FEFB3607-BF6D-4CDB-EF84-422C289F6668}"/>
              </a:ext>
            </a:extLst>
          </p:cNvPr>
          <p:cNvSpPr txBox="1"/>
          <p:nvPr/>
        </p:nvSpPr>
        <p:spPr>
          <a:xfrm>
            <a:off x="205023" y="3785159"/>
            <a:ext cx="5050343" cy="275460"/>
          </a:xfrm>
          <a:prstGeom prst="rect">
            <a:avLst/>
          </a:prstGeom>
          <a:noFill/>
        </p:spPr>
        <p:txBody>
          <a:bodyPr wrap="square" rtlCol="0">
            <a:spAutoFit/>
          </a:bodyPr>
          <a:lstStyle/>
          <a:p>
            <a:pPr>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Present a summary of the exercise</a:t>
            </a:r>
          </a:p>
        </p:txBody>
      </p:sp>
    </p:spTree>
    <p:extLst>
      <p:ext uri="{BB962C8B-B14F-4D97-AF65-F5344CB8AC3E}">
        <p14:creationId xmlns:p14="http://schemas.microsoft.com/office/powerpoint/2010/main" val="95740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trainer starts a digital "short pool answer" type activity and asks the participants to list the different legal forms of companies they know.</a:t>
            </a:r>
          </a:p>
          <a:p>
            <a:endParaRPr lang="en-US" sz="1100" dirty="0"/>
          </a:p>
          <a:p>
            <a:endParaRPr lang="en-US" sz="1100" dirty="0"/>
          </a:p>
          <a:p>
            <a:r>
              <a:rPr lang="en-US" sz="1100" dirty="0"/>
              <a:t>Use the following slide to complete their answers.</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14</a:t>
            </a:fld>
            <a:endParaRPr lang="fr-FR"/>
          </a:p>
        </p:txBody>
      </p:sp>
      <p:sp>
        <p:nvSpPr>
          <p:cNvPr id="5" name="TextBox 4">
            <a:extLst>
              <a:ext uri="{FF2B5EF4-FFF2-40B4-BE49-F238E27FC236}">
                <a16:creationId xmlns:a16="http://schemas.microsoft.com/office/drawing/2014/main" id="{0D3E286C-7EE8-8E46-2408-48DF37A52175}"/>
              </a:ext>
            </a:extLst>
          </p:cNvPr>
          <p:cNvSpPr txBox="1"/>
          <p:nvPr/>
        </p:nvSpPr>
        <p:spPr>
          <a:xfrm>
            <a:off x="267251" y="3829860"/>
            <a:ext cx="4965700" cy="276999"/>
          </a:xfrm>
          <a:prstGeom prst="rect">
            <a:avLst/>
          </a:prstGeom>
          <a:noFill/>
        </p:spPr>
        <p:txBody>
          <a:bodyPr wrap="square">
            <a:spAutoFit/>
          </a:bodyPr>
          <a:lstStyle/>
          <a:p>
            <a:r>
              <a:rPr lang="en-US" sz="1200" dirty="0">
                <a:latin typeface="Encode Sans Expanded" panose="00000505000000000000" pitchFamily="2" charset="0"/>
              </a:rPr>
              <a:t>Enable participants to share their experiences</a:t>
            </a:r>
          </a:p>
        </p:txBody>
      </p:sp>
    </p:spTree>
    <p:extLst>
      <p:ext uri="{BB962C8B-B14F-4D97-AF65-F5344CB8AC3E}">
        <p14:creationId xmlns:p14="http://schemas.microsoft.com/office/powerpoint/2010/main" val="389763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aim here is not to detail the specific features of the various legal forms of company, but to make the participants aware that not all </a:t>
            </a:r>
            <a:r>
              <a:rPr lang="en-US" sz="1100" dirty="0" err="1"/>
              <a:t>BtoB</a:t>
            </a:r>
            <a:r>
              <a:rPr lang="en-US" sz="1100" dirty="0"/>
              <a:t> customers are necessarily companies (as legal entities) and that many of them run their business as sole traders (2.5 million businesses), i.e. as natural persons (with the same tax and legal status as private individuals). These are craftsmen, shopkeepers, self-employed professionals, commercial agents and farmers who, despite their tax status, are also considered as entrepreneurs.</a:t>
            </a:r>
          </a:p>
          <a:p>
            <a:endParaRPr lang="en-US" sz="1100" dirty="0"/>
          </a:p>
          <a:p>
            <a:r>
              <a:rPr lang="en-US" sz="1100" dirty="0"/>
              <a:t>Their specificity is that their purchasing </a:t>
            </a:r>
            <a:r>
              <a:rPr lang="en-US" sz="1100" dirty="0" err="1"/>
              <a:t>behaviour</a:t>
            </a:r>
            <a:r>
              <a:rPr lang="en-US" sz="1100" dirty="0"/>
              <a:t> is similar to that of private individuals because they are both the users, the decision-makers and the buyers of their vehicles for professional use.</a:t>
            </a:r>
          </a:p>
          <a:p>
            <a:endParaRPr lang="en-US" sz="1100" dirty="0"/>
          </a:p>
          <a:p>
            <a:r>
              <a:rPr lang="en-US" sz="1100" dirty="0"/>
              <a:t>The trainer then asked the participants orally to identify the four main points on which these legal entities can be distinguished.</a:t>
            </a:r>
          </a:p>
          <a:p>
            <a:endParaRPr lang="en-US" sz="1100" dirty="0"/>
          </a:p>
          <a:p>
            <a:r>
              <a:rPr lang="en-US" sz="1100" dirty="0"/>
              <a:t>See debriefing on next slide.</a:t>
            </a: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15</a:t>
            </a:fld>
            <a:endParaRPr lang="fr-FR"/>
          </a:p>
        </p:txBody>
      </p:sp>
      <p:sp>
        <p:nvSpPr>
          <p:cNvPr id="5" name="TextBox 4">
            <a:extLst>
              <a:ext uri="{FF2B5EF4-FFF2-40B4-BE49-F238E27FC236}">
                <a16:creationId xmlns:a16="http://schemas.microsoft.com/office/drawing/2014/main" id="{C670D2DE-96E8-5D68-0D34-C7384EFE4169}"/>
              </a:ext>
            </a:extLst>
          </p:cNvPr>
          <p:cNvSpPr txBox="1"/>
          <p:nvPr/>
        </p:nvSpPr>
        <p:spPr>
          <a:xfrm>
            <a:off x="267251" y="3829860"/>
            <a:ext cx="4965700" cy="275460"/>
          </a:xfrm>
          <a:prstGeom prst="rect">
            <a:avLst/>
          </a:prstGeom>
          <a:noFill/>
        </p:spPr>
        <p:txBody>
          <a:bodyPr wrap="square">
            <a:spAutoFit/>
          </a:bodyPr>
          <a:lstStyle/>
          <a:p>
            <a:r>
              <a:rPr lang="en-US" sz="1200" dirty="0">
                <a:latin typeface="Encode Sans Expanded" panose="00000505000000000000" pitchFamily="2" charset="0"/>
              </a:rPr>
              <a:t>Basis for a debriefing of the previous exercise</a:t>
            </a:r>
          </a:p>
        </p:txBody>
      </p:sp>
    </p:spTree>
    <p:extLst>
      <p:ext uri="{BB962C8B-B14F-4D97-AF65-F5344CB8AC3E}">
        <p14:creationId xmlns:p14="http://schemas.microsoft.com/office/powerpoint/2010/main" val="135101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main legal structures differ mainly on 4 points:</a:t>
            </a:r>
          </a:p>
          <a:p>
            <a:r>
              <a:rPr lang="en-US" sz="1100" dirty="0"/>
              <a:t>1) Subscribed capital: is there -or not- a minimum capital to be paid up when the company is founded?</a:t>
            </a:r>
          </a:p>
          <a:p>
            <a:r>
              <a:rPr lang="en-US" sz="1100" dirty="0"/>
              <a:t>2) Minimum number of partners + status (natural or legal person).</a:t>
            </a:r>
          </a:p>
          <a:p>
            <a:r>
              <a:rPr lang="en-US" sz="1100" dirty="0"/>
              <a:t>3) Taxation: is the structure subject to personal income tax (IT) or corporate income tax (CIT)? Tax rates can indeed vary greatly.</a:t>
            </a:r>
          </a:p>
          <a:p>
            <a:r>
              <a:rPr lang="en-US" sz="1100" dirty="0"/>
              <a:t>4) Liability of the partners: is it limited (to their contribution, for example) or unlimited, in which case, in the event of bankruptcy, the curator may go so far as to seize the partners' own assets to pay off the company's debts.</a:t>
            </a:r>
          </a:p>
          <a:p>
            <a:endParaRPr lang="en-US" sz="1100" dirty="0"/>
          </a:p>
          <a:p>
            <a:r>
              <a:rPr lang="en-US" sz="1100" dirty="0"/>
              <a:t>Why is this information useful in the context of a car sale?</a:t>
            </a:r>
          </a:p>
          <a:p>
            <a:r>
              <a:rPr lang="en-US" sz="1100" dirty="0"/>
              <a:t>• These elements are taken into consideration in the process of accepting or rejecting a financing request</a:t>
            </a:r>
          </a:p>
          <a:p>
            <a:r>
              <a:rPr lang="en-US" sz="1100" dirty="0"/>
              <a:t>• With small companies, with little share capital, you have an important role to play in advising your customer on how to buy a car. </a:t>
            </a:r>
          </a:p>
          <a:p>
            <a:r>
              <a:rPr lang="en-US" sz="1100" dirty="0"/>
              <a:t>• You will find more details on the links between acquisition methods and the business concerns of your </a:t>
            </a:r>
            <a:r>
              <a:rPr lang="en-US" sz="1100" dirty="0" err="1"/>
              <a:t>BtoB</a:t>
            </a:r>
            <a:r>
              <a:rPr lang="en-US" sz="1100" dirty="0"/>
              <a:t> clients in the e-learning course "Business Arguments of Financial Products".</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16</a:t>
            </a:fld>
            <a:endParaRPr lang="fr-FR"/>
          </a:p>
        </p:txBody>
      </p:sp>
      <p:sp>
        <p:nvSpPr>
          <p:cNvPr id="5" name="TextBox 4">
            <a:extLst>
              <a:ext uri="{FF2B5EF4-FFF2-40B4-BE49-F238E27FC236}">
                <a16:creationId xmlns:a16="http://schemas.microsoft.com/office/drawing/2014/main" id="{EBF0D86C-78B1-28F5-F70E-E816022DDF9C}"/>
              </a:ext>
            </a:extLst>
          </p:cNvPr>
          <p:cNvSpPr txBox="1"/>
          <p:nvPr/>
        </p:nvSpPr>
        <p:spPr>
          <a:xfrm>
            <a:off x="142952" y="3786967"/>
            <a:ext cx="4965700" cy="459100"/>
          </a:xfrm>
          <a:prstGeom prst="rect">
            <a:avLst/>
          </a:prstGeom>
          <a:noFill/>
        </p:spPr>
        <p:txBody>
          <a:bodyPr wrap="square">
            <a:spAutoFit/>
          </a:bodyPr>
          <a:lstStyle/>
          <a:p>
            <a:r>
              <a:rPr lang="en-US" sz="1200" dirty="0">
                <a:latin typeface="Encode Sans Expanded" panose="00000505000000000000" pitchFamily="2" charset="0"/>
              </a:rPr>
              <a:t>Show the differences between the legal profiles according to the 4 main axes</a:t>
            </a:r>
          </a:p>
        </p:txBody>
      </p:sp>
    </p:spTree>
    <p:extLst>
      <p:ext uri="{BB962C8B-B14F-4D97-AF65-F5344CB8AC3E}">
        <p14:creationId xmlns:p14="http://schemas.microsoft.com/office/powerpoint/2010/main" val="1250516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trainer starts a digital "short pool answer" activity and asks the participants the following question: "Why do people start a business? ".  </a:t>
            </a:r>
          </a:p>
          <a:p>
            <a:endParaRPr lang="en-US" sz="1100" dirty="0"/>
          </a:p>
          <a:p>
            <a:r>
              <a:rPr lang="en-US" sz="1100" dirty="0"/>
              <a:t>Collect the answers and show the 3 main reasons (see next slide).</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17</a:t>
            </a:fld>
            <a:endParaRPr lang="fr-FR"/>
          </a:p>
        </p:txBody>
      </p:sp>
      <p:sp>
        <p:nvSpPr>
          <p:cNvPr id="5" name="TextBox 4">
            <a:extLst>
              <a:ext uri="{FF2B5EF4-FFF2-40B4-BE49-F238E27FC236}">
                <a16:creationId xmlns:a16="http://schemas.microsoft.com/office/drawing/2014/main" id="{0D3E286C-7EE8-8E46-2408-48DF37A52175}"/>
              </a:ext>
            </a:extLst>
          </p:cNvPr>
          <p:cNvSpPr txBox="1"/>
          <p:nvPr/>
        </p:nvSpPr>
        <p:spPr>
          <a:xfrm>
            <a:off x="267251" y="3829860"/>
            <a:ext cx="4965700" cy="275460"/>
          </a:xfrm>
          <a:prstGeom prst="rect">
            <a:avLst/>
          </a:prstGeom>
          <a:noFill/>
        </p:spPr>
        <p:txBody>
          <a:bodyPr wrap="square">
            <a:spAutoFit/>
          </a:bodyPr>
          <a:lstStyle/>
          <a:p>
            <a:r>
              <a:rPr lang="en-US" sz="1200" dirty="0">
                <a:latin typeface="Encode Sans Expanded" panose="00000505000000000000" pitchFamily="2" charset="0"/>
              </a:rPr>
              <a:t>Enable participants to share their experiences</a:t>
            </a:r>
          </a:p>
        </p:txBody>
      </p:sp>
    </p:spTree>
    <p:extLst>
      <p:ext uri="{BB962C8B-B14F-4D97-AF65-F5344CB8AC3E}">
        <p14:creationId xmlns:p14="http://schemas.microsoft.com/office/powerpoint/2010/main" val="46431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sz="1100" dirty="0"/>
              <a:t>There are 3 main reasons why entrepreneurs set up companies:</a:t>
            </a:r>
          </a:p>
          <a:p>
            <a:r>
              <a:rPr lang="en-US" sz="1100" dirty="0"/>
              <a:t>1) To gather financial, material and human resources</a:t>
            </a:r>
          </a:p>
          <a:p>
            <a:r>
              <a:rPr lang="en-US" sz="1100" dirty="0"/>
              <a:t>2) To limit the financial risk of the partners to their contribution </a:t>
            </a:r>
          </a:p>
          <a:p>
            <a:r>
              <a:rPr lang="en-US" sz="1100" dirty="0"/>
              <a:t>3) To benefit from the tax laws applicable to companies, which are more </a:t>
            </a:r>
            <a:r>
              <a:rPr lang="en-US" sz="1100" dirty="0" err="1"/>
              <a:t>favourable</a:t>
            </a:r>
            <a:r>
              <a:rPr lang="en-US" sz="1100" dirty="0"/>
              <a:t> than for individuals</a:t>
            </a:r>
          </a:p>
        </p:txBody>
      </p:sp>
      <p:sp>
        <p:nvSpPr>
          <p:cNvPr id="4" name="ZoneTexte 3">
            <a:extLst>
              <a:ext uri="{FF2B5EF4-FFF2-40B4-BE49-F238E27FC236}">
                <a16:creationId xmlns:a16="http://schemas.microsoft.com/office/drawing/2014/main" id="{25CD5775-D1F1-4B9A-A77A-F3CB9D9B6F88}"/>
              </a:ext>
            </a:extLst>
          </p:cNvPr>
          <p:cNvSpPr txBox="1"/>
          <p:nvPr/>
        </p:nvSpPr>
        <p:spPr>
          <a:xfrm>
            <a:off x="262606" y="3822846"/>
            <a:ext cx="3713251" cy="27546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Basis for a debriefing of the exercise</a:t>
            </a:r>
            <a:endParaRPr lang="fr-BE" sz="1200" b="0" dirty="0">
              <a:solidFill>
                <a:schemeClr val="tx1"/>
              </a:solidFill>
              <a:latin typeface="Encode Sans Expanded" panose="00000505000000000000" pitchFamily="2" charset="0"/>
            </a:endParaRPr>
          </a:p>
        </p:txBody>
      </p:sp>
      <p:sp>
        <p:nvSpPr>
          <p:cNvPr id="6" name="Slide Number Placeholder 3">
            <a:extLst>
              <a:ext uri="{FF2B5EF4-FFF2-40B4-BE49-F238E27FC236}">
                <a16:creationId xmlns:a16="http://schemas.microsoft.com/office/drawing/2014/main" id="{18642643-6957-8AD8-A468-2D8FE43686BA}"/>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18</a:t>
            </a:fld>
            <a:endParaRPr lang="fr-FR"/>
          </a:p>
        </p:txBody>
      </p:sp>
    </p:spTree>
    <p:extLst>
      <p:ext uri="{BB962C8B-B14F-4D97-AF65-F5344CB8AC3E}">
        <p14:creationId xmlns:p14="http://schemas.microsoft.com/office/powerpoint/2010/main" val="3857422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Exercise: tell me in your own words what is behind these concepts?</a:t>
            </a:r>
          </a:p>
          <a:p>
            <a:endParaRPr lang="en-US" sz="1100" dirty="0"/>
          </a:p>
          <a:p>
            <a:endParaRPr lang="en-US" sz="1100" dirty="0"/>
          </a:p>
          <a:p>
            <a:r>
              <a:rPr lang="en-US" sz="1100" dirty="0"/>
              <a:t>Why are these concepts important?</a:t>
            </a:r>
          </a:p>
          <a:p>
            <a:r>
              <a:rPr lang="en-US" sz="1100" dirty="0"/>
              <a:t>Because good advice can make the difference between a good decision and something that can bankrupt the company.</a:t>
            </a:r>
          </a:p>
          <a:p>
            <a:endParaRPr lang="fr-BE" sz="1100" dirty="0"/>
          </a:p>
          <a:p>
            <a:r>
              <a:rPr lang="en-US" sz="1100" dirty="0"/>
              <a:t>Ex: small company with limited capital that acquires 3 cars on credit for its business needs </a:t>
            </a:r>
            <a:r>
              <a:rPr lang="fr-BE" sz="1100" dirty="0">
                <a:sym typeface="Wingdings" panose="05000000000000000000" pitchFamily="2" charset="2"/>
              </a:rPr>
              <a:t> </a:t>
            </a:r>
            <a:r>
              <a:rPr lang="fr-BE" sz="1100" dirty="0" err="1">
                <a:sym typeface="Wingdings" panose="05000000000000000000" pitchFamily="2" charset="2"/>
              </a:rPr>
              <a:t>poor</a:t>
            </a:r>
            <a:r>
              <a:rPr lang="fr-BE" sz="1100" dirty="0">
                <a:sym typeface="Wingdings" panose="05000000000000000000" pitchFamily="2" charset="2"/>
              </a:rPr>
              <a:t> </a:t>
            </a:r>
            <a:r>
              <a:rPr lang="fr-BE" sz="1100" dirty="0" err="1">
                <a:sym typeface="Wingdings" panose="05000000000000000000" pitchFamily="2" charset="2"/>
              </a:rPr>
              <a:t>solvency</a:t>
            </a:r>
            <a:r>
              <a:rPr lang="fr-BE" sz="1100" dirty="0">
                <a:sym typeface="Wingdings" panose="05000000000000000000" pitchFamily="2" charset="2"/>
              </a:rPr>
              <a:t> ratio  </a:t>
            </a:r>
            <a:r>
              <a:rPr lang="fr-BE" sz="1100" dirty="0" err="1">
                <a:sym typeface="Wingdings" panose="05000000000000000000" pitchFamily="2" charset="2"/>
              </a:rPr>
              <a:t>exhausted</a:t>
            </a:r>
            <a:r>
              <a:rPr lang="fr-BE" sz="1100" dirty="0">
                <a:sym typeface="Wingdings" panose="05000000000000000000" pitchFamily="2" charset="2"/>
              </a:rPr>
              <a:t> </a:t>
            </a:r>
            <a:r>
              <a:rPr lang="fr-BE" sz="1100" dirty="0" err="1">
                <a:sym typeface="Wingdings" panose="05000000000000000000" pitchFamily="2" charset="2"/>
              </a:rPr>
              <a:t>credit</a:t>
            </a:r>
            <a:r>
              <a:rPr lang="fr-BE" sz="1100" dirty="0">
                <a:sym typeface="Wingdings" panose="05000000000000000000" pitchFamily="2" charset="2"/>
              </a:rPr>
              <a:t> </a:t>
            </a:r>
            <a:r>
              <a:rPr lang="fr-BE" sz="1100" dirty="0" err="1">
                <a:sym typeface="Wingdings" panose="05000000000000000000" pitchFamily="2" charset="2"/>
              </a:rPr>
              <a:t>lines</a:t>
            </a:r>
            <a:r>
              <a:rPr lang="fr-BE" sz="1100" dirty="0">
                <a:sym typeface="Wingdings" panose="05000000000000000000" pitchFamily="2" charset="2"/>
              </a:rPr>
              <a:t>  </a:t>
            </a:r>
            <a:r>
              <a:rPr lang="en-US" sz="1100" dirty="0">
                <a:sym typeface="Wingdings" panose="05000000000000000000" pitchFamily="2" charset="2"/>
              </a:rPr>
              <a:t>Risk of bankruptcy due to poor management choices</a:t>
            </a:r>
            <a:endParaRPr lang="en-US"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19</a:t>
            </a:fld>
            <a:endParaRPr lang="fr-FR"/>
          </a:p>
        </p:txBody>
      </p:sp>
      <p:sp>
        <p:nvSpPr>
          <p:cNvPr id="5" name="ZoneTexte 3">
            <a:extLst>
              <a:ext uri="{FF2B5EF4-FFF2-40B4-BE49-F238E27FC236}">
                <a16:creationId xmlns:a16="http://schemas.microsoft.com/office/drawing/2014/main" id="{4F8F463E-1F31-DA78-6AA5-2CAA6D9622F3}"/>
              </a:ext>
            </a:extLst>
          </p:cNvPr>
          <p:cNvSpPr txBox="1"/>
          <p:nvPr/>
        </p:nvSpPr>
        <p:spPr>
          <a:xfrm>
            <a:off x="262606" y="3822846"/>
            <a:ext cx="4589296" cy="642740"/>
          </a:xfrm>
          <a:prstGeom prst="rect">
            <a:avLst/>
          </a:prstGeom>
          <a:noFill/>
        </p:spPr>
        <p:txBody>
          <a:bodyPr wrap="square" rtlCol="0">
            <a:spAutoFit/>
          </a:bodyPr>
          <a:lstStyle/>
          <a:p>
            <a:r>
              <a:rPr lang="en-US" sz="1200" dirty="0">
                <a:latin typeface="Encode Sans Expanded" panose="00000505000000000000" pitchFamily="2" charset="0"/>
              </a:rPr>
              <a:t>Evaluate</a:t>
            </a:r>
            <a:r>
              <a:rPr lang="en-US" sz="1200" b="0" dirty="0">
                <a:solidFill>
                  <a:schemeClr val="tx1"/>
                </a:solidFill>
                <a:latin typeface="Encode Sans Expanded" panose="00000505000000000000" pitchFamily="2" charset="0"/>
              </a:rPr>
              <a:t> the knowledge level of the participants in relation to the concepts that will be presented in the following chapters</a:t>
            </a:r>
            <a:endParaRPr lang="fr-BE"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423281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89E8C72A-35BC-E026-C223-53649D495E7F}"/>
              </a:ext>
            </a:extLst>
          </p:cNvPr>
          <p:cNvSpPr txBox="1"/>
          <p:nvPr/>
        </p:nvSpPr>
        <p:spPr>
          <a:xfrm>
            <a:off x="223457" y="3841878"/>
            <a:ext cx="4584996" cy="2754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Introduce participants to the objectives of the session</a:t>
            </a:r>
          </a:p>
        </p:txBody>
      </p:sp>
    </p:spTree>
    <p:extLst>
      <p:ext uri="{BB962C8B-B14F-4D97-AF65-F5344CB8AC3E}">
        <p14:creationId xmlns:p14="http://schemas.microsoft.com/office/powerpoint/2010/main" val="2632232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characteristics, advantages and levers of the financial solutions at your disposal allow you to provide concrete solutions to the concerns of your </a:t>
            </a:r>
            <a:r>
              <a:rPr lang="en-US" sz="1100" dirty="0" err="1"/>
              <a:t>BtoB</a:t>
            </a:r>
            <a:r>
              <a:rPr lang="en-US" sz="1100" dirty="0"/>
              <a:t> customers.</a:t>
            </a:r>
          </a:p>
          <a:p>
            <a:endParaRPr lang="en-US" sz="1100" dirty="0"/>
          </a:p>
          <a:p>
            <a:r>
              <a:rPr lang="en-US" sz="1100" dirty="0"/>
              <a:t>Use them to position yourself as an adviser to your </a:t>
            </a:r>
            <a:r>
              <a:rPr lang="en-US" sz="1100" dirty="0" err="1"/>
              <a:t>BtoB</a:t>
            </a:r>
            <a:r>
              <a:rPr lang="en-US" sz="1100" dirty="0"/>
              <a:t> customers.</a:t>
            </a:r>
          </a:p>
        </p:txBody>
      </p:sp>
      <p:sp>
        <p:nvSpPr>
          <p:cNvPr id="4" name="Slide Number Placeholder 3"/>
          <p:cNvSpPr>
            <a:spLocks noGrp="1"/>
          </p:cNvSpPr>
          <p:nvPr>
            <p:ph type="sldNum" sz="quarter" idx="5"/>
          </p:nvPr>
        </p:nvSpPr>
        <p:spPr/>
        <p:txBody>
          <a:bodyPr/>
          <a:lstStyle/>
          <a:p>
            <a:fld id="{DA46B207-691D-4EE2-B9CC-9F376BF0DE64}" type="slidenum">
              <a:rPr lang="fr-FR" smtClean="0"/>
              <a:t>20</a:t>
            </a:fld>
            <a:endParaRPr lang="fr-FR"/>
          </a:p>
        </p:txBody>
      </p:sp>
      <p:sp>
        <p:nvSpPr>
          <p:cNvPr id="5" name="ZoneTexte 3">
            <a:extLst>
              <a:ext uri="{FF2B5EF4-FFF2-40B4-BE49-F238E27FC236}">
                <a16:creationId xmlns:a16="http://schemas.microsoft.com/office/drawing/2014/main" id="{07B8826C-9224-E9ED-C651-BAA9172265AF}"/>
              </a:ext>
            </a:extLst>
          </p:cNvPr>
          <p:cNvSpPr txBox="1"/>
          <p:nvPr/>
        </p:nvSpPr>
        <p:spPr>
          <a:xfrm>
            <a:off x="262606" y="3822846"/>
            <a:ext cx="4589296"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Make the link between business criteria and the reality of the sales </a:t>
            </a:r>
            <a:r>
              <a:rPr lang="en-US" sz="1200" dirty="0">
                <a:latin typeface="Encode Sans Expanded" panose="00000505000000000000" pitchFamily="2" charset="0"/>
              </a:rPr>
              <a:t>adviser</a:t>
            </a:r>
            <a:endParaRPr lang="fr-BE"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113904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Time allowed for this sequence =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ZoneTexte 3">
            <a:extLst>
              <a:ext uri="{FF2B5EF4-FFF2-40B4-BE49-F238E27FC236}">
                <a16:creationId xmlns:a16="http://schemas.microsoft.com/office/drawing/2014/main" id="{70C1F218-0623-8275-02AF-3B1829339AD6}"/>
              </a:ext>
            </a:extLst>
          </p:cNvPr>
          <p:cNvSpPr txBox="1"/>
          <p:nvPr/>
        </p:nvSpPr>
        <p:spPr>
          <a:xfrm>
            <a:off x="224863" y="3832411"/>
            <a:ext cx="4862637"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Encode Sans Expanded" panose="00000505000000000000" pitchFamily="2" charset="0"/>
              </a:rPr>
              <a:t>M</a:t>
            </a:r>
            <a:r>
              <a:rPr lang="en-US" sz="1200" b="0" dirty="0">
                <a:solidFill>
                  <a:schemeClr val="tx1"/>
                </a:solidFill>
                <a:latin typeface="Encode Sans Expanded" panose="00000505000000000000" pitchFamily="2" charset="0"/>
              </a:rPr>
              <a:t>ake participants understand how the balance sheet is an essential tool in the management of a company</a:t>
            </a:r>
          </a:p>
          <a:p>
            <a:pPr marL="171450" indent="-171450">
              <a:buFont typeface="Arial" panose="020B0604020202020204" pitchFamily="34" charset="0"/>
              <a:buChar char="•"/>
            </a:pPr>
            <a:r>
              <a:rPr lang="en-US" sz="1200" dirty="0">
                <a:latin typeface="Encode Sans Expanded" panose="00000505000000000000" pitchFamily="2" charset="0"/>
              </a:rPr>
              <a:t>G</a:t>
            </a:r>
            <a:r>
              <a:rPr lang="en-US" sz="1200" b="0" dirty="0">
                <a:solidFill>
                  <a:schemeClr val="tx1"/>
                </a:solidFill>
                <a:latin typeface="Encode Sans Expanded" panose="00000505000000000000" pitchFamily="2" charset="0"/>
              </a:rPr>
              <a:t>ive them an overview of how a balance sheet works</a:t>
            </a:r>
          </a:p>
          <a:p>
            <a:pPr marL="171450" indent="-171450">
              <a:buFont typeface="Arial" panose="020B0604020202020204" pitchFamily="34" charset="0"/>
              <a:buChar char="•"/>
            </a:pPr>
            <a:r>
              <a:rPr lang="en-US" sz="1200" dirty="0">
                <a:latin typeface="Encode Sans Expanded" panose="00000505000000000000" pitchFamily="2" charset="0"/>
              </a:rPr>
              <a:t>S</a:t>
            </a:r>
            <a:r>
              <a:rPr lang="en-US" sz="1200" b="0" dirty="0">
                <a:solidFill>
                  <a:schemeClr val="tx1"/>
                </a:solidFill>
                <a:latin typeface="Encode Sans Expanded" panose="00000505000000000000" pitchFamily="2" charset="0"/>
              </a:rPr>
              <a:t>hare with them the accounting vocabulary to be used</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59587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sz="1100" dirty="0"/>
              <a:t>The balance sheet is a document that describes the company's assets (what it owns) as well as its financial strength at a given time, usually on the closing of the annual accounts.</a:t>
            </a:r>
          </a:p>
          <a:p>
            <a:endParaRPr lang="en-US" sz="1100" dirty="0"/>
          </a:p>
          <a:p>
            <a:r>
              <a:rPr lang="en-US" sz="1100" dirty="0"/>
              <a:t>The balance sheet is also an essential management tool because it makes it possible to determine the company's capacity to finance its activity (working capital) and its capacity to meet its debts (solvency).</a:t>
            </a:r>
          </a:p>
          <a:p>
            <a:endParaRPr lang="en-US" sz="1100" dirty="0"/>
          </a:p>
          <a:p>
            <a:r>
              <a:rPr lang="en-US" sz="1100" dirty="0"/>
              <a:t>Finally, the balance sheet is a communication tool for the outside world: shareholders, suppliers, tax authorities.</a:t>
            </a:r>
            <a:endParaRPr lang="fr-FR" sz="1100" dirty="0"/>
          </a:p>
        </p:txBody>
      </p:sp>
      <p:sp>
        <p:nvSpPr>
          <p:cNvPr id="4" name="ZoneTexte 3">
            <a:extLst>
              <a:ext uri="{FF2B5EF4-FFF2-40B4-BE49-F238E27FC236}">
                <a16:creationId xmlns:a16="http://schemas.microsoft.com/office/drawing/2014/main" id="{47DBADF1-6CDC-4CB7-BAB1-D974402CDE69}"/>
              </a:ext>
            </a:extLst>
          </p:cNvPr>
          <p:cNvSpPr txBox="1"/>
          <p:nvPr/>
        </p:nvSpPr>
        <p:spPr>
          <a:xfrm>
            <a:off x="142952" y="3780941"/>
            <a:ext cx="3969368" cy="276999"/>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Briefly introduce the concept of balance sheet</a:t>
            </a:r>
            <a:endParaRPr lang="fr-FR" sz="1200" b="0" dirty="0">
              <a:solidFill>
                <a:schemeClr val="tx1"/>
              </a:solidFill>
              <a:latin typeface="Encode Sans Expanded" panose="00000505000000000000" pitchFamily="2" charset="0"/>
            </a:endParaRPr>
          </a:p>
        </p:txBody>
      </p:sp>
      <p:sp>
        <p:nvSpPr>
          <p:cNvPr id="5" name="Slide Number Placeholder 3">
            <a:extLst>
              <a:ext uri="{FF2B5EF4-FFF2-40B4-BE49-F238E27FC236}">
                <a16:creationId xmlns:a16="http://schemas.microsoft.com/office/drawing/2014/main" id="{30B9E436-E947-CFDC-E57C-35049CBA31AB}"/>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22</a:t>
            </a:fld>
            <a:endParaRPr lang="fr-FR"/>
          </a:p>
        </p:txBody>
      </p:sp>
    </p:spTree>
    <p:extLst>
      <p:ext uri="{BB962C8B-B14F-4D97-AF65-F5344CB8AC3E}">
        <p14:creationId xmlns:p14="http://schemas.microsoft.com/office/powerpoint/2010/main" val="195780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sz="1100" dirty="0"/>
              <a:t>First, explain that a business needs resources to operate.</a:t>
            </a:r>
          </a:p>
          <a:p>
            <a:r>
              <a:rPr lang="en-US" sz="1100" dirty="0"/>
              <a:t>Some will use the resources efficiently and generate added value and profits. Others will fail to do so and make losses.</a:t>
            </a:r>
          </a:p>
          <a:p>
            <a:r>
              <a:rPr lang="en-US" sz="1100" dirty="0"/>
              <a:t>Lawyers consider that a company has “debts” to third parties (shareholders, banks, suppliers, etc.) and has “goods” in return.</a:t>
            </a:r>
          </a:p>
          <a:p>
            <a:r>
              <a:rPr lang="en-US" sz="1100" dirty="0"/>
              <a:t>Accountants call them respectively liabilities and assets.</a:t>
            </a:r>
          </a:p>
          <a:p>
            <a:r>
              <a:rPr lang="en-US" sz="1100" dirty="0"/>
              <a:t>It’s a way to describe the patrimony of a company.</a:t>
            </a:r>
          </a:p>
          <a:p>
            <a:r>
              <a:rPr lang="en-US" sz="1100" dirty="0"/>
              <a:t>Every company has four main asset classes. The assets must be always equal to the liabilities.</a:t>
            </a:r>
            <a:endParaRPr lang="fr-FR" sz="1100" dirty="0"/>
          </a:p>
        </p:txBody>
      </p:sp>
      <p:sp>
        <p:nvSpPr>
          <p:cNvPr id="4" name="Slide Number Placeholder 3">
            <a:extLst>
              <a:ext uri="{FF2B5EF4-FFF2-40B4-BE49-F238E27FC236}">
                <a16:creationId xmlns:a16="http://schemas.microsoft.com/office/drawing/2014/main" id="{D2169A52-EC99-4062-091C-161538D95F40}"/>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23</a:t>
            </a:fld>
            <a:endParaRPr lang="fr-FR"/>
          </a:p>
        </p:txBody>
      </p:sp>
      <p:sp>
        <p:nvSpPr>
          <p:cNvPr id="5" name="ZoneTexte 3">
            <a:extLst>
              <a:ext uri="{FF2B5EF4-FFF2-40B4-BE49-F238E27FC236}">
                <a16:creationId xmlns:a16="http://schemas.microsoft.com/office/drawing/2014/main" id="{0000156D-4E5A-2F01-8ED7-554A9F6EA4A7}"/>
              </a:ext>
            </a:extLst>
          </p:cNvPr>
          <p:cNvSpPr txBox="1"/>
          <p:nvPr/>
        </p:nvSpPr>
        <p:spPr>
          <a:xfrm>
            <a:off x="142952" y="3780941"/>
            <a:ext cx="3969368"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Briefly describe the asset and liability sides of the balance sheet</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488760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0971EE3-03B1-805C-1549-19203C5C2543}"/>
              </a:ext>
            </a:extLst>
          </p:cNvPr>
          <p:cNvSpPr>
            <a:spLocks noGrp="1" noRot="1" noChangeAspect="1"/>
          </p:cNvSpPr>
          <p:nvPr>
            <p:ph type="sldImg"/>
          </p:nvPr>
        </p:nvSpPr>
        <p:spPr>
          <a:xfrm>
            <a:off x="354013" y="469900"/>
            <a:ext cx="4792662" cy="2695575"/>
          </a:xfrm>
        </p:spPr>
      </p:sp>
      <p:sp>
        <p:nvSpPr>
          <p:cNvPr id="5" name="Notes Placeholder 4">
            <a:extLst>
              <a:ext uri="{FF2B5EF4-FFF2-40B4-BE49-F238E27FC236}">
                <a16:creationId xmlns:a16="http://schemas.microsoft.com/office/drawing/2014/main" id="{484AB17E-8B63-76C2-AE8B-A7940A34D108}"/>
              </a:ext>
            </a:extLst>
          </p:cNvPr>
          <p:cNvSpPr>
            <a:spLocks noGrp="1"/>
          </p:cNvSpPr>
          <p:nvPr>
            <p:ph type="body" idx="1"/>
          </p:nvPr>
        </p:nvSpPr>
        <p:spPr/>
        <p:txBody>
          <a:bodyPr/>
          <a:lstStyle/>
          <a:p>
            <a:r>
              <a:rPr lang="en-US" sz="1100" dirty="0"/>
              <a:t>Make the link between the theoretical presentation of the balance sheet headings described in the previous slide and an official accounting document</a:t>
            </a:r>
          </a:p>
          <a:p>
            <a:endParaRPr lang="en-US" sz="1100" dirty="0"/>
          </a:p>
          <a:p>
            <a:r>
              <a:rPr lang="en-US" sz="1100" dirty="0"/>
              <a:t>Example France - Country adaptation</a:t>
            </a:r>
          </a:p>
        </p:txBody>
      </p:sp>
      <p:sp>
        <p:nvSpPr>
          <p:cNvPr id="6" name="Slide Number Placeholder 3">
            <a:extLst>
              <a:ext uri="{FF2B5EF4-FFF2-40B4-BE49-F238E27FC236}">
                <a16:creationId xmlns:a16="http://schemas.microsoft.com/office/drawing/2014/main" id="{A08B5089-DAB6-4FAC-6AAA-9EC07646C02B}"/>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24</a:t>
            </a:fld>
            <a:endParaRPr lang="fr-FR"/>
          </a:p>
        </p:txBody>
      </p:sp>
      <p:sp>
        <p:nvSpPr>
          <p:cNvPr id="7" name="ZoneTexte 3">
            <a:extLst>
              <a:ext uri="{FF2B5EF4-FFF2-40B4-BE49-F238E27FC236}">
                <a16:creationId xmlns:a16="http://schemas.microsoft.com/office/drawing/2014/main" id="{702A90F5-3E0A-FAA8-F2D0-28D87DC52FCE}"/>
              </a:ext>
            </a:extLst>
          </p:cNvPr>
          <p:cNvSpPr txBox="1"/>
          <p:nvPr/>
        </p:nvSpPr>
        <p:spPr>
          <a:xfrm>
            <a:off x="142952" y="3780941"/>
            <a:ext cx="3969368" cy="27546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an actual example of a balance sheet</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35182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sz="1100" dirty="0"/>
              <a:t>Showing you an official balance sheet is not intended to make you into accountants. There are only a few key figures that are really interesting for you. </a:t>
            </a:r>
          </a:p>
          <a:p>
            <a:endParaRPr lang="en-US" sz="1100" dirty="0"/>
          </a:p>
          <a:p>
            <a:r>
              <a:rPr lang="en-US" sz="1100" dirty="0"/>
              <a:t>You will find these amounts </a:t>
            </a:r>
            <a:r>
              <a:rPr lang="en-US" sz="1100" dirty="0" err="1"/>
              <a:t>summarised</a:t>
            </a:r>
            <a:r>
              <a:rPr lang="en-US" sz="1100" dirty="0"/>
              <a:t> in this table, with their codes into brackets to find them back in the official document.</a:t>
            </a:r>
            <a:endParaRPr lang="fr-FR" sz="1100" dirty="0"/>
          </a:p>
        </p:txBody>
      </p:sp>
      <p:sp>
        <p:nvSpPr>
          <p:cNvPr id="4" name="Slide Number Placeholder 3">
            <a:extLst>
              <a:ext uri="{FF2B5EF4-FFF2-40B4-BE49-F238E27FC236}">
                <a16:creationId xmlns:a16="http://schemas.microsoft.com/office/drawing/2014/main" id="{D2169A52-EC99-4062-091C-161538D95F40}"/>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25</a:t>
            </a:fld>
            <a:endParaRPr lang="fr-FR"/>
          </a:p>
        </p:txBody>
      </p:sp>
      <p:sp>
        <p:nvSpPr>
          <p:cNvPr id="5" name="ZoneTexte 3">
            <a:extLst>
              <a:ext uri="{FF2B5EF4-FFF2-40B4-BE49-F238E27FC236}">
                <a16:creationId xmlns:a16="http://schemas.microsoft.com/office/drawing/2014/main" id="{0000156D-4E5A-2F01-8ED7-554A9F6EA4A7}"/>
              </a:ext>
            </a:extLst>
          </p:cNvPr>
          <p:cNvSpPr txBox="1"/>
          <p:nvPr/>
        </p:nvSpPr>
        <p:spPr>
          <a:xfrm>
            <a:off x="142952" y="3780941"/>
            <a:ext cx="3969368" cy="276999"/>
          </a:xfrm>
          <a:prstGeom prst="rect">
            <a:avLst/>
          </a:prstGeom>
          <a:noFill/>
        </p:spPr>
        <p:txBody>
          <a:bodyPr wrap="square" rtlCol="0">
            <a:spAutoFit/>
          </a:bodyPr>
          <a:lstStyle/>
          <a:p>
            <a:r>
              <a:rPr lang="en-US" sz="1200" dirty="0">
                <a:latin typeface="Encode Sans Expanded" panose="00000505000000000000" pitchFamily="2" charset="0"/>
              </a:rPr>
              <a:t>Highlight the key figures to be monitored</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668484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26</a:t>
            </a:fld>
            <a:endParaRPr lang="fr-FR"/>
          </a:p>
        </p:txBody>
      </p:sp>
      <p:sp>
        <p:nvSpPr>
          <p:cNvPr id="5" name="ZoneTexte 3">
            <a:extLst>
              <a:ext uri="{FF2B5EF4-FFF2-40B4-BE49-F238E27FC236}">
                <a16:creationId xmlns:a16="http://schemas.microsoft.com/office/drawing/2014/main" id="{5CD726A5-FAA3-2C05-35B6-6CFC816A8F59}"/>
              </a:ext>
            </a:extLst>
          </p:cNvPr>
          <p:cNvSpPr txBox="1"/>
          <p:nvPr/>
        </p:nvSpPr>
        <p:spPr>
          <a:xfrm>
            <a:off x="142952" y="3780941"/>
            <a:ext cx="4318296" cy="27546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the synthesis of key balance sheet concepts</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1167033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Time allowed for this sequence =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ZoneTexte 3">
            <a:extLst>
              <a:ext uri="{FF2B5EF4-FFF2-40B4-BE49-F238E27FC236}">
                <a16:creationId xmlns:a16="http://schemas.microsoft.com/office/drawing/2014/main" id="{A9483DC5-E886-48DD-E834-7ADE7CC36552}"/>
              </a:ext>
            </a:extLst>
          </p:cNvPr>
          <p:cNvSpPr txBox="1"/>
          <p:nvPr/>
        </p:nvSpPr>
        <p:spPr>
          <a:xfrm>
            <a:off x="224863" y="3832411"/>
            <a:ext cx="4862637"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Encode Sans Expanded" panose="00000505000000000000" pitchFamily="2" charset="0"/>
              </a:rPr>
              <a:t>M</a:t>
            </a:r>
            <a:r>
              <a:rPr lang="en-US" sz="1200" b="0" dirty="0">
                <a:solidFill>
                  <a:schemeClr val="tx1"/>
                </a:solidFill>
                <a:latin typeface="Encode Sans Expanded" panose="00000505000000000000" pitchFamily="2" charset="0"/>
              </a:rPr>
              <a:t>ake the participants understand how the profit and loss account is a second essential instrument in the management of a company</a:t>
            </a:r>
          </a:p>
          <a:p>
            <a:pPr marL="171450" indent="-171450">
              <a:buFont typeface="Arial" panose="020B0604020202020204" pitchFamily="34" charset="0"/>
              <a:buChar char="•"/>
            </a:pPr>
            <a:r>
              <a:rPr lang="en-US" sz="1200" dirty="0">
                <a:latin typeface="Encode Sans Expanded" panose="00000505000000000000" pitchFamily="2" charset="0"/>
              </a:rPr>
              <a:t>G</a:t>
            </a:r>
            <a:r>
              <a:rPr lang="en-US" sz="1200" b="0" dirty="0">
                <a:solidFill>
                  <a:schemeClr val="tx1"/>
                </a:solidFill>
                <a:latin typeface="Encode Sans Expanded" panose="00000505000000000000" pitchFamily="2" charset="0"/>
              </a:rPr>
              <a:t>ive them an overview of how the profit and loss account works</a:t>
            </a:r>
          </a:p>
          <a:p>
            <a:pPr marL="171450" indent="-171450">
              <a:buFont typeface="Arial" panose="020B0604020202020204" pitchFamily="34" charset="0"/>
              <a:buChar char="•"/>
            </a:pPr>
            <a:r>
              <a:rPr lang="en-US" sz="1200" dirty="0">
                <a:latin typeface="Encode Sans Expanded" panose="00000505000000000000" pitchFamily="2" charset="0"/>
              </a:rPr>
              <a:t>S</a:t>
            </a:r>
            <a:r>
              <a:rPr lang="en-US" sz="1200" b="0" dirty="0">
                <a:solidFill>
                  <a:schemeClr val="tx1"/>
                </a:solidFill>
                <a:latin typeface="Encode Sans Expanded" panose="00000505000000000000" pitchFamily="2" charset="0"/>
              </a:rPr>
              <a:t>hare with them the accounting vocabulary to be used</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278326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dirty="0"/>
              <a:t>The profit and loss account, or income statement, is an annual accounting document that shows all the income and charges of a company for a given period. </a:t>
            </a:r>
          </a:p>
          <a:p>
            <a:endParaRPr lang="en-US" dirty="0"/>
          </a:p>
          <a:p>
            <a:r>
              <a:rPr lang="en-US" dirty="0"/>
              <a:t>It provides the gross result of the company before tax (profit or loss).</a:t>
            </a:r>
          </a:p>
          <a:p>
            <a:endParaRPr lang="en-US" dirty="0"/>
          </a:p>
          <a:p>
            <a:r>
              <a:rPr lang="en-US" dirty="0"/>
              <a:t>Taxes are therefore calculated on it.</a:t>
            </a:r>
            <a:endParaRPr lang="fr-FR" dirty="0"/>
          </a:p>
        </p:txBody>
      </p:sp>
      <p:sp>
        <p:nvSpPr>
          <p:cNvPr id="4" name="ZoneTexte 3">
            <a:extLst>
              <a:ext uri="{FF2B5EF4-FFF2-40B4-BE49-F238E27FC236}">
                <a16:creationId xmlns:a16="http://schemas.microsoft.com/office/drawing/2014/main" id="{47DBADF1-6CDC-4CB7-BAB1-D974402CDE69}"/>
              </a:ext>
            </a:extLst>
          </p:cNvPr>
          <p:cNvSpPr txBox="1"/>
          <p:nvPr/>
        </p:nvSpPr>
        <p:spPr>
          <a:xfrm>
            <a:off x="142952" y="3780941"/>
            <a:ext cx="3969368"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Briefly introduce the concept of a profit and loss account</a:t>
            </a:r>
            <a:endParaRPr lang="fr-FR" sz="1200" b="0" dirty="0">
              <a:solidFill>
                <a:schemeClr val="tx1"/>
              </a:solidFill>
              <a:latin typeface="Encode Sans Expanded" panose="00000505000000000000" pitchFamily="2" charset="0"/>
            </a:endParaRPr>
          </a:p>
        </p:txBody>
      </p:sp>
      <p:sp>
        <p:nvSpPr>
          <p:cNvPr id="5" name="Slide Number Placeholder 3">
            <a:extLst>
              <a:ext uri="{FF2B5EF4-FFF2-40B4-BE49-F238E27FC236}">
                <a16:creationId xmlns:a16="http://schemas.microsoft.com/office/drawing/2014/main" id="{4C301ACC-BA1E-EF09-2E15-6121590A931E}"/>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28</a:t>
            </a:fld>
            <a:endParaRPr lang="fr-FR"/>
          </a:p>
        </p:txBody>
      </p:sp>
    </p:spTree>
    <p:extLst>
      <p:ext uri="{BB962C8B-B14F-4D97-AF65-F5344CB8AC3E}">
        <p14:creationId xmlns:p14="http://schemas.microsoft.com/office/powerpoint/2010/main" val="210970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783C76D8-D18F-EEDC-021F-9D224A2CADED}"/>
              </a:ext>
            </a:extLst>
          </p:cNvPr>
          <p:cNvSpPr>
            <a:spLocks noGrp="1" noRot="1" noChangeAspect="1"/>
          </p:cNvSpPr>
          <p:nvPr>
            <p:ph type="sldImg"/>
          </p:nvPr>
        </p:nvSpPr>
        <p:spPr>
          <a:xfrm>
            <a:off x="354013" y="469900"/>
            <a:ext cx="4792662" cy="2695575"/>
          </a:xfrm>
        </p:spPr>
      </p:sp>
      <p:sp>
        <p:nvSpPr>
          <p:cNvPr id="4" name="Notes Placeholder 3">
            <a:extLst>
              <a:ext uri="{FF2B5EF4-FFF2-40B4-BE49-F238E27FC236}">
                <a16:creationId xmlns:a16="http://schemas.microsoft.com/office/drawing/2014/main" id="{8F24BDDA-9B6A-132E-3CBA-F26769016E73}"/>
              </a:ext>
            </a:extLst>
          </p:cNvPr>
          <p:cNvSpPr>
            <a:spLocks noGrp="1"/>
          </p:cNvSpPr>
          <p:nvPr>
            <p:ph type="body" idx="1"/>
          </p:nvPr>
        </p:nvSpPr>
        <p:spPr/>
        <p:txBody>
          <a:bodyPr/>
          <a:lstStyle/>
          <a:p>
            <a:r>
              <a:rPr lang="en-US" sz="1100" b="0" dirty="0"/>
              <a:t>The trainer presents the 5 key elements of the profit and loss account:</a:t>
            </a:r>
          </a:p>
          <a:p>
            <a:r>
              <a:rPr lang="en-US" sz="1100" b="0" dirty="0"/>
              <a:t>-Operating profit</a:t>
            </a:r>
          </a:p>
          <a:p>
            <a:r>
              <a:rPr lang="en-US" sz="1100" b="0" dirty="0"/>
              <a:t>-Financial profit</a:t>
            </a:r>
          </a:p>
          <a:p>
            <a:r>
              <a:rPr lang="en-US" sz="1100" b="0" dirty="0"/>
              <a:t>-Extraordinary profit</a:t>
            </a:r>
          </a:p>
          <a:p>
            <a:r>
              <a:rPr lang="en-US" sz="1100" b="0" dirty="0"/>
              <a:t>-Gross accounting profit before tax</a:t>
            </a:r>
          </a:p>
          <a:p>
            <a:r>
              <a:rPr lang="en-US" sz="1100" b="0" dirty="0"/>
              <a:t>-Tax on taxable income </a:t>
            </a:r>
          </a:p>
          <a:p>
            <a:r>
              <a:rPr lang="en-US" sz="1100" b="0" dirty="0"/>
              <a:t>-Tax result (profit or loss)</a:t>
            </a:r>
          </a:p>
          <a:p>
            <a:endParaRPr lang="en-US" sz="1100" b="0" dirty="0"/>
          </a:p>
          <a:p>
            <a:r>
              <a:rPr lang="en-US" sz="1100" b="0" dirty="0"/>
              <a:t>Operating profit is a key indicator of a company's profitability. </a:t>
            </a:r>
          </a:p>
          <a:p>
            <a:r>
              <a:rPr lang="en-US" sz="1100" b="0" dirty="0"/>
              <a:t>It measures the company's ability to generate profits to finance its activity.</a:t>
            </a:r>
          </a:p>
          <a:p>
            <a:endParaRPr lang="en-US" sz="1100" b="0" dirty="0"/>
          </a:p>
          <a:p>
            <a:r>
              <a:rPr lang="en-US" sz="1100" b="0" dirty="0"/>
              <a:t>The trainer then asks the participants what the company can do with its profits.</a:t>
            </a:r>
          </a:p>
          <a:p>
            <a:r>
              <a:rPr lang="en-US" sz="1100" b="0" dirty="0"/>
              <a:t>2 possibilities:</a:t>
            </a:r>
          </a:p>
          <a:p>
            <a:r>
              <a:rPr lang="en-US" sz="1100" b="0" dirty="0"/>
              <a:t>- </a:t>
            </a:r>
            <a:r>
              <a:rPr lang="en-US" sz="1100" dirty="0"/>
              <a:t>Pay its</a:t>
            </a:r>
            <a:r>
              <a:rPr lang="en-US" sz="1100" b="0" dirty="0"/>
              <a:t> shareholders in the form of dividends</a:t>
            </a:r>
          </a:p>
          <a:p>
            <a:r>
              <a:rPr lang="en-US" sz="1100" b="0" dirty="0"/>
              <a:t>- Keep the profits inside the company to increase </a:t>
            </a:r>
            <a:r>
              <a:rPr lang="en-US" sz="1100" dirty="0"/>
              <a:t>its</a:t>
            </a:r>
            <a:r>
              <a:rPr lang="en-US" sz="1100" b="0" dirty="0"/>
              <a:t> equity capital</a:t>
            </a:r>
            <a:endParaRPr lang="en-US" dirty="0"/>
          </a:p>
        </p:txBody>
      </p:sp>
      <p:sp>
        <p:nvSpPr>
          <p:cNvPr id="7" name="Slide Number Placeholder 3">
            <a:extLst>
              <a:ext uri="{FF2B5EF4-FFF2-40B4-BE49-F238E27FC236}">
                <a16:creationId xmlns:a16="http://schemas.microsoft.com/office/drawing/2014/main" id="{0D107AE2-0EE4-A392-0A4B-C4527EFD7DD5}"/>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29</a:t>
            </a:fld>
            <a:endParaRPr lang="fr-FR"/>
          </a:p>
        </p:txBody>
      </p:sp>
      <p:sp>
        <p:nvSpPr>
          <p:cNvPr id="8" name="ZoneTexte 3">
            <a:extLst>
              <a:ext uri="{FF2B5EF4-FFF2-40B4-BE49-F238E27FC236}">
                <a16:creationId xmlns:a16="http://schemas.microsoft.com/office/drawing/2014/main" id="{4C5268F3-2077-C633-A3D8-4BA4CEB7462F}"/>
              </a:ext>
            </a:extLst>
          </p:cNvPr>
          <p:cNvSpPr txBox="1"/>
          <p:nvPr/>
        </p:nvSpPr>
        <p:spPr>
          <a:xfrm>
            <a:off x="142952" y="3780941"/>
            <a:ext cx="4475938"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Briefly describe the different items in the income statement</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22184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a:xfrm>
            <a:off x="5615464" y="936793"/>
            <a:ext cx="4172984" cy="53640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#Present the different parts of the virtual classroom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#Click to go to next slide#</a:t>
            </a:r>
            <a:endParaRPr lang="fr-FR" sz="1200" b="0" i="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fr-FR" sz="1200" b="0" i="0" u="none" strike="noStrike" kern="1200" cap="none" spc="0" normalizeH="0" baseline="0" noProof="0">
              <a:ln>
                <a:noFill/>
              </a:ln>
              <a:solidFill>
                <a:prstClr val="black"/>
              </a:solidFill>
              <a:effectLst/>
              <a:uLnTx/>
              <a:uFillTx/>
              <a:ea typeface="+mn-ea"/>
              <a:cs typeface="+mn-cs"/>
              <a:sym typeface="Arial"/>
            </a:endParaRPr>
          </a:p>
        </p:txBody>
      </p:sp>
      <p:sp>
        <p:nvSpPr>
          <p:cNvPr id="5" name="TextBox 4">
            <a:extLst>
              <a:ext uri="{FF2B5EF4-FFF2-40B4-BE49-F238E27FC236}">
                <a16:creationId xmlns:a16="http://schemas.microsoft.com/office/drawing/2014/main" id="{D4C25381-74FA-18ED-E030-C5BB4F010A6E}"/>
              </a:ext>
            </a:extLst>
          </p:cNvPr>
          <p:cNvSpPr txBox="1"/>
          <p:nvPr/>
        </p:nvSpPr>
        <p:spPr>
          <a:xfrm>
            <a:off x="223457" y="3841878"/>
            <a:ext cx="4584996" cy="275460"/>
          </a:xfrm>
          <a:prstGeom prst="rect">
            <a:avLst/>
          </a:prstGeom>
          <a:noFill/>
        </p:spPr>
        <p:txBody>
          <a:bodyPr wrap="square" rtlCol="0">
            <a:spAutoFit/>
          </a:bodyPr>
          <a:lstStyle/>
          <a:p>
            <a:r>
              <a:rPr lang="en-US" sz="1200" dirty="0">
                <a:latin typeface="Encode Sans Expanded" panose="00000505000000000000" pitchFamily="2" charset="0"/>
              </a:rPr>
              <a:t>Introduce participants to the timing of the chapters</a:t>
            </a:r>
          </a:p>
        </p:txBody>
      </p:sp>
    </p:spTree>
    <p:extLst>
      <p:ext uri="{BB962C8B-B14F-4D97-AF65-F5344CB8AC3E}">
        <p14:creationId xmlns:p14="http://schemas.microsoft.com/office/powerpoint/2010/main" val="365378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F86F815B-8C17-56EC-F241-B6FC41769AF4}"/>
              </a:ext>
            </a:extLst>
          </p:cNvPr>
          <p:cNvSpPr>
            <a:spLocks noGrp="1" noRot="1" noChangeAspect="1"/>
          </p:cNvSpPr>
          <p:nvPr>
            <p:ph type="sldImg"/>
          </p:nvPr>
        </p:nvSpPr>
        <p:spPr>
          <a:xfrm>
            <a:off x="354013" y="469900"/>
            <a:ext cx="4792662" cy="2695575"/>
          </a:xfrm>
        </p:spPr>
      </p:sp>
      <p:sp>
        <p:nvSpPr>
          <p:cNvPr id="4" name="Notes Placeholder 3">
            <a:extLst>
              <a:ext uri="{FF2B5EF4-FFF2-40B4-BE49-F238E27FC236}">
                <a16:creationId xmlns:a16="http://schemas.microsoft.com/office/drawing/2014/main" id="{6668EFA4-3020-53E3-F9B8-A39A287E7776}"/>
              </a:ext>
            </a:extLst>
          </p:cNvPr>
          <p:cNvSpPr>
            <a:spLocks noGrp="1"/>
          </p:cNvSpPr>
          <p:nvPr>
            <p:ph type="body" idx="1"/>
          </p:nvPr>
        </p:nvSpPr>
        <p:spPr/>
        <p:txBody>
          <a:bodyPr/>
          <a:lstStyle/>
          <a:p>
            <a:r>
              <a:rPr lang="en-US" sz="1100" b="0" dirty="0"/>
              <a:t>Reduced rate of 15% for companies with more than 75% of their capital held by individuals on the first €38,120 of taxable profit.</a:t>
            </a:r>
          </a:p>
          <a:p>
            <a:r>
              <a:rPr lang="en-US" sz="1100" b="0" dirty="0"/>
              <a:t>Standard rate of 25% on the taxable profit from €38,121.</a:t>
            </a:r>
          </a:p>
          <a:p>
            <a:endParaRPr lang="en-US" sz="1100" b="0" dirty="0"/>
          </a:p>
          <a:p>
            <a:r>
              <a:rPr lang="en-US" sz="1100" b="0" dirty="0"/>
              <a:t>Link to the personal income tax brackets (</a:t>
            </a:r>
            <a:r>
              <a:rPr lang="en-US" sz="1100" dirty="0"/>
              <a:t>IT</a:t>
            </a:r>
            <a:r>
              <a:rPr lang="en-US" sz="1100" b="0" dirty="0"/>
              <a:t>)</a:t>
            </a:r>
            <a:endParaRPr lang="fr-FR" sz="1100" b="0" dirty="0"/>
          </a:p>
          <a:p>
            <a:endParaRPr lang="fr-FR" sz="1200" b="0" dirty="0">
              <a:latin typeface="Encode Sans Expanded" panose="00000505000000000000" pitchFamily="2" charset="0"/>
            </a:endParaRPr>
          </a:p>
        </p:txBody>
      </p:sp>
      <p:sp>
        <p:nvSpPr>
          <p:cNvPr id="8" name="Slide Number Placeholder 3">
            <a:extLst>
              <a:ext uri="{FF2B5EF4-FFF2-40B4-BE49-F238E27FC236}">
                <a16:creationId xmlns:a16="http://schemas.microsoft.com/office/drawing/2014/main" id="{44554E98-5309-38F2-81F5-9F2A198BABE3}"/>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30</a:t>
            </a:fld>
            <a:endParaRPr lang="fr-FR"/>
          </a:p>
        </p:txBody>
      </p:sp>
      <p:sp>
        <p:nvSpPr>
          <p:cNvPr id="9" name="ZoneTexte 3">
            <a:extLst>
              <a:ext uri="{FF2B5EF4-FFF2-40B4-BE49-F238E27FC236}">
                <a16:creationId xmlns:a16="http://schemas.microsoft.com/office/drawing/2014/main" id="{E235D168-BD0E-1926-12E8-D2E6EA60A11A}"/>
              </a:ext>
            </a:extLst>
          </p:cNvPr>
          <p:cNvSpPr txBox="1"/>
          <p:nvPr/>
        </p:nvSpPr>
        <p:spPr>
          <a:xfrm>
            <a:off x="142952" y="3780941"/>
            <a:ext cx="4382287" cy="27546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a real example of a profit and loss account</a:t>
            </a:r>
          </a:p>
        </p:txBody>
      </p:sp>
      <p:graphicFrame>
        <p:nvGraphicFramePr>
          <p:cNvPr id="2" name="Table 4">
            <a:extLst>
              <a:ext uri="{FF2B5EF4-FFF2-40B4-BE49-F238E27FC236}">
                <a16:creationId xmlns:a16="http://schemas.microsoft.com/office/drawing/2014/main" id="{AFEF0288-1971-4937-DE3A-0CCD9A68DED8}"/>
              </a:ext>
            </a:extLst>
          </p:cNvPr>
          <p:cNvGraphicFramePr>
            <a:graphicFrameLocks noGrp="1"/>
          </p:cNvGraphicFramePr>
          <p:nvPr>
            <p:extLst>
              <p:ext uri="{D42A27DB-BD31-4B8C-83A1-F6EECF244321}">
                <p14:modId xmlns:p14="http://schemas.microsoft.com/office/powerpoint/2010/main" val="1746911038"/>
              </p:ext>
            </p:extLst>
          </p:nvPr>
        </p:nvGraphicFramePr>
        <p:xfrm>
          <a:off x="5767590" y="2728899"/>
          <a:ext cx="3918932" cy="2326348"/>
        </p:xfrm>
        <a:graphic>
          <a:graphicData uri="http://schemas.openxmlformats.org/drawingml/2006/table">
            <a:tbl>
              <a:tblPr firstRow="1" bandRow="1">
                <a:tableStyleId>{F5AB1C69-6EDB-4FF4-983F-18BD219EF322}</a:tableStyleId>
              </a:tblPr>
              <a:tblGrid>
                <a:gridCol w="1984566">
                  <a:extLst>
                    <a:ext uri="{9D8B030D-6E8A-4147-A177-3AD203B41FA5}">
                      <a16:colId xmlns:a16="http://schemas.microsoft.com/office/drawing/2014/main" val="3069652719"/>
                    </a:ext>
                  </a:extLst>
                </a:gridCol>
                <a:gridCol w="1934366">
                  <a:extLst>
                    <a:ext uri="{9D8B030D-6E8A-4147-A177-3AD203B41FA5}">
                      <a16:colId xmlns:a16="http://schemas.microsoft.com/office/drawing/2014/main" val="2681949639"/>
                    </a:ext>
                  </a:extLst>
                </a:gridCol>
              </a:tblGrid>
              <a:tr h="317094">
                <a:tc gridSpan="2">
                  <a:txBody>
                    <a:bodyPr/>
                    <a:lstStyle/>
                    <a:p>
                      <a:r>
                        <a:rPr lang="fr-BE" sz="1000" dirty="0">
                          <a:latin typeface="Encode Sans Expanded" panose="00000505000000000000" pitchFamily="2" charset="0"/>
                        </a:rPr>
                        <a:t>The 2022 </a:t>
                      </a:r>
                      <a:r>
                        <a:rPr lang="fr-BE" sz="1000" dirty="0" err="1">
                          <a:latin typeface="Encode Sans Expanded" panose="00000505000000000000" pitchFamily="2" charset="0"/>
                        </a:rPr>
                        <a:t>income</a:t>
                      </a:r>
                      <a:r>
                        <a:rPr lang="fr-BE" sz="1000" dirty="0">
                          <a:latin typeface="Encode Sans Expanded" panose="00000505000000000000" pitchFamily="2" charset="0"/>
                        </a:rPr>
                        <a:t> </a:t>
                      </a:r>
                      <a:r>
                        <a:rPr lang="fr-BE" sz="1000" dirty="0" err="1">
                          <a:latin typeface="Encode Sans Expanded" panose="00000505000000000000" pitchFamily="2" charset="0"/>
                        </a:rPr>
                        <a:t>tax</a:t>
                      </a:r>
                      <a:r>
                        <a:rPr lang="fr-BE" sz="1000" dirty="0">
                          <a:latin typeface="Encode Sans Expanded" panose="00000505000000000000" pitchFamily="2" charset="0"/>
                        </a:rPr>
                        <a:t> rates </a:t>
                      </a:r>
                    </a:p>
                  </a:txBody>
                  <a:tcPr marL="99314" marR="99314" marT="45466" marB="45466"/>
                </a:tc>
                <a:tc hMerge="1">
                  <a:txBody>
                    <a:bodyPr/>
                    <a:lstStyle/>
                    <a:p>
                      <a:endParaRPr lang="en-US"/>
                    </a:p>
                  </a:txBody>
                  <a:tcPr/>
                </a:tc>
                <a:extLst>
                  <a:ext uri="{0D108BD9-81ED-4DB2-BD59-A6C34878D82A}">
                    <a16:rowId xmlns:a16="http://schemas.microsoft.com/office/drawing/2014/main" val="2984917402"/>
                  </a:ext>
                </a:extLst>
              </a:tr>
              <a:tr h="423784">
                <a:tc>
                  <a:txBody>
                    <a:bodyPr/>
                    <a:lstStyle/>
                    <a:p>
                      <a:pPr algn="ctr"/>
                      <a:r>
                        <a:rPr lang="fr-BE" sz="1000" dirty="0">
                          <a:latin typeface="Encode Sans Expanded" panose="00000505000000000000" pitchFamily="2" charset="0"/>
                        </a:rPr>
                        <a:t>Range of taxable </a:t>
                      </a:r>
                      <a:r>
                        <a:rPr lang="fr-BE" sz="1000" dirty="0" err="1">
                          <a:latin typeface="Encode Sans Expanded" panose="00000505000000000000" pitchFamily="2" charset="0"/>
                        </a:rPr>
                        <a:t>income</a:t>
                      </a:r>
                      <a:endParaRPr lang="fr-BE" sz="1000" dirty="0">
                        <a:latin typeface="Encode Sans Expanded" panose="00000505000000000000" pitchFamily="2" charset="0"/>
                      </a:endParaRPr>
                    </a:p>
                  </a:txBody>
                  <a:tcPr marL="99314" marR="99314" marT="45466" marB="45466"/>
                </a:tc>
                <a:tc>
                  <a:txBody>
                    <a:bodyPr/>
                    <a:lstStyle/>
                    <a:p>
                      <a:pPr algn="ctr"/>
                      <a:r>
                        <a:rPr lang="en-US" sz="1000" dirty="0">
                          <a:latin typeface="Encode Sans Expanded" panose="00000505000000000000" pitchFamily="2" charset="0"/>
                        </a:rPr>
                        <a:t>Tax rate to be applied to each band</a:t>
                      </a:r>
                    </a:p>
                  </a:txBody>
                  <a:tcPr marL="99314" marR="99314" marT="45466" marB="45466"/>
                </a:tc>
                <a:extLst>
                  <a:ext uri="{0D108BD9-81ED-4DB2-BD59-A6C34878D82A}">
                    <a16:rowId xmlns:a16="http://schemas.microsoft.com/office/drawing/2014/main" val="2722111734"/>
                  </a:ext>
                </a:extLst>
              </a:tr>
              <a:tr h="317094">
                <a:tc>
                  <a:txBody>
                    <a:bodyPr/>
                    <a:lstStyle/>
                    <a:p>
                      <a:r>
                        <a:rPr lang="fr-BE" sz="1000" dirty="0">
                          <a:latin typeface="Encode Sans Expanded" panose="00000505000000000000" pitchFamily="2" charset="0"/>
                        </a:rPr>
                        <a:t>Up to € 10 225</a:t>
                      </a:r>
                      <a:endParaRPr lang="en-US" sz="1000" dirty="0"/>
                    </a:p>
                  </a:txBody>
                  <a:tcPr marL="99314" marR="99314" marT="45466" marB="45466"/>
                </a:tc>
                <a:tc>
                  <a:txBody>
                    <a:bodyPr/>
                    <a:lstStyle/>
                    <a:p>
                      <a:r>
                        <a:rPr lang="fr-BE" sz="1000">
                          <a:latin typeface="Encode Sans Expanded" panose="00000505000000000000" pitchFamily="2" charset="0"/>
                        </a:rPr>
                        <a:t>0%</a:t>
                      </a:r>
                      <a:endParaRPr lang="en-US" sz="1000"/>
                    </a:p>
                  </a:txBody>
                  <a:tcPr marL="99314" marR="99314" marT="45466" marB="45466"/>
                </a:tc>
                <a:extLst>
                  <a:ext uri="{0D108BD9-81ED-4DB2-BD59-A6C34878D82A}">
                    <a16:rowId xmlns:a16="http://schemas.microsoft.com/office/drawing/2014/main" val="324871628"/>
                  </a:ext>
                </a:extLst>
              </a:tr>
              <a:tr h="317094">
                <a:tc>
                  <a:txBody>
                    <a:bodyPr/>
                    <a:lstStyle/>
                    <a:p>
                      <a:r>
                        <a:rPr lang="en-US" sz="1000" dirty="0">
                          <a:latin typeface="Encode Sans Expanded" panose="00000505000000000000" pitchFamily="2" charset="0"/>
                        </a:rPr>
                        <a:t>From 10 226 € to 26 070 €</a:t>
                      </a:r>
                      <a:endParaRPr lang="en-US" sz="1000" dirty="0"/>
                    </a:p>
                  </a:txBody>
                  <a:tcPr marL="99314" marR="99314" marT="45466" marB="45466"/>
                </a:tc>
                <a:tc>
                  <a:txBody>
                    <a:bodyPr/>
                    <a:lstStyle/>
                    <a:p>
                      <a:r>
                        <a:rPr lang="fr-BE" sz="1000">
                          <a:latin typeface="Encode Sans Expanded" panose="00000505000000000000" pitchFamily="2" charset="0"/>
                        </a:rPr>
                        <a:t>11%</a:t>
                      </a:r>
                      <a:endParaRPr lang="en-US" sz="1000"/>
                    </a:p>
                  </a:txBody>
                  <a:tcPr marL="99314" marR="99314" marT="45466" marB="45466"/>
                </a:tc>
                <a:extLst>
                  <a:ext uri="{0D108BD9-81ED-4DB2-BD59-A6C34878D82A}">
                    <a16:rowId xmlns:a16="http://schemas.microsoft.com/office/drawing/2014/main" val="103949135"/>
                  </a:ext>
                </a:extLst>
              </a:tr>
              <a:tr h="317094">
                <a:tc>
                  <a:txBody>
                    <a:bodyPr/>
                    <a:lstStyle/>
                    <a:p>
                      <a:r>
                        <a:rPr lang="en-US" sz="1000" dirty="0">
                          <a:latin typeface="Encode Sans Expanded" panose="00000505000000000000" pitchFamily="2" charset="0"/>
                        </a:rPr>
                        <a:t>From 26 071 € to 74 545 €</a:t>
                      </a:r>
                      <a:endParaRPr lang="en-US" sz="1000" dirty="0"/>
                    </a:p>
                  </a:txBody>
                  <a:tcPr marL="99314" marR="99314" marT="45466" marB="45466"/>
                </a:tc>
                <a:tc>
                  <a:txBody>
                    <a:bodyPr/>
                    <a:lstStyle/>
                    <a:p>
                      <a:r>
                        <a:rPr lang="fr-BE" sz="1000">
                          <a:latin typeface="Encode Sans Expanded" panose="00000505000000000000" pitchFamily="2" charset="0"/>
                        </a:rPr>
                        <a:t>30%</a:t>
                      </a:r>
                      <a:endParaRPr lang="en-US" sz="1000"/>
                    </a:p>
                  </a:txBody>
                  <a:tcPr marL="99314" marR="99314" marT="45466" marB="45466"/>
                </a:tc>
                <a:extLst>
                  <a:ext uri="{0D108BD9-81ED-4DB2-BD59-A6C34878D82A}">
                    <a16:rowId xmlns:a16="http://schemas.microsoft.com/office/drawing/2014/main" val="1372669786"/>
                  </a:ext>
                </a:extLst>
              </a:tr>
              <a:tr h="317094">
                <a:tc>
                  <a:txBody>
                    <a:bodyPr/>
                    <a:lstStyle/>
                    <a:p>
                      <a:r>
                        <a:rPr lang="en-US" sz="1000" dirty="0">
                          <a:latin typeface="Encode Sans Expanded" panose="00000505000000000000" pitchFamily="2" charset="0"/>
                        </a:rPr>
                        <a:t>From 74 546 € to 160 336 €</a:t>
                      </a:r>
                      <a:endParaRPr lang="en-US" sz="1000" dirty="0"/>
                    </a:p>
                  </a:txBody>
                  <a:tcPr marL="99314" marR="99314" marT="45466" marB="45466"/>
                </a:tc>
                <a:tc>
                  <a:txBody>
                    <a:bodyPr/>
                    <a:lstStyle/>
                    <a:p>
                      <a:r>
                        <a:rPr lang="fr-BE" sz="1000">
                          <a:latin typeface="Encode Sans Expanded" panose="00000505000000000000" pitchFamily="2" charset="0"/>
                        </a:rPr>
                        <a:t>41%</a:t>
                      </a:r>
                      <a:endParaRPr lang="en-US" sz="1000"/>
                    </a:p>
                  </a:txBody>
                  <a:tcPr marL="99314" marR="99314" marT="45466" marB="45466"/>
                </a:tc>
                <a:extLst>
                  <a:ext uri="{0D108BD9-81ED-4DB2-BD59-A6C34878D82A}">
                    <a16:rowId xmlns:a16="http://schemas.microsoft.com/office/drawing/2014/main" val="2294341980"/>
                  </a:ext>
                </a:extLst>
              </a:tr>
              <a:tr h="317094">
                <a:tc>
                  <a:txBody>
                    <a:bodyPr/>
                    <a:lstStyle/>
                    <a:p>
                      <a:r>
                        <a:rPr lang="fr-BE" sz="1000" dirty="0" err="1">
                          <a:latin typeface="Encode Sans Expanded" panose="00000505000000000000" pitchFamily="2" charset="0"/>
                        </a:rPr>
                        <a:t>Higher</a:t>
                      </a:r>
                      <a:r>
                        <a:rPr lang="fr-BE" sz="1000" dirty="0">
                          <a:latin typeface="Encode Sans Expanded" panose="00000505000000000000" pitchFamily="2" charset="0"/>
                        </a:rPr>
                        <a:t> </a:t>
                      </a:r>
                      <a:r>
                        <a:rPr lang="fr-BE" sz="1000" dirty="0" err="1">
                          <a:latin typeface="Encode Sans Expanded" panose="00000505000000000000" pitchFamily="2" charset="0"/>
                        </a:rPr>
                        <a:t>than</a:t>
                      </a:r>
                      <a:r>
                        <a:rPr lang="fr-BE" sz="1000" dirty="0">
                          <a:latin typeface="Encode Sans Expanded" panose="00000505000000000000" pitchFamily="2" charset="0"/>
                        </a:rPr>
                        <a:t> 160 336 €</a:t>
                      </a:r>
                      <a:endParaRPr lang="en-US" sz="1000" dirty="0"/>
                    </a:p>
                  </a:txBody>
                  <a:tcPr marL="99314" marR="99314" marT="45466" marB="45466"/>
                </a:tc>
                <a:tc>
                  <a:txBody>
                    <a:bodyPr/>
                    <a:lstStyle/>
                    <a:p>
                      <a:r>
                        <a:rPr lang="fr-BE" sz="1000" dirty="0">
                          <a:latin typeface="Encode Sans Expanded" panose="00000505000000000000" pitchFamily="2" charset="0"/>
                        </a:rPr>
                        <a:t>45 %</a:t>
                      </a:r>
                      <a:endParaRPr lang="en-US" sz="1000" dirty="0"/>
                    </a:p>
                  </a:txBody>
                  <a:tcPr marL="99314" marR="99314" marT="45466" marB="45466"/>
                </a:tc>
                <a:extLst>
                  <a:ext uri="{0D108BD9-81ED-4DB2-BD59-A6C34878D82A}">
                    <a16:rowId xmlns:a16="http://schemas.microsoft.com/office/drawing/2014/main" val="1424845530"/>
                  </a:ext>
                </a:extLst>
              </a:tr>
            </a:tbl>
          </a:graphicData>
        </a:graphic>
      </p:graphicFrame>
    </p:spTree>
    <p:extLst>
      <p:ext uri="{BB962C8B-B14F-4D97-AF65-F5344CB8AC3E}">
        <p14:creationId xmlns:p14="http://schemas.microsoft.com/office/powerpoint/2010/main" val="421354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783C76D8-D18F-EEDC-021F-9D224A2CADED}"/>
              </a:ext>
            </a:extLst>
          </p:cNvPr>
          <p:cNvSpPr>
            <a:spLocks noGrp="1" noRot="1" noChangeAspect="1"/>
          </p:cNvSpPr>
          <p:nvPr>
            <p:ph type="sldImg"/>
          </p:nvPr>
        </p:nvSpPr>
        <p:spPr>
          <a:xfrm>
            <a:off x="354013" y="469900"/>
            <a:ext cx="4792662" cy="2695575"/>
          </a:xfrm>
        </p:spPr>
      </p:sp>
      <p:sp>
        <p:nvSpPr>
          <p:cNvPr id="4" name="Notes Placeholder 3">
            <a:extLst>
              <a:ext uri="{FF2B5EF4-FFF2-40B4-BE49-F238E27FC236}">
                <a16:creationId xmlns:a16="http://schemas.microsoft.com/office/drawing/2014/main" id="{8F24BDDA-9B6A-132E-3CBA-F26769016E73}"/>
              </a:ext>
            </a:extLst>
          </p:cNvPr>
          <p:cNvSpPr>
            <a:spLocks noGrp="1"/>
          </p:cNvSpPr>
          <p:nvPr>
            <p:ph type="body" idx="1"/>
          </p:nvPr>
        </p:nvSpPr>
        <p:spPr/>
        <p:txBody>
          <a:bodyPr/>
          <a:lstStyle/>
          <a:p>
            <a:r>
              <a:rPr lang="en-US" sz="1100" dirty="0"/>
              <a:t>Showing you an official profit and loss statement is not intended to make you into accountants. There are only a few figures that are really interesting for you. </a:t>
            </a:r>
          </a:p>
          <a:p>
            <a:endParaRPr lang="en-US" sz="1100" dirty="0"/>
          </a:p>
          <a:p>
            <a:r>
              <a:rPr lang="en-US" sz="1100" dirty="0"/>
              <a:t>You will find these amounts </a:t>
            </a:r>
            <a:r>
              <a:rPr lang="en-US" sz="1100" dirty="0" err="1"/>
              <a:t>summarised</a:t>
            </a:r>
            <a:r>
              <a:rPr lang="en-US" sz="1100" dirty="0"/>
              <a:t> in this table, with their codes in brackets to find them back in the official document</a:t>
            </a:r>
          </a:p>
        </p:txBody>
      </p:sp>
      <p:sp>
        <p:nvSpPr>
          <p:cNvPr id="7" name="Slide Number Placeholder 3">
            <a:extLst>
              <a:ext uri="{FF2B5EF4-FFF2-40B4-BE49-F238E27FC236}">
                <a16:creationId xmlns:a16="http://schemas.microsoft.com/office/drawing/2014/main" id="{0D107AE2-0EE4-A392-0A4B-C4527EFD7DD5}"/>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31</a:t>
            </a:fld>
            <a:endParaRPr lang="fr-FR"/>
          </a:p>
        </p:txBody>
      </p:sp>
      <p:sp>
        <p:nvSpPr>
          <p:cNvPr id="6" name="ZoneTexte 3">
            <a:extLst>
              <a:ext uri="{FF2B5EF4-FFF2-40B4-BE49-F238E27FC236}">
                <a16:creationId xmlns:a16="http://schemas.microsoft.com/office/drawing/2014/main" id="{CBAE17E1-23F9-5D60-0644-0ACB2B1C61F7}"/>
              </a:ext>
            </a:extLst>
          </p:cNvPr>
          <p:cNvSpPr txBox="1"/>
          <p:nvPr/>
        </p:nvSpPr>
        <p:spPr>
          <a:xfrm>
            <a:off x="159505" y="3780941"/>
            <a:ext cx="3969368" cy="275460"/>
          </a:xfrm>
          <a:prstGeom prst="rect">
            <a:avLst/>
          </a:prstGeom>
          <a:noFill/>
        </p:spPr>
        <p:txBody>
          <a:bodyPr wrap="square" rtlCol="0">
            <a:spAutoFit/>
          </a:bodyPr>
          <a:lstStyle/>
          <a:p>
            <a:r>
              <a:rPr lang="en-US" sz="1200" dirty="0">
                <a:latin typeface="Encode Sans Expanded" panose="00000505000000000000" pitchFamily="2" charset="0"/>
              </a:rPr>
              <a:t>Highlight the key figures to be monitored</a:t>
            </a:r>
          </a:p>
        </p:txBody>
      </p:sp>
    </p:spTree>
    <p:extLst>
      <p:ext uri="{BB962C8B-B14F-4D97-AF65-F5344CB8AC3E}">
        <p14:creationId xmlns:p14="http://schemas.microsoft.com/office/powerpoint/2010/main" val="3168752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32</a:t>
            </a:fld>
            <a:endParaRPr lang="fr-FR"/>
          </a:p>
        </p:txBody>
      </p:sp>
      <p:sp>
        <p:nvSpPr>
          <p:cNvPr id="5" name="ZoneTexte 3">
            <a:extLst>
              <a:ext uri="{FF2B5EF4-FFF2-40B4-BE49-F238E27FC236}">
                <a16:creationId xmlns:a16="http://schemas.microsoft.com/office/drawing/2014/main" id="{411DBA9D-5D90-4CBE-097B-34353F58D3E7}"/>
              </a:ext>
            </a:extLst>
          </p:cNvPr>
          <p:cNvSpPr txBox="1"/>
          <p:nvPr/>
        </p:nvSpPr>
        <p:spPr>
          <a:xfrm>
            <a:off x="142952" y="3780941"/>
            <a:ext cx="4318296" cy="276999"/>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a summary of key income statement concepts</a:t>
            </a:r>
          </a:p>
        </p:txBody>
      </p:sp>
    </p:spTree>
    <p:extLst>
      <p:ext uri="{BB962C8B-B14F-4D97-AF65-F5344CB8AC3E}">
        <p14:creationId xmlns:p14="http://schemas.microsoft.com/office/powerpoint/2010/main" val="146002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Expected duration of this sequence = 15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33</a:t>
            </a:fld>
            <a:endParaRPr lang="fr-FR"/>
          </a:p>
        </p:txBody>
      </p:sp>
      <p:sp>
        <p:nvSpPr>
          <p:cNvPr id="6" name="ZoneTexte 3">
            <a:extLst>
              <a:ext uri="{FF2B5EF4-FFF2-40B4-BE49-F238E27FC236}">
                <a16:creationId xmlns:a16="http://schemas.microsoft.com/office/drawing/2014/main" id="{1AA439C8-F496-BD83-5FD3-C695225C4116}"/>
              </a:ext>
            </a:extLst>
          </p:cNvPr>
          <p:cNvSpPr txBox="1"/>
          <p:nvPr/>
        </p:nvSpPr>
        <p:spPr>
          <a:xfrm>
            <a:off x="224863" y="3832411"/>
            <a:ext cx="4862637"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Encode Sans Expanded" panose="00000505000000000000" pitchFamily="2" charset="0"/>
              </a:rPr>
              <a:t>M</a:t>
            </a:r>
            <a:r>
              <a:rPr lang="en-US" sz="1200" b="0" dirty="0">
                <a:solidFill>
                  <a:schemeClr val="tx1"/>
                </a:solidFill>
                <a:latin typeface="Encode Sans Expanded" panose="00000505000000000000" pitchFamily="2" charset="0"/>
              </a:rPr>
              <a:t>ake participants understand why depreciation is an important concept in business management</a:t>
            </a:r>
          </a:p>
          <a:p>
            <a:pPr marL="171450" indent="-171450">
              <a:buFont typeface="Arial" panose="020B0604020202020204" pitchFamily="34" charset="0"/>
              <a:buChar char="•"/>
            </a:pPr>
            <a:r>
              <a:rPr lang="en-US" sz="1200" b="0" dirty="0">
                <a:solidFill>
                  <a:schemeClr val="tx1"/>
                </a:solidFill>
                <a:latin typeface="Encode Sans Expanded" panose="00000505000000000000" pitchFamily="2" charset="0"/>
              </a:rPr>
              <a:t>Give them an overview of how depreciation works</a:t>
            </a:r>
          </a:p>
          <a:p>
            <a:pPr marL="171450" indent="-171450">
              <a:buFont typeface="Arial" panose="020B0604020202020204" pitchFamily="34" charset="0"/>
              <a:buChar char="•"/>
            </a:pPr>
            <a:r>
              <a:rPr lang="en-US" sz="1200" dirty="0">
                <a:latin typeface="Encode Sans Expanded" panose="00000505000000000000" pitchFamily="2" charset="0"/>
              </a:rPr>
              <a:t>S</a:t>
            </a:r>
            <a:r>
              <a:rPr lang="en-US" sz="1200" b="0" dirty="0">
                <a:solidFill>
                  <a:schemeClr val="tx1"/>
                </a:solidFill>
                <a:latin typeface="Encode Sans Expanded" panose="00000505000000000000" pitchFamily="2" charset="0"/>
              </a:rPr>
              <a:t>hare with them the accounting vocabulary used</a:t>
            </a:r>
            <a:r>
              <a:rPr lang="fr-FR" sz="1200" dirty="0">
                <a:latin typeface="Encode Sans Expanded" panose="00000505000000000000" pitchFamily="2" charset="0"/>
              </a:rPr>
              <a:t> </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1129134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Trainer asks participants to explain the concept of depreciation </a:t>
            </a:r>
          </a:p>
          <a:p>
            <a:endParaRPr lang="en-US" sz="1100" dirty="0"/>
          </a:p>
          <a:p>
            <a:r>
              <a:rPr lang="en-US" sz="1100" dirty="0"/>
              <a:t>Basis for a comment:</a:t>
            </a:r>
          </a:p>
          <a:p>
            <a:r>
              <a:rPr lang="en-US" sz="1100" dirty="0"/>
              <a:t>Depreciation reflects the loss of economic and/or physical value of an asset over time. We cannot maintain the value of an asset at 100 if it has a lower market value.</a:t>
            </a:r>
          </a:p>
          <a:p>
            <a:r>
              <a:rPr lang="en-US" sz="1100" dirty="0"/>
              <a:t>All fixed assets on the balance sheet must be depreciated = legal obligation (with the exception of land).</a:t>
            </a:r>
          </a:p>
          <a:p>
            <a:endParaRPr lang="en-US" sz="1100" dirty="0"/>
          </a:p>
          <a:p>
            <a:r>
              <a:rPr lang="en-US" sz="1100" dirty="0"/>
              <a:t>Recall what a fixed asset is:</a:t>
            </a:r>
          </a:p>
          <a:p>
            <a:r>
              <a:rPr lang="en-US" sz="1100" dirty="0"/>
              <a:t>A fixed asset is an investment asset, i.e. one that keeps its value for more than 1 year, opposite to a consumable (e.g. paper, ink cartridges, etc.) which has no accounting value anymore after one year.</a:t>
            </a:r>
          </a:p>
          <a:p>
            <a:endParaRPr lang="en-US" sz="1100" dirty="0"/>
          </a:p>
          <a:p>
            <a:r>
              <a:rPr lang="en-US" sz="1100" dirty="0"/>
              <a:t>Cash purchase and classic financing allow the customer to depreciate the vehicle.</a:t>
            </a:r>
          </a:p>
          <a:p>
            <a:endParaRPr lang="en-US" sz="1100" dirty="0"/>
          </a:p>
          <a:p>
            <a:r>
              <a:rPr lang="en-US" sz="1100" dirty="0"/>
              <a:t>The trainer then shows the table on the left, which indicates the depreciation periods generally accepted by the authorities according to the type of fixed asset</a:t>
            </a:r>
          </a:p>
        </p:txBody>
      </p:sp>
      <p:sp>
        <p:nvSpPr>
          <p:cNvPr id="4" name="Slide Number Placeholder 3"/>
          <p:cNvSpPr>
            <a:spLocks noGrp="1"/>
          </p:cNvSpPr>
          <p:nvPr>
            <p:ph type="sldNum" sz="quarter" idx="5"/>
          </p:nvPr>
        </p:nvSpPr>
        <p:spPr/>
        <p:txBody>
          <a:bodyPr/>
          <a:lstStyle/>
          <a:p>
            <a:fld id="{DA46B207-691D-4EE2-B9CC-9F376BF0DE64}" type="slidenum">
              <a:rPr lang="fr-FR" smtClean="0"/>
              <a:t>34</a:t>
            </a:fld>
            <a:endParaRPr lang="fr-FR"/>
          </a:p>
        </p:txBody>
      </p:sp>
      <p:sp>
        <p:nvSpPr>
          <p:cNvPr id="5" name="ZoneTexte 3">
            <a:extLst>
              <a:ext uri="{FF2B5EF4-FFF2-40B4-BE49-F238E27FC236}">
                <a16:creationId xmlns:a16="http://schemas.microsoft.com/office/drawing/2014/main" id="{CA9B7776-A656-1AD2-26E2-81C381CA9F31}"/>
              </a:ext>
            </a:extLst>
          </p:cNvPr>
          <p:cNvSpPr txBox="1"/>
          <p:nvPr/>
        </p:nvSpPr>
        <p:spPr>
          <a:xfrm>
            <a:off x="224863" y="3832412"/>
            <a:ext cx="4862637" cy="646331"/>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Describe what depreciation is and show the periods commonly applied depending on the nature of the asset being depreciated</a:t>
            </a:r>
          </a:p>
        </p:txBody>
      </p:sp>
    </p:spTree>
    <p:extLst>
      <p:ext uri="{BB962C8B-B14F-4D97-AF65-F5344CB8AC3E}">
        <p14:creationId xmlns:p14="http://schemas.microsoft.com/office/powerpoint/2010/main" val="3965029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vehicle is depreciated on a straight-line basis over 4 years.</a:t>
            </a:r>
          </a:p>
          <a:p>
            <a:r>
              <a:rPr lang="en-US" sz="1100" dirty="0"/>
              <a:t>For pedagogical purposes, it is assumed that the vehicle is recorded as an asset on the balance sheet at 31/12/N. In year N, it therefore retains 100% of its value.</a:t>
            </a:r>
          </a:p>
          <a:p>
            <a:r>
              <a:rPr lang="en-US" sz="1100" dirty="0"/>
              <a:t>It is then depreciated at a constant rate of 25% per year for 4 years (N+1 to N+4).</a:t>
            </a:r>
          </a:p>
          <a:p>
            <a:endParaRPr lang="en-US" sz="1100" dirty="0"/>
          </a:p>
          <a:p>
            <a:r>
              <a:rPr lang="en-US" sz="1100" dirty="0"/>
              <a:t>After 4 years, the vehicle has a net book value of 0.</a:t>
            </a:r>
            <a:endParaRPr lang="fr-BE" sz="1100" dirty="0"/>
          </a:p>
        </p:txBody>
      </p:sp>
      <p:sp>
        <p:nvSpPr>
          <p:cNvPr id="4" name="Slide Number Placeholder 3"/>
          <p:cNvSpPr>
            <a:spLocks noGrp="1"/>
          </p:cNvSpPr>
          <p:nvPr>
            <p:ph type="sldNum" sz="quarter" idx="10"/>
          </p:nvPr>
        </p:nvSpPr>
        <p:spPr/>
        <p:txBody>
          <a:bodyPr/>
          <a:lstStyle/>
          <a:p>
            <a:pPr>
              <a:defRPr/>
            </a:pPr>
            <a:fld id="{8E9F823A-6B56-4267-BC62-716CFD869579}" type="slidenum">
              <a:rPr lang="fr-FR" altLang="en-US" smtClean="0"/>
              <a:pPr>
                <a:defRPr/>
              </a:pPr>
              <a:t>35</a:t>
            </a:fld>
            <a:endParaRPr lang="fr-FR" altLang="en-US"/>
          </a:p>
        </p:txBody>
      </p:sp>
      <p:sp>
        <p:nvSpPr>
          <p:cNvPr id="5" name="ZoneTexte 3">
            <a:extLst>
              <a:ext uri="{FF2B5EF4-FFF2-40B4-BE49-F238E27FC236}">
                <a16:creationId xmlns:a16="http://schemas.microsoft.com/office/drawing/2014/main" id="{857AF943-A8FF-4610-6048-F21502B0ACF3}"/>
              </a:ext>
            </a:extLst>
          </p:cNvPr>
          <p:cNvSpPr txBox="1"/>
          <p:nvPr/>
        </p:nvSpPr>
        <p:spPr>
          <a:xfrm>
            <a:off x="224863" y="3832411"/>
            <a:ext cx="4862637" cy="275460"/>
          </a:xfrm>
          <a:prstGeom prst="rect">
            <a:avLst/>
          </a:prstGeom>
          <a:noFill/>
        </p:spPr>
        <p:txBody>
          <a:bodyPr wrap="square" rtlCol="0">
            <a:spAutoFit/>
          </a:bodyPr>
          <a:lstStyle/>
          <a:p>
            <a:r>
              <a:rPr lang="en-US" sz="1200" dirty="0">
                <a:latin typeface="Encode Sans Expanded" panose="00000505000000000000" pitchFamily="2" charset="0"/>
              </a:rPr>
              <a:t>Show</a:t>
            </a:r>
            <a:r>
              <a:rPr lang="en-US" sz="1200" b="0" dirty="0">
                <a:solidFill>
                  <a:schemeClr val="tx1"/>
                </a:solidFill>
                <a:latin typeface="Encode Sans Expanded" panose="00000505000000000000" pitchFamily="2" charset="0"/>
              </a:rPr>
              <a:t> an example of a depreciation table </a:t>
            </a:r>
          </a:p>
        </p:txBody>
      </p:sp>
    </p:spTree>
    <p:extLst>
      <p:ext uri="{BB962C8B-B14F-4D97-AF65-F5344CB8AC3E}">
        <p14:creationId xmlns:p14="http://schemas.microsoft.com/office/powerpoint/2010/main" val="153392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Year N = purchase assumption at year end.</a:t>
            </a:r>
          </a:p>
          <a:p>
            <a:r>
              <a:rPr lang="en-US" sz="1100" dirty="0"/>
              <a:t>Repeat data from the previous example.</a:t>
            </a:r>
          </a:p>
          <a:p>
            <a:endParaRPr lang="en-US" sz="1100" dirty="0"/>
          </a:p>
          <a:p>
            <a:r>
              <a:rPr lang="en-US" sz="1100" dirty="0"/>
              <a:t>The table shows the accounting situation without taking depreciation into account (column 31/12/N) and with taking depreciation into account (column 31/12/N+1)</a:t>
            </a:r>
          </a:p>
          <a:p>
            <a:endParaRPr lang="en-US" sz="1100" dirty="0"/>
          </a:p>
          <a:p>
            <a:r>
              <a:rPr lang="en-US" sz="1100" dirty="0"/>
              <a:t>In this example, depreciation allows the company to generate a tax gain (tax saving) of €1,875.</a:t>
            </a:r>
          </a:p>
        </p:txBody>
      </p:sp>
      <p:sp>
        <p:nvSpPr>
          <p:cNvPr id="4" name="Slide Number Placeholder 3"/>
          <p:cNvSpPr>
            <a:spLocks noGrp="1"/>
          </p:cNvSpPr>
          <p:nvPr>
            <p:ph type="sldNum" sz="quarter" idx="5"/>
          </p:nvPr>
        </p:nvSpPr>
        <p:spPr/>
        <p:txBody>
          <a:bodyPr/>
          <a:lstStyle/>
          <a:p>
            <a:fld id="{DA46B207-691D-4EE2-B9CC-9F376BF0DE64}" type="slidenum">
              <a:rPr lang="fr-FR" smtClean="0"/>
              <a:t>36</a:t>
            </a:fld>
            <a:endParaRPr lang="fr-FR"/>
          </a:p>
        </p:txBody>
      </p:sp>
      <p:sp>
        <p:nvSpPr>
          <p:cNvPr id="5" name="ZoneTexte 3">
            <a:extLst>
              <a:ext uri="{FF2B5EF4-FFF2-40B4-BE49-F238E27FC236}">
                <a16:creationId xmlns:a16="http://schemas.microsoft.com/office/drawing/2014/main" id="{8A0CFE4C-BB50-2FD3-AE7D-3847A033BD4C}"/>
              </a:ext>
            </a:extLst>
          </p:cNvPr>
          <p:cNvSpPr txBox="1"/>
          <p:nvPr/>
        </p:nvSpPr>
        <p:spPr>
          <a:xfrm>
            <a:off x="224863" y="3832411"/>
            <a:ext cx="4862637" cy="461665"/>
          </a:xfrm>
          <a:prstGeom prst="rect">
            <a:avLst/>
          </a:prstGeom>
          <a:noFill/>
        </p:spPr>
        <p:txBody>
          <a:bodyPr wrap="square" rtlCol="0">
            <a:spAutoFit/>
          </a:bodyPr>
          <a:lstStyle/>
          <a:p>
            <a:r>
              <a:rPr lang="en-US" sz="1200" dirty="0">
                <a:latin typeface="Encode Sans Expanded" panose="00000505000000000000" pitchFamily="2" charset="0"/>
              </a:rPr>
              <a:t>Show with</a:t>
            </a:r>
            <a:r>
              <a:rPr lang="en-US" sz="1200" b="0" dirty="0">
                <a:solidFill>
                  <a:schemeClr val="tx1"/>
                </a:solidFill>
                <a:latin typeface="Encode Sans Expanded" panose="00000505000000000000" pitchFamily="2" charset="0"/>
              </a:rPr>
              <a:t> an example the tax benefits of the accounting depreciation mechanism </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422996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sz="1100" dirty="0"/>
              <a:t>3 dimensions:</a:t>
            </a:r>
          </a:p>
          <a:p>
            <a:endParaRPr lang="en-US" altLang="fr-FR" sz="1100" dirty="0"/>
          </a:p>
          <a:p>
            <a:r>
              <a:rPr lang="en-US" altLang="fr-FR" sz="1100" dirty="0"/>
              <a:t>Taxes: depreciation allowance = charge to the income statement which reduces the current result before taxes =&gt; less taxes payable.</a:t>
            </a:r>
          </a:p>
          <a:p>
            <a:endParaRPr lang="en-US" altLang="fr-FR" sz="1100" dirty="0"/>
          </a:p>
          <a:p>
            <a:r>
              <a:rPr lang="en-US" altLang="fr-FR" sz="1100" dirty="0"/>
              <a:t>Please note that private vehicles are subject to a limitation in terms of tax depreciation. More details on this principle in your tax course.</a:t>
            </a:r>
          </a:p>
          <a:p>
            <a:endParaRPr lang="en-US" altLang="fr-FR" sz="1100" dirty="0"/>
          </a:p>
          <a:p>
            <a:r>
              <a:rPr lang="en-US" altLang="fr-FR" sz="1100" dirty="0"/>
              <a:t>Cash flow: </a:t>
            </a:r>
          </a:p>
          <a:p>
            <a:r>
              <a:rPr lang="en-US" altLang="fr-FR" sz="1100" dirty="0"/>
              <a:t>Depreciation is an accounting entry that takes into account the loss in value of the fixed asset but does not generate any cash expenditure.</a:t>
            </a:r>
          </a:p>
          <a:p>
            <a:endParaRPr lang="en-US" altLang="fr-FR" sz="1100" dirty="0"/>
          </a:p>
          <a:p>
            <a:r>
              <a:rPr lang="en-US" altLang="fr-FR" sz="1100" dirty="0"/>
              <a:t>Vehicle: </a:t>
            </a:r>
          </a:p>
          <a:p>
            <a:r>
              <a:rPr lang="en-US" altLang="fr-FR" sz="1100" dirty="0"/>
              <a:t>After 4 years, even if the vehicle has a net book value of 0, it retains a market value (usually 35% of its original value).</a:t>
            </a:r>
          </a:p>
          <a:p>
            <a:endParaRPr lang="en-US" altLang="fr-FR" sz="1100" dirty="0"/>
          </a:p>
          <a:p>
            <a:r>
              <a:rPr lang="en-US" altLang="fr-FR" sz="1100" dirty="0"/>
              <a:t>In case of resale, amounts will be subject to the capital gains tax at the applicable CIT rate.</a:t>
            </a:r>
            <a:endParaRPr lang="en-IE" altLang="fr-FR" sz="1100" dirty="0"/>
          </a:p>
        </p:txBody>
      </p:sp>
      <p:sp>
        <p:nvSpPr>
          <p:cNvPr id="239619" name="Slide Number Placeholder 3"/>
          <p:cNvSpPr>
            <a:spLocks noGrp="1"/>
          </p:cNvSpPr>
          <p:nvPr>
            <p:ph type="sldNum" sz="quarter" idx="5"/>
          </p:nvPr>
        </p:nvSpPr>
        <p:spPr bwMode="auto">
          <a:xfrm>
            <a:off x="9311558" y="6599370"/>
            <a:ext cx="476891" cy="1826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5013" indent="-280988">
              <a:spcBef>
                <a:spcPct val="30000"/>
              </a:spcBef>
              <a:defRPr sz="1200">
                <a:solidFill>
                  <a:schemeClr val="tx1"/>
                </a:solidFill>
                <a:latin typeface="Calibri" panose="020F0502020204030204" pitchFamily="34" charset="0"/>
                <a:ea typeface="MS PGothic" panose="020B0600070205080204" pitchFamily="34" charset="-128"/>
              </a:defRPr>
            </a:lvl2pPr>
            <a:lvl3pPr marL="1135063" indent="-223838">
              <a:spcBef>
                <a:spcPct val="30000"/>
              </a:spcBef>
              <a:defRPr sz="1200">
                <a:solidFill>
                  <a:schemeClr val="tx1"/>
                </a:solidFill>
                <a:latin typeface="Calibri" panose="020F0502020204030204" pitchFamily="34" charset="0"/>
                <a:ea typeface="MS PGothic" panose="020B0600070205080204" pitchFamily="34" charset="-128"/>
              </a:defRPr>
            </a:lvl3pPr>
            <a:lvl4pPr marL="1590675" indent="-223838">
              <a:spcBef>
                <a:spcPct val="30000"/>
              </a:spcBef>
              <a:defRPr sz="1200">
                <a:solidFill>
                  <a:schemeClr val="tx1"/>
                </a:solidFill>
                <a:latin typeface="Calibri" panose="020F0502020204030204" pitchFamily="34" charset="0"/>
                <a:ea typeface="MS PGothic" panose="020B0600070205080204" pitchFamily="34" charset="-128"/>
              </a:defRPr>
            </a:lvl4pPr>
            <a:lvl5pPr marL="2044700" indent="-223838">
              <a:spcBef>
                <a:spcPct val="30000"/>
              </a:spcBef>
              <a:defRPr sz="1200">
                <a:solidFill>
                  <a:schemeClr val="tx1"/>
                </a:solidFill>
                <a:latin typeface="Calibri" panose="020F0502020204030204" pitchFamily="34" charset="0"/>
                <a:ea typeface="MS PGothic" panose="020B0600070205080204" pitchFamily="34" charset="-128"/>
              </a:defRPr>
            </a:lvl5pPr>
            <a:lvl6pPr marL="2501900" indent="-2238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59100" indent="-2238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16300" indent="-2238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73500" indent="-2238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fld id="{7C23D36F-96AC-45D8-A686-48024E1BAECF}" type="slidenum">
              <a:rPr lang="fr-FR" altLang="fr-FR" smtClean="0">
                <a:latin typeface="Encode Sans Expanded" panose="00000505000000000000" pitchFamily="2" charset="0"/>
                <a:ea typeface="+mn-ea"/>
              </a:rPr>
              <a:pPr eaLnBrk="0" hangingPunct="0"/>
              <a:t>37</a:t>
            </a:fld>
            <a:endParaRPr lang="fr-FR" altLang="fr-FR">
              <a:latin typeface="Encode Sans Expanded" panose="00000505000000000000" pitchFamily="2" charset="0"/>
              <a:ea typeface="+mn-ea"/>
            </a:endParaRPr>
          </a:p>
        </p:txBody>
      </p:sp>
      <p:sp>
        <p:nvSpPr>
          <p:cNvPr id="239620" name="Slide Image Placeholder 8"/>
          <p:cNvSpPr>
            <a:spLocks noGrp="1" noRot="1" noChangeAspect="1" noTextEdit="1"/>
          </p:cNvSpPr>
          <p:nvPr>
            <p:ph type="sldImg"/>
          </p:nvPr>
        </p:nvSpPr>
        <p:spPr bwMode="auto">
          <a:xfrm>
            <a:off x="354013" y="469900"/>
            <a:ext cx="4792662" cy="2695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ZoneTexte 3">
            <a:extLst>
              <a:ext uri="{FF2B5EF4-FFF2-40B4-BE49-F238E27FC236}">
                <a16:creationId xmlns:a16="http://schemas.microsoft.com/office/drawing/2014/main" id="{BB2CDB93-30DE-4FF0-8EE0-9165CA6A5298}"/>
              </a:ext>
            </a:extLst>
          </p:cNvPr>
          <p:cNvSpPr txBox="1"/>
          <p:nvPr/>
        </p:nvSpPr>
        <p:spPr>
          <a:xfrm>
            <a:off x="224863" y="3832411"/>
            <a:ext cx="4862637"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the customer a summary of the benefits of depreciation</a:t>
            </a:r>
          </a:p>
        </p:txBody>
      </p:sp>
    </p:spTree>
    <p:extLst>
      <p:ext uri="{BB962C8B-B14F-4D97-AF65-F5344CB8AC3E}">
        <p14:creationId xmlns:p14="http://schemas.microsoft.com/office/powerpoint/2010/main" val="10963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Interacting with participants through a digital activity.</a:t>
            </a:r>
          </a:p>
          <a:p>
            <a:endParaRPr lang="en-US" sz="1100" dirty="0"/>
          </a:p>
          <a:p>
            <a:r>
              <a:rPr lang="en-US" sz="1100" dirty="0"/>
              <a:t>Which of the items in this list should be depreciated?</a:t>
            </a:r>
          </a:p>
        </p:txBody>
      </p:sp>
      <p:sp>
        <p:nvSpPr>
          <p:cNvPr id="4" name="Slide Number Placeholder 3"/>
          <p:cNvSpPr>
            <a:spLocks noGrp="1"/>
          </p:cNvSpPr>
          <p:nvPr>
            <p:ph type="sldNum" sz="quarter" idx="5"/>
          </p:nvPr>
        </p:nvSpPr>
        <p:spPr/>
        <p:txBody>
          <a:bodyPr/>
          <a:lstStyle/>
          <a:p>
            <a:fld id="{DA46B207-691D-4EE2-B9CC-9F376BF0DE64}" type="slidenum">
              <a:rPr lang="fr-FR" smtClean="0"/>
              <a:t>38</a:t>
            </a:fld>
            <a:endParaRPr lang="fr-FR"/>
          </a:p>
        </p:txBody>
      </p:sp>
      <p:sp>
        <p:nvSpPr>
          <p:cNvPr id="5" name="TextBox 4">
            <a:extLst>
              <a:ext uri="{FF2B5EF4-FFF2-40B4-BE49-F238E27FC236}">
                <a16:creationId xmlns:a16="http://schemas.microsoft.com/office/drawing/2014/main" id="{0D3E286C-7EE8-8E46-2408-48DF37A52175}"/>
              </a:ext>
            </a:extLst>
          </p:cNvPr>
          <p:cNvSpPr txBox="1"/>
          <p:nvPr/>
        </p:nvSpPr>
        <p:spPr>
          <a:xfrm>
            <a:off x="267251" y="3829860"/>
            <a:ext cx="4965700" cy="275460"/>
          </a:xfrm>
          <a:prstGeom prst="rect">
            <a:avLst/>
          </a:prstGeom>
          <a:noFill/>
        </p:spPr>
        <p:txBody>
          <a:bodyPr wrap="square">
            <a:spAutoFit/>
          </a:bodyPr>
          <a:lstStyle/>
          <a:p>
            <a:r>
              <a:rPr lang="fr-BE" sz="1200" dirty="0" err="1">
                <a:latin typeface="Encode Sans Expanded" panose="00000505000000000000" pitchFamily="2" charset="0"/>
              </a:rPr>
              <a:t>Synthesis</a:t>
            </a:r>
            <a:r>
              <a:rPr lang="fr-BE" sz="1200" dirty="0">
                <a:latin typeface="Encode Sans Expanded" panose="00000505000000000000" pitchFamily="2" charset="0"/>
              </a:rPr>
              <a:t> </a:t>
            </a:r>
            <a:r>
              <a:rPr lang="fr-BE" sz="1200" dirty="0" err="1">
                <a:latin typeface="Encode Sans Expanded" panose="00000505000000000000" pitchFamily="2" charset="0"/>
              </a:rPr>
              <a:t>exercise</a:t>
            </a:r>
            <a:endParaRPr lang="fr-BE" sz="1200" dirty="0">
              <a:latin typeface="Encode Sans Expanded" panose="00000505000000000000" pitchFamily="2" charset="0"/>
            </a:endParaRPr>
          </a:p>
        </p:txBody>
      </p:sp>
    </p:spTree>
    <p:extLst>
      <p:ext uri="{BB962C8B-B14F-4D97-AF65-F5344CB8AC3E}">
        <p14:creationId xmlns:p14="http://schemas.microsoft.com/office/powerpoint/2010/main" val="1609197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39</a:t>
            </a:fld>
            <a:endParaRPr lang="fr-FR"/>
          </a:p>
        </p:txBody>
      </p:sp>
      <p:sp>
        <p:nvSpPr>
          <p:cNvPr id="5" name="ZoneTexte 3">
            <a:extLst>
              <a:ext uri="{FF2B5EF4-FFF2-40B4-BE49-F238E27FC236}">
                <a16:creationId xmlns:a16="http://schemas.microsoft.com/office/drawing/2014/main" id="{43F605B2-44C3-A692-CC41-29B766C2ABB4}"/>
              </a:ext>
            </a:extLst>
          </p:cNvPr>
          <p:cNvSpPr txBox="1"/>
          <p:nvPr/>
        </p:nvSpPr>
        <p:spPr>
          <a:xfrm>
            <a:off x="142952" y="3780941"/>
            <a:ext cx="4318296"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a summary of the key concepts of depreciation</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65579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5615464" y="1019089"/>
            <a:ext cx="4172984" cy="5364070"/>
          </a:xfrm>
        </p:spPr>
        <p:txBody>
          <a:bodyPr/>
          <a:lstStyle/>
          <a:p>
            <a:r>
              <a:rPr lang="en-US" sz="1100" dirty="0"/>
              <a:t>Let's start by getting familiar with our virtual classroom. We will be working together in different "rooms". We have a conversation area... located here, at the bottom right.</a:t>
            </a:r>
          </a:p>
          <a:p>
            <a:r>
              <a:rPr lang="en-US" sz="1100" dirty="0"/>
              <a:t>We have several functions and tools. Let's start with the menu bar above. </a:t>
            </a:r>
          </a:p>
          <a:p>
            <a:endParaRPr lang="en-US" sz="1100" dirty="0"/>
          </a:p>
          <a:p>
            <a:r>
              <a:rPr lang="en-US" sz="1100" dirty="0"/>
              <a:t>Here you can adjust your speakers and microphone. It is very important that you use your microphone to participate in today's exchange. </a:t>
            </a:r>
          </a:p>
          <a:p>
            <a:endParaRPr lang="en-US" sz="1100" dirty="0"/>
          </a:p>
          <a:p>
            <a:r>
              <a:rPr lang="en-US" sz="1100" dirty="0"/>
              <a:t>Another feature of this menu bar allows you to give me "silent" feedback. </a:t>
            </a:r>
          </a:p>
          <a:p>
            <a:endParaRPr lang="en-US" sz="1100" dirty="0"/>
          </a:p>
          <a:p>
            <a:r>
              <a:rPr lang="en-US" sz="1100" dirty="0"/>
              <a:t>To the right you will see the list of participants and the "conversation" area. If your microphone is not available, you can participate using the conversation below.  </a:t>
            </a:r>
          </a:p>
          <a:p>
            <a:endParaRPr lang="en-US" sz="1100" dirty="0"/>
          </a:p>
          <a:p>
            <a:r>
              <a:rPr lang="en-US" sz="1100" dirty="0"/>
              <a:t>#The trainer asks the participants to be active and participate, using their microphone if possible. #</a:t>
            </a:r>
          </a:p>
          <a:p>
            <a:r>
              <a:rPr lang="en-US" sz="1100" dirty="0"/>
              <a:t>#The trainer introduces the virtual classroom in detail and explains its different features to the participants. She/he has prepared the virtual classroom environment beforehand.#</a:t>
            </a:r>
          </a:p>
          <a:p>
            <a:endParaRPr lang="en-US" sz="1100" dirty="0"/>
          </a:p>
          <a:p>
            <a:r>
              <a:rPr lang="en-US" sz="1100" dirty="0"/>
              <a:t>#Click to go to the next slide#</a:t>
            </a: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10" name="Slide Image Placeholder 9">
            <a:extLst>
              <a:ext uri="{FF2B5EF4-FFF2-40B4-BE49-F238E27FC236}">
                <a16:creationId xmlns:a16="http://schemas.microsoft.com/office/drawing/2014/main" id="{036C5C65-0B81-48B8-9A58-52C16FCE15F2}"/>
              </a:ext>
            </a:extLst>
          </p:cNvPr>
          <p:cNvSpPr>
            <a:spLocks noGrp="1" noRot="1" noChangeAspect="1"/>
          </p:cNvSpPr>
          <p:nvPr>
            <p:ph type="sldImg"/>
          </p:nvPr>
        </p:nvSpPr>
        <p:spPr>
          <a:xfrm>
            <a:off x="354013" y="469900"/>
            <a:ext cx="4792662" cy="2695575"/>
          </a:xfrm>
        </p:spPr>
      </p:sp>
      <p:sp>
        <p:nvSpPr>
          <p:cNvPr id="5" name="TextBox 4">
            <a:extLst>
              <a:ext uri="{FF2B5EF4-FFF2-40B4-BE49-F238E27FC236}">
                <a16:creationId xmlns:a16="http://schemas.microsoft.com/office/drawing/2014/main" id="{D5F56EC3-AEBD-C6D5-64F1-2A01C68D7CEE}"/>
              </a:ext>
            </a:extLst>
          </p:cNvPr>
          <p:cNvSpPr txBox="1"/>
          <p:nvPr/>
        </p:nvSpPr>
        <p:spPr>
          <a:xfrm>
            <a:off x="223457" y="3841878"/>
            <a:ext cx="45849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Present the functioning and rules of the virtual classroom</a:t>
            </a:r>
          </a:p>
        </p:txBody>
      </p:sp>
    </p:spTree>
    <p:extLst>
      <p:ext uri="{BB962C8B-B14F-4D97-AF65-F5344CB8AC3E}">
        <p14:creationId xmlns:p14="http://schemas.microsoft.com/office/powerpoint/2010/main" val="20233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Time allowed for this sequence = 10 minutes</a:t>
            </a:r>
          </a:p>
        </p:txBody>
      </p:sp>
      <p:sp>
        <p:nvSpPr>
          <p:cNvPr id="4" name="Slide Number Placeholder 3"/>
          <p:cNvSpPr>
            <a:spLocks noGrp="1"/>
          </p:cNvSpPr>
          <p:nvPr>
            <p:ph type="sldNum" sz="quarter" idx="5"/>
          </p:nvPr>
        </p:nvSpPr>
        <p:spPr/>
        <p:txBody>
          <a:bodyPr/>
          <a:lstStyle/>
          <a:p>
            <a:fld id="{DA46B207-691D-4EE2-B9CC-9F376BF0DE64}" type="slidenum">
              <a:rPr lang="fr-FR" smtClean="0"/>
              <a:t>40</a:t>
            </a:fld>
            <a:endParaRPr lang="fr-FR"/>
          </a:p>
        </p:txBody>
      </p:sp>
      <p:sp>
        <p:nvSpPr>
          <p:cNvPr id="5" name="ZoneTexte 3">
            <a:extLst>
              <a:ext uri="{FF2B5EF4-FFF2-40B4-BE49-F238E27FC236}">
                <a16:creationId xmlns:a16="http://schemas.microsoft.com/office/drawing/2014/main" id="{24CA42EF-BF38-0D52-F7C4-EA4467666F7B}"/>
              </a:ext>
            </a:extLst>
          </p:cNvPr>
          <p:cNvSpPr txBox="1"/>
          <p:nvPr/>
        </p:nvSpPr>
        <p:spPr>
          <a:xfrm>
            <a:off x="225714" y="3796096"/>
            <a:ext cx="4318296" cy="45910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Link theoretical accounting concepts to business management criteria</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519793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trainer asks the group the following question:</a:t>
            </a:r>
          </a:p>
          <a:p>
            <a:r>
              <a:rPr lang="en-US" sz="1100" dirty="0"/>
              <a:t>How do you determine the level of profitability, solvency and liquidity of a company?</a:t>
            </a:r>
          </a:p>
          <a:p>
            <a:endParaRPr lang="en-US" sz="1100" dirty="0"/>
          </a:p>
          <a:p>
            <a:r>
              <a:rPr lang="en-US" sz="1100" dirty="0"/>
              <a:t>A quick analysis of the accounting documents provides answers to these questions through 3 ratios, i.e. by comparing different items of the balance sheet and of the P/L account:</a:t>
            </a:r>
          </a:p>
          <a:p>
            <a:r>
              <a:rPr lang="en-US" sz="1100" dirty="0"/>
              <a:t>-Profitability ratio</a:t>
            </a:r>
          </a:p>
          <a:p>
            <a:r>
              <a:rPr lang="en-US" sz="1100" dirty="0"/>
              <a:t>-Solvency ratio</a:t>
            </a:r>
          </a:p>
          <a:p>
            <a:r>
              <a:rPr lang="en-US" sz="1100" dirty="0"/>
              <a:t>-Calculation of working capital</a:t>
            </a:r>
          </a:p>
          <a:p>
            <a:endParaRPr lang="en-US" sz="1100" dirty="0"/>
          </a:p>
          <a:p>
            <a:r>
              <a:rPr lang="en-US" sz="1100" dirty="0"/>
              <a:t>Let's look at this through concrete examples.</a:t>
            </a:r>
          </a:p>
        </p:txBody>
      </p:sp>
      <p:sp>
        <p:nvSpPr>
          <p:cNvPr id="4" name="Slide Number Placeholder 3"/>
          <p:cNvSpPr>
            <a:spLocks noGrp="1"/>
          </p:cNvSpPr>
          <p:nvPr>
            <p:ph type="sldNum" sz="quarter" idx="5"/>
          </p:nvPr>
        </p:nvSpPr>
        <p:spPr/>
        <p:txBody>
          <a:bodyPr/>
          <a:lstStyle/>
          <a:p>
            <a:fld id="{DA46B207-691D-4EE2-B9CC-9F376BF0DE64}" type="slidenum">
              <a:rPr lang="fr-FR" smtClean="0"/>
              <a:t>41</a:t>
            </a:fld>
            <a:endParaRPr lang="fr-FR"/>
          </a:p>
        </p:txBody>
      </p:sp>
      <p:sp>
        <p:nvSpPr>
          <p:cNvPr id="5" name="ZoneTexte 3">
            <a:extLst>
              <a:ext uri="{FF2B5EF4-FFF2-40B4-BE49-F238E27FC236}">
                <a16:creationId xmlns:a16="http://schemas.microsoft.com/office/drawing/2014/main" id="{BCCE13A3-BE87-BDDA-E8FA-3BF9016BDDBD}"/>
              </a:ext>
            </a:extLst>
          </p:cNvPr>
          <p:cNvSpPr txBox="1"/>
          <p:nvPr/>
        </p:nvSpPr>
        <p:spPr>
          <a:xfrm>
            <a:off x="142952" y="3780941"/>
            <a:ext cx="4318296" cy="646331"/>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Introduce the concept of financial analysis through the ratios of profitability, solvency and liquidity (working capital)</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11742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Let's look again at the key figures in the balance sheet and income statement that we </a:t>
            </a:r>
            <a:r>
              <a:rPr lang="en-US" sz="1100" dirty="0" err="1"/>
              <a:t>analysed</a:t>
            </a:r>
            <a:r>
              <a:rPr lang="en-US" sz="1100" dirty="0"/>
              <a:t> in the previous chapters.</a:t>
            </a:r>
          </a:p>
          <a:p>
            <a:endParaRPr lang="en-US" sz="1100" dirty="0"/>
          </a:p>
          <a:p>
            <a:r>
              <a:rPr lang="en-US" sz="1100" dirty="0"/>
              <a:t>The relative profitability of the company is measured by the capacity to generate profit for any recorded turnover. </a:t>
            </a:r>
          </a:p>
          <a:p>
            <a:r>
              <a:rPr lang="en-US" sz="1100" dirty="0"/>
              <a:t>In this example, the relative profitability is 3%, i.e. for every €100 of turnover achieved, the company makes a profit of €3 before tax (these figures must be interpreted according to the sector of activity).</a:t>
            </a:r>
          </a:p>
          <a:p>
            <a:endParaRPr lang="en-US" sz="1100" dirty="0"/>
          </a:p>
          <a:p>
            <a:r>
              <a:rPr lang="en-US" sz="1100" dirty="0"/>
              <a:t>Second measurement: what is the profitability in relation to the shareholder's investment (equity = €1,155,348)?</a:t>
            </a:r>
          </a:p>
          <a:p>
            <a:endParaRPr lang="en-US" sz="1100" dirty="0"/>
          </a:p>
          <a:p>
            <a:r>
              <a:rPr lang="en-US" sz="1100" dirty="0"/>
              <a:t>In this example, the company generated a net profit after tax of €122,572, i.e. 12% annual return</a:t>
            </a:r>
          </a:p>
          <a:p>
            <a:endParaRPr lang="en-US" sz="1100" dirty="0"/>
          </a:p>
          <a:p>
            <a:r>
              <a:rPr lang="en-US" sz="1100" dirty="0"/>
              <a:t>These figures must be interpreted in relation to the investor's expected return, which is itself a function of the return on money invested without risk + a risk premium.</a:t>
            </a:r>
          </a:p>
          <a:p>
            <a:endParaRPr lang="en-US" sz="1100" dirty="0"/>
          </a:p>
          <a:p>
            <a:r>
              <a:rPr lang="en-US" sz="1100" dirty="0"/>
              <a:t>A profitable company generates value. This is an important element in assessing the interest in working with it over the long term (being able to continue ordering cars from you).</a:t>
            </a:r>
            <a:endParaRPr lang="fr-BE"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42</a:t>
            </a:fld>
            <a:endParaRPr lang="fr-FR"/>
          </a:p>
        </p:txBody>
      </p:sp>
      <p:sp>
        <p:nvSpPr>
          <p:cNvPr id="5" name="ZoneTexte 3">
            <a:extLst>
              <a:ext uri="{FF2B5EF4-FFF2-40B4-BE49-F238E27FC236}">
                <a16:creationId xmlns:a16="http://schemas.microsoft.com/office/drawing/2014/main" id="{5DEAB174-B4CE-5E78-0A99-9A817CB08893}"/>
              </a:ext>
            </a:extLst>
          </p:cNvPr>
          <p:cNvSpPr txBox="1"/>
          <p:nvPr/>
        </p:nvSpPr>
        <p:spPr>
          <a:xfrm>
            <a:off x="142952" y="3780941"/>
            <a:ext cx="4318296" cy="275460"/>
          </a:xfrm>
          <a:prstGeom prst="rect">
            <a:avLst/>
          </a:prstGeom>
          <a:noFill/>
        </p:spPr>
        <p:txBody>
          <a:bodyPr wrap="square" rtlCol="0">
            <a:spAutoFit/>
          </a:bodyPr>
          <a:lstStyle/>
          <a:p>
            <a:r>
              <a:rPr lang="fr-FR" sz="1200" b="0" dirty="0" err="1">
                <a:solidFill>
                  <a:schemeClr val="tx1"/>
                </a:solidFill>
                <a:latin typeface="Encode Sans Expanded" panose="00000505000000000000" pitchFamily="2" charset="0"/>
              </a:rPr>
              <a:t>Present</a:t>
            </a:r>
            <a:r>
              <a:rPr lang="fr-FR" sz="1200" b="0" dirty="0">
                <a:solidFill>
                  <a:schemeClr val="tx1"/>
                </a:solidFill>
                <a:latin typeface="Encode Sans Expanded" panose="00000505000000000000" pitchFamily="2" charset="0"/>
              </a:rPr>
              <a:t> a </a:t>
            </a:r>
            <a:r>
              <a:rPr lang="fr-FR" sz="1200" b="0" dirty="0" err="1">
                <a:solidFill>
                  <a:schemeClr val="tx1"/>
                </a:solidFill>
                <a:latin typeface="Encode Sans Expanded" panose="00000505000000000000" pitchFamily="2" charset="0"/>
              </a:rPr>
              <a:t>concrete</a:t>
            </a:r>
            <a:r>
              <a:rPr lang="fr-FR" sz="1200" b="0" dirty="0">
                <a:solidFill>
                  <a:schemeClr val="tx1"/>
                </a:solidFill>
                <a:latin typeface="Encode Sans Expanded" panose="00000505000000000000" pitchFamily="2" charset="0"/>
              </a:rPr>
              <a:t> </a:t>
            </a:r>
            <a:r>
              <a:rPr lang="fr-FR" sz="1200" b="0" dirty="0" err="1">
                <a:solidFill>
                  <a:schemeClr val="tx1"/>
                </a:solidFill>
                <a:latin typeface="Encode Sans Expanded" panose="00000505000000000000" pitchFamily="2" charset="0"/>
              </a:rPr>
              <a:t>example</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520829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It is a company where each time the shareholder invests €100 to finance his business, the banker lends €150.</a:t>
            </a:r>
          </a:p>
          <a:p>
            <a:r>
              <a:rPr lang="en-US" sz="1100" dirty="0"/>
              <a:t>This is a very important criterion that will be the basis for the banker to continue lending or not. </a:t>
            </a:r>
          </a:p>
          <a:p>
            <a:endParaRPr lang="en-US" sz="1100" dirty="0"/>
          </a:p>
          <a:p>
            <a:r>
              <a:rPr lang="en-US" sz="1100" dirty="0"/>
              <a:t>Depending on the sector and the history, the banker will generally accept a 1-1 or 2-1 ratio.</a:t>
            </a:r>
          </a:p>
          <a:p>
            <a:r>
              <a:rPr lang="en-US" sz="1100" dirty="0"/>
              <a:t>Beyond that, credit applications will be refused or subject to strong guarantees.</a:t>
            </a:r>
          </a:p>
          <a:p>
            <a:endParaRPr lang="en-US" sz="1100" dirty="0"/>
          </a:p>
          <a:p>
            <a:r>
              <a:rPr lang="en-US" sz="1100" dirty="0"/>
              <a:t>Link to your car sales activity:</a:t>
            </a:r>
          </a:p>
          <a:p>
            <a:r>
              <a:rPr lang="en-US" sz="1100" dirty="0"/>
              <a:t>The trainer asks the participants the following question: "Let's imagine that this company applies for bank financing for the purchase of 5 vehicles. Do you think it will be granted?”</a:t>
            </a:r>
          </a:p>
          <a:p>
            <a:endParaRPr lang="en-US" sz="1100" dirty="0"/>
          </a:p>
          <a:p>
            <a:r>
              <a:rPr lang="en-US" sz="1100" dirty="0"/>
              <a:t>The solvency ratio of this company is set at 1.5. The lending institution will generally grant the loan request if this ratio is less than 2 (variable according to the sector and the profitability and liquidity indicators).</a:t>
            </a:r>
            <a:endParaRPr lang="fr-FR"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43</a:t>
            </a:fld>
            <a:endParaRPr lang="fr-FR"/>
          </a:p>
        </p:txBody>
      </p:sp>
      <p:sp>
        <p:nvSpPr>
          <p:cNvPr id="5" name="ZoneTexte 3">
            <a:extLst>
              <a:ext uri="{FF2B5EF4-FFF2-40B4-BE49-F238E27FC236}">
                <a16:creationId xmlns:a16="http://schemas.microsoft.com/office/drawing/2014/main" id="{4F50D0B6-D939-3212-6D87-9C9362FAC9AA}"/>
              </a:ext>
            </a:extLst>
          </p:cNvPr>
          <p:cNvSpPr txBox="1"/>
          <p:nvPr/>
        </p:nvSpPr>
        <p:spPr>
          <a:xfrm>
            <a:off x="142952" y="3780941"/>
            <a:ext cx="4318296" cy="276999"/>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Present a concrete example of a solvency ratio</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231491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773BDA22-1F23-4DE3-AFB8-B42161AB902F}"/>
              </a:ext>
            </a:extLst>
          </p:cNvPr>
          <p:cNvSpPr>
            <a:spLocks noGrp="1" noRot="1" noChangeAspect="1" noTextEdit="1"/>
          </p:cNvSpPr>
          <p:nvPr>
            <p:ph type="sldImg"/>
          </p:nvPr>
        </p:nvSpPr>
        <p:spPr>
          <a:xfrm>
            <a:off x="354013" y="469900"/>
            <a:ext cx="4792662" cy="2695575"/>
          </a:xfrm>
          <a:ln/>
        </p:spPr>
      </p:sp>
      <p:sp>
        <p:nvSpPr>
          <p:cNvPr id="29699" name="Espace réservé des commentaires 2">
            <a:extLst>
              <a:ext uri="{FF2B5EF4-FFF2-40B4-BE49-F238E27FC236}">
                <a16:creationId xmlns:a16="http://schemas.microsoft.com/office/drawing/2014/main" id="{0F32628D-0D2F-4EFA-B6BC-985C2806AD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The trainer asks the participants what distinguishes a </a:t>
            </a:r>
            <a:r>
              <a:rPr lang="en-US" sz="1100" dirty="0" err="1"/>
              <a:t>BtoB</a:t>
            </a:r>
            <a:r>
              <a:rPr lang="en-US" sz="1100" dirty="0"/>
              <a:t> -&gt; </a:t>
            </a:r>
            <a:r>
              <a:rPr lang="en-US" sz="1100" dirty="0" err="1"/>
              <a:t>BtoB</a:t>
            </a:r>
            <a:r>
              <a:rPr lang="en-US" sz="1100" dirty="0"/>
              <a:t> transaction from</a:t>
            </a:r>
            <a:r>
              <a:rPr lang="en-US" sz="1100" dirty="0">
                <a:sym typeface="Wingdings" panose="05000000000000000000" pitchFamily="2" charset="2"/>
              </a:rPr>
              <a:t> a </a:t>
            </a:r>
            <a:r>
              <a:rPr lang="en-US" sz="1100" dirty="0" err="1">
                <a:sym typeface="Wingdings" panose="05000000000000000000" pitchFamily="2" charset="2"/>
              </a:rPr>
              <a:t>BtoB</a:t>
            </a:r>
            <a:r>
              <a:rPr lang="en-US" sz="1100" dirty="0">
                <a:sym typeface="Wingdings" panose="05000000000000000000" pitchFamily="2" charset="2"/>
              </a:rPr>
              <a:t> -&gt; </a:t>
            </a:r>
            <a:r>
              <a:rPr lang="fr-FR" sz="1100" dirty="0">
                <a:sym typeface="Wingdings" panose="05000000000000000000" pitchFamily="2" charset="2"/>
              </a:rPr>
              <a:t>BtoC transaction.</a:t>
            </a:r>
          </a:p>
          <a:p>
            <a:endParaRPr lang="fr-FR" sz="1100" dirty="0">
              <a:sym typeface="Wingdings" panose="05000000000000000000" pitchFamily="2" charset="2"/>
            </a:endParaRPr>
          </a:p>
          <a:p>
            <a:r>
              <a:rPr lang="en-US" sz="1100" dirty="0">
                <a:sym typeface="Wingdings" panose="05000000000000000000" pitchFamily="2" charset="2"/>
              </a:rPr>
              <a:t>The objective is to make participants aware that, in a commercial transaction between </a:t>
            </a:r>
            <a:r>
              <a:rPr lang="en-US" sz="1100" dirty="0" err="1">
                <a:sym typeface="Wingdings" panose="05000000000000000000" pitchFamily="2" charset="2"/>
              </a:rPr>
              <a:t>BtoB</a:t>
            </a:r>
            <a:r>
              <a:rPr lang="en-US" sz="1100" dirty="0">
                <a:sym typeface="Wingdings" panose="05000000000000000000" pitchFamily="2" charset="2"/>
              </a:rPr>
              <a:t> customers, there is usually a time lag between the sale of the good/service and the moment when it will be paid (usually 30 to 60 days).</a:t>
            </a:r>
          </a:p>
          <a:p>
            <a:r>
              <a:rPr lang="en-US" sz="1100" dirty="0" err="1">
                <a:sym typeface="Wingdings" panose="05000000000000000000" pitchFamily="2" charset="2"/>
              </a:rPr>
              <a:t>BtoB</a:t>
            </a:r>
            <a:r>
              <a:rPr lang="en-US" sz="1100" dirty="0">
                <a:sym typeface="Wingdings" panose="05000000000000000000" pitchFamily="2" charset="2"/>
              </a:rPr>
              <a:t> customers must therefore be able to finance a certain number of days of inventory and finance the customers' payment lag.</a:t>
            </a:r>
          </a:p>
          <a:p>
            <a:endParaRPr lang="en-US" sz="1100" dirty="0">
              <a:sym typeface="Wingdings" panose="05000000000000000000" pitchFamily="2" charset="2"/>
            </a:endParaRPr>
          </a:p>
          <a:p>
            <a:r>
              <a:rPr lang="en-US" sz="1100" dirty="0">
                <a:sym typeface="Wingdings" panose="05000000000000000000" pitchFamily="2" charset="2"/>
              </a:rPr>
              <a:t>Whereas in the case of a </a:t>
            </a:r>
            <a:r>
              <a:rPr lang="en-US" sz="1100" dirty="0" err="1">
                <a:sym typeface="Wingdings" panose="05000000000000000000" pitchFamily="2" charset="2"/>
              </a:rPr>
              <a:t>BtoC</a:t>
            </a:r>
            <a:r>
              <a:rPr lang="en-US" sz="1100" dirty="0">
                <a:sym typeface="Wingdings" panose="05000000000000000000" pitchFamily="2" charset="2"/>
              </a:rPr>
              <a:t> customer goods/services sale, payment is made immediately (example of a private individual going to the supermarket for shopping).</a:t>
            </a:r>
          </a:p>
          <a:p>
            <a:endParaRPr lang="en-US" sz="1100" dirty="0">
              <a:sym typeface="Wingdings" panose="05000000000000000000" pitchFamily="2" charset="2"/>
            </a:endParaRPr>
          </a:p>
          <a:p>
            <a:r>
              <a:rPr lang="en-US" sz="1100" dirty="0">
                <a:sym typeface="Wingdings" panose="05000000000000000000" pitchFamily="2" charset="2"/>
              </a:rPr>
              <a:t>What financial resources are then needed? It is the notion of working capital that will provide us with answers to this question.</a:t>
            </a:r>
          </a:p>
          <a:p>
            <a:endParaRPr lang="en-US" sz="1100" dirty="0">
              <a:sym typeface="Wingdings" panose="05000000000000000000" pitchFamily="2" charset="2"/>
            </a:endParaRPr>
          </a:p>
          <a:p>
            <a:r>
              <a:rPr lang="en-US" sz="1100" dirty="0">
                <a:sym typeface="Wingdings" panose="05000000000000000000" pitchFamily="2" charset="2"/>
              </a:rPr>
              <a:t>Let's look at this in more detail through a concrete example.</a:t>
            </a:r>
            <a:endParaRPr lang="fr-FR" sz="1100" dirty="0">
              <a:sym typeface="Wingdings" panose="05000000000000000000" pitchFamily="2" charset="2"/>
            </a:endParaRPr>
          </a:p>
        </p:txBody>
      </p:sp>
      <p:sp>
        <p:nvSpPr>
          <p:cNvPr id="2" name="TextBox 1">
            <a:extLst>
              <a:ext uri="{FF2B5EF4-FFF2-40B4-BE49-F238E27FC236}">
                <a16:creationId xmlns:a16="http://schemas.microsoft.com/office/drawing/2014/main" id="{03B2E72F-018D-C2EF-A27E-FF5D9AE1E3E4}"/>
              </a:ext>
            </a:extLst>
          </p:cNvPr>
          <p:cNvSpPr txBox="1"/>
          <p:nvPr/>
        </p:nvSpPr>
        <p:spPr>
          <a:xfrm>
            <a:off x="142952" y="3802717"/>
            <a:ext cx="4464114" cy="275460"/>
          </a:xfrm>
          <a:prstGeom prst="rect">
            <a:avLst/>
          </a:prstGeom>
          <a:noFill/>
        </p:spPr>
        <p:txBody>
          <a:bodyPr wrap="square" rtlCol="0">
            <a:spAutoFit/>
          </a:bodyPr>
          <a:lstStyle/>
          <a:p>
            <a:r>
              <a:rPr lang="en-US" sz="1200" dirty="0">
                <a:latin typeface="Encode Sans Expanded" panose="00000505000000000000" pitchFamily="2" charset="0"/>
              </a:rPr>
              <a:t>Introduce the concept of working capital</a:t>
            </a:r>
          </a:p>
        </p:txBody>
      </p:sp>
      <p:sp>
        <p:nvSpPr>
          <p:cNvPr id="5" name="Slide Number Placeholder 3">
            <a:extLst>
              <a:ext uri="{FF2B5EF4-FFF2-40B4-BE49-F238E27FC236}">
                <a16:creationId xmlns:a16="http://schemas.microsoft.com/office/drawing/2014/main" id="{581F70E7-7BF5-3226-3821-96E2B9B994D1}"/>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44</a:t>
            </a:fld>
            <a:endParaRPr lang="fr-FR"/>
          </a:p>
        </p:txBody>
      </p:sp>
    </p:spTree>
    <p:extLst>
      <p:ext uri="{BB962C8B-B14F-4D97-AF65-F5344CB8AC3E}">
        <p14:creationId xmlns:p14="http://schemas.microsoft.com/office/powerpoint/2010/main" val="2661953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773BDA22-1F23-4DE3-AFB8-B42161AB902F}"/>
              </a:ext>
            </a:extLst>
          </p:cNvPr>
          <p:cNvSpPr>
            <a:spLocks noGrp="1" noRot="1" noChangeAspect="1" noTextEdit="1"/>
          </p:cNvSpPr>
          <p:nvPr>
            <p:ph type="sldImg"/>
          </p:nvPr>
        </p:nvSpPr>
        <p:spPr>
          <a:xfrm>
            <a:off x="354013" y="469900"/>
            <a:ext cx="4792662" cy="2695575"/>
          </a:xfrm>
          <a:ln/>
        </p:spPr>
      </p:sp>
      <p:sp>
        <p:nvSpPr>
          <p:cNvPr id="29699" name="Espace réservé des commentaires 2">
            <a:extLst>
              <a:ext uri="{FF2B5EF4-FFF2-40B4-BE49-F238E27FC236}">
                <a16:creationId xmlns:a16="http://schemas.microsoft.com/office/drawing/2014/main" id="{0F32628D-0D2F-4EFA-B6BC-985C2806AD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Working capital is often underestimated by companies, which leads to liquidity problems: timely payment of salaries, supplier invoices, social security charges, etc., which in some cases can lead to the company's bankruptcy.</a:t>
            </a:r>
          </a:p>
          <a:p>
            <a:r>
              <a:rPr lang="en-US" sz="1100" dirty="0"/>
              <a:t>Knowing this concept will enable you to position yourself as a business adviser able to discuss the actual concerns of many VSEs and to advise on the acquisition method that will best preserve their working capital.</a:t>
            </a:r>
          </a:p>
          <a:p>
            <a:endParaRPr lang="en-US" sz="1100" dirty="0"/>
          </a:p>
          <a:p>
            <a:r>
              <a:rPr lang="en-US" sz="1100" dirty="0"/>
              <a:t>In this example, purchase invoices are paid with a 30-day delay.</a:t>
            </a:r>
          </a:p>
          <a:p>
            <a:r>
              <a:rPr lang="en-US" sz="1100" dirty="0"/>
              <a:t>In addition, goods have to go through the inventory before they can be sold. And since payment from customers is also received with a time lag (45 days in this example), the company must have resources to finance its activity despite this time lag.</a:t>
            </a:r>
          </a:p>
          <a:p>
            <a:endParaRPr lang="en-US" sz="1100" dirty="0"/>
          </a:p>
          <a:p>
            <a:r>
              <a:rPr lang="en-US" sz="1100" dirty="0"/>
              <a:t>How much cash does the company need to avoid payment default? This is what the calculation of working capital will tell us.</a:t>
            </a:r>
          </a:p>
          <a:p>
            <a:endParaRPr lang="en-US" sz="1100" dirty="0"/>
          </a:p>
          <a:p>
            <a:r>
              <a:rPr lang="en-US" sz="1100" dirty="0"/>
              <a:t>Let's illustrate this with an example.</a:t>
            </a:r>
            <a:endParaRPr lang="fr-FR" sz="1100" dirty="0"/>
          </a:p>
        </p:txBody>
      </p:sp>
      <p:sp>
        <p:nvSpPr>
          <p:cNvPr id="4" name="TextBox 3">
            <a:extLst>
              <a:ext uri="{FF2B5EF4-FFF2-40B4-BE49-F238E27FC236}">
                <a16:creationId xmlns:a16="http://schemas.microsoft.com/office/drawing/2014/main" id="{7E0FCF1F-FC2E-3FE4-2F13-1B80A7722B36}"/>
              </a:ext>
            </a:extLst>
          </p:cNvPr>
          <p:cNvSpPr txBox="1"/>
          <p:nvPr/>
        </p:nvSpPr>
        <p:spPr>
          <a:xfrm>
            <a:off x="142952" y="3802717"/>
            <a:ext cx="4464114" cy="459100"/>
          </a:xfrm>
          <a:prstGeom prst="rect">
            <a:avLst/>
          </a:prstGeom>
          <a:noFill/>
        </p:spPr>
        <p:txBody>
          <a:bodyPr wrap="square" rtlCol="0">
            <a:spAutoFit/>
          </a:bodyPr>
          <a:lstStyle/>
          <a:p>
            <a:r>
              <a:rPr lang="en-US" sz="1200" dirty="0">
                <a:latin typeface="Encode Sans Expanded" panose="00000505000000000000" pitchFamily="2" charset="0"/>
              </a:rPr>
              <a:t>Illustrate the concept of working capital through a concrete example</a:t>
            </a:r>
          </a:p>
        </p:txBody>
      </p:sp>
      <p:sp>
        <p:nvSpPr>
          <p:cNvPr id="5" name="Slide Number Placeholder 3">
            <a:extLst>
              <a:ext uri="{FF2B5EF4-FFF2-40B4-BE49-F238E27FC236}">
                <a16:creationId xmlns:a16="http://schemas.microsoft.com/office/drawing/2014/main" id="{9DF4B279-841E-B78F-723D-DBC7652584A2}"/>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45</a:t>
            </a:fld>
            <a:endParaRPr lang="fr-FR"/>
          </a:p>
        </p:txBody>
      </p:sp>
    </p:spTree>
    <p:extLst>
      <p:ext uri="{BB962C8B-B14F-4D97-AF65-F5344CB8AC3E}">
        <p14:creationId xmlns:p14="http://schemas.microsoft.com/office/powerpoint/2010/main" val="3850906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773BDA22-1F23-4DE3-AFB8-B42161AB902F}"/>
              </a:ext>
            </a:extLst>
          </p:cNvPr>
          <p:cNvSpPr>
            <a:spLocks noGrp="1" noRot="1" noChangeAspect="1" noTextEdit="1"/>
          </p:cNvSpPr>
          <p:nvPr>
            <p:ph type="sldImg"/>
          </p:nvPr>
        </p:nvSpPr>
        <p:spPr>
          <a:xfrm>
            <a:off x="354013" y="469900"/>
            <a:ext cx="4792662" cy="2695575"/>
          </a:xfrm>
          <a:ln/>
        </p:spPr>
      </p:sp>
      <p:sp>
        <p:nvSpPr>
          <p:cNvPr id="29699" name="Espace réservé des commentaires 2">
            <a:extLst>
              <a:ext uri="{FF2B5EF4-FFF2-40B4-BE49-F238E27FC236}">
                <a16:creationId xmlns:a16="http://schemas.microsoft.com/office/drawing/2014/main" id="{0F32628D-0D2F-4EFA-B6BC-985C2806AD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The trainer orally asks the participants if they have any idea how working capital is calculated.</a:t>
            </a:r>
          </a:p>
          <a:p>
            <a:endParaRPr lang="en-US" sz="1100" dirty="0"/>
          </a:p>
          <a:p>
            <a:r>
              <a:rPr lang="en-US" sz="1100" dirty="0"/>
              <a:t>The trainer then presents the formula and makes the link with the corresponding headings in the balance sheet.</a:t>
            </a:r>
            <a:endParaRPr lang="fr-FR" sz="1100" dirty="0"/>
          </a:p>
        </p:txBody>
      </p:sp>
      <p:sp>
        <p:nvSpPr>
          <p:cNvPr id="4" name="TextBox 3">
            <a:extLst>
              <a:ext uri="{FF2B5EF4-FFF2-40B4-BE49-F238E27FC236}">
                <a16:creationId xmlns:a16="http://schemas.microsoft.com/office/drawing/2014/main" id="{2717CB8A-F4DD-0589-B64E-742ED2A89960}"/>
              </a:ext>
            </a:extLst>
          </p:cNvPr>
          <p:cNvSpPr txBox="1"/>
          <p:nvPr/>
        </p:nvSpPr>
        <p:spPr>
          <a:xfrm>
            <a:off x="142952" y="3802717"/>
            <a:ext cx="4464114" cy="276999"/>
          </a:xfrm>
          <a:prstGeom prst="rect">
            <a:avLst/>
          </a:prstGeom>
          <a:noFill/>
        </p:spPr>
        <p:txBody>
          <a:bodyPr wrap="square" rtlCol="0">
            <a:spAutoFit/>
          </a:bodyPr>
          <a:lstStyle/>
          <a:p>
            <a:r>
              <a:rPr lang="en-US" sz="1200" dirty="0">
                <a:latin typeface="Encode Sans Expanded" panose="00000505000000000000" pitchFamily="2" charset="0"/>
              </a:rPr>
              <a:t>Present the formula for calculating working capital</a:t>
            </a:r>
          </a:p>
        </p:txBody>
      </p:sp>
      <p:sp>
        <p:nvSpPr>
          <p:cNvPr id="5" name="Slide Number Placeholder 3">
            <a:extLst>
              <a:ext uri="{FF2B5EF4-FFF2-40B4-BE49-F238E27FC236}">
                <a16:creationId xmlns:a16="http://schemas.microsoft.com/office/drawing/2014/main" id="{04679A5E-F8EA-228B-07F5-FACA60AB81CC}"/>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46</a:t>
            </a:fld>
            <a:endParaRPr lang="fr-FR"/>
          </a:p>
        </p:txBody>
      </p:sp>
    </p:spTree>
    <p:extLst>
      <p:ext uri="{BB962C8B-B14F-4D97-AF65-F5344CB8AC3E}">
        <p14:creationId xmlns:p14="http://schemas.microsoft.com/office/powerpoint/2010/main" val="1974838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773BDA22-1F23-4DE3-AFB8-B42161AB902F}"/>
              </a:ext>
            </a:extLst>
          </p:cNvPr>
          <p:cNvSpPr>
            <a:spLocks noGrp="1" noRot="1" noChangeAspect="1" noTextEdit="1"/>
          </p:cNvSpPr>
          <p:nvPr>
            <p:ph type="sldImg"/>
          </p:nvPr>
        </p:nvSpPr>
        <p:spPr>
          <a:xfrm>
            <a:off x="354013" y="469900"/>
            <a:ext cx="4792662" cy="2695575"/>
          </a:xfrm>
          <a:ln/>
        </p:spPr>
      </p:sp>
      <p:sp>
        <p:nvSpPr>
          <p:cNvPr id="29699" name="Espace réservé des commentaires 2">
            <a:extLst>
              <a:ext uri="{FF2B5EF4-FFF2-40B4-BE49-F238E27FC236}">
                <a16:creationId xmlns:a16="http://schemas.microsoft.com/office/drawing/2014/main" id="{0F32628D-0D2F-4EFA-B6BC-985C2806AD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50" dirty="0"/>
              <a:t>Let's imagine the company ABC.</a:t>
            </a:r>
          </a:p>
          <a:p>
            <a:r>
              <a:rPr lang="en-US" sz="1050" dirty="0"/>
              <a:t>It sells goods for €100,000 per month.</a:t>
            </a:r>
          </a:p>
          <a:p>
            <a:r>
              <a:rPr lang="en-US" sz="1050" dirty="0"/>
              <a:t>It buys these goods for €60,000 (1 month stock).</a:t>
            </a:r>
          </a:p>
          <a:p>
            <a:r>
              <a:rPr lang="en-US" sz="1050" dirty="0"/>
              <a:t>Considering the payment period of the customers (45 days) and the delays in payment, this company must finance an average of 200 000 € of open accounts receivable (2 months).</a:t>
            </a:r>
          </a:p>
          <a:p>
            <a:r>
              <a:rPr lang="en-US" sz="1050" dirty="0"/>
              <a:t>It has €50,000 in cash.</a:t>
            </a:r>
          </a:p>
          <a:p>
            <a:r>
              <a:rPr lang="en-US" sz="1050" dirty="0"/>
              <a:t>It pays its suppliers within 45 days, which represents a stock financing of 1.5 months, i.e. €90,000.</a:t>
            </a:r>
          </a:p>
          <a:p>
            <a:r>
              <a:rPr lang="en-US" sz="1050" dirty="0"/>
              <a:t>It has debts to the tax authorities of €40,000.</a:t>
            </a:r>
          </a:p>
          <a:p>
            <a:endParaRPr lang="en-US" sz="1050" dirty="0"/>
          </a:p>
          <a:p>
            <a:r>
              <a:rPr lang="en-US" sz="1050" dirty="0"/>
              <a:t>Ask the participants orally to calculate the working capital</a:t>
            </a:r>
          </a:p>
          <a:p>
            <a:r>
              <a:rPr lang="en-US" sz="1050" dirty="0"/>
              <a:t>Answer = €190,000.</a:t>
            </a:r>
          </a:p>
          <a:p>
            <a:r>
              <a:rPr lang="en-US" sz="1050" dirty="0"/>
              <a:t>Then ask them what they think about the financial health of this company.</a:t>
            </a:r>
          </a:p>
          <a:p>
            <a:endParaRPr lang="en-US" sz="1050" dirty="0"/>
          </a:p>
          <a:p>
            <a:r>
              <a:rPr lang="en-US" sz="1050" dirty="0"/>
              <a:t>Basis for further comments:</a:t>
            </a:r>
          </a:p>
          <a:p>
            <a:r>
              <a:rPr lang="en-US" sz="1050" dirty="0"/>
              <a:t>Shareholders' equity €85,000 + money lent by banks €100,000 do not cover working capital. There is therefore a potential danger that this company will be under pressure to pay its debts, especially if it is growing.</a:t>
            </a:r>
          </a:p>
          <a:p>
            <a:endParaRPr lang="en-US" sz="1050" dirty="0"/>
          </a:p>
          <a:p>
            <a:r>
              <a:rPr lang="en-US" sz="1050" dirty="0"/>
              <a:t>Furthermore, given its solvency ratio (1.17), if it must finance new investments via a bank loan (e.g. purchase of vehicles), the banker is likely to stop granting additional loans to finance the working capital.</a:t>
            </a:r>
          </a:p>
          <a:p>
            <a:endParaRPr lang="en-US" sz="1050" dirty="0"/>
          </a:p>
          <a:p>
            <a:r>
              <a:rPr lang="en-US" sz="1050" dirty="0"/>
              <a:t>In this case, if the shareholder does not know how to increase its equity capital, the risk of bankruptcy then increases. </a:t>
            </a:r>
            <a:endParaRPr lang="fr-FR" sz="1050" dirty="0"/>
          </a:p>
        </p:txBody>
      </p:sp>
      <p:sp>
        <p:nvSpPr>
          <p:cNvPr id="4" name="TextBox 3">
            <a:extLst>
              <a:ext uri="{FF2B5EF4-FFF2-40B4-BE49-F238E27FC236}">
                <a16:creationId xmlns:a16="http://schemas.microsoft.com/office/drawing/2014/main" id="{2717CB8A-F4DD-0589-B64E-742ED2A89960}"/>
              </a:ext>
            </a:extLst>
          </p:cNvPr>
          <p:cNvSpPr txBox="1"/>
          <p:nvPr/>
        </p:nvSpPr>
        <p:spPr>
          <a:xfrm>
            <a:off x="192609" y="3764829"/>
            <a:ext cx="4464114" cy="459100"/>
          </a:xfrm>
          <a:prstGeom prst="rect">
            <a:avLst/>
          </a:prstGeom>
          <a:noFill/>
        </p:spPr>
        <p:txBody>
          <a:bodyPr wrap="square" rtlCol="0">
            <a:spAutoFit/>
          </a:bodyPr>
          <a:lstStyle/>
          <a:p>
            <a:r>
              <a:rPr lang="en-US" sz="1200" dirty="0">
                <a:latin typeface="Encode Sans Expanded" panose="00000505000000000000" pitchFamily="2" charset="0"/>
              </a:rPr>
              <a:t>Make a working capital calculation based on a didactic example</a:t>
            </a:r>
          </a:p>
        </p:txBody>
      </p:sp>
      <p:sp>
        <p:nvSpPr>
          <p:cNvPr id="5" name="Slide Number Placeholder 3">
            <a:extLst>
              <a:ext uri="{FF2B5EF4-FFF2-40B4-BE49-F238E27FC236}">
                <a16:creationId xmlns:a16="http://schemas.microsoft.com/office/drawing/2014/main" id="{37258B02-A9A0-69A3-A96D-80C71F4A499F}"/>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47</a:t>
            </a:fld>
            <a:endParaRPr lang="fr-FR"/>
          </a:p>
        </p:txBody>
      </p:sp>
    </p:spTree>
    <p:extLst>
      <p:ext uri="{BB962C8B-B14F-4D97-AF65-F5344CB8AC3E}">
        <p14:creationId xmlns:p14="http://schemas.microsoft.com/office/powerpoint/2010/main" val="3800706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commentaires 2"/>
          <p:cNvSpPr>
            <a:spLocks noGrp="1"/>
          </p:cNvSpPr>
          <p:nvPr>
            <p:ph type="body" idx="1"/>
          </p:nvPr>
        </p:nvSpPr>
        <p:spPr/>
        <p:txBody>
          <a:bodyPr/>
          <a:lstStyle/>
          <a:p>
            <a:r>
              <a:rPr lang="en-US" sz="1100" dirty="0"/>
              <a:t>This company needs €1,233,400 to run its day-to-day business, which is in line with its level of liquidity.</a:t>
            </a:r>
          </a:p>
          <a:p>
            <a:endParaRPr lang="en-US" sz="1100" dirty="0"/>
          </a:p>
          <a:p>
            <a:r>
              <a:rPr lang="en-US" sz="1100" dirty="0"/>
              <a:t>In addition, it has a high level of cash (€1,392,974), which is comfortable and even oversized to meet its debts.</a:t>
            </a:r>
          </a:p>
          <a:p>
            <a:endParaRPr lang="en-US" sz="1100" dirty="0"/>
          </a:p>
          <a:p>
            <a:r>
              <a:rPr lang="en-US" sz="1100" dirty="0"/>
              <a:t>In this case, everything is going well in terms of liquidity.</a:t>
            </a:r>
          </a:p>
          <a:p>
            <a:endParaRPr lang="en-US" sz="1100" dirty="0"/>
          </a:p>
          <a:p>
            <a:r>
              <a:rPr lang="en-US" sz="1100" dirty="0"/>
              <a:t>Link with your car sales activity:</a:t>
            </a:r>
          </a:p>
          <a:p>
            <a:r>
              <a:rPr lang="en-US" sz="1100" dirty="0"/>
              <a:t>The trainer asks the participants the following question: "Let’s imagine this company wants to buy 5 vehicles in cash. Do you think this is a good idea?”</a:t>
            </a:r>
          </a:p>
          <a:p>
            <a:endParaRPr lang="en-US" sz="1100" dirty="0"/>
          </a:p>
          <a:p>
            <a:r>
              <a:rPr lang="en-US" sz="1100" dirty="0"/>
              <a:t>Answer: This company has a cash reserve (surplus) of €160,000. The cash purchase can therefore be considered without </a:t>
            </a:r>
            <a:r>
              <a:rPr lang="en-US" sz="1100" dirty="0" err="1"/>
              <a:t>jeopardising</a:t>
            </a:r>
            <a:r>
              <a:rPr lang="en-US" sz="1100" dirty="0"/>
              <a:t> the financing of its daily activities.</a:t>
            </a:r>
            <a:endParaRPr lang="fr-FR" sz="1100" dirty="0"/>
          </a:p>
        </p:txBody>
      </p:sp>
      <p:sp>
        <p:nvSpPr>
          <p:cNvPr id="4" name="Slide Number Placeholder 3">
            <a:extLst>
              <a:ext uri="{FF2B5EF4-FFF2-40B4-BE49-F238E27FC236}">
                <a16:creationId xmlns:a16="http://schemas.microsoft.com/office/drawing/2014/main" id="{D2169A52-EC99-4062-091C-161538D95F40}"/>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48</a:t>
            </a:fld>
            <a:endParaRPr lang="fr-FR"/>
          </a:p>
        </p:txBody>
      </p:sp>
      <p:sp>
        <p:nvSpPr>
          <p:cNvPr id="5" name="ZoneTexte 3">
            <a:extLst>
              <a:ext uri="{FF2B5EF4-FFF2-40B4-BE49-F238E27FC236}">
                <a16:creationId xmlns:a16="http://schemas.microsoft.com/office/drawing/2014/main" id="{0000156D-4E5A-2F01-8ED7-554A9F6EA4A7}"/>
              </a:ext>
            </a:extLst>
          </p:cNvPr>
          <p:cNvSpPr txBox="1"/>
          <p:nvPr/>
        </p:nvSpPr>
        <p:spPr>
          <a:xfrm>
            <a:off x="142952" y="3780941"/>
            <a:ext cx="3969368" cy="461665"/>
          </a:xfrm>
          <a:prstGeom prst="rect">
            <a:avLst/>
          </a:prstGeom>
          <a:noFill/>
        </p:spPr>
        <p:txBody>
          <a:bodyPr wrap="square" rtlCol="0">
            <a:spAutoFit/>
          </a:bodyPr>
          <a:lstStyle/>
          <a:p>
            <a:r>
              <a:rPr lang="en-US" sz="1200" dirty="0">
                <a:latin typeface="Encode Sans Expanded" panose="00000505000000000000" pitchFamily="2" charset="0"/>
              </a:rPr>
              <a:t>Make the link with the actual company we have </a:t>
            </a:r>
            <a:r>
              <a:rPr lang="en-US" sz="1200" dirty="0" err="1">
                <a:latin typeface="Encode Sans Expanded" panose="00000505000000000000" pitchFamily="2" charset="0"/>
              </a:rPr>
              <a:t>analysed</a:t>
            </a:r>
            <a:r>
              <a:rPr lang="en-US" sz="1200" dirty="0">
                <a:latin typeface="Encode Sans Expanded" panose="00000505000000000000" pitchFamily="2" charset="0"/>
              </a:rPr>
              <a:t> in the previous chapters</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2153556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The mortality rate of companies is high, especially in their first years of existence, since only 60% of them survive after 5 years. But, even beyond that, running a business is not a smooth ride. A few key notions are essential for the company and their manager to overcome the main pitfalls.</a:t>
            </a:r>
          </a:p>
          <a:p>
            <a:endParaRPr lang="en-US" sz="1100" dirty="0"/>
          </a:p>
          <a:p>
            <a:r>
              <a:rPr lang="en-US" sz="1100" dirty="0"/>
              <a:t>Working capital and cash flow in line with the company's business needs are essential.</a:t>
            </a:r>
          </a:p>
          <a:p>
            <a:endParaRPr lang="en-US" sz="1100" dirty="0"/>
          </a:p>
          <a:p>
            <a:r>
              <a:rPr lang="en-US" sz="1100" dirty="0"/>
              <a:t>When it comes to automotive investment, the wrong decision can easily upset this balance. You have an important  card to play with your </a:t>
            </a:r>
            <a:r>
              <a:rPr lang="en-US" sz="1100" dirty="0" err="1"/>
              <a:t>BtoB</a:t>
            </a:r>
            <a:r>
              <a:rPr lang="en-US" sz="1100" dirty="0"/>
              <a:t> customers.</a:t>
            </a:r>
          </a:p>
        </p:txBody>
      </p:sp>
      <p:sp>
        <p:nvSpPr>
          <p:cNvPr id="4" name="Slide Number Placeholder 3"/>
          <p:cNvSpPr>
            <a:spLocks noGrp="1"/>
          </p:cNvSpPr>
          <p:nvPr>
            <p:ph type="sldNum" sz="quarter" idx="5"/>
          </p:nvPr>
        </p:nvSpPr>
        <p:spPr/>
        <p:txBody>
          <a:bodyPr/>
          <a:lstStyle/>
          <a:p>
            <a:fld id="{DA46B207-691D-4EE2-B9CC-9F376BF0DE64}" type="slidenum">
              <a:rPr lang="fr-FR" smtClean="0"/>
              <a:t>49</a:t>
            </a:fld>
            <a:endParaRPr lang="fr-FR"/>
          </a:p>
        </p:txBody>
      </p:sp>
      <p:sp>
        <p:nvSpPr>
          <p:cNvPr id="5" name="ZoneTexte 3">
            <a:extLst>
              <a:ext uri="{FF2B5EF4-FFF2-40B4-BE49-F238E27FC236}">
                <a16:creationId xmlns:a16="http://schemas.microsoft.com/office/drawing/2014/main" id="{411DBA9D-5D90-4CBE-097B-34353F58D3E7}"/>
              </a:ext>
            </a:extLst>
          </p:cNvPr>
          <p:cNvSpPr txBox="1"/>
          <p:nvPr/>
        </p:nvSpPr>
        <p:spPr>
          <a:xfrm>
            <a:off x="142952" y="3780941"/>
            <a:ext cx="4318296" cy="461665"/>
          </a:xfrm>
          <a:prstGeom prst="rect">
            <a:avLst/>
          </a:prstGeom>
          <a:noFill/>
        </p:spPr>
        <p:txBody>
          <a:bodyPr wrap="square" rtlCol="0">
            <a:spAutoFit/>
          </a:bodyPr>
          <a:lstStyle/>
          <a:p>
            <a:r>
              <a:rPr lang="en-US" sz="1200" b="0" dirty="0" err="1">
                <a:solidFill>
                  <a:schemeClr val="tx1"/>
                </a:solidFill>
                <a:latin typeface="Encode Sans Expanded" panose="00000505000000000000" pitchFamily="2" charset="0"/>
              </a:rPr>
              <a:t>Summarise</a:t>
            </a:r>
            <a:r>
              <a:rPr lang="en-US" sz="1200" b="0" dirty="0">
                <a:solidFill>
                  <a:schemeClr val="tx1"/>
                </a:solidFill>
                <a:latin typeface="Encode Sans Expanded" panose="00000505000000000000" pitchFamily="2" charset="0"/>
              </a:rPr>
              <a:t> the key elements of a good business management</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311624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2" name="Google Shape;82;p3:notes"/>
          <p:cNvSpPr txBox="1">
            <a:spLocks noGrp="1"/>
          </p:cNvSpPr>
          <p:nvPr>
            <p:ph type="body" idx="1"/>
          </p:nvPr>
        </p:nvSpPr>
        <p:spPr/>
        <p:txBody>
          <a:bodyPr/>
          <a:lstStyle/>
          <a:p>
            <a:r>
              <a:rPr lang="en-US" dirty="0"/>
              <a:t>Explain the instructions for participating in this virtual classroom in good conditions</a:t>
            </a:r>
          </a:p>
          <a:p>
            <a:endParaRPr lang="en-US" dirty="0"/>
          </a:p>
          <a:p>
            <a:r>
              <a:rPr lang="en-US" dirty="0"/>
              <a:t>First of all, I will ask you to apply some operating rules:</a:t>
            </a:r>
          </a:p>
          <a:p>
            <a:r>
              <a:rPr lang="en-US" dirty="0"/>
              <a:t>-Turn on your camera to help the interaction.</a:t>
            </a:r>
          </a:p>
          <a:p>
            <a:r>
              <a:rPr lang="en-US" dirty="0"/>
              <a:t>-If possible, put your phone on standby so that you can concentrate 100% on what you are going to do and avoid being caught up in everyday life.</a:t>
            </a:r>
          </a:p>
          <a:p>
            <a:r>
              <a:rPr lang="en-US" dirty="0"/>
              <a:t>-Turn off your microphone if you are in a noisy environment to avoid interference</a:t>
            </a:r>
          </a:p>
          <a:p>
            <a:r>
              <a:rPr lang="en-US" dirty="0"/>
              <a:t>-Sit in a quiet place so as not to be disturbed</a:t>
            </a:r>
          </a:p>
          <a:p>
            <a:endParaRPr lang="en-US" dirty="0"/>
          </a:p>
          <a:p>
            <a:r>
              <a:rPr lang="en-US" dirty="0"/>
              <a:t>I also ask you to be kind, to listen to the other participants, to respect the confidentiality of the information you might exchange.</a:t>
            </a:r>
          </a:p>
          <a:p>
            <a:endParaRPr lang="en-US" dirty="0"/>
          </a:p>
          <a:p>
            <a:r>
              <a:rPr lang="en-US" dirty="0"/>
              <a:t>#click to go to next slide#</a:t>
            </a:r>
            <a:endParaRPr lang="fr-FR" dirty="0"/>
          </a:p>
        </p:txBody>
      </p:sp>
      <p:sp>
        <p:nvSpPr>
          <p:cNvPr id="83" name="Google Shape;83;p3: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4" name="Slide Image Placeholder 3">
            <a:extLst>
              <a:ext uri="{FF2B5EF4-FFF2-40B4-BE49-F238E27FC236}">
                <a16:creationId xmlns:a16="http://schemas.microsoft.com/office/drawing/2014/main" id="{25D35ADD-EC64-0360-7CB0-89C691A9E47F}"/>
              </a:ext>
            </a:extLst>
          </p:cNvPr>
          <p:cNvSpPr>
            <a:spLocks noGrp="1" noRot="1" noChangeAspect="1"/>
          </p:cNvSpPr>
          <p:nvPr>
            <p:ph type="sldImg"/>
          </p:nvPr>
        </p:nvSpPr>
        <p:spPr>
          <a:xfrm>
            <a:off x="354013" y="469900"/>
            <a:ext cx="4792662" cy="2695575"/>
          </a:xfrm>
        </p:spPr>
      </p:sp>
      <p:sp>
        <p:nvSpPr>
          <p:cNvPr id="8" name="TextBox 7">
            <a:extLst>
              <a:ext uri="{FF2B5EF4-FFF2-40B4-BE49-F238E27FC236}">
                <a16:creationId xmlns:a16="http://schemas.microsoft.com/office/drawing/2014/main" id="{700A5C07-A16A-6410-884D-045F27642BDD}"/>
              </a:ext>
            </a:extLst>
          </p:cNvPr>
          <p:cNvSpPr txBox="1"/>
          <p:nvPr/>
        </p:nvSpPr>
        <p:spPr>
          <a:xfrm>
            <a:off x="240762" y="3811841"/>
            <a:ext cx="4634653" cy="2754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Recall the rules of the virtual classroom</a:t>
            </a:r>
          </a:p>
        </p:txBody>
      </p:sp>
      <p:sp>
        <p:nvSpPr>
          <p:cNvPr id="9" name="Rectangle 8">
            <a:extLst>
              <a:ext uri="{FF2B5EF4-FFF2-40B4-BE49-F238E27FC236}">
                <a16:creationId xmlns:a16="http://schemas.microsoft.com/office/drawing/2014/main" id="{8F986C23-3C25-76E0-EB43-8733FA269548}"/>
              </a:ext>
            </a:extLst>
          </p:cNvPr>
          <p:cNvSpPr/>
          <p:nvPr/>
        </p:nvSpPr>
        <p:spPr>
          <a:xfrm>
            <a:off x="142952" y="3747501"/>
            <a:ext cx="5133731" cy="25350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 panose="00000505000000000000" pitchFamily="2" charset="0"/>
              <a:ea typeface="+mn-ea"/>
              <a:cs typeface="+mn-cs"/>
            </a:endParaRPr>
          </a:p>
        </p:txBody>
      </p:sp>
      <p:sp>
        <p:nvSpPr>
          <p:cNvPr id="10" name="TextBox 9">
            <a:extLst>
              <a:ext uri="{FF2B5EF4-FFF2-40B4-BE49-F238E27FC236}">
                <a16:creationId xmlns:a16="http://schemas.microsoft.com/office/drawing/2014/main" id="{A596A20E-DDB0-4763-3408-E4E259E142F3}"/>
              </a:ext>
            </a:extLst>
          </p:cNvPr>
          <p:cNvSpPr txBox="1"/>
          <p:nvPr/>
        </p:nvSpPr>
        <p:spPr>
          <a:xfrm>
            <a:off x="142952" y="3317973"/>
            <a:ext cx="1986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Objective</a:t>
            </a:r>
          </a:p>
        </p:txBody>
      </p:sp>
    </p:spTree>
    <p:extLst>
      <p:ext uri="{BB962C8B-B14F-4D97-AF65-F5344CB8AC3E}">
        <p14:creationId xmlns:p14="http://schemas.microsoft.com/office/powerpoint/2010/main" val="17238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Time allowed for this sequence = 5 minutes</a:t>
            </a:r>
          </a:p>
          <a:p>
            <a:endParaRPr lang="en-US" sz="1100" dirty="0"/>
          </a:p>
          <a:p>
            <a:r>
              <a:rPr lang="en-US" sz="1100" dirty="0"/>
              <a:t>Note for the trainer: this sequence is very important for the sales advisers as it allows them to establish a concrete link between the theoretical concepts of business management and their job of car sales.</a:t>
            </a:r>
          </a:p>
        </p:txBody>
      </p:sp>
      <p:sp>
        <p:nvSpPr>
          <p:cNvPr id="4" name="Slide Number Placeholder 3"/>
          <p:cNvSpPr>
            <a:spLocks noGrp="1"/>
          </p:cNvSpPr>
          <p:nvPr>
            <p:ph type="sldNum" sz="quarter" idx="5"/>
          </p:nvPr>
        </p:nvSpPr>
        <p:spPr/>
        <p:txBody>
          <a:bodyPr/>
          <a:lstStyle/>
          <a:p>
            <a:fld id="{DA46B207-691D-4EE2-B9CC-9F376BF0DE64}" type="slidenum">
              <a:rPr lang="fr-FR" smtClean="0"/>
              <a:t>50</a:t>
            </a:fld>
            <a:endParaRPr lang="fr-FR"/>
          </a:p>
        </p:txBody>
      </p:sp>
      <p:sp>
        <p:nvSpPr>
          <p:cNvPr id="5" name="ZoneTexte 3">
            <a:extLst>
              <a:ext uri="{FF2B5EF4-FFF2-40B4-BE49-F238E27FC236}">
                <a16:creationId xmlns:a16="http://schemas.microsoft.com/office/drawing/2014/main" id="{DD34AE11-DC04-45E1-5417-66F5FF481F27}"/>
              </a:ext>
            </a:extLst>
          </p:cNvPr>
          <p:cNvSpPr txBox="1"/>
          <p:nvPr/>
        </p:nvSpPr>
        <p:spPr>
          <a:xfrm>
            <a:off x="225714" y="3796096"/>
            <a:ext cx="4318296" cy="642740"/>
          </a:xfrm>
          <a:prstGeom prst="rect">
            <a:avLst/>
          </a:prstGeom>
          <a:noFill/>
        </p:spPr>
        <p:txBody>
          <a:bodyPr wrap="square" rtlCol="0">
            <a:spAutoFit/>
          </a:bodyPr>
          <a:lstStyle/>
          <a:p>
            <a:r>
              <a:rPr lang="en-US" sz="1200" b="0" dirty="0">
                <a:solidFill>
                  <a:schemeClr val="tx1"/>
                </a:solidFill>
                <a:latin typeface="Encode Sans Expanded" panose="00000505000000000000" pitchFamily="2" charset="0"/>
              </a:rPr>
              <a:t>Establish a link between the management criteria and the financing methods you offer to your </a:t>
            </a:r>
            <a:r>
              <a:rPr lang="en-US" sz="1200" b="0" dirty="0" err="1">
                <a:solidFill>
                  <a:schemeClr val="tx1"/>
                </a:solidFill>
                <a:latin typeface="Encode Sans Expanded" panose="00000505000000000000" pitchFamily="2" charset="0"/>
              </a:rPr>
              <a:t>BtoB</a:t>
            </a:r>
            <a:r>
              <a:rPr lang="en-US" sz="1200" b="0" dirty="0">
                <a:solidFill>
                  <a:schemeClr val="tx1"/>
                </a:solidFill>
                <a:latin typeface="Encode Sans Expanded" panose="00000505000000000000" pitchFamily="2" charset="0"/>
              </a:rPr>
              <a:t> customers</a:t>
            </a:r>
            <a:endParaRPr lang="fr-FR" sz="1200" b="0" dirty="0">
              <a:solidFill>
                <a:schemeClr val="tx1"/>
              </a:solidFill>
              <a:latin typeface="Encode Sans Expanded" panose="00000505000000000000" pitchFamily="2" charset="0"/>
            </a:endParaRPr>
          </a:p>
        </p:txBody>
      </p:sp>
    </p:spTree>
    <p:extLst>
      <p:ext uri="{BB962C8B-B14F-4D97-AF65-F5344CB8AC3E}">
        <p14:creationId xmlns:p14="http://schemas.microsoft.com/office/powerpoint/2010/main" val="1137370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Notes Placeholder 2"/>
          <p:cNvSpPr>
            <a:spLocks noGrp="1"/>
          </p:cNvSpPr>
          <p:nvPr>
            <p:ph type="body" idx="1"/>
          </p:nvPr>
        </p:nvSpPr>
        <p:spPr/>
        <p:txBody>
          <a:bodyPr/>
          <a:lstStyle/>
          <a:p>
            <a:r>
              <a:rPr lang="en-US" altLang="fr-FR" sz="1100" dirty="0"/>
              <a:t>Let's take the case of a vehicle purchased with cash 3 years ago. It is depreciated at 75%.</a:t>
            </a:r>
          </a:p>
          <a:p>
            <a:r>
              <a:rPr lang="en-US" altLang="fr-FR" sz="1100" dirty="0"/>
              <a:t>NBV = €10,000</a:t>
            </a:r>
          </a:p>
          <a:p>
            <a:r>
              <a:rPr lang="en-US" altLang="fr-FR" sz="1100" dirty="0"/>
              <a:t>Resale price on the market = €25,000</a:t>
            </a:r>
          </a:p>
          <a:p>
            <a:r>
              <a:rPr lang="en-US" altLang="fr-FR" sz="1100" dirty="0"/>
              <a:t>Capital gain of €15,000</a:t>
            </a:r>
          </a:p>
          <a:p>
            <a:endParaRPr lang="en-US" altLang="fr-FR" sz="1100" dirty="0"/>
          </a:p>
          <a:p>
            <a:r>
              <a:rPr lang="en-US" altLang="fr-FR" sz="1100" dirty="0"/>
              <a:t>The trainer asks the following question to the group: </a:t>
            </a:r>
          </a:p>
          <a:p>
            <a:r>
              <a:rPr lang="en-US" altLang="fr-FR" sz="1100" dirty="0"/>
              <a:t>“What is the impact of this acquisition and the payment of a first rent increased by 30% on the tax result of this company?”</a:t>
            </a:r>
          </a:p>
          <a:p>
            <a:r>
              <a:rPr lang="en-US" altLang="fr-FR" sz="1100" dirty="0"/>
              <a:t>The sale of the vehicle generates exceptional income in the accounts, which will increase the company's current result before tax.</a:t>
            </a:r>
          </a:p>
          <a:p>
            <a:endParaRPr lang="en-US" altLang="fr-FR" sz="1100" dirty="0"/>
          </a:p>
          <a:p>
            <a:r>
              <a:rPr lang="en-US" altLang="fr-FR" sz="1100" dirty="0"/>
              <a:t>The capital gain is taxable at the CIT rate =&gt; additional tax cost of €3,750.</a:t>
            </a:r>
          </a:p>
          <a:p>
            <a:endParaRPr lang="en-US" altLang="fr-FR" sz="1100" dirty="0"/>
          </a:p>
          <a:p>
            <a:r>
              <a:rPr lang="en-US" altLang="fr-FR" sz="1100" dirty="0"/>
              <a:t>Tip: </a:t>
            </a:r>
          </a:p>
          <a:p>
            <a:r>
              <a:rPr lang="en-US" altLang="fr-FR" sz="1100" dirty="0"/>
              <a:t>Suggest to your customer to use the capital gain as a deposit or higher 1</a:t>
            </a:r>
            <a:r>
              <a:rPr lang="en-US" altLang="fr-FR" sz="1100" baseline="30000" dirty="0"/>
              <a:t>st</a:t>
            </a:r>
            <a:r>
              <a:rPr lang="en-US" altLang="fr-FR" sz="1100" dirty="0"/>
              <a:t> rent for the acquisition of a new vehicle. This will </a:t>
            </a:r>
            <a:r>
              <a:rPr lang="en-US" altLang="fr-FR" sz="1100" dirty="0" err="1"/>
              <a:t>neutralise</a:t>
            </a:r>
            <a:r>
              <a:rPr lang="en-US" altLang="fr-FR" sz="1100" dirty="0"/>
              <a:t> the tax effect on the capital gain.</a:t>
            </a:r>
            <a:endParaRPr lang="fr-BE" altLang="fr-FR" sz="1100" dirty="0"/>
          </a:p>
        </p:txBody>
      </p:sp>
      <p:sp>
        <p:nvSpPr>
          <p:cNvPr id="119812"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Calibri" pitchFamily="34" charset="0"/>
              </a:defRPr>
            </a:lvl1pPr>
            <a:lvl2pPr marL="717287" indent="-274707" eaLnBrk="0" hangingPunct="0">
              <a:spcBef>
                <a:spcPct val="30000"/>
              </a:spcBef>
              <a:defRPr sz="1200">
                <a:solidFill>
                  <a:schemeClr val="tx1"/>
                </a:solidFill>
                <a:latin typeface="Calibri" pitchFamily="34" charset="0"/>
              </a:defRPr>
            </a:lvl2pPr>
            <a:lvl3pPr marL="1103403" indent="-219765" eaLnBrk="0" hangingPunct="0">
              <a:spcBef>
                <a:spcPct val="30000"/>
              </a:spcBef>
              <a:defRPr sz="1200">
                <a:solidFill>
                  <a:schemeClr val="tx1"/>
                </a:solidFill>
                <a:latin typeface="Calibri" pitchFamily="34" charset="0"/>
              </a:defRPr>
            </a:lvl3pPr>
            <a:lvl4pPr marL="1545985" indent="-219765" eaLnBrk="0" hangingPunct="0">
              <a:spcBef>
                <a:spcPct val="30000"/>
              </a:spcBef>
              <a:defRPr sz="1200">
                <a:solidFill>
                  <a:schemeClr val="tx1"/>
                </a:solidFill>
                <a:latin typeface="Calibri" pitchFamily="34" charset="0"/>
              </a:defRPr>
            </a:lvl4pPr>
            <a:lvl5pPr marL="1987040" indent="-219765" eaLnBrk="0" hangingPunct="0">
              <a:spcBef>
                <a:spcPct val="30000"/>
              </a:spcBef>
              <a:defRPr sz="1200">
                <a:solidFill>
                  <a:schemeClr val="tx1"/>
                </a:solidFill>
                <a:latin typeface="Calibri" pitchFamily="34" charset="0"/>
              </a:defRPr>
            </a:lvl5pPr>
            <a:lvl6pPr marL="2426571" indent="-219765" eaLnBrk="0" fontAlgn="base" hangingPunct="0">
              <a:spcBef>
                <a:spcPct val="30000"/>
              </a:spcBef>
              <a:spcAft>
                <a:spcPct val="0"/>
              </a:spcAft>
              <a:defRPr sz="1200">
                <a:solidFill>
                  <a:schemeClr val="tx1"/>
                </a:solidFill>
                <a:latin typeface="Calibri" pitchFamily="34" charset="0"/>
              </a:defRPr>
            </a:lvl6pPr>
            <a:lvl7pPr marL="2866101" indent="-219765" eaLnBrk="0" fontAlgn="base" hangingPunct="0">
              <a:spcBef>
                <a:spcPct val="30000"/>
              </a:spcBef>
              <a:spcAft>
                <a:spcPct val="0"/>
              </a:spcAft>
              <a:defRPr sz="1200">
                <a:solidFill>
                  <a:schemeClr val="tx1"/>
                </a:solidFill>
                <a:latin typeface="Calibri" pitchFamily="34" charset="0"/>
              </a:defRPr>
            </a:lvl7pPr>
            <a:lvl8pPr marL="3305629" indent="-219765" eaLnBrk="0" fontAlgn="base" hangingPunct="0">
              <a:spcBef>
                <a:spcPct val="30000"/>
              </a:spcBef>
              <a:spcAft>
                <a:spcPct val="0"/>
              </a:spcAft>
              <a:defRPr sz="1200">
                <a:solidFill>
                  <a:schemeClr val="tx1"/>
                </a:solidFill>
                <a:latin typeface="Calibri" pitchFamily="34" charset="0"/>
              </a:defRPr>
            </a:lvl8pPr>
            <a:lvl9pPr marL="3745159" indent="-219765" eaLnBrk="0" fontAlgn="base" hangingPunct="0">
              <a:spcBef>
                <a:spcPct val="30000"/>
              </a:spcBef>
              <a:spcAft>
                <a:spcPct val="0"/>
              </a:spcAft>
              <a:defRPr sz="1200">
                <a:solidFill>
                  <a:schemeClr val="tx1"/>
                </a:solidFill>
                <a:latin typeface="Calibri" pitchFamily="34" charset="0"/>
              </a:defRPr>
            </a:lvl9pPr>
          </a:lstStyle>
          <a:p>
            <a:fld id="{E1B70DF9-13B8-4961-AF07-E13363C2660C}" type="slidenum">
              <a:rPr lang="en-US" altLang="fr-FR" smtClean="0">
                <a:latin typeface="Encode Sans Expanded" panose="00000505000000000000" pitchFamily="2" charset="0"/>
              </a:rPr>
              <a:pPr/>
              <a:t>51</a:t>
            </a:fld>
            <a:endParaRPr lang="en-US" altLang="fr-FR">
              <a:latin typeface="Encode Sans Expanded" panose="00000505000000000000" pitchFamily="2" charset="0"/>
            </a:endParaRPr>
          </a:p>
        </p:txBody>
      </p:sp>
      <p:sp>
        <p:nvSpPr>
          <p:cNvPr id="6" name="ZoneTexte 23">
            <a:extLst>
              <a:ext uri="{FF2B5EF4-FFF2-40B4-BE49-F238E27FC236}">
                <a16:creationId xmlns:a16="http://schemas.microsoft.com/office/drawing/2014/main" id="{65401620-4275-4134-8468-A1875314CBE5}"/>
              </a:ext>
            </a:extLst>
          </p:cNvPr>
          <p:cNvSpPr txBox="1">
            <a:spLocks noChangeArrowheads="1"/>
          </p:cNvSpPr>
          <p:nvPr/>
        </p:nvSpPr>
        <p:spPr bwMode="auto">
          <a:xfrm>
            <a:off x="372322" y="3771508"/>
            <a:ext cx="4188617" cy="56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6" tIns="44173" rIns="88346" bIns="44173"/>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fr-FR" dirty="0">
                <a:latin typeface="Encode Sans Expanded" panose="00000505000000000000" pitchFamily="2" charset="0"/>
              </a:rPr>
              <a:t>Illustrate the impact on the company's result of the resale of a car with a capital gain</a:t>
            </a:r>
            <a:endParaRPr lang="en-GB" altLang="fr-FR" dirty="0">
              <a:latin typeface="Encode Sans Expanded" panose="00000505000000000000" pitchFamily="2" charset="0"/>
            </a:endParaRPr>
          </a:p>
        </p:txBody>
      </p:sp>
      <p:sp>
        <p:nvSpPr>
          <p:cNvPr id="4" name="Slide Image Placeholder 3">
            <a:extLst>
              <a:ext uri="{FF2B5EF4-FFF2-40B4-BE49-F238E27FC236}">
                <a16:creationId xmlns:a16="http://schemas.microsoft.com/office/drawing/2014/main" id="{66198114-3B63-BF39-E505-E26F18108613}"/>
              </a:ext>
            </a:extLst>
          </p:cNvPr>
          <p:cNvSpPr>
            <a:spLocks noGrp="1" noRot="1" noChangeAspect="1"/>
          </p:cNvSpPr>
          <p:nvPr>
            <p:ph type="sldImg"/>
          </p:nvPr>
        </p:nvSpPr>
        <p:spPr>
          <a:xfrm>
            <a:off x="354013" y="469900"/>
            <a:ext cx="4792662" cy="2695575"/>
          </a:xfrm>
        </p:spPr>
      </p:sp>
    </p:spTree>
    <p:extLst>
      <p:ext uri="{BB962C8B-B14F-4D97-AF65-F5344CB8AC3E}">
        <p14:creationId xmlns:p14="http://schemas.microsoft.com/office/powerpoint/2010/main" val="3556538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Notes Placeholder 2"/>
          <p:cNvSpPr>
            <a:spLocks noGrp="1"/>
          </p:cNvSpPr>
          <p:nvPr>
            <p:ph type="body" idx="1"/>
          </p:nvPr>
        </p:nvSpPr>
        <p:spPr/>
        <p:txBody>
          <a:bodyPr/>
          <a:lstStyle/>
          <a:p>
            <a:r>
              <a:rPr lang="en-US" altLang="fr-FR" sz="1100" dirty="0"/>
              <a:t>Another case: a customer purchases a vehicle worth €40,000 in financial leasing.</a:t>
            </a:r>
          </a:p>
          <a:p>
            <a:r>
              <a:rPr lang="en-US" altLang="fr-FR" sz="1100" dirty="0"/>
              <a:t>You propose to pay a first rent increased by 30%.</a:t>
            </a:r>
          </a:p>
          <a:p>
            <a:endParaRPr lang="en-US" altLang="fr-FR" sz="1100" dirty="0"/>
          </a:p>
          <a:p>
            <a:r>
              <a:rPr lang="en-US" altLang="fr-FR" sz="1100" dirty="0"/>
              <a:t>The trainer asks the following question to the group: “What is the impact of this acquisition and the payment of a first rent increase by 30% on the tax result of this company?</a:t>
            </a:r>
          </a:p>
          <a:p>
            <a:endParaRPr lang="fr-BE" altLang="fr-FR" sz="1100" dirty="0"/>
          </a:p>
          <a:p>
            <a:r>
              <a:rPr lang="fr-BE" altLang="fr-FR" sz="1100" dirty="0" err="1"/>
              <a:t>Answer</a:t>
            </a:r>
            <a:r>
              <a:rPr lang="fr-BE" altLang="fr-FR" sz="1100" dirty="0"/>
              <a:t>:</a:t>
            </a:r>
          </a:p>
          <a:p>
            <a:r>
              <a:rPr lang="fr-BE" altLang="fr-FR" sz="1100" dirty="0" err="1"/>
              <a:t>Increase</a:t>
            </a:r>
            <a:r>
              <a:rPr lang="fr-BE" altLang="fr-FR" sz="1100" dirty="0"/>
              <a:t> in </a:t>
            </a:r>
            <a:r>
              <a:rPr lang="fr-BE" altLang="fr-FR" sz="1100" dirty="0" err="1"/>
              <a:t>financial</a:t>
            </a:r>
            <a:r>
              <a:rPr lang="fr-BE" altLang="fr-FR" sz="1100" dirty="0"/>
              <a:t> charges </a:t>
            </a:r>
            <a:r>
              <a:rPr lang="fr-BE" altLang="fr-FR" sz="1100" dirty="0">
                <a:sym typeface="Wingdings" panose="05000000000000000000" pitchFamily="2" charset="2"/>
              </a:rPr>
              <a:t> </a:t>
            </a:r>
            <a:r>
              <a:rPr lang="en-US" altLang="fr-FR" sz="1100" dirty="0">
                <a:sym typeface="Wingdings" panose="05000000000000000000" pitchFamily="2" charset="2"/>
              </a:rPr>
              <a:t>decrease in current result before tax</a:t>
            </a:r>
            <a:r>
              <a:rPr lang="fr-BE" altLang="fr-FR" sz="1100" dirty="0">
                <a:sym typeface="Wingdings" panose="05000000000000000000" pitchFamily="2" charset="2"/>
              </a:rPr>
              <a:t>  </a:t>
            </a:r>
            <a:r>
              <a:rPr lang="fr-BE" altLang="fr-FR" sz="1100" dirty="0" err="1">
                <a:sym typeface="Wingdings" panose="05000000000000000000" pitchFamily="2" charset="2"/>
              </a:rPr>
              <a:t>tax</a:t>
            </a:r>
            <a:r>
              <a:rPr lang="fr-BE" altLang="fr-FR" sz="1100" dirty="0">
                <a:sym typeface="Wingdings" panose="05000000000000000000" pitchFamily="2" charset="2"/>
              </a:rPr>
              <a:t> </a:t>
            </a:r>
            <a:r>
              <a:rPr lang="fr-BE" altLang="fr-FR" sz="1100" dirty="0" err="1">
                <a:sym typeface="Wingdings" panose="05000000000000000000" pitchFamily="2" charset="2"/>
              </a:rPr>
              <a:t>savings</a:t>
            </a:r>
            <a:r>
              <a:rPr lang="fr-BE" altLang="fr-FR" sz="1100" dirty="0">
                <a:sym typeface="Wingdings" panose="05000000000000000000" pitchFamily="2" charset="2"/>
              </a:rPr>
              <a:t> of €3,142</a:t>
            </a:r>
            <a:endParaRPr lang="fr-BE" altLang="fr-FR" sz="1100" dirty="0"/>
          </a:p>
        </p:txBody>
      </p:sp>
      <p:sp>
        <p:nvSpPr>
          <p:cNvPr id="119812"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Calibri" pitchFamily="34" charset="0"/>
              </a:defRPr>
            </a:lvl1pPr>
            <a:lvl2pPr marL="717287" indent="-274707" eaLnBrk="0" hangingPunct="0">
              <a:spcBef>
                <a:spcPct val="30000"/>
              </a:spcBef>
              <a:defRPr sz="1200">
                <a:solidFill>
                  <a:schemeClr val="tx1"/>
                </a:solidFill>
                <a:latin typeface="Calibri" pitchFamily="34" charset="0"/>
              </a:defRPr>
            </a:lvl2pPr>
            <a:lvl3pPr marL="1103403" indent="-219765" eaLnBrk="0" hangingPunct="0">
              <a:spcBef>
                <a:spcPct val="30000"/>
              </a:spcBef>
              <a:defRPr sz="1200">
                <a:solidFill>
                  <a:schemeClr val="tx1"/>
                </a:solidFill>
                <a:latin typeface="Calibri" pitchFamily="34" charset="0"/>
              </a:defRPr>
            </a:lvl3pPr>
            <a:lvl4pPr marL="1545985" indent="-219765" eaLnBrk="0" hangingPunct="0">
              <a:spcBef>
                <a:spcPct val="30000"/>
              </a:spcBef>
              <a:defRPr sz="1200">
                <a:solidFill>
                  <a:schemeClr val="tx1"/>
                </a:solidFill>
                <a:latin typeface="Calibri" pitchFamily="34" charset="0"/>
              </a:defRPr>
            </a:lvl4pPr>
            <a:lvl5pPr marL="1987040" indent="-219765" eaLnBrk="0" hangingPunct="0">
              <a:spcBef>
                <a:spcPct val="30000"/>
              </a:spcBef>
              <a:defRPr sz="1200">
                <a:solidFill>
                  <a:schemeClr val="tx1"/>
                </a:solidFill>
                <a:latin typeface="Calibri" pitchFamily="34" charset="0"/>
              </a:defRPr>
            </a:lvl5pPr>
            <a:lvl6pPr marL="2426571" indent="-219765" eaLnBrk="0" fontAlgn="base" hangingPunct="0">
              <a:spcBef>
                <a:spcPct val="30000"/>
              </a:spcBef>
              <a:spcAft>
                <a:spcPct val="0"/>
              </a:spcAft>
              <a:defRPr sz="1200">
                <a:solidFill>
                  <a:schemeClr val="tx1"/>
                </a:solidFill>
                <a:latin typeface="Calibri" pitchFamily="34" charset="0"/>
              </a:defRPr>
            </a:lvl6pPr>
            <a:lvl7pPr marL="2866101" indent="-219765" eaLnBrk="0" fontAlgn="base" hangingPunct="0">
              <a:spcBef>
                <a:spcPct val="30000"/>
              </a:spcBef>
              <a:spcAft>
                <a:spcPct val="0"/>
              </a:spcAft>
              <a:defRPr sz="1200">
                <a:solidFill>
                  <a:schemeClr val="tx1"/>
                </a:solidFill>
                <a:latin typeface="Calibri" pitchFamily="34" charset="0"/>
              </a:defRPr>
            </a:lvl7pPr>
            <a:lvl8pPr marL="3305629" indent="-219765" eaLnBrk="0" fontAlgn="base" hangingPunct="0">
              <a:spcBef>
                <a:spcPct val="30000"/>
              </a:spcBef>
              <a:spcAft>
                <a:spcPct val="0"/>
              </a:spcAft>
              <a:defRPr sz="1200">
                <a:solidFill>
                  <a:schemeClr val="tx1"/>
                </a:solidFill>
                <a:latin typeface="Calibri" pitchFamily="34" charset="0"/>
              </a:defRPr>
            </a:lvl8pPr>
            <a:lvl9pPr marL="3745159" indent="-219765" eaLnBrk="0" fontAlgn="base" hangingPunct="0">
              <a:spcBef>
                <a:spcPct val="30000"/>
              </a:spcBef>
              <a:spcAft>
                <a:spcPct val="0"/>
              </a:spcAft>
              <a:defRPr sz="1200">
                <a:solidFill>
                  <a:schemeClr val="tx1"/>
                </a:solidFill>
                <a:latin typeface="Calibri" pitchFamily="34" charset="0"/>
              </a:defRPr>
            </a:lvl9pPr>
          </a:lstStyle>
          <a:p>
            <a:fld id="{E1B70DF9-13B8-4961-AF07-E13363C2660C}" type="slidenum">
              <a:rPr lang="en-US" altLang="fr-FR" smtClean="0">
                <a:latin typeface="Encode Sans Expanded" panose="00000505000000000000" pitchFamily="2" charset="0"/>
              </a:rPr>
              <a:pPr/>
              <a:t>52</a:t>
            </a:fld>
            <a:endParaRPr lang="en-US" altLang="fr-FR">
              <a:latin typeface="Encode Sans Expanded" panose="00000505000000000000" pitchFamily="2" charset="0"/>
            </a:endParaRPr>
          </a:p>
        </p:txBody>
      </p:sp>
      <p:sp>
        <p:nvSpPr>
          <p:cNvPr id="6" name="ZoneTexte 23">
            <a:extLst>
              <a:ext uri="{FF2B5EF4-FFF2-40B4-BE49-F238E27FC236}">
                <a16:creationId xmlns:a16="http://schemas.microsoft.com/office/drawing/2014/main" id="{65401620-4275-4134-8468-A1875314CBE5}"/>
              </a:ext>
            </a:extLst>
          </p:cNvPr>
          <p:cNvSpPr txBox="1">
            <a:spLocks noChangeArrowheads="1"/>
          </p:cNvSpPr>
          <p:nvPr/>
        </p:nvSpPr>
        <p:spPr bwMode="auto">
          <a:xfrm>
            <a:off x="258524" y="3856757"/>
            <a:ext cx="4592876" cy="56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6" tIns="44173" rIns="88346" bIns="44173"/>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fr-FR" dirty="0">
                <a:latin typeface="Encode Sans Expanded" panose="00000505000000000000" pitchFamily="2" charset="0"/>
              </a:rPr>
              <a:t>Illustrate the impact on the company's result of the payment of an increased first rent in financial leasing</a:t>
            </a:r>
            <a:endParaRPr lang="en-GB" altLang="fr-FR" dirty="0">
              <a:latin typeface="Encode Sans Expanded" panose="00000505000000000000" pitchFamily="2" charset="0"/>
            </a:endParaRPr>
          </a:p>
        </p:txBody>
      </p:sp>
      <p:sp>
        <p:nvSpPr>
          <p:cNvPr id="4" name="Slide Image Placeholder 3">
            <a:extLst>
              <a:ext uri="{FF2B5EF4-FFF2-40B4-BE49-F238E27FC236}">
                <a16:creationId xmlns:a16="http://schemas.microsoft.com/office/drawing/2014/main" id="{66198114-3B63-BF39-E505-E26F18108613}"/>
              </a:ext>
            </a:extLst>
          </p:cNvPr>
          <p:cNvSpPr>
            <a:spLocks noGrp="1" noRot="1" noChangeAspect="1"/>
          </p:cNvSpPr>
          <p:nvPr>
            <p:ph type="sldImg"/>
          </p:nvPr>
        </p:nvSpPr>
        <p:spPr>
          <a:xfrm>
            <a:off x="354013" y="469900"/>
            <a:ext cx="4792662" cy="2695575"/>
          </a:xfrm>
        </p:spPr>
      </p:sp>
    </p:spTree>
    <p:extLst>
      <p:ext uri="{BB962C8B-B14F-4D97-AF65-F5344CB8AC3E}">
        <p14:creationId xmlns:p14="http://schemas.microsoft.com/office/powerpoint/2010/main" val="4105323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773BDA22-1F23-4DE3-AFB8-B42161AB902F}"/>
              </a:ext>
            </a:extLst>
          </p:cNvPr>
          <p:cNvSpPr>
            <a:spLocks noGrp="1" noRot="1" noChangeAspect="1" noTextEdit="1"/>
          </p:cNvSpPr>
          <p:nvPr>
            <p:ph type="sldImg"/>
          </p:nvPr>
        </p:nvSpPr>
        <p:spPr>
          <a:xfrm>
            <a:off x="354013" y="469900"/>
            <a:ext cx="4792662" cy="2695575"/>
          </a:xfrm>
          <a:ln/>
        </p:spPr>
      </p:sp>
      <p:sp>
        <p:nvSpPr>
          <p:cNvPr id="29699" name="Espace réservé des commentaires 2">
            <a:extLst>
              <a:ext uri="{FF2B5EF4-FFF2-40B4-BE49-F238E27FC236}">
                <a16:creationId xmlns:a16="http://schemas.microsoft.com/office/drawing/2014/main" id="{0F32628D-0D2F-4EFA-B6BC-985C2806AD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a:latin typeface="Encode Sans Expanded" panose="00000505000000000000" pitchFamily="2" charset="0"/>
            </a:endParaRPr>
          </a:p>
          <a:p>
            <a:endParaRPr lang="fr-FR" altLang="fr-FR" sz="2400">
              <a:latin typeface="Encode Sans Expanded" panose="00000505000000000000" pitchFamily="2" charset="0"/>
            </a:endParaRPr>
          </a:p>
        </p:txBody>
      </p:sp>
      <p:sp>
        <p:nvSpPr>
          <p:cNvPr id="4" name="ZoneTexte 23">
            <a:extLst>
              <a:ext uri="{FF2B5EF4-FFF2-40B4-BE49-F238E27FC236}">
                <a16:creationId xmlns:a16="http://schemas.microsoft.com/office/drawing/2014/main" id="{8E182AE3-558F-A755-3F7B-78337E673FAD}"/>
              </a:ext>
            </a:extLst>
          </p:cNvPr>
          <p:cNvSpPr txBox="1">
            <a:spLocks noChangeArrowheads="1"/>
          </p:cNvSpPr>
          <p:nvPr/>
        </p:nvSpPr>
        <p:spPr bwMode="auto">
          <a:xfrm>
            <a:off x="213044" y="3848715"/>
            <a:ext cx="4188617" cy="56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6" tIns="44173" rIns="88346" bIns="44173"/>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fr-FR" dirty="0">
                <a:latin typeface="Encode Sans Expanded" panose="00000505000000000000" pitchFamily="2" charset="0"/>
              </a:rPr>
              <a:t>Synthesis exercise on the concepts of costs, expenses, income and revenues</a:t>
            </a:r>
            <a:endParaRPr lang="en-GB" altLang="fr-FR" dirty="0">
              <a:latin typeface="Encode Sans Expanded" panose="00000505000000000000" pitchFamily="2" charset="0"/>
            </a:endParaRPr>
          </a:p>
        </p:txBody>
      </p:sp>
      <p:sp>
        <p:nvSpPr>
          <p:cNvPr id="5" name="Slide Number Placeholder 3">
            <a:extLst>
              <a:ext uri="{FF2B5EF4-FFF2-40B4-BE49-F238E27FC236}">
                <a16:creationId xmlns:a16="http://schemas.microsoft.com/office/drawing/2014/main" id="{C5C0347C-069A-E577-FF84-DEA039B321AA}"/>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53</a:t>
            </a:fld>
            <a:endParaRPr lang="fr-FR"/>
          </a:p>
        </p:txBody>
      </p:sp>
    </p:spTree>
    <p:extLst>
      <p:ext uri="{BB962C8B-B14F-4D97-AF65-F5344CB8AC3E}">
        <p14:creationId xmlns:p14="http://schemas.microsoft.com/office/powerpoint/2010/main" val="1964384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F6B06-BCBC-672C-49FD-F58CDC571C0E}"/>
              </a:ext>
            </a:extLst>
          </p:cNvPr>
          <p:cNvSpPr>
            <a:spLocks noGrp="1" noRot="1" noChangeAspect="1"/>
          </p:cNvSpPr>
          <p:nvPr>
            <p:ph type="sldImg"/>
          </p:nvPr>
        </p:nvSpPr>
        <p:spPr>
          <a:xfrm>
            <a:off x="354013" y="469900"/>
            <a:ext cx="4792662" cy="2695575"/>
          </a:xfrm>
        </p:spPr>
      </p:sp>
      <p:sp>
        <p:nvSpPr>
          <p:cNvPr id="3" name="Notes Placeholder 2">
            <a:extLst>
              <a:ext uri="{FF2B5EF4-FFF2-40B4-BE49-F238E27FC236}">
                <a16:creationId xmlns:a16="http://schemas.microsoft.com/office/drawing/2014/main" id="{A1D5F836-4D68-BC6C-C4AF-BD4A0AA1C0B1}"/>
              </a:ext>
            </a:extLst>
          </p:cNvPr>
          <p:cNvSpPr>
            <a:spLocks noGrp="1"/>
          </p:cNvSpPr>
          <p:nvPr>
            <p:ph type="body" idx="1"/>
          </p:nvPr>
        </p:nvSpPr>
        <p:spPr/>
        <p:txBody>
          <a:bodyPr/>
          <a:lstStyle/>
          <a:p>
            <a:r>
              <a:rPr lang="en-US" sz="1100" dirty="0"/>
              <a:t>For each line, the trainer asks the participants what the impact is on the income statement (taxable income) and on the cash flow (balance sheet).</a:t>
            </a:r>
          </a:p>
        </p:txBody>
      </p:sp>
      <p:sp>
        <p:nvSpPr>
          <p:cNvPr id="4" name="Slide Number Placeholder 3">
            <a:extLst>
              <a:ext uri="{FF2B5EF4-FFF2-40B4-BE49-F238E27FC236}">
                <a16:creationId xmlns:a16="http://schemas.microsoft.com/office/drawing/2014/main" id="{5F5579A8-338C-07CB-B7B9-026CABD3AE41}"/>
              </a:ext>
            </a:extLst>
          </p:cNvPr>
          <p:cNvSpPr>
            <a:spLocks noGrp="1"/>
          </p:cNvSpPr>
          <p:nvPr>
            <p:ph type="sldNum" sz="quarter" idx="5"/>
          </p:nvPr>
        </p:nvSpPr>
        <p:spPr>
          <a:xfrm>
            <a:off x="5625495" y="6477722"/>
            <a:ext cx="4303607" cy="342178"/>
          </a:xfrm>
        </p:spPr>
        <p:txBody>
          <a:bodyPr/>
          <a:lstStyle/>
          <a:p>
            <a:fld id="{DA46B207-691D-4EE2-B9CC-9F376BF0DE64}" type="slidenum">
              <a:rPr lang="fr-FR" smtClean="0"/>
              <a:t>54</a:t>
            </a:fld>
            <a:endParaRPr lang="fr-FR"/>
          </a:p>
        </p:txBody>
      </p:sp>
      <p:sp>
        <p:nvSpPr>
          <p:cNvPr id="5" name="ZoneTexte 23">
            <a:extLst>
              <a:ext uri="{FF2B5EF4-FFF2-40B4-BE49-F238E27FC236}">
                <a16:creationId xmlns:a16="http://schemas.microsoft.com/office/drawing/2014/main" id="{2DC7AF10-C137-88E9-5C4E-247AFA78BE7F}"/>
              </a:ext>
            </a:extLst>
          </p:cNvPr>
          <p:cNvSpPr txBox="1">
            <a:spLocks noChangeArrowheads="1"/>
          </p:cNvSpPr>
          <p:nvPr/>
        </p:nvSpPr>
        <p:spPr bwMode="auto">
          <a:xfrm>
            <a:off x="213044" y="3848715"/>
            <a:ext cx="4377886" cy="56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6" tIns="44173" rIns="88346" bIns="44173"/>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fr-FR" dirty="0">
                <a:latin typeface="Encode Sans Expanded" panose="00000505000000000000" pitchFamily="2" charset="0"/>
              </a:rPr>
              <a:t>Synthesis exercise to check the knowledge of the notions seen through this training</a:t>
            </a:r>
            <a:endParaRPr lang="en-GB" altLang="fr-FR" dirty="0">
              <a:latin typeface="Encode Sans Expanded" panose="00000505000000000000" pitchFamily="2" charset="0"/>
            </a:endParaRPr>
          </a:p>
        </p:txBody>
      </p:sp>
    </p:spTree>
    <p:extLst>
      <p:ext uri="{BB962C8B-B14F-4D97-AF65-F5344CB8AC3E}">
        <p14:creationId xmlns:p14="http://schemas.microsoft.com/office/powerpoint/2010/main" val="3420420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55</a:t>
            </a:fld>
            <a:endParaRPr lang="fr-FR"/>
          </a:p>
        </p:txBody>
      </p:sp>
      <p:sp>
        <p:nvSpPr>
          <p:cNvPr id="6" name="TextBox 5">
            <a:extLst>
              <a:ext uri="{FF2B5EF4-FFF2-40B4-BE49-F238E27FC236}">
                <a16:creationId xmlns:a16="http://schemas.microsoft.com/office/drawing/2014/main" id="{4961638E-82C4-716D-846F-9D905047E4FA}"/>
              </a:ext>
            </a:extLst>
          </p:cNvPr>
          <p:cNvSpPr txBox="1"/>
          <p:nvPr/>
        </p:nvSpPr>
        <p:spPr>
          <a:xfrm>
            <a:off x="181569" y="3816796"/>
            <a:ext cx="4965106" cy="830997"/>
          </a:xfrm>
          <a:prstGeom prst="rect">
            <a:avLst/>
          </a:prstGeom>
          <a:noFill/>
        </p:spPr>
        <p:txBody>
          <a:bodyPr wrap="square">
            <a:spAutoFit/>
          </a:bodyPr>
          <a:lstStyle/>
          <a:p>
            <a:r>
              <a:rPr lang="en-US" sz="1200" dirty="0" err="1">
                <a:latin typeface="Encode Sans Expanded" panose="00000505000000000000" pitchFamily="2" charset="0"/>
              </a:rPr>
              <a:t>Summarise</a:t>
            </a:r>
            <a:r>
              <a:rPr lang="en-US" sz="1200" dirty="0">
                <a:latin typeface="Encode Sans Expanded" panose="00000505000000000000" pitchFamily="2" charset="0"/>
              </a:rPr>
              <a:t> the key elements of the training</a:t>
            </a:r>
          </a:p>
          <a:p>
            <a:r>
              <a:rPr lang="en-US" sz="1200" dirty="0">
                <a:latin typeface="Encode Sans Expanded" panose="00000505000000000000" pitchFamily="2" charset="0"/>
              </a:rPr>
              <a:t>Check that participants' expectations have been met</a:t>
            </a:r>
          </a:p>
          <a:p>
            <a:r>
              <a:rPr lang="en-US" sz="1200" dirty="0">
                <a:latin typeface="Encode Sans Expanded" panose="00000505000000000000" pitchFamily="2" charset="0"/>
              </a:rPr>
              <a:t>Measure the level of memory anchorage of key concepts through a summary quiz</a:t>
            </a:r>
          </a:p>
        </p:txBody>
      </p:sp>
    </p:spTree>
    <p:extLst>
      <p:ext uri="{BB962C8B-B14F-4D97-AF65-F5344CB8AC3E}">
        <p14:creationId xmlns:p14="http://schemas.microsoft.com/office/powerpoint/2010/main" val="41238884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5" name="TextBox 4">
            <a:extLst>
              <a:ext uri="{FF2B5EF4-FFF2-40B4-BE49-F238E27FC236}">
                <a16:creationId xmlns:a16="http://schemas.microsoft.com/office/drawing/2014/main" id="{EF76A1EA-146F-39B6-19C7-3D5EA3A273D2}"/>
              </a:ext>
            </a:extLst>
          </p:cNvPr>
          <p:cNvSpPr txBox="1"/>
          <p:nvPr/>
        </p:nvSpPr>
        <p:spPr>
          <a:xfrm>
            <a:off x="142952" y="3783116"/>
            <a:ext cx="49998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Review the expectations expressed by the participants at the beginning of this training and check that they have been covered</a:t>
            </a:r>
          </a:p>
        </p:txBody>
      </p:sp>
    </p:spTree>
    <p:extLst>
      <p:ext uri="{BB962C8B-B14F-4D97-AF65-F5344CB8AC3E}">
        <p14:creationId xmlns:p14="http://schemas.microsoft.com/office/powerpoint/2010/main" val="2679024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sz="1100" dirty="0"/>
              <a:t>Business management is a very broad subject that is impossible to cover in 90'. We have covered the main mechanisms that will enable you to position yourself as a business partner.</a:t>
            </a:r>
          </a:p>
          <a:p>
            <a:endParaRPr lang="en-US" sz="1100" dirty="0"/>
          </a:p>
          <a:p>
            <a:r>
              <a:rPr lang="en-US" sz="1100" dirty="0"/>
              <a:t>Knowing the basic vocabulary of accounting is essential to be credible for your </a:t>
            </a:r>
            <a:r>
              <a:rPr lang="en-US" sz="1100" dirty="0" err="1"/>
              <a:t>BtoB</a:t>
            </a:r>
            <a:r>
              <a:rPr lang="en-US" sz="1100" dirty="0"/>
              <a:t> customer and to get out of a conversation exclusively oriented towards the vehicle and commercial conditions of the offer.</a:t>
            </a:r>
          </a:p>
          <a:p>
            <a:endParaRPr lang="en-US" sz="1100" dirty="0"/>
          </a:p>
          <a:p>
            <a:r>
              <a:rPr lang="en-US" sz="1100" dirty="0"/>
              <a:t>This will enable you to create value in the eyes of your customer.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5" name="TextBox 4">
            <a:extLst>
              <a:ext uri="{FF2B5EF4-FFF2-40B4-BE49-F238E27FC236}">
                <a16:creationId xmlns:a16="http://schemas.microsoft.com/office/drawing/2014/main" id="{918AC816-167B-B7D2-BD7B-3004033002C7}"/>
              </a:ext>
            </a:extLst>
          </p:cNvPr>
          <p:cNvSpPr txBox="1"/>
          <p:nvPr/>
        </p:nvSpPr>
        <p:spPr>
          <a:xfrm>
            <a:off x="142952" y="3783116"/>
            <a:ext cx="4999858" cy="459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Summarise</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the key elements that affected the participants during the training</a:t>
            </a:r>
          </a:p>
        </p:txBody>
      </p:sp>
    </p:spTree>
    <p:extLst>
      <p:ext uri="{BB962C8B-B14F-4D97-AF65-F5344CB8AC3E}">
        <p14:creationId xmlns:p14="http://schemas.microsoft.com/office/powerpoint/2010/main" val="2305815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p:txBody>
          <a:bodyPr/>
          <a:lstStyle/>
          <a:p>
            <a:pPr lvl="0"/>
            <a:r>
              <a:rPr lang="en-US" sz="1100" dirty="0"/>
              <a:t>Thank you for participating in this virtual class.</a:t>
            </a:r>
            <a:endParaRPr lang="fr-FR" sz="1100" dirty="0"/>
          </a:p>
        </p:txBody>
      </p:sp>
      <p:sp>
        <p:nvSpPr>
          <p:cNvPr id="6" name="Slide Number Placeholder 3">
            <a:extLst>
              <a:ext uri="{FF2B5EF4-FFF2-40B4-BE49-F238E27FC236}">
                <a16:creationId xmlns:a16="http://schemas.microsoft.com/office/drawing/2014/main" id="{E59FC22A-815B-4E61-8E14-4ECF82764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7" name="Slide Image Placeholder 6">
            <a:extLst>
              <a:ext uri="{FF2B5EF4-FFF2-40B4-BE49-F238E27FC236}">
                <a16:creationId xmlns:a16="http://schemas.microsoft.com/office/drawing/2014/main" id="{5D1D2066-F74D-4539-BF27-667F8AFC3466}"/>
              </a:ext>
            </a:extLst>
          </p:cNvPr>
          <p:cNvSpPr>
            <a:spLocks noGrp="1" noRot="1" noChangeAspect="1"/>
          </p:cNvSpPr>
          <p:nvPr>
            <p:ph type="sldImg"/>
          </p:nvPr>
        </p:nvSpPr>
        <p:spPr>
          <a:xfrm>
            <a:off x="354013" y="469900"/>
            <a:ext cx="4792662" cy="2695575"/>
          </a:xfrm>
        </p:spPr>
      </p:sp>
    </p:spTree>
    <p:extLst>
      <p:ext uri="{BB962C8B-B14F-4D97-AF65-F5344CB8AC3E}">
        <p14:creationId xmlns:p14="http://schemas.microsoft.com/office/powerpoint/2010/main" val="568793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54013" y="469900"/>
            <a:ext cx="4792662" cy="2695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191231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The trainer shares a whiteboard and asks the participants to express their expectations regarding the training topic.</a:t>
            </a:r>
          </a:p>
          <a:p>
            <a:endParaRPr lang="en-US" dirty="0"/>
          </a:p>
          <a:p>
            <a:r>
              <a:rPr lang="en-US" dirty="0"/>
              <a:t>Once all participants have shared their expectations, the trainer goes through the items listed and links them to the different chapters of the VCT.</a:t>
            </a:r>
          </a:p>
          <a:p>
            <a:endParaRPr lang="en-US" dirty="0"/>
          </a:p>
          <a:p>
            <a:r>
              <a:rPr lang="en-US" dirty="0"/>
              <a:t>At the end of this VCT, the trainer will come back to this screen to make sure that all elements have been covered during the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panose="00000505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Encode Sans Expanded" panose="00000505000000000000" pitchFamily="2" charset="0"/>
              <a:ea typeface="+mn-ea"/>
              <a:cs typeface="+mn-cs"/>
            </a:endParaRPr>
          </a:p>
        </p:txBody>
      </p:sp>
      <p:sp>
        <p:nvSpPr>
          <p:cNvPr id="5" name="TextBox 4">
            <a:extLst>
              <a:ext uri="{FF2B5EF4-FFF2-40B4-BE49-F238E27FC236}">
                <a16:creationId xmlns:a16="http://schemas.microsoft.com/office/drawing/2014/main" id="{342E20A5-1781-9F85-6A4A-2861F3FEBC75}"/>
              </a:ext>
            </a:extLst>
          </p:cNvPr>
          <p:cNvSpPr txBox="1"/>
          <p:nvPr/>
        </p:nvSpPr>
        <p:spPr>
          <a:xfrm>
            <a:off x="142952" y="3766101"/>
            <a:ext cx="4651206" cy="459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A</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llow</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participants to express their expectations with regard to the subject of the training</a:t>
            </a:r>
          </a:p>
        </p:txBody>
      </p:sp>
    </p:spTree>
    <p:extLst>
      <p:ext uri="{BB962C8B-B14F-4D97-AF65-F5344CB8AC3E}">
        <p14:creationId xmlns:p14="http://schemas.microsoft.com/office/powerpoint/2010/main" val="171190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Very often, the automotive needs of your </a:t>
            </a:r>
            <a:r>
              <a:rPr lang="en-US" dirty="0" err="1"/>
              <a:t>BtoB</a:t>
            </a:r>
            <a:r>
              <a:rPr lang="en-US" dirty="0"/>
              <a:t> customers are only one of their concerns among many others. </a:t>
            </a:r>
          </a:p>
          <a:p>
            <a:r>
              <a:rPr lang="en-US" dirty="0"/>
              <a:t>Even if they don't talk to you about it directly, the choices they make regarding the car (acquisition mode, budgeting -or not- the operational costs of their fleet) will have impacts on other cost items for the company.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223457" y="3841878"/>
            <a:ext cx="4584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Get participants to agree on the importance of understanding the needs and concerns of </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BtoB</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customers as a whole, beyond their automotive issues.</a:t>
            </a:r>
          </a:p>
        </p:txBody>
      </p:sp>
    </p:spTree>
    <p:extLst>
      <p:ext uri="{BB962C8B-B14F-4D97-AF65-F5344CB8AC3E}">
        <p14:creationId xmlns:p14="http://schemas.microsoft.com/office/powerpoint/2010/main" val="161234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Many entrepreneurs are concerned about the pressure on their company's cash flow.</a:t>
            </a:r>
          </a:p>
          <a:p>
            <a:endParaRPr lang="en-US" dirty="0"/>
          </a:p>
          <a:p>
            <a:r>
              <a:rPr lang="en-US" dirty="0"/>
              <a:t>Main causes: </a:t>
            </a:r>
          </a:p>
          <a:p>
            <a:r>
              <a:rPr lang="en-US" dirty="0"/>
              <a:t>• Under-</a:t>
            </a:r>
            <a:r>
              <a:rPr lang="en-US" dirty="0" err="1"/>
              <a:t>capitalisation</a:t>
            </a:r>
            <a:r>
              <a:rPr lang="en-US" dirty="0"/>
              <a:t> in relation to the level of activity of the company or sector: lack of financial resources to finance stocks and accounts receivable</a:t>
            </a:r>
          </a:p>
          <a:p>
            <a:endParaRPr lang="en-US" dirty="0"/>
          </a:p>
          <a:p>
            <a:r>
              <a:rPr lang="en-US" dirty="0"/>
              <a:t>• Impact of cash flow (supplier/customer payment lags)</a:t>
            </a:r>
          </a:p>
          <a:p>
            <a:endParaRPr lang="en-US" dirty="0"/>
          </a:p>
          <a:p>
            <a:r>
              <a:rPr lang="en-US" dirty="0"/>
              <a:t>• Not enough margin to finance business growth</a:t>
            </a:r>
          </a:p>
          <a:p>
            <a:endParaRPr lang="en-US" dirty="0"/>
          </a:p>
          <a:p>
            <a:r>
              <a:rPr lang="en-US" dirty="0"/>
              <a:t>These uncertainties can hinder the conclusion of purchase orders. It is up to you to turn these threats into opportunities.</a:t>
            </a:r>
          </a:p>
          <a:p>
            <a:endParaRPr lang="en-US" dirty="0"/>
          </a:p>
          <a:p>
            <a:r>
              <a:rPr lang="en-US" dirty="0"/>
              <a:t>It is essential to master and understand these issues in order to position yourself as a true business partner for your </a:t>
            </a:r>
            <a:r>
              <a:rPr lang="en-US" dirty="0" err="1"/>
              <a:t>BtoB</a:t>
            </a:r>
            <a:r>
              <a:rPr lang="en-US" dirty="0"/>
              <a:t> customers.</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8</a:t>
            </a:fld>
            <a:endParaRPr lang="fr-FR"/>
          </a:p>
        </p:txBody>
      </p:sp>
      <p:sp>
        <p:nvSpPr>
          <p:cNvPr id="5" name="TextBox 4">
            <a:extLst>
              <a:ext uri="{FF2B5EF4-FFF2-40B4-BE49-F238E27FC236}">
                <a16:creationId xmlns:a16="http://schemas.microsoft.com/office/drawing/2014/main" id="{F1574E1A-B353-9B2C-B69B-A2D9EDDB023B}"/>
              </a:ext>
            </a:extLst>
          </p:cNvPr>
          <p:cNvSpPr txBox="1"/>
          <p:nvPr/>
        </p:nvSpPr>
        <p:spPr>
          <a:xfrm>
            <a:off x="223457" y="3841878"/>
            <a:ext cx="4584996" cy="642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Present some examples of business problems of your </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BtoB</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customers, which will be </a:t>
            </a:r>
            <a:r>
              <a:rPr lang="en-US" sz="1200" dirty="0" err="1">
                <a:solidFill>
                  <a:prstClr val="black"/>
                </a:solidFill>
                <a:latin typeface="Encode Sans Expanded" panose="00000505000000000000" pitchFamily="2" charset="0"/>
              </a:rPr>
              <a:t>analys</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ed throughout this training</a:t>
            </a:r>
          </a:p>
        </p:txBody>
      </p:sp>
    </p:spTree>
    <p:extLst>
      <p:ext uri="{BB962C8B-B14F-4D97-AF65-F5344CB8AC3E}">
        <p14:creationId xmlns:p14="http://schemas.microsoft.com/office/powerpoint/2010/main" val="138499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69900"/>
            <a:ext cx="4792662" cy="2695575"/>
          </a:xfrm>
        </p:spPr>
      </p:sp>
      <p:sp>
        <p:nvSpPr>
          <p:cNvPr id="3" name="Notes Placeholder 2"/>
          <p:cNvSpPr>
            <a:spLocks noGrp="1"/>
          </p:cNvSpPr>
          <p:nvPr>
            <p:ph type="body" idx="1"/>
          </p:nvPr>
        </p:nvSpPr>
        <p:spPr/>
        <p:txBody>
          <a:bodyPr/>
          <a:lstStyle/>
          <a:p>
            <a:r>
              <a:rPr lang="en-US" dirty="0"/>
              <a:t>Expected duration of this sequence = 15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ea typeface="+mn-ea"/>
              <a:cs typeface="+mn-cs"/>
            </a:endParaRPr>
          </a:p>
        </p:txBody>
      </p:sp>
      <p:sp>
        <p:nvSpPr>
          <p:cNvPr id="5" name="TextBox 4">
            <a:extLst>
              <a:ext uri="{FF2B5EF4-FFF2-40B4-BE49-F238E27FC236}">
                <a16:creationId xmlns:a16="http://schemas.microsoft.com/office/drawing/2014/main" id="{16E9E659-9F35-1380-44ED-FBDBF33E139E}"/>
              </a:ext>
            </a:extLst>
          </p:cNvPr>
          <p:cNvSpPr txBox="1"/>
          <p:nvPr/>
        </p:nvSpPr>
        <p:spPr>
          <a:xfrm>
            <a:off x="142952" y="3766101"/>
            <a:ext cx="4651206" cy="120032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Relate the business issues of your </a:t>
            </a:r>
            <a:r>
              <a:rPr kumimoji="0" lang="en-US" sz="1200" b="0" i="0" u="none" strike="noStrike" kern="1200" cap="none" spc="0" normalizeH="0" baseline="0" noProof="0" dirty="0" err="1">
                <a:ln>
                  <a:noFill/>
                </a:ln>
                <a:solidFill>
                  <a:prstClr val="black"/>
                </a:solidFill>
                <a:effectLst/>
                <a:uLnTx/>
                <a:uFillTx/>
                <a:latin typeface="Encode Sans Expanded" panose="00000505000000000000" pitchFamily="2" charset="0"/>
                <a:ea typeface="+mn-ea"/>
                <a:cs typeface="+mn-cs"/>
              </a:rPr>
              <a:t>BtoB</a:t>
            </a: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 clients to your job as a sales </a:t>
            </a:r>
            <a:r>
              <a:rPr lang="en-US" sz="1200" dirty="0">
                <a:solidFill>
                  <a:prstClr val="black"/>
                </a:solidFill>
                <a:latin typeface="Encode Sans Expanded" panose="00000505000000000000" pitchFamily="2" charset="0"/>
              </a:rPr>
              <a:t>adviser</a:t>
            </a:r>
            <a:endPar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Understand the strengths and weaknesses of companies according to their size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Encode Sans Expanded" panose="00000505000000000000" pitchFamily="2" charset="0"/>
                <a:ea typeface="+mn-ea"/>
                <a:cs typeface="+mn-cs"/>
              </a:rPr>
              <a:t>Become familiar with the basic concepts of business management</a:t>
            </a:r>
          </a:p>
        </p:txBody>
      </p:sp>
    </p:spTree>
    <p:extLst>
      <p:ext uri="{BB962C8B-B14F-4D97-AF65-F5344CB8AC3E}">
        <p14:creationId xmlns:p14="http://schemas.microsoft.com/office/powerpoint/2010/main" val="244689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1154637" y="2099532"/>
            <a:ext cx="10080000" cy="3240000"/>
          </a:xfrm>
        </p:spPr>
        <p:txBody>
          <a:bodyPr anchor="t"/>
          <a:lstStyle>
            <a:lvl1pPr algn="l">
              <a:lnSpc>
                <a:spcPct val="90000"/>
              </a:lnSpc>
              <a:defRPr sz="4700">
                <a:solidFill>
                  <a:schemeClr val="bg1"/>
                </a:solidFill>
                <a:latin typeface="+mn-lt"/>
              </a:defRPr>
            </a:lvl1pPr>
          </a:lstStyle>
          <a:p>
            <a:r>
              <a:rPr lang="en-US" noProof="0"/>
              <a:t>Click to edit 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1154637" y="5937816"/>
            <a:ext cx="10080000" cy="360000"/>
          </a:xfrm>
        </p:spPr>
        <p:txBody>
          <a:bodyPr anchor="t"/>
          <a:lstStyle>
            <a:lvl1pPr marL="0" indent="0" algn="l">
              <a:lnSpc>
                <a:spcPct val="90000"/>
              </a:lnSpc>
              <a:spcBef>
                <a:spcPts val="0"/>
              </a:spcBef>
              <a:buNone/>
              <a:defRPr sz="18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4" name="Espace réservé de la date 13">
            <a:extLst>
              <a:ext uri="{FF2B5EF4-FFF2-40B4-BE49-F238E27FC236}">
                <a16:creationId xmlns:a16="http://schemas.microsoft.com/office/drawing/2014/main" id="{300CADA1-D253-4F6F-88CF-D8727A69C674}"/>
              </a:ext>
            </a:extLst>
          </p:cNvPr>
          <p:cNvSpPr>
            <a:spLocks noGrp="1"/>
          </p:cNvSpPr>
          <p:nvPr>
            <p:ph type="dt" sz="half" idx="10"/>
          </p:nvPr>
        </p:nvSpPr>
        <p:spPr>
          <a:xfrm>
            <a:off x="1154637" y="5425540"/>
            <a:ext cx="2880000" cy="468000"/>
          </a:xfrm>
        </p:spPr>
        <p:txBody>
          <a:bodyPr anchor="t"/>
          <a:lstStyle>
            <a:lvl1pPr algn="l">
              <a:defRPr lang="fr-FR" sz="2500" b="0" kern="1200" cap="all" baseline="0" dirty="0" smtClean="0">
                <a:solidFill>
                  <a:schemeClr val="bg1"/>
                </a:solidFill>
                <a:latin typeface="+mn-lt"/>
                <a:ea typeface="+mn-ea"/>
                <a:cs typeface="+mn-cs"/>
              </a:defRPr>
            </a:lvl1pPr>
          </a:lstStyle>
          <a:p>
            <a:r>
              <a:rPr lang="en-US"/>
              <a:t>YYYY/MM/DD</a:t>
            </a:r>
            <a:endParaRPr lang="en-US">
              <a:latin typeface="+mn-lt"/>
            </a:endParaRPr>
          </a:p>
        </p:txBody>
      </p:sp>
      <p:sp>
        <p:nvSpPr>
          <p:cNvPr id="15" name="Espace réservé du pied de page 14">
            <a:extLst>
              <a:ext uri="{FF2B5EF4-FFF2-40B4-BE49-F238E27FC236}">
                <a16:creationId xmlns:a16="http://schemas.microsoft.com/office/drawing/2014/main" id="{220B2E6D-A47C-49EF-BD1D-CD4E8D91A525}"/>
              </a:ext>
            </a:extLst>
          </p:cNvPr>
          <p:cNvSpPr>
            <a:spLocks noGrp="1"/>
          </p:cNvSpPr>
          <p:nvPr>
            <p:ph type="ftr" sz="quarter" idx="11"/>
          </p:nvPr>
        </p:nvSpPr>
        <p:spPr/>
        <p:txBody>
          <a:bodyPr/>
          <a:lstStyle>
            <a:lvl1pPr>
              <a:defRPr>
                <a:solidFill>
                  <a:schemeClr val="bg1"/>
                </a:solidFill>
                <a:latin typeface="+mn-lt"/>
              </a:defRPr>
            </a:lvl1pPr>
          </a:lstStyle>
          <a:p>
            <a:r>
              <a:rPr lang="en-US"/>
              <a:t>Communication Department</a:t>
            </a:r>
          </a:p>
        </p:txBody>
      </p:sp>
      <p:sp>
        <p:nvSpPr>
          <p:cNvPr id="16" name="Espace réservé du numéro de diapositive 15">
            <a:extLst>
              <a:ext uri="{FF2B5EF4-FFF2-40B4-BE49-F238E27FC236}">
                <a16:creationId xmlns:a16="http://schemas.microsoft.com/office/drawing/2014/main" id="{51BEB788-E3EA-4C0F-B6FF-45518A2C529D}"/>
              </a:ext>
            </a:extLst>
          </p:cNvPr>
          <p:cNvSpPr>
            <a:spLocks noGrp="1"/>
          </p:cNvSpPr>
          <p:nvPr>
            <p:ph type="sldNum" sz="quarter" idx="12"/>
          </p:nvPr>
        </p:nvSpPr>
        <p:spPr/>
        <p:txBody>
          <a:bodyPr/>
          <a:lstStyle>
            <a:lvl1pPr>
              <a:defRPr>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294522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793216"/>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27382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6869437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361351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4129855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28145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20624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00656190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40954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exte avec 1 photo verticale">
    <p:bg>
      <p:bgRef idx="1001">
        <a:schemeClr val="bg1"/>
      </p:bgRef>
    </p:bg>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454976" y="1293494"/>
            <a:ext cx="5275263" cy="4682134"/>
          </a:xfrm>
        </p:spPr>
        <p:txBody>
          <a:bodyPr anchor="ctr"/>
          <a:lstStyle>
            <a:lvl1pPr marL="0" indent="0">
              <a:buNone/>
              <a:defRPr sz="2800">
                <a:solidFill>
                  <a:schemeClr val="tx2"/>
                </a:solidFill>
              </a:defRPr>
            </a:lvl1pPr>
            <a:lvl2pPr>
              <a:defRPr sz="20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p:txBody>
      </p:sp>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pic>
        <p:nvPicPr>
          <p:cNvPr id="7" name="Image 6"/>
          <p:cNvPicPr>
            <a:picLocks noChangeAspect="1"/>
          </p:cNvPicPr>
          <p:nvPr userDrawn="1"/>
        </p:nvPicPr>
        <p:blipFill>
          <a:blip r:embed="rId2"/>
          <a:stretch>
            <a:fillRect/>
          </a:stretch>
        </p:blipFill>
        <p:spPr>
          <a:xfrm>
            <a:off x="6174006" y="1293494"/>
            <a:ext cx="5218628" cy="4682134"/>
          </a:xfrm>
          <a:prstGeom prst="rect">
            <a:avLst/>
          </a:prstGeom>
        </p:spPr>
      </p:pic>
    </p:spTree>
    <p:extLst>
      <p:ext uri="{BB962C8B-B14F-4D97-AF65-F5344CB8AC3E}">
        <p14:creationId xmlns:p14="http://schemas.microsoft.com/office/powerpoint/2010/main" val="369141267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9007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mn-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mj-lt"/>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60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9036942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3579931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389598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948629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25699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73951129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823721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5489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827722"/>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335851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58651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18122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2693427-0064-4C20-BB8A-3162AB9CD16F}"/>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5" name="Espace réservé du texte 14">
            <a:extLst>
              <a:ext uri="{FF2B5EF4-FFF2-40B4-BE49-F238E27FC236}">
                <a16:creationId xmlns:a16="http://schemas.microsoft.com/office/drawing/2014/main" id="{A234AADB-645B-4C3C-BFE7-89D1937EB42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a:xfrm>
            <a:off x="10979874" y="6489701"/>
            <a:ext cx="720000" cy="216000"/>
          </a:xfrm>
          <a:prstGeom prst="rect">
            <a:avLst/>
          </a:prstGeom>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184132488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with highlighting 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F581A243-5732-484F-875D-AE7E17E76B5D}"/>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0" name="Espace réservé du texte 9">
            <a:extLst>
              <a:ext uri="{FF2B5EF4-FFF2-40B4-BE49-F238E27FC236}">
                <a16:creationId xmlns:a16="http://schemas.microsoft.com/office/drawing/2014/main" id="{FF92FB9F-55B8-45CD-A54D-ADF6B8758742}"/>
              </a:ext>
            </a:extLst>
          </p:cNvPr>
          <p:cNvSpPr>
            <a:spLocks noGrp="1"/>
          </p:cNvSpPr>
          <p:nvPr>
            <p:ph type="body" sz="quarter" idx="19" hasCustomPrompt="1"/>
          </p:nvPr>
        </p:nvSpPr>
        <p:spPr>
          <a:xfrm>
            <a:off x="1" y="449849"/>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a:xfrm>
            <a:off x="10979874" y="6489701"/>
            <a:ext cx="720000" cy="216000"/>
          </a:xfrm>
          <a:prstGeom prst="rect">
            <a:avLst/>
          </a:prstGeom>
        </p:spPr>
        <p:txBody>
          <a:bodyPr/>
          <a:lstStyle/>
          <a:p>
            <a:fld id="{975A587B-5814-4D9B-9598-FE9CB954CB01}" type="slidenum">
              <a:rPr lang="en-US" noProof="0" smtClean="0"/>
              <a:pPr/>
              <a:t>‹N°›</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43890" y="1128410"/>
            <a:ext cx="545400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5" name="Titre 14">
            <a:extLst>
              <a:ext uri="{FF2B5EF4-FFF2-40B4-BE49-F238E27FC236}">
                <a16:creationId xmlns:a16="http://schemas.microsoft.com/office/drawing/2014/main" id="{135F8181-64D0-4B6F-93D7-8C10D48D5CD1}"/>
              </a:ext>
            </a:extLst>
          </p:cNvPr>
          <p:cNvSpPr>
            <a:spLocks noGrp="1"/>
          </p:cNvSpPr>
          <p:nvPr>
            <p:ph type="title" hasCustomPrompt="1"/>
          </p:nvPr>
        </p:nvSpPr>
        <p:spPr>
          <a:xfrm>
            <a:off x="6094800" y="1128410"/>
            <a:ext cx="5500800" cy="5039202"/>
          </a:xfrm>
          <a:custGeom>
            <a:avLst/>
            <a:gdLst>
              <a:gd name="connsiteX0" fmla="*/ 0 w 5500800"/>
              <a:gd name="connsiteY0" fmla="*/ 0 h 5039202"/>
              <a:gd name="connsiteX1" fmla="*/ 5500800 w 5500800"/>
              <a:gd name="connsiteY1" fmla="*/ 0 h 5039202"/>
              <a:gd name="connsiteX2" fmla="*/ 5500800 w 5500800"/>
              <a:gd name="connsiteY2" fmla="*/ 5039202 h 5039202"/>
              <a:gd name="connsiteX3" fmla="*/ 0 w 550080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500800" h="5039202">
                <a:moveTo>
                  <a:pt x="0" y="0"/>
                </a:moveTo>
                <a:lnTo>
                  <a:pt x="5500800" y="0"/>
                </a:lnTo>
                <a:lnTo>
                  <a:pt x="5500800" y="5039202"/>
                </a:lnTo>
                <a:lnTo>
                  <a:pt x="0" y="5039202"/>
                </a:lnTo>
                <a:close/>
              </a:path>
            </a:pathLst>
          </a:custGeom>
          <a:solidFill>
            <a:schemeClr val="tx2"/>
          </a:solidFill>
        </p:spPr>
        <p:txBody>
          <a:bodyPr wrap="square" lIns="648000" tIns="360000" rIns="360000" bIns="360000" anchor="ctr">
            <a:noAutofit/>
          </a:bodyPr>
          <a:lstStyle>
            <a:lvl1pPr>
              <a:defRPr sz="2400">
                <a:solidFill>
                  <a:schemeClr val="bg1"/>
                </a:solidFill>
              </a:defRPr>
            </a:lvl1pPr>
          </a:lstStyle>
          <a:p>
            <a:r>
              <a:rPr lang="en-US" noProof="0"/>
              <a:t>Click to edit Master title style</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52417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414617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71" r:id="rId1"/>
    <p:sldLayoutId id="2147483690" r:id="rId2"/>
  </p:sldLayoutIdLst>
  <p:hf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pic>
        <p:nvPicPr>
          <p:cNvPr id="9" name="Immagine 1">
            <a:extLst>
              <a:ext uri="{FF2B5EF4-FFF2-40B4-BE49-F238E27FC236}">
                <a16:creationId xmlns:a16="http://schemas.microsoft.com/office/drawing/2014/main" id="{EE8FF63E-AB4C-495C-A76C-4A9E9461FB93}"/>
              </a:ext>
            </a:extLst>
          </p:cNvPr>
          <p:cNvPicPr>
            <a:picLocks noChangeAspect="1"/>
          </p:cNvPicPr>
          <p:nvPr userDrawn="1"/>
        </p:nvPicPr>
        <p:blipFill>
          <a:blip r:embed="rId8"/>
          <a:stretch>
            <a:fillRect/>
          </a:stretch>
        </p:blipFill>
        <p:spPr>
          <a:xfrm>
            <a:off x="10346358" y="36374"/>
            <a:ext cx="1845642" cy="596855"/>
          </a:xfrm>
          <a:prstGeom prst="rect">
            <a:avLst/>
          </a:prstGeom>
        </p:spPr>
      </p:pic>
      <p:sp>
        <p:nvSpPr>
          <p:cNvPr id="7" name="TextBox 6">
            <a:extLst>
              <a:ext uri="{FF2B5EF4-FFF2-40B4-BE49-F238E27FC236}">
                <a16:creationId xmlns:a16="http://schemas.microsoft.com/office/drawing/2014/main" id="{BA0F8855-23BD-4B44-A543-73DD82B10640}"/>
              </a:ext>
            </a:extLst>
          </p:cNvPr>
          <p:cNvSpPr txBox="1"/>
          <p:nvPr userDrawn="1"/>
        </p:nvSpPr>
        <p:spPr>
          <a:xfrm>
            <a:off x="11345081" y="6574896"/>
            <a:ext cx="802257" cy="261610"/>
          </a:xfrm>
          <a:prstGeom prst="rect">
            <a:avLst/>
          </a:prstGeom>
          <a:noFill/>
        </p:spPr>
        <p:txBody>
          <a:bodyPr wrap="square" rtlCol="0">
            <a:spAutoFit/>
          </a:bodyPr>
          <a:lstStyle/>
          <a:p>
            <a:pPr algn="r"/>
            <a:fld id="{D1AB92C6-CF60-4BE9-BA06-3FAEA9FC4D77}" type="slidenum">
              <a:rPr lang="en-US" sz="1100" smtClean="0"/>
              <a:pPr algn="r"/>
              <a:t>‹N°›</a:t>
            </a:fld>
            <a:endParaRPr lang="en-US" sz="1100"/>
          </a:p>
        </p:txBody>
      </p:sp>
    </p:spTree>
    <p:extLst>
      <p:ext uri="{BB962C8B-B14F-4D97-AF65-F5344CB8AC3E}">
        <p14:creationId xmlns:p14="http://schemas.microsoft.com/office/powerpoint/2010/main" val="139973164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36" r:id="rId3"/>
    <p:sldLayoutId id="2147483737" r:id="rId4"/>
    <p:sldLayoutId id="2147483699" r:id="rId5"/>
    <p:sldLayoutId id="2147483700" r:id="rId6"/>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076972A9-069A-4041-9118-DA0C1EB714BD}"/>
              </a:ext>
            </a:extLst>
          </p:cNvPr>
          <p:cNvPicPr>
            <a:picLocks noChangeAspect="1"/>
          </p:cNvPicPr>
          <p:nvPr userDrawn="1"/>
        </p:nvPicPr>
        <p:blipFill>
          <a:blip r:embed="rId5"/>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2800164359"/>
      </p:ext>
    </p:extLst>
  </p:cSld>
  <p:clrMap bg1="lt1" tx1="dk1" bg2="lt2" tx2="dk2" accent1="accent1" accent2="accent2" accent3="accent3" accent4="accent4" accent5="accent5" accent6="accent6" hlink="hlink" folHlink="folHlink"/>
  <p:sldLayoutIdLst>
    <p:sldLayoutId id="2147483709" r:id="rId1"/>
    <p:sldLayoutId id="2147483739" r:id="rId2"/>
    <p:sldLayoutId id="2147483713" r:id="rId3"/>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3"/>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7"/>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715542581"/>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40" r:id="rId3"/>
    <p:sldLayoutId id="2147483741" r:id="rId4"/>
    <p:sldLayoutId id="2147483727" r:id="rId5"/>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214049" y="773736"/>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0600972"/>
      </p:ext>
    </p:extLst>
  </p:cSld>
  <p:clrMap bg1="lt1" tx1="dk1" bg2="lt2" tx2="dk2" accent1="accent1" accent2="accent2" accent3="accent3" accent4="accent4" accent5="accent5" accent6="accent6" hlink="hlink" folHlink="folHlink"/>
  <p:sldLayoutIdLst>
    <p:sldLayoutId id="2147483763" r:id="rId1"/>
    <p:sldLayoutId id="2147483779" r:id="rId2"/>
  </p:sldLayoutIdLst>
  <p:hf sldNum="0" hd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1715933184"/>
      </p:ext>
    </p:extLst>
  </p:cSld>
  <p:clrMap bg1="lt1" tx1="dk1" bg2="lt2" tx2="dk2" accent1="accent1" accent2="accent2" accent3="accent3" accent4="accent4" accent5="accent5" accent6="accent6" hlink="hlink" folHlink="folHlink"/>
  <p:sldLayoutIdLst>
    <p:sldLayoutId id="2147483788" r:id="rId1"/>
    <p:sldLayoutId id="2147483789" r:id="rId2"/>
  </p:sldLayoutIdLst>
  <p:hf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8"/>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115602650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hf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1.wdp"/><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67.sv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640.png"/><Relationship Id="rId7"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74.jpeg"/><Relationship Id="rId5" Type="http://schemas.openxmlformats.org/officeDocument/2006/relationships/image" Target="../media/image9.jpe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F9D19-ADE4-4A3B-87DC-29130C6274B7}"/>
              </a:ext>
            </a:extLst>
          </p:cNvPr>
          <p:cNvSpPr>
            <a:spLocks noGrp="1"/>
          </p:cNvSpPr>
          <p:nvPr>
            <p:ph type="ctrTitle"/>
          </p:nvPr>
        </p:nvSpPr>
        <p:spPr>
          <a:xfrm>
            <a:off x="1116541" y="2223357"/>
            <a:ext cx="10416000" cy="3978659"/>
          </a:xfrm>
        </p:spPr>
        <p:txBody>
          <a:bodyPr/>
          <a:lstStyle/>
          <a:p>
            <a:pPr algn="ctr"/>
            <a:r>
              <a:rPr lang="en-US" cap="none" dirty="0"/>
              <a:t>Business Concerns</a:t>
            </a:r>
            <a:br>
              <a:rPr lang="en-AS" cap="none" dirty="0"/>
            </a:br>
            <a:r>
              <a:rPr lang="en-US" cap="none" dirty="0"/>
              <a:t>of BtoB Customers</a:t>
            </a:r>
            <a:br>
              <a:rPr lang="en-US" dirty="0"/>
            </a:br>
            <a:br>
              <a:rPr lang="en-US" dirty="0"/>
            </a:br>
            <a:r>
              <a:rPr lang="en-US" sz="3200" dirty="0"/>
              <a:t>B2B Sales </a:t>
            </a:r>
            <a:r>
              <a:rPr lang="en-US" sz="3200" dirty="0" err="1"/>
              <a:t>AdvisOrs</a:t>
            </a:r>
            <a:br>
              <a:rPr lang="en-US" sz="3200" dirty="0"/>
            </a:br>
            <a:br>
              <a:rPr lang="en-US" sz="3200" dirty="0"/>
            </a:br>
            <a:r>
              <a:rPr lang="en-US" sz="3200" strike="sngStrike" dirty="0"/>
              <a:t>CG504003V03</a:t>
            </a:r>
          </a:p>
        </p:txBody>
      </p:sp>
    </p:spTree>
    <p:extLst>
      <p:ext uri="{BB962C8B-B14F-4D97-AF65-F5344CB8AC3E}">
        <p14:creationId xmlns:p14="http://schemas.microsoft.com/office/powerpoint/2010/main" val="413792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E1F8AAFA-1AAD-051B-7786-CBE03852E511}"/>
              </a:ext>
            </a:extLst>
          </p:cNvPr>
          <p:cNvSpPr/>
          <p:nvPr/>
        </p:nvSpPr>
        <p:spPr>
          <a:xfrm>
            <a:off x="0" y="3072590"/>
            <a:ext cx="7251700" cy="1071693"/>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texte 1">
            <a:extLst>
              <a:ext uri="{FF2B5EF4-FFF2-40B4-BE49-F238E27FC236}">
                <a16:creationId xmlns:a16="http://schemas.microsoft.com/office/drawing/2014/main" id="{3A3DD574-E94C-4538-8C27-D92439736D59}"/>
              </a:ext>
            </a:extLst>
          </p:cNvPr>
          <p:cNvSpPr>
            <a:spLocks noGrp="1"/>
          </p:cNvSpPr>
          <p:nvPr>
            <p:ph type="body" idx="1"/>
          </p:nvPr>
        </p:nvSpPr>
        <p:spPr/>
        <p:txBody>
          <a:bodyPr/>
          <a:lstStyle/>
          <a:p>
            <a:r>
              <a:rPr lang="en-US" noProof="0" dirty="0"/>
              <a:t>context </a:t>
            </a:r>
          </a:p>
        </p:txBody>
      </p:sp>
      <p:sp>
        <p:nvSpPr>
          <p:cNvPr id="6" name="Espace réservé du texte 5">
            <a:extLst>
              <a:ext uri="{FF2B5EF4-FFF2-40B4-BE49-F238E27FC236}">
                <a16:creationId xmlns:a16="http://schemas.microsoft.com/office/drawing/2014/main" id="{7C8579AC-B7CC-430C-8C07-D10CB80EAB01}"/>
              </a:ext>
            </a:extLst>
          </p:cNvPr>
          <p:cNvSpPr>
            <a:spLocks noGrp="1"/>
          </p:cNvSpPr>
          <p:nvPr>
            <p:ph type="body" sz="quarter" idx="19"/>
          </p:nvPr>
        </p:nvSpPr>
        <p:spPr/>
        <p:txBody>
          <a:bodyPr/>
          <a:lstStyle/>
          <a:p>
            <a:pPr marL="87313" lvl="4" indent="0"/>
            <a:r>
              <a:rPr lang="fr-BE" sz="1600">
                <a:solidFill>
                  <a:schemeClr val="tx2"/>
                </a:solidFill>
                <a:latin typeface="+mj-lt"/>
              </a:rPr>
              <a:t>01</a:t>
            </a:r>
            <a:endParaRPr lang="en-US" sz="1600">
              <a:solidFill>
                <a:schemeClr val="tx2"/>
              </a:solidFill>
              <a:latin typeface="+mj-lt"/>
            </a:endParaRPr>
          </a:p>
        </p:txBody>
      </p:sp>
      <p:sp>
        <p:nvSpPr>
          <p:cNvPr id="7" name="Title 6">
            <a:extLst>
              <a:ext uri="{FF2B5EF4-FFF2-40B4-BE49-F238E27FC236}">
                <a16:creationId xmlns:a16="http://schemas.microsoft.com/office/drawing/2014/main" id="{25A11DBF-8150-4232-84E1-E94D1EF379EC}"/>
              </a:ext>
            </a:extLst>
          </p:cNvPr>
          <p:cNvSpPr>
            <a:spLocks noGrp="1"/>
          </p:cNvSpPr>
          <p:nvPr>
            <p:ph type="title"/>
          </p:nvPr>
        </p:nvSpPr>
        <p:spPr/>
        <p:txBody>
          <a:bodyPr/>
          <a:lstStyle/>
          <a:p>
            <a:r>
              <a:rPr lang="en-US" dirty="0"/>
              <a:t>concerns of </a:t>
            </a:r>
            <a:r>
              <a:rPr lang="en-US" dirty="0" err="1"/>
              <a:t>BtoB</a:t>
            </a:r>
            <a:r>
              <a:rPr lang="en-US" dirty="0"/>
              <a:t> customers</a:t>
            </a:r>
          </a:p>
        </p:txBody>
      </p:sp>
      <p:sp>
        <p:nvSpPr>
          <p:cNvPr id="100" name="Freeform 104">
            <a:extLst>
              <a:ext uri="{FF2B5EF4-FFF2-40B4-BE49-F238E27FC236}">
                <a16:creationId xmlns:a16="http://schemas.microsoft.com/office/drawing/2014/main" id="{6419488E-8531-C285-0E47-DDF86F88010B}"/>
              </a:ext>
            </a:extLst>
          </p:cNvPr>
          <p:cNvSpPr/>
          <p:nvPr/>
        </p:nvSpPr>
        <p:spPr>
          <a:xfrm>
            <a:off x="1473478" y="1807392"/>
            <a:ext cx="1859416" cy="1859417"/>
          </a:xfrm>
          <a:custGeom>
            <a:avLst/>
            <a:gdLst>
              <a:gd name="connsiteX0" fmla="*/ 2144713 w 2144713"/>
              <a:gd name="connsiteY0" fmla="*/ 0 h 2144714"/>
              <a:gd name="connsiteX1" fmla="*/ 2144713 w 2144713"/>
              <a:gd name="connsiteY1" fmla="*/ 268984 h 2144714"/>
              <a:gd name="connsiteX2" fmla="*/ 2003054 w 2144713"/>
              <a:gd name="connsiteY2" fmla="*/ 276137 h 2144714"/>
              <a:gd name="connsiteX3" fmla="*/ 276137 w 2144713"/>
              <a:gd name="connsiteY3" fmla="*/ 2003054 h 2144714"/>
              <a:gd name="connsiteX4" fmla="*/ 268984 w 2144713"/>
              <a:gd name="connsiteY4" fmla="*/ 2144714 h 2144714"/>
              <a:gd name="connsiteX5" fmla="*/ 0 w 2144713"/>
              <a:gd name="connsiteY5" fmla="*/ 2144714 h 2144714"/>
              <a:gd name="connsiteX6" fmla="*/ 8541 w 2144713"/>
              <a:gd name="connsiteY6" fmla="*/ 1975552 h 2144714"/>
              <a:gd name="connsiteX7" fmla="*/ 1975552 w 2144713"/>
              <a:gd name="connsiteY7" fmla="*/ 8541 h 2144714"/>
              <a:gd name="connsiteX8" fmla="*/ 2144713 w 2144713"/>
              <a:gd name="connsiteY8" fmla="*/ 0 h 21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4713" h="2144714">
                <a:moveTo>
                  <a:pt x="2144713" y="0"/>
                </a:moveTo>
                <a:lnTo>
                  <a:pt x="2144713" y="268984"/>
                </a:lnTo>
                <a:lnTo>
                  <a:pt x="2003054" y="276137"/>
                </a:lnTo>
                <a:cubicBezTo>
                  <a:pt x="1092500" y="368609"/>
                  <a:pt x="368609" y="1092500"/>
                  <a:pt x="276137" y="2003054"/>
                </a:cubicBezTo>
                <a:lnTo>
                  <a:pt x="268984" y="2144714"/>
                </a:lnTo>
                <a:lnTo>
                  <a:pt x="0" y="2144714"/>
                </a:lnTo>
                <a:lnTo>
                  <a:pt x="8541" y="1975552"/>
                </a:lnTo>
                <a:cubicBezTo>
                  <a:pt x="113870" y="938403"/>
                  <a:pt x="938403" y="113870"/>
                  <a:pt x="1975552" y="8541"/>
                </a:cubicBezTo>
                <a:lnTo>
                  <a:pt x="2144713" y="0"/>
                </a:lnTo>
                <a:close/>
              </a:path>
            </a:pathLst>
          </a:custGeom>
          <a:solidFill>
            <a:srgbClr val="2437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eeform 105">
            <a:extLst>
              <a:ext uri="{FF2B5EF4-FFF2-40B4-BE49-F238E27FC236}">
                <a16:creationId xmlns:a16="http://schemas.microsoft.com/office/drawing/2014/main" id="{CB5E732C-A4DD-39C5-78CA-613903FD9829}"/>
              </a:ext>
            </a:extLst>
          </p:cNvPr>
          <p:cNvSpPr/>
          <p:nvPr/>
        </p:nvSpPr>
        <p:spPr>
          <a:xfrm>
            <a:off x="3430264" y="1807392"/>
            <a:ext cx="1859417" cy="1859417"/>
          </a:xfrm>
          <a:custGeom>
            <a:avLst/>
            <a:gdLst>
              <a:gd name="connsiteX0" fmla="*/ 0 w 2144714"/>
              <a:gd name="connsiteY0" fmla="*/ 0 h 2144714"/>
              <a:gd name="connsiteX1" fmla="*/ 169161 w 2144714"/>
              <a:gd name="connsiteY1" fmla="*/ 8541 h 2144714"/>
              <a:gd name="connsiteX2" fmla="*/ 2136172 w 2144714"/>
              <a:gd name="connsiteY2" fmla="*/ 1975552 h 2144714"/>
              <a:gd name="connsiteX3" fmla="*/ 2144714 w 2144714"/>
              <a:gd name="connsiteY3" fmla="*/ 2144714 h 2144714"/>
              <a:gd name="connsiteX4" fmla="*/ 1875730 w 2144714"/>
              <a:gd name="connsiteY4" fmla="*/ 2144714 h 2144714"/>
              <a:gd name="connsiteX5" fmla="*/ 1868576 w 2144714"/>
              <a:gd name="connsiteY5" fmla="*/ 2003054 h 2144714"/>
              <a:gd name="connsiteX6" fmla="*/ 141659 w 2144714"/>
              <a:gd name="connsiteY6" fmla="*/ 276137 h 2144714"/>
              <a:gd name="connsiteX7" fmla="*/ 0 w 2144714"/>
              <a:gd name="connsiteY7" fmla="*/ 268984 h 2144714"/>
              <a:gd name="connsiteX8" fmla="*/ 0 w 2144714"/>
              <a:gd name="connsiteY8" fmla="*/ 0 h 214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4714" h="2144714">
                <a:moveTo>
                  <a:pt x="0" y="0"/>
                </a:moveTo>
                <a:lnTo>
                  <a:pt x="169161" y="8541"/>
                </a:lnTo>
                <a:cubicBezTo>
                  <a:pt x="1206310" y="113870"/>
                  <a:pt x="2030844" y="938403"/>
                  <a:pt x="2136172" y="1975552"/>
                </a:cubicBezTo>
                <a:lnTo>
                  <a:pt x="2144714" y="2144714"/>
                </a:lnTo>
                <a:lnTo>
                  <a:pt x="1875730" y="2144714"/>
                </a:lnTo>
                <a:lnTo>
                  <a:pt x="1868576" y="2003054"/>
                </a:lnTo>
                <a:cubicBezTo>
                  <a:pt x="1776105" y="1092500"/>
                  <a:pt x="1052214" y="368609"/>
                  <a:pt x="141659" y="276137"/>
                </a:cubicBezTo>
                <a:lnTo>
                  <a:pt x="0" y="268984"/>
                </a:lnTo>
                <a:lnTo>
                  <a:pt x="0" y="0"/>
                </a:lnTo>
                <a:close/>
              </a:path>
            </a:pathLst>
          </a:custGeom>
          <a:solidFill>
            <a:srgbClr val="E94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eeform 106">
            <a:extLst>
              <a:ext uri="{FF2B5EF4-FFF2-40B4-BE49-F238E27FC236}">
                <a16:creationId xmlns:a16="http://schemas.microsoft.com/office/drawing/2014/main" id="{C94713F7-A4CC-D37C-CAA9-93846D05B6A5}"/>
              </a:ext>
            </a:extLst>
          </p:cNvPr>
          <p:cNvSpPr/>
          <p:nvPr/>
        </p:nvSpPr>
        <p:spPr>
          <a:xfrm>
            <a:off x="1473478" y="3764180"/>
            <a:ext cx="1859416" cy="1859417"/>
          </a:xfrm>
          <a:custGeom>
            <a:avLst/>
            <a:gdLst>
              <a:gd name="connsiteX0" fmla="*/ 0 w 2144713"/>
              <a:gd name="connsiteY0" fmla="*/ 0 h 2144713"/>
              <a:gd name="connsiteX1" fmla="*/ 268984 w 2144713"/>
              <a:gd name="connsiteY1" fmla="*/ 0 h 2144713"/>
              <a:gd name="connsiteX2" fmla="*/ 276137 w 2144713"/>
              <a:gd name="connsiteY2" fmla="*/ 141658 h 2144713"/>
              <a:gd name="connsiteX3" fmla="*/ 2003054 w 2144713"/>
              <a:gd name="connsiteY3" fmla="*/ 1868575 h 2144713"/>
              <a:gd name="connsiteX4" fmla="*/ 2144713 w 2144713"/>
              <a:gd name="connsiteY4" fmla="*/ 1875729 h 2144713"/>
              <a:gd name="connsiteX5" fmla="*/ 2144713 w 2144713"/>
              <a:gd name="connsiteY5" fmla="*/ 2144713 h 2144713"/>
              <a:gd name="connsiteX6" fmla="*/ 1975552 w 2144713"/>
              <a:gd name="connsiteY6" fmla="*/ 2136171 h 2144713"/>
              <a:gd name="connsiteX7" fmla="*/ 8541 w 2144713"/>
              <a:gd name="connsiteY7" fmla="*/ 169160 h 2144713"/>
              <a:gd name="connsiteX8" fmla="*/ 0 w 2144713"/>
              <a:gd name="connsiteY8" fmla="*/ 0 h 21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4713" h="2144713">
                <a:moveTo>
                  <a:pt x="0" y="0"/>
                </a:moveTo>
                <a:lnTo>
                  <a:pt x="268984" y="0"/>
                </a:lnTo>
                <a:lnTo>
                  <a:pt x="276137" y="141658"/>
                </a:lnTo>
                <a:cubicBezTo>
                  <a:pt x="368609" y="1052213"/>
                  <a:pt x="1092500" y="1776104"/>
                  <a:pt x="2003054" y="1868575"/>
                </a:cubicBezTo>
                <a:lnTo>
                  <a:pt x="2144713" y="1875729"/>
                </a:lnTo>
                <a:lnTo>
                  <a:pt x="2144713" y="2144713"/>
                </a:lnTo>
                <a:lnTo>
                  <a:pt x="1975552" y="2136171"/>
                </a:lnTo>
                <a:cubicBezTo>
                  <a:pt x="938403" y="2030843"/>
                  <a:pt x="113870" y="1206309"/>
                  <a:pt x="8541" y="169160"/>
                </a:cubicBezTo>
                <a:lnTo>
                  <a:pt x="0" y="0"/>
                </a:ln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Freeform 107">
            <a:extLst>
              <a:ext uri="{FF2B5EF4-FFF2-40B4-BE49-F238E27FC236}">
                <a16:creationId xmlns:a16="http://schemas.microsoft.com/office/drawing/2014/main" id="{23F372AD-958B-A5D9-A6D0-87BAC6C94973}"/>
              </a:ext>
            </a:extLst>
          </p:cNvPr>
          <p:cNvSpPr/>
          <p:nvPr/>
        </p:nvSpPr>
        <p:spPr>
          <a:xfrm>
            <a:off x="3430264" y="3764180"/>
            <a:ext cx="1859417" cy="1859417"/>
          </a:xfrm>
          <a:custGeom>
            <a:avLst/>
            <a:gdLst>
              <a:gd name="connsiteX0" fmla="*/ 1875730 w 2144714"/>
              <a:gd name="connsiteY0" fmla="*/ 0 h 2144713"/>
              <a:gd name="connsiteX1" fmla="*/ 2144714 w 2144714"/>
              <a:gd name="connsiteY1" fmla="*/ 0 h 2144713"/>
              <a:gd name="connsiteX2" fmla="*/ 2136172 w 2144714"/>
              <a:gd name="connsiteY2" fmla="*/ 169160 h 2144713"/>
              <a:gd name="connsiteX3" fmla="*/ 169161 w 2144714"/>
              <a:gd name="connsiteY3" fmla="*/ 2136171 h 2144713"/>
              <a:gd name="connsiteX4" fmla="*/ 0 w 2144714"/>
              <a:gd name="connsiteY4" fmla="*/ 2144713 h 2144713"/>
              <a:gd name="connsiteX5" fmla="*/ 0 w 2144714"/>
              <a:gd name="connsiteY5" fmla="*/ 1875729 h 2144713"/>
              <a:gd name="connsiteX6" fmla="*/ 141659 w 2144714"/>
              <a:gd name="connsiteY6" fmla="*/ 1868575 h 2144713"/>
              <a:gd name="connsiteX7" fmla="*/ 1868576 w 2144714"/>
              <a:gd name="connsiteY7" fmla="*/ 141658 h 2144713"/>
              <a:gd name="connsiteX8" fmla="*/ 1875730 w 2144714"/>
              <a:gd name="connsiteY8" fmla="*/ 0 h 21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4714" h="2144713">
                <a:moveTo>
                  <a:pt x="1875730" y="0"/>
                </a:moveTo>
                <a:lnTo>
                  <a:pt x="2144714" y="0"/>
                </a:lnTo>
                <a:lnTo>
                  <a:pt x="2136172" y="169160"/>
                </a:lnTo>
                <a:cubicBezTo>
                  <a:pt x="2030844" y="1206309"/>
                  <a:pt x="1206310" y="2030843"/>
                  <a:pt x="169161" y="2136171"/>
                </a:cubicBezTo>
                <a:lnTo>
                  <a:pt x="0" y="2144713"/>
                </a:lnTo>
                <a:lnTo>
                  <a:pt x="0" y="1875729"/>
                </a:lnTo>
                <a:lnTo>
                  <a:pt x="141659" y="1868575"/>
                </a:lnTo>
                <a:cubicBezTo>
                  <a:pt x="1052214" y="1776104"/>
                  <a:pt x="1776105" y="1052213"/>
                  <a:pt x="1868576" y="141658"/>
                </a:cubicBezTo>
                <a:lnTo>
                  <a:pt x="1875730" y="0"/>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351">
            <a:extLst>
              <a:ext uri="{FF2B5EF4-FFF2-40B4-BE49-F238E27FC236}">
                <a16:creationId xmlns:a16="http://schemas.microsoft.com/office/drawing/2014/main" id="{A3FD01AB-E6E2-BE8A-4A34-A70106EAED94}"/>
              </a:ext>
            </a:extLst>
          </p:cNvPr>
          <p:cNvSpPr/>
          <p:nvPr/>
        </p:nvSpPr>
        <p:spPr>
          <a:xfrm>
            <a:off x="4510241" y="2891012"/>
            <a:ext cx="1457319" cy="14577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Donut 352">
            <a:extLst>
              <a:ext uri="{FF2B5EF4-FFF2-40B4-BE49-F238E27FC236}">
                <a16:creationId xmlns:a16="http://schemas.microsoft.com/office/drawing/2014/main" id="{DDD49DE9-1826-2B6E-F627-04D04B302412}"/>
              </a:ext>
            </a:extLst>
          </p:cNvPr>
          <p:cNvSpPr/>
          <p:nvPr/>
        </p:nvSpPr>
        <p:spPr>
          <a:xfrm>
            <a:off x="4704356" y="3094218"/>
            <a:ext cx="1071698" cy="1071693"/>
          </a:xfrm>
          <a:prstGeom prst="donut">
            <a:avLst>
              <a:gd name="adj" fmla="val 285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Oval 84">
            <a:extLst>
              <a:ext uri="{FF2B5EF4-FFF2-40B4-BE49-F238E27FC236}">
                <a16:creationId xmlns:a16="http://schemas.microsoft.com/office/drawing/2014/main" id="{C31F8192-9790-7AFE-D77D-EAA19C985561}"/>
              </a:ext>
            </a:extLst>
          </p:cNvPr>
          <p:cNvSpPr/>
          <p:nvPr/>
        </p:nvSpPr>
        <p:spPr>
          <a:xfrm>
            <a:off x="4792669" y="3173214"/>
            <a:ext cx="895066" cy="8950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343">
            <a:extLst>
              <a:ext uri="{FF2B5EF4-FFF2-40B4-BE49-F238E27FC236}">
                <a16:creationId xmlns:a16="http://schemas.microsoft.com/office/drawing/2014/main" id="{CD0CA7A1-C219-74AB-4FA9-F906E279726B}"/>
              </a:ext>
            </a:extLst>
          </p:cNvPr>
          <p:cNvSpPr/>
          <p:nvPr/>
        </p:nvSpPr>
        <p:spPr>
          <a:xfrm>
            <a:off x="2652920" y="1118081"/>
            <a:ext cx="1457319" cy="14577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E94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Donut 170">
            <a:extLst>
              <a:ext uri="{FF2B5EF4-FFF2-40B4-BE49-F238E27FC236}">
                <a16:creationId xmlns:a16="http://schemas.microsoft.com/office/drawing/2014/main" id="{1A83B442-A6AF-D58D-7B07-6261518F72F9}"/>
              </a:ext>
            </a:extLst>
          </p:cNvPr>
          <p:cNvSpPr/>
          <p:nvPr/>
        </p:nvSpPr>
        <p:spPr>
          <a:xfrm>
            <a:off x="2847035" y="1321287"/>
            <a:ext cx="1071698" cy="1071693"/>
          </a:xfrm>
          <a:prstGeom prst="donut">
            <a:avLst>
              <a:gd name="adj" fmla="val 285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68E3FE34-C49E-4BE5-0C62-94F0F28ED6DF}"/>
              </a:ext>
            </a:extLst>
          </p:cNvPr>
          <p:cNvSpPr/>
          <p:nvPr/>
        </p:nvSpPr>
        <p:spPr>
          <a:xfrm>
            <a:off x="2935348" y="1400282"/>
            <a:ext cx="895066" cy="8950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92">
            <a:extLst>
              <a:ext uri="{FF2B5EF4-FFF2-40B4-BE49-F238E27FC236}">
                <a16:creationId xmlns:a16="http://schemas.microsoft.com/office/drawing/2014/main" id="{2703E9C1-1AD8-98F0-A1E8-A461C5B9D87B}"/>
              </a:ext>
            </a:extLst>
          </p:cNvPr>
          <p:cNvSpPr/>
          <p:nvPr/>
        </p:nvSpPr>
        <p:spPr>
          <a:xfrm>
            <a:off x="793750" y="2891012"/>
            <a:ext cx="1457319" cy="14577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2437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Donut 93">
            <a:extLst>
              <a:ext uri="{FF2B5EF4-FFF2-40B4-BE49-F238E27FC236}">
                <a16:creationId xmlns:a16="http://schemas.microsoft.com/office/drawing/2014/main" id="{6CA82B69-EBD8-6073-3E70-46D98FF7F35F}"/>
              </a:ext>
            </a:extLst>
          </p:cNvPr>
          <p:cNvSpPr/>
          <p:nvPr/>
        </p:nvSpPr>
        <p:spPr>
          <a:xfrm>
            <a:off x="987865" y="3094218"/>
            <a:ext cx="1071698" cy="1071693"/>
          </a:xfrm>
          <a:prstGeom prst="donut">
            <a:avLst>
              <a:gd name="adj" fmla="val 285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a:extLst>
              <a:ext uri="{FF2B5EF4-FFF2-40B4-BE49-F238E27FC236}">
                <a16:creationId xmlns:a16="http://schemas.microsoft.com/office/drawing/2014/main" id="{5447C066-1258-7357-000B-0708E1214FB1}"/>
              </a:ext>
            </a:extLst>
          </p:cNvPr>
          <p:cNvSpPr/>
          <p:nvPr/>
        </p:nvSpPr>
        <p:spPr>
          <a:xfrm>
            <a:off x="1076178" y="3173214"/>
            <a:ext cx="895066" cy="8950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359">
            <a:extLst>
              <a:ext uri="{FF2B5EF4-FFF2-40B4-BE49-F238E27FC236}">
                <a16:creationId xmlns:a16="http://schemas.microsoft.com/office/drawing/2014/main" id="{D06895F6-0227-B4D1-0FC1-C85450458EA6}"/>
              </a:ext>
            </a:extLst>
          </p:cNvPr>
          <p:cNvSpPr/>
          <p:nvPr/>
        </p:nvSpPr>
        <p:spPr>
          <a:xfrm>
            <a:off x="2640041" y="4822390"/>
            <a:ext cx="1457319" cy="14577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Donut 360">
            <a:extLst>
              <a:ext uri="{FF2B5EF4-FFF2-40B4-BE49-F238E27FC236}">
                <a16:creationId xmlns:a16="http://schemas.microsoft.com/office/drawing/2014/main" id="{DEBEA522-CB1D-46C9-961B-9F131BCB592D}"/>
              </a:ext>
            </a:extLst>
          </p:cNvPr>
          <p:cNvSpPr/>
          <p:nvPr/>
        </p:nvSpPr>
        <p:spPr>
          <a:xfrm>
            <a:off x="2834156" y="5025596"/>
            <a:ext cx="1071698" cy="1071693"/>
          </a:xfrm>
          <a:prstGeom prst="donut">
            <a:avLst>
              <a:gd name="adj" fmla="val 285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0374A184-EA76-E78A-CD13-4BD0CD12FBD9}"/>
              </a:ext>
            </a:extLst>
          </p:cNvPr>
          <p:cNvSpPr/>
          <p:nvPr/>
        </p:nvSpPr>
        <p:spPr>
          <a:xfrm>
            <a:off x="2922469" y="5104592"/>
            <a:ext cx="895066" cy="89506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2D9ADD0-B529-9E5F-1827-E38314A54D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89" b="94222" l="9778" r="89778">
                        <a14:foregroundMark x1="47111" y1="13333" x2="47111" y2="13333"/>
                        <a14:foregroundMark x1="38222" y1="92889" x2="38222" y2="92889"/>
                        <a14:foregroundMark x1="44889" y1="5333" x2="44889" y2="5333"/>
                        <a14:foregroundMark x1="54222" y1="94222" x2="54222" y2="94222"/>
                        <a14:foregroundMark x1="47111" y1="29333" x2="47111" y2="29333"/>
                        <a14:foregroundMark x1="46667" y1="44000" x2="46667" y2="44000"/>
                      </a14:backgroundRemoval>
                    </a14:imgEffect>
                  </a14:imgLayer>
                </a14:imgProps>
              </a:ext>
              <a:ext uri="{28A0092B-C50C-407E-A947-70E740481C1C}">
                <a14:useLocalDpi xmlns:a14="http://schemas.microsoft.com/office/drawing/2010/main" val="0"/>
              </a:ext>
            </a:extLst>
          </a:blip>
          <a:srcRect/>
          <a:stretch>
            <a:fillRect/>
          </a:stretch>
        </p:blipFill>
        <p:spPr bwMode="auto">
          <a:xfrm>
            <a:off x="2604235" y="280009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Pictogramme Voiture Vectoriel Gratuit - (7 605 téléchargements gratuits)">
            <a:extLst>
              <a:ext uri="{FF2B5EF4-FFF2-40B4-BE49-F238E27FC236}">
                <a16:creationId xmlns:a16="http://schemas.microsoft.com/office/drawing/2014/main" id="{E3319913-CC67-7AD5-D065-FE2CE5D91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449" y="1606216"/>
            <a:ext cx="513698" cy="513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 Money icon PNG and SVG Vector Free Download">
            <a:extLst>
              <a:ext uri="{FF2B5EF4-FFF2-40B4-BE49-F238E27FC236}">
                <a16:creationId xmlns:a16="http://schemas.microsoft.com/office/drawing/2014/main" id="{09D746B7-EAC7-170B-384D-67E11440F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521" y="3330034"/>
            <a:ext cx="629230" cy="554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KN Custom Services: Motor Vehicle Service / Repair - Home | Facebook">
            <a:extLst>
              <a:ext uri="{FF2B5EF4-FFF2-40B4-BE49-F238E27FC236}">
                <a16:creationId xmlns:a16="http://schemas.microsoft.com/office/drawing/2014/main" id="{3A1D2B41-37CA-3F72-184F-0683E6EE3E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449" y="5316206"/>
            <a:ext cx="510597" cy="510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LP Group ǀ Fournisseur de solutions logicielles et de conseil">
            <a:extLst>
              <a:ext uri="{FF2B5EF4-FFF2-40B4-BE49-F238E27FC236}">
                <a16:creationId xmlns:a16="http://schemas.microsoft.com/office/drawing/2014/main" id="{2BA35F35-7EA6-490F-8F54-DB4629942F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622" y="3346529"/>
            <a:ext cx="556896" cy="556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B87616-C759-7652-A455-D012ABE70DBF}"/>
              </a:ext>
            </a:extLst>
          </p:cNvPr>
          <p:cNvSpPr txBox="1"/>
          <p:nvPr/>
        </p:nvSpPr>
        <p:spPr>
          <a:xfrm>
            <a:off x="2582539" y="723628"/>
            <a:ext cx="1695450" cy="369332"/>
          </a:xfrm>
          <a:prstGeom prst="rect">
            <a:avLst/>
          </a:prstGeom>
          <a:noFill/>
        </p:spPr>
        <p:txBody>
          <a:bodyPr wrap="square" rtlCol="0">
            <a:spAutoFit/>
          </a:bodyPr>
          <a:lstStyle/>
          <a:p>
            <a:pPr algn="ctr"/>
            <a:r>
              <a:rPr lang="fr-BE" dirty="0" err="1">
                <a:solidFill>
                  <a:srgbClr val="E94E24"/>
                </a:solidFill>
                <a:latin typeface="+mj-lt"/>
              </a:rPr>
              <a:t>Vehicle</a:t>
            </a:r>
            <a:r>
              <a:rPr lang="fr-BE" dirty="0">
                <a:solidFill>
                  <a:srgbClr val="E94E24"/>
                </a:solidFill>
                <a:latin typeface="+mj-lt"/>
              </a:rPr>
              <a:t>(s)</a:t>
            </a:r>
            <a:endParaRPr lang="en-US" dirty="0">
              <a:solidFill>
                <a:srgbClr val="E94E24"/>
              </a:solidFill>
              <a:latin typeface="+mj-lt"/>
            </a:endParaRPr>
          </a:p>
        </p:txBody>
      </p:sp>
      <p:sp>
        <p:nvSpPr>
          <p:cNvPr id="105" name="TextBox 104">
            <a:extLst>
              <a:ext uri="{FF2B5EF4-FFF2-40B4-BE49-F238E27FC236}">
                <a16:creationId xmlns:a16="http://schemas.microsoft.com/office/drawing/2014/main" id="{B64FE6A1-423A-A82A-DF51-D0BE593E9DAB}"/>
              </a:ext>
            </a:extLst>
          </p:cNvPr>
          <p:cNvSpPr txBox="1"/>
          <p:nvPr/>
        </p:nvSpPr>
        <p:spPr>
          <a:xfrm>
            <a:off x="5063996" y="4324556"/>
            <a:ext cx="1695450" cy="369332"/>
          </a:xfrm>
          <a:prstGeom prst="rect">
            <a:avLst/>
          </a:prstGeom>
          <a:noFill/>
        </p:spPr>
        <p:txBody>
          <a:bodyPr wrap="square" rtlCol="0">
            <a:spAutoFit/>
          </a:bodyPr>
          <a:lstStyle/>
          <a:p>
            <a:pPr algn="ctr"/>
            <a:r>
              <a:rPr lang="fr-BE" dirty="0">
                <a:solidFill>
                  <a:schemeClr val="accent6"/>
                </a:solidFill>
                <a:latin typeface="+mj-lt"/>
              </a:rPr>
              <a:t>Budget</a:t>
            </a:r>
            <a:endParaRPr lang="en-US" dirty="0">
              <a:solidFill>
                <a:schemeClr val="accent6"/>
              </a:solidFill>
              <a:latin typeface="+mj-lt"/>
            </a:endParaRPr>
          </a:p>
        </p:txBody>
      </p:sp>
      <p:sp>
        <p:nvSpPr>
          <p:cNvPr id="106" name="TextBox 105">
            <a:extLst>
              <a:ext uri="{FF2B5EF4-FFF2-40B4-BE49-F238E27FC236}">
                <a16:creationId xmlns:a16="http://schemas.microsoft.com/office/drawing/2014/main" id="{E96E6792-7AA5-6CC9-DAEB-7398F76A8DC3}"/>
              </a:ext>
            </a:extLst>
          </p:cNvPr>
          <p:cNvSpPr txBox="1"/>
          <p:nvPr/>
        </p:nvSpPr>
        <p:spPr>
          <a:xfrm>
            <a:off x="2533854" y="6274937"/>
            <a:ext cx="1695450" cy="369332"/>
          </a:xfrm>
          <a:prstGeom prst="rect">
            <a:avLst/>
          </a:prstGeom>
          <a:noFill/>
        </p:spPr>
        <p:txBody>
          <a:bodyPr wrap="square" rtlCol="0">
            <a:spAutoFit/>
          </a:bodyPr>
          <a:lstStyle/>
          <a:p>
            <a:pPr algn="ctr"/>
            <a:r>
              <a:rPr lang="fr-BE" dirty="0">
                <a:solidFill>
                  <a:schemeClr val="accent4"/>
                </a:solidFill>
                <a:latin typeface="+mj-lt"/>
              </a:rPr>
              <a:t>Services</a:t>
            </a:r>
            <a:endParaRPr lang="en-US" dirty="0">
              <a:solidFill>
                <a:schemeClr val="accent4"/>
              </a:solidFill>
              <a:latin typeface="+mj-lt"/>
            </a:endParaRPr>
          </a:p>
        </p:txBody>
      </p:sp>
      <p:sp>
        <p:nvSpPr>
          <p:cNvPr id="107" name="TextBox 106">
            <a:extLst>
              <a:ext uri="{FF2B5EF4-FFF2-40B4-BE49-F238E27FC236}">
                <a16:creationId xmlns:a16="http://schemas.microsoft.com/office/drawing/2014/main" id="{95ADA81B-F475-5888-3D8A-DD8807E8280A}"/>
              </a:ext>
            </a:extLst>
          </p:cNvPr>
          <p:cNvSpPr txBox="1"/>
          <p:nvPr/>
        </p:nvSpPr>
        <p:spPr>
          <a:xfrm>
            <a:off x="48489" y="2265022"/>
            <a:ext cx="1695450" cy="646331"/>
          </a:xfrm>
          <a:prstGeom prst="rect">
            <a:avLst/>
          </a:prstGeom>
          <a:noFill/>
        </p:spPr>
        <p:txBody>
          <a:bodyPr wrap="square" rtlCol="0">
            <a:spAutoFit/>
          </a:bodyPr>
          <a:lstStyle/>
          <a:p>
            <a:pPr algn="ctr"/>
            <a:r>
              <a:rPr lang="fr-BE" dirty="0">
                <a:solidFill>
                  <a:schemeClr val="tx2"/>
                </a:solidFill>
                <a:latin typeface="+mj-lt"/>
              </a:rPr>
              <a:t>Business </a:t>
            </a:r>
            <a:r>
              <a:rPr lang="fr-BE" dirty="0" err="1">
                <a:solidFill>
                  <a:schemeClr val="tx2"/>
                </a:solidFill>
                <a:latin typeface="+mj-lt"/>
              </a:rPr>
              <a:t>criteria</a:t>
            </a:r>
            <a:endParaRPr lang="en-US" dirty="0">
              <a:solidFill>
                <a:schemeClr val="tx2"/>
              </a:solidFill>
              <a:latin typeface="+mj-lt"/>
            </a:endParaRPr>
          </a:p>
        </p:txBody>
      </p:sp>
      <p:sp>
        <p:nvSpPr>
          <p:cNvPr id="5" name="Rectangle 4">
            <a:extLst>
              <a:ext uri="{FF2B5EF4-FFF2-40B4-BE49-F238E27FC236}">
                <a16:creationId xmlns:a16="http://schemas.microsoft.com/office/drawing/2014/main" id="{00160583-D1F5-CA6B-98E6-A57CD66B417F}"/>
              </a:ext>
            </a:extLst>
          </p:cNvPr>
          <p:cNvSpPr/>
          <p:nvPr/>
        </p:nvSpPr>
        <p:spPr>
          <a:xfrm>
            <a:off x="7383336" y="1285533"/>
            <a:ext cx="777345" cy="4668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BE" sz="2400" b="1" dirty="0">
                <a:latin typeface="+mj-lt"/>
              </a:rPr>
              <a:t>GLOBAL OFFER</a:t>
            </a:r>
            <a:endParaRPr lang="en-US" sz="2400" b="1" dirty="0">
              <a:latin typeface="+mj-lt"/>
            </a:endParaRPr>
          </a:p>
        </p:txBody>
      </p:sp>
      <p:sp>
        <p:nvSpPr>
          <p:cNvPr id="108" name="Rectangle 107">
            <a:extLst>
              <a:ext uri="{FF2B5EF4-FFF2-40B4-BE49-F238E27FC236}">
                <a16:creationId xmlns:a16="http://schemas.microsoft.com/office/drawing/2014/main" id="{9A58DEB2-51FF-1BA2-603E-1A5857F8B3C7}"/>
              </a:ext>
            </a:extLst>
          </p:cNvPr>
          <p:cNvSpPr/>
          <p:nvPr/>
        </p:nvSpPr>
        <p:spPr>
          <a:xfrm>
            <a:off x="8266761" y="1285533"/>
            <a:ext cx="3429939" cy="46687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mj-lt"/>
            </a:endParaRPr>
          </a:p>
        </p:txBody>
      </p:sp>
      <p:pic>
        <p:nvPicPr>
          <p:cNvPr id="1034" name="Picture 10" descr="Advice icon PNG and SVG Vector Free Download">
            <a:extLst>
              <a:ext uri="{FF2B5EF4-FFF2-40B4-BE49-F238E27FC236}">
                <a16:creationId xmlns:a16="http://schemas.microsoft.com/office/drawing/2014/main" id="{6FF4AB5D-7ACA-4F5E-20DB-72B83CE9CF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1560" y="2973013"/>
            <a:ext cx="1021202" cy="892312"/>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CC36F3C2-DF1C-7460-C16F-E28EC6777486}"/>
              </a:ext>
            </a:extLst>
          </p:cNvPr>
          <p:cNvSpPr txBox="1"/>
          <p:nvPr/>
        </p:nvSpPr>
        <p:spPr>
          <a:xfrm>
            <a:off x="8276117" y="3926859"/>
            <a:ext cx="1396704" cy="646331"/>
          </a:xfrm>
          <a:prstGeom prst="rect">
            <a:avLst/>
          </a:prstGeom>
          <a:noFill/>
        </p:spPr>
        <p:txBody>
          <a:bodyPr wrap="square" rtlCol="0">
            <a:spAutoFit/>
          </a:bodyPr>
          <a:lstStyle/>
          <a:p>
            <a:pPr algn="ctr"/>
            <a:r>
              <a:rPr lang="fr-BE" dirty="0" err="1">
                <a:solidFill>
                  <a:schemeClr val="tx2"/>
                </a:solidFill>
                <a:latin typeface="+mj-lt"/>
              </a:rPr>
              <a:t>Your</a:t>
            </a:r>
            <a:r>
              <a:rPr lang="fr-BE" dirty="0">
                <a:solidFill>
                  <a:schemeClr val="tx2"/>
                </a:solidFill>
                <a:latin typeface="+mj-lt"/>
              </a:rPr>
              <a:t> </a:t>
            </a:r>
            <a:r>
              <a:rPr lang="fr-BE" dirty="0" err="1">
                <a:solidFill>
                  <a:schemeClr val="tx2"/>
                </a:solidFill>
                <a:latin typeface="+mj-lt"/>
              </a:rPr>
              <a:t>advice</a:t>
            </a:r>
            <a:endParaRPr lang="en-US" dirty="0">
              <a:solidFill>
                <a:schemeClr val="tx2"/>
              </a:solidFill>
              <a:latin typeface="+mj-lt"/>
            </a:endParaRPr>
          </a:p>
        </p:txBody>
      </p:sp>
      <p:sp>
        <p:nvSpPr>
          <p:cNvPr id="110" name="TextBox 109">
            <a:extLst>
              <a:ext uri="{FF2B5EF4-FFF2-40B4-BE49-F238E27FC236}">
                <a16:creationId xmlns:a16="http://schemas.microsoft.com/office/drawing/2014/main" id="{AF756CE5-4EC5-1919-2C8F-45A8BC3A4953}"/>
              </a:ext>
            </a:extLst>
          </p:cNvPr>
          <p:cNvSpPr txBox="1"/>
          <p:nvPr/>
        </p:nvSpPr>
        <p:spPr>
          <a:xfrm>
            <a:off x="9956874" y="1586249"/>
            <a:ext cx="1695450" cy="369332"/>
          </a:xfrm>
          <a:prstGeom prst="rect">
            <a:avLst/>
          </a:prstGeom>
          <a:noFill/>
        </p:spPr>
        <p:txBody>
          <a:bodyPr wrap="square" rtlCol="0">
            <a:spAutoFit/>
          </a:bodyPr>
          <a:lstStyle/>
          <a:p>
            <a:pPr algn="r"/>
            <a:r>
              <a:rPr lang="fr-BE" dirty="0" err="1">
                <a:solidFill>
                  <a:srgbClr val="E94E24"/>
                </a:solidFill>
                <a:latin typeface="+mj-lt"/>
              </a:rPr>
              <a:t>Vehicle</a:t>
            </a:r>
            <a:r>
              <a:rPr lang="fr-BE" dirty="0">
                <a:solidFill>
                  <a:srgbClr val="E94E24"/>
                </a:solidFill>
                <a:latin typeface="+mj-lt"/>
              </a:rPr>
              <a:t>(s)</a:t>
            </a:r>
            <a:endParaRPr lang="en-US" dirty="0">
              <a:solidFill>
                <a:srgbClr val="E94E24"/>
              </a:solidFill>
              <a:latin typeface="+mj-lt"/>
            </a:endParaRPr>
          </a:p>
        </p:txBody>
      </p:sp>
      <p:sp>
        <p:nvSpPr>
          <p:cNvPr id="111" name="TextBox 110">
            <a:extLst>
              <a:ext uri="{FF2B5EF4-FFF2-40B4-BE49-F238E27FC236}">
                <a16:creationId xmlns:a16="http://schemas.microsoft.com/office/drawing/2014/main" id="{929FE3CB-846E-F452-CB8D-C685D49588F8}"/>
              </a:ext>
            </a:extLst>
          </p:cNvPr>
          <p:cNvSpPr txBox="1"/>
          <p:nvPr/>
        </p:nvSpPr>
        <p:spPr>
          <a:xfrm>
            <a:off x="9791701" y="3267848"/>
            <a:ext cx="1860624" cy="1384995"/>
          </a:xfrm>
          <a:prstGeom prst="rect">
            <a:avLst/>
          </a:prstGeom>
          <a:noFill/>
        </p:spPr>
        <p:txBody>
          <a:bodyPr wrap="square" rtlCol="0">
            <a:spAutoFit/>
          </a:bodyPr>
          <a:lstStyle/>
          <a:p>
            <a:pPr algn="r"/>
            <a:r>
              <a:rPr lang="fr-BE" dirty="0">
                <a:solidFill>
                  <a:schemeClr val="accent6"/>
                </a:solidFill>
                <a:latin typeface="+mj-lt"/>
              </a:rPr>
              <a:t>Acquisition Mode</a:t>
            </a:r>
          </a:p>
          <a:p>
            <a:pPr algn="r"/>
            <a:r>
              <a:rPr lang="en-US" sz="1200" dirty="0">
                <a:solidFill>
                  <a:schemeClr val="accent6"/>
                </a:solidFill>
                <a:latin typeface="+mj-lt"/>
              </a:rPr>
              <a:t>(in relation to the customer's management criteria)</a:t>
            </a:r>
          </a:p>
        </p:txBody>
      </p:sp>
      <p:sp>
        <p:nvSpPr>
          <p:cNvPr id="112" name="TextBox 111">
            <a:extLst>
              <a:ext uri="{FF2B5EF4-FFF2-40B4-BE49-F238E27FC236}">
                <a16:creationId xmlns:a16="http://schemas.microsoft.com/office/drawing/2014/main" id="{F318344E-F980-7F40-E02E-F7929F49328C}"/>
              </a:ext>
            </a:extLst>
          </p:cNvPr>
          <p:cNvSpPr txBox="1"/>
          <p:nvPr/>
        </p:nvSpPr>
        <p:spPr>
          <a:xfrm>
            <a:off x="9963150" y="5250203"/>
            <a:ext cx="1689174" cy="646331"/>
          </a:xfrm>
          <a:prstGeom prst="rect">
            <a:avLst/>
          </a:prstGeom>
          <a:noFill/>
        </p:spPr>
        <p:txBody>
          <a:bodyPr wrap="square" rtlCol="0">
            <a:spAutoFit/>
          </a:bodyPr>
          <a:lstStyle/>
          <a:p>
            <a:pPr algn="r"/>
            <a:r>
              <a:rPr lang="fr-BE" dirty="0">
                <a:solidFill>
                  <a:schemeClr val="accent4"/>
                </a:solidFill>
                <a:latin typeface="+mj-lt"/>
              </a:rPr>
              <a:t>Service </a:t>
            </a:r>
            <a:r>
              <a:rPr lang="fr-BE" dirty="0" err="1">
                <a:solidFill>
                  <a:schemeClr val="accent4"/>
                </a:solidFill>
                <a:latin typeface="+mj-lt"/>
              </a:rPr>
              <a:t>Level</a:t>
            </a:r>
            <a:endParaRPr lang="en-US" dirty="0">
              <a:solidFill>
                <a:schemeClr val="accent4"/>
              </a:solidFill>
              <a:latin typeface="+mj-lt"/>
            </a:endParaRPr>
          </a:p>
        </p:txBody>
      </p:sp>
      <p:cxnSp>
        <p:nvCxnSpPr>
          <p:cNvPr id="9" name="Straight Connector 8">
            <a:extLst>
              <a:ext uri="{FF2B5EF4-FFF2-40B4-BE49-F238E27FC236}">
                <a16:creationId xmlns:a16="http://schemas.microsoft.com/office/drawing/2014/main" id="{2243399B-3359-D896-33B4-54511B5209B8}"/>
              </a:ext>
            </a:extLst>
          </p:cNvPr>
          <p:cNvCxnSpPr/>
          <p:nvPr/>
        </p:nvCxnSpPr>
        <p:spPr>
          <a:xfrm>
            <a:off x="9454662" y="4693888"/>
            <a:ext cx="692638" cy="556315"/>
          </a:xfrm>
          <a:prstGeom prst="line">
            <a:avLst/>
          </a:prstGeom>
          <a:ln w="76200">
            <a:solidFill>
              <a:srgbClr val="F7A6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0685433-DA10-C011-B6EC-07344C37DC88}"/>
              </a:ext>
            </a:extLst>
          </p:cNvPr>
          <p:cNvCxnSpPr>
            <a:cxnSpLocks/>
          </p:cNvCxnSpPr>
          <p:nvPr/>
        </p:nvCxnSpPr>
        <p:spPr>
          <a:xfrm flipV="1">
            <a:off x="9439179" y="2119611"/>
            <a:ext cx="542551" cy="5887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947D5D5-D2B4-6FED-78E4-D345B23C410D}"/>
              </a:ext>
            </a:extLst>
          </p:cNvPr>
          <p:cNvCxnSpPr>
            <a:cxnSpLocks/>
          </p:cNvCxnSpPr>
          <p:nvPr/>
        </p:nvCxnSpPr>
        <p:spPr>
          <a:xfrm>
            <a:off x="9492762" y="3754765"/>
            <a:ext cx="33137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500"/>
                                        <p:tgtEl>
                                          <p:spTgt spid="10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500"/>
                                        <p:tgtEl>
                                          <p:spTgt spid="10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fade">
                                      <p:cBhvr>
                                        <p:cTn id="64" dur="500"/>
                                        <p:tgtEl>
                                          <p:spTgt spid="10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500"/>
                                        <p:tgtEl>
                                          <p:spTgt spid="10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0-#ppt_w/2"/>
                                          </p:val>
                                        </p:tav>
                                        <p:tav tm="100000">
                                          <p:val>
                                            <p:strVal val="#ppt_x"/>
                                          </p:val>
                                        </p:tav>
                                      </p:tavLst>
                                    </p:anim>
                                    <p:anim calcmode="lin" valueType="num">
                                      <p:cBhvr additive="base">
                                        <p:cTn id="73" dur="500" fill="hold"/>
                                        <p:tgtEl>
                                          <p:spTgt spid="4"/>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 presetClass="entr" presetSubtype="8"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0-#ppt_w/2"/>
                                          </p:val>
                                        </p:tav>
                                        <p:tav tm="100000">
                                          <p:val>
                                            <p:strVal val="#ppt_x"/>
                                          </p:val>
                                        </p:tav>
                                      </p:tavLst>
                                    </p:anim>
                                    <p:anim calcmode="lin" valueType="num">
                                      <p:cBhvr additive="base">
                                        <p:cTn id="78" dur="500" fill="hold"/>
                                        <p:tgtEl>
                                          <p:spTgt spid="5"/>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anim calcmode="lin" valueType="num">
                                      <p:cBhvr additive="base">
                                        <p:cTn id="81" dur="500" fill="hold"/>
                                        <p:tgtEl>
                                          <p:spTgt spid="108"/>
                                        </p:tgtEl>
                                        <p:attrNameLst>
                                          <p:attrName>ppt_x</p:attrName>
                                        </p:attrNameLst>
                                      </p:cBhvr>
                                      <p:tavLst>
                                        <p:tav tm="0">
                                          <p:val>
                                            <p:strVal val="0-#ppt_w/2"/>
                                          </p:val>
                                        </p:tav>
                                        <p:tav tm="100000">
                                          <p:val>
                                            <p:strVal val="#ppt_x"/>
                                          </p:val>
                                        </p:tav>
                                      </p:tavLst>
                                    </p:anim>
                                    <p:anim calcmode="lin" valueType="num">
                                      <p:cBhvr additive="base">
                                        <p:cTn id="82" dur="5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34"/>
                                        </p:tgtEl>
                                        <p:attrNameLst>
                                          <p:attrName>style.visibility</p:attrName>
                                        </p:attrNameLst>
                                      </p:cBhvr>
                                      <p:to>
                                        <p:strVal val="visible"/>
                                      </p:to>
                                    </p:set>
                                    <p:animEffect transition="in" filter="fade">
                                      <p:cBhvr>
                                        <p:cTn id="87" dur="500"/>
                                        <p:tgtEl>
                                          <p:spTgt spid="103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fade">
                                      <p:cBhvr>
                                        <p:cTn id="90" dur="500"/>
                                        <p:tgtEl>
                                          <p:spTgt spid="10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15"/>
                                        </p:tgtEl>
                                        <p:attrNameLst>
                                          <p:attrName>style.visibility</p:attrName>
                                        </p:attrNameLst>
                                      </p:cBhvr>
                                      <p:to>
                                        <p:strVal val="visible"/>
                                      </p:to>
                                    </p:set>
                                    <p:animEffect transition="in" filter="fade">
                                      <p:cBhvr>
                                        <p:cTn id="95" dur="500"/>
                                        <p:tgtEl>
                                          <p:spTgt spid="11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fade">
                                      <p:cBhvr>
                                        <p:cTn id="98" dur="500"/>
                                        <p:tgtEl>
                                          <p:spTgt spid="11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fade">
                                      <p:cBhvr>
                                        <p:cTn id="103" dur="500"/>
                                        <p:tgtEl>
                                          <p:spTgt spid="11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1"/>
                                        </p:tgtEl>
                                        <p:attrNameLst>
                                          <p:attrName>style.visibility</p:attrName>
                                        </p:attrNameLst>
                                      </p:cBhvr>
                                      <p:to>
                                        <p:strVal val="visible"/>
                                      </p:to>
                                    </p:set>
                                    <p:animEffect transition="in" filter="fade">
                                      <p:cBhvr>
                                        <p:cTn id="106" dur="500"/>
                                        <p:tgtEl>
                                          <p:spTgt spid="11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2"/>
                                        </p:tgtEl>
                                        <p:attrNameLst>
                                          <p:attrName>style.visibility</p:attrName>
                                        </p:attrNameLst>
                                      </p:cBhvr>
                                      <p:to>
                                        <p:strVal val="visible"/>
                                      </p:to>
                                    </p:set>
                                    <p:animEffect transition="in" filter="fade">
                                      <p:cBhvr>
                                        <p:cTn id="11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0" grpId="0" animBg="1"/>
      <p:bldP spid="101" grpId="0" animBg="1"/>
      <p:bldP spid="102" grpId="0" animBg="1"/>
      <p:bldP spid="103" grpId="0" animBg="1"/>
      <p:bldP spid="83" grpId="0" animBg="1"/>
      <p:bldP spid="85" grpId="0" animBg="1"/>
      <p:bldP spid="69" grpId="0" animBg="1"/>
      <p:bldP spid="55" grpId="0" animBg="1"/>
      <p:bldP spid="57" grpId="0" animBg="1"/>
      <p:bldP spid="41" grpId="0" animBg="1"/>
      <p:bldP spid="43" grpId="0" animBg="1"/>
      <p:bldP spid="3" grpId="0"/>
      <p:bldP spid="105" grpId="0"/>
      <p:bldP spid="106" grpId="0"/>
      <p:bldP spid="107" grpId="0"/>
      <p:bldP spid="5" grpId="0" animBg="1"/>
      <p:bldP spid="108" grpId="0" animBg="1"/>
      <p:bldP spid="109" grpId="0"/>
      <p:bldP spid="110" grpId="0"/>
      <p:bldP spid="111" grpId="0"/>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6CBF4E-F1D0-8788-1CA2-42E4B89F534A}"/>
              </a:ext>
            </a:extLst>
          </p:cNvPr>
          <p:cNvSpPr>
            <a:spLocks noGrp="1"/>
          </p:cNvSpPr>
          <p:nvPr>
            <p:ph type="body" idx="1"/>
          </p:nvPr>
        </p:nvSpPr>
        <p:spPr/>
        <p:txBody>
          <a:bodyPr/>
          <a:lstStyle/>
          <a:p>
            <a:r>
              <a:rPr lang="en-US" noProof="0" dirty="0"/>
              <a:t>context</a:t>
            </a:r>
          </a:p>
        </p:txBody>
      </p:sp>
      <p:sp>
        <p:nvSpPr>
          <p:cNvPr id="8" name="Text Placeholder 7">
            <a:extLst>
              <a:ext uri="{FF2B5EF4-FFF2-40B4-BE49-F238E27FC236}">
                <a16:creationId xmlns:a16="http://schemas.microsoft.com/office/drawing/2014/main" id="{183B532E-898F-25C8-A04D-A2377EE56F81}"/>
              </a:ext>
            </a:extLst>
          </p:cNvPr>
          <p:cNvSpPr>
            <a:spLocks noGrp="1"/>
          </p:cNvSpPr>
          <p:nvPr>
            <p:ph type="body" sz="quarter" idx="19"/>
          </p:nvPr>
        </p:nvSpPr>
        <p:spPr/>
        <p:txBody>
          <a:bodyPr/>
          <a:lstStyle/>
          <a:p>
            <a:r>
              <a:rPr lang="fr-BE"/>
              <a:t>01</a:t>
            </a:r>
            <a:endParaRPr lang="en-US"/>
          </a:p>
        </p:txBody>
      </p:sp>
      <p:sp>
        <p:nvSpPr>
          <p:cNvPr id="6" name="Titre 5">
            <a:extLst>
              <a:ext uri="{FF2B5EF4-FFF2-40B4-BE49-F238E27FC236}">
                <a16:creationId xmlns:a16="http://schemas.microsoft.com/office/drawing/2014/main" id="{04B30E7A-9874-4929-85D9-8330707D6D38}"/>
              </a:ext>
            </a:extLst>
          </p:cNvPr>
          <p:cNvSpPr>
            <a:spLocks noGrp="1"/>
          </p:cNvSpPr>
          <p:nvPr>
            <p:ph type="title"/>
          </p:nvPr>
        </p:nvSpPr>
        <p:spPr/>
        <p:txBody>
          <a:bodyPr/>
          <a:lstStyle/>
          <a:p>
            <a:r>
              <a:rPr lang="en-US" dirty="0"/>
              <a:t>business criteria of your </a:t>
            </a:r>
            <a:r>
              <a:rPr lang="en-US" dirty="0" err="1"/>
              <a:t>BtoB</a:t>
            </a:r>
            <a:r>
              <a:rPr lang="en-US" dirty="0"/>
              <a:t> customers</a:t>
            </a:r>
            <a:endParaRPr lang="fr-BE" dirty="0"/>
          </a:p>
        </p:txBody>
      </p:sp>
      <p:sp>
        <p:nvSpPr>
          <p:cNvPr id="11" name="Rectangle 10">
            <a:extLst>
              <a:ext uri="{FF2B5EF4-FFF2-40B4-BE49-F238E27FC236}">
                <a16:creationId xmlns:a16="http://schemas.microsoft.com/office/drawing/2014/main" id="{02D2F000-9D5B-426C-904F-AB2A70FA3AC3}"/>
              </a:ext>
            </a:extLst>
          </p:cNvPr>
          <p:cNvSpPr/>
          <p:nvPr/>
        </p:nvSpPr>
        <p:spPr>
          <a:xfrm flipH="1">
            <a:off x="5149426" y="1324197"/>
            <a:ext cx="3983436" cy="707886"/>
          </a:xfrm>
          <a:prstGeom prst="rect">
            <a:avLst/>
          </a:prstGeom>
        </p:spPr>
        <p:txBody>
          <a:bodyPr wrap="square" anchor="t">
            <a:spAutoFit/>
          </a:bodyPr>
          <a:lstStyle/>
          <a:p>
            <a:r>
              <a:rPr lang="fr-FR" sz="1600" b="1" dirty="0">
                <a:solidFill>
                  <a:srgbClr val="E94E24"/>
                </a:solidFill>
                <a:ea typeface="Adobe Song Std L" panose="02020300000000000000" pitchFamily="18" charset="-128"/>
                <a:cs typeface="Arial" panose="020B0604020202020204" pitchFamily="34" charset="0"/>
              </a:rPr>
              <a:t>Budget</a:t>
            </a:r>
          </a:p>
          <a:p>
            <a:pPr marL="285744" indent="-285744">
              <a:buFont typeface="Wingdings" panose="05000000000000000000" pitchFamily="2" charset="2"/>
              <a:buChar char="§"/>
            </a:pPr>
            <a:r>
              <a:rPr lang="fr-FR" sz="1200" dirty="0" err="1">
                <a:ea typeface="Adobe Song Std L" panose="02020300000000000000" pitchFamily="18" charset="-128"/>
                <a:cs typeface="Arial" panose="020B0604020202020204" pitchFamily="34" charset="0"/>
              </a:rPr>
              <a:t>Financing</a:t>
            </a:r>
            <a:r>
              <a:rPr lang="fr-FR" sz="1200" dirty="0">
                <a:ea typeface="Adobe Song Std L" panose="02020300000000000000" pitchFamily="18" charset="-128"/>
                <a:cs typeface="Arial" panose="020B0604020202020204" pitchFamily="34" charset="0"/>
              </a:rPr>
              <a:t> </a:t>
            </a:r>
            <a:r>
              <a:rPr lang="fr-FR" sz="1200" dirty="0" err="1">
                <a:ea typeface="Adobe Song Std L" panose="02020300000000000000" pitchFamily="18" charset="-128"/>
                <a:cs typeface="Arial" panose="020B0604020202020204" pitchFamily="34" charset="0"/>
              </a:rPr>
              <a:t>method</a:t>
            </a:r>
            <a:endParaRPr lang="fr-FR" sz="1200" dirty="0">
              <a:ea typeface="Adobe Song Std L" panose="02020300000000000000" pitchFamily="18" charset="-128"/>
              <a:cs typeface="Arial" panose="020B0604020202020204" pitchFamily="34" charset="0"/>
            </a:endParaRPr>
          </a:p>
          <a:p>
            <a:pPr marL="285744" indent="-285744">
              <a:buFont typeface="Wingdings" panose="05000000000000000000" pitchFamily="2" charset="2"/>
              <a:buChar char="§"/>
            </a:pPr>
            <a:r>
              <a:rPr lang="fr-FR" sz="1200" dirty="0" err="1">
                <a:ea typeface="Adobe Song Std L" panose="02020300000000000000" pitchFamily="18" charset="-128"/>
                <a:cs typeface="Arial" panose="020B0604020202020204" pitchFamily="34" charset="0"/>
              </a:rPr>
              <a:t>Parameters</a:t>
            </a:r>
            <a:endParaRPr lang="fr-FR" sz="1100" dirty="0">
              <a:ea typeface="Adobe Song Std L" panose="02020300000000000000" pitchFamily="18" charset="-128"/>
              <a:cs typeface="Arial" panose="020B0604020202020204" pitchFamily="34" charset="0"/>
            </a:endParaRPr>
          </a:p>
        </p:txBody>
      </p:sp>
      <p:grpSp>
        <p:nvGrpSpPr>
          <p:cNvPr id="13" name="Group 147">
            <a:extLst>
              <a:ext uri="{FF2B5EF4-FFF2-40B4-BE49-F238E27FC236}">
                <a16:creationId xmlns:a16="http://schemas.microsoft.com/office/drawing/2014/main" id="{D2EEDD60-ABB3-4F0D-9488-9CC771210E89}"/>
              </a:ext>
            </a:extLst>
          </p:cNvPr>
          <p:cNvGrpSpPr/>
          <p:nvPr/>
        </p:nvGrpSpPr>
        <p:grpSpPr>
          <a:xfrm>
            <a:off x="5149426" y="5450725"/>
            <a:ext cx="5032869" cy="1333843"/>
            <a:chOff x="5878174" y="1379848"/>
            <a:chExt cx="2428284" cy="1333842"/>
          </a:xfrm>
        </p:grpSpPr>
        <p:sp>
          <p:nvSpPr>
            <p:cNvPr id="14" name="Rectangle 13">
              <a:extLst>
                <a:ext uri="{FF2B5EF4-FFF2-40B4-BE49-F238E27FC236}">
                  <a16:creationId xmlns:a16="http://schemas.microsoft.com/office/drawing/2014/main" id="{61A229B7-1FBF-4EE9-8CBB-75C85F77CF87}"/>
                </a:ext>
              </a:extLst>
            </p:cNvPr>
            <p:cNvSpPr/>
            <p:nvPr/>
          </p:nvSpPr>
          <p:spPr>
            <a:xfrm flipH="1">
              <a:off x="5886380" y="1379848"/>
              <a:ext cx="2333431" cy="338554"/>
            </a:xfrm>
            <a:prstGeom prst="rect">
              <a:avLst/>
            </a:prstGeom>
          </p:spPr>
          <p:txBody>
            <a:bodyPr wrap="square" anchor="t">
              <a:spAutoFit/>
            </a:bodyPr>
            <a:lstStyle/>
            <a:p>
              <a:r>
                <a:rPr lang="fr-FR" sz="1600" b="1" dirty="0">
                  <a:solidFill>
                    <a:schemeClr val="tx2"/>
                  </a:solidFill>
                  <a:ea typeface="Adobe Song Std L" panose="02020300000000000000" pitchFamily="18" charset="-128"/>
                  <a:cs typeface="Arial" panose="020B0604020202020204" pitchFamily="34" charset="0"/>
                </a:rPr>
                <a:t>Optimisation of business management</a:t>
              </a:r>
              <a:endParaRPr lang="fr-FR" sz="1400" b="1" dirty="0">
                <a:solidFill>
                  <a:schemeClr val="tx2"/>
                </a:solidFill>
                <a:ea typeface="Adobe Song Std L" panose="02020300000000000000" pitchFamily="18" charset="-128"/>
                <a:cs typeface="Arial" panose="020B0604020202020204" pitchFamily="34" charset="0"/>
              </a:endParaRPr>
            </a:p>
          </p:txBody>
        </p:sp>
        <p:sp>
          <p:nvSpPr>
            <p:cNvPr id="18" name="Rectangle 17">
              <a:extLst>
                <a:ext uri="{FF2B5EF4-FFF2-40B4-BE49-F238E27FC236}">
                  <a16:creationId xmlns:a16="http://schemas.microsoft.com/office/drawing/2014/main" id="{4474E8A7-778C-4D1A-8C6F-24272FB883F7}"/>
                </a:ext>
              </a:extLst>
            </p:cNvPr>
            <p:cNvSpPr/>
            <p:nvPr/>
          </p:nvSpPr>
          <p:spPr>
            <a:xfrm>
              <a:off x="5878174" y="1698028"/>
              <a:ext cx="2428284" cy="1015662"/>
            </a:xfrm>
            <a:prstGeom prst="rect">
              <a:avLst/>
            </a:prstGeom>
          </p:spPr>
          <p:txBody>
            <a:bodyPr wrap="square">
              <a:spAutoFit/>
            </a:bodyPr>
            <a:lstStyle/>
            <a:p>
              <a:pPr marL="208027" indent="-208027">
                <a:buFont typeface="Wingdings" charset="2"/>
                <a:buChar char="§"/>
                <a:defRPr/>
              </a:pPr>
              <a:r>
                <a:rPr lang="en-US" sz="1200" dirty="0">
                  <a:solidFill>
                    <a:schemeClr val="tx2"/>
                  </a:solidFill>
                  <a:cs typeface="Arial"/>
                </a:rPr>
                <a:t>Ownership vs. Renting</a:t>
              </a:r>
            </a:p>
            <a:p>
              <a:pPr marL="208027" indent="-208027">
                <a:buFont typeface="Wingdings" charset="2"/>
                <a:buChar char="§"/>
                <a:defRPr/>
              </a:pPr>
              <a:r>
                <a:rPr lang="en-US" sz="1200" dirty="0">
                  <a:solidFill>
                    <a:schemeClr val="tx2"/>
                  </a:solidFill>
                  <a:cs typeface="Arial"/>
                </a:rPr>
                <a:t>Cash flow</a:t>
              </a:r>
            </a:p>
            <a:p>
              <a:pPr marL="208027" indent="-208027">
                <a:buFont typeface="Wingdings" charset="2"/>
                <a:buChar char="§"/>
                <a:defRPr/>
              </a:pPr>
              <a:r>
                <a:rPr lang="en-US" sz="1200" dirty="0">
                  <a:solidFill>
                    <a:schemeClr val="tx2"/>
                  </a:solidFill>
                  <a:cs typeface="Arial"/>
                </a:rPr>
                <a:t>Solvency (off balance)</a:t>
              </a:r>
            </a:p>
            <a:p>
              <a:pPr marL="208027" indent="-208027">
                <a:buFont typeface="Wingdings" charset="2"/>
                <a:buChar char="§"/>
                <a:defRPr/>
              </a:pPr>
              <a:r>
                <a:rPr lang="en-US" sz="1200" dirty="0">
                  <a:solidFill>
                    <a:schemeClr val="tx2"/>
                  </a:solidFill>
                  <a:cs typeface="Arial"/>
                </a:rPr>
                <a:t>Risks (residual value, maintenance...)</a:t>
              </a:r>
            </a:p>
            <a:p>
              <a:pPr marL="208027" indent="-208027">
                <a:buFont typeface="Wingdings" charset="2"/>
                <a:buChar char="§"/>
                <a:defRPr/>
              </a:pPr>
              <a:r>
                <a:rPr lang="en-US" sz="1200" dirty="0">
                  <a:solidFill>
                    <a:schemeClr val="tx2"/>
                  </a:solidFill>
                  <a:cs typeface="Arial"/>
                </a:rPr>
                <a:t>Budget control</a:t>
              </a:r>
              <a:endParaRPr lang="fr-FR" sz="900" dirty="0">
                <a:solidFill>
                  <a:schemeClr val="tx2"/>
                </a:solidFill>
                <a:cs typeface="Arial"/>
              </a:endParaRPr>
            </a:p>
          </p:txBody>
        </p:sp>
      </p:grpSp>
      <p:grpSp>
        <p:nvGrpSpPr>
          <p:cNvPr id="23" name="Group 150">
            <a:extLst>
              <a:ext uri="{FF2B5EF4-FFF2-40B4-BE49-F238E27FC236}">
                <a16:creationId xmlns:a16="http://schemas.microsoft.com/office/drawing/2014/main" id="{2EB56FDD-DE55-4864-8962-C70046FC2688}"/>
              </a:ext>
            </a:extLst>
          </p:cNvPr>
          <p:cNvGrpSpPr/>
          <p:nvPr/>
        </p:nvGrpSpPr>
        <p:grpSpPr>
          <a:xfrm>
            <a:off x="6096000" y="2470998"/>
            <a:ext cx="5250100" cy="964511"/>
            <a:chOff x="5878174" y="1379848"/>
            <a:chExt cx="2428284" cy="964511"/>
          </a:xfrm>
        </p:grpSpPr>
        <p:sp>
          <p:nvSpPr>
            <p:cNvPr id="24" name="Rectangle 23">
              <a:extLst>
                <a:ext uri="{FF2B5EF4-FFF2-40B4-BE49-F238E27FC236}">
                  <a16:creationId xmlns:a16="http://schemas.microsoft.com/office/drawing/2014/main" id="{90E4E2CD-47BD-45CC-A44F-1E92F4251C13}"/>
                </a:ext>
              </a:extLst>
            </p:cNvPr>
            <p:cNvSpPr/>
            <p:nvPr/>
          </p:nvSpPr>
          <p:spPr>
            <a:xfrm flipH="1">
              <a:off x="5886380" y="1379848"/>
              <a:ext cx="2333431" cy="338554"/>
            </a:xfrm>
            <a:prstGeom prst="rect">
              <a:avLst/>
            </a:prstGeom>
          </p:spPr>
          <p:txBody>
            <a:bodyPr wrap="square" anchor="t">
              <a:spAutoFit/>
            </a:bodyPr>
            <a:lstStyle/>
            <a:p>
              <a:r>
                <a:rPr lang="fr-FR" sz="1600" b="1" dirty="0" err="1">
                  <a:solidFill>
                    <a:schemeClr val="accent6"/>
                  </a:solidFill>
                  <a:ea typeface="Adobe Song Std L" panose="02020300000000000000" pitchFamily="18" charset="-128"/>
                  <a:cs typeface="Arial" panose="020B0604020202020204" pitchFamily="34" charset="0"/>
                </a:rPr>
                <a:t>Vehicle-related</a:t>
              </a:r>
              <a:r>
                <a:rPr lang="fr-FR" sz="1600" b="1" dirty="0">
                  <a:solidFill>
                    <a:schemeClr val="accent6"/>
                  </a:solidFill>
                  <a:ea typeface="Adobe Song Std L" panose="02020300000000000000" pitchFamily="18" charset="-128"/>
                  <a:cs typeface="Arial" panose="020B0604020202020204" pitchFamily="34" charset="0"/>
                </a:rPr>
                <a:t> </a:t>
              </a:r>
              <a:r>
                <a:rPr lang="fr-FR" sz="1600" b="1" dirty="0" err="1">
                  <a:solidFill>
                    <a:schemeClr val="accent6"/>
                  </a:solidFill>
                  <a:ea typeface="Adobe Song Std L" panose="02020300000000000000" pitchFamily="18" charset="-128"/>
                  <a:cs typeface="Arial" panose="020B0604020202020204" pitchFamily="34" charset="0"/>
                </a:rPr>
                <a:t>tax</a:t>
              </a:r>
              <a:r>
                <a:rPr lang="fr-FR" sz="1600" b="1" dirty="0">
                  <a:solidFill>
                    <a:schemeClr val="accent6"/>
                  </a:solidFill>
                  <a:ea typeface="Adobe Song Std L" panose="02020300000000000000" pitchFamily="18" charset="-128"/>
                  <a:cs typeface="Arial" panose="020B0604020202020204" pitchFamily="34" charset="0"/>
                </a:rPr>
                <a:t> optimisation (CO</a:t>
              </a:r>
              <a:r>
                <a:rPr lang="fr-FR" sz="1600" b="1" baseline="-25000" dirty="0">
                  <a:solidFill>
                    <a:schemeClr val="accent6"/>
                  </a:solidFill>
                  <a:ea typeface="Adobe Song Std L" panose="02020300000000000000" pitchFamily="18" charset="-128"/>
                  <a:cs typeface="Arial" panose="020B0604020202020204" pitchFamily="34" charset="0"/>
                </a:rPr>
                <a:t>2</a:t>
              </a:r>
              <a:r>
                <a:rPr lang="fr-FR" sz="1600" b="1" dirty="0">
                  <a:solidFill>
                    <a:schemeClr val="accent6"/>
                  </a:solidFill>
                  <a:ea typeface="Adobe Song Std L" panose="02020300000000000000" pitchFamily="18" charset="-128"/>
                  <a:cs typeface="Arial" panose="020B0604020202020204" pitchFamily="34" charset="0"/>
                </a:rPr>
                <a:t>)</a:t>
              </a:r>
            </a:p>
          </p:txBody>
        </p:sp>
        <p:sp>
          <p:nvSpPr>
            <p:cNvPr id="25" name="Rectangle 24">
              <a:extLst>
                <a:ext uri="{FF2B5EF4-FFF2-40B4-BE49-F238E27FC236}">
                  <a16:creationId xmlns:a16="http://schemas.microsoft.com/office/drawing/2014/main" id="{9EC5444B-3487-4D08-8712-CEB1FC45DF5A}"/>
                </a:ext>
              </a:extLst>
            </p:cNvPr>
            <p:cNvSpPr/>
            <p:nvPr/>
          </p:nvSpPr>
          <p:spPr>
            <a:xfrm>
              <a:off x="5878174" y="1698028"/>
              <a:ext cx="2428284" cy="646331"/>
            </a:xfrm>
            <a:prstGeom prst="rect">
              <a:avLst/>
            </a:prstGeom>
          </p:spPr>
          <p:txBody>
            <a:bodyPr wrap="square">
              <a:spAutoFit/>
            </a:bodyPr>
            <a:lstStyle/>
            <a:p>
              <a:pPr marL="208027" indent="-208027">
                <a:buFont typeface="Wingdings" charset="2"/>
                <a:buChar char="§"/>
                <a:defRPr/>
              </a:pPr>
              <a:r>
                <a:rPr lang="fr-FR" sz="1200" dirty="0" err="1">
                  <a:cs typeface="Arial"/>
                </a:rPr>
                <a:t>Certificate</a:t>
              </a:r>
              <a:r>
                <a:rPr lang="fr-FR" sz="1200" dirty="0">
                  <a:cs typeface="Arial"/>
                </a:rPr>
                <a:t> of registration</a:t>
              </a:r>
            </a:p>
            <a:p>
              <a:pPr marL="208027" indent="-208027">
                <a:buFont typeface="Wingdings" charset="2"/>
                <a:buChar char="§"/>
                <a:defRPr/>
              </a:pPr>
              <a:r>
                <a:rPr lang="fr-FR" sz="1200" dirty="0">
                  <a:cs typeface="Arial"/>
                </a:rPr>
                <a:t>Bonus/Malus</a:t>
              </a:r>
            </a:p>
            <a:p>
              <a:pPr marL="208027" indent="-208027">
                <a:buFont typeface="Wingdings" charset="2"/>
                <a:buChar char="§"/>
                <a:defRPr/>
              </a:pPr>
              <a:r>
                <a:rPr lang="fr-FR" sz="1200" dirty="0">
                  <a:cs typeface="Arial"/>
                </a:rPr>
                <a:t>Engine (ICE vs. LEV)</a:t>
              </a:r>
            </a:p>
          </p:txBody>
        </p:sp>
      </p:grpSp>
      <p:grpSp>
        <p:nvGrpSpPr>
          <p:cNvPr id="26" name="Group 153">
            <a:extLst>
              <a:ext uri="{FF2B5EF4-FFF2-40B4-BE49-F238E27FC236}">
                <a16:creationId xmlns:a16="http://schemas.microsoft.com/office/drawing/2014/main" id="{2E8D0D10-F063-4AA5-9629-B5275EB04A63}"/>
              </a:ext>
            </a:extLst>
          </p:cNvPr>
          <p:cNvGrpSpPr/>
          <p:nvPr/>
        </p:nvGrpSpPr>
        <p:grpSpPr>
          <a:xfrm>
            <a:off x="6096000" y="3973650"/>
            <a:ext cx="5292628" cy="1149177"/>
            <a:chOff x="5878174" y="1379848"/>
            <a:chExt cx="2428284" cy="1149177"/>
          </a:xfrm>
        </p:grpSpPr>
        <p:sp>
          <p:nvSpPr>
            <p:cNvPr id="27" name="Rectangle 26">
              <a:extLst>
                <a:ext uri="{FF2B5EF4-FFF2-40B4-BE49-F238E27FC236}">
                  <a16:creationId xmlns:a16="http://schemas.microsoft.com/office/drawing/2014/main" id="{ED207EE1-92DC-453D-AFEF-0FB00C75AA24}"/>
                </a:ext>
              </a:extLst>
            </p:cNvPr>
            <p:cNvSpPr/>
            <p:nvPr/>
          </p:nvSpPr>
          <p:spPr>
            <a:xfrm flipH="1">
              <a:off x="5886380" y="1379848"/>
              <a:ext cx="2333431" cy="338554"/>
            </a:xfrm>
            <a:prstGeom prst="rect">
              <a:avLst/>
            </a:prstGeom>
          </p:spPr>
          <p:txBody>
            <a:bodyPr wrap="square" anchor="t">
              <a:spAutoFit/>
            </a:bodyPr>
            <a:lstStyle/>
            <a:p>
              <a:r>
                <a:rPr lang="fr-FR" sz="1600" b="1" dirty="0">
                  <a:solidFill>
                    <a:schemeClr val="accent4"/>
                  </a:solidFill>
                  <a:ea typeface="Adobe Song Std L" panose="02020300000000000000" pitchFamily="18" charset="-128"/>
                  <a:cs typeface="Arial" panose="020B0604020202020204" pitchFamily="34" charset="0"/>
                </a:rPr>
                <a:t>Business-</a:t>
              </a:r>
              <a:r>
                <a:rPr lang="fr-FR" sz="1600" b="1" dirty="0" err="1">
                  <a:solidFill>
                    <a:schemeClr val="accent4"/>
                  </a:solidFill>
                  <a:ea typeface="Adobe Song Std L" panose="02020300000000000000" pitchFamily="18" charset="-128"/>
                  <a:cs typeface="Arial" panose="020B0604020202020204" pitchFamily="34" charset="0"/>
                </a:rPr>
                <a:t>related</a:t>
              </a:r>
              <a:r>
                <a:rPr lang="fr-FR" sz="1600" b="1" dirty="0">
                  <a:solidFill>
                    <a:schemeClr val="accent4"/>
                  </a:solidFill>
                  <a:ea typeface="Adobe Song Std L" panose="02020300000000000000" pitchFamily="18" charset="-128"/>
                  <a:cs typeface="Arial" panose="020B0604020202020204" pitchFamily="34" charset="0"/>
                </a:rPr>
                <a:t> </a:t>
              </a:r>
              <a:r>
                <a:rPr lang="fr-FR" sz="1600" b="1" dirty="0" err="1">
                  <a:solidFill>
                    <a:schemeClr val="accent4"/>
                  </a:solidFill>
                  <a:ea typeface="Adobe Song Std L" panose="02020300000000000000" pitchFamily="18" charset="-128"/>
                  <a:cs typeface="Arial" panose="020B0604020202020204" pitchFamily="34" charset="0"/>
                </a:rPr>
                <a:t>tax</a:t>
              </a:r>
              <a:r>
                <a:rPr lang="fr-FR" sz="1600" b="1" dirty="0">
                  <a:solidFill>
                    <a:schemeClr val="accent4"/>
                  </a:solidFill>
                  <a:ea typeface="Adobe Song Std L" panose="02020300000000000000" pitchFamily="18" charset="-128"/>
                  <a:cs typeface="Arial" panose="020B0604020202020204" pitchFamily="34" charset="0"/>
                </a:rPr>
                <a:t> optimisation (CIT, VAT)</a:t>
              </a:r>
            </a:p>
          </p:txBody>
        </p:sp>
        <p:sp>
          <p:nvSpPr>
            <p:cNvPr id="28" name="Rectangle 27">
              <a:extLst>
                <a:ext uri="{FF2B5EF4-FFF2-40B4-BE49-F238E27FC236}">
                  <a16:creationId xmlns:a16="http://schemas.microsoft.com/office/drawing/2014/main" id="{14CA13EA-8C81-4827-A114-E80EE344D3C0}"/>
                </a:ext>
              </a:extLst>
            </p:cNvPr>
            <p:cNvSpPr/>
            <p:nvPr/>
          </p:nvSpPr>
          <p:spPr>
            <a:xfrm>
              <a:off x="5878174" y="1698028"/>
              <a:ext cx="2428284" cy="830997"/>
            </a:xfrm>
            <a:prstGeom prst="rect">
              <a:avLst/>
            </a:prstGeom>
          </p:spPr>
          <p:txBody>
            <a:bodyPr wrap="square">
              <a:spAutoFit/>
            </a:bodyPr>
            <a:lstStyle/>
            <a:p>
              <a:pPr marL="171446" indent="-171446">
                <a:buFont typeface="Wingdings" panose="05000000000000000000" pitchFamily="2" charset="2"/>
                <a:buChar char="§"/>
              </a:pPr>
              <a:r>
                <a:rPr lang="en-US" sz="1200" dirty="0">
                  <a:solidFill>
                    <a:schemeClr val="accent4"/>
                  </a:solidFill>
                  <a:ea typeface="Adobe Song Std L" panose="02020300000000000000" pitchFamily="18" charset="-128"/>
                  <a:cs typeface="Arial" panose="020B0604020202020204" pitchFamily="34" charset="0"/>
                </a:rPr>
                <a:t>Making tax-deductible expenses to reduce tax liability</a:t>
              </a:r>
            </a:p>
            <a:p>
              <a:pPr marL="171446" indent="-171446">
                <a:buFont typeface="Wingdings" panose="05000000000000000000" pitchFamily="2" charset="2"/>
                <a:buChar char="§"/>
              </a:pPr>
              <a:r>
                <a:rPr lang="en-US" sz="1200" dirty="0">
                  <a:solidFill>
                    <a:schemeClr val="accent4"/>
                  </a:solidFill>
                  <a:ea typeface="Adobe Song Std L" panose="02020300000000000000" pitchFamily="18" charset="-128"/>
                  <a:cs typeface="Arial" panose="020B0604020202020204" pitchFamily="34" charset="0"/>
                </a:rPr>
                <a:t>Tax reinstatement</a:t>
              </a:r>
            </a:p>
            <a:p>
              <a:pPr marL="171446" indent="-171446">
                <a:buFont typeface="Wingdings" panose="05000000000000000000" pitchFamily="2" charset="2"/>
                <a:buChar char="§"/>
              </a:pPr>
              <a:r>
                <a:rPr lang="en-US" sz="1200" dirty="0">
                  <a:solidFill>
                    <a:schemeClr val="accent4"/>
                  </a:solidFill>
                  <a:ea typeface="Adobe Song Std L" panose="02020300000000000000" pitchFamily="18" charset="-128"/>
                  <a:cs typeface="Arial" panose="020B0604020202020204" pitchFamily="34" charset="0"/>
                </a:rPr>
                <a:t>BIK (Benefit In Kind)</a:t>
              </a:r>
            </a:p>
            <a:p>
              <a:pPr marL="171446" indent="-171446">
                <a:buFont typeface="Wingdings" panose="05000000000000000000" pitchFamily="2" charset="2"/>
                <a:buChar char="§"/>
              </a:pPr>
              <a:r>
                <a:rPr lang="en-US" sz="1200" dirty="0">
                  <a:solidFill>
                    <a:schemeClr val="accent4"/>
                  </a:solidFill>
                  <a:ea typeface="Adobe Song Std L" panose="02020300000000000000" pitchFamily="18" charset="-128"/>
                  <a:cs typeface="Arial" panose="020B0604020202020204" pitchFamily="34" charset="0"/>
                </a:rPr>
                <a:t>Capital gains</a:t>
              </a:r>
              <a:endParaRPr lang="fr-FR" sz="900" dirty="0">
                <a:solidFill>
                  <a:schemeClr val="accent4"/>
                </a:solidFill>
                <a:ea typeface="Adobe Song Std L" panose="02020300000000000000" pitchFamily="18" charset="-128"/>
                <a:cs typeface="Arial" panose="020B0604020202020204" pitchFamily="34" charset="0"/>
              </a:endParaRPr>
            </a:p>
          </p:txBody>
        </p:sp>
      </p:grpSp>
      <p:sp>
        <p:nvSpPr>
          <p:cNvPr id="2" name="ZoneTexte 1">
            <a:extLst>
              <a:ext uri="{FF2B5EF4-FFF2-40B4-BE49-F238E27FC236}">
                <a16:creationId xmlns:a16="http://schemas.microsoft.com/office/drawing/2014/main" id="{F5038DBC-9CCB-4E35-A6D9-D3362E8DAE8A}"/>
              </a:ext>
            </a:extLst>
          </p:cNvPr>
          <p:cNvSpPr txBox="1"/>
          <p:nvPr/>
        </p:nvSpPr>
        <p:spPr>
          <a:xfrm>
            <a:off x="2649334" y="3030583"/>
            <a:ext cx="1216835" cy="584775"/>
          </a:xfrm>
          <a:prstGeom prst="rect">
            <a:avLst/>
          </a:prstGeom>
          <a:noFill/>
        </p:spPr>
        <p:txBody>
          <a:bodyPr wrap="square" rtlCol="0">
            <a:spAutoFit/>
          </a:bodyPr>
          <a:lstStyle/>
          <a:p>
            <a:pPr algn="ctr"/>
            <a:r>
              <a:rPr lang="fr-FR" sz="1600" b="1">
                <a:solidFill>
                  <a:schemeClr val="bg1"/>
                </a:solidFill>
              </a:rPr>
              <a:t>Critères Business</a:t>
            </a:r>
          </a:p>
        </p:txBody>
      </p:sp>
      <p:sp>
        <p:nvSpPr>
          <p:cNvPr id="45" name="Freeform 92">
            <a:extLst>
              <a:ext uri="{FF2B5EF4-FFF2-40B4-BE49-F238E27FC236}">
                <a16:creationId xmlns:a16="http://schemas.microsoft.com/office/drawing/2014/main" id="{78A01178-75F3-91E1-D058-5E53DF3639C2}"/>
              </a:ext>
            </a:extLst>
          </p:cNvPr>
          <p:cNvSpPr/>
          <p:nvPr/>
        </p:nvSpPr>
        <p:spPr>
          <a:xfrm>
            <a:off x="347965" y="2055958"/>
            <a:ext cx="3381158" cy="3382190"/>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2437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7" name="Picture 8" descr="LLP Group ǀ Fournisseur de solutions logicielles et de conseil">
            <a:extLst>
              <a:ext uri="{FF2B5EF4-FFF2-40B4-BE49-F238E27FC236}">
                <a16:creationId xmlns:a16="http://schemas.microsoft.com/office/drawing/2014/main" id="{1B7FCA42-32AB-B909-FD27-F5649AF0A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501" y="3090686"/>
            <a:ext cx="787146" cy="78714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D12B458-647F-95B5-556E-4DCDDCB64D6E}"/>
              </a:ext>
            </a:extLst>
          </p:cNvPr>
          <p:cNvSpPr txBox="1"/>
          <p:nvPr/>
        </p:nvSpPr>
        <p:spPr>
          <a:xfrm>
            <a:off x="1185048" y="3952771"/>
            <a:ext cx="1695450" cy="646331"/>
          </a:xfrm>
          <a:prstGeom prst="rect">
            <a:avLst/>
          </a:prstGeom>
          <a:noFill/>
        </p:spPr>
        <p:txBody>
          <a:bodyPr wrap="square" rtlCol="0">
            <a:spAutoFit/>
          </a:bodyPr>
          <a:lstStyle/>
          <a:p>
            <a:pPr algn="ctr"/>
            <a:r>
              <a:rPr lang="fr-BE" dirty="0">
                <a:solidFill>
                  <a:schemeClr val="tx2"/>
                </a:solidFill>
                <a:latin typeface="+mj-lt"/>
              </a:rPr>
              <a:t>Business </a:t>
            </a:r>
            <a:r>
              <a:rPr lang="fr-BE" dirty="0" err="1">
                <a:solidFill>
                  <a:schemeClr val="tx2"/>
                </a:solidFill>
                <a:latin typeface="+mj-lt"/>
              </a:rPr>
              <a:t>Criteria</a:t>
            </a:r>
            <a:endParaRPr lang="en-US" dirty="0">
              <a:solidFill>
                <a:schemeClr val="tx2"/>
              </a:solidFill>
              <a:latin typeface="+mj-lt"/>
            </a:endParaRPr>
          </a:p>
        </p:txBody>
      </p:sp>
      <p:sp>
        <p:nvSpPr>
          <p:cNvPr id="49" name="Freeform 92">
            <a:extLst>
              <a:ext uri="{FF2B5EF4-FFF2-40B4-BE49-F238E27FC236}">
                <a16:creationId xmlns:a16="http://schemas.microsoft.com/office/drawing/2014/main" id="{29C6F156-153C-128B-A829-C0F510AAA660}"/>
              </a:ext>
            </a:extLst>
          </p:cNvPr>
          <p:cNvSpPr/>
          <p:nvPr/>
        </p:nvSpPr>
        <p:spPr>
          <a:xfrm>
            <a:off x="3826144" y="1207219"/>
            <a:ext cx="1015354" cy="10156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E94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0137D95-3BE5-AFF6-949F-383AC675FEC9}"/>
              </a:ext>
            </a:extLst>
          </p:cNvPr>
          <p:cNvSpPr txBox="1"/>
          <p:nvPr/>
        </p:nvSpPr>
        <p:spPr>
          <a:xfrm>
            <a:off x="3927421" y="1530385"/>
            <a:ext cx="812800" cy="369332"/>
          </a:xfrm>
          <a:prstGeom prst="rect">
            <a:avLst/>
          </a:prstGeom>
          <a:noFill/>
        </p:spPr>
        <p:txBody>
          <a:bodyPr wrap="square" rtlCol="0">
            <a:spAutoFit/>
          </a:bodyPr>
          <a:lstStyle/>
          <a:p>
            <a:pPr algn="ctr"/>
            <a:r>
              <a:rPr lang="fr-BE">
                <a:solidFill>
                  <a:srgbClr val="E94E24"/>
                </a:solidFill>
                <a:latin typeface="+mj-lt"/>
              </a:rPr>
              <a:t>01</a:t>
            </a:r>
            <a:endParaRPr lang="en-US">
              <a:solidFill>
                <a:srgbClr val="E94E24"/>
              </a:solidFill>
              <a:latin typeface="+mj-lt"/>
            </a:endParaRPr>
          </a:p>
        </p:txBody>
      </p:sp>
      <p:sp>
        <p:nvSpPr>
          <p:cNvPr id="50" name="Freeform 92">
            <a:extLst>
              <a:ext uri="{FF2B5EF4-FFF2-40B4-BE49-F238E27FC236}">
                <a16:creationId xmlns:a16="http://schemas.microsoft.com/office/drawing/2014/main" id="{B872EA8E-4E9F-BA9A-F2CC-2CF2CA60E422}"/>
              </a:ext>
            </a:extLst>
          </p:cNvPr>
          <p:cNvSpPr/>
          <p:nvPr/>
        </p:nvSpPr>
        <p:spPr>
          <a:xfrm>
            <a:off x="4909736" y="2350263"/>
            <a:ext cx="1015354" cy="10156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TextBox 50">
            <a:extLst>
              <a:ext uri="{FF2B5EF4-FFF2-40B4-BE49-F238E27FC236}">
                <a16:creationId xmlns:a16="http://schemas.microsoft.com/office/drawing/2014/main" id="{53B43F55-4C88-1C56-D862-68E663B9FA19}"/>
              </a:ext>
            </a:extLst>
          </p:cNvPr>
          <p:cNvSpPr txBox="1"/>
          <p:nvPr/>
        </p:nvSpPr>
        <p:spPr>
          <a:xfrm>
            <a:off x="5011013" y="2673429"/>
            <a:ext cx="812800" cy="369332"/>
          </a:xfrm>
          <a:prstGeom prst="rect">
            <a:avLst/>
          </a:prstGeom>
          <a:noFill/>
        </p:spPr>
        <p:txBody>
          <a:bodyPr wrap="square" rtlCol="0">
            <a:spAutoFit/>
          </a:bodyPr>
          <a:lstStyle/>
          <a:p>
            <a:pPr algn="ctr"/>
            <a:r>
              <a:rPr lang="fr-BE">
                <a:solidFill>
                  <a:schemeClr val="accent6"/>
                </a:solidFill>
                <a:latin typeface="+mj-lt"/>
              </a:rPr>
              <a:t>02</a:t>
            </a:r>
            <a:endParaRPr lang="en-US">
              <a:solidFill>
                <a:schemeClr val="accent6"/>
              </a:solidFill>
              <a:latin typeface="+mj-lt"/>
            </a:endParaRPr>
          </a:p>
        </p:txBody>
      </p:sp>
      <p:sp>
        <p:nvSpPr>
          <p:cNvPr id="52" name="Freeform 92">
            <a:extLst>
              <a:ext uri="{FF2B5EF4-FFF2-40B4-BE49-F238E27FC236}">
                <a16:creationId xmlns:a16="http://schemas.microsoft.com/office/drawing/2014/main" id="{6E5D2DE1-EB48-A904-4062-44715B755717}"/>
              </a:ext>
            </a:extLst>
          </p:cNvPr>
          <p:cNvSpPr/>
          <p:nvPr/>
        </p:nvSpPr>
        <p:spPr>
          <a:xfrm>
            <a:off x="4909736" y="3929210"/>
            <a:ext cx="1015354" cy="10156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F7A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TextBox 52">
            <a:extLst>
              <a:ext uri="{FF2B5EF4-FFF2-40B4-BE49-F238E27FC236}">
                <a16:creationId xmlns:a16="http://schemas.microsoft.com/office/drawing/2014/main" id="{FE0C4569-EB32-0BFB-42E2-95EE2CB27E14}"/>
              </a:ext>
            </a:extLst>
          </p:cNvPr>
          <p:cNvSpPr txBox="1"/>
          <p:nvPr/>
        </p:nvSpPr>
        <p:spPr>
          <a:xfrm>
            <a:off x="5011013" y="4252376"/>
            <a:ext cx="812800" cy="369332"/>
          </a:xfrm>
          <a:prstGeom prst="rect">
            <a:avLst/>
          </a:prstGeom>
          <a:noFill/>
        </p:spPr>
        <p:txBody>
          <a:bodyPr wrap="square" rtlCol="0">
            <a:spAutoFit/>
          </a:bodyPr>
          <a:lstStyle/>
          <a:p>
            <a:pPr algn="ctr"/>
            <a:r>
              <a:rPr lang="fr-BE">
                <a:solidFill>
                  <a:schemeClr val="accent4"/>
                </a:solidFill>
                <a:latin typeface="+mj-lt"/>
              </a:rPr>
              <a:t>03</a:t>
            </a:r>
            <a:endParaRPr lang="en-US">
              <a:solidFill>
                <a:schemeClr val="accent4"/>
              </a:solidFill>
              <a:latin typeface="+mj-lt"/>
            </a:endParaRPr>
          </a:p>
        </p:txBody>
      </p:sp>
      <p:sp>
        <p:nvSpPr>
          <p:cNvPr id="54" name="Freeform 92">
            <a:extLst>
              <a:ext uri="{FF2B5EF4-FFF2-40B4-BE49-F238E27FC236}">
                <a16:creationId xmlns:a16="http://schemas.microsoft.com/office/drawing/2014/main" id="{432F3055-0702-8DD6-8742-7020857DA509}"/>
              </a:ext>
            </a:extLst>
          </p:cNvPr>
          <p:cNvSpPr/>
          <p:nvPr/>
        </p:nvSpPr>
        <p:spPr>
          <a:xfrm>
            <a:off x="3811752" y="5444349"/>
            <a:ext cx="1015354" cy="1015664"/>
          </a:xfrm>
          <a:custGeom>
            <a:avLst/>
            <a:gdLst>
              <a:gd name="connsiteX0" fmla="*/ 892310 w 1770372"/>
              <a:gd name="connsiteY0" fmla="*/ 381339 h 1770912"/>
              <a:gd name="connsiteX1" fmla="*/ 379661 w 1770372"/>
              <a:gd name="connsiteY1" fmla="*/ 893983 h 1770912"/>
              <a:gd name="connsiteX2" fmla="*/ 892310 w 1770372"/>
              <a:gd name="connsiteY2" fmla="*/ 1406627 h 1770912"/>
              <a:gd name="connsiteX3" fmla="*/ 1404959 w 1770372"/>
              <a:gd name="connsiteY3" fmla="*/ 893983 h 1770912"/>
              <a:gd name="connsiteX4" fmla="*/ 892310 w 1770372"/>
              <a:gd name="connsiteY4" fmla="*/ 381339 h 1770912"/>
              <a:gd name="connsiteX5" fmla="*/ 935588 w 1770372"/>
              <a:gd name="connsiteY5" fmla="*/ 0 h 1770912"/>
              <a:gd name="connsiteX6" fmla="*/ 1006550 w 1770372"/>
              <a:gd name="connsiteY6" fmla="*/ 9504 h 1770912"/>
              <a:gd name="connsiteX7" fmla="*/ 1001144 w 1770372"/>
              <a:gd name="connsiteY7" fmla="*/ 125035 h 1770912"/>
              <a:gd name="connsiteX8" fmla="*/ 1048993 w 1770372"/>
              <a:gd name="connsiteY8" fmla="*/ 132338 h 1770912"/>
              <a:gd name="connsiteX9" fmla="*/ 1053439 w 1770372"/>
              <a:gd name="connsiteY9" fmla="*/ 133718 h 1770912"/>
              <a:gd name="connsiteX10" fmla="*/ 1090142 w 1770372"/>
              <a:gd name="connsiteY10" fmla="*/ 24212 h 1770912"/>
              <a:gd name="connsiteX11" fmla="*/ 1158953 w 1770372"/>
              <a:gd name="connsiteY11" fmla="*/ 43982 h 1770912"/>
              <a:gd name="connsiteX12" fmla="*/ 1136341 w 1770372"/>
              <a:gd name="connsiteY12" fmla="*/ 159452 h 1770912"/>
              <a:gd name="connsiteX13" fmla="*/ 1184911 w 1770372"/>
              <a:gd name="connsiteY13" fmla="*/ 174529 h 1770912"/>
              <a:gd name="connsiteX14" fmla="*/ 1239430 w 1770372"/>
              <a:gd name="connsiteY14" fmla="*/ 76724 h 1770912"/>
              <a:gd name="connsiteX15" fmla="*/ 1303427 w 1770372"/>
              <a:gd name="connsiteY15" fmla="*/ 108823 h 1770912"/>
              <a:gd name="connsiteX16" fmla="*/ 1261656 w 1770372"/>
              <a:gd name="connsiteY16" fmla="*/ 213857 h 1770912"/>
              <a:gd name="connsiteX17" fmla="*/ 1307894 w 1770372"/>
              <a:gd name="connsiteY17" fmla="*/ 238954 h 1770912"/>
              <a:gd name="connsiteX18" fmla="*/ 1338165 w 1770372"/>
              <a:gd name="connsiteY18" fmla="*/ 200989 h 1770912"/>
              <a:gd name="connsiteX19" fmla="*/ 1380802 w 1770372"/>
              <a:gd name="connsiteY19" fmla="*/ 152491 h 1770912"/>
              <a:gd name="connsiteX20" fmla="*/ 1434919 w 1770372"/>
              <a:gd name="connsiteY20" fmla="*/ 193410 h 1770912"/>
              <a:gd name="connsiteX21" fmla="*/ 1375856 w 1770372"/>
              <a:gd name="connsiteY21" fmla="*/ 289638 h 1770912"/>
              <a:gd name="connsiteX22" fmla="*/ 1415493 w 1770372"/>
              <a:gd name="connsiteY22" fmla="*/ 322341 h 1770912"/>
              <a:gd name="connsiteX23" fmla="*/ 1451984 w 1770372"/>
              <a:gd name="connsiteY23" fmla="*/ 291477 h 1770912"/>
              <a:gd name="connsiteX24" fmla="*/ 1503235 w 1770372"/>
              <a:gd name="connsiteY24" fmla="*/ 252192 h 1770912"/>
              <a:gd name="connsiteX25" fmla="*/ 1548366 w 1770372"/>
              <a:gd name="connsiteY25" fmla="*/ 302850 h 1770912"/>
              <a:gd name="connsiteX26" fmla="*/ 1474140 w 1770372"/>
              <a:gd name="connsiteY26" fmla="*/ 383148 h 1770912"/>
              <a:gd name="connsiteX27" fmla="*/ 1510627 w 1770372"/>
              <a:gd name="connsiteY27" fmla="*/ 427369 h 1770912"/>
              <a:gd name="connsiteX28" fmla="*/ 1608057 w 1770372"/>
              <a:gd name="connsiteY28" fmla="*/ 374007 h 1770912"/>
              <a:gd name="connsiteX29" fmla="*/ 1643552 w 1770372"/>
              <a:gd name="connsiteY29" fmla="*/ 431826 h 1770912"/>
              <a:gd name="connsiteX30" fmla="*/ 1557419 w 1770372"/>
              <a:gd name="connsiteY30" fmla="*/ 496964 h 1770912"/>
              <a:gd name="connsiteX31" fmla="*/ 1584338 w 1770372"/>
              <a:gd name="connsiteY31" fmla="*/ 546559 h 1770912"/>
              <a:gd name="connsiteX32" fmla="*/ 1686630 w 1770372"/>
              <a:gd name="connsiteY32" fmla="*/ 511654 h 1770912"/>
              <a:gd name="connsiteX33" fmla="*/ 1711690 w 1770372"/>
              <a:gd name="connsiteY33" fmla="*/ 574702 h 1770912"/>
              <a:gd name="connsiteX34" fmla="*/ 1618390 w 1770372"/>
              <a:gd name="connsiteY34" fmla="*/ 622713 h 1770912"/>
              <a:gd name="connsiteX35" fmla="*/ 1635177 w 1770372"/>
              <a:gd name="connsiteY35" fmla="*/ 676792 h 1770912"/>
              <a:gd name="connsiteX36" fmla="*/ 1744119 w 1770372"/>
              <a:gd name="connsiteY36" fmla="*/ 660713 h 1770912"/>
              <a:gd name="connsiteX37" fmla="*/ 1757334 w 1770372"/>
              <a:gd name="connsiteY37" fmla="*/ 727259 h 1770912"/>
              <a:gd name="connsiteX38" fmla="*/ 1657044 w 1770372"/>
              <a:gd name="connsiteY38" fmla="*/ 757509 h 1770912"/>
              <a:gd name="connsiteX39" fmla="*/ 1665098 w 1770372"/>
              <a:gd name="connsiteY39" fmla="*/ 810278 h 1770912"/>
              <a:gd name="connsiteX40" fmla="*/ 1704470 w 1770372"/>
              <a:gd name="connsiteY40" fmla="*/ 810686 h 1770912"/>
              <a:gd name="connsiteX41" fmla="*/ 1768963 w 1770372"/>
              <a:gd name="connsiteY41" fmla="*/ 814612 h 1770912"/>
              <a:gd name="connsiteX42" fmla="*/ 1770372 w 1770372"/>
              <a:gd name="connsiteY42" fmla="*/ 885873 h 1770912"/>
              <a:gd name="connsiteX43" fmla="*/ 1669559 w 1770372"/>
              <a:gd name="connsiteY43" fmla="*/ 897871 h 1770912"/>
              <a:gd name="connsiteX44" fmla="*/ 1666806 w 1770372"/>
              <a:gd name="connsiteY44" fmla="*/ 952397 h 1770912"/>
              <a:gd name="connsiteX45" fmla="*/ 1703117 w 1770372"/>
              <a:gd name="connsiteY45" fmla="*/ 958438 h 1770912"/>
              <a:gd name="connsiteX46" fmla="*/ 1766238 w 1770372"/>
              <a:gd name="connsiteY46" fmla="*/ 972243 h 1770912"/>
              <a:gd name="connsiteX47" fmla="*/ 1756663 w 1770372"/>
              <a:gd name="connsiteY47" fmla="*/ 1042871 h 1770912"/>
              <a:gd name="connsiteX48" fmla="*/ 1655705 w 1770372"/>
              <a:gd name="connsiteY48" fmla="*/ 1039230 h 1770912"/>
              <a:gd name="connsiteX49" fmla="*/ 1653960 w 1770372"/>
              <a:gd name="connsiteY49" fmla="*/ 1050664 h 1770912"/>
              <a:gd name="connsiteX50" fmla="*/ 1641373 w 1770372"/>
              <a:gd name="connsiteY50" fmla="*/ 1091212 h 1770912"/>
              <a:gd name="connsiteX51" fmla="*/ 1676858 w 1770372"/>
              <a:gd name="connsiteY51" fmla="*/ 1104554 h 1770912"/>
              <a:gd name="connsiteX52" fmla="*/ 1736114 w 1770372"/>
              <a:gd name="connsiteY52" fmla="*/ 1130315 h 1770912"/>
              <a:gd name="connsiteX53" fmla="*/ 1713050 w 1770372"/>
              <a:gd name="connsiteY53" fmla="*/ 1197755 h 1770912"/>
              <a:gd name="connsiteX54" fmla="*/ 1615423 w 1770372"/>
              <a:gd name="connsiteY54" fmla="*/ 1174811 h 1770912"/>
              <a:gd name="connsiteX55" fmla="*/ 1608660 w 1770372"/>
              <a:gd name="connsiteY55" fmla="*/ 1196598 h 1770912"/>
              <a:gd name="connsiteX56" fmla="*/ 1592688 w 1770372"/>
              <a:gd name="connsiteY56" fmla="*/ 1226022 h 1770912"/>
              <a:gd name="connsiteX57" fmla="*/ 1624006 w 1770372"/>
              <a:gd name="connsiteY57" fmla="*/ 1244310 h 1770912"/>
              <a:gd name="connsiteX58" fmla="*/ 1678088 w 1770372"/>
              <a:gd name="connsiteY58" fmla="*/ 1279664 h 1770912"/>
              <a:gd name="connsiteX59" fmla="*/ 1644017 w 1770372"/>
              <a:gd name="connsiteY59" fmla="*/ 1342268 h 1770912"/>
              <a:gd name="connsiteX60" fmla="*/ 1550936 w 1770372"/>
              <a:gd name="connsiteY60" fmla="*/ 1302945 h 1770912"/>
              <a:gd name="connsiteX61" fmla="*/ 1536980 w 1770372"/>
              <a:gd name="connsiteY61" fmla="*/ 1328657 h 1770912"/>
              <a:gd name="connsiteX62" fmla="*/ 1524566 w 1770372"/>
              <a:gd name="connsiteY62" fmla="*/ 1343702 h 1770912"/>
              <a:gd name="connsiteX63" fmla="*/ 1555537 w 1770372"/>
              <a:gd name="connsiteY63" fmla="*/ 1371824 h 1770912"/>
              <a:gd name="connsiteX64" fmla="*/ 1601122 w 1770372"/>
              <a:gd name="connsiteY64" fmla="*/ 1417615 h 1770912"/>
              <a:gd name="connsiteX65" fmla="*/ 1554820 w 1770372"/>
              <a:gd name="connsiteY65" fmla="*/ 1471802 h 1770912"/>
              <a:gd name="connsiteX66" fmla="*/ 1468489 w 1770372"/>
              <a:gd name="connsiteY66" fmla="*/ 1411668 h 1770912"/>
              <a:gd name="connsiteX67" fmla="*/ 1442047 w 1770372"/>
              <a:gd name="connsiteY67" fmla="*/ 1443716 h 1770912"/>
              <a:gd name="connsiteX68" fmla="*/ 1429347 w 1770372"/>
              <a:gd name="connsiteY68" fmla="*/ 1454194 h 1770912"/>
              <a:gd name="connsiteX69" fmla="*/ 1451799 w 1770372"/>
              <a:gd name="connsiteY69" fmla="*/ 1481865 h 1770912"/>
              <a:gd name="connsiteX70" fmla="*/ 1489929 w 1770372"/>
              <a:gd name="connsiteY70" fmla="*/ 1534027 h 1770912"/>
              <a:gd name="connsiteX71" fmla="*/ 1435958 w 1770372"/>
              <a:gd name="connsiteY71" fmla="*/ 1580584 h 1770912"/>
              <a:gd name="connsiteX72" fmla="*/ 1361727 w 1770372"/>
              <a:gd name="connsiteY72" fmla="*/ 1509986 h 1770912"/>
              <a:gd name="connsiteX73" fmla="*/ 1326987 w 1770372"/>
              <a:gd name="connsiteY73" fmla="*/ 1538648 h 1770912"/>
              <a:gd name="connsiteX74" fmla="*/ 1320802 w 1770372"/>
              <a:gd name="connsiteY74" fmla="*/ 1542006 h 1770912"/>
              <a:gd name="connsiteX75" fmla="*/ 1335580 w 1770372"/>
              <a:gd name="connsiteY75" fmla="*/ 1575339 h 1770912"/>
              <a:gd name="connsiteX76" fmla="*/ 1361291 w 1770372"/>
              <a:gd name="connsiteY76" fmla="*/ 1636383 h 1770912"/>
              <a:gd name="connsiteX77" fmla="*/ 1301018 w 1770372"/>
              <a:gd name="connsiteY77" fmla="*/ 1666530 h 1770912"/>
              <a:gd name="connsiteX78" fmla="*/ 1245641 w 1770372"/>
              <a:gd name="connsiteY78" fmla="*/ 1582801 h 1770912"/>
              <a:gd name="connsiteX79" fmla="*/ 1194927 w 1770372"/>
              <a:gd name="connsiteY79" fmla="*/ 1610328 h 1770912"/>
              <a:gd name="connsiteX80" fmla="*/ 1192682 w 1770372"/>
              <a:gd name="connsiteY80" fmla="*/ 1611025 h 1770912"/>
              <a:gd name="connsiteX81" fmla="*/ 1202337 w 1770372"/>
              <a:gd name="connsiteY81" fmla="*/ 1642546 h 1770912"/>
              <a:gd name="connsiteX82" fmla="*/ 1220551 w 1770372"/>
              <a:gd name="connsiteY82" fmla="*/ 1706230 h 1770912"/>
              <a:gd name="connsiteX83" fmla="*/ 1157100 w 1770372"/>
              <a:gd name="connsiteY83" fmla="*/ 1728940 h 1770912"/>
              <a:gd name="connsiteX84" fmla="*/ 1110783 w 1770372"/>
              <a:gd name="connsiteY84" fmla="*/ 1636448 h 1770912"/>
              <a:gd name="connsiteX85" fmla="*/ 1058274 w 1770372"/>
              <a:gd name="connsiteY85" fmla="*/ 1652747 h 1770912"/>
              <a:gd name="connsiteX86" fmla="*/ 1062096 w 1770372"/>
              <a:gd name="connsiteY86" fmla="*/ 1687005 h 1770912"/>
              <a:gd name="connsiteX87" fmla="*/ 1069362 w 1770372"/>
              <a:gd name="connsiteY87" fmla="*/ 1751968 h 1770912"/>
              <a:gd name="connsiteX88" fmla="*/ 1003990 w 1770372"/>
              <a:gd name="connsiteY88" fmla="*/ 1761118 h 1770912"/>
              <a:gd name="connsiteX89" fmla="*/ 977851 w 1770372"/>
              <a:gd name="connsiteY89" fmla="*/ 1666486 h 1770912"/>
              <a:gd name="connsiteX90" fmla="*/ 971799 w 1770372"/>
              <a:gd name="connsiteY90" fmla="*/ 1667409 h 1770912"/>
              <a:gd name="connsiteX91" fmla="*/ 918886 w 1770372"/>
              <a:gd name="connsiteY91" fmla="*/ 1670081 h 1770912"/>
              <a:gd name="connsiteX92" fmla="*/ 917161 w 1770372"/>
              <a:gd name="connsiteY92" fmla="*/ 1705777 h 1770912"/>
              <a:gd name="connsiteX93" fmla="*/ 914125 w 1770372"/>
              <a:gd name="connsiteY93" fmla="*/ 1768987 h 1770912"/>
              <a:gd name="connsiteX94" fmla="*/ 846343 w 1770372"/>
              <a:gd name="connsiteY94" fmla="*/ 1770912 h 1770912"/>
              <a:gd name="connsiteX95" fmla="*/ 836304 w 1770372"/>
              <a:gd name="connsiteY95" fmla="*/ 1668595 h 1770912"/>
              <a:gd name="connsiteX96" fmla="*/ 812821 w 1770372"/>
              <a:gd name="connsiteY96" fmla="*/ 1667409 h 1770912"/>
              <a:gd name="connsiteX97" fmla="*/ 781557 w 1770372"/>
              <a:gd name="connsiteY97" fmla="*/ 1662638 h 1770912"/>
              <a:gd name="connsiteX98" fmla="*/ 771434 w 1770372"/>
              <a:gd name="connsiteY98" fmla="*/ 1699979 h 1770912"/>
              <a:gd name="connsiteX99" fmla="*/ 753380 w 1770372"/>
              <a:gd name="connsiteY99" fmla="*/ 1758223 h 1770912"/>
              <a:gd name="connsiteX100" fmla="*/ 687030 w 1770372"/>
              <a:gd name="connsiteY100" fmla="*/ 1750664 h 1770912"/>
              <a:gd name="connsiteX101" fmla="*/ 697702 w 1770372"/>
              <a:gd name="connsiteY101" fmla="*/ 1643856 h 1770912"/>
              <a:gd name="connsiteX102" fmla="*/ 643195 w 1770372"/>
              <a:gd name="connsiteY102" fmla="*/ 1626936 h 1770912"/>
              <a:gd name="connsiteX103" fmla="*/ 624731 w 1770372"/>
              <a:gd name="connsiteY103" fmla="*/ 1668052 h 1770912"/>
              <a:gd name="connsiteX104" fmla="*/ 599505 w 1770372"/>
              <a:gd name="connsiteY104" fmla="*/ 1724271 h 1770912"/>
              <a:gd name="connsiteX105" fmla="*/ 532848 w 1770372"/>
              <a:gd name="connsiteY105" fmla="*/ 1702456 h 1770912"/>
              <a:gd name="connsiteX106" fmla="*/ 564655 w 1770372"/>
              <a:gd name="connsiteY106" fmla="*/ 1596738 h 1770912"/>
              <a:gd name="connsiteX107" fmla="*/ 520212 w 1770372"/>
              <a:gd name="connsiteY107" fmla="*/ 1572615 h 1770912"/>
              <a:gd name="connsiteX108" fmla="*/ 492609 w 1770372"/>
              <a:gd name="connsiteY108" fmla="*/ 1609276 h 1770912"/>
              <a:gd name="connsiteX109" fmla="*/ 454551 w 1770372"/>
              <a:gd name="connsiteY109" fmla="*/ 1659857 h 1770912"/>
              <a:gd name="connsiteX110" fmla="*/ 395717 w 1770372"/>
              <a:gd name="connsiteY110" fmla="*/ 1622146 h 1770912"/>
              <a:gd name="connsiteX111" fmla="*/ 443113 w 1770372"/>
              <a:gd name="connsiteY111" fmla="*/ 1526669 h 1770912"/>
              <a:gd name="connsiteX112" fmla="*/ 403568 w 1770372"/>
              <a:gd name="connsiteY112" fmla="*/ 1494041 h 1770912"/>
              <a:gd name="connsiteX113" fmla="*/ 366157 w 1770372"/>
              <a:gd name="connsiteY113" fmla="*/ 1528059 h 1770912"/>
              <a:gd name="connsiteX114" fmla="*/ 319337 w 1770372"/>
              <a:gd name="connsiteY114" fmla="*/ 1570661 h 1770912"/>
              <a:gd name="connsiteX115" fmla="*/ 268564 w 1770372"/>
              <a:gd name="connsiteY115" fmla="*/ 1522645 h 1770912"/>
              <a:gd name="connsiteX116" fmla="*/ 335158 w 1770372"/>
              <a:gd name="connsiteY116" fmla="*/ 1434729 h 1770912"/>
              <a:gd name="connsiteX117" fmla="*/ 304840 w 1770372"/>
              <a:gd name="connsiteY117" fmla="*/ 1397984 h 1770912"/>
              <a:gd name="connsiteX118" fmla="*/ 261327 w 1770372"/>
              <a:gd name="connsiteY118" fmla="*/ 1424271 h 1770912"/>
              <a:gd name="connsiteX119" fmla="*/ 205878 w 1770372"/>
              <a:gd name="connsiteY119" fmla="*/ 1457791 h 1770912"/>
              <a:gd name="connsiteX120" fmla="*/ 165325 w 1770372"/>
              <a:gd name="connsiteY120" fmla="*/ 1400876 h 1770912"/>
              <a:gd name="connsiteX121" fmla="*/ 247444 w 1770372"/>
              <a:gd name="connsiteY121" fmla="*/ 1328296 h 1770912"/>
              <a:gd name="connsiteX122" fmla="*/ 223348 w 1770372"/>
              <a:gd name="connsiteY122" fmla="*/ 1283901 h 1770912"/>
              <a:gd name="connsiteX123" fmla="*/ 174393 w 1770372"/>
              <a:gd name="connsiteY123" fmla="*/ 1304217 h 1770912"/>
              <a:gd name="connsiteX124" fmla="*/ 114555 w 1770372"/>
              <a:gd name="connsiteY124" fmla="*/ 1329071 h 1770912"/>
              <a:gd name="connsiteX125" fmla="*/ 82968 w 1770372"/>
              <a:gd name="connsiteY125" fmla="*/ 1266732 h 1770912"/>
              <a:gd name="connsiteX126" fmla="*/ 179994 w 1770372"/>
              <a:gd name="connsiteY126" fmla="*/ 1204029 h 1770912"/>
              <a:gd name="connsiteX127" fmla="*/ 175960 w 1770372"/>
              <a:gd name="connsiteY127" fmla="*/ 1196598 h 1770912"/>
              <a:gd name="connsiteX128" fmla="*/ 164017 w 1770372"/>
              <a:gd name="connsiteY128" fmla="*/ 1158123 h 1770912"/>
              <a:gd name="connsiteX129" fmla="*/ 50014 w 1770372"/>
              <a:gd name="connsiteY129" fmla="*/ 1183545 h 1770912"/>
              <a:gd name="connsiteX130" fmla="*/ 30896 w 1770372"/>
              <a:gd name="connsiteY130" fmla="*/ 1118168 h 1770912"/>
              <a:gd name="connsiteX131" fmla="*/ 137668 w 1770372"/>
              <a:gd name="connsiteY131" fmla="*/ 1073239 h 1770912"/>
              <a:gd name="connsiteX132" fmla="*/ 130660 w 1770372"/>
              <a:gd name="connsiteY132" fmla="*/ 1050664 h 1770912"/>
              <a:gd name="connsiteX133" fmla="*/ 126893 w 1770372"/>
              <a:gd name="connsiteY133" fmla="*/ 1025981 h 1770912"/>
              <a:gd name="connsiteX134" fmla="*/ 11697 w 1770372"/>
              <a:gd name="connsiteY134" fmla="*/ 1031563 h 1770912"/>
              <a:gd name="connsiteX135" fmla="*/ 5429 w 1770372"/>
              <a:gd name="connsiteY135" fmla="*/ 961646 h 1770912"/>
              <a:gd name="connsiteX136" fmla="*/ 117069 w 1770372"/>
              <a:gd name="connsiteY136" fmla="*/ 937622 h 1770912"/>
              <a:gd name="connsiteX137" fmla="*/ 114865 w 1770372"/>
              <a:gd name="connsiteY137" fmla="*/ 893983 h 1770912"/>
              <a:gd name="connsiteX138" fmla="*/ 115220 w 1770372"/>
              <a:gd name="connsiteY138" fmla="*/ 886941 h 1770912"/>
              <a:gd name="connsiteX139" fmla="*/ 0 w 1770372"/>
              <a:gd name="connsiteY139" fmla="*/ 872153 h 1770912"/>
              <a:gd name="connsiteX140" fmla="*/ 5901 w 1770372"/>
              <a:gd name="connsiteY140" fmla="*/ 803680 h 1770912"/>
              <a:gd name="connsiteX141" fmla="*/ 121101 w 1770372"/>
              <a:gd name="connsiteY141" fmla="*/ 799933 h 1770912"/>
              <a:gd name="connsiteX142" fmla="*/ 128492 w 1770372"/>
              <a:gd name="connsiteY142" fmla="*/ 751503 h 1770912"/>
              <a:gd name="connsiteX143" fmla="*/ 12138 w 1770372"/>
              <a:gd name="connsiteY143" fmla="*/ 714646 h 1770912"/>
              <a:gd name="connsiteX144" fmla="*/ 30143 w 1770372"/>
              <a:gd name="connsiteY144" fmla="*/ 648319 h 1770912"/>
              <a:gd name="connsiteX145" fmla="*/ 152666 w 1770372"/>
              <a:gd name="connsiteY145" fmla="*/ 666411 h 1770912"/>
              <a:gd name="connsiteX146" fmla="*/ 167249 w 1770372"/>
              <a:gd name="connsiteY146" fmla="*/ 619432 h 1770912"/>
              <a:gd name="connsiteX147" fmla="*/ 57622 w 1770372"/>
              <a:gd name="connsiteY147" fmla="*/ 559222 h 1770912"/>
              <a:gd name="connsiteX148" fmla="*/ 89063 w 1770372"/>
              <a:gd name="connsiteY148" fmla="*/ 494884 h 1770912"/>
              <a:gd name="connsiteX149" fmla="*/ 203593 w 1770372"/>
              <a:gd name="connsiteY149" fmla="*/ 540460 h 1770912"/>
              <a:gd name="connsiteX150" fmla="*/ 225777 w 1770372"/>
              <a:gd name="connsiteY150" fmla="*/ 499590 h 1770912"/>
              <a:gd name="connsiteX151" fmla="*/ 129164 w 1770372"/>
              <a:gd name="connsiteY151" fmla="*/ 421868 h 1770912"/>
              <a:gd name="connsiteX152" fmla="*/ 171339 w 1770372"/>
              <a:gd name="connsiteY152" fmla="*/ 363995 h 1770912"/>
              <a:gd name="connsiteX153" fmla="*/ 273927 w 1770372"/>
              <a:gd name="connsiteY153" fmla="*/ 427450 h 1770912"/>
              <a:gd name="connsiteX154" fmla="*/ 309966 w 1770372"/>
              <a:gd name="connsiteY154" fmla="*/ 383770 h 1770912"/>
              <a:gd name="connsiteX155" fmla="*/ 223773 w 1770372"/>
              <a:gd name="connsiteY155" fmla="*/ 295129 h 1770912"/>
              <a:gd name="connsiteX156" fmla="*/ 272674 w 1770372"/>
              <a:gd name="connsiteY156" fmla="*/ 242816 h 1770912"/>
              <a:gd name="connsiteX157" fmla="*/ 370468 w 1770372"/>
              <a:gd name="connsiteY157" fmla="*/ 321235 h 1770912"/>
              <a:gd name="connsiteX158" fmla="*/ 406297 w 1770372"/>
              <a:gd name="connsiteY158" fmla="*/ 291673 h 1770912"/>
              <a:gd name="connsiteX159" fmla="*/ 339550 w 1770372"/>
              <a:gd name="connsiteY159" fmla="*/ 184911 h 1770912"/>
              <a:gd name="connsiteX160" fmla="*/ 398391 w 1770372"/>
              <a:gd name="connsiteY160" fmla="*/ 144098 h 1770912"/>
              <a:gd name="connsiteX161" fmla="*/ 475842 w 1770372"/>
              <a:gd name="connsiteY161" fmla="*/ 239434 h 1770912"/>
              <a:gd name="connsiteX162" fmla="*/ 522388 w 1770372"/>
              <a:gd name="connsiteY162" fmla="*/ 214170 h 1770912"/>
              <a:gd name="connsiteX163" fmla="*/ 475528 w 1770372"/>
              <a:gd name="connsiteY163" fmla="*/ 99472 h 1770912"/>
              <a:gd name="connsiteX164" fmla="*/ 540562 w 1770372"/>
              <a:gd name="connsiteY164" fmla="*/ 69530 h 1770912"/>
              <a:gd name="connsiteX165" fmla="*/ 600283 w 1770372"/>
              <a:gd name="connsiteY165" fmla="*/ 174351 h 1770912"/>
              <a:gd name="connsiteX166" fmla="*/ 643650 w 1770372"/>
              <a:gd name="connsiteY166" fmla="*/ 160889 h 1770912"/>
              <a:gd name="connsiteX167" fmla="*/ 618279 w 1770372"/>
              <a:gd name="connsiteY167" fmla="*/ 41004 h 1770912"/>
              <a:gd name="connsiteX168" fmla="*/ 687609 w 1770372"/>
              <a:gd name="connsiteY168" fmla="*/ 23140 h 1770912"/>
              <a:gd name="connsiteX169" fmla="*/ 727004 w 1770372"/>
              <a:gd name="connsiteY169" fmla="*/ 135015 h 1770912"/>
              <a:gd name="connsiteX170" fmla="*/ 735628 w 1770372"/>
              <a:gd name="connsiteY170" fmla="*/ 132338 h 1770912"/>
              <a:gd name="connsiteX171" fmla="*/ 777511 w 1770372"/>
              <a:gd name="connsiteY171" fmla="*/ 125946 h 1770912"/>
              <a:gd name="connsiteX172" fmla="*/ 775508 w 1770372"/>
              <a:gd name="connsiteY172" fmla="*/ 6393 h 1770912"/>
              <a:gd name="connsiteX173" fmla="*/ 846973 w 1770372"/>
              <a:gd name="connsiteY173" fmla="*/ 2073 h 1770912"/>
              <a:gd name="connsiteX174" fmla="*/ 864105 w 1770372"/>
              <a:gd name="connsiteY174" fmla="*/ 117967 h 1770912"/>
              <a:gd name="connsiteX175" fmla="*/ 892310 w 1770372"/>
              <a:gd name="connsiteY175" fmla="*/ 116543 h 1770912"/>
              <a:gd name="connsiteX176" fmla="*/ 914569 w 1770372"/>
              <a:gd name="connsiteY176" fmla="*/ 117667 h 1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70372" h="1770912">
                <a:moveTo>
                  <a:pt x="892310" y="381339"/>
                </a:moveTo>
                <a:cubicBezTo>
                  <a:pt x="609182" y="381339"/>
                  <a:pt x="379661" y="610858"/>
                  <a:pt x="379661" y="893983"/>
                </a:cubicBezTo>
                <a:cubicBezTo>
                  <a:pt x="379661" y="1177108"/>
                  <a:pt x="609182" y="1406627"/>
                  <a:pt x="892310" y="1406627"/>
                </a:cubicBezTo>
                <a:cubicBezTo>
                  <a:pt x="1175438" y="1406627"/>
                  <a:pt x="1404959" y="1177108"/>
                  <a:pt x="1404959" y="893983"/>
                </a:cubicBezTo>
                <a:cubicBezTo>
                  <a:pt x="1404959" y="610858"/>
                  <a:pt x="1175438" y="381339"/>
                  <a:pt x="892310" y="381339"/>
                </a:cubicBezTo>
                <a:close/>
                <a:moveTo>
                  <a:pt x="935588" y="0"/>
                </a:moveTo>
                <a:cubicBezTo>
                  <a:pt x="960017" y="2957"/>
                  <a:pt x="979144" y="4861"/>
                  <a:pt x="1006550" y="9504"/>
                </a:cubicBezTo>
                <a:lnTo>
                  <a:pt x="1001144" y="125035"/>
                </a:lnTo>
                <a:lnTo>
                  <a:pt x="1048993" y="132338"/>
                </a:lnTo>
                <a:lnTo>
                  <a:pt x="1053439" y="133718"/>
                </a:lnTo>
                <a:lnTo>
                  <a:pt x="1090142" y="24212"/>
                </a:lnTo>
                <a:cubicBezTo>
                  <a:pt x="1113876" y="30706"/>
                  <a:pt x="1132520" y="35384"/>
                  <a:pt x="1158953" y="43982"/>
                </a:cubicBezTo>
                <a:lnTo>
                  <a:pt x="1136341" y="159452"/>
                </a:lnTo>
                <a:lnTo>
                  <a:pt x="1184911" y="174529"/>
                </a:lnTo>
                <a:lnTo>
                  <a:pt x="1239430" y="76724"/>
                </a:lnTo>
                <a:cubicBezTo>
                  <a:pt x="1261564" y="87476"/>
                  <a:pt x="1279028" y="95506"/>
                  <a:pt x="1303427" y="108823"/>
                </a:cubicBezTo>
                <a:lnTo>
                  <a:pt x="1261656" y="213857"/>
                </a:lnTo>
                <a:lnTo>
                  <a:pt x="1307894" y="238954"/>
                </a:lnTo>
                <a:lnTo>
                  <a:pt x="1338165" y="200989"/>
                </a:lnTo>
                <a:cubicBezTo>
                  <a:pt x="1352497" y="184285"/>
                  <a:pt x="1367087" y="168085"/>
                  <a:pt x="1380802" y="152491"/>
                </a:cubicBezTo>
                <a:cubicBezTo>
                  <a:pt x="1401124" y="164675"/>
                  <a:pt x="1412680" y="178549"/>
                  <a:pt x="1434919" y="193410"/>
                </a:cubicBezTo>
                <a:lnTo>
                  <a:pt x="1375856" y="289638"/>
                </a:lnTo>
                <a:lnTo>
                  <a:pt x="1415493" y="322341"/>
                </a:lnTo>
                <a:lnTo>
                  <a:pt x="1451984" y="291477"/>
                </a:lnTo>
                <a:cubicBezTo>
                  <a:pt x="1469290" y="277877"/>
                  <a:pt x="1486750" y="264822"/>
                  <a:pt x="1503235" y="252192"/>
                </a:cubicBezTo>
                <a:cubicBezTo>
                  <a:pt x="1520801" y="268094"/>
                  <a:pt x="1529440" y="283949"/>
                  <a:pt x="1548366" y="302850"/>
                </a:cubicBezTo>
                <a:lnTo>
                  <a:pt x="1474140" y="383148"/>
                </a:lnTo>
                <a:lnTo>
                  <a:pt x="1510627" y="427369"/>
                </a:lnTo>
                <a:lnTo>
                  <a:pt x="1608057" y="374007"/>
                </a:lnTo>
                <a:cubicBezTo>
                  <a:pt x="1622545" y="392756"/>
                  <a:pt x="1628254" y="409885"/>
                  <a:pt x="1643552" y="431826"/>
                </a:cubicBezTo>
                <a:lnTo>
                  <a:pt x="1557419" y="496964"/>
                </a:lnTo>
                <a:lnTo>
                  <a:pt x="1584338" y="546559"/>
                </a:lnTo>
                <a:lnTo>
                  <a:pt x="1686630" y="511654"/>
                </a:lnTo>
                <a:cubicBezTo>
                  <a:pt x="1697690" y="532609"/>
                  <a:pt x="1700379" y="550464"/>
                  <a:pt x="1711690" y="574702"/>
                </a:cubicBezTo>
                <a:lnTo>
                  <a:pt x="1618390" y="622713"/>
                </a:lnTo>
                <a:lnTo>
                  <a:pt x="1635177" y="676792"/>
                </a:lnTo>
                <a:lnTo>
                  <a:pt x="1744119" y="660713"/>
                </a:lnTo>
                <a:cubicBezTo>
                  <a:pt x="1751197" y="683326"/>
                  <a:pt x="1750604" y="701372"/>
                  <a:pt x="1757334" y="727259"/>
                </a:cubicBezTo>
                <a:lnTo>
                  <a:pt x="1657044" y="757509"/>
                </a:lnTo>
                <a:lnTo>
                  <a:pt x="1665098" y="810278"/>
                </a:lnTo>
                <a:lnTo>
                  <a:pt x="1704470" y="810686"/>
                </a:lnTo>
                <a:cubicBezTo>
                  <a:pt x="1726465" y="811745"/>
                  <a:pt x="1748223" y="813345"/>
                  <a:pt x="1768963" y="814612"/>
                </a:cubicBezTo>
                <a:cubicBezTo>
                  <a:pt x="1771990" y="839314"/>
                  <a:pt x="1768259" y="857853"/>
                  <a:pt x="1770372" y="885873"/>
                </a:cubicBezTo>
                <a:lnTo>
                  <a:pt x="1669559" y="897871"/>
                </a:lnTo>
                <a:lnTo>
                  <a:pt x="1666806" y="952397"/>
                </a:lnTo>
                <a:lnTo>
                  <a:pt x="1703117" y="958438"/>
                </a:lnTo>
                <a:cubicBezTo>
                  <a:pt x="1724687" y="962870"/>
                  <a:pt x="1745940" y="967799"/>
                  <a:pt x="1766238" y="972243"/>
                </a:cubicBezTo>
                <a:cubicBezTo>
                  <a:pt x="1765427" y="997116"/>
                  <a:pt x="1758888" y="1014860"/>
                  <a:pt x="1756663" y="1042871"/>
                </a:cubicBezTo>
                <a:lnTo>
                  <a:pt x="1655705" y="1039230"/>
                </a:lnTo>
                <a:lnTo>
                  <a:pt x="1653960" y="1050664"/>
                </a:lnTo>
                <a:lnTo>
                  <a:pt x="1641373" y="1091212"/>
                </a:lnTo>
                <a:lnTo>
                  <a:pt x="1676858" y="1104554"/>
                </a:lnTo>
                <a:cubicBezTo>
                  <a:pt x="1697162" y="1113077"/>
                  <a:pt x="1717060" y="1122026"/>
                  <a:pt x="1736114" y="1130315"/>
                </a:cubicBezTo>
                <a:cubicBezTo>
                  <a:pt x="1730504" y="1154561"/>
                  <a:pt x="1720654" y="1170703"/>
                  <a:pt x="1713050" y="1197755"/>
                </a:cubicBezTo>
                <a:lnTo>
                  <a:pt x="1615423" y="1174811"/>
                </a:lnTo>
                <a:lnTo>
                  <a:pt x="1608660" y="1196598"/>
                </a:lnTo>
                <a:lnTo>
                  <a:pt x="1592688" y="1226022"/>
                </a:lnTo>
                <a:lnTo>
                  <a:pt x="1624006" y="1244310"/>
                </a:lnTo>
                <a:cubicBezTo>
                  <a:pt x="1642589" y="1256124"/>
                  <a:pt x="1660698" y="1268291"/>
                  <a:pt x="1678088" y="1279664"/>
                </a:cubicBezTo>
                <a:cubicBezTo>
                  <a:pt x="1668483" y="1302622"/>
                  <a:pt x="1656060" y="1316879"/>
                  <a:pt x="1644017" y="1342268"/>
                </a:cubicBezTo>
                <a:lnTo>
                  <a:pt x="1550936" y="1302945"/>
                </a:lnTo>
                <a:lnTo>
                  <a:pt x="1536980" y="1328657"/>
                </a:lnTo>
                <a:lnTo>
                  <a:pt x="1524566" y="1343702"/>
                </a:lnTo>
                <a:lnTo>
                  <a:pt x="1555537" y="1371824"/>
                </a:lnTo>
                <a:cubicBezTo>
                  <a:pt x="1571269" y="1387231"/>
                  <a:pt x="1586465" y="1402885"/>
                  <a:pt x="1601122" y="1417615"/>
                </a:cubicBezTo>
                <a:cubicBezTo>
                  <a:pt x="1586969" y="1438085"/>
                  <a:pt x="1571861" y="1449459"/>
                  <a:pt x="1554820" y="1471802"/>
                </a:cubicBezTo>
                <a:lnTo>
                  <a:pt x="1468489" y="1411668"/>
                </a:lnTo>
                <a:lnTo>
                  <a:pt x="1442047" y="1443716"/>
                </a:lnTo>
                <a:lnTo>
                  <a:pt x="1429347" y="1454194"/>
                </a:lnTo>
                <a:lnTo>
                  <a:pt x="1451799" y="1481865"/>
                </a:lnTo>
                <a:cubicBezTo>
                  <a:pt x="1465018" y="1499476"/>
                  <a:pt x="1477670" y="1517249"/>
                  <a:pt x="1489929" y="1534027"/>
                </a:cubicBezTo>
                <a:cubicBezTo>
                  <a:pt x="1472840" y="1552120"/>
                  <a:pt x="1456185" y="1561077"/>
                  <a:pt x="1435958" y="1580584"/>
                </a:cubicBezTo>
                <a:lnTo>
                  <a:pt x="1361727" y="1509986"/>
                </a:lnTo>
                <a:lnTo>
                  <a:pt x="1326987" y="1538648"/>
                </a:lnTo>
                <a:lnTo>
                  <a:pt x="1320802" y="1542006"/>
                </a:lnTo>
                <a:lnTo>
                  <a:pt x="1335580" y="1575339"/>
                </a:lnTo>
                <a:cubicBezTo>
                  <a:pt x="1343693" y="1595517"/>
                  <a:pt x="1351707" y="1615978"/>
                  <a:pt x="1361291" y="1636383"/>
                </a:cubicBezTo>
                <a:cubicBezTo>
                  <a:pt x="1340197" y="1649575"/>
                  <a:pt x="1325506" y="1652760"/>
                  <a:pt x="1301018" y="1666530"/>
                </a:cubicBezTo>
                <a:lnTo>
                  <a:pt x="1245641" y="1582801"/>
                </a:lnTo>
                <a:lnTo>
                  <a:pt x="1194927" y="1610328"/>
                </a:lnTo>
                <a:lnTo>
                  <a:pt x="1192682" y="1611025"/>
                </a:lnTo>
                <a:lnTo>
                  <a:pt x="1202337" y="1642546"/>
                </a:lnTo>
                <a:cubicBezTo>
                  <a:pt x="1207974" y="1663550"/>
                  <a:pt x="1213480" y="1684824"/>
                  <a:pt x="1220551" y="1706230"/>
                </a:cubicBezTo>
                <a:cubicBezTo>
                  <a:pt x="1198028" y="1716801"/>
                  <a:pt x="1183062" y="1718203"/>
                  <a:pt x="1157100" y="1728940"/>
                </a:cubicBezTo>
                <a:lnTo>
                  <a:pt x="1110783" y="1636448"/>
                </a:lnTo>
                <a:lnTo>
                  <a:pt x="1058274" y="1652747"/>
                </a:lnTo>
                <a:lnTo>
                  <a:pt x="1062096" y="1687005"/>
                </a:lnTo>
                <a:cubicBezTo>
                  <a:pt x="1063959" y="1708781"/>
                  <a:pt x="1065825" y="1730556"/>
                  <a:pt x="1069362" y="1751968"/>
                </a:cubicBezTo>
                <a:cubicBezTo>
                  <a:pt x="1045220" y="1757980"/>
                  <a:pt x="1031539" y="1755608"/>
                  <a:pt x="1003990" y="1761118"/>
                </a:cubicBezTo>
                <a:lnTo>
                  <a:pt x="977851" y="1666486"/>
                </a:lnTo>
                <a:lnTo>
                  <a:pt x="971799" y="1667409"/>
                </a:lnTo>
                <a:lnTo>
                  <a:pt x="918886" y="1670081"/>
                </a:lnTo>
                <a:lnTo>
                  <a:pt x="917161" y="1705777"/>
                </a:lnTo>
                <a:cubicBezTo>
                  <a:pt x="915728" y="1726531"/>
                  <a:pt x="914298" y="1747286"/>
                  <a:pt x="914125" y="1768987"/>
                </a:cubicBezTo>
                <a:cubicBezTo>
                  <a:pt x="889310" y="1770785"/>
                  <a:pt x="874428" y="1770190"/>
                  <a:pt x="846343" y="1770912"/>
                </a:cubicBezTo>
                <a:lnTo>
                  <a:pt x="836304" y="1668595"/>
                </a:lnTo>
                <a:lnTo>
                  <a:pt x="812821" y="1667409"/>
                </a:lnTo>
                <a:lnTo>
                  <a:pt x="781557" y="1662638"/>
                </a:lnTo>
                <a:lnTo>
                  <a:pt x="771434" y="1699979"/>
                </a:lnTo>
                <a:cubicBezTo>
                  <a:pt x="765295" y="1719493"/>
                  <a:pt x="758888" y="1738602"/>
                  <a:pt x="753380" y="1758223"/>
                </a:cubicBezTo>
                <a:cubicBezTo>
                  <a:pt x="728695" y="1755120"/>
                  <a:pt x="714711" y="1755463"/>
                  <a:pt x="687030" y="1750664"/>
                </a:cubicBezTo>
                <a:lnTo>
                  <a:pt x="697702" y="1643856"/>
                </a:lnTo>
                <a:lnTo>
                  <a:pt x="643195" y="1626936"/>
                </a:lnTo>
                <a:lnTo>
                  <a:pt x="624731" y="1668052"/>
                </a:lnTo>
                <a:cubicBezTo>
                  <a:pt x="616322" y="1686158"/>
                  <a:pt x="607917" y="1704265"/>
                  <a:pt x="599505" y="1724271"/>
                </a:cubicBezTo>
                <a:cubicBezTo>
                  <a:pt x="575870" y="1716499"/>
                  <a:pt x="559099" y="1712467"/>
                  <a:pt x="532848" y="1702456"/>
                </a:cubicBezTo>
                <a:lnTo>
                  <a:pt x="564655" y="1596738"/>
                </a:lnTo>
                <a:lnTo>
                  <a:pt x="520212" y="1572615"/>
                </a:lnTo>
                <a:lnTo>
                  <a:pt x="492609" y="1609276"/>
                </a:lnTo>
                <a:cubicBezTo>
                  <a:pt x="480065" y="1625500"/>
                  <a:pt x="467524" y="1641727"/>
                  <a:pt x="454551" y="1659857"/>
                </a:cubicBezTo>
                <a:cubicBezTo>
                  <a:pt x="432447" y="1646570"/>
                  <a:pt x="419956" y="1638286"/>
                  <a:pt x="395717" y="1622146"/>
                </a:cubicBezTo>
                <a:lnTo>
                  <a:pt x="443113" y="1526669"/>
                </a:lnTo>
                <a:lnTo>
                  <a:pt x="403568" y="1494041"/>
                </a:lnTo>
                <a:lnTo>
                  <a:pt x="366157" y="1528059"/>
                </a:lnTo>
                <a:cubicBezTo>
                  <a:pt x="350809" y="1541662"/>
                  <a:pt x="335463" y="1555266"/>
                  <a:pt x="319337" y="1570661"/>
                </a:cubicBezTo>
                <a:cubicBezTo>
                  <a:pt x="300098" y="1553487"/>
                  <a:pt x="289370" y="1543020"/>
                  <a:pt x="268564" y="1522645"/>
                </a:cubicBezTo>
                <a:lnTo>
                  <a:pt x="335158" y="1434729"/>
                </a:lnTo>
                <a:lnTo>
                  <a:pt x="304840" y="1397984"/>
                </a:lnTo>
                <a:lnTo>
                  <a:pt x="261327" y="1424271"/>
                </a:lnTo>
                <a:cubicBezTo>
                  <a:pt x="243225" y="1434900"/>
                  <a:pt x="225125" y="1445532"/>
                  <a:pt x="205878" y="1457791"/>
                </a:cubicBezTo>
                <a:cubicBezTo>
                  <a:pt x="190299" y="1437235"/>
                  <a:pt x="181797" y="1424891"/>
                  <a:pt x="165325" y="1400876"/>
                </a:cubicBezTo>
                <a:lnTo>
                  <a:pt x="247444" y="1328296"/>
                </a:lnTo>
                <a:lnTo>
                  <a:pt x="223348" y="1283901"/>
                </a:lnTo>
                <a:lnTo>
                  <a:pt x="174393" y="1304217"/>
                </a:lnTo>
                <a:cubicBezTo>
                  <a:pt x="154905" y="1312020"/>
                  <a:pt x="135419" y="1319827"/>
                  <a:pt x="114555" y="1329071"/>
                </a:cubicBezTo>
                <a:cubicBezTo>
                  <a:pt x="102225" y="1306416"/>
                  <a:pt x="95665" y="1292940"/>
                  <a:pt x="82968" y="1266732"/>
                </a:cubicBezTo>
                <a:lnTo>
                  <a:pt x="179994" y="1204029"/>
                </a:lnTo>
                <a:lnTo>
                  <a:pt x="175960" y="1196598"/>
                </a:lnTo>
                <a:lnTo>
                  <a:pt x="164017" y="1158123"/>
                </a:lnTo>
                <a:lnTo>
                  <a:pt x="50014" y="1183545"/>
                </a:lnTo>
                <a:cubicBezTo>
                  <a:pt x="42231" y="1159641"/>
                  <a:pt x="38361" y="1145562"/>
                  <a:pt x="30896" y="1118168"/>
                </a:cubicBezTo>
                <a:lnTo>
                  <a:pt x="137668" y="1073239"/>
                </a:lnTo>
                <a:lnTo>
                  <a:pt x="130660" y="1050664"/>
                </a:lnTo>
                <a:lnTo>
                  <a:pt x="126893" y="1025981"/>
                </a:lnTo>
                <a:lnTo>
                  <a:pt x="11697" y="1031563"/>
                </a:lnTo>
                <a:cubicBezTo>
                  <a:pt x="8477" y="1006631"/>
                  <a:pt x="7690" y="989949"/>
                  <a:pt x="5429" y="961646"/>
                </a:cubicBezTo>
                <a:lnTo>
                  <a:pt x="117069" y="937622"/>
                </a:lnTo>
                <a:lnTo>
                  <a:pt x="114865" y="893983"/>
                </a:lnTo>
                <a:lnTo>
                  <a:pt x="115220" y="886941"/>
                </a:lnTo>
                <a:lnTo>
                  <a:pt x="0" y="872153"/>
                </a:lnTo>
                <a:cubicBezTo>
                  <a:pt x="1134" y="847564"/>
                  <a:pt x="3240" y="831350"/>
                  <a:pt x="5901" y="803680"/>
                </a:cubicBezTo>
                <a:lnTo>
                  <a:pt x="121101" y="799933"/>
                </a:lnTo>
                <a:lnTo>
                  <a:pt x="128492" y="751503"/>
                </a:lnTo>
                <a:lnTo>
                  <a:pt x="12138" y="714646"/>
                </a:lnTo>
                <a:cubicBezTo>
                  <a:pt x="17635" y="690653"/>
                  <a:pt x="22595" y="675073"/>
                  <a:pt x="30143" y="648319"/>
                </a:cubicBezTo>
                <a:lnTo>
                  <a:pt x="152666" y="666411"/>
                </a:lnTo>
                <a:lnTo>
                  <a:pt x="167249" y="619432"/>
                </a:lnTo>
                <a:lnTo>
                  <a:pt x="57622" y="559222"/>
                </a:lnTo>
                <a:cubicBezTo>
                  <a:pt x="68132" y="536965"/>
                  <a:pt x="75954" y="519396"/>
                  <a:pt x="89063" y="494884"/>
                </a:cubicBezTo>
                <a:lnTo>
                  <a:pt x="203593" y="540460"/>
                </a:lnTo>
                <a:lnTo>
                  <a:pt x="225777" y="499590"/>
                </a:lnTo>
                <a:lnTo>
                  <a:pt x="129164" y="421868"/>
                </a:lnTo>
                <a:cubicBezTo>
                  <a:pt x="143393" y="401783"/>
                  <a:pt x="154157" y="385847"/>
                  <a:pt x="171339" y="363995"/>
                </a:cubicBezTo>
                <a:lnTo>
                  <a:pt x="273927" y="427450"/>
                </a:lnTo>
                <a:lnTo>
                  <a:pt x="309966" y="383770"/>
                </a:lnTo>
                <a:lnTo>
                  <a:pt x="223773" y="295129"/>
                </a:lnTo>
                <a:cubicBezTo>
                  <a:pt x="240339" y="276924"/>
                  <a:pt x="252962" y="262416"/>
                  <a:pt x="272674" y="242816"/>
                </a:cubicBezTo>
                <a:lnTo>
                  <a:pt x="370468" y="321235"/>
                </a:lnTo>
                <a:lnTo>
                  <a:pt x="406297" y="291673"/>
                </a:lnTo>
                <a:lnTo>
                  <a:pt x="339550" y="184911"/>
                </a:lnTo>
                <a:cubicBezTo>
                  <a:pt x="359586" y="170613"/>
                  <a:pt x="374986" y="159096"/>
                  <a:pt x="398391" y="144098"/>
                </a:cubicBezTo>
                <a:lnTo>
                  <a:pt x="475842" y="239434"/>
                </a:lnTo>
                <a:lnTo>
                  <a:pt x="522388" y="214170"/>
                </a:lnTo>
                <a:lnTo>
                  <a:pt x="475528" y="99472"/>
                </a:lnTo>
                <a:cubicBezTo>
                  <a:pt x="497747" y="88898"/>
                  <a:pt x="514925" y="80272"/>
                  <a:pt x="540562" y="69530"/>
                </a:cubicBezTo>
                <a:lnTo>
                  <a:pt x="600283" y="174351"/>
                </a:lnTo>
                <a:lnTo>
                  <a:pt x="643650" y="160889"/>
                </a:lnTo>
                <a:lnTo>
                  <a:pt x="618279" y="41004"/>
                </a:lnTo>
                <a:cubicBezTo>
                  <a:pt x="642027" y="34562"/>
                  <a:pt x="660468" y="29137"/>
                  <a:pt x="687609" y="23140"/>
                </a:cubicBezTo>
                <a:lnTo>
                  <a:pt x="727004" y="135015"/>
                </a:lnTo>
                <a:lnTo>
                  <a:pt x="735628" y="132338"/>
                </a:lnTo>
                <a:lnTo>
                  <a:pt x="777511" y="125946"/>
                </a:lnTo>
                <a:lnTo>
                  <a:pt x="775508" y="6393"/>
                </a:lnTo>
                <a:cubicBezTo>
                  <a:pt x="800049" y="4596"/>
                  <a:pt x="819186" y="2787"/>
                  <a:pt x="846973" y="2073"/>
                </a:cubicBezTo>
                <a:lnTo>
                  <a:pt x="864105" y="117967"/>
                </a:lnTo>
                <a:lnTo>
                  <a:pt x="892310" y="116543"/>
                </a:lnTo>
                <a:lnTo>
                  <a:pt x="914569" y="117667"/>
                </a:lnTo>
                <a:close/>
              </a:path>
            </a:pathLst>
          </a:custGeom>
          <a:solidFill>
            <a:srgbClr val="2437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TextBox 54">
            <a:extLst>
              <a:ext uri="{FF2B5EF4-FFF2-40B4-BE49-F238E27FC236}">
                <a16:creationId xmlns:a16="http://schemas.microsoft.com/office/drawing/2014/main" id="{F0D4EBF3-CAFE-04CF-CC18-F904CFC4791F}"/>
              </a:ext>
            </a:extLst>
          </p:cNvPr>
          <p:cNvSpPr txBox="1"/>
          <p:nvPr/>
        </p:nvSpPr>
        <p:spPr>
          <a:xfrm>
            <a:off x="3913029" y="5767515"/>
            <a:ext cx="812800" cy="369332"/>
          </a:xfrm>
          <a:prstGeom prst="rect">
            <a:avLst/>
          </a:prstGeom>
          <a:noFill/>
        </p:spPr>
        <p:txBody>
          <a:bodyPr wrap="square" rtlCol="0">
            <a:spAutoFit/>
          </a:bodyPr>
          <a:lstStyle/>
          <a:p>
            <a:pPr algn="ctr"/>
            <a:r>
              <a:rPr lang="fr-BE">
                <a:solidFill>
                  <a:schemeClr val="tx2"/>
                </a:solidFill>
                <a:latin typeface="+mj-lt"/>
              </a:rPr>
              <a:t>04</a:t>
            </a:r>
            <a:endParaRPr lang="en-US">
              <a:solidFill>
                <a:schemeClr val="tx2"/>
              </a:solidFill>
              <a:latin typeface="+mj-lt"/>
            </a:endParaRPr>
          </a:p>
        </p:txBody>
      </p:sp>
      <p:pic>
        <p:nvPicPr>
          <p:cNvPr id="57" name="Picture 2" descr="Drapeaux Monde Banque d'images et photos libres de droit - iStock">
            <a:extLst>
              <a:ext uri="{FF2B5EF4-FFF2-40B4-BE49-F238E27FC236}">
                <a16:creationId xmlns:a16="http://schemas.microsoft.com/office/drawing/2014/main" id="{416B03A3-E0A9-BC60-FAD6-C935426B4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9" grpId="0" animBg="1"/>
      <p:bldP spid="4" grpId="0"/>
      <p:bldP spid="50" grpId="0" animBg="1"/>
      <p:bldP spid="51" grpId="0"/>
      <p:bldP spid="52" grpId="0" animBg="1"/>
      <p:bldP spid="53" grpId="0"/>
      <p:bldP spid="54" grpId="0" animBg="1"/>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89E387-E3E4-14DC-8352-61E4ABD7005C}"/>
              </a:ext>
            </a:extLst>
          </p:cNvPr>
          <p:cNvSpPr>
            <a:spLocks noGrp="1"/>
          </p:cNvSpPr>
          <p:nvPr>
            <p:ph type="body" idx="1"/>
          </p:nvPr>
        </p:nvSpPr>
        <p:spPr/>
        <p:txBody>
          <a:bodyPr/>
          <a:lstStyle/>
          <a:p>
            <a:r>
              <a:rPr lang="en-US" noProof="0" dirty="0"/>
              <a:t>context</a:t>
            </a:r>
          </a:p>
        </p:txBody>
      </p:sp>
      <p:sp>
        <p:nvSpPr>
          <p:cNvPr id="3" name="Text Placeholder 2">
            <a:extLst>
              <a:ext uri="{FF2B5EF4-FFF2-40B4-BE49-F238E27FC236}">
                <a16:creationId xmlns:a16="http://schemas.microsoft.com/office/drawing/2014/main" id="{A81EF55B-F54A-CFE2-02F0-D7FE410E21E9}"/>
              </a:ext>
            </a:extLst>
          </p:cNvPr>
          <p:cNvSpPr>
            <a:spLocks noGrp="1"/>
          </p:cNvSpPr>
          <p:nvPr>
            <p:ph type="body" sz="quarter" idx="19"/>
          </p:nvPr>
        </p:nvSpPr>
        <p:spPr/>
        <p:txBody>
          <a:bodyPr/>
          <a:lstStyle/>
          <a:p>
            <a:endParaRPr lang="en-US"/>
          </a:p>
        </p:txBody>
      </p:sp>
      <p:sp>
        <p:nvSpPr>
          <p:cNvPr id="5" name="Title 4">
            <a:extLst>
              <a:ext uri="{FF2B5EF4-FFF2-40B4-BE49-F238E27FC236}">
                <a16:creationId xmlns:a16="http://schemas.microsoft.com/office/drawing/2014/main" id="{4E36B43E-B82A-2E75-F452-E6C141DE934F}"/>
              </a:ext>
            </a:extLst>
          </p:cNvPr>
          <p:cNvSpPr>
            <a:spLocks noGrp="1"/>
          </p:cNvSpPr>
          <p:nvPr>
            <p:ph type="title"/>
          </p:nvPr>
        </p:nvSpPr>
        <p:spPr/>
        <p:txBody>
          <a:bodyPr/>
          <a:lstStyle/>
          <a:p>
            <a:r>
              <a:rPr lang="en-US" dirty="0"/>
              <a:t>Digital TASK - Strengths and weaknesses of companies according to their size</a:t>
            </a:r>
          </a:p>
        </p:txBody>
      </p:sp>
      <p:pic>
        <p:nvPicPr>
          <p:cNvPr id="30" name="Picture 29">
            <a:extLst>
              <a:ext uri="{FF2B5EF4-FFF2-40B4-BE49-F238E27FC236}">
                <a16:creationId xmlns:a16="http://schemas.microsoft.com/office/drawing/2014/main" id="{D49987D1-CCED-E9F3-3A52-723C96786890}"/>
              </a:ext>
            </a:extLst>
          </p:cNvPr>
          <p:cNvPicPr>
            <a:picLocks noChangeAspect="1"/>
          </p:cNvPicPr>
          <p:nvPr/>
        </p:nvPicPr>
        <p:blipFill>
          <a:blip r:embed="rId3"/>
          <a:stretch>
            <a:fillRect/>
          </a:stretch>
        </p:blipFill>
        <p:spPr>
          <a:xfrm>
            <a:off x="2708335" y="1253464"/>
            <a:ext cx="7396707" cy="5158850"/>
          </a:xfrm>
          <a:prstGeom prst="rect">
            <a:avLst/>
          </a:prstGeom>
        </p:spPr>
      </p:pic>
      <p:sp>
        <p:nvSpPr>
          <p:cNvPr id="32" name="Rectangle 31">
            <a:extLst>
              <a:ext uri="{FF2B5EF4-FFF2-40B4-BE49-F238E27FC236}">
                <a16:creationId xmlns:a16="http://schemas.microsoft.com/office/drawing/2014/main" id="{6BF485D4-C6E3-1693-68AD-0EC9C10224B2}"/>
              </a:ext>
            </a:extLst>
          </p:cNvPr>
          <p:cNvSpPr/>
          <p:nvPr/>
        </p:nvSpPr>
        <p:spPr>
          <a:xfrm>
            <a:off x="4213225" y="2149475"/>
            <a:ext cx="4546600" cy="533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rapeaux Monde Banque d'images et photos libres de droit - iStock">
            <a:extLst>
              <a:ext uri="{FF2B5EF4-FFF2-40B4-BE49-F238E27FC236}">
                <a16:creationId xmlns:a16="http://schemas.microsoft.com/office/drawing/2014/main" id="{2A901ABD-65D5-0B61-8DA3-E59035ADD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8B9F4E-89CD-3653-56A7-73737D436812}"/>
              </a:ext>
            </a:extLst>
          </p:cNvPr>
          <p:cNvPicPr>
            <a:picLocks noChangeAspect="1"/>
          </p:cNvPicPr>
          <p:nvPr/>
        </p:nvPicPr>
        <p:blipFill>
          <a:blip r:embed="rId5"/>
          <a:srcRect/>
          <a:stretch/>
        </p:blipFill>
        <p:spPr>
          <a:xfrm>
            <a:off x="4048931" y="3131126"/>
            <a:ext cx="4948456" cy="2376951"/>
          </a:xfrm>
          <a:prstGeom prst="rect">
            <a:avLst/>
          </a:prstGeom>
        </p:spPr>
      </p:pic>
      <p:sp>
        <p:nvSpPr>
          <p:cNvPr id="9" name="ZoneTexte 8">
            <a:extLst>
              <a:ext uri="{FF2B5EF4-FFF2-40B4-BE49-F238E27FC236}">
                <a16:creationId xmlns:a16="http://schemas.microsoft.com/office/drawing/2014/main" id="{F0C49D50-CE73-7CD1-2AD3-19788D3F14E3}"/>
              </a:ext>
            </a:extLst>
          </p:cNvPr>
          <p:cNvSpPr txBox="1"/>
          <p:nvPr/>
        </p:nvSpPr>
        <p:spPr>
          <a:xfrm>
            <a:off x="3920616" y="5243509"/>
            <a:ext cx="1131365" cy="215444"/>
          </a:xfrm>
          <a:prstGeom prst="rect">
            <a:avLst/>
          </a:prstGeom>
          <a:noFill/>
        </p:spPr>
        <p:txBody>
          <a:bodyPr wrap="square">
            <a:spAutoFit/>
          </a:bodyPr>
          <a:lstStyle/>
          <a:p>
            <a:pPr algn="ctr"/>
            <a:r>
              <a:rPr lang="fr-FR" sz="800" dirty="0">
                <a:solidFill>
                  <a:schemeClr val="bg1"/>
                </a:solidFill>
                <a:highlight>
                  <a:srgbClr val="243782"/>
                </a:highlight>
              </a:rPr>
              <a:t>% </a:t>
            </a:r>
            <a:r>
              <a:rPr lang="fr-FR" sz="800" dirty="0" err="1">
                <a:solidFill>
                  <a:schemeClr val="bg1"/>
                </a:solidFill>
                <a:highlight>
                  <a:srgbClr val="243782"/>
                </a:highlight>
              </a:rPr>
              <a:t>Customers</a:t>
            </a:r>
            <a:endParaRPr lang="fr-FR" sz="800" dirty="0">
              <a:solidFill>
                <a:schemeClr val="bg1"/>
              </a:solidFill>
              <a:highlight>
                <a:srgbClr val="243782"/>
              </a:highlight>
            </a:endParaRPr>
          </a:p>
        </p:txBody>
      </p:sp>
    </p:spTree>
    <p:extLst>
      <p:ext uri="{BB962C8B-B14F-4D97-AF65-F5344CB8AC3E}">
        <p14:creationId xmlns:p14="http://schemas.microsoft.com/office/powerpoint/2010/main" val="2879411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89E387-E3E4-14DC-8352-61E4ABD7005C}"/>
              </a:ext>
            </a:extLst>
          </p:cNvPr>
          <p:cNvSpPr>
            <a:spLocks noGrp="1"/>
          </p:cNvSpPr>
          <p:nvPr>
            <p:ph type="body" idx="1"/>
          </p:nvPr>
        </p:nvSpPr>
        <p:spPr/>
        <p:txBody>
          <a:bodyPr/>
          <a:lstStyle/>
          <a:p>
            <a:r>
              <a:rPr lang="en-US" noProof="0" dirty="0"/>
              <a:t>context</a:t>
            </a:r>
          </a:p>
        </p:txBody>
      </p:sp>
      <p:sp>
        <p:nvSpPr>
          <p:cNvPr id="3" name="Text Placeholder 2">
            <a:extLst>
              <a:ext uri="{FF2B5EF4-FFF2-40B4-BE49-F238E27FC236}">
                <a16:creationId xmlns:a16="http://schemas.microsoft.com/office/drawing/2014/main" id="{A81EF55B-F54A-CFE2-02F0-D7FE410E21E9}"/>
              </a:ext>
            </a:extLst>
          </p:cNvPr>
          <p:cNvSpPr>
            <a:spLocks noGrp="1"/>
          </p:cNvSpPr>
          <p:nvPr>
            <p:ph type="body" sz="quarter" idx="19"/>
          </p:nvPr>
        </p:nvSpPr>
        <p:spPr/>
        <p:txBody>
          <a:bodyPr/>
          <a:lstStyle/>
          <a:p>
            <a:endParaRPr lang="en-US"/>
          </a:p>
        </p:txBody>
      </p:sp>
      <p:sp>
        <p:nvSpPr>
          <p:cNvPr id="5" name="Title 4">
            <a:extLst>
              <a:ext uri="{FF2B5EF4-FFF2-40B4-BE49-F238E27FC236}">
                <a16:creationId xmlns:a16="http://schemas.microsoft.com/office/drawing/2014/main" id="{4E36B43E-B82A-2E75-F452-E6C141DE934F}"/>
              </a:ext>
            </a:extLst>
          </p:cNvPr>
          <p:cNvSpPr>
            <a:spLocks noGrp="1"/>
          </p:cNvSpPr>
          <p:nvPr>
            <p:ph type="title"/>
          </p:nvPr>
        </p:nvSpPr>
        <p:spPr/>
        <p:txBody>
          <a:bodyPr/>
          <a:lstStyle/>
          <a:p>
            <a:r>
              <a:rPr lang="en-US" dirty="0"/>
              <a:t>Specificities of companies according to their size - Debriefing</a:t>
            </a:r>
          </a:p>
        </p:txBody>
      </p:sp>
      <p:pic>
        <p:nvPicPr>
          <p:cNvPr id="8" name="Picture 2" descr="Industrail Engineer PNG Image - PurePNG | Free transparent CC0 PNG Image  Library">
            <a:extLst>
              <a:ext uri="{FF2B5EF4-FFF2-40B4-BE49-F238E27FC236}">
                <a16:creationId xmlns:a16="http://schemas.microsoft.com/office/drawing/2014/main" id="{32077A56-9AEF-B7D9-1AA2-C31295A6C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573" y="1310334"/>
            <a:ext cx="884798" cy="8057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wo people smiling&#10;&#10;Description automatically generated with medium confidence">
            <a:extLst>
              <a:ext uri="{FF2B5EF4-FFF2-40B4-BE49-F238E27FC236}">
                <a16:creationId xmlns:a16="http://schemas.microsoft.com/office/drawing/2014/main" id="{4E8B8843-90E8-93E8-F509-5EC3F352C2B5}"/>
              </a:ext>
            </a:extLst>
          </p:cNvPr>
          <p:cNvPicPr>
            <a:picLocks noChangeAspect="1"/>
          </p:cNvPicPr>
          <p:nvPr/>
        </p:nvPicPr>
        <p:blipFill rotWithShape="1">
          <a:blip r:embed="rId4">
            <a:extLst>
              <a:ext uri="{28A0092B-C50C-407E-A947-70E740481C1C}">
                <a14:useLocalDpi xmlns:a14="http://schemas.microsoft.com/office/drawing/2010/main" val="0"/>
              </a:ext>
            </a:extLst>
          </a:blip>
          <a:srcRect l="14268" r="1081"/>
          <a:stretch/>
        </p:blipFill>
        <p:spPr>
          <a:xfrm>
            <a:off x="6792720" y="1266380"/>
            <a:ext cx="879286" cy="893450"/>
          </a:xfrm>
          <a:prstGeom prst="rect">
            <a:avLst/>
          </a:prstGeom>
        </p:spPr>
      </p:pic>
      <p:pic>
        <p:nvPicPr>
          <p:cNvPr id="10" name="Picture 9" descr="A group of people in suits&#10;&#10;Description automatically generated with low confidence">
            <a:extLst>
              <a:ext uri="{FF2B5EF4-FFF2-40B4-BE49-F238E27FC236}">
                <a16:creationId xmlns:a16="http://schemas.microsoft.com/office/drawing/2014/main" id="{6EAE4F4A-437B-A0BC-4E17-7108CA64DB16}"/>
              </a:ext>
            </a:extLst>
          </p:cNvPr>
          <p:cNvPicPr>
            <a:picLocks noChangeAspect="1"/>
          </p:cNvPicPr>
          <p:nvPr/>
        </p:nvPicPr>
        <p:blipFill rotWithShape="1">
          <a:blip r:embed="rId5">
            <a:extLst>
              <a:ext uri="{28A0092B-C50C-407E-A947-70E740481C1C}">
                <a14:useLocalDpi xmlns:a14="http://schemas.microsoft.com/office/drawing/2010/main" val="0"/>
              </a:ext>
            </a:extLst>
          </a:blip>
          <a:srcRect l="-9847" t="-2" r="-9479" b="170"/>
          <a:stretch/>
        </p:blipFill>
        <p:spPr>
          <a:xfrm>
            <a:off x="9555688" y="1284404"/>
            <a:ext cx="1113896" cy="831727"/>
          </a:xfrm>
          <a:prstGeom prst="flowChartAlternateProcess">
            <a:avLst/>
          </a:prstGeom>
        </p:spPr>
      </p:pic>
      <p:sp>
        <p:nvSpPr>
          <p:cNvPr id="14" name="Rectangle 13">
            <a:extLst>
              <a:ext uri="{FF2B5EF4-FFF2-40B4-BE49-F238E27FC236}">
                <a16:creationId xmlns:a16="http://schemas.microsoft.com/office/drawing/2014/main" id="{5F811291-7D62-0A31-3410-79CD2FC279F8}"/>
              </a:ext>
            </a:extLst>
          </p:cNvPr>
          <p:cNvSpPr/>
          <p:nvPr/>
        </p:nvSpPr>
        <p:spPr>
          <a:xfrm>
            <a:off x="2939476" y="2641600"/>
            <a:ext cx="2604074" cy="584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1 - 4</a:t>
            </a:r>
            <a:endParaRPr lang="en-US" sz="1600">
              <a:latin typeface="+mj-lt"/>
            </a:endParaRPr>
          </a:p>
        </p:txBody>
      </p:sp>
      <p:sp>
        <p:nvSpPr>
          <p:cNvPr id="15" name="Rectangle 14">
            <a:extLst>
              <a:ext uri="{FF2B5EF4-FFF2-40B4-BE49-F238E27FC236}">
                <a16:creationId xmlns:a16="http://schemas.microsoft.com/office/drawing/2014/main" id="{FA14A6C1-433D-75E0-2562-A9D3DC67535F}"/>
              </a:ext>
            </a:extLst>
          </p:cNvPr>
          <p:cNvSpPr/>
          <p:nvPr/>
        </p:nvSpPr>
        <p:spPr>
          <a:xfrm>
            <a:off x="2939476" y="3375719"/>
            <a:ext cx="2604074" cy="11356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E0CF21-5AEC-3F21-2D53-AF523FF3C668}"/>
              </a:ext>
            </a:extLst>
          </p:cNvPr>
          <p:cNvSpPr/>
          <p:nvPr/>
        </p:nvSpPr>
        <p:spPr>
          <a:xfrm>
            <a:off x="2939476" y="4661242"/>
            <a:ext cx="2604074" cy="11356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B08353-97A7-13C6-8BFC-D880DFDB320F}"/>
              </a:ext>
            </a:extLst>
          </p:cNvPr>
          <p:cNvSpPr/>
          <p:nvPr/>
        </p:nvSpPr>
        <p:spPr>
          <a:xfrm>
            <a:off x="443926" y="2641600"/>
            <a:ext cx="1968500"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mj-lt"/>
              </a:rPr>
              <a:t>Fleet size</a:t>
            </a:r>
            <a:endParaRPr lang="en-US" sz="1600" dirty="0">
              <a:latin typeface="+mj-lt"/>
            </a:endParaRPr>
          </a:p>
        </p:txBody>
      </p:sp>
      <p:sp>
        <p:nvSpPr>
          <p:cNvPr id="18" name="Rectangle 17">
            <a:extLst>
              <a:ext uri="{FF2B5EF4-FFF2-40B4-BE49-F238E27FC236}">
                <a16:creationId xmlns:a16="http://schemas.microsoft.com/office/drawing/2014/main" id="{FC9E7418-3EC8-3495-C6FC-A906227121BB}"/>
              </a:ext>
            </a:extLst>
          </p:cNvPr>
          <p:cNvSpPr/>
          <p:nvPr/>
        </p:nvSpPr>
        <p:spPr>
          <a:xfrm>
            <a:off x="443926" y="3375719"/>
            <a:ext cx="1968500" cy="1135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677076-41DB-3181-CA08-5B668FB13F64}"/>
              </a:ext>
            </a:extLst>
          </p:cNvPr>
          <p:cNvSpPr/>
          <p:nvPr/>
        </p:nvSpPr>
        <p:spPr>
          <a:xfrm>
            <a:off x="443926" y="4661242"/>
            <a:ext cx="1968500" cy="1135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clipart&#10;&#10;Description automatically generated">
            <a:extLst>
              <a:ext uri="{FF2B5EF4-FFF2-40B4-BE49-F238E27FC236}">
                <a16:creationId xmlns:a16="http://schemas.microsoft.com/office/drawing/2014/main" id="{69C213A0-2AE7-32BD-F325-FFB9B468869F}"/>
              </a:ext>
            </a:extLst>
          </p:cNvPr>
          <p:cNvPicPr>
            <a:picLocks noChangeAspect="1"/>
          </p:cNvPicPr>
          <p:nvPr/>
        </p:nvPicPr>
        <p:blipFill rotWithShape="1">
          <a:blip r:embed="rId6"/>
          <a:srcRect l="55981" t="18685" r="12712" b="26020"/>
          <a:stretch/>
        </p:blipFill>
        <p:spPr>
          <a:xfrm>
            <a:off x="1024316" y="4813754"/>
            <a:ext cx="807720" cy="830580"/>
          </a:xfrm>
          <a:prstGeom prst="flowChartConnector">
            <a:avLst/>
          </a:prstGeom>
        </p:spPr>
      </p:pic>
      <p:pic>
        <p:nvPicPr>
          <p:cNvPr id="7" name="Picture 6" descr="A picture containing clipart&#10;&#10;Description automatically generated">
            <a:extLst>
              <a:ext uri="{FF2B5EF4-FFF2-40B4-BE49-F238E27FC236}">
                <a16:creationId xmlns:a16="http://schemas.microsoft.com/office/drawing/2014/main" id="{E5139428-9FB0-8FA1-D434-52659A7BB669}"/>
              </a:ext>
            </a:extLst>
          </p:cNvPr>
          <p:cNvPicPr>
            <a:picLocks noChangeAspect="1"/>
          </p:cNvPicPr>
          <p:nvPr/>
        </p:nvPicPr>
        <p:blipFill rotWithShape="1">
          <a:blip r:embed="rId6"/>
          <a:srcRect l="11786" t="18863" r="54543" b="27360"/>
          <a:stretch/>
        </p:blipFill>
        <p:spPr>
          <a:xfrm>
            <a:off x="993836" y="3539631"/>
            <a:ext cx="868680" cy="807779"/>
          </a:xfrm>
          <a:prstGeom prst="flowChartConnector">
            <a:avLst/>
          </a:prstGeom>
        </p:spPr>
      </p:pic>
      <p:sp>
        <p:nvSpPr>
          <p:cNvPr id="21" name="Rectangle 20">
            <a:extLst>
              <a:ext uri="{FF2B5EF4-FFF2-40B4-BE49-F238E27FC236}">
                <a16:creationId xmlns:a16="http://schemas.microsoft.com/office/drawing/2014/main" id="{E94718C3-B7D5-8FC9-5D4D-D928B980A0B4}"/>
              </a:ext>
            </a:extLst>
          </p:cNvPr>
          <p:cNvSpPr/>
          <p:nvPr/>
        </p:nvSpPr>
        <p:spPr>
          <a:xfrm>
            <a:off x="5930326" y="2641600"/>
            <a:ext cx="2604074" cy="584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5 - 100</a:t>
            </a:r>
            <a:endParaRPr lang="en-US" sz="1600">
              <a:latin typeface="+mj-lt"/>
            </a:endParaRPr>
          </a:p>
        </p:txBody>
      </p:sp>
      <p:sp>
        <p:nvSpPr>
          <p:cNvPr id="22" name="Rectangle 21">
            <a:extLst>
              <a:ext uri="{FF2B5EF4-FFF2-40B4-BE49-F238E27FC236}">
                <a16:creationId xmlns:a16="http://schemas.microsoft.com/office/drawing/2014/main" id="{66F9CC3F-79E5-9A73-B710-624D0E461EF5}"/>
              </a:ext>
            </a:extLst>
          </p:cNvPr>
          <p:cNvSpPr/>
          <p:nvPr/>
        </p:nvSpPr>
        <p:spPr>
          <a:xfrm>
            <a:off x="5930326" y="3375719"/>
            <a:ext cx="2604074" cy="113560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D682EF-511F-4ABC-D460-4D75A96A5B48}"/>
              </a:ext>
            </a:extLst>
          </p:cNvPr>
          <p:cNvSpPr/>
          <p:nvPr/>
        </p:nvSpPr>
        <p:spPr>
          <a:xfrm>
            <a:off x="5930326" y="4661242"/>
            <a:ext cx="2604074" cy="113560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901C19-C5ED-603E-903B-B5686E99CFE6}"/>
              </a:ext>
            </a:extLst>
          </p:cNvPr>
          <p:cNvSpPr/>
          <p:nvPr/>
        </p:nvSpPr>
        <p:spPr>
          <a:xfrm>
            <a:off x="8921176" y="2641600"/>
            <a:ext cx="2604074" cy="584200"/>
          </a:xfrm>
          <a:prstGeom prst="rect">
            <a:avLst/>
          </a:prstGeom>
          <a:solidFill>
            <a:srgbClr val="F7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&gt; 100</a:t>
            </a:r>
            <a:endParaRPr lang="en-US" sz="1600">
              <a:latin typeface="+mj-lt"/>
            </a:endParaRPr>
          </a:p>
        </p:txBody>
      </p:sp>
      <p:sp>
        <p:nvSpPr>
          <p:cNvPr id="25" name="Rectangle 24">
            <a:extLst>
              <a:ext uri="{FF2B5EF4-FFF2-40B4-BE49-F238E27FC236}">
                <a16:creationId xmlns:a16="http://schemas.microsoft.com/office/drawing/2014/main" id="{A4CE07E2-E76D-D8C2-EE68-3145BA185C80}"/>
              </a:ext>
            </a:extLst>
          </p:cNvPr>
          <p:cNvSpPr/>
          <p:nvPr/>
        </p:nvSpPr>
        <p:spPr>
          <a:xfrm>
            <a:off x="8921176" y="3375719"/>
            <a:ext cx="2604074" cy="1135604"/>
          </a:xfrm>
          <a:prstGeom prst="rect">
            <a:avLst/>
          </a:prstGeom>
          <a:solidFill>
            <a:srgbClr val="F7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2192760-F9D7-410F-F4D1-10F821A82E5B}"/>
              </a:ext>
            </a:extLst>
          </p:cNvPr>
          <p:cNvSpPr/>
          <p:nvPr/>
        </p:nvSpPr>
        <p:spPr>
          <a:xfrm>
            <a:off x="8921176" y="4661242"/>
            <a:ext cx="2604074" cy="1135604"/>
          </a:xfrm>
          <a:prstGeom prst="rect">
            <a:avLst/>
          </a:prstGeom>
          <a:solidFill>
            <a:srgbClr val="F7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33280A4-C5E9-B2C3-FC0A-956E80D03562}"/>
              </a:ext>
            </a:extLst>
          </p:cNvPr>
          <p:cNvSpPr txBox="1"/>
          <p:nvPr/>
        </p:nvSpPr>
        <p:spPr>
          <a:xfrm>
            <a:off x="2026919" y="2178266"/>
            <a:ext cx="4572000" cy="369332"/>
          </a:xfrm>
          <a:prstGeom prst="rect">
            <a:avLst/>
          </a:prstGeom>
          <a:noFill/>
        </p:spPr>
        <p:txBody>
          <a:bodyPr wrap="square" rtlCol="0">
            <a:spAutoFit/>
          </a:bodyPr>
          <a:lstStyle/>
          <a:p>
            <a:pPr algn="ctr"/>
            <a:r>
              <a:rPr lang="fr-BE" dirty="0"/>
              <a:t>Small </a:t>
            </a:r>
            <a:r>
              <a:rPr lang="fr-BE" dirty="0" err="1"/>
              <a:t>companies</a:t>
            </a:r>
            <a:endParaRPr lang="en-US" dirty="0"/>
          </a:p>
        </p:txBody>
      </p:sp>
      <p:sp>
        <p:nvSpPr>
          <p:cNvPr id="28" name="TextBox 27">
            <a:extLst>
              <a:ext uri="{FF2B5EF4-FFF2-40B4-BE49-F238E27FC236}">
                <a16:creationId xmlns:a16="http://schemas.microsoft.com/office/drawing/2014/main" id="{9F383F24-7522-9F6F-FAEC-A4B31D719EFC}"/>
              </a:ext>
            </a:extLst>
          </p:cNvPr>
          <p:cNvSpPr txBox="1"/>
          <p:nvPr/>
        </p:nvSpPr>
        <p:spPr>
          <a:xfrm>
            <a:off x="4983688" y="2197309"/>
            <a:ext cx="4572000" cy="369332"/>
          </a:xfrm>
          <a:prstGeom prst="rect">
            <a:avLst/>
          </a:prstGeom>
          <a:noFill/>
        </p:spPr>
        <p:txBody>
          <a:bodyPr wrap="square" rtlCol="0">
            <a:spAutoFit/>
          </a:bodyPr>
          <a:lstStyle/>
          <a:p>
            <a:pPr algn="ctr"/>
            <a:r>
              <a:rPr lang="fr-BE" dirty="0"/>
              <a:t>Medium-</a:t>
            </a:r>
            <a:r>
              <a:rPr lang="fr-BE" dirty="0" err="1"/>
              <a:t>sized</a:t>
            </a:r>
            <a:r>
              <a:rPr lang="fr-BE" dirty="0"/>
              <a:t> </a:t>
            </a:r>
            <a:r>
              <a:rPr lang="fr-BE" dirty="0" err="1"/>
              <a:t>companies</a:t>
            </a:r>
            <a:endParaRPr lang="en-US" dirty="0"/>
          </a:p>
        </p:txBody>
      </p:sp>
      <p:sp>
        <p:nvSpPr>
          <p:cNvPr id="29" name="TextBox 28">
            <a:extLst>
              <a:ext uri="{FF2B5EF4-FFF2-40B4-BE49-F238E27FC236}">
                <a16:creationId xmlns:a16="http://schemas.microsoft.com/office/drawing/2014/main" id="{7B351C33-D57C-DA5C-A65A-2562BF830E52}"/>
              </a:ext>
            </a:extLst>
          </p:cNvPr>
          <p:cNvSpPr txBox="1"/>
          <p:nvPr/>
        </p:nvSpPr>
        <p:spPr>
          <a:xfrm>
            <a:off x="8950107" y="2197308"/>
            <a:ext cx="2604074" cy="369332"/>
          </a:xfrm>
          <a:prstGeom prst="rect">
            <a:avLst/>
          </a:prstGeom>
          <a:noFill/>
        </p:spPr>
        <p:txBody>
          <a:bodyPr wrap="square" rtlCol="0">
            <a:spAutoFit/>
          </a:bodyPr>
          <a:lstStyle/>
          <a:p>
            <a:pPr algn="ctr"/>
            <a:r>
              <a:rPr lang="fr-BE" dirty="0"/>
              <a:t>Large </a:t>
            </a:r>
            <a:r>
              <a:rPr lang="fr-BE" dirty="0" err="1"/>
              <a:t>companies</a:t>
            </a:r>
            <a:endParaRPr lang="en-US" dirty="0"/>
          </a:p>
        </p:txBody>
      </p:sp>
      <p:sp>
        <p:nvSpPr>
          <p:cNvPr id="30" name="Rectangle 29">
            <a:extLst>
              <a:ext uri="{FF2B5EF4-FFF2-40B4-BE49-F238E27FC236}">
                <a16:creationId xmlns:a16="http://schemas.microsoft.com/office/drawing/2014/main" id="{2055911A-6138-E17A-429C-11BAA129F5EF}"/>
              </a:ext>
            </a:extLst>
          </p:cNvPr>
          <p:cNvSpPr/>
          <p:nvPr/>
        </p:nvSpPr>
        <p:spPr>
          <a:xfrm>
            <a:off x="2939476" y="5928678"/>
            <a:ext cx="2604074" cy="584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84%*</a:t>
            </a:r>
            <a:endParaRPr lang="en-US" sz="1600">
              <a:latin typeface="+mj-lt"/>
            </a:endParaRPr>
          </a:p>
        </p:txBody>
      </p:sp>
      <p:sp>
        <p:nvSpPr>
          <p:cNvPr id="31" name="Rectangle 30">
            <a:extLst>
              <a:ext uri="{FF2B5EF4-FFF2-40B4-BE49-F238E27FC236}">
                <a16:creationId xmlns:a16="http://schemas.microsoft.com/office/drawing/2014/main" id="{062B5B3A-49D6-1395-041E-5C2FE9014C74}"/>
              </a:ext>
            </a:extLst>
          </p:cNvPr>
          <p:cNvSpPr/>
          <p:nvPr/>
        </p:nvSpPr>
        <p:spPr>
          <a:xfrm>
            <a:off x="443926" y="5928678"/>
            <a:ext cx="1968500"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mj-lt"/>
              </a:rPr>
              <a:t>% </a:t>
            </a:r>
            <a:r>
              <a:rPr lang="fr-BE" sz="1600" dirty="0" err="1">
                <a:latin typeface="+mj-lt"/>
              </a:rPr>
              <a:t>Customers</a:t>
            </a:r>
            <a:endParaRPr lang="en-US" sz="1600" dirty="0">
              <a:latin typeface="+mj-lt"/>
            </a:endParaRPr>
          </a:p>
        </p:txBody>
      </p:sp>
      <p:sp>
        <p:nvSpPr>
          <p:cNvPr id="32" name="Rectangle 31">
            <a:extLst>
              <a:ext uri="{FF2B5EF4-FFF2-40B4-BE49-F238E27FC236}">
                <a16:creationId xmlns:a16="http://schemas.microsoft.com/office/drawing/2014/main" id="{F5D147BE-6A30-912D-3D18-DCF201D42DCD}"/>
              </a:ext>
            </a:extLst>
          </p:cNvPr>
          <p:cNvSpPr/>
          <p:nvPr/>
        </p:nvSpPr>
        <p:spPr>
          <a:xfrm>
            <a:off x="5930326" y="5928678"/>
            <a:ext cx="2604074" cy="584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15%*</a:t>
            </a:r>
            <a:endParaRPr lang="en-US" sz="1600">
              <a:latin typeface="+mj-lt"/>
            </a:endParaRPr>
          </a:p>
        </p:txBody>
      </p:sp>
      <p:sp>
        <p:nvSpPr>
          <p:cNvPr id="33" name="Rectangle 32">
            <a:extLst>
              <a:ext uri="{FF2B5EF4-FFF2-40B4-BE49-F238E27FC236}">
                <a16:creationId xmlns:a16="http://schemas.microsoft.com/office/drawing/2014/main" id="{63AC204B-A7CA-B07C-1774-5494A37E5DF7}"/>
              </a:ext>
            </a:extLst>
          </p:cNvPr>
          <p:cNvSpPr/>
          <p:nvPr/>
        </p:nvSpPr>
        <p:spPr>
          <a:xfrm>
            <a:off x="8921176" y="5928678"/>
            <a:ext cx="2604074" cy="584200"/>
          </a:xfrm>
          <a:prstGeom prst="rect">
            <a:avLst/>
          </a:prstGeom>
          <a:solidFill>
            <a:srgbClr val="F7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0,4%*</a:t>
            </a:r>
            <a:endParaRPr lang="en-US" sz="1600">
              <a:latin typeface="+mj-lt"/>
            </a:endParaRPr>
          </a:p>
        </p:txBody>
      </p:sp>
      <p:sp>
        <p:nvSpPr>
          <p:cNvPr id="35" name="TextBox 34">
            <a:extLst>
              <a:ext uri="{FF2B5EF4-FFF2-40B4-BE49-F238E27FC236}">
                <a16:creationId xmlns:a16="http://schemas.microsoft.com/office/drawing/2014/main" id="{67D35D8E-3220-BF71-60F3-68FC03BDAD01}"/>
              </a:ext>
            </a:extLst>
          </p:cNvPr>
          <p:cNvSpPr txBox="1"/>
          <p:nvPr/>
        </p:nvSpPr>
        <p:spPr>
          <a:xfrm>
            <a:off x="3025025" y="3601335"/>
            <a:ext cx="2404225" cy="461665"/>
          </a:xfrm>
          <a:prstGeom prst="rect">
            <a:avLst/>
          </a:prstGeom>
          <a:noFill/>
        </p:spPr>
        <p:txBody>
          <a:bodyPr wrap="square">
            <a:spAutoFit/>
          </a:bodyPr>
          <a:lstStyle/>
          <a:p>
            <a:pPr marL="285750" indent="-285750">
              <a:buFont typeface="Arial" panose="020B0604020202020204" pitchFamily="34" charset="0"/>
              <a:buChar char="•"/>
            </a:pPr>
            <a:r>
              <a:rPr lang="fr-BE" sz="1200" dirty="0">
                <a:solidFill>
                  <a:schemeClr val="bg1"/>
                </a:solidFill>
              </a:rPr>
              <a:t>Business </a:t>
            </a:r>
            <a:r>
              <a:rPr lang="fr-BE" sz="1200" dirty="0" err="1">
                <a:solidFill>
                  <a:schemeClr val="bg1"/>
                </a:solidFill>
              </a:rPr>
              <a:t>skills</a:t>
            </a:r>
            <a:endParaRPr lang="fr-BE" sz="1200" dirty="0">
              <a:solidFill>
                <a:schemeClr val="bg1"/>
              </a:solidFill>
            </a:endParaRPr>
          </a:p>
          <a:p>
            <a:pPr marL="285750" indent="-285750">
              <a:buFont typeface="Arial" panose="020B0604020202020204" pitchFamily="34" charset="0"/>
              <a:buChar char="•"/>
            </a:pPr>
            <a:r>
              <a:rPr lang="fr-BE" sz="1200" dirty="0">
                <a:solidFill>
                  <a:schemeClr val="bg1"/>
                </a:solidFill>
              </a:rPr>
              <a:t>Commercial aspects</a:t>
            </a:r>
            <a:endParaRPr lang="en-US" sz="1200" dirty="0">
              <a:solidFill>
                <a:schemeClr val="bg1"/>
              </a:solidFill>
            </a:endParaRPr>
          </a:p>
        </p:txBody>
      </p:sp>
      <p:sp>
        <p:nvSpPr>
          <p:cNvPr id="36" name="TextBox 35">
            <a:extLst>
              <a:ext uri="{FF2B5EF4-FFF2-40B4-BE49-F238E27FC236}">
                <a16:creationId xmlns:a16="http://schemas.microsoft.com/office/drawing/2014/main" id="{A9CC51D1-3614-C955-AF84-89267E926C8D}"/>
              </a:ext>
            </a:extLst>
          </p:cNvPr>
          <p:cNvSpPr txBox="1"/>
          <p:nvPr/>
        </p:nvSpPr>
        <p:spPr>
          <a:xfrm>
            <a:off x="5930326" y="3601335"/>
            <a:ext cx="2404225" cy="461665"/>
          </a:xfrm>
          <a:prstGeom prst="rect">
            <a:avLst/>
          </a:prstGeom>
          <a:noFill/>
        </p:spPr>
        <p:txBody>
          <a:bodyPr wrap="square">
            <a:spAutoFit/>
          </a:bodyPr>
          <a:lstStyle/>
          <a:p>
            <a:pPr marL="285750" indent="-285750">
              <a:buFont typeface="Arial" panose="020B0604020202020204" pitchFamily="34" charset="0"/>
              <a:buChar char="•"/>
            </a:pPr>
            <a:r>
              <a:rPr lang="fr-BE" sz="1200" dirty="0"/>
              <a:t>Agility</a:t>
            </a:r>
          </a:p>
          <a:p>
            <a:pPr marL="285750" indent="-285750">
              <a:buFont typeface="Arial" panose="020B0604020202020204" pitchFamily="34" charset="0"/>
              <a:buChar char="•"/>
            </a:pPr>
            <a:r>
              <a:rPr lang="fr-BE" sz="1200" dirty="0" err="1"/>
              <a:t>Operational</a:t>
            </a:r>
            <a:r>
              <a:rPr lang="fr-BE" sz="1200" dirty="0"/>
              <a:t> Leasing</a:t>
            </a:r>
          </a:p>
        </p:txBody>
      </p:sp>
      <p:sp>
        <p:nvSpPr>
          <p:cNvPr id="37" name="TextBox 36">
            <a:extLst>
              <a:ext uri="{FF2B5EF4-FFF2-40B4-BE49-F238E27FC236}">
                <a16:creationId xmlns:a16="http://schemas.microsoft.com/office/drawing/2014/main" id="{55BA2B29-4602-A935-C9AB-08A75E4F2007}"/>
              </a:ext>
            </a:extLst>
          </p:cNvPr>
          <p:cNvSpPr txBox="1"/>
          <p:nvPr/>
        </p:nvSpPr>
        <p:spPr>
          <a:xfrm>
            <a:off x="9004995" y="3390437"/>
            <a:ext cx="2520255" cy="1015663"/>
          </a:xfrm>
          <a:prstGeom prst="rect">
            <a:avLst/>
          </a:prstGeom>
          <a:noFill/>
        </p:spPr>
        <p:txBody>
          <a:bodyPr wrap="square">
            <a:spAutoFit/>
          </a:bodyPr>
          <a:lstStyle/>
          <a:p>
            <a:pPr marL="182563" indent="-182563">
              <a:buFont typeface="Arial" panose="020B0604020202020204" pitchFamily="34" charset="0"/>
              <a:buChar char="•"/>
            </a:pPr>
            <a:r>
              <a:rPr lang="en-US" sz="1200" dirty="0"/>
              <a:t>Ability to invest</a:t>
            </a:r>
          </a:p>
          <a:p>
            <a:pPr marL="182563" indent="-182563">
              <a:buFont typeface="Arial" panose="020B0604020202020204" pitchFamily="34" charset="0"/>
              <a:buChar char="•"/>
            </a:pPr>
            <a:r>
              <a:rPr lang="en-US" sz="1200" dirty="0"/>
              <a:t>Cash management</a:t>
            </a:r>
          </a:p>
          <a:p>
            <a:pPr marL="182563" indent="-182563">
              <a:buFont typeface="Arial" panose="020B0604020202020204" pitchFamily="34" charset="0"/>
              <a:buChar char="•"/>
            </a:pPr>
            <a:r>
              <a:rPr lang="en-US" sz="1200" dirty="0"/>
              <a:t>Corporate Governance</a:t>
            </a:r>
          </a:p>
          <a:p>
            <a:pPr marL="182563" indent="-182563">
              <a:buFont typeface="Arial" panose="020B0604020202020204" pitchFamily="34" charset="0"/>
              <a:buChar char="•"/>
            </a:pPr>
            <a:r>
              <a:rPr lang="en-US" sz="1200" dirty="0"/>
              <a:t>Car Policy</a:t>
            </a:r>
          </a:p>
          <a:p>
            <a:pPr marL="182563" indent="-182563">
              <a:buFont typeface="Arial" panose="020B0604020202020204" pitchFamily="34" charset="0"/>
              <a:buChar char="•"/>
            </a:pPr>
            <a:r>
              <a:rPr lang="en-US" sz="1200" dirty="0"/>
              <a:t>Steering by Fleet Manager</a:t>
            </a:r>
            <a:endParaRPr lang="fr-FR" sz="1200" dirty="0"/>
          </a:p>
        </p:txBody>
      </p:sp>
      <p:sp>
        <p:nvSpPr>
          <p:cNvPr id="38" name="TextBox 37">
            <a:extLst>
              <a:ext uri="{FF2B5EF4-FFF2-40B4-BE49-F238E27FC236}">
                <a16:creationId xmlns:a16="http://schemas.microsoft.com/office/drawing/2014/main" id="{12ADF24E-22F5-6A8A-6B7A-F42E34AE306C}"/>
              </a:ext>
            </a:extLst>
          </p:cNvPr>
          <p:cNvSpPr txBox="1"/>
          <p:nvPr/>
        </p:nvSpPr>
        <p:spPr>
          <a:xfrm>
            <a:off x="3025025" y="4729964"/>
            <a:ext cx="2461375" cy="1015663"/>
          </a:xfrm>
          <a:prstGeom prst="rect">
            <a:avLst/>
          </a:prstGeom>
          <a:noFill/>
        </p:spPr>
        <p:txBody>
          <a:bodyPr wrap="square">
            <a:spAutoFit/>
          </a:bodyPr>
          <a:lstStyle/>
          <a:p>
            <a:pPr marL="285750" indent="-285750">
              <a:buFont typeface="Arial" panose="020B0604020202020204" pitchFamily="34" charset="0"/>
              <a:buChar char="•"/>
            </a:pPr>
            <a:r>
              <a:rPr lang="en-US" sz="1200" dirty="0">
                <a:solidFill>
                  <a:schemeClr val="bg1"/>
                </a:solidFill>
              </a:rPr>
              <a:t>Undercapitalization</a:t>
            </a:r>
          </a:p>
          <a:p>
            <a:pPr marL="285750" indent="-285750">
              <a:buFont typeface="Arial" panose="020B0604020202020204" pitchFamily="34" charset="0"/>
              <a:buChar char="•"/>
            </a:pPr>
            <a:r>
              <a:rPr lang="en-US" sz="1200" dirty="0">
                <a:solidFill>
                  <a:schemeClr val="bg1"/>
                </a:solidFill>
              </a:rPr>
              <a:t>Cash flow under pressure</a:t>
            </a:r>
          </a:p>
          <a:p>
            <a:pPr marL="285750" indent="-285750">
              <a:buFont typeface="Arial" panose="020B0604020202020204" pitchFamily="34" charset="0"/>
              <a:buChar char="•"/>
            </a:pPr>
            <a:r>
              <a:rPr lang="en-US" sz="1200" dirty="0">
                <a:solidFill>
                  <a:schemeClr val="bg1"/>
                </a:solidFill>
              </a:rPr>
              <a:t>TCO control</a:t>
            </a:r>
          </a:p>
          <a:p>
            <a:pPr marL="285750" indent="-285750">
              <a:buFont typeface="Arial" panose="020B0604020202020204" pitchFamily="34" charset="0"/>
              <a:buChar char="•"/>
            </a:pPr>
            <a:r>
              <a:rPr lang="en-US" sz="1200" dirty="0" err="1">
                <a:solidFill>
                  <a:schemeClr val="bg1"/>
                </a:solidFill>
              </a:rPr>
              <a:t>Optimised</a:t>
            </a:r>
            <a:r>
              <a:rPr lang="en-US" sz="1200" dirty="0">
                <a:solidFill>
                  <a:schemeClr val="bg1"/>
                </a:solidFill>
              </a:rPr>
              <a:t> choice of acquisition methods</a:t>
            </a:r>
            <a:endParaRPr lang="fr-FR" sz="1200" dirty="0">
              <a:solidFill>
                <a:schemeClr val="bg1"/>
              </a:solidFill>
            </a:endParaRPr>
          </a:p>
        </p:txBody>
      </p:sp>
      <p:sp>
        <p:nvSpPr>
          <p:cNvPr id="39" name="TextBox 38">
            <a:extLst>
              <a:ext uri="{FF2B5EF4-FFF2-40B4-BE49-F238E27FC236}">
                <a16:creationId xmlns:a16="http://schemas.microsoft.com/office/drawing/2014/main" id="{00757AB6-E3FE-DA4A-6C6C-DFA418F3E639}"/>
              </a:ext>
            </a:extLst>
          </p:cNvPr>
          <p:cNvSpPr txBox="1"/>
          <p:nvPr/>
        </p:nvSpPr>
        <p:spPr>
          <a:xfrm>
            <a:off x="5930325" y="4745091"/>
            <a:ext cx="2404225" cy="830997"/>
          </a:xfrm>
          <a:prstGeom prst="rect">
            <a:avLst/>
          </a:prstGeom>
          <a:noFill/>
        </p:spPr>
        <p:txBody>
          <a:bodyPr wrap="square">
            <a:spAutoFit/>
          </a:bodyPr>
          <a:lstStyle/>
          <a:p>
            <a:pPr marL="285750" indent="-285750">
              <a:buFont typeface="Arial" panose="020B0604020202020204" pitchFamily="34" charset="0"/>
              <a:buChar char="•"/>
            </a:pPr>
            <a:r>
              <a:rPr lang="en-US" sz="1200" dirty="0"/>
              <a:t>Non-</a:t>
            </a:r>
            <a:r>
              <a:rPr lang="en-US" sz="1200" dirty="0" err="1"/>
              <a:t>optimised</a:t>
            </a:r>
            <a:r>
              <a:rPr lang="en-US" sz="1200" dirty="0"/>
              <a:t> fleet management</a:t>
            </a:r>
          </a:p>
          <a:p>
            <a:pPr marL="285750" indent="-285750">
              <a:buFont typeface="Arial" panose="020B0604020202020204" pitchFamily="34" charset="0"/>
              <a:buChar char="•"/>
            </a:pPr>
            <a:r>
              <a:rPr lang="en-US" sz="1200" dirty="0"/>
              <a:t>Lack of resources to manage the fleet</a:t>
            </a:r>
            <a:endParaRPr lang="fr-FR" sz="1200" dirty="0"/>
          </a:p>
        </p:txBody>
      </p:sp>
      <p:sp>
        <p:nvSpPr>
          <p:cNvPr id="40" name="TextBox 39">
            <a:extLst>
              <a:ext uri="{FF2B5EF4-FFF2-40B4-BE49-F238E27FC236}">
                <a16:creationId xmlns:a16="http://schemas.microsoft.com/office/drawing/2014/main" id="{7406AD92-CC18-5F89-983D-4525E50F389B}"/>
              </a:ext>
            </a:extLst>
          </p:cNvPr>
          <p:cNvSpPr txBox="1"/>
          <p:nvPr/>
        </p:nvSpPr>
        <p:spPr>
          <a:xfrm>
            <a:off x="9004995" y="4738903"/>
            <a:ext cx="2404225" cy="461665"/>
          </a:xfrm>
          <a:prstGeom prst="rect">
            <a:avLst/>
          </a:prstGeom>
          <a:noFill/>
        </p:spPr>
        <p:txBody>
          <a:bodyPr wrap="square">
            <a:spAutoFit/>
          </a:bodyPr>
          <a:lstStyle/>
          <a:p>
            <a:pPr marL="285750" indent="-285750">
              <a:buFont typeface="Arial" panose="020B0604020202020204" pitchFamily="34" charset="0"/>
              <a:buChar char="•"/>
            </a:pPr>
            <a:r>
              <a:rPr lang="fr-FR" sz="1200" dirty="0"/>
              <a:t>Slow </a:t>
            </a:r>
            <a:r>
              <a:rPr lang="fr-FR" sz="1200" dirty="0" err="1"/>
              <a:t>decision-making</a:t>
            </a:r>
            <a:r>
              <a:rPr lang="fr-FR" sz="1200" dirty="0"/>
              <a:t> </a:t>
            </a:r>
            <a:r>
              <a:rPr lang="fr-FR" sz="1200" dirty="0" err="1"/>
              <a:t>processes</a:t>
            </a:r>
            <a:endParaRPr lang="fr-FR" sz="1200" dirty="0"/>
          </a:p>
        </p:txBody>
      </p:sp>
      <p:sp>
        <p:nvSpPr>
          <p:cNvPr id="6" name="Rectangle 5">
            <a:extLst>
              <a:ext uri="{FF2B5EF4-FFF2-40B4-BE49-F238E27FC236}">
                <a16:creationId xmlns:a16="http://schemas.microsoft.com/office/drawing/2014/main" id="{A2DCDB82-F76C-BD24-2B64-FBE202B62B8A}"/>
              </a:ext>
            </a:extLst>
          </p:cNvPr>
          <p:cNvSpPr/>
          <p:nvPr/>
        </p:nvSpPr>
        <p:spPr>
          <a:xfrm>
            <a:off x="2939476" y="4665327"/>
            <a:ext cx="5594924" cy="1135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You have a real added value </a:t>
            </a:r>
          </a:p>
          <a:p>
            <a:pPr algn="ctr"/>
            <a:r>
              <a:rPr lang="en-US" dirty="0">
                <a:latin typeface="+mj-lt"/>
              </a:rPr>
              <a:t>&amp; </a:t>
            </a:r>
          </a:p>
          <a:p>
            <a:pPr algn="ctr"/>
            <a:r>
              <a:rPr lang="en-US" dirty="0">
                <a:latin typeface="+mj-lt"/>
              </a:rPr>
              <a:t>Expertise to bring to them</a:t>
            </a:r>
          </a:p>
        </p:txBody>
      </p:sp>
      <p:pic>
        <p:nvPicPr>
          <p:cNvPr id="41" name="Picture 2" descr="Drapeaux Monde Banque d'images et photos libres de droit - iStock">
            <a:extLst>
              <a:ext uri="{FF2B5EF4-FFF2-40B4-BE49-F238E27FC236}">
                <a16:creationId xmlns:a16="http://schemas.microsoft.com/office/drawing/2014/main" id="{72B3B233-9784-1DD7-84A4-F4E270779E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A005E-E394-E6B9-DDD2-33E78CA08CF7}"/>
              </a:ext>
            </a:extLst>
          </p:cNvPr>
          <p:cNvSpPr txBox="1"/>
          <p:nvPr/>
        </p:nvSpPr>
        <p:spPr>
          <a:xfrm>
            <a:off x="385878" y="6607516"/>
            <a:ext cx="5361271" cy="246221"/>
          </a:xfrm>
          <a:prstGeom prst="rect">
            <a:avLst/>
          </a:prstGeom>
          <a:noFill/>
        </p:spPr>
        <p:txBody>
          <a:bodyPr wrap="square" rtlCol="0">
            <a:spAutoFit/>
          </a:bodyPr>
          <a:lstStyle/>
          <a:p>
            <a:r>
              <a:rPr lang="fr-BE" sz="1000" dirty="0"/>
              <a:t>*Sources : </a:t>
            </a:r>
            <a:r>
              <a:rPr lang="fr-BE" sz="1000" dirty="0" err="1"/>
              <a:t>Stellantis</a:t>
            </a:r>
            <a:r>
              <a:rPr lang="fr-BE" sz="1000" dirty="0"/>
              <a:t> </a:t>
            </a:r>
            <a:r>
              <a:rPr lang="fr-BE" sz="1000" dirty="0" err="1"/>
              <a:t>internal</a:t>
            </a:r>
            <a:r>
              <a:rPr lang="fr-BE" sz="1000" dirty="0"/>
              <a:t> figures 09/2022</a:t>
            </a:r>
            <a:endParaRPr lang="en-US" sz="1000" dirty="0"/>
          </a:p>
        </p:txBody>
      </p:sp>
    </p:spTree>
    <p:extLst>
      <p:ext uri="{BB962C8B-B14F-4D97-AF65-F5344CB8AC3E}">
        <p14:creationId xmlns:p14="http://schemas.microsoft.com/office/powerpoint/2010/main" val="2018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noProof="0" dirty="0"/>
              <a:t>context</a:t>
            </a:r>
          </a:p>
        </p:txBody>
      </p:sp>
      <p:sp>
        <p:nvSpPr>
          <p:cNvPr id="5" name="Text Placeholder 4">
            <a:extLst>
              <a:ext uri="{FF2B5EF4-FFF2-40B4-BE49-F238E27FC236}">
                <a16:creationId xmlns:a16="http://schemas.microsoft.com/office/drawing/2014/main" id="{9099D28E-9D38-6095-1175-E122F8520F4F}"/>
              </a:ext>
            </a:extLst>
          </p:cNvPr>
          <p:cNvSpPr>
            <a:spLocks noGrp="1"/>
          </p:cNvSpPr>
          <p:nvPr>
            <p:ph type="body" sz="quarter" idx="19"/>
          </p:nvPr>
        </p:nvSpPr>
        <p:spPr/>
        <p:txBody>
          <a:bodyPr/>
          <a:lstStyle/>
          <a:p>
            <a:r>
              <a:rPr lang="fr-BE"/>
              <a:t>01</a:t>
            </a:r>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Digital TASK - legal forms of your customers</a:t>
            </a:r>
            <a:endParaRPr lang="fr-FR"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1220486" y="1559277"/>
            <a:ext cx="5428527" cy="1200329"/>
          </a:xfrm>
          <a:prstGeom prst="rect">
            <a:avLst/>
          </a:prstGeom>
          <a:noFill/>
        </p:spPr>
        <p:txBody>
          <a:bodyPr wrap="square" rtlCol="0">
            <a:spAutoFit/>
          </a:bodyPr>
          <a:lstStyle/>
          <a:p>
            <a:r>
              <a:rPr lang="en-US" dirty="0"/>
              <a:t>Digital activity</a:t>
            </a:r>
          </a:p>
          <a:p>
            <a:r>
              <a:rPr lang="en-US" dirty="0"/>
              <a:t>Short pool answer</a:t>
            </a:r>
          </a:p>
          <a:p>
            <a:endParaRPr lang="en-US" dirty="0"/>
          </a:p>
          <a:p>
            <a:r>
              <a:rPr lang="en-US" dirty="0"/>
              <a:t>Share your ideas</a:t>
            </a:r>
          </a:p>
        </p:txBody>
      </p:sp>
      <p:pic>
        <p:nvPicPr>
          <p:cNvPr id="7" name="Picture 2" descr="En matière juridique (droit des sociétés) | BOREL &amp; Associés, Expertise  comptable Lyon, Villeurbanne, Bourgoin-Jallieu - Commissariat aux comptes">
            <a:extLst>
              <a:ext uri="{FF2B5EF4-FFF2-40B4-BE49-F238E27FC236}">
                <a16:creationId xmlns:a16="http://schemas.microsoft.com/office/drawing/2014/main" id="{9588C56F-409C-54DD-DD03-F60F7DD6A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13558"/>
            <a:ext cx="4558275" cy="209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47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8D4419E9-BD48-55F3-8C3F-0E634F5A65E5}"/>
              </a:ext>
            </a:extLst>
          </p:cNvPr>
          <p:cNvSpPr>
            <a:spLocks noGrp="1"/>
          </p:cNvSpPr>
          <p:nvPr>
            <p:ph type="body" idx="1"/>
          </p:nvPr>
        </p:nvSpPr>
        <p:spPr/>
        <p:txBody>
          <a:bodyPr/>
          <a:lstStyle/>
          <a:p>
            <a:r>
              <a:rPr lang="en-US" noProof="0" dirty="0"/>
              <a:t>context</a:t>
            </a:r>
          </a:p>
        </p:txBody>
      </p:sp>
      <p:sp>
        <p:nvSpPr>
          <p:cNvPr id="39" name="Text Placeholder 38">
            <a:extLst>
              <a:ext uri="{FF2B5EF4-FFF2-40B4-BE49-F238E27FC236}">
                <a16:creationId xmlns:a16="http://schemas.microsoft.com/office/drawing/2014/main" id="{F360DDDF-928E-FA5F-7446-D30CB88CD213}"/>
              </a:ext>
            </a:extLst>
          </p:cNvPr>
          <p:cNvSpPr>
            <a:spLocks noGrp="1"/>
          </p:cNvSpPr>
          <p:nvPr>
            <p:ph type="body" sz="quarter" idx="19"/>
          </p:nvPr>
        </p:nvSpPr>
        <p:spPr/>
        <p:txBody>
          <a:bodyPr/>
          <a:lstStyle/>
          <a:p>
            <a:r>
              <a:rPr lang="fr-BE"/>
              <a:t>01</a:t>
            </a:r>
            <a:endParaRPr lang="en-US"/>
          </a:p>
        </p:txBody>
      </p:sp>
      <p:sp>
        <p:nvSpPr>
          <p:cNvPr id="3" name="Titre 2">
            <a:extLst>
              <a:ext uri="{FF2B5EF4-FFF2-40B4-BE49-F238E27FC236}">
                <a16:creationId xmlns:a16="http://schemas.microsoft.com/office/drawing/2014/main" id="{DED08E3E-1FC6-4A7E-B4C3-E52A26243EFD}"/>
              </a:ext>
            </a:extLst>
          </p:cNvPr>
          <p:cNvSpPr>
            <a:spLocks noGrp="1"/>
          </p:cNvSpPr>
          <p:nvPr>
            <p:ph type="title"/>
          </p:nvPr>
        </p:nvSpPr>
        <p:spPr/>
        <p:txBody>
          <a:bodyPr/>
          <a:lstStyle/>
          <a:p>
            <a:r>
              <a:rPr lang="en-US" dirty="0"/>
              <a:t>legal forms of your customers - Debriefing</a:t>
            </a:r>
            <a:endParaRPr lang="fr-BE" dirty="0"/>
          </a:p>
        </p:txBody>
      </p:sp>
      <p:sp>
        <p:nvSpPr>
          <p:cNvPr id="5" name="Rectangle 4">
            <a:extLst>
              <a:ext uri="{FF2B5EF4-FFF2-40B4-BE49-F238E27FC236}">
                <a16:creationId xmlns:a16="http://schemas.microsoft.com/office/drawing/2014/main" id="{E16B755A-3B64-4C5C-B291-52B908C002A1}"/>
              </a:ext>
            </a:extLst>
          </p:cNvPr>
          <p:cNvSpPr/>
          <p:nvPr/>
        </p:nvSpPr>
        <p:spPr>
          <a:xfrm>
            <a:off x="442146" y="1577733"/>
            <a:ext cx="3987692" cy="397891"/>
          </a:xfrm>
          <a:prstGeom prst="rect">
            <a:avLst/>
          </a:prstGeom>
          <a:solidFill>
            <a:srgbClr val="243782"/>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477" b="1" dirty="0">
                <a:solidFill>
                  <a:schemeClr val="bg1"/>
                </a:solidFill>
                <a:latin typeface="Encode Sans Expanded" panose="00000505000000000000" pitchFamily="2" charset="0"/>
                <a:ea typeface="MS PGothic"/>
              </a:rPr>
              <a:t>Natural </a:t>
            </a:r>
            <a:r>
              <a:rPr lang="fr-FR" sz="1477" b="1" dirty="0" err="1">
                <a:solidFill>
                  <a:schemeClr val="bg1"/>
                </a:solidFill>
                <a:latin typeface="Encode Sans Expanded" panose="00000505000000000000" pitchFamily="2" charset="0"/>
                <a:ea typeface="MS PGothic"/>
              </a:rPr>
              <a:t>persons</a:t>
            </a:r>
            <a:endParaRPr lang="fr-FR" sz="1477" b="1" dirty="0">
              <a:solidFill>
                <a:schemeClr val="bg1"/>
              </a:solidFill>
              <a:latin typeface="Encode Sans Expanded" panose="00000505000000000000" pitchFamily="2" charset="0"/>
              <a:ea typeface="MS PGothic"/>
            </a:endParaRPr>
          </a:p>
        </p:txBody>
      </p:sp>
      <p:sp>
        <p:nvSpPr>
          <p:cNvPr id="6" name="Rectangle 5">
            <a:extLst>
              <a:ext uri="{FF2B5EF4-FFF2-40B4-BE49-F238E27FC236}">
                <a16:creationId xmlns:a16="http://schemas.microsoft.com/office/drawing/2014/main" id="{7826F4AC-376B-4DB3-891D-BA38F0A9DEF2}"/>
              </a:ext>
            </a:extLst>
          </p:cNvPr>
          <p:cNvSpPr/>
          <p:nvPr/>
        </p:nvSpPr>
        <p:spPr>
          <a:xfrm>
            <a:off x="4643295" y="1565960"/>
            <a:ext cx="3924192" cy="397891"/>
          </a:xfrm>
          <a:prstGeom prst="rect">
            <a:avLst/>
          </a:prstGeom>
          <a:solidFill>
            <a:srgbClr val="E94E24"/>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477" b="1" dirty="0">
                <a:solidFill>
                  <a:schemeClr val="bg1"/>
                </a:solidFill>
                <a:latin typeface="Encode Sans Expanded" panose="00000505000000000000" pitchFamily="2" charset="0"/>
                <a:ea typeface="MS PGothic"/>
              </a:rPr>
              <a:t>Legal </a:t>
            </a:r>
            <a:r>
              <a:rPr lang="fr-FR" sz="1477" b="1" dirty="0" err="1">
                <a:solidFill>
                  <a:schemeClr val="bg1"/>
                </a:solidFill>
                <a:latin typeface="Encode Sans Expanded" panose="00000505000000000000" pitchFamily="2" charset="0"/>
                <a:ea typeface="MS PGothic"/>
              </a:rPr>
              <a:t>persons</a:t>
            </a:r>
            <a:endParaRPr lang="fr-FR" sz="1477" b="1" dirty="0">
              <a:solidFill>
                <a:schemeClr val="bg1"/>
              </a:solidFill>
              <a:latin typeface="Encode Sans Expanded" panose="00000505000000000000" pitchFamily="2" charset="0"/>
              <a:ea typeface="MS PGothic"/>
            </a:endParaRPr>
          </a:p>
        </p:txBody>
      </p:sp>
      <p:sp>
        <p:nvSpPr>
          <p:cNvPr id="7" name="Rectangle 6">
            <a:extLst>
              <a:ext uri="{FF2B5EF4-FFF2-40B4-BE49-F238E27FC236}">
                <a16:creationId xmlns:a16="http://schemas.microsoft.com/office/drawing/2014/main" id="{B0FDC3FF-3993-4E8D-807E-CAD7658B26E6}"/>
              </a:ext>
            </a:extLst>
          </p:cNvPr>
          <p:cNvSpPr/>
          <p:nvPr/>
        </p:nvSpPr>
        <p:spPr>
          <a:xfrm>
            <a:off x="442146" y="2148593"/>
            <a:ext cx="1927385" cy="531692"/>
          </a:xfrm>
          <a:prstGeom prst="rect">
            <a:avLst/>
          </a:prstGeom>
          <a:solidFill>
            <a:schemeClr val="bg1">
              <a:lumMod val="95000"/>
            </a:schemeClr>
          </a:solidFill>
          <a:ln>
            <a:solidFill>
              <a:schemeClr val="accent1">
                <a:lumMod val="7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663" b="1" dirty="0" err="1">
                <a:solidFill>
                  <a:schemeClr val="tx1"/>
                </a:solidFill>
                <a:latin typeface="Encode Sans Expanded" panose="00000505000000000000" pitchFamily="2" charset="0"/>
                <a:ea typeface="MS PGothic"/>
              </a:rPr>
              <a:t>Individuals</a:t>
            </a:r>
            <a:endParaRPr lang="fr-FR" sz="1663" b="1" dirty="0">
              <a:solidFill>
                <a:schemeClr val="tx1"/>
              </a:solidFill>
              <a:latin typeface="Encode Sans Expanded" panose="00000505000000000000" pitchFamily="2" charset="0"/>
              <a:ea typeface="MS PGothic"/>
            </a:endParaRPr>
          </a:p>
        </p:txBody>
      </p:sp>
      <p:sp>
        <p:nvSpPr>
          <p:cNvPr id="8" name="Rectangle 7">
            <a:extLst>
              <a:ext uri="{FF2B5EF4-FFF2-40B4-BE49-F238E27FC236}">
                <a16:creationId xmlns:a16="http://schemas.microsoft.com/office/drawing/2014/main" id="{9E9B0321-F0D6-49DF-89E8-BB3F0D402855}"/>
              </a:ext>
            </a:extLst>
          </p:cNvPr>
          <p:cNvSpPr/>
          <p:nvPr/>
        </p:nvSpPr>
        <p:spPr>
          <a:xfrm>
            <a:off x="2518349" y="2148593"/>
            <a:ext cx="1927385" cy="531692"/>
          </a:xfrm>
          <a:prstGeom prst="rect">
            <a:avLst/>
          </a:prstGeom>
          <a:solidFill>
            <a:schemeClr val="bg1">
              <a:lumMod val="95000"/>
            </a:schemeClr>
          </a:solidFill>
          <a:ln>
            <a:solidFill>
              <a:schemeClr val="accent1">
                <a:lumMod val="7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663" b="1" dirty="0">
                <a:solidFill>
                  <a:schemeClr val="tx1"/>
                </a:solidFill>
                <a:latin typeface="Encode Sans Expanded" panose="00000505000000000000" pitchFamily="2" charset="0"/>
                <a:ea typeface="MS PGothic"/>
              </a:rPr>
              <a:t>Self-</a:t>
            </a:r>
            <a:r>
              <a:rPr lang="fr-FR" sz="1663" b="1" dirty="0" err="1">
                <a:solidFill>
                  <a:schemeClr val="tx1"/>
                </a:solidFill>
                <a:latin typeface="Encode Sans Expanded" panose="00000505000000000000" pitchFamily="2" charset="0"/>
                <a:ea typeface="MS PGothic"/>
              </a:rPr>
              <a:t>employed</a:t>
            </a:r>
            <a:r>
              <a:rPr lang="fr-FR" sz="1663" b="1" dirty="0">
                <a:solidFill>
                  <a:schemeClr val="tx1"/>
                </a:solidFill>
                <a:latin typeface="Encode Sans Expanded" panose="00000505000000000000" pitchFamily="2" charset="0"/>
                <a:ea typeface="MS PGothic"/>
              </a:rPr>
              <a:t> </a:t>
            </a:r>
            <a:r>
              <a:rPr lang="fr-FR" sz="1663" b="1" dirty="0" err="1">
                <a:solidFill>
                  <a:schemeClr val="tx1"/>
                </a:solidFill>
                <a:latin typeface="Encode Sans Expanded" panose="00000505000000000000" pitchFamily="2" charset="0"/>
                <a:ea typeface="MS PGothic"/>
              </a:rPr>
              <a:t>persons</a:t>
            </a:r>
            <a:endParaRPr lang="fr-FR" sz="1663" b="1" dirty="0">
              <a:solidFill>
                <a:schemeClr val="tx1"/>
              </a:solidFill>
              <a:latin typeface="Encode Sans Expanded" panose="00000505000000000000" pitchFamily="2" charset="0"/>
              <a:ea typeface="MS PGothic"/>
            </a:endParaRPr>
          </a:p>
        </p:txBody>
      </p:sp>
      <p:sp>
        <p:nvSpPr>
          <p:cNvPr id="9" name="Rectangle 8">
            <a:extLst>
              <a:ext uri="{FF2B5EF4-FFF2-40B4-BE49-F238E27FC236}">
                <a16:creationId xmlns:a16="http://schemas.microsoft.com/office/drawing/2014/main" id="{F9053AB9-06AF-4175-9A58-ED67CCF02EE6}"/>
              </a:ext>
            </a:extLst>
          </p:cNvPr>
          <p:cNvSpPr/>
          <p:nvPr/>
        </p:nvSpPr>
        <p:spPr>
          <a:xfrm>
            <a:off x="442146" y="275577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err="1">
                <a:solidFill>
                  <a:schemeClr val="tx1"/>
                </a:solidFill>
                <a:latin typeface="Encode Sans Expanded" panose="00000505000000000000" pitchFamily="2" charset="0"/>
                <a:ea typeface="MS PGothic"/>
              </a:rPr>
              <a:t>Employee</a:t>
            </a:r>
            <a:endParaRPr lang="fr-FR" sz="1292" dirty="0">
              <a:solidFill>
                <a:schemeClr val="tx1"/>
              </a:solidFill>
              <a:latin typeface="Encode Sans Expanded" panose="00000505000000000000" pitchFamily="2" charset="0"/>
              <a:ea typeface="MS PGothic"/>
            </a:endParaRPr>
          </a:p>
        </p:txBody>
      </p:sp>
      <p:sp>
        <p:nvSpPr>
          <p:cNvPr id="10" name="Rectangle 9">
            <a:extLst>
              <a:ext uri="{FF2B5EF4-FFF2-40B4-BE49-F238E27FC236}">
                <a16:creationId xmlns:a16="http://schemas.microsoft.com/office/drawing/2014/main" id="{3B9F4AA7-692B-4129-9EB0-61A187259CA3}"/>
              </a:ext>
            </a:extLst>
          </p:cNvPr>
          <p:cNvSpPr/>
          <p:nvPr/>
        </p:nvSpPr>
        <p:spPr>
          <a:xfrm>
            <a:off x="442146" y="3255202"/>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Public servant</a:t>
            </a:r>
          </a:p>
        </p:txBody>
      </p:sp>
      <p:sp>
        <p:nvSpPr>
          <p:cNvPr id="11" name="Rectangle 10">
            <a:extLst>
              <a:ext uri="{FF2B5EF4-FFF2-40B4-BE49-F238E27FC236}">
                <a16:creationId xmlns:a16="http://schemas.microsoft.com/office/drawing/2014/main" id="{764A5D20-53F3-4FF4-BE58-54F9AA8FE1CF}"/>
              </a:ext>
            </a:extLst>
          </p:cNvPr>
          <p:cNvSpPr/>
          <p:nvPr/>
        </p:nvSpPr>
        <p:spPr>
          <a:xfrm>
            <a:off x="442146" y="3768349"/>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err="1">
                <a:solidFill>
                  <a:schemeClr val="tx1"/>
                </a:solidFill>
                <a:latin typeface="Encode Sans Expanded" panose="00000505000000000000" pitchFamily="2" charset="0"/>
                <a:ea typeface="MS PGothic"/>
              </a:rPr>
              <a:t>Pensioner</a:t>
            </a:r>
            <a:endParaRPr lang="fr-FR" sz="1292" dirty="0">
              <a:solidFill>
                <a:schemeClr val="tx1"/>
              </a:solidFill>
              <a:latin typeface="Encode Sans Expanded" panose="00000505000000000000" pitchFamily="2" charset="0"/>
              <a:ea typeface="MS PGothic"/>
            </a:endParaRPr>
          </a:p>
        </p:txBody>
      </p:sp>
      <p:sp>
        <p:nvSpPr>
          <p:cNvPr id="12" name="Rectangle 11">
            <a:extLst>
              <a:ext uri="{FF2B5EF4-FFF2-40B4-BE49-F238E27FC236}">
                <a16:creationId xmlns:a16="http://schemas.microsoft.com/office/drawing/2014/main" id="{4E094B05-0E3C-47AB-9699-7ACCEC94E272}"/>
              </a:ext>
            </a:extLst>
          </p:cNvPr>
          <p:cNvSpPr/>
          <p:nvPr/>
        </p:nvSpPr>
        <p:spPr>
          <a:xfrm>
            <a:off x="442146" y="428149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err="1">
                <a:solidFill>
                  <a:schemeClr val="tx1"/>
                </a:solidFill>
                <a:latin typeface="Encode Sans Expanded" panose="00000505000000000000" pitchFamily="2" charset="0"/>
                <a:ea typeface="MS PGothic"/>
              </a:rPr>
              <a:t>Interim</a:t>
            </a:r>
            <a:endParaRPr lang="fr-FR" sz="1292" dirty="0">
              <a:solidFill>
                <a:schemeClr val="tx1"/>
              </a:solidFill>
              <a:latin typeface="Encode Sans Expanded" panose="00000505000000000000" pitchFamily="2" charset="0"/>
              <a:ea typeface="MS PGothic"/>
            </a:endParaRPr>
          </a:p>
        </p:txBody>
      </p:sp>
      <p:sp>
        <p:nvSpPr>
          <p:cNvPr id="13" name="Rectangle 12">
            <a:extLst>
              <a:ext uri="{FF2B5EF4-FFF2-40B4-BE49-F238E27FC236}">
                <a16:creationId xmlns:a16="http://schemas.microsoft.com/office/drawing/2014/main" id="{0551D98A-896A-49BF-9649-853C7AB86742}"/>
              </a:ext>
            </a:extLst>
          </p:cNvPr>
          <p:cNvSpPr/>
          <p:nvPr/>
        </p:nvSpPr>
        <p:spPr>
          <a:xfrm>
            <a:off x="442146" y="4794645"/>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Leader / CEO</a:t>
            </a:r>
          </a:p>
        </p:txBody>
      </p:sp>
      <p:sp>
        <p:nvSpPr>
          <p:cNvPr id="14" name="Rectangle 13">
            <a:extLst>
              <a:ext uri="{FF2B5EF4-FFF2-40B4-BE49-F238E27FC236}">
                <a16:creationId xmlns:a16="http://schemas.microsoft.com/office/drawing/2014/main" id="{89A3529E-F745-4A01-87ED-02ADB988D28A}"/>
              </a:ext>
            </a:extLst>
          </p:cNvPr>
          <p:cNvSpPr/>
          <p:nvPr/>
        </p:nvSpPr>
        <p:spPr>
          <a:xfrm>
            <a:off x="2518349" y="275577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Artisan</a:t>
            </a:r>
          </a:p>
        </p:txBody>
      </p:sp>
      <p:sp>
        <p:nvSpPr>
          <p:cNvPr id="15" name="Rectangle 14">
            <a:extLst>
              <a:ext uri="{FF2B5EF4-FFF2-40B4-BE49-F238E27FC236}">
                <a16:creationId xmlns:a16="http://schemas.microsoft.com/office/drawing/2014/main" id="{39A60C2F-D9E5-43A8-AF2E-F5253E1378BC}"/>
              </a:ext>
            </a:extLst>
          </p:cNvPr>
          <p:cNvSpPr/>
          <p:nvPr/>
        </p:nvSpPr>
        <p:spPr>
          <a:xfrm>
            <a:off x="2518349" y="3255202"/>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Trader</a:t>
            </a:r>
          </a:p>
        </p:txBody>
      </p:sp>
      <p:sp>
        <p:nvSpPr>
          <p:cNvPr id="16" name="Rectangle 15">
            <a:extLst>
              <a:ext uri="{FF2B5EF4-FFF2-40B4-BE49-F238E27FC236}">
                <a16:creationId xmlns:a16="http://schemas.microsoft.com/office/drawing/2014/main" id="{CA6FA28A-B1D2-4F9B-8074-7B00968520BB}"/>
              </a:ext>
            </a:extLst>
          </p:cNvPr>
          <p:cNvSpPr/>
          <p:nvPr/>
        </p:nvSpPr>
        <p:spPr>
          <a:xfrm>
            <a:off x="2518349" y="3768349"/>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Liberal profession</a:t>
            </a:r>
          </a:p>
        </p:txBody>
      </p:sp>
      <p:sp>
        <p:nvSpPr>
          <p:cNvPr id="17" name="Rectangle 16">
            <a:extLst>
              <a:ext uri="{FF2B5EF4-FFF2-40B4-BE49-F238E27FC236}">
                <a16:creationId xmlns:a16="http://schemas.microsoft.com/office/drawing/2014/main" id="{4FE851E9-AD42-45A2-808A-E14C014A4544}"/>
              </a:ext>
            </a:extLst>
          </p:cNvPr>
          <p:cNvSpPr/>
          <p:nvPr/>
        </p:nvSpPr>
        <p:spPr>
          <a:xfrm>
            <a:off x="2518349" y="428149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Commercial agent</a:t>
            </a:r>
          </a:p>
        </p:txBody>
      </p:sp>
      <p:sp>
        <p:nvSpPr>
          <p:cNvPr id="18" name="Rectangle 17">
            <a:extLst>
              <a:ext uri="{FF2B5EF4-FFF2-40B4-BE49-F238E27FC236}">
                <a16:creationId xmlns:a16="http://schemas.microsoft.com/office/drawing/2014/main" id="{FD60AE0F-D4EA-4536-A781-BE1FF45DE00C}"/>
              </a:ext>
            </a:extLst>
          </p:cNvPr>
          <p:cNvSpPr/>
          <p:nvPr/>
        </p:nvSpPr>
        <p:spPr>
          <a:xfrm>
            <a:off x="2518349" y="4794645"/>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2" dirty="0">
                <a:solidFill>
                  <a:schemeClr val="tx1"/>
                </a:solidFill>
                <a:latin typeface="Encode Sans Expanded" panose="00000505000000000000" pitchFamily="2" charset="0"/>
                <a:ea typeface="MS PGothic"/>
              </a:rPr>
              <a:t>Farmer</a:t>
            </a:r>
          </a:p>
        </p:txBody>
      </p:sp>
      <p:sp>
        <p:nvSpPr>
          <p:cNvPr id="19" name="Rectangle 18">
            <a:extLst>
              <a:ext uri="{FF2B5EF4-FFF2-40B4-BE49-F238E27FC236}">
                <a16:creationId xmlns:a16="http://schemas.microsoft.com/office/drawing/2014/main" id="{468992E0-9ABF-4AF6-A377-9475B76A4A80}"/>
              </a:ext>
            </a:extLst>
          </p:cNvPr>
          <p:cNvSpPr/>
          <p:nvPr/>
        </p:nvSpPr>
        <p:spPr>
          <a:xfrm>
            <a:off x="4643295" y="2148593"/>
            <a:ext cx="1927385" cy="531692"/>
          </a:xfrm>
          <a:prstGeom prst="rect">
            <a:avLst/>
          </a:prstGeom>
          <a:solidFill>
            <a:schemeClr val="bg1">
              <a:lumMod val="95000"/>
            </a:schemeClr>
          </a:solidFill>
          <a:ln>
            <a:solidFill>
              <a:schemeClr val="accent1">
                <a:lumMod val="7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663" b="1" i="1" dirty="0">
                <a:solidFill>
                  <a:schemeClr val="tx1"/>
                </a:solidFill>
                <a:latin typeface="Encode Sans Expanded" panose="00000505000000000000" pitchFamily="2" charset="0"/>
                <a:ea typeface="MS PGothic"/>
              </a:rPr>
              <a:t>Partnership organisation</a:t>
            </a:r>
          </a:p>
        </p:txBody>
      </p:sp>
      <p:sp>
        <p:nvSpPr>
          <p:cNvPr id="20" name="Rectangle 19">
            <a:extLst>
              <a:ext uri="{FF2B5EF4-FFF2-40B4-BE49-F238E27FC236}">
                <a16:creationId xmlns:a16="http://schemas.microsoft.com/office/drawing/2014/main" id="{14F57FC0-EB55-4C01-946D-7EC33C7F61D3}"/>
              </a:ext>
            </a:extLst>
          </p:cNvPr>
          <p:cNvSpPr/>
          <p:nvPr/>
        </p:nvSpPr>
        <p:spPr>
          <a:xfrm>
            <a:off x="6655743" y="2148593"/>
            <a:ext cx="1927385" cy="531692"/>
          </a:xfrm>
          <a:prstGeom prst="rect">
            <a:avLst/>
          </a:prstGeom>
          <a:solidFill>
            <a:schemeClr val="bg1">
              <a:lumMod val="95000"/>
            </a:schemeClr>
          </a:solidFill>
          <a:ln>
            <a:solidFill>
              <a:schemeClr val="accent1">
                <a:lumMod val="7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r>
              <a:rPr lang="fr-FR" sz="1663" b="1" i="1" dirty="0">
                <a:solidFill>
                  <a:schemeClr val="tx1"/>
                </a:solidFill>
                <a:latin typeface="Encode Sans Expanded" panose="00000505000000000000" pitchFamily="2" charset="0"/>
                <a:ea typeface="MS PGothic"/>
              </a:rPr>
              <a:t>Capital </a:t>
            </a:r>
            <a:r>
              <a:rPr lang="fr-FR" sz="1663" b="1" i="1" dirty="0" err="1">
                <a:solidFill>
                  <a:schemeClr val="tx1"/>
                </a:solidFill>
                <a:latin typeface="Encode Sans Expanded" panose="00000505000000000000" pitchFamily="2" charset="0"/>
                <a:ea typeface="MS PGothic"/>
              </a:rPr>
              <a:t>companies</a:t>
            </a:r>
            <a:endParaRPr lang="fr-FR" sz="1663" b="1" i="1" dirty="0">
              <a:solidFill>
                <a:schemeClr val="tx1"/>
              </a:solidFill>
              <a:latin typeface="Encode Sans Expanded" panose="00000505000000000000" pitchFamily="2" charset="0"/>
              <a:ea typeface="MS PGothic"/>
            </a:endParaRPr>
          </a:p>
        </p:txBody>
      </p:sp>
      <p:sp>
        <p:nvSpPr>
          <p:cNvPr id="21" name="Rectangle 20">
            <a:extLst>
              <a:ext uri="{FF2B5EF4-FFF2-40B4-BE49-F238E27FC236}">
                <a16:creationId xmlns:a16="http://schemas.microsoft.com/office/drawing/2014/main" id="{41E5E4D3-1611-4374-96FD-7DA55CCB2949}"/>
              </a:ext>
            </a:extLst>
          </p:cNvPr>
          <p:cNvSpPr/>
          <p:nvPr/>
        </p:nvSpPr>
        <p:spPr>
          <a:xfrm>
            <a:off x="4643295" y="274102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en-US" sz="1290" i="1" dirty="0">
                <a:solidFill>
                  <a:schemeClr val="tx1"/>
                </a:solidFill>
                <a:latin typeface="Encode Sans Expanded" panose="00000505000000000000" pitchFamily="2" charset="0"/>
                <a:ea typeface="MS PGothic"/>
              </a:rPr>
              <a:t>General partnership</a:t>
            </a:r>
            <a:endParaRPr lang="fr-FR" sz="1290" i="1" dirty="0">
              <a:solidFill>
                <a:schemeClr val="tx1"/>
              </a:solidFill>
              <a:latin typeface="Encode Sans Expanded" panose="00000505000000000000" pitchFamily="2" charset="0"/>
              <a:ea typeface="MS PGothic"/>
            </a:endParaRPr>
          </a:p>
        </p:txBody>
      </p:sp>
      <p:sp>
        <p:nvSpPr>
          <p:cNvPr id="22" name="Rectangle 21">
            <a:extLst>
              <a:ext uri="{FF2B5EF4-FFF2-40B4-BE49-F238E27FC236}">
                <a16:creationId xmlns:a16="http://schemas.microsoft.com/office/drawing/2014/main" id="{5F7C8C7D-83AA-49B6-8C15-EDF6A5C3A7F1}"/>
              </a:ext>
            </a:extLst>
          </p:cNvPr>
          <p:cNvSpPr/>
          <p:nvPr/>
        </p:nvSpPr>
        <p:spPr>
          <a:xfrm>
            <a:off x="4643295" y="3250743"/>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en-US" sz="1290" i="1" dirty="0">
                <a:solidFill>
                  <a:schemeClr val="tx1"/>
                </a:solidFill>
                <a:latin typeface="Encode Sans Expanded" panose="00000505000000000000" pitchFamily="2" charset="0"/>
                <a:ea typeface="MS PGothic"/>
              </a:rPr>
              <a:t>Limited partnership</a:t>
            </a:r>
            <a:endParaRPr lang="fr-FR" sz="1290" i="1" dirty="0">
              <a:solidFill>
                <a:schemeClr val="tx1"/>
              </a:solidFill>
              <a:latin typeface="Encode Sans Expanded" panose="00000505000000000000" pitchFamily="2" charset="0"/>
              <a:ea typeface="MS PGothic"/>
            </a:endParaRPr>
          </a:p>
        </p:txBody>
      </p:sp>
      <p:sp>
        <p:nvSpPr>
          <p:cNvPr id="23" name="Rectangle 22">
            <a:extLst>
              <a:ext uri="{FF2B5EF4-FFF2-40B4-BE49-F238E27FC236}">
                <a16:creationId xmlns:a16="http://schemas.microsoft.com/office/drawing/2014/main" id="{46E2F378-76E5-4947-B5C9-8C70C06BE948}"/>
              </a:ext>
            </a:extLst>
          </p:cNvPr>
          <p:cNvSpPr/>
          <p:nvPr/>
        </p:nvSpPr>
        <p:spPr>
          <a:xfrm>
            <a:off x="4643295" y="3760462"/>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a:solidFill>
                  <a:schemeClr val="tx1"/>
                </a:solidFill>
                <a:latin typeface="Encode Sans Expanded" panose="00000505000000000000" pitchFamily="2" charset="0"/>
                <a:ea typeface="MS PGothic"/>
              </a:rPr>
              <a:t>Professional partnership</a:t>
            </a:r>
          </a:p>
        </p:txBody>
      </p:sp>
      <p:sp>
        <p:nvSpPr>
          <p:cNvPr id="24" name="Rectangle 23">
            <a:extLst>
              <a:ext uri="{FF2B5EF4-FFF2-40B4-BE49-F238E27FC236}">
                <a16:creationId xmlns:a16="http://schemas.microsoft.com/office/drawing/2014/main" id="{6F79E428-C3CC-4D52-8780-41BBAB5CC358}"/>
              </a:ext>
            </a:extLst>
          </p:cNvPr>
          <p:cNvSpPr/>
          <p:nvPr/>
        </p:nvSpPr>
        <p:spPr>
          <a:xfrm>
            <a:off x="4643295" y="4270179"/>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a:solidFill>
                  <a:schemeClr val="tx1"/>
                </a:solidFill>
                <a:latin typeface="Encode Sans Expanded" panose="00000505000000000000" pitchFamily="2" charset="0"/>
                <a:ea typeface="MS PGothic"/>
              </a:rPr>
              <a:t>Real </a:t>
            </a:r>
            <a:r>
              <a:rPr lang="fr-FR" sz="1290" i="1" dirty="0" err="1">
                <a:solidFill>
                  <a:schemeClr val="tx1"/>
                </a:solidFill>
                <a:latin typeface="Encode Sans Expanded" panose="00000505000000000000" pitchFamily="2" charset="0"/>
                <a:ea typeface="MS PGothic"/>
              </a:rPr>
              <a:t>estate</a:t>
            </a:r>
            <a:r>
              <a:rPr lang="fr-FR" sz="1290" i="1" dirty="0">
                <a:solidFill>
                  <a:schemeClr val="tx1"/>
                </a:solidFill>
                <a:latin typeface="Encode Sans Expanded" panose="00000505000000000000" pitchFamily="2" charset="0"/>
                <a:ea typeface="MS PGothic"/>
              </a:rPr>
              <a:t> </a:t>
            </a:r>
            <a:r>
              <a:rPr lang="fr-FR" sz="1290" i="1" dirty="0" err="1">
                <a:solidFill>
                  <a:schemeClr val="tx1"/>
                </a:solidFill>
                <a:latin typeface="Encode Sans Expanded" panose="00000505000000000000" pitchFamily="2" charset="0"/>
                <a:ea typeface="MS PGothic"/>
              </a:rPr>
              <a:t>company</a:t>
            </a:r>
            <a:endParaRPr lang="fr-FR" sz="1290" i="1" dirty="0">
              <a:solidFill>
                <a:schemeClr val="tx1"/>
              </a:solidFill>
              <a:latin typeface="Encode Sans Expanded" panose="00000505000000000000" pitchFamily="2" charset="0"/>
              <a:ea typeface="MS PGothic"/>
            </a:endParaRPr>
          </a:p>
        </p:txBody>
      </p:sp>
      <p:sp>
        <p:nvSpPr>
          <p:cNvPr id="25" name="Rectangle 24">
            <a:extLst>
              <a:ext uri="{FF2B5EF4-FFF2-40B4-BE49-F238E27FC236}">
                <a16:creationId xmlns:a16="http://schemas.microsoft.com/office/drawing/2014/main" id="{CB58CAD2-371C-460F-825A-8154BE143C91}"/>
              </a:ext>
            </a:extLst>
          </p:cNvPr>
          <p:cNvSpPr/>
          <p:nvPr/>
        </p:nvSpPr>
        <p:spPr>
          <a:xfrm>
            <a:off x="4643295" y="4779895"/>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a:solidFill>
                  <a:schemeClr val="tx1"/>
                </a:solidFill>
                <a:latin typeface="Encode Sans Expanded" panose="00000505000000000000" pitchFamily="2" charset="0"/>
                <a:ea typeface="MS PGothic"/>
              </a:rPr>
              <a:t>Civil society of </a:t>
            </a:r>
            <a:r>
              <a:rPr lang="fr-FR" sz="1290" i="1" dirty="0" err="1">
                <a:solidFill>
                  <a:schemeClr val="tx1"/>
                </a:solidFill>
                <a:latin typeface="Encode Sans Expanded" panose="00000505000000000000" pitchFamily="2" charset="0"/>
                <a:ea typeface="MS PGothic"/>
              </a:rPr>
              <a:t>means</a:t>
            </a:r>
            <a:endParaRPr lang="fr-FR" sz="1290" i="1" dirty="0">
              <a:solidFill>
                <a:schemeClr val="tx1"/>
              </a:solidFill>
              <a:latin typeface="Encode Sans Expanded" panose="00000505000000000000" pitchFamily="2" charset="0"/>
              <a:ea typeface="MS PGothic"/>
            </a:endParaRPr>
          </a:p>
        </p:txBody>
      </p:sp>
      <p:sp>
        <p:nvSpPr>
          <p:cNvPr id="26" name="Rectangle 25">
            <a:extLst>
              <a:ext uri="{FF2B5EF4-FFF2-40B4-BE49-F238E27FC236}">
                <a16:creationId xmlns:a16="http://schemas.microsoft.com/office/drawing/2014/main" id="{9F166EB6-8CB3-420E-A1E2-4AAE2CD693D4}"/>
              </a:ext>
            </a:extLst>
          </p:cNvPr>
          <p:cNvSpPr/>
          <p:nvPr/>
        </p:nvSpPr>
        <p:spPr>
          <a:xfrm>
            <a:off x="6655743" y="2741027"/>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en-US" sz="1290" i="1" dirty="0">
                <a:solidFill>
                  <a:schemeClr val="tx1"/>
                </a:solidFill>
                <a:latin typeface="Encode Sans Expanded" panose="00000505000000000000" pitchFamily="2" charset="0"/>
                <a:ea typeface="MS PGothic"/>
              </a:rPr>
              <a:t>One-man business with limited liability</a:t>
            </a:r>
            <a:endParaRPr lang="fr-FR" sz="1290" i="1" dirty="0">
              <a:solidFill>
                <a:schemeClr val="tx1"/>
              </a:solidFill>
              <a:latin typeface="Encode Sans Expanded" panose="00000505000000000000" pitchFamily="2" charset="0"/>
              <a:ea typeface="MS PGothic"/>
            </a:endParaRPr>
          </a:p>
        </p:txBody>
      </p:sp>
      <p:sp>
        <p:nvSpPr>
          <p:cNvPr id="27" name="Rectangle 26">
            <a:extLst>
              <a:ext uri="{FF2B5EF4-FFF2-40B4-BE49-F238E27FC236}">
                <a16:creationId xmlns:a16="http://schemas.microsoft.com/office/drawing/2014/main" id="{D9A3376C-2DA6-44F0-A563-FD2148D452A1}"/>
              </a:ext>
            </a:extLst>
          </p:cNvPr>
          <p:cNvSpPr/>
          <p:nvPr/>
        </p:nvSpPr>
        <p:spPr>
          <a:xfrm>
            <a:off x="6655743" y="3250743"/>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a:solidFill>
                  <a:schemeClr val="tx1"/>
                </a:solidFill>
                <a:latin typeface="Encode Sans Expanded" panose="00000505000000000000" pitchFamily="2" charset="0"/>
                <a:ea typeface="MS PGothic"/>
              </a:rPr>
              <a:t>Limited </a:t>
            </a:r>
            <a:r>
              <a:rPr lang="fr-FR" sz="1290" i="1" dirty="0" err="1">
                <a:solidFill>
                  <a:schemeClr val="tx1"/>
                </a:solidFill>
                <a:latin typeface="Encode Sans Expanded" panose="00000505000000000000" pitchFamily="2" charset="0"/>
                <a:ea typeface="MS PGothic"/>
              </a:rPr>
              <a:t>liability</a:t>
            </a:r>
            <a:r>
              <a:rPr lang="fr-FR" sz="1290" i="1" dirty="0">
                <a:solidFill>
                  <a:schemeClr val="tx1"/>
                </a:solidFill>
                <a:latin typeface="Encode Sans Expanded" panose="00000505000000000000" pitchFamily="2" charset="0"/>
                <a:ea typeface="MS PGothic"/>
              </a:rPr>
              <a:t> </a:t>
            </a:r>
            <a:r>
              <a:rPr lang="fr-FR" sz="1290" i="1" dirty="0" err="1">
                <a:solidFill>
                  <a:schemeClr val="tx1"/>
                </a:solidFill>
                <a:latin typeface="Encode Sans Expanded" panose="00000505000000000000" pitchFamily="2" charset="0"/>
                <a:ea typeface="MS PGothic"/>
              </a:rPr>
              <a:t>company</a:t>
            </a:r>
            <a:endParaRPr lang="fr-FR" sz="1290" i="1" dirty="0">
              <a:solidFill>
                <a:schemeClr val="tx1"/>
              </a:solidFill>
              <a:latin typeface="Encode Sans Expanded" panose="00000505000000000000" pitchFamily="2" charset="0"/>
              <a:ea typeface="MS PGothic"/>
            </a:endParaRPr>
          </a:p>
        </p:txBody>
      </p:sp>
      <p:sp>
        <p:nvSpPr>
          <p:cNvPr id="28" name="Rectangle 27">
            <a:extLst>
              <a:ext uri="{FF2B5EF4-FFF2-40B4-BE49-F238E27FC236}">
                <a16:creationId xmlns:a16="http://schemas.microsoft.com/office/drawing/2014/main" id="{711D1EA5-3AD2-47D0-85A3-65782A7526CB}"/>
              </a:ext>
            </a:extLst>
          </p:cNvPr>
          <p:cNvSpPr/>
          <p:nvPr/>
        </p:nvSpPr>
        <p:spPr>
          <a:xfrm>
            <a:off x="6655743" y="3760462"/>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err="1">
                <a:solidFill>
                  <a:schemeClr val="tx1"/>
                </a:solidFill>
                <a:latin typeface="Encode Sans Expanded" panose="00000505000000000000" pitchFamily="2" charset="0"/>
                <a:ea typeface="MS PGothic"/>
              </a:rPr>
              <a:t>Private</a:t>
            </a:r>
            <a:r>
              <a:rPr lang="fr-FR" sz="1290" i="1" dirty="0">
                <a:solidFill>
                  <a:schemeClr val="tx1"/>
                </a:solidFill>
                <a:latin typeface="Encode Sans Expanded" panose="00000505000000000000" pitchFamily="2" charset="0"/>
                <a:ea typeface="MS PGothic"/>
              </a:rPr>
              <a:t> </a:t>
            </a:r>
            <a:r>
              <a:rPr lang="fr-FR" sz="1290" i="1" dirty="0" err="1">
                <a:solidFill>
                  <a:schemeClr val="tx1"/>
                </a:solidFill>
                <a:latin typeface="Encode Sans Expanded" panose="00000505000000000000" pitchFamily="2" charset="0"/>
                <a:ea typeface="MS PGothic"/>
              </a:rPr>
              <a:t>limited</a:t>
            </a:r>
            <a:r>
              <a:rPr lang="fr-FR" sz="1290" i="1" dirty="0">
                <a:solidFill>
                  <a:schemeClr val="tx1"/>
                </a:solidFill>
                <a:latin typeface="Encode Sans Expanded" panose="00000505000000000000" pitchFamily="2" charset="0"/>
                <a:ea typeface="MS PGothic"/>
              </a:rPr>
              <a:t> </a:t>
            </a:r>
            <a:r>
              <a:rPr lang="fr-FR" sz="1290" i="1" dirty="0" err="1">
                <a:solidFill>
                  <a:schemeClr val="tx1"/>
                </a:solidFill>
                <a:latin typeface="Encode Sans Expanded" panose="00000505000000000000" pitchFamily="2" charset="0"/>
                <a:ea typeface="MS PGothic"/>
              </a:rPr>
              <a:t>company</a:t>
            </a:r>
            <a:endParaRPr lang="fr-FR" sz="1290" i="1" dirty="0">
              <a:solidFill>
                <a:schemeClr val="tx1"/>
              </a:solidFill>
              <a:latin typeface="Encode Sans Expanded" panose="00000505000000000000" pitchFamily="2" charset="0"/>
              <a:ea typeface="MS PGothic"/>
            </a:endParaRPr>
          </a:p>
        </p:txBody>
      </p:sp>
      <p:sp>
        <p:nvSpPr>
          <p:cNvPr id="29" name="Rectangle 28">
            <a:extLst>
              <a:ext uri="{FF2B5EF4-FFF2-40B4-BE49-F238E27FC236}">
                <a16:creationId xmlns:a16="http://schemas.microsoft.com/office/drawing/2014/main" id="{1D69FDC8-0F07-46AA-A34D-49627E036B0D}"/>
              </a:ext>
            </a:extLst>
          </p:cNvPr>
          <p:cNvSpPr/>
          <p:nvPr/>
        </p:nvSpPr>
        <p:spPr>
          <a:xfrm>
            <a:off x="6655743" y="4270179"/>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err="1">
                <a:solidFill>
                  <a:schemeClr val="tx1"/>
                </a:solidFill>
                <a:latin typeface="Encode Sans Expanded" panose="00000505000000000000" pitchFamily="2" charset="0"/>
                <a:ea typeface="MS PGothic"/>
              </a:rPr>
              <a:t>Simplified</a:t>
            </a:r>
            <a:r>
              <a:rPr lang="fr-FR" sz="1290" i="1" dirty="0">
                <a:solidFill>
                  <a:schemeClr val="tx1"/>
                </a:solidFill>
                <a:latin typeface="Encode Sans Expanded" panose="00000505000000000000" pitchFamily="2" charset="0"/>
                <a:ea typeface="MS PGothic"/>
              </a:rPr>
              <a:t> joint stock </a:t>
            </a:r>
            <a:r>
              <a:rPr lang="fr-FR" sz="1290" i="1" dirty="0" err="1">
                <a:solidFill>
                  <a:schemeClr val="tx1"/>
                </a:solidFill>
                <a:latin typeface="Encode Sans Expanded" panose="00000505000000000000" pitchFamily="2" charset="0"/>
                <a:ea typeface="MS PGothic"/>
              </a:rPr>
              <a:t>company</a:t>
            </a:r>
            <a:endParaRPr lang="fr-FR" sz="1290" i="1" dirty="0">
              <a:solidFill>
                <a:schemeClr val="tx1"/>
              </a:solidFill>
              <a:latin typeface="Encode Sans Expanded" panose="00000505000000000000" pitchFamily="2" charset="0"/>
              <a:ea typeface="MS PGothic"/>
            </a:endParaRPr>
          </a:p>
        </p:txBody>
      </p:sp>
      <p:sp>
        <p:nvSpPr>
          <p:cNvPr id="30" name="Rectangle 29">
            <a:extLst>
              <a:ext uri="{FF2B5EF4-FFF2-40B4-BE49-F238E27FC236}">
                <a16:creationId xmlns:a16="http://schemas.microsoft.com/office/drawing/2014/main" id="{D8D113C5-153E-4E99-9F7E-32C2B54FC216}"/>
              </a:ext>
            </a:extLst>
          </p:cNvPr>
          <p:cNvSpPr/>
          <p:nvPr/>
        </p:nvSpPr>
        <p:spPr>
          <a:xfrm>
            <a:off x="6655743" y="4779895"/>
            <a:ext cx="1927385" cy="448977"/>
          </a:xfrm>
          <a:prstGeom prst="rect">
            <a:avLst/>
          </a:prstGeom>
          <a:solidFill>
            <a:schemeClr val="bg1">
              <a:lumMod val="95000"/>
            </a:schemeClr>
          </a:solidFill>
          <a:ln>
            <a:solidFill>
              <a:schemeClr val="accent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Aft>
                <a:spcPct val="0"/>
              </a:spcAft>
              <a:defRPr/>
            </a:pPr>
            <a:r>
              <a:rPr lang="fr-FR" sz="1290" i="1" dirty="0">
                <a:solidFill>
                  <a:schemeClr val="tx1"/>
                </a:solidFill>
                <a:latin typeface="Encode Sans Expanded" panose="00000505000000000000" pitchFamily="2" charset="0"/>
                <a:ea typeface="MS PGothic"/>
              </a:rPr>
              <a:t>Limited </a:t>
            </a:r>
            <a:r>
              <a:rPr lang="fr-FR" sz="1290" i="1" dirty="0" err="1">
                <a:solidFill>
                  <a:schemeClr val="tx1"/>
                </a:solidFill>
                <a:latin typeface="Encode Sans Expanded" panose="00000505000000000000" pitchFamily="2" charset="0"/>
                <a:ea typeface="MS PGothic"/>
              </a:rPr>
              <a:t>company</a:t>
            </a:r>
            <a:endParaRPr lang="fr-FR" sz="1290" i="1" dirty="0">
              <a:solidFill>
                <a:schemeClr val="tx1"/>
              </a:solidFill>
              <a:latin typeface="Encode Sans Expanded" panose="00000505000000000000" pitchFamily="2" charset="0"/>
              <a:ea typeface="MS PGothic"/>
            </a:endParaRPr>
          </a:p>
        </p:txBody>
      </p:sp>
      <p:sp>
        <p:nvSpPr>
          <p:cNvPr id="32" name="Rectangle 31">
            <a:extLst>
              <a:ext uri="{FF2B5EF4-FFF2-40B4-BE49-F238E27FC236}">
                <a16:creationId xmlns:a16="http://schemas.microsoft.com/office/drawing/2014/main" id="{40C56E64-495F-B928-456B-C456CB34F746}"/>
              </a:ext>
            </a:extLst>
          </p:cNvPr>
          <p:cNvSpPr/>
          <p:nvPr/>
        </p:nvSpPr>
        <p:spPr>
          <a:xfrm>
            <a:off x="9055100" y="2148593"/>
            <a:ext cx="2694754" cy="309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What are the 4 key points that distinguish these legal entities?</a:t>
            </a:r>
          </a:p>
        </p:txBody>
      </p:sp>
      <p:pic>
        <p:nvPicPr>
          <p:cNvPr id="33" name="Picture 2" descr="Drapeaux Monde Banque d'images et photos libres de droit - iStock">
            <a:extLst>
              <a:ext uri="{FF2B5EF4-FFF2-40B4-BE49-F238E27FC236}">
                <a16:creationId xmlns:a16="http://schemas.microsoft.com/office/drawing/2014/main" id="{EE15282C-5EBD-8869-4A04-F64562FE9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874606-4AD7-9D0B-A0C4-0FD3739C7357}"/>
              </a:ext>
            </a:extLst>
          </p:cNvPr>
          <p:cNvSpPr/>
          <p:nvPr/>
        </p:nvSpPr>
        <p:spPr>
          <a:xfrm>
            <a:off x="4586143" y="2075640"/>
            <a:ext cx="4086368" cy="38536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BB1926F-4E6B-6D51-7E6E-39CED4AC0EE0}"/>
              </a:ext>
            </a:extLst>
          </p:cNvPr>
          <p:cNvSpPr txBox="1"/>
          <p:nvPr/>
        </p:nvSpPr>
        <p:spPr>
          <a:xfrm>
            <a:off x="4843464" y="5486400"/>
            <a:ext cx="3571875" cy="369332"/>
          </a:xfrm>
          <a:prstGeom prst="rect">
            <a:avLst/>
          </a:prstGeom>
          <a:noFill/>
        </p:spPr>
        <p:txBody>
          <a:bodyPr wrap="square" rtlCol="0">
            <a:spAutoFit/>
          </a:bodyPr>
          <a:lstStyle/>
          <a:p>
            <a:pPr algn="ctr"/>
            <a:r>
              <a:rPr lang="fr-FR" b="1" dirty="0">
                <a:solidFill>
                  <a:schemeClr val="accent2"/>
                </a:solidFill>
                <a:highlight>
                  <a:srgbClr val="FFFF00"/>
                </a:highlight>
              </a:rPr>
              <a:t>COUNTRY ADAPTATION</a:t>
            </a:r>
          </a:p>
        </p:txBody>
      </p:sp>
    </p:spTree>
    <p:extLst>
      <p:ext uri="{BB962C8B-B14F-4D97-AF65-F5344CB8AC3E}">
        <p14:creationId xmlns:p14="http://schemas.microsoft.com/office/powerpoint/2010/main" val="374940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8D4419E9-BD48-55F3-8C3F-0E634F5A65E5}"/>
              </a:ext>
            </a:extLst>
          </p:cNvPr>
          <p:cNvSpPr>
            <a:spLocks noGrp="1"/>
          </p:cNvSpPr>
          <p:nvPr>
            <p:ph type="body" idx="1"/>
          </p:nvPr>
        </p:nvSpPr>
        <p:spPr/>
        <p:txBody>
          <a:bodyPr/>
          <a:lstStyle/>
          <a:p>
            <a:r>
              <a:rPr lang="en-US" noProof="0" dirty="0"/>
              <a:t>context</a:t>
            </a:r>
          </a:p>
        </p:txBody>
      </p:sp>
      <p:sp>
        <p:nvSpPr>
          <p:cNvPr id="39" name="Text Placeholder 38">
            <a:extLst>
              <a:ext uri="{FF2B5EF4-FFF2-40B4-BE49-F238E27FC236}">
                <a16:creationId xmlns:a16="http://schemas.microsoft.com/office/drawing/2014/main" id="{F360DDDF-928E-FA5F-7446-D30CB88CD213}"/>
              </a:ext>
            </a:extLst>
          </p:cNvPr>
          <p:cNvSpPr>
            <a:spLocks noGrp="1"/>
          </p:cNvSpPr>
          <p:nvPr>
            <p:ph type="body" sz="quarter" idx="19"/>
          </p:nvPr>
        </p:nvSpPr>
        <p:spPr/>
        <p:txBody>
          <a:bodyPr/>
          <a:lstStyle/>
          <a:p>
            <a:r>
              <a:rPr lang="fr-BE"/>
              <a:t>01</a:t>
            </a:r>
            <a:endParaRPr lang="en-US"/>
          </a:p>
        </p:txBody>
      </p:sp>
      <p:sp>
        <p:nvSpPr>
          <p:cNvPr id="3" name="Titre 2">
            <a:extLst>
              <a:ext uri="{FF2B5EF4-FFF2-40B4-BE49-F238E27FC236}">
                <a16:creationId xmlns:a16="http://schemas.microsoft.com/office/drawing/2014/main" id="{DED08E3E-1FC6-4A7E-B4C3-E52A26243EFD}"/>
              </a:ext>
            </a:extLst>
          </p:cNvPr>
          <p:cNvSpPr>
            <a:spLocks noGrp="1"/>
          </p:cNvSpPr>
          <p:nvPr>
            <p:ph type="title"/>
          </p:nvPr>
        </p:nvSpPr>
        <p:spPr/>
        <p:txBody>
          <a:bodyPr/>
          <a:lstStyle/>
          <a:p>
            <a:r>
              <a:rPr lang="en-US" dirty="0"/>
              <a:t>The 4 key points that distinguish the different types of companies</a:t>
            </a:r>
            <a:endParaRPr lang="fr-BE" dirty="0"/>
          </a:p>
        </p:txBody>
      </p:sp>
      <p:sp>
        <p:nvSpPr>
          <p:cNvPr id="33" name="Rectangle 32">
            <a:extLst>
              <a:ext uri="{FF2B5EF4-FFF2-40B4-BE49-F238E27FC236}">
                <a16:creationId xmlns:a16="http://schemas.microsoft.com/office/drawing/2014/main" id="{FAE21FF5-1297-2534-4802-FA48ECCFF013}"/>
              </a:ext>
            </a:extLst>
          </p:cNvPr>
          <p:cNvSpPr/>
          <p:nvPr/>
        </p:nvSpPr>
        <p:spPr>
          <a:xfrm>
            <a:off x="491716" y="2476500"/>
            <a:ext cx="1972084" cy="584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mj-lt"/>
              </a:rPr>
              <a:t>Minimum </a:t>
            </a:r>
            <a:r>
              <a:rPr lang="fr-BE" sz="1400" dirty="0" err="1">
                <a:latin typeface="+mj-lt"/>
              </a:rPr>
              <a:t>subscribed</a:t>
            </a:r>
            <a:r>
              <a:rPr lang="fr-BE" sz="1400" dirty="0">
                <a:latin typeface="+mj-lt"/>
              </a:rPr>
              <a:t> capital</a:t>
            </a:r>
          </a:p>
        </p:txBody>
      </p:sp>
      <p:sp>
        <p:nvSpPr>
          <p:cNvPr id="34" name="Rectangle 33">
            <a:extLst>
              <a:ext uri="{FF2B5EF4-FFF2-40B4-BE49-F238E27FC236}">
                <a16:creationId xmlns:a16="http://schemas.microsoft.com/office/drawing/2014/main" id="{C3CEF3ED-D569-61E9-50EB-FC30CFF2D410}"/>
              </a:ext>
            </a:extLst>
          </p:cNvPr>
          <p:cNvSpPr/>
          <p:nvPr/>
        </p:nvSpPr>
        <p:spPr>
          <a:xfrm>
            <a:off x="491716" y="3416300"/>
            <a:ext cx="1972084" cy="6892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mj-lt"/>
              </a:rPr>
              <a:t>Minimum </a:t>
            </a:r>
            <a:r>
              <a:rPr lang="fr-BE" sz="1400" dirty="0" err="1">
                <a:latin typeface="+mj-lt"/>
              </a:rPr>
              <a:t>number</a:t>
            </a:r>
            <a:r>
              <a:rPr lang="fr-BE" sz="1400" dirty="0">
                <a:latin typeface="+mj-lt"/>
              </a:rPr>
              <a:t> of </a:t>
            </a:r>
            <a:r>
              <a:rPr lang="fr-BE" sz="1400" dirty="0" err="1">
                <a:latin typeface="+mj-lt"/>
              </a:rPr>
              <a:t>partners</a:t>
            </a:r>
            <a:endParaRPr lang="en-US" sz="1400" dirty="0">
              <a:latin typeface="+mj-lt"/>
            </a:endParaRPr>
          </a:p>
        </p:txBody>
      </p:sp>
      <p:sp>
        <p:nvSpPr>
          <p:cNvPr id="35" name="Rectangle 34">
            <a:extLst>
              <a:ext uri="{FF2B5EF4-FFF2-40B4-BE49-F238E27FC236}">
                <a16:creationId xmlns:a16="http://schemas.microsoft.com/office/drawing/2014/main" id="{1E45DE6E-1069-AE04-7D9B-C0C27430C40C}"/>
              </a:ext>
            </a:extLst>
          </p:cNvPr>
          <p:cNvSpPr/>
          <p:nvPr/>
        </p:nvSpPr>
        <p:spPr>
          <a:xfrm>
            <a:off x="491716" y="4356100"/>
            <a:ext cx="1972084" cy="58420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latin typeface="+mj-lt"/>
              </a:rPr>
              <a:t>Responsabilité</a:t>
            </a:r>
            <a:endParaRPr lang="en-US" sz="1600">
              <a:latin typeface="+mj-lt"/>
            </a:endParaRPr>
          </a:p>
        </p:txBody>
      </p:sp>
      <p:sp>
        <p:nvSpPr>
          <p:cNvPr id="42" name="Rectangle 41">
            <a:extLst>
              <a:ext uri="{FF2B5EF4-FFF2-40B4-BE49-F238E27FC236}">
                <a16:creationId xmlns:a16="http://schemas.microsoft.com/office/drawing/2014/main" id="{8B4BC902-9ABA-F22D-300B-B6BA5C025CBF}"/>
              </a:ext>
            </a:extLst>
          </p:cNvPr>
          <p:cNvSpPr/>
          <p:nvPr/>
        </p:nvSpPr>
        <p:spPr>
          <a:xfrm>
            <a:off x="491716" y="4356100"/>
            <a:ext cx="1972084"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mj-lt"/>
              </a:rPr>
              <a:t>Taxation</a:t>
            </a:r>
            <a:endParaRPr lang="en-US" sz="1400" dirty="0">
              <a:latin typeface="+mj-lt"/>
            </a:endParaRPr>
          </a:p>
        </p:txBody>
      </p:sp>
      <p:sp>
        <p:nvSpPr>
          <p:cNvPr id="43" name="Rectangle 42">
            <a:extLst>
              <a:ext uri="{FF2B5EF4-FFF2-40B4-BE49-F238E27FC236}">
                <a16:creationId xmlns:a16="http://schemas.microsoft.com/office/drawing/2014/main" id="{C4382AD1-FFB2-A8F0-969D-5817B9E4860D}"/>
              </a:ext>
            </a:extLst>
          </p:cNvPr>
          <p:cNvSpPr/>
          <p:nvPr/>
        </p:nvSpPr>
        <p:spPr>
          <a:xfrm>
            <a:off x="491716" y="5295900"/>
            <a:ext cx="1972084" cy="58420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mj-lt"/>
              </a:rPr>
              <a:t>Liability</a:t>
            </a:r>
            <a:endParaRPr lang="en-US" sz="1400" dirty="0">
              <a:latin typeface="+mj-lt"/>
            </a:endParaRPr>
          </a:p>
        </p:txBody>
      </p:sp>
      <p:graphicFrame>
        <p:nvGraphicFramePr>
          <p:cNvPr id="2" name="Table 3">
            <a:extLst>
              <a:ext uri="{FF2B5EF4-FFF2-40B4-BE49-F238E27FC236}">
                <a16:creationId xmlns:a16="http://schemas.microsoft.com/office/drawing/2014/main" id="{9BD0CCF9-76AA-8241-FE6A-3561C2ABF4FB}"/>
              </a:ext>
            </a:extLst>
          </p:cNvPr>
          <p:cNvGraphicFramePr>
            <a:graphicFrameLocks noGrp="1"/>
          </p:cNvGraphicFramePr>
          <p:nvPr>
            <p:extLst>
              <p:ext uri="{D42A27DB-BD31-4B8C-83A1-F6EECF244321}">
                <p14:modId xmlns:p14="http://schemas.microsoft.com/office/powerpoint/2010/main" val="1440977157"/>
              </p:ext>
            </p:extLst>
          </p:nvPr>
        </p:nvGraphicFramePr>
        <p:xfrm>
          <a:off x="2565400" y="1793240"/>
          <a:ext cx="9613898" cy="335964"/>
        </p:xfrm>
        <a:graphic>
          <a:graphicData uri="http://schemas.openxmlformats.org/drawingml/2006/table">
            <a:tbl>
              <a:tblPr firstRow="1" bandRow="1">
                <a:tableStyleId>{5C22544A-7EE6-4342-B048-85BDC9FD1C3A}</a:tableStyleId>
              </a:tblPr>
              <a:tblGrid>
                <a:gridCol w="1373414">
                  <a:extLst>
                    <a:ext uri="{9D8B030D-6E8A-4147-A177-3AD203B41FA5}">
                      <a16:colId xmlns:a16="http://schemas.microsoft.com/office/drawing/2014/main" val="3395645510"/>
                    </a:ext>
                  </a:extLst>
                </a:gridCol>
                <a:gridCol w="1373414">
                  <a:extLst>
                    <a:ext uri="{9D8B030D-6E8A-4147-A177-3AD203B41FA5}">
                      <a16:colId xmlns:a16="http://schemas.microsoft.com/office/drawing/2014/main" val="3222366653"/>
                    </a:ext>
                  </a:extLst>
                </a:gridCol>
                <a:gridCol w="1373414">
                  <a:extLst>
                    <a:ext uri="{9D8B030D-6E8A-4147-A177-3AD203B41FA5}">
                      <a16:colId xmlns:a16="http://schemas.microsoft.com/office/drawing/2014/main" val="2728270307"/>
                    </a:ext>
                  </a:extLst>
                </a:gridCol>
                <a:gridCol w="1373414">
                  <a:extLst>
                    <a:ext uri="{9D8B030D-6E8A-4147-A177-3AD203B41FA5}">
                      <a16:colId xmlns:a16="http://schemas.microsoft.com/office/drawing/2014/main" val="1414464557"/>
                    </a:ext>
                  </a:extLst>
                </a:gridCol>
                <a:gridCol w="1373414">
                  <a:extLst>
                    <a:ext uri="{9D8B030D-6E8A-4147-A177-3AD203B41FA5}">
                      <a16:colId xmlns:a16="http://schemas.microsoft.com/office/drawing/2014/main" val="2549659228"/>
                    </a:ext>
                  </a:extLst>
                </a:gridCol>
                <a:gridCol w="1373414">
                  <a:extLst>
                    <a:ext uri="{9D8B030D-6E8A-4147-A177-3AD203B41FA5}">
                      <a16:colId xmlns:a16="http://schemas.microsoft.com/office/drawing/2014/main" val="3504439884"/>
                    </a:ext>
                  </a:extLst>
                </a:gridCol>
                <a:gridCol w="1373414">
                  <a:extLst>
                    <a:ext uri="{9D8B030D-6E8A-4147-A177-3AD203B41FA5}">
                      <a16:colId xmlns:a16="http://schemas.microsoft.com/office/drawing/2014/main" val="2673681054"/>
                    </a:ext>
                  </a:extLst>
                </a:gridCol>
              </a:tblGrid>
              <a:tr h="335964">
                <a:tc>
                  <a:txBody>
                    <a:bodyPr/>
                    <a:lstStyle/>
                    <a:p>
                      <a:pPr algn="ctr"/>
                      <a:r>
                        <a:rPr lang="fr-BE" i="1" dirty="0"/>
                        <a:t>EI</a:t>
                      </a:r>
                      <a:endParaRPr lang="en-US" i="1" dirty="0"/>
                    </a:p>
                  </a:txBody>
                  <a:tcPr/>
                </a:tc>
                <a:tc>
                  <a:txBody>
                    <a:bodyPr/>
                    <a:lstStyle/>
                    <a:p>
                      <a:pPr algn="ctr"/>
                      <a:r>
                        <a:rPr lang="fr-BE" i="1"/>
                        <a:t>EURL</a:t>
                      </a:r>
                      <a:endParaRPr lang="en-US" i="1"/>
                    </a:p>
                  </a:txBody>
                  <a:tcPr/>
                </a:tc>
                <a:tc>
                  <a:txBody>
                    <a:bodyPr/>
                    <a:lstStyle/>
                    <a:p>
                      <a:pPr algn="ctr"/>
                      <a:r>
                        <a:rPr lang="fr-BE" i="1"/>
                        <a:t>SARL</a:t>
                      </a:r>
                      <a:endParaRPr lang="en-US" i="1"/>
                    </a:p>
                  </a:txBody>
                  <a:tcPr/>
                </a:tc>
                <a:tc>
                  <a:txBody>
                    <a:bodyPr/>
                    <a:lstStyle/>
                    <a:p>
                      <a:pPr algn="ctr"/>
                      <a:r>
                        <a:rPr lang="fr-BE" i="1"/>
                        <a:t>SA</a:t>
                      </a:r>
                      <a:endParaRPr lang="en-US" i="1"/>
                    </a:p>
                  </a:txBody>
                  <a:tcPr/>
                </a:tc>
                <a:tc>
                  <a:txBody>
                    <a:bodyPr/>
                    <a:lstStyle/>
                    <a:p>
                      <a:pPr algn="ctr"/>
                      <a:r>
                        <a:rPr lang="fr-BE" i="1"/>
                        <a:t>SAS</a:t>
                      </a:r>
                      <a:endParaRPr lang="en-US" i="1"/>
                    </a:p>
                  </a:txBody>
                  <a:tcPr/>
                </a:tc>
                <a:tc>
                  <a:txBody>
                    <a:bodyPr/>
                    <a:lstStyle/>
                    <a:p>
                      <a:pPr algn="ctr"/>
                      <a:r>
                        <a:rPr lang="fr-BE" i="1"/>
                        <a:t>SNC</a:t>
                      </a:r>
                      <a:endParaRPr lang="en-US" i="1"/>
                    </a:p>
                  </a:txBody>
                  <a:tcPr/>
                </a:tc>
                <a:tc>
                  <a:txBody>
                    <a:bodyPr/>
                    <a:lstStyle/>
                    <a:p>
                      <a:pPr algn="ctr"/>
                      <a:r>
                        <a:rPr lang="fr-BE" i="1" dirty="0"/>
                        <a:t>SCS</a:t>
                      </a:r>
                      <a:endParaRPr lang="en-US" i="1" dirty="0"/>
                    </a:p>
                  </a:txBody>
                  <a:tcPr/>
                </a:tc>
                <a:extLst>
                  <a:ext uri="{0D108BD9-81ED-4DB2-BD59-A6C34878D82A}">
                    <a16:rowId xmlns:a16="http://schemas.microsoft.com/office/drawing/2014/main" val="3313329915"/>
                  </a:ext>
                </a:extLst>
              </a:tr>
            </a:tbl>
          </a:graphicData>
        </a:graphic>
      </p:graphicFrame>
      <p:graphicFrame>
        <p:nvGraphicFramePr>
          <p:cNvPr id="44" name="Table 3">
            <a:extLst>
              <a:ext uri="{FF2B5EF4-FFF2-40B4-BE49-F238E27FC236}">
                <a16:creationId xmlns:a16="http://schemas.microsoft.com/office/drawing/2014/main" id="{CFF19A4D-58E9-1D5D-EB93-52E25FEC3D50}"/>
              </a:ext>
            </a:extLst>
          </p:cNvPr>
          <p:cNvGraphicFramePr>
            <a:graphicFrameLocks noGrp="1"/>
          </p:cNvGraphicFramePr>
          <p:nvPr>
            <p:extLst>
              <p:ext uri="{D42A27DB-BD31-4B8C-83A1-F6EECF244321}">
                <p14:modId xmlns:p14="http://schemas.microsoft.com/office/powerpoint/2010/main" val="3703487301"/>
              </p:ext>
            </p:extLst>
          </p:nvPr>
        </p:nvGraphicFramePr>
        <p:xfrm>
          <a:off x="2565400" y="2484804"/>
          <a:ext cx="9613898" cy="584200"/>
        </p:xfrm>
        <a:graphic>
          <a:graphicData uri="http://schemas.openxmlformats.org/drawingml/2006/table">
            <a:tbl>
              <a:tblPr firstRow="1" bandRow="1">
                <a:tableStyleId>{5C22544A-7EE6-4342-B048-85BDC9FD1C3A}</a:tableStyleId>
              </a:tblPr>
              <a:tblGrid>
                <a:gridCol w="1373414">
                  <a:extLst>
                    <a:ext uri="{9D8B030D-6E8A-4147-A177-3AD203B41FA5}">
                      <a16:colId xmlns:a16="http://schemas.microsoft.com/office/drawing/2014/main" val="3395645510"/>
                    </a:ext>
                  </a:extLst>
                </a:gridCol>
                <a:gridCol w="1373414">
                  <a:extLst>
                    <a:ext uri="{9D8B030D-6E8A-4147-A177-3AD203B41FA5}">
                      <a16:colId xmlns:a16="http://schemas.microsoft.com/office/drawing/2014/main" val="3222366653"/>
                    </a:ext>
                  </a:extLst>
                </a:gridCol>
                <a:gridCol w="1373414">
                  <a:extLst>
                    <a:ext uri="{9D8B030D-6E8A-4147-A177-3AD203B41FA5}">
                      <a16:colId xmlns:a16="http://schemas.microsoft.com/office/drawing/2014/main" val="2728270307"/>
                    </a:ext>
                  </a:extLst>
                </a:gridCol>
                <a:gridCol w="1373414">
                  <a:extLst>
                    <a:ext uri="{9D8B030D-6E8A-4147-A177-3AD203B41FA5}">
                      <a16:colId xmlns:a16="http://schemas.microsoft.com/office/drawing/2014/main" val="1414464557"/>
                    </a:ext>
                  </a:extLst>
                </a:gridCol>
                <a:gridCol w="1373414">
                  <a:extLst>
                    <a:ext uri="{9D8B030D-6E8A-4147-A177-3AD203B41FA5}">
                      <a16:colId xmlns:a16="http://schemas.microsoft.com/office/drawing/2014/main" val="2549659228"/>
                    </a:ext>
                  </a:extLst>
                </a:gridCol>
                <a:gridCol w="1373414">
                  <a:extLst>
                    <a:ext uri="{9D8B030D-6E8A-4147-A177-3AD203B41FA5}">
                      <a16:colId xmlns:a16="http://schemas.microsoft.com/office/drawing/2014/main" val="3504439884"/>
                    </a:ext>
                  </a:extLst>
                </a:gridCol>
                <a:gridCol w="1373414">
                  <a:extLst>
                    <a:ext uri="{9D8B030D-6E8A-4147-A177-3AD203B41FA5}">
                      <a16:colId xmlns:a16="http://schemas.microsoft.com/office/drawing/2014/main" val="2673681054"/>
                    </a:ext>
                  </a:extLst>
                </a:gridCol>
              </a:tblGrid>
              <a:tr h="584200">
                <a:tc>
                  <a:txBody>
                    <a:bodyPr/>
                    <a:lstStyle/>
                    <a:p>
                      <a:pPr algn="ctr"/>
                      <a:r>
                        <a:rPr lang="fr-BE" i="1" dirty="0"/>
                        <a:t>Free</a:t>
                      </a:r>
                      <a:endParaRPr lang="en-US" i="1" dirty="0"/>
                    </a:p>
                  </a:txBody>
                  <a:tcPr anchor="ctr">
                    <a:solidFill>
                      <a:schemeClr val="accent2"/>
                    </a:solidFill>
                  </a:tcPr>
                </a:tc>
                <a:tc>
                  <a:txBody>
                    <a:bodyPr/>
                    <a:lstStyle/>
                    <a:p>
                      <a:pPr algn="ctr"/>
                      <a:r>
                        <a:rPr lang="fr-BE" i="1" dirty="0"/>
                        <a:t>Free</a:t>
                      </a:r>
                      <a:endParaRPr lang="en-US" i="1" dirty="0"/>
                    </a:p>
                  </a:txBody>
                  <a:tcPr anchor="ctr">
                    <a:solidFill>
                      <a:schemeClr val="accent2"/>
                    </a:solidFill>
                  </a:tcPr>
                </a:tc>
                <a:tc>
                  <a:txBody>
                    <a:bodyPr/>
                    <a:lstStyle/>
                    <a:p>
                      <a:pPr algn="ctr"/>
                      <a:r>
                        <a:rPr lang="fr-BE" i="1" dirty="0"/>
                        <a:t>Free</a:t>
                      </a:r>
                      <a:endParaRPr lang="en-US" i="1" dirty="0"/>
                    </a:p>
                  </a:txBody>
                  <a:tcPr anchor="ctr">
                    <a:solidFill>
                      <a:schemeClr val="accent2"/>
                    </a:solidFill>
                  </a:tcPr>
                </a:tc>
                <a:tc>
                  <a:txBody>
                    <a:bodyPr/>
                    <a:lstStyle/>
                    <a:p>
                      <a:pPr algn="ctr"/>
                      <a:r>
                        <a:rPr lang="fr-BE" i="1"/>
                        <a:t>37.000 €</a:t>
                      </a:r>
                      <a:endParaRPr lang="en-US" i="1"/>
                    </a:p>
                  </a:txBody>
                  <a:tcPr anchor="ctr">
                    <a:solidFill>
                      <a:schemeClr val="accent2"/>
                    </a:solidFill>
                  </a:tcPr>
                </a:tc>
                <a:tc>
                  <a:txBody>
                    <a:bodyPr/>
                    <a:lstStyle/>
                    <a:p>
                      <a:pPr algn="ctr"/>
                      <a:r>
                        <a:rPr lang="fr-BE" i="1" dirty="0"/>
                        <a:t>Free</a:t>
                      </a:r>
                      <a:endParaRPr lang="en-US" i="1" dirty="0"/>
                    </a:p>
                  </a:txBody>
                  <a:tcPr anchor="ctr">
                    <a:solidFill>
                      <a:schemeClr val="accent2"/>
                    </a:solidFill>
                  </a:tcPr>
                </a:tc>
                <a:tc>
                  <a:txBody>
                    <a:bodyPr/>
                    <a:lstStyle/>
                    <a:p>
                      <a:pPr algn="ctr"/>
                      <a:r>
                        <a:rPr lang="fr-BE" i="1" dirty="0"/>
                        <a:t>Free</a:t>
                      </a:r>
                      <a:endParaRPr lang="en-US" i="1" dirty="0"/>
                    </a:p>
                  </a:txBody>
                  <a:tcPr anchor="ctr">
                    <a:solidFill>
                      <a:schemeClr val="accent2"/>
                    </a:solidFill>
                  </a:tcPr>
                </a:tc>
                <a:tc>
                  <a:txBody>
                    <a:bodyPr/>
                    <a:lstStyle/>
                    <a:p>
                      <a:pPr algn="ctr"/>
                      <a:r>
                        <a:rPr lang="fr-BE" i="1" dirty="0"/>
                        <a:t>Free</a:t>
                      </a:r>
                      <a:endParaRPr lang="en-US" i="1" dirty="0"/>
                    </a:p>
                  </a:txBody>
                  <a:tcPr anchor="ctr">
                    <a:solidFill>
                      <a:schemeClr val="accent2"/>
                    </a:solidFill>
                  </a:tcPr>
                </a:tc>
                <a:extLst>
                  <a:ext uri="{0D108BD9-81ED-4DB2-BD59-A6C34878D82A}">
                    <a16:rowId xmlns:a16="http://schemas.microsoft.com/office/drawing/2014/main" val="3313329915"/>
                  </a:ext>
                </a:extLst>
              </a:tr>
            </a:tbl>
          </a:graphicData>
        </a:graphic>
      </p:graphicFrame>
      <p:graphicFrame>
        <p:nvGraphicFramePr>
          <p:cNvPr id="45" name="Table 3">
            <a:extLst>
              <a:ext uri="{FF2B5EF4-FFF2-40B4-BE49-F238E27FC236}">
                <a16:creationId xmlns:a16="http://schemas.microsoft.com/office/drawing/2014/main" id="{5DAB8F55-FC28-33A0-6DC4-112938686BDD}"/>
              </a:ext>
            </a:extLst>
          </p:cNvPr>
          <p:cNvGraphicFramePr>
            <a:graphicFrameLocks noGrp="1"/>
          </p:cNvGraphicFramePr>
          <p:nvPr>
            <p:extLst>
              <p:ext uri="{D42A27DB-BD31-4B8C-83A1-F6EECF244321}">
                <p14:modId xmlns:p14="http://schemas.microsoft.com/office/powerpoint/2010/main" val="19952248"/>
              </p:ext>
            </p:extLst>
          </p:nvPr>
        </p:nvGraphicFramePr>
        <p:xfrm>
          <a:off x="2565400" y="3394807"/>
          <a:ext cx="9613898" cy="714559"/>
        </p:xfrm>
        <a:graphic>
          <a:graphicData uri="http://schemas.openxmlformats.org/drawingml/2006/table">
            <a:tbl>
              <a:tblPr firstRow="1" bandRow="1">
                <a:tableStyleId>{5C22544A-7EE6-4342-B048-85BDC9FD1C3A}</a:tableStyleId>
              </a:tblPr>
              <a:tblGrid>
                <a:gridCol w="1373414">
                  <a:extLst>
                    <a:ext uri="{9D8B030D-6E8A-4147-A177-3AD203B41FA5}">
                      <a16:colId xmlns:a16="http://schemas.microsoft.com/office/drawing/2014/main" val="3395645510"/>
                    </a:ext>
                  </a:extLst>
                </a:gridCol>
                <a:gridCol w="1373414">
                  <a:extLst>
                    <a:ext uri="{9D8B030D-6E8A-4147-A177-3AD203B41FA5}">
                      <a16:colId xmlns:a16="http://schemas.microsoft.com/office/drawing/2014/main" val="3222366653"/>
                    </a:ext>
                  </a:extLst>
                </a:gridCol>
                <a:gridCol w="1373414">
                  <a:extLst>
                    <a:ext uri="{9D8B030D-6E8A-4147-A177-3AD203B41FA5}">
                      <a16:colId xmlns:a16="http://schemas.microsoft.com/office/drawing/2014/main" val="2728270307"/>
                    </a:ext>
                  </a:extLst>
                </a:gridCol>
                <a:gridCol w="1373414">
                  <a:extLst>
                    <a:ext uri="{9D8B030D-6E8A-4147-A177-3AD203B41FA5}">
                      <a16:colId xmlns:a16="http://schemas.microsoft.com/office/drawing/2014/main" val="1414464557"/>
                    </a:ext>
                  </a:extLst>
                </a:gridCol>
                <a:gridCol w="1373414">
                  <a:extLst>
                    <a:ext uri="{9D8B030D-6E8A-4147-A177-3AD203B41FA5}">
                      <a16:colId xmlns:a16="http://schemas.microsoft.com/office/drawing/2014/main" val="2549659228"/>
                    </a:ext>
                  </a:extLst>
                </a:gridCol>
                <a:gridCol w="1373414">
                  <a:extLst>
                    <a:ext uri="{9D8B030D-6E8A-4147-A177-3AD203B41FA5}">
                      <a16:colId xmlns:a16="http://schemas.microsoft.com/office/drawing/2014/main" val="3504439884"/>
                    </a:ext>
                  </a:extLst>
                </a:gridCol>
                <a:gridCol w="1373414">
                  <a:extLst>
                    <a:ext uri="{9D8B030D-6E8A-4147-A177-3AD203B41FA5}">
                      <a16:colId xmlns:a16="http://schemas.microsoft.com/office/drawing/2014/main" val="2673681054"/>
                    </a:ext>
                  </a:extLst>
                </a:gridCol>
              </a:tblGrid>
              <a:tr h="714559">
                <a:tc>
                  <a:txBody>
                    <a:bodyPr/>
                    <a:lstStyle/>
                    <a:p>
                      <a:pPr algn="ctr"/>
                      <a:r>
                        <a:rPr lang="fr-BE" i="1" dirty="0"/>
                        <a:t>1 </a:t>
                      </a:r>
                      <a:r>
                        <a:rPr lang="fr-BE" i="1" dirty="0" err="1"/>
                        <a:t>natural</a:t>
                      </a:r>
                      <a:r>
                        <a:rPr lang="fr-BE" i="1" dirty="0"/>
                        <a:t> </a:t>
                      </a:r>
                      <a:r>
                        <a:rPr lang="fr-BE" i="1" dirty="0" err="1"/>
                        <a:t>person</a:t>
                      </a:r>
                      <a:endParaRPr lang="fr-BE" i="1" dirty="0"/>
                    </a:p>
                  </a:txBody>
                  <a:tcPr anchor="ctr">
                    <a:solidFill>
                      <a:schemeClr val="accent6"/>
                    </a:solidFill>
                  </a:tcPr>
                </a:tc>
                <a:tc>
                  <a:txBody>
                    <a:bodyPr/>
                    <a:lstStyle/>
                    <a:p>
                      <a:pPr algn="ctr"/>
                      <a:r>
                        <a:rPr lang="fr-BE" i="1" dirty="0"/>
                        <a:t>1 </a:t>
                      </a:r>
                      <a:r>
                        <a:rPr lang="fr-BE" i="1" dirty="0" err="1"/>
                        <a:t>natural</a:t>
                      </a:r>
                      <a:r>
                        <a:rPr lang="fr-BE" i="1" dirty="0"/>
                        <a:t> or </a:t>
                      </a:r>
                      <a:r>
                        <a:rPr lang="fr-BE" i="1" dirty="0" err="1"/>
                        <a:t>legal</a:t>
                      </a:r>
                      <a:r>
                        <a:rPr lang="fr-BE" i="1" dirty="0"/>
                        <a:t> </a:t>
                      </a:r>
                      <a:r>
                        <a:rPr lang="fr-BE" i="1" dirty="0" err="1"/>
                        <a:t>person</a:t>
                      </a:r>
                      <a:endParaRPr lang="fr-BE" i="1" dirty="0"/>
                    </a:p>
                  </a:txBody>
                  <a:tcPr anchor="ctr">
                    <a:solidFill>
                      <a:schemeClr val="accent6"/>
                    </a:solidFill>
                  </a:tcPr>
                </a:tc>
                <a:tc>
                  <a:txBody>
                    <a:bodyPr/>
                    <a:lstStyle/>
                    <a:p>
                      <a:pPr algn="ctr"/>
                      <a:r>
                        <a:rPr lang="fr-BE" i="1"/>
                        <a:t>2</a:t>
                      </a:r>
                      <a:endParaRPr lang="en-US" i="1"/>
                    </a:p>
                  </a:txBody>
                  <a:tcPr anchor="ctr">
                    <a:solidFill>
                      <a:schemeClr val="accent6"/>
                    </a:solidFill>
                  </a:tcPr>
                </a:tc>
                <a:tc>
                  <a:txBody>
                    <a:bodyPr/>
                    <a:lstStyle/>
                    <a:p>
                      <a:pPr algn="ctr"/>
                      <a:r>
                        <a:rPr lang="fr-BE" i="1"/>
                        <a:t>2</a:t>
                      </a:r>
                      <a:endParaRPr lang="en-US" i="1"/>
                    </a:p>
                  </a:txBody>
                  <a:tcPr anchor="ctr">
                    <a:solidFill>
                      <a:schemeClr val="accent6"/>
                    </a:solidFill>
                  </a:tcPr>
                </a:tc>
                <a:tc>
                  <a:txBody>
                    <a:bodyPr/>
                    <a:lstStyle/>
                    <a:p>
                      <a:pPr algn="ctr"/>
                      <a:r>
                        <a:rPr lang="fr-BE" i="1"/>
                        <a:t>1</a:t>
                      </a:r>
                      <a:endParaRPr lang="en-US" i="1"/>
                    </a:p>
                  </a:txBody>
                  <a:tcPr anchor="ctr">
                    <a:solidFill>
                      <a:schemeClr val="accent6"/>
                    </a:solidFill>
                  </a:tcPr>
                </a:tc>
                <a:tc>
                  <a:txBody>
                    <a:bodyPr/>
                    <a:lstStyle/>
                    <a:p>
                      <a:pPr algn="ctr"/>
                      <a:r>
                        <a:rPr lang="fr-BE" i="1"/>
                        <a:t>2</a:t>
                      </a:r>
                      <a:endParaRPr lang="en-US" i="1"/>
                    </a:p>
                  </a:txBody>
                  <a:tcPr anchor="ctr">
                    <a:solidFill>
                      <a:schemeClr val="accent6"/>
                    </a:solidFill>
                  </a:tcPr>
                </a:tc>
                <a:tc>
                  <a:txBody>
                    <a:bodyPr/>
                    <a:lstStyle/>
                    <a:p>
                      <a:pPr algn="ctr"/>
                      <a:r>
                        <a:rPr lang="fr-BE" i="1" dirty="0"/>
                        <a:t>2</a:t>
                      </a:r>
                      <a:endParaRPr lang="en-US" i="1" dirty="0"/>
                    </a:p>
                  </a:txBody>
                  <a:tcPr anchor="ctr">
                    <a:solidFill>
                      <a:schemeClr val="accent6"/>
                    </a:solidFill>
                  </a:tcPr>
                </a:tc>
                <a:extLst>
                  <a:ext uri="{0D108BD9-81ED-4DB2-BD59-A6C34878D82A}">
                    <a16:rowId xmlns:a16="http://schemas.microsoft.com/office/drawing/2014/main" val="3313329915"/>
                  </a:ext>
                </a:extLst>
              </a:tr>
            </a:tbl>
          </a:graphicData>
        </a:graphic>
      </p:graphicFrame>
      <p:graphicFrame>
        <p:nvGraphicFramePr>
          <p:cNvPr id="46" name="Table 3">
            <a:extLst>
              <a:ext uri="{FF2B5EF4-FFF2-40B4-BE49-F238E27FC236}">
                <a16:creationId xmlns:a16="http://schemas.microsoft.com/office/drawing/2014/main" id="{394219DA-BF7A-C58A-11A6-730839C5A7E5}"/>
              </a:ext>
            </a:extLst>
          </p:cNvPr>
          <p:cNvGraphicFramePr>
            <a:graphicFrameLocks noGrp="1"/>
          </p:cNvGraphicFramePr>
          <p:nvPr>
            <p:extLst>
              <p:ext uri="{D42A27DB-BD31-4B8C-83A1-F6EECF244321}">
                <p14:modId xmlns:p14="http://schemas.microsoft.com/office/powerpoint/2010/main" val="4082436864"/>
              </p:ext>
            </p:extLst>
          </p:nvPr>
        </p:nvGraphicFramePr>
        <p:xfrm>
          <a:off x="2565400" y="4356100"/>
          <a:ext cx="9613898" cy="584200"/>
        </p:xfrm>
        <a:graphic>
          <a:graphicData uri="http://schemas.openxmlformats.org/drawingml/2006/table">
            <a:tbl>
              <a:tblPr firstRow="1" bandRow="1">
                <a:tableStyleId>{5C22544A-7EE6-4342-B048-85BDC9FD1C3A}</a:tableStyleId>
              </a:tblPr>
              <a:tblGrid>
                <a:gridCol w="1373414">
                  <a:extLst>
                    <a:ext uri="{9D8B030D-6E8A-4147-A177-3AD203B41FA5}">
                      <a16:colId xmlns:a16="http://schemas.microsoft.com/office/drawing/2014/main" val="3395645510"/>
                    </a:ext>
                  </a:extLst>
                </a:gridCol>
                <a:gridCol w="1373414">
                  <a:extLst>
                    <a:ext uri="{9D8B030D-6E8A-4147-A177-3AD203B41FA5}">
                      <a16:colId xmlns:a16="http://schemas.microsoft.com/office/drawing/2014/main" val="3222366653"/>
                    </a:ext>
                  </a:extLst>
                </a:gridCol>
                <a:gridCol w="1373414">
                  <a:extLst>
                    <a:ext uri="{9D8B030D-6E8A-4147-A177-3AD203B41FA5}">
                      <a16:colId xmlns:a16="http://schemas.microsoft.com/office/drawing/2014/main" val="2728270307"/>
                    </a:ext>
                  </a:extLst>
                </a:gridCol>
                <a:gridCol w="1373414">
                  <a:extLst>
                    <a:ext uri="{9D8B030D-6E8A-4147-A177-3AD203B41FA5}">
                      <a16:colId xmlns:a16="http://schemas.microsoft.com/office/drawing/2014/main" val="1414464557"/>
                    </a:ext>
                  </a:extLst>
                </a:gridCol>
                <a:gridCol w="1373414">
                  <a:extLst>
                    <a:ext uri="{9D8B030D-6E8A-4147-A177-3AD203B41FA5}">
                      <a16:colId xmlns:a16="http://schemas.microsoft.com/office/drawing/2014/main" val="2549659228"/>
                    </a:ext>
                  </a:extLst>
                </a:gridCol>
                <a:gridCol w="1373414">
                  <a:extLst>
                    <a:ext uri="{9D8B030D-6E8A-4147-A177-3AD203B41FA5}">
                      <a16:colId xmlns:a16="http://schemas.microsoft.com/office/drawing/2014/main" val="3504439884"/>
                    </a:ext>
                  </a:extLst>
                </a:gridCol>
                <a:gridCol w="1373414">
                  <a:extLst>
                    <a:ext uri="{9D8B030D-6E8A-4147-A177-3AD203B41FA5}">
                      <a16:colId xmlns:a16="http://schemas.microsoft.com/office/drawing/2014/main" val="2673681054"/>
                    </a:ext>
                  </a:extLst>
                </a:gridCol>
              </a:tblGrid>
              <a:tr h="584200">
                <a:tc>
                  <a:txBody>
                    <a:bodyPr/>
                    <a:lstStyle/>
                    <a:p>
                      <a:pPr algn="ctr"/>
                      <a:r>
                        <a:rPr lang="fr-BE" i="1" dirty="0"/>
                        <a:t>PIT</a:t>
                      </a:r>
                      <a:endParaRPr lang="en-US" i="1" dirty="0"/>
                    </a:p>
                  </a:txBody>
                  <a:tcPr anchor="ctr">
                    <a:solidFill>
                      <a:schemeClr val="tx2"/>
                    </a:solidFill>
                  </a:tcPr>
                </a:tc>
                <a:tc>
                  <a:txBody>
                    <a:bodyPr/>
                    <a:lstStyle/>
                    <a:p>
                      <a:pPr algn="ctr"/>
                      <a:r>
                        <a:rPr lang="fr-BE" i="1" dirty="0"/>
                        <a:t>PIT/ CIT</a:t>
                      </a:r>
                      <a:endParaRPr lang="en-US" i="1" dirty="0"/>
                    </a:p>
                  </a:txBody>
                  <a:tcPr anchor="ctr">
                    <a:solidFill>
                      <a:schemeClr val="tx2"/>
                    </a:solidFill>
                  </a:tcPr>
                </a:tc>
                <a:tc>
                  <a:txBody>
                    <a:bodyPr/>
                    <a:lstStyle/>
                    <a:p>
                      <a:pPr algn="ctr"/>
                      <a:r>
                        <a:rPr lang="fr-BE" i="1" dirty="0"/>
                        <a:t>CIT</a:t>
                      </a:r>
                      <a:endParaRPr lang="en-US" i="1" dirty="0"/>
                    </a:p>
                  </a:txBody>
                  <a:tcPr anchor="ctr">
                    <a:solidFill>
                      <a:schemeClr val="tx2"/>
                    </a:solidFill>
                  </a:tcPr>
                </a:tc>
                <a:tc>
                  <a:txBody>
                    <a:bodyPr/>
                    <a:lstStyle/>
                    <a:p>
                      <a:pPr algn="ctr"/>
                      <a:r>
                        <a:rPr lang="fr-BE" i="1" dirty="0"/>
                        <a:t>CIT</a:t>
                      </a:r>
                      <a:endParaRPr lang="en-US" i="1" dirty="0"/>
                    </a:p>
                  </a:txBody>
                  <a:tcPr anchor="ctr">
                    <a:solidFill>
                      <a:schemeClr val="tx2"/>
                    </a:solidFill>
                  </a:tcPr>
                </a:tc>
                <a:tc>
                  <a:txBody>
                    <a:bodyPr/>
                    <a:lstStyle/>
                    <a:p>
                      <a:pPr algn="ctr"/>
                      <a:r>
                        <a:rPr lang="fr-BE" i="1" dirty="0"/>
                        <a:t>CIT</a:t>
                      </a:r>
                      <a:endParaRPr lang="en-US" i="1" dirty="0"/>
                    </a:p>
                  </a:txBody>
                  <a:tcPr anchor="ctr">
                    <a:solidFill>
                      <a:schemeClr val="tx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i="1" dirty="0"/>
                        <a:t>PIT/ CIT</a:t>
                      </a:r>
                      <a:endParaRPr lang="en-US" i="1" dirty="0"/>
                    </a:p>
                  </a:txBody>
                  <a:tcPr anchor="ctr">
                    <a:solidFill>
                      <a:schemeClr val="tx2"/>
                    </a:solidFill>
                  </a:tcPr>
                </a:tc>
                <a:tc>
                  <a:txBody>
                    <a:bodyPr/>
                    <a:lstStyle/>
                    <a:p>
                      <a:pPr algn="ctr"/>
                      <a:r>
                        <a:rPr lang="fr-BE" i="1" dirty="0"/>
                        <a:t>CIT</a:t>
                      </a:r>
                      <a:endParaRPr lang="en-US" i="1" dirty="0"/>
                    </a:p>
                  </a:txBody>
                  <a:tcPr anchor="ctr">
                    <a:solidFill>
                      <a:schemeClr val="tx2"/>
                    </a:solidFill>
                  </a:tcPr>
                </a:tc>
                <a:extLst>
                  <a:ext uri="{0D108BD9-81ED-4DB2-BD59-A6C34878D82A}">
                    <a16:rowId xmlns:a16="http://schemas.microsoft.com/office/drawing/2014/main" val="3313329915"/>
                  </a:ext>
                </a:extLst>
              </a:tr>
            </a:tbl>
          </a:graphicData>
        </a:graphic>
      </p:graphicFrame>
      <p:graphicFrame>
        <p:nvGraphicFramePr>
          <p:cNvPr id="47" name="Table 3">
            <a:extLst>
              <a:ext uri="{FF2B5EF4-FFF2-40B4-BE49-F238E27FC236}">
                <a16:creationId xmlns:a16="http://schemas.microsoft.com/office/drawing/2014/main" id="{1FD7317E-84E5-FA59-FA21-F9F9BA68B359}"/>
              </a:ext>
            </a:extLst>
          </p:cNvPr>
          <p:cNvGraphicFramePr>
            <a:graphicFrameLocks noGrp="1"/>
          </p:cNvGraphicFramePr>
          <p:nvPr>
            <p:extLst>
              <p:ext uri="{D42A27DB-BD31-4B8C-83A1-F6EECF244321}">
                <p14:modId xmlns:p14="http://schemas.microsoft.com/office/powerpoint/2010/main" val="2447872908"/>
              </p:ext>
            </p:extLst>
          </p:nvPr>
        </p:nvGraphicFramePr>
        <p:xfrm>
          <a:off x="2565400" y="5295900"/>
          <a:ext cx="9613898" cy="584200"/>
        </p:xfrm>
        <a:graphic>
          <a:graphicData uri="http://schemas.openxmlformats.org/drawingml/2006/table">
            <a:tbl>
              <a:tblPr firstRow="1" bandRow="1">
                <a:tableStyleId>{5C22544A-7EE6-4342-B048-85BDC9FD1C3A}</a:tableStyleId>
              </a:tblPr>
              <a:tblGrid>
                <a:gridCol w="1373414">
                  <a:extLst>
                    <a:ext uri="{9D8B030D-6E8A-4147-A177-3AD203B41FA5}">
                      <a16:colId xmlns:a16="http://schemas.microsoft.com/office/drawing/2014/main" val="3395645510"/>
                    </a:ext>
                  </a:extLst>
                </a:gridCol>
                <a:gridCol w="1373414">
                  <a:extLst>
                    <a:ext uri="{9D8B030D-6E8A-4147-A177-3AD203B41FA5}">
                      <a16:colId xmlns:a16="http://schemas.microsoft.com/office/drawing/2014/main" val="3222366653"/>
                    </a:ext>
                  </a:extLst>
                </a:gridCol>
                <a:gridCol w="1373414">
                  <a:extLst>
                    <a:ext uri="{9D8B030D-6E8A-4147-A177-3AD203B41FA5}">
                      <a16:colId xmlns:a16="http://schemas.microsoft.com/office/drawing/2014/main" val="2728270307"/>
                    </a:ext>
                  </a:extLst>
                </a:gridCol>
                <a:gridCol w="1373414">
                  <a:extLst>
                    <a:ext uri="{9D8B030D-6E8A-4147-A177-3AD203B41FA5}">
                      <a16:colId xmlns:a16="http://schemas.microsoft.com/office/drawing/2014/main" val="1414464557"/>
                    </a:ext>
                  </a:extLst>
                </a:gridCol>
                <a:gridCol w="1373414">
                  <a:extLst>
                    <a:ext uri="{9D8B030D-6E8A-4147-A177-3AD203B41FA5}">
                      <a16:colId xmlns:a16="http://schemas.microsoft.com/office/drawing/2014/main" val="2549659228"/>
                    </a:ext>
                  </a:extLst>
                </a:gridCol>
                <a:gridCol w="1373414">
                  <a:extLst>
                    <a:ext uri="{9D8B030D-6E8A-4147-A177-3AD203B41FA5}">
                      <a16:colId xmlns:a16="http://schemas.microsoft.com/office/drawing/2014/main" val="3504439884"/>
                    </a:ext>
                  </a:extLst>
                </a:gridCol>
                <a:gridCol w="1373414">
                  <a:extLst>
                    <a:ext uri="{9D8B030D-6E8A-4147-A177-3AD203B41FA5}">
                      <a16:colId xmlns:a16="http://schemas.microsoft.com/office/drawing/2014/main" val="2673681054"/>
                    </a:ext>
                  </a:extLst>
                </a:gridCol>
              </a:tblGrid>
              <a:tr h="584200">
                <a:tc>
                  <a:txBody>
                    <a:bodyPr/>
                    <a:lstStyle/>
                    <a:p>
                      <a:pPr algn="ctr"/>
                      <a:r>
                        <a:rPr lang="fr-BE" i="1" dirty="0" err="1"/>
                        <a:t>Unlimited</a:t>
                      </a:r>
                      <a:endParaRPr lang="en-US" i="1" dirty="0"/>
                    </a:p>
                  </a:txBody>
                  <a:tcPr anchor="ctr">
                    <a:solidFill>
                      <a:schemeClr val="accent4"/>
                    </a:solidFill>
                  </a:tcPr>
                </a:tc>
                <a:tc>
                  <a:txBody>
                    <a:bodyPr/>
                    <a:lstStyle/>
                    <a:p>
                      <a:pPr algn="ctr"/>
                      <a:r>
                        <a:rPr lang="fr-BE" i="1" dirty="0"/>
                        <a:t>Limited</a:t>
                      </a:r>
                      <a:endParaRPr lang="en-US" i="1" dirty="0"/>
                    </a:p>
                  </a:txBody>
                  <a:tcPr anchor="ctr">
                    <a:solidFill>
                      <a:schemeClr val="accent4"/>
                    </a:solidFill>
                  </a:tcPr>
                </a:tc>
                <a:tc>
                  <a:txBody>
                    <a:bodyPr/>
                    <a:lstStyle/>
                    <a:p>
                      <a:pPr algn="ctr"/>
                      <a:r>
                        <a:rPr lang="fr-BE" i="1" dirty="0"/>
                        <a:t>Limited</a:t>
                      </a:r>
                      <a:endParaRPr lang="en-US" i="1" dirty="0"/>
                    </a:p>
                  </a:txBody>
                  <a:tcPr anchor="ctr">
                    <a:solidFill>
                      <a:schemeClr val="accent4"/>
                    </a:solidFill>
                  </a:tcPr>
                </a:tc>
                <a:tc>
                  <a:txBody>
                    <a:bodyPr/>
                    <a:lstStyle/>
                    <a:p>
                      <a:pPr algn="ctr"/>
                      <a:r>
                        <a:rPr lang="fr-BE" i="1" dirty="0"/>
                        <a:t>Limited</a:t>
                      </a:r>
                      <a:endParaRPr lang="en-US" i="1" dirty="0"/>
                    </a:p>
                  </a:txBody>
                  <a:tcPr anchor="ctr">
                    <a:solidFill>
                      <a:schemeClr val="accent4"/>
                    </a:solidFill>
                  </a:tcPr>
                </a:tc>
                <a:tc>
                  <a:txBody>
                    <a:bodyPr/>
                    <a:lstStyle/>
                    <a:p>
                      <a:pPr algn="ctr"/>
                      <a:r>
                        <a:rPr lang="fr-BE" i="1" dirty="0"/>
                        <a:t>Limited</a:t>
                      </a:r>
                      <a:endParaRPr lang="en-US" i="1" dirty="0"/>
                    </a:p>
                  </a:txBody>
                  <a:tcPr anchor="ctr">
                    <a:solidFill>
                      <a:schemeClr val="accent4"/>
                    </a:solidFill>
                  </a:tcPr>
                </a:tc>
                <a:tc>
                  <a:txBody>
                    <a:bodyPr/>
                    <a:lstStyle/>
                    <a:p>
                      <a:pPr algn="ctr"/>
                      <a:r>
                        <a:rPr lang="fr-BE" i="1" dirty="0" err="1"/>
                        <a:t>Unlimited</a:t>
                      </a:r>
                      <a:endParaRPr lang="en-US" i="1" dirty="0"/>
                    </a:p>
                  </a:txBody>
                  <a:tcPr anchor="ctr">
                    <a:solidFill>
                      <a:schemeClr val="accent4"/>
                    </a:solidFill>
                  </a:tcPr>
                </a:tc>
                <a:tc>
                  <a:txBody>
                    <a:bodyPr/>
                    <a:lstStyle/>
                    <a:p>
                      <a:pPr algn="ctr"/>
                      <a:r>
                        <a:rPr lang="fr-BE" i="1" dirty="0" err="1"/>
                        <a:t>Unlimited</a:t>
                      </a:r>
                      <a:r>
                        <a:rPr lang="fr-BE" i="1" dirty="0"/>
                        <a:t> (GP)</a:t>
                      </a:r>
                      <a:endParaRPr lang="en-US" i="1" dirty="0"/>
                    </a:p>
                  </a:txBody>
                  <a:tcPr anchor="ctr">
                    <a:solidFill>
                      <a:schemeClr val="accent4"/>
                    </a:solidFill>
                  </a:tcPr>
                </a:tc>
                <a:extLst>
                  <a:ext uri="{0D108BD9-81ED-4DB2-BD59-A6C34878D82A}">
                    <a16:rowId xmlns:a16="http://schemas.microsoft.com/office/drawing/2014/main" val="3313329915"/>
                  </a:ext>
                </a:extLst>
              </a:tr>
            </a:tbl>
          </a:graphicData>
        </a:graphic>
      </p:graphicFrame>
      <p:sp>
        <p:nvSpPr>
          <p:cNvPr id="4" name="TextBox 3">
            <a:extLst>
              <a:ext uri="{FF2B5EF4-FFF2-40B4-BE49-F238E27FC236}">
                <a16:creationId xmlns:a16="http://schemas.microsoft.com/office/drawing/2014/main" id="{A7E12709-7AC8-1ED8-B5B7-9CBF423FDF6E}"/>
              </a:ext>
            </a:extLst>
          </p:cNvPr>
          <p:cNvSpPr txBox="1"/>
          <p:nvPr/>
        </p:nvSpPr>
        <p:spPr>
          <a:xfrm>
            <a:off x="3063869" y="6259667"/>
            <a:ext cx="8480425" cy="369332"/>
          </a:xfrm>
          <a:prstGeom prst="rect">
            <a:avLst/>
          </a:prstGeom>
          <a:noFill/>
        </p:spPr>
        <p:txBody>
          <a:bodyPr wrap="square" rtlCol="0">
            <a:spAutoFit/>
          </a:bodyPr>
          <a:lstStyle/>
          <a:p>
            <a:pPr algn="ctr"/>
            <a:r>
              <a:rPr lang="en-US" dirty="0"/>
              <a:t>CIT (corporate) rate: from 15 to 25% / PIT (personal) rate: from 11 to 45%</a:t>
            </a:r>
          </a:p>
        </p:txBody>
      </p:sp>
      <p:pic>
        <p:nvPicPr>
          <p:cNvPr id="50" name="Graphic 49" descr="Warning with solid fill">
            <a:extLst>
              <a:ext uri="{FF2B5EF4-FFF2-40B4-BE49-F238E27FC236}">
                <a16:creationId xmlns:a16="http://schemas.microsoft.com/office/drawing/2014/main" id="{BB972EAE-9580-4926-BA4C-6CC868053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0781" y="6126833"/>
            <a:ext cx="635000" cy="635000"/>
          </a:xfrm>
          <a:prstGeom prst="rect">
            <a:avLst/>
          </a:prstGeom>
        </p:spPr>
      </p:pic>
      <p:sp>
        <p:nvSpPr>
          <p:cNvPr id="51" name="Rectangle 50">
            <a:extLst>
              <a:ext uri="{FF2B5EF4-FFF2-40B4-BE49-F238E27FC236}">
                <a16:creationId xmlns:a16="http://schemas.microsoft.com/office/drawing/2014/main" id="{DC103E7F-73DF-EF98-7BC3-3ED480890BAC}"/>
              </a:ext>
            </a:extLst>
          </p:cNvPr>
          <p:cNvSpPr/>
          <p:nvPr/>
        </p:nvSpPr>
        <p:spPr>
          <a:xfrm>
            <a:off x="0" y="2476500"/>
            <a:ext cx="355600" cy="584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a:latin typeface="+mj-lt"/>
              </a:rPr>
              <a:t>1</a:t>
            </a:r>
            <a:endParaRPr lang="en-US">
              <a:latin typeface="+mj-lt"/>
            </a:endParaRPr>
          </a:p>
        </p:txBody>
      </p:sp>
      <p:sp>
        <p:nvSpPr>
          <p:cNvPr id="52" name="Rectangle 51">
            <a:extLst>
              <a:ext uri="{FF2B5EF4-FFF2-40B4-BE49-F238E27FC236}">
                <a16:creationId xmlns:a16="http://schemas.microsoft.com/office/drawing/2014/main" id="{AFDC3A11-D444-1AC1-C9AF-7FC381A460BD}"/>
              </a:ext>
            </a:extLst>
          </p:cNvPr>
          <p:cNvSpPr/>
          <p:nvPr/>
        </p:nvSpPr>
        <p:spPr>
          <a:xfrm>
            <a:off x="0" y="3416300"/>
            <a:ext cx="355600" cy="689204"/>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a:latin typeface="+mj-lt"/>
              </a:rPr>
              <a:t>2</a:t>
            </a:r>
            <a:endParaRPr lang="en-US">
              <a:latin typeface="+mj-lt"/>
            </a:endParaRPr>
          </a:p>
        </p:txBody>
      </p:sp>
      <p:sp>
        <p:nvSpPr>
          <p:cNvPr id="53" name="Rectangle 52">
            <a:extLst>
              <a:ext uri="{FF2B5EF4-FFF2-40B4-BE49-F238E27FC236}">
                <a16:creationId xmlns:a16="http://schemas.microsoft.com/office/drawing/2014/main" id="{1104C7D1-283A-8833-012F-C4EA336A7597}"/>
              </a:ext>
            </a:extLst>
          </p:cNvPr>
          <p:cNvSpPr/>
          <p:nvPr/>
        </p:nvSpPr>
        <p:spPr>
          <a:xfrm>
            <a:off x="-12700" y="4356100"/>
            <a:ext cx="355600" cy="5842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a:latin typeface="+mj-lt"/>
              </a:rPr>
              <a:t>3</a:t>
            </a:r>
            <a:endParaRPr lang="en-US">
              <a:latin typeface="+mj-lt"/>
            </a:endParaRPr>
          </a:p>
        </p:txBody>
      </p:sp>
      <p:sp>
        <p:nvSpPr>
          <p:cNvPr id="54" name="Rectangle 53">
            <a:extLst>
              <a:ext uri="{FF2B5EF4-FFF2-40B4-BE49-F238E27FC236}">
                <a16:creationId xmlns:a16="http://schemas.microsoft.com/office/drawing/2014/main" id="{BD36ED20-9D40-D34F-31E1-B5981A84105A}"/>
              </a:ext>
            </a:extLst>
          </p:cNvPr>
          <p:cNvSpPr/>
          <p:nvPr/>
        </p:nvSpPr>
        <p:spPr>
          <a:xfrm>
            <a:off x="-12700" y="5295900"/>
            <a:ext cx="355600" cy="584200"/>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a:latin typeface="+mj-lt"/>
              </a:rPr>
              <a:t>4</a:t>
            </a:r>
            <a:endParaRPr lang="en-US">
              <a:latin typeface="+mj-lt"/>
            </a:endParaRPr>
          </a:p>
        </p:txBody>
      </p:sp>
      <p:pic>
        <p:nvPicPr>
          <p:cNvPr id="21" name="Picture 2" descr="Drapeaux Monde Banque d'images et photos libres de droit - iStock">
            <a:extLst>
              <a:ext uri="{FF2B5EF4-FFF2-40B4-BE49-F238E27FC236}">
                <a16:creationId xmlns:a16="http://schemas.microsoft.com/office/drawing/2014/main" id="{296A176D-E569-F016-45B8-C81810608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BFA737-F6E6-1A4D-4A24-D9CB3845C97C}"/>
              </a:ext>
            </a:extLst>
          </p:cNvPr>
          <p:cNvSpPr/>
          <p:nvPr/>
        </p:nvSpPr>
        <p:spPr>
          <a:xfrm>
            <a:off x="2463800" y="1410419"/>
            <a:ext cx="9613898" cy="451889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E2F2A27-3F16-D185-E2C3-E078EE25C689}"/>
              </a:ext>
            </a:extLst>
          </p:cNvPr>
          <p:cNvSpPr txBox="1"/>
          <p:nvPr/>
        </p:nvSpPr>
        <p:spPr>
          <a:xfrm>
            <a:off x="2988334" y="1443026"/>
            <a:ext cx="8403463" cy="369332"/>
          </a:xfrm>
          <a:prstGeom prst="rect">
            <a:avLst/>
          </a:prstGeom>
          <a:noFill/>
        </p:spPr>
        <p:txBody>
          <a:bodyPr wrap="square" rtlCol="0">
            <a:spAutoFit/>
          </a:bodyPr>
          <a:lstStyle/>
          <a:p>
            <a:pPr algn="ctr"/>
            <a:r>
              <a:rPr lang="fr-FR" b="1" dirty="0">
                <a:solidFill>
                  <a:schemeClr val="accent2"/>
                </a:solidFill>
                <a:highlight>
                  <a:srgbClr val="FFFF00"/>
                </a:highlight>
              </a:rPr>
              <a:t>COUNTRY ADAPTATION</a:t>
            </a:r>
          </a:p>
        </p:txBody>
      </p:sp>
    </p:spTree>
    <p:extLst>
      <p:ext uri="{BB962C8B-B14F-4D97-AF65-F5344CB8AC3E}">
        <p14:creationId xmlns:p14="http://schemas.microsoft.com/office/powerpoint/2010/main" val="30008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US" noProof="0" dirty="0"/>
              <a:t>context</a:t>
            </a:r>
          </a:p>
        </p:txBody>
      </p:sp>
      <p:sp>
        <p:nvSpPr>
          <p:cNvPr id="5" name="Text Placeholder 4">
            <a:extLst>
              <a:ext uri="{FF2B5EF4-FFF2-40B4-BE49-F238E27FC236}">
                <a16:creationId xmlns:a16="http://schemas.microsoft.com/office/drawing/2014/main" id="{9099D28E-9D38-6095-1175-E122F8520F4F}"/>
              </a:ext>
            </a:extLst>
          </p:cNvPr>
          <p:cNvSpPr>
            <a:spLocks noGrp="1"/>
          </p:cNvSpPr>
          <p:nvPr>
            <p:ph type="body" sz="quarter" idx="19"/>
          </p:nvPr>
        </p:nvSpPr>
        <p:spPr/>
        <p:txBody>
          <a:bodyPr/>
          <a:lstStyle/>
          <a:p>
            <a:r>
              <a:rPr lang="fr-BE"/>
              <a:t>01</a:t>
            </a:r>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Digital business – Reasons for creating businesses</a:t>
            </a:r>
            <a:endParaRPr lang="fr-FR"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1220486" y="1559277"/>
            <a:ext cx="5428527" cy="1200329"/>
          </a:xfrm>
          <a:prstGeom prst="rect">
            <a:avLst/>
          </a:prstGeom>
          <a:noFill/>
        </p:spPr>
        <p:txBody>
          <a:bodyPr wrap="square" rtlCol="0">
            <a:spAutoFit/>
          </a:bodyPr>
          <a:lstStyle/>
          <a:p>
            <a:r>
              <a:rPr lang="en-US" dirty="0"/>
              <a:t>Digital task</a:t>
            </a:r>
          </a:p>
          <a:p>
            <a:r>
              <a:rPr lang="en-US" dirty="0"/>
              <a:t>Short pool answer</a:t>
            </a:r>
          </a:p>
          <a:p>
            <a:endParaRPr lang="en-US" dirty="0"/>
          </a:p>
          <a:p>
            <a:r>
              <a:rPr lang="en-US" dirty="0"/>
              <a:t>Share your ideas</a:t>
            </a:r>
          </a:p>
        </p:txBody>
      </p:sp>
      <p:pic>
        <p:nvPicPr>
          <p:cNvPr id="7" name="Picture 2" descr="En matière juridique (droit des sociétés) | BOREL &amp; Associés, Expertise  comptable Lyon, Villeurbanne, Bourgoin-Jallieu - Commissariat aux comptes">
            <a:extLst>
              <a:ext uri="{FF2B5EF4-FFF2-40B4-BE49-F238E27FC236}">
                <a16:creationId xmlns:a16="http://schemas.microsoft.com/office/drawing/2014/main" id="{9588C56F-409C-54DD-DD03-F60F7DD6A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13558"/>
            <a:ext cx="4558275" cy="209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5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en-US" noProof="0" dirty="0"/>
              <a:t>context</a:t>
            </a:r>
          </a:p>
        </p:txBody>
      </p:sp>
      <p:sp>
        <p:nvSpPr>
          <p:cNvPr id="12" name="Text Placeholder 11">
            <a:extLst>
              <a:ext uri="{FF2B5EF4-FFF2-40B4-BE49-F238E27FC236}">
                <a16:creationId xmlns:a16="http://schemas.microsoft.com/office/drawing/2014/main" id="{89A1F683-1ABE-C21B-FE07-B375818A062E}"/>
              </a:ext>
            </a:extLst>
          </p:cNvPr>
          <p:cNvSpPr>
            <a:spLocks noGrp="1"/>
          </p:cNvSpPr>
          <p:nvPr>
            <p:ph type="body" sz="quarter" idx="19"/>
          </p:nvPr>
        </p:nvSpPr>
        <p:spPr/>
        <p:txBody>
          <a:bodyPr/>
          <a:lstStyle/>
          <a:p>
            <a:r>
              <a:rPr lang="fr-BE"/>
              <a:t>01</a:t>
            </a:r>
            <a:endParaRPr lang="en-US"/>
          </a:p>
        </p:txBody>
      </p:sp>
      <p:sp>
        <p:nvSpPr>
          <p:cNvPr id="10" name="Picture Placeholder 9">
            <a:extLst>
              <a:ext uri="{FF2B5EF4-FFF2-40B4-BE49-F238E27FC236}">
                <a16:creationId xmlns:a16="http://schemas.microsoft.com/office/drawing/2014/main" id="{58058413-C8B2-8825-8FC5-CA5C05A5052D}"/>
              </a:ext>
            </a:extLst>
          </p:cNvPr>
          <p:cNvSpPr>
            <a:spLocks noGrp="1"/>
          </p:cNvSpPr>
          <p:nvPr>
            <p:ph type="pic" idx="14"/>
          </p:nvPr>
        </p:nvSpPr>
        <p:spPr/>
        <p:txBody>
          <a:bodyPr/>
          <a:lstStyle/>
          <a:p>
            <a:endParaRPr lang="fr-FR"/>
          </a:p>
        </p:txBody>
      </p:sp>
      <p:sp>
        <p:nvSpPr>
          <p:cNvPr id="7" name="Titre 6">
            <a:extLst>
              <a:ext uri="{FF2B5EF4-FFF2-40B4-BE49-F238E27FC236}">
                <a16:creationId xmlns:a16="http://schemas.microsoft.com/office/drawing/2014/main" id="{5A8BF1F7-3052-41AF-B478-3685093CABE5}"/>
              </a:ext>
            </a:extLst>
          </p:cNvPr>
          <p:cNvSpPr>
            <a:spLocks noGrp="1"/>
          </p:cNvSpPr>
          <p:nvPr>
            <p:ph type="title"/>
          </p:nvPr>
        </p:nvSpPr>
        <p:spPr/>
        <p:txBody>
          <a:bodyPr/>
          <a:lstStyle/>
          <a:p>
            <a:r>
              <a:rPr lang="fr-FR" sz="2400" dirty="0" err="1"/>
              <a:t>Why</a:t>
            </a:r>
            <a:r>
              <a:rPr lang="fr-FR" sz="2400" dirty="0"/>
              <a:t> start businesses? - debriefing</a:t>
            </a:r>
            <a:endParaRPr lang="fr-BE" sz="2400" dirty="0"/>
          </a:p>
        </p:txBody>
      </p:sp>
      <p:sp>
        <p:nvSpPr>
          <p:cNvPr id="9" name="Text Placeholder 8">
            <a:extLst>
              <a:ext uri="{FF2B5EF4-FFF2-40B4-BE49-F238E27FC236}">
                <a16:creationId xmlns:a16="http://schemas.microsoft.com/office/drawing/2014/main" id="{9F87DB9C-6208-794D-109E-725B5808AC23}"/>
              </a:ext>
            </a:extLst>
          </p:cNvPr>
          <p:cNvSpPr>
            <a:spLocks noGrp="1"/>
          </p:cNvSpPr>
          <p:nvPr>
            <p:ph type="body" sz="quarter" idx="13"/>
          </p:nvPr>
        </p:nvSpPr>
        <p:spPr>
          <a:xfrm>
            <a:off x="745716" y="2979603"/>
            <a:ext cx="4932000" cy="2880000"/>
          </a:xfrm>
        </p:spPr>
        <p:txBody>
          <a:bodyPr/>
          <a:lstStyle/>
          <a:p>
            <a:pPr marL="706957" lvl="1" indent="-342900">
              <a:buClr>
                <a:schemeClr val="bg1"/>
              </a:buClr>
              <a:buFont typeface="+mj-lt"/>
              <a:buAutoNum type="arabicPeriod"/>
            </a:pPr>
            <a:r>
              <a:rPr lang="en-US" sz="1600" dirty="0">
                <a:latin typeface="+mj-lt"/>
              </a:rPr>
              <a:t>Bringing together financial and human resources</a:t>
            </a:r>
          </a:p>
          <a:p>
            <a:pPr marL="706957" lvl="1" indent="-342900">
              <a:buClr>
                <a:schemeClr val="bg1"/>
              </a:buClr>
              <a:buFont typeface="+mj-lt"/>
              <a:buAutoNum type="arabicPeriod"/>
            </a:pPr>
            <a:r>
              <a:rPr lang="en-US" sz="1600" dirty="0">
                <a:latin typeface="+mj-lt"/>
              </a:rPr>
              <a:t>Combine skills / know-how</a:t>
            </a:r>
          </a:p>
          <a:p>
            <a:pPr marL="706957" lvl="1" indent="-342900">
              <a:buClr>
                <a:schemeClr val="bg1"/>
              </a:buClr>
              <a:buFont typeface="+mj-lt"/>
              <a:buAutoNum type="arabicPeriod"/>
            </a:pPr>
            <a:r>
              <a:rPr lang="en-US" sz="1600" dirty="0">
                <a:latin typeface="+mj-lt"/>
              </a:rPr>
              <a:t>Limit risk to subscribed capital </a:t>
            </a:r>
          </a:p>
          <a:p>
            <a:pPr marL="706957" lvl="1" indent="-342900">
              <a:buClr>
                <a:schemeClr val="bg1"/>
              </a:buClr>
              <a:buFont typeface="+mj-lt"/>
              <a:buAutoNum type="arabicPeriod"/>
            </a:pPr>
            <a:r>
              <a:rPr lang="en-US" sz="1600" dirty="0">
                <a:latin typeface="+mj-lt"/>
              </a:rPr>
              <a:t>Benefit from the tax laws applicable to companies</a:t>
            </a:r>
            <a:endParaRPr lang="en-US" sz="1200" dirty="0"/>
          </a:p>
        </p:txBody>
      </p:sp>
      <p:sp>
        <p:nvSpPr>
          <p:cNvPr id="11" name="Text Placeholder 10">
            <a:extLst>
              <a:ext uri="{FF2B5EF4-FFF2-40B4-BE49-F238E27FC236}">
                <a16:creationId xmlns:a16="http://schemas.microsoft.com/office/drawing/2014/main" id="{AD97406C-F4B4-44D5-BDD8-7A4631A5B992}"/>
              </a:ext>
            </a:extLst>
          </p:cNvPr>
          <p:cNvSpPr>
            <a:spLocks noGrp="1"/>
          </p:cNvSpPr>
          <p:nvPr>
            <p:ph type="body" sz="quarter" idx="18"/>
          </p:nvPr>
        </p:nvSpPr>
        <p:spPr>
          <a:xfrm rot="5400000">
            <a:off x="5590116" y="3525796"/>
            <a:ext cx="1500865" cy="286749"/>
          </a:xfrm>
        </p:spPr>
        <p:txBody>
          <a:bodyPr/>
          <a:lstStyle/>
          <a:p>
            <a:endParaRPr lang="en-US"/>
          </a:p>
        </p:txBody>
      </p:sp>
      <p:pic>
        <p:nvPicPr>
          <p:cNvPr id="2052" name="Picture 4" descr="Comment créer une entreprise : une société en huit étapes">
            <a:extLst>
              <a:ext uri="{FF2B5EF4-FFF2-40B4-BE49-F238E27FC236}">
                <a16:creationId xmlns:a16="http://schemas.microsoft.com/office/drawing/2014/main" id="{9735A0B3-2A08-5A27-F5C7-C7463455E1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45" r="9755"/>
          <a:stretch/>
        </p:blipFill>
        <p:spPr bwMode="auto">
          <a:xfrm>
            <a:off x="6621087" y="1128410"/>
            <a:ext cx="5570913" cy="503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58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3F750-A23B-9630-35C1-E769D25CEF5B}"/>
              </a:ext>
            </a:extLst>
          </p:cNvPr>
          <p:cNvSpPr>
            <a:spLocks noGrp="1"/>
          </p:cNvSpPr>
          <p:nvPr>
            <p:ph type="body" idx="1"/>
          </p:nvPr>
        </p:nvSpPr>
        <p:spPr/>
        <p:txBody>
          <a:bodyPr/>
          <a:lstStyle/>
          <a:p>
            <a:r>
              <a:rPr lang="en-US" noProof="0" dirty="0"/>
              <a:t>context</a:t>
            </a:r>
          </a:p>
        </p:txBody>
      </p:sp>
      <p:sp>
        <p:nvSpPr>
          <p:cNvPr id="3" name="Text Placeholder 2">
            <a:extLst>
              <a:ext uri="{FF2B5EF4-FFF2-40B4-BE49-F238E27FC236}">
                <a16:creationId xmlns:a16="http://schemas.microsoft.com/office/drawing/2014/main" id="{B882F8A4-6184-E92D-097D-4747112F10B9}"/>
              </a:ext>
            </a:extLst>
          </p:cNvPr>
          <p:cNvSpPr>
            <a:spLocks noGrp="1"/>
          </p:cNvSpPr>
          <p:nvPr>
            <p:ph type="body" sz="quarter" idx="19"/>
          </p:nvPr>
        </p:nvSpPr>
        <p:spPr/>
        <p:txBody>
          <a:bodyPr/>
          <a:lstStyle/>
          <a:p>
            <a:r>
              <a:rPr lang="fr-BE"/>
              <a:t>01</a:t>
            </a:r>
            <a:endParaRPr lang="en-US"/>
          </a:p>
        </p:txBody>
      </p:sp>
      <p:sp>
        <p:nvSpPr>
          <p:cNvPr id="5" name="Title 4">
            <a:extLst>
              <a:ext uri="{FF2B5EF4-FFF2-40B4-BE49-F238E27FC236}">
                <a16:creationId xmlns:a16="http://schemas.microsoft.com/office/drawing/2014/main" id="{0B889FF8-AED0-C93D-7F7C-443971CD3406}"/>
              </a:ext>
            </a:extLst>
          </p:cNvPr>
          <p:cNvSpPr>
            <a:spLocks noGrp="1"/>
          </p:cNvSpPr>
          <p:nvPr>
            <p:ph type="title"/>
          </p:nvPr>
        </p:nvSpPr>
        <p:spPr>
          <a:xfrm>
            <a:off x="585451" y="631556"/>
            <a:ext cx="10800000" cy="335964"/>
          </a:xfrm>
        </p:spPr>
        <p:txBody>
          <a:bodyPr/>
          <a:lstStyle/>
          <a:p>
            <a:r>
              <a:rPr lang="en-US" dirty="0"/>
              <a:t>The basics to know for talking business with your </a:t>
            </a:r>
            <a:r>
              <a:rPr lang="en-US" dirty="0" err="1"/>
              <a:t>BtoB</a:t>
            </a:r>
            <a:r>
              <a:rPr lang="en-US" dirty="0"/>
              <a:t> customers</a:t>
            </a:r>
          </a:p>
        </p:txBody>
      </p:sp>
      <p:pic>
        <p:nvPicPr>
          <p:cNvPr id="4098" name="Picture 2" descr="Icône De Pictogramme D'homme D'affaires Illustration Stock - Illustration  du homme, dessin: 74202306">
            <a:extLst>
              <a:ext uri="{FF2B5EF4-FFF2-40B4-BE49-F238E27FC236}">
                <a16:creationId xmlns:a16="http://schemas.microsoft.com/office/drawing/2014/main" id="{5FF6EDE5-0AB6-8F76-8A6B-B42E8A8A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929" y="1587501"/>
            <a:ext cx="3080905" cy="30809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gnalisation De Danger Icône Plate Illustration de Vecteur - Illustration  du important, graphisme: 213604618">
            <a:extLst>
              <a:ext uri="{FF2B5EF4-FFF2-40B4-BE49-F238E27FC236}">
                <a16:creationId xmlns:a16="http://schemas.microsoft.com/office/drawing/2014/main" id="{6D138BE8-F528-58D2-F151-688B8F90E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755" y="5719659"/>
            <a:ext cx="804863" cy="80486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ACCAA65-E029-2A3C-3E70-901FFD7BC212}"/>
              </a:ext>
            </a:extLst>
          </p:cNvPr>
          <p:cNvSpPr/>
          <p:nvPr/>
        </p:nvSpPr>
        <p:spPr>
          <a:xfrm>
            <a:off x="3306618" y="5902036"/>
            <a:ext cx="6308437" cy="44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Poor management choices can quickly lead to</a:t>
            </a:r>
          </a:p>
          <a:p>
            <a:pPr algn="ctr"/>
            <a:r>
              <a:rPr lang="en-US" sz="1600" dirty="0" err="1">
                <a:latin typeface="+mj-lt"/>
              </a:rPr>
              <a:t>bankrupcy</a:t>
            </a:r>
            <a:endParaRPr lang="en-US" sz="1600" dirty="0">
              <a:latin typeface="+mj-lt"/>
            </a:endParaRPr>
          </a:p>
        </p:txBody>
      </p:sp>
      <p:sp>
        <p:nvSpPr>
          <p:cNvPr id="4" name="Rectangle: Rounded Corners 3">
            <a:extLst>
              <a:ext uri="{FF2B5EF4-FFF2-40B4-BE49-F238E27FC236}">
                <a16:creationId xmlns:a16="http://schemas.microsoft.com/office/drawing/2014/main" id="{0BE497BA-3D4B-0450-3D55-737581A7A70E}"/>
              </a:ext>
            </a:extLst>
          </p:cNvPr>
          <p:cNvSpPr/>
          <p:nvPr/>
        </p:nvSpPr>
        <p:spPr>
          <a:xfrm>
            <a:off x="1126874" y="1394554"/>
            <a:ext cx="2539423" cy="2040223"/>
          </a:xfrm>
          <a:prstGeom prst="roundRect">
            <a:avLst>
              <a:gd name="adj" fmla="val 9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955ABE4-F673-F7F8-84D3-D0003B2D5946}"/>
              </a:ext>
            </a:extLst>
          </p:cNvPr>
          <p:cNvSpPr/>
          <p:nvPr/>
        </p:nvSpPr>
        <p:spPr>
          <a:xfrm>
            <a:off x="8084519" y="1394554"/>
            <a:ext cx="2539423" cy="2040223"/>
          </a:xfrm>
          <a:prstGeom prst="roundRect">
            <a:avLst>
              <a:gd name="adj" fmla="val 966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01FF6EE-AE23-1156-9EA5-E5988E14422F}"/>
              </a:ext>
            </a:extLst>
          </p:cNvPr>
          <p:cNvSpPr/>
          <p:nvPr/>
        </p:nvSpPr>
        <p:spPr>
          <a:xfrm>
            <a:off x="1076072" y="3888169"/>
            <a:ext cx="2539423" cy="1570692"/>
          </a:xfrm>
          <a:prstGeom prst="roundRect">
            <a:avLst>
              <a:gd name="adj" fmla="val 9665"/>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0886D9-A540-163A-08F9-782ED85E717A}"/>
              </a:ext>
            </a:extLst>
          </p:cNvPr>
          <p:cNvSpPr txBox="1"/>
          <p:nvPr/>
        </p:nvSpPr>
        <p:spPr>
          <a:xfrm>
            <a:off x="1403349" y="1486890"/>
            <a:ext cx="1903269" cy="369332"/>
          </a:xfrm>
          <a:prstGeom prst="rect">
            <a:avLst/>
          </a:prstGeom>
          <a:noFill/>
        </p:spPr>
        <p:txBody>
          <a:bodyPr wrap="square" rtlCol="0">
            <a:spAutoFit/>
          </a:bodyPr>
          <a:lstStyle/>
          <a:p>
            <a:pPr algn="ctr"/>
            <a:r>
              <a:rPr lang="fr-BE" dirty="0">
                <a:solidFill>
                  <a:schemeClr val="bg1"/>
                </a:solidFill>
                <a:latin typeface="+mj-lt"/>
              </a:rPr>
              <a:t>Balance </a:t>
            </a:r>
            <a:r>
              <a:rPr lang="fr-BE" dirty="0" err="1">
                <a:solidFill>
                  <a:schemeClr val="bg1"/>
                </a:solidFill>
                <a:latin typeface="+mj-lt"/>
              </a:rPr>
              <a:t>Sheet</a:t>
            </a:r>
            <a:endParaRPr lang="en-US" dirty="0">
              <a:solidFill>
                <a:schemeClr val="bg1"/>
              </a:solidFill>
              <a:latin typeface="+mj-lt"/>
            </a:endParaRPr>
          </a:p>
        </p:txBody>
      </p:sp>
      <p:sp>
        <p:nvSpPr>
          <p:cNvPr id="24" name="TextBox 23">
            <a:extLst>
              <a:ext uri="{FF2B5EF4-FFF2-40B4-BE49-F238E27FC236}">
                <a16:creationId xmlns:a16="http://schemas.microsoft.com/office/drawing/2014/main" id="{29F3264F-356D-79B0-1881-1FED8C3371EB}"/>
              </a:ext>
            </a:extLst>
          </p:cNvPr>
          <p:cNvSpPr txBox="1"/>
          <p:nvPr/>
        </p:nvSpPr>
        <p:spPr>
          <a:xfrm>
            <a:off x="8548555" y="1456805"/>
            <a:ext cx="1611350" cy="646331"/>
          </a:xfrm>
          <a:prstGeom prst="rect">
            <a:avLst/>
          </a:prstGeom>
          <a:noFill/>
        </p:spPr>
        <p:txBody>
          <a:bodyPr wrap="square" rtlCol="0">
            <a:spAutoFit/>
          </a:bodyPr>
          <a:lstStyle/>
          <a:p>
            <a:pPr algn="ctr"/>
            <a:r>
              <a:rPr lang="fr-BE" dirty="0" err="1">
                <a:solidFill>
                  <a:schemeClr val="bg1"/>
                </a:solidFill>
                <a:latin typeface="+mj-lt"/>
              </a:rPr>
              <a:t>Income</a:t>
            </a:r>
            <a:r>
              <a:rPr lang="fr-BE" dirty="0">
                <a:solidFill>
                  <a:schemeClr val="bg1"/>
                </a:solidFill>
                <a:latin typeface="+mj-lt"/>
              </a:rPr>
              <a:t> </a:t>
            </a:r>
            <a:r>
              <a:rPr lang="fr-BE" dirty="0" err="1">
                <a:solidFill>
                  <a:schemeClr val="bg1"/>
                </a:solidFill>
                <a:latin typeface="+mj-lt"/>
              </a:rPr>
              <a:t>Statement</a:t>
            </a:r>
            <a:endParaRPr lang="en-US" dirty="0">
              <a:solidFill>
                <a:schemeClr val="bg1"/>
              </a:solidFill>
              <a:latin typeface="+mj-lt"/>
            </a:endParaRPr>
          </a:p>
        </p:txBody>
      </p:sp>
      <p:sp>
        <p:nvSpPr>
          <p:cNvPr id="25" name="TextBox 24">
            <a:extLst>
              <a:ext uri="{FF2B5EF4-FFF2-40B4-BE49-F238E27FC236}">
                <a16:creationId xmlns:a16="http://schemas.microsoft.com/office/drawing/2014/main" id="{59B019D8-E5AF-34AB-AFDB-832246C16BF7}"/>
              </a:ext>
            </a:extLst>
          </p:cNvPr>
          <p:cNvSpPr txBox="1"/>
          <p:nvPr/>
        </p:nvSpPr>
        <p:spPr>
          <a:xfrm>
            <a:off x="1209711" y="3977574"/>
            <a:ext cx="2272144" cy="369332"/>
          </a:xfrm>
          <a:prstGeom prst="rect">
            <a:avLst/>
          </a:prstGeom>
          <a:noFill/>
        </p:spPr>
        <p:txBody>
          <a:bodyPr wrap="square" rtlCol="0">
            <a:spAutoFit/>
          </a:bodyPr>
          <a:lstStyle/>
          <a:p>
            <a:pPr algn="ctr"/>
            <a:r>
              <a:rPr lang="fr-BE" dirty="0" err="1">
                <a:solidFill>
                  <a:schemeClr val="bg1"/>
                </a:solidFill>
                <a:latin typeface="+mj-lt"/>
              </a:rPr>
              <a:t>Depreciation</a:t>
            </a:r>
            <a:endParaRPr lang="en-US" dirty="0">
              <a:solidFill>
                <a:schemeClr val="bg1"/>
              </a:solidFill>
              <a:latin typeface="+mj-lt"/>
            </a:endParaRPr>
          </a:p>
        </p:txBody>
      </p:sp>
      <p:sp>
        <p:nvSpPr>
          <p:cNvPr id="20" name="TextBox 19">
            <a:extLst>
              <a:ext uri="{FF2B5EF4-FFF2-40B4-BE49-F238E27FC236}">
                <a16:creationId xmlns:a16="http://schemas.microsoft.com/office/drawing/2014/main" id="{44331163-57F4-C31B-2B26-D11D63FEAFE7}"/>
              </a:ext>
            </a:extLst>
          </p:cNvPr>
          <p:cNvSpPr txBox="1"/>
          <p:nvPr/>
        </p:nvSpPr>
        <p:spPr>
          <a:xfrm>
            <a:off x="1394150" y="2027873"/>
            <a:ext cx="1903269"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rPr>
              <a:t>Share capital</a:t>
            </a:r>
          </a:p>
          <a:p>
            <a:pPr marL="285750" indent="-285750">
              <a:buFont typeface="Arial" panose="020B0604020202020204" pitchFamily="34" charset="0"/>
              <a:buChar char="•"/>
            </a:pPr>
            <a:r>
              <a:rPr lang="en-US" sz="1200" dirty="0">
                <a:solidFill>
                  <a:schemeClr val="bg1"/>
                </a:solidFill>
              </a:rPr>
              <a:t>Equity</a:t>
            </a:r>
          </a:p>
          <a:p>
            <a:pPr marL="285750" indent="-285750">
              <a:buFont typeface="Arial" panose="020B0604020202020204" pitchFamily="34" charset="0"/>
              <a:buChar char="•"/>
            </a:pPr>
            <a:r>
              <a:rPr lang="en-US" sz="1200" dirty="0">
                <a:solidFill>
                  <a:schemeClr val="bg1"/>
                </a:solidFill>
              </a:rPr>
              <a:t>Financial debts</a:t>
            </a:r>
          </a:p>
          <a:p>
            <a:pPr marL="285750" indent="-285750">
              <a:buFont typeface="Arial" panose="020B0604020202020204" pitchFamily="34" charset="0"/>
              <a:buChar char="•"/>
            </a:pPr>
            <a:r>
              <a:rPr lang="en-US" sz="1200" dirty="0">
                <a:solidFill>
                  <a:schemeClr val="bg1"/>
                </a:solidFill>
              </a:rPr>
              <a:t>Fixed assets</a:t>
            </a:r>
          </a:p>
          <a:p>
            <a:pPr marL="285750" indent="-285750">
              <a:buFont typeface="Arial" panose="020B0604020202020204" pitchFamily="34" charset="0"/>
              <a:buChar char="•"/>
            </a:pPr>
            <a:r>
              <a:rPr lang="en-US" sz="1200" dirty="0">
                <a:solidFill>
                  <a:schemeClr val="bg1"/>
                </a:solidFill>
              </a:rPr>
              <a:t>Cash flow</a:t>
            </a:r>
          </a:p>
        </p:txBody>
      </p:sp>
      <p:sp>
        <p:nvSpPr>
          <p:cNvPr id="27" name="TextBox 26">
            <a:extLst>
              <a:ext uri="{FF2B5EF4-FFF2-40B4-BE49-F238E27FC236}">
                <a16:creationId xmlns:a16="http://schemas.microsoft.com/office/drawing/2014/main" id="{A0A26153-3C84-93DD-6599-2ABDCB62E32A}"/>
              </a:ext>
            </a:extLst>
          </p:cNvPr>
          <p:cNvSpPr txBox="1"/>
          <p:nvPr/>
        </p:nvSpPr>
        <p:spPr>
          <a:xfrm>
            <a:off x="8444198" y="2174038"/>
            <a:ext cx="2093596"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rPr>
              <a:t>Turnover</a:t>
            </a:r>
          </a:p>
          <a:p>
            <a:pPr marL="285750" indent="-285750">
              <a:buFont typeface="Arial" panose="020B0604020202020204" pitchFamily="34" charset="0"/>
              <a:buChar char="•"/>
            </a:pPr>
            <a:r>
              <a:rPr lang="en-US" sz="1200" dirty="0">
                <a:solidFill>
                  <a:schemeClr val="bg1"/>
                </a:solidFill>
              </a:rPr>
              <a:t>Operating result</a:t>
            </a:r>
          </a:p>
          <a:p>
            <a:pPr marL="285750" indent="-285750">
              <a:buFont typeface="Arial" panose="020B0604020202020204" pitchFamily="34" charset="0"/>
              <a:buChar char="•"/>
            </a:pPr>
            <a:r>
              <a:rPr lang="en-US" sz="1200" dirty="0">
                <a:solidFill>
                  <a:schemeClr val="bg1"/>
                </a:solidFill>
              </a:rPr>
              <a:t>Result before/after tax</a:t>
            </a:r>
            <a:endParaRPr lang="fr-BE" sz="1200" dirty="0">
              <a:solidFill>
                <a:schemeClr val="bg1"/>
              </a:solidFill>
            </a:endParaRPr>
          </a:p>
        </p:txBody>
      </p:sp>
      <p:sp>
        <p:nvSpPr>
          <p:cNvPr id="28" name="TextBox 27">
            <a:extLst>
              <a:ext uri="{FF2B5EF4-FFF2-40B4-BE49-F238E27FC236}">
                <a16:creationId xmlns:a16="http://schemas.microsoft.com/office/drawing/2014/main" id="{A7638440-21B3-930E-3F70-DA3B4C4E4A08}"/>
              </a:ext>
            </a:extLst>
          </p:cNvPr>
          <p:cNvSpPr txBox="1"/>
          <p:nvPr/>
        </p:nvSpPr>
        <p:spPr>
          <a:xfrm>
            <a:off x="1545109" y="4355032"/>
            <a:ext cx="1903269"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rPr>
              <a:t>Depreciation</a:t>
            </a:r>
          </a:p>
          <a:p>
            <a:pPr marL="285750" indent="-285750">
              <a:buFont typeface="Arial" panose="020B0604020202020204" pitchFamily="34" charset="0"/>
              <a:buChar char="•"/>
            </a:pPr>
            <a:r>
              <a:rPr lang="en-US" sz="1200" dirty="0">
                <a:solidFill>
                  <a:schemeClr val="bg1"/>
                </a:solidFill>
              </a:rPr>
              <a:t>Accounting depreciation vs. tax depreciation</a:t>
            </a:r>
          </a:p>
          <a:p>
            <a:pPr marL="285750" indent="-285750">
              <a:buFont typeface="Arial" panose="020B0604020202020204" pitchFamily="34" charset="0"/>
              <a:buChar char="•"/>
            </a:pPr>
            <a:r>
              <a:rPr lang="en-US" sz="1200" dirty="0">
                <a:solidFill>
                  <a:schemeClr val="bg1"/>
                </a:solidFill>
              </a:rPr>
              <a:t>Capital gain</a:t>
            </a:r>
          </a:p>
        </p:txBody>
      </p:sp>
      <p:sp>
        <p:nvSpPr>
          <p:cNvPr id="29" name="Rectangle: Rounded Corners 28">
            <a:extLst>
              <a:ext uri="{FF2B5EF4-FFF2-40B4-BE49-F238E27FC236}">
                <a16:creationId xmlns:a16="http://schemas.microsoft.com/office/drawing/2014/main" id="{B22B4FB6-F24B-5F75-9816-FB698F42C734}"/>
              </a:ext>
            </a:extLst>
          </p:cNvPr>
          <p:cNvSpPr/>
          <p:nvPr/>
        </p:nvSpPr>
        <p:spPr>
          <a:xfrm>
            <a:off x="8111871" y="3897306"/>
            <a:ext cx="2539423" cy="672197"/>
          </a:xfrm>
          <a:prstGeom prst="roundRect">
            <a:avLst>
              <a:gd name="adj" fmla="val 9665"/>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err="1">
                <a:solidFill>
                  <a:schemeClr val="bg1"/>
                </a:solidFill>
                <a:latin typeface="+mj-lt"/>
              </a:rPr>
              <a:t>Working</a:t>
            </a:r>
            <a:r>
              <a:rPr lang="fr-BE" dirty="0">
                <a:solidFill>
                  <a:schemeClr val="bg1"/>
                </a:solidFill>
                <a:latin typeface="+mj-lt"/>
              </a:rPr>
              <a:t> Capital</a:t>
            </a:r>
            <a:endParaRPr lang="en-US" dirty="0">
              <a:solidFill>
                <a:schemeClr val="bg1"/>
              </a:solidFill>
              <a:latin typeface="+mj-lt"/>
            </a:endParaRPr>
          </a:p>
        </p:txBody>
      </p:sp>
      <p:sp>
        <p:nvSpPr>
          <p:cNvPr id="30" name="Rectangle: Rounded Corners 29">
            <a:extLst>
              <a:ext uri="{FF2B5EF4-FFF2-40B4-BE49-F238E27FC236}">
                <a16:creationId xmlns:a16="http://schemas.microsoft.com/office/drawing/2014/main" id="{26AA98E0-2F79-B8D3-A348-4807128A57CD}"/>
              </a:ext>
            </a:extLst>
          </p:cNvPr>
          <p:cNvSpPr/>
          <p:nvPr/>
        </p:nvSpPr>
        <p:spPr>
          <a:xfrm>
            <a:off x="8126120" y="4771322"/>
            <a:ext cx="2539423" cy="672197"/>
          </a:xfrm>
          <a:prstGeom prst="roundRect">
            <a:avLst>
              <a:gd name="adj" fmla="val 9665"/>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a:solidFill>
                  <a:schemeClr val="bg1"/>
                </a:solidFill>
                <a:latin typeface="+mj-lt"/>
              </a:rPr>
              <a:t>Solvency</a:t>
            </a:r>
            <a:endParaRPr lang="en-US" dirty="0">
              <a:solidFill>
                <a:schemeClr val="bg1"/>
              </a:solidFill>
              <a:latin typeface="+mj-lt"/>
            </a:endParaRPr>
          </a:p>
        </p:txBody>
      </p:sp>
      <p:sp>
        <p:nvSpPr>
          <p:cNvPr id="23" name="TextBox 22">
            <a:extLst>
              <a:ext uri="{FF2B5EF4-FFF2-40B4-BE49-F238E27FC236}">
                <a16:creationId xmlns:a16="http://schemas.microsoft.com/office/drawing/2014/main" id="{BC737635-9186-2AD4-8000-306DD9633B06}"/>
              </a:ext>
            </a:extLst>
          </p:cNvPr>
          <p:cNvSpPr txBox="1"/>
          <p:nvPr/>
        </p:nvSpPr>
        <p:spPr>
          <a:xfrm>
            <a:off x="4937357" y="4703281"/>
            <a:ext cx="1866900" cy="646331"/>
          </a:xfrm>
          <a:prstGeom prst="rect">
            <a:avLst/>
          </a:prstGeom>
          <a:noFill/>
        </p:spPr>
        <p:txBody>
          <a:bodyPr wrap="square" rtlCol="0">
            <a:spAutoFit/>
          </a:bodyPr>
          <a:lstStyle/>
          <a:p>
            <a:pPr algn="ctr"/>
            <a:r>
              <a:rPr lang="en-US" dirty="0"/>
              <a:t>What does it mean to you?</a:t>
            </a:r>
          </a:p>
        </p:txBody>
      </p:sp>
    </p:spTree>
    <p:extLst>
      <p:ext uri="{BB962C8B-B14F-4D97-AF65-F5344CB8AC3E}">
        <p14:creationId xmlns:p14="http://schemas.microsoft.com/office/powerpoint/2010/main" val="344866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00"/>
                                        </p:tgtEl>
                                        <p:attrNameLst>
                                          <p:attrName>style.visibility</p:attrName>
                                        </p:attrNameLst>
                                      </p:cBhvr>
                                      <p:to>
                                        <p:strVal val="visible"/>
                                      </p:to>
                                    </p:set>
                                    <p:animEffect transition="in" filter="fade">
                                      <p:cBhvr>
                                        <p:cTn id="48" dur="500"/>
                                        <p:tgtEl>
                                          <p:spTgt spid="410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p:bldP spid="25" grpId="0"/>
      <p:bldP spid="20" grpId="0"/>
      <p:bldP spid="27" grpId="0"/>
      <p:bldP spid="28" grpId="0"/>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BA73D-4BDB-42E2-B8D9-6CDF0A159D78}"/>
              </a:ext>
            </a:extLst>
          </p:cNvPr>
          <p:cNvSpPr>
            <a:spLocks noGrp="1"/>
          </p:cNvSpPr>
          <p:nvPr>
            <p:ph type="body" idx="1"/>
          </p:nvPr>
        </p:nvSpPr>
        <p:spPr/>
        <p:txBody>
          <a:bodyPr/>
          <a:lstStyle/>
          <a:p>
            <a:r>
              <a:rPr lang="fr-BE" dirty="0"/>
              <a:t>introduction</a:t>
            </a:r>
            <a:endParaRPr lang="en-US" dirty="0"/>
          </a:p>
        </p:txBody>
      </p:sp>
      <p:sp>
        <p:nvSpPr>
          <p:cNvPr id="5" name="Text Placeholder 4">
            <a:extLst>
              <a:ext uri="{FF2B5EF4-FFF2-40B4-BE49-F238E27FC236}">
                <a16:creationId xmlns:a16="http://schemas.microsoft.com/office/drawing/2014/main" id="{ABC5A9B5-0BAD-4211-A91D-74C8775804A2}"/>
              </a:ext>
            </a:extLst>
          </p:cNvPr>
          <p:cNvSpPr>
            <a:spLocks noGrp="1"/>
          </p:cNvSpPr>
          <p:nvPr>
            <p:ph type="body" sz="quarter" idx="15"/>
          </p:nvPr>
        </p:nvSpPr>
        <p:spPr/>
        <p:txBody>
          <a:bodyPr/>
          <a:lstStyle/>
          <a:p>
            <a:r>
              <a:rPr lang="fr-BE" dirty="0"/>
              <a:t>Session Objectives</a:t>
            </a:r>
            <a:endParaRPr lang="en-US" dirty="0"/>
          </a:p>
        </p:txBody>
      </p:sp>
      <p:sp>
        <p:nvSpPr>
          <p:cNvPr id="7" name="Content Placeholder 6">
            <a:extLst>
              <a:ext uri="{FF2B5EF4-FFF2-40B4-BE49-F238E27FC236}">
                <a16:creationId xmlns:a16="http://schemas.microsoft.com/office/drawing/2014/main" id="{516873E9-D43C-4121-990D-995D4AA9B253}"/>
              </a:ext>
            </a:extLst>
          </p:cNvPr>
          <p:cNvSpPr>
            <a:spLocks noGrp="1"/>
          </p:cNvSpPr>
          <p:nvPr>
            <p:ph sz="quarter" idx="18"/>
          </p:nvPr>
        </p:nvSpPr>
        <p:spPr>
          <a:xfrm>
            <a:off x="3396342" y="1395413"/>
            <a:ext cx="8462283" cy="4711700"/>
          </a:xfrm>
        </p:spPr>
        <p:txBody>
          <a:bodyPr/>
          <a:lstStyle/>
          <a:p>
            <a:r>
              <a:rPr lang="en-US" dirty="0"/>
              <a:t>At the end of this session, participants will be able to:</a:t>
            </a:r>
          </a:p>
          <a:p>
            <a:endParaRPr lang="fr-FR" dirty="0"/>
          </a:p>
          <a:p>
            <a:pPr marL="558900" lvl="1" indent="-342900"/>
            <a:r>
              <a:rPr lang="en-US" sz="2000" dirty="0"/>
              <a:t>Understand the business concerns of </a:t>
            </a:r>
            <a:r>
              <a:rPr lang="en-US" sz="2000" dirty="0" err="1"/>
              <a:t>BtoB</a:t>
            </a:r>
            <a:r>
              <a:rPr lang="en-US" sz="2000" dirty="0"/>
              <a:t> customers to make them added-value proposals beyond the budget issue</a:t>
            </a:r>
          </a:p>
          <a:p>
            <a:pPr marL="558900" lvl="1" indent="-342900"/>
            <a:endParaRPr lang="en-US" sz="2000" dirty="0"/>
          </a:p>
          <a:p>
            <a:pPr marL="558900" lvl="1" indent="-342900"/>
            <a:r>
              <a:rPr lang="en-US" sz="2000" dirty="0"/>
              <a:t>Get familiar to the fundamentals of business management</a:t>
            </a:r>
          </a:p>
          <a:p>
            <a:pPr marL="558900" lvl="1" indent="-342900"/>
            <a:endParaRPr lang="en-US" sz="2000" dirty="0"/>
          </a:p>
          <a:p>
            <a:pPr marL="558900" lvl="1" indent="-342900"/>
            <a:r>
              <a:rPr lang="en-US" sz="2000" dirty="0"/>
              <a:t>Position themselves as true "business interlocutors" for their </a:t>
            </a:r>
            <a:r>
              <a:rPr lang="en-US" sz="2000" dirty="0" err="1"/>
              <a:t>BtoB</a:t>
            </a:r>
            <a:r>
              <a:rPr lang="en-US" sz="2000" dirty="0"/>
              <a:t> customers</a:t>
            </a:r>
            <a:endParaRPr lang="fr-FR" sz="2000" dirty="0"/>
          </a:p>
        </p:txBody>
      </p:sp>
      <p:pic>
        <p:nvPicPr>
          <p:cNvPr id="3" name="Graphic 2" descr="Presentation with checklist with solid fill">
            <a:extLst>
              <a:ext uri="{FF2B5EF4-FFF2-40B4-BE49-F238E27FC236}">
                <a16:creationId xmlns:a16="http://schemas.microsoft.com/office/drawing/2014/main" id="{E8B7C60B-355B-071B-DBB6-6BB8C826F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1175657"/>
            <a:ext cx="2253343" cy="2253343"/>
          </a:xfrm>
          <a:prstGeom prst="rect">
            <a:avLst/>
          </a:prstGeom>
        </p:spPr>
      </p:pic>
    </p:spTree>
    <p:extLst>
      <p:ext uri="{BB962C8B-B14F-4D97-AF65-F5344CB8AC3E}">
        <p14:creationId xmlns:p14="http://schemas.microsoft.com/office/powerpoint/2010/main" val="2644136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F74A72-4D94-3BDD-6705-2F43AC1AD80E}"/>
              </a:ext>
            </a:extLst>
          </p:cNvPr>
          <p:cNvSpPr>
            <a:spLocks noGrp="1"/>
          </p:cNvSpPr>
          <p:nvPr>
            <p:ph type="body" idx="1"/>
          </p:nvPr>
        </p:nvSpPr>
        <p:spPr/>
        <p:txBody>
          <a:bodyPr/>
          <a:lstStyle/>
          <a:p>
            <a:r>
              <a:rPr lang="en-US" noProof="0" dirty="0"/>
              <a:t>context</a:t>
            </a:r>
          </a:p>
        </p:txBody>
      </p:sp>
      <p:sp>
        <p:nvSpPr>
          <p:cNvPr id="6" name="Text Placeholder 5">
            <a:extLst>
              <a:ext uri="{FF2B5EF4-FFF2-40B4-BE49-F238E27FC236}">
                <a16:creationId xmlns:a16="http://schemas.microsoft.com/office/drawing/2014/main" id="{5755368F-4470-992F-5228-94FCF95702B4}"/>
              </a:ext>
            </a:extLst>
          </p:cNvPr>
          <p:cNvSpPr>
            <a:spLocks noGrp="1"/>
          </p:cNvSpPr>
          <p:nvPr>
            <p:ph type="body" sz="quarter" idx="19"/>
          </p:nvPr>
        </p:nvSpPr>
        <p:spPr/>
        <p:txBody>
          <a:bodyPr/>
          <a:lstStyle/>
          <a:p>
            <a:r>
              <a:rPr lang="fr-BE"/>
              <a:t>01</a:t>
            </a:r>
            <a:endParaRPr lang="en-US"/>
          </a:p>
        </p:txBody>
      </p:sp>
      <p:sp>
        <p:nvSpPr>
          <p:cNvPr id="4" name="Titre 3">
            <a:extLst>
              <a:ext uri="{FF2B5EF4-FFF2-40B4-BE49-F238E27FC236}">
                <a16:creationId xmlns:a16="http://schemas.microsoft.com/office/drawing/2014/main" id="{3424D39E-85C4-469C-B0EF-82C9C0CE0582}"/>
              </a:ext>
            </a:extLst>
          </p:cNvPr>
          <p:cNvSpPr>
            <a:spLocks noGrp="1"/>
          </p:cNvSpPr>
          <p:nvPr>
            <p:ph type="title"/>
          </p:nvPr>
        </p:nvSpPr>
        <p:spPr>
          <a:xfrm>
            <a:off x="670993" y="611993"/>
            <a:ext cx="10800000" cy="335964"/>
          </a:xfrm>
        </p:spPr>
        <p:txBody>
          <a:bodyPr/>
          <a:lstStyle/>
          <a:p>
            <a:r>
              <a:rPr lang="en-US" dirty="0"/>
              <a:t>Advantages of mastering these concepts</a:t>
            </a:r>
            <a:endParaRPr lang="fr-BE" dirty="0"/>
          </a:p>
        </p:txBody>
      </p:sp>
      <p:sp>
        <p:nvSpPr>
          <p:cNvPr id="336" name="Rectangle 335">
            <a:extLst>
              <a:ext uri="{FF2B5EF4-FFF2-40B4-BE49-F238E27FC236}">
                <a16:creationId xmlns:a16="http://schemas.microsoft.com/office/drawing/2014/main" id="{D4B2BE53-44F2-4106-B6F5-AB34D592551B}"/>
              </a:ext>
            </a:extLst>
          </p:cNvPr>
          <p:cNvSpPr/>
          <p:nvPr/>
        </p:nvSpPr>
        <p:spPr>
          <a:xfrm>
            <a:off x="1238483" y="1962116"/>
            <a:ext cx="2506611" cy="739003"/>
          </a:xfrm>
          <a:prstGeom prst="rect">
            <a:avLst/>
          </a:prstGeom>
          <a:solidFill>
            <a:schemeClr val="bg1">
              <a:lumMod val="95000"/>
            </a:schemeClr>
          </a:solidFill>
          <a:ln w="6350">
            <a:solidFill>
              <a:srgbClr val="00396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err="1">
                <a:solidFill>
                  <a:schemeClr val="tx1">
                    <a:lumMod val="75000"/>
                    <a:lumOff val="25000"/>
                  </a:schemeClr>
                </a:solidFill>
                <a:cs typeface="Arial" panose="020B0604020202020204" pitchFamily="34" charset="0"/>
              </a:rPr>
              <a:t>Meet</a:t>
            </a:r>
            <a:r>
              <a:rPr lang="fr-FR" sz="1333" dirty="0">
                <a:solidFill>
                  <a:schemeClr val="tx1">
                    <a:lumMod val="75000"/>
                    <a:lumOff val="25000"/>
                  </a:schemeClr>
                </a:solidFill>
                <a:cs typeface="Arial" panose="020B0604020202020204" pitchFamily="34" charset="0"/>
              </a:rPr>
              <a:t> the </a:t>
            </a:r>
            <a:r>
              <a:rPr lang="fr-FR" sz="1333" dirty="0" err="1">
                <a:solidFill>
                  <a:schemeClr val="tx1">
                    <a:lumMod val="75000"/>
                    <a:lumOff val="25000"/>
                  </a:schemeClr>
                </a:solidFill>
                <a:cs typeface="Arial" panose="020B0604020202020204" pitchFamily="34" charset="0"/>
              </a:rPr>
              <a:t>customer's</a:t>
            </a:r>
            <a:r>
              <a:rPr lang="fr-FR" sz="1333" dirty="0">
                <a:solidFill>
                  <a:schemeClr val="tx1">
                    <a:lumMod val="75000"/>
                    <a:lumOff val="25000"/>
                  </a:schemeClr>
                </a:solidFill>
                <a:cs typeface="Arial" panose="020B0604020202020204" pitchFamily="34" charset="0"/>
              </a:rPr>
              <a:t> budget</a:t>
            </a:r>
          </a:p>
        </p:txBody>
      </p:sp>
      <p:sp>
        <p:nvSpPr>
          <p:cNvPr id="334" name="Rectangle 333">
            <a:extLst>
              <a:ext uri="{FF2B5EF4-FFF2-40B4-BE49-F238E27FC236}">
                <a16:creationId xmlns:a16="http://schemas.microsoft.com/office/drawing/2014/main" id="{0FD973B6-3DAD-4BBF-B5FA-4E6671A30EC0}"/>
              </a:ext>
            </a:extLst>
          </p:cNvPr>
          <p:cNvSpPr/>
          <p:nvPr/>
        </p:nvSpPr>
        <p:spPr>
          <a:xfrm>
            <a:off x="1238483" y="2904132"/>
            <a:ext cx="2506611" cy="738000"/>
          </a:xfrm>
          <a:prstGeom prst="rect">
            <a:avLst/>
          </a:prstGeom>
          <a:solidFill>
            <a:schemeClr val="bg1">
              <a:lumMod val="95000"/>
            </a:schemeClr>
          </a:solidFill>
          <a:ln w="6350">
            <a:solidFill>
              <a:srgbClr val="00396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a:solidFill>
                  <a:schemeClr val="tx1">
                    <a:lumMod val="75000"/>
                    <a:lumOff val="25000"/>
                  </a:schemeClr>
                </a:solidFill>
                <a:cs typeface="Arial" panose="020B0604020202020204" pitchFamily="34" charset="0"/>
              </a:rPr>
              <a:t>Preserve the cash flow</a:t>
            </a:r>
          </a:p>
        </p:txBody>
      </p:sp>
      <p:sp>
        <p:nvSpPr>
          <p:cNvPr id="332" name="Rectangle 331">
            <a:extLst>
              <a:ext uri="{FF2B5EF4-FFF2-40B4-BE49-F238E27FC236}">
                <a16:creationId xmlns:a16="http://schemas.microsoft.com/office/drawing/2014/main" id="{75040FAE-12FD-46CF-930A-93C1477D702F}"/>
              </a:ext>
            </a:extLst>
          </p:cNvPr>
          <p:cNvSpPr/>
          <p:nvPr/>
        </p:nvSpPr>
        <p:spPr>
          <a:xfrm>
            <a:off x="1238483" y="3854251"/>
            <a:ext cx="2506611" cy="738000"/>
          </a:xfrm>
          <a:prstGeom prst="rect">
            <a:avLst/>
          </a:prstGeom>
          <a:solidFill>
            <a:schemeClr val="bg1">
              <a:lumMod val="95000"/>
            </a:schemeClr>
          </a:solidFill>
          <a:ln w="6350">
            <a:solidFill>
              <a:srgbClr val="00396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Have a good solvency rating</a:t>
            </a:r>
            <a:endParaRPr lang="fr-FR" sz="1333" dirty="0">
              <a:solidFill>
                <a:schemeClr val="tx1">
                  <a:lumMod val="75000"/>
                  <a:lumOff val="25000"/>
                </a:schemeClr>
              </a:solidFill>
              <a:cs typeface="Arial" panose="020B0604020202020204" pitchFamily="34" charset="0"/>
            </a:endParaRPr>
          </a:p>
        </p:txBody>
      </p:sp>
      <p:cxnSp>
        <p:nvCxnSpPr>
          <p:cNvPr id="315" name="Straight Connector 217">
            <a:extLst>
              <a:ext uri="{FF2B5EF4-FFF2-40B4-BE49-F238E27FC236}">
                <a16:creationId xmlns:a16="http://schemas.microsoft.com/office/drawing/2014/main" id="{989498EC-A9E8-4A9E-A22B-5B0C2BDC87BF}"/>
              </a:ext>
            </a:extLst>
          </p:cNvPr>
          <p:cNvCxnSpPr>
            <a:cxnSpLocks/>
          </p:cNvCxnSpPr>
          <p:nvPr/>
        </p:nvCxnSpPr>
        <p:spPr>
          <a:xfrm>
            <a:off x="845033" y="2502350"/>
            <a:ext cx="1100" cy="32928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7" name="Group 219">
            <a:extLst>
              <a:ext uri="{FF2B5EF4-FFF2-40B4-BE49-F238E27FC236}">
                <a16:creationId xmlns:a16="http://schemas.microsoft.com/office/drawing/2014/main" id="{7024E1AC-1713-4A58-8C59-34CD62A871ED}"/>
              </a:ext>
            </a:extLst>
          </p:cNvPr>
          <p:cNvGrpSpPr/>
          <p:nvPr/>
        </p:nvGrpSpPr>
        <p:grpSpPr>
          <a:xfrm>
            <a:off x="600981" y="2173166"/>
            <a:ext cx="633863" cy="329184"/>
            <a:chOff x="1033529" y="2924476"/>
            <a:chExt cx="633863" cy="329184"/>
          </a:xfrm>
        </p:grpSpPr>
        <p:grpSp>
          <p:nvGrpSpPr>
            <p:cNvPr id="328" name="Group 230">
              <a:extLst>
                <a:ext uri="{FF2B5EF4-FFF2-40B4-BE49-F238E27FC236}">
                  <a16:creationId xmlns:a16="http://schemas.microsoft.com/office/drawing/2014/main" id="{C794D6EE-70C4-4576-8EA9-A0DEEDCA5878}"/>
                </a:ext>
              </a:extLst>
            </p:cNvPr>
            <p:cNvGrpSpPr/>
            <p:nvPr/>
          </p:nvGrpSpPr>
          <p:grpSpPr>
            <a:xfrm>
              <a:off x="1033529" y="2924476"/>
              <a:ext cx="476176" cy="329184"/>
              <a:chOff x="1033529" y="2924476"/>
              <a:chExt cx="476176" cy="329184"/>
            </a:xfrm>
          </p:grpSpPr>
          <p:sp>
            <p:nvSpPr>
              <p:cNvPr id="330" name="Oval 232">
                <a:extLst>
                  <a:ext uri="{FF2B5EF4-FFF2-40B4-BE49-F238E27FC236}">
                    <a16:creationId xmlns:a16="http://schemas.microsoft.com/office/drawing/2014/main" id="{18A5B701-0C5E-4A7D-BE14-35EA0747C358}"/>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31" name="TextBox 233">
                <a:extLst>
                  <a:ext uri="{FF2B5EF4-FFF2-40B4-BE49-F238E27FC236}">
                    <a16:creationId xmlns:a16="http://schemas.microsoft.com/office/drawing/2014/main" id="{F65B36A2-F050-4788-8656-7538102C0617}"/>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01</a:t>
                </a:r>
                <a:endParaRPr lang="en-IN" sz="1200" dirty="0">
                  <a:latin typeface="Encode Sans Expanded" panose="00000505000000000000" pitchFamily="2" charset="0"/>
                  <a:cs typeface="Arial" panose="020B0604020202020204" pitchFamily="34" charset="0"/>
                </a:endParaRPr>
              </a:p>
            </p:txBody>
          </p:sp>
        </p:grpSp>
        <p:cxnSp>
          <p:nvCxnSpPr>
            <p:cNvPr id="329" name="Straight Connector 231">
              <a:extLst>
                <a:ext uri="{FF2B5EF4-FFF2-40B4-BE49-F238E27FC236}">
                  <a16:creationId xmlns:a16="http://schemas.microsoft.com/office/drawing/2014/main" id="{2BDD3BA8-F572-4162-B96F-DA30D4626590}"/>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8" name="Group 220">
            <a:extLst>
              <a:ext uri="{FF2B5EF4-FFF2-40B4-BE49-F238E27FC236}">
                <a16:creationId xmlns:a16="http://schemas.microsoft.com/office/drawing/2014/main" id="{9E6703AC-E940-46B7-997C-DCFE77D66B2A}"/>
              </a:ext>
            </a:extLst>
          </p:cNvPr>
          <p:cNvGrpSpPr/>
          <p:nvPr/>
        </p:nvGrpSpPr>
        <p:grpSpPr>
          <a:xfrm>
            <a:off x="600981" y="3106198"/>
            <a:ext cx="633863" cy="329184"/>
            <a:chOff x="1033529" y="2924476"/>
            <a:chExt cx="633863" cy="329184"/>
          </a:xfrm>
        </p:grpSpPr>
        <p:grpSp>
          <p:nvGrpSpPr>
            <p:cNvPr id="324" name="Group 226">
              <a:extLst>
                <a:ext uri="{FF2B5EF4-FFF2-40B4-BE49-F238E27FC236}">
                  <a16:creationId xmlns:a16="http://schemas.microsoft.com/office/drawing/2014/main" id="{648BBD61-8220-47F4-9BC1-87EDB7B89BB3}"/>
                </a:ext>
              </a:extLst>
            </p:cNvPr>
            <p:cNvGrpSpPr/>
            <p:nvPr/>
          </p:nvGrpSpPr>
          <p:grpSpPr>
            <a:xfrm>
              <a:off x="1033529" y="2924476"/>
              <a:ext cx="476176" cy="329184"/>
              <a:chOff x="1033529" y="2924476"/>
              <a:chExt cx="476176" cy="329184"/>
            </a:xfrm>
          </p:grpSpPr>
          <p:sp>
            <p:nvSpPr>
              <p:cNvPr id="326" name="Oval 228">
                <a:extLst>
                  <a:ext uri="{FF2B5EF4-FFF2-40B4-BE49-F238E27FC236}">
                    <a16:creationId xmlns:a16="http://schemas.microsoft.com/office/drawing/2014/main" id="{AB421ABF-E2C5-4BFE-9268-B0B4BDDE47B6}"/>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27" name="TextBox 229">
                <a:extLst>
                  <a:ext uri="{FF2B5EF4-FFF2-40B4-BE49-F238E27FC236}">
                    <a16:creationId xmlns:a16="http://schemas.microsoft.com/office/drawing/2014/main" id="{B4911DD9-6EF1-4375-B37F-E30DC49361E0}"/>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02</a:t>
                </a:r>
                <a:endParaRPr lang="en-IN" sz="1200" dirty="0">
                  <a:latin typeface="Encode Sans Expanded" panose="00000505000000000000" pitchFamily="2" charset="0"/>
                  <a:cs typeface="Arial" panose="020B0604020202020204" pitchFamily="34" charset="0"/>
                </a:endParaRPr>
              </a:p>
            </p:txBody>
          </p:sp>
        </p:grpSp>
        <p:cxnSp>
          <p:nvCxnSpPr>
            <p:cNvPr id="325" name="Straight Connector 227">
              <a:extLst>
                <a:ext uri="{FF2B5EF4-FFF2-40B4-BE49-F238E27FC236}">
                  <a16:creationId xmlns:a16="http://schemas.microsoft.com/office/drawing/2014/main" id="{FE58E02B-27B3-4678-B3E6-20A21FB11BBA}"/>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9" name="Group 221">
            <a:extLst>
              <a:ext uri="{FF2B5EF4-FFF2-40B4-BE49-F238E27FC236}">
                <a16:creationId xmlns:a16="http://schemas.microsoft.com/office/drawing/2014/main" id="{01087FEC-964E-459D-BB05-B94DA257FCDD}"/>
              </a:ext>
            </a:extLst>
          </p:cNvPr>
          <p:cNvGrpSpPr/>
          <p:nvPr/>
        </p:nvGrpSpPr>
        <p:grpSpPr>
          <a:xfrm>
            <a:off x="600981" y="4053274"/>
            <a:ext cx="633863" cy="329184"/>
            <a:chOff x="1033529" y="2924476"/>
            <a:chExt cx="633863" cy="329184"/>
          </a:xfrm>
        </p:grpSpPr>
        <p:grpSp>
          <p:nvGrpSpPr>
            <p:cNvPr id="320" name="Group 222">
              <a:extLst>
                <a:ext uri="{FF2B5EF4-FFF2-40B4-BE49-F238E27FC236}">
                  <a16:creationId xmlns:a16="http://schemas.microsoft.com/office/drawing/2014/main" id="{70D397DC-F8CB-48BD-AA38-0B2F0F4DA898}"/>
                </a:ext>
              </a:extLst>
            </p:cNvPr>
            <p:cNvGrpSpPr/>
            <p:nvPr/>
          </p:nvGrpSpPr>
          <p:grpSpPr>
            <a:xfrm>
              <a:off x="1033529" y="2924476"/>
              <a:ext cx="476176" cy="329184"/>
              <a:chOff x="1033529" y="2924476"/>
              <a:chExt cx="476176" cy="329184"/>
            </a:xfrm>
          </p:grpSpPr>
          <p:sp>
            <p:nvSpPr>
              <p:cNvPr id="322" name="Oval 224">
                <a:extLst>
                  <a:ext uri="{FF2B5EF4-FFF2-40B4-BE49-F238E27FC236}">
                    <a16:creationId xmlns:a16="http://schemas.microsoft.com/office/drawing/2014/main" id="{8FAB6FED-66B4-4C8C-8672-A4770CF31C7F}"/>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23" name="TextBox 225">
                <a:extLst>
                  <a:ext uri="{FF2B5EF4-FFF2-40B4-BE49-F238E27FC236}">
                    <a16:creationId xmlns:a16="http://schemas.microsoft.com/office/drawing/2014/main" id="{1136A6F8-67E4-4699-A703-37FCE9F94CB3}"/>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03</a:t>
                </a:r>
                <a:endParaRPr lang="en-IN" sz="1200" dirty="0">
                  <a:latin typeface="Encode Sans Expanded" panose="00000505000000000000" pitchFamily="2" charset="0"/>
                  <a:cs typeface="Arial" panose="020B0604020202020204" pitchFamily="34" charset="0"/>
                </a:endParaRPr>
              </a:p>
            </p:txBody>
          </p:sp>
        </p:grpSp>
        <p:cxnSp>
          <p:nvCxnSpPr>
            <p:cNvPr id="321" name="Straight Connector 223">
              <a:extLst>
                <a:ext uri="{FF2B5EF4-FFF2-40B4-BE49-F238E27FC236}">
                  <a16:creationId xmlns:a16="http://schemas.microsoft.com/office/drawing/2014/main" id="{79354579-DF92-4107-A6B9-32200EEA7239}"/>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5" name="Rectangle 354">
            <a:extLst>
              <a:ext uri="{FF2B5EF4-FFF2-40B4-BE49-F238E27FC236}">
                <a16:creationId xmlns:a16="http://schemas.microsoft.com/office/drawing/2014/main" id="{7678C3C9-6E21-4BF4-879D-22A0D6EE6621}"/>
              </a:ext>
            </a:extLst>
          </p:cNvPr>
          <p:cNvSpPr/>
          <p:nvPr/>
        </p:nvSpPr>
        <p:spPr>
          <a:xfrm>
            <a:off x="1238483" y="4721371"/>
            <a:ext cx="2506611" cy="738000"/>
          </a:xfrm>
          <a:prstGeom prst="rect">
            <a:avLst/>
          </a:prstGeom>
          <a:solidFill>
            <a:schemeClr val="bg1">
              <a:lumMod val="95000"/>
            </a:schemeClr>
          </a:solidFill>
          <a:ln w="6350">
            <a:solidFill>
              <a:srgbClr val="00396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err="1">
                <a:solidFill>
                  <a:schemeClr val="tx1">
                    <a:lumMod val="75000"/>
                    <a:lumOff val="25000"/>
                  </a:schemeClr>
                </a:solidFill>
                <a:cs typeface="Arial" panose="020B0604020202020204" pitchFamily="34" charset="0"/>
              </a:rPr>
              <a:t>Make</a:t>
            </a:r>
            <a:r>
              <a:rPr lang="fr-FR" sz="1333" dirty="0">
                <a:solidFill>
                  <a:schemeClr val="tx1">
                    <a:lumMod val="75000"/>
                    <a:lumOff val="25000"/>
                  </a:schemeClr>
                </a:solidFill>
                <a:cs typeface="Arial" panose="020B0604020202020204" pitchFamily="34" charset="0"/>
              </a:rPr>
              <a:t> </a:t>
            </a:r>
            <a:r>
              <a:rPr lang="fr-FR" sz="1333" dirty="0" err="1">
                <a:solidFill>
                  <a:schemeClr val="tx1">
                    <a:lumMod val="75000"/>
                    <a:lumOff val="25000"/>
                  </a:schemeClr>
                </a:solidFill>
                <a:cs typeface="Arial" panose="020B0604020202020204" pitchFamily="34" charset="0"/>
              </a:rPr>
              <a:t>expenses</a:t>
            </a:r>
            <a:endParaRPr lang="fr-FR" sz="1333" dirty="0">
              <a:solidFill>
                <a:schemeClr val="tx1">
                  <a:lumMod val="75000"/>
                  <a:lumOff val="25000"/>
                </a:schemeClr>
              </a:solidFill>
              <a:cs typeface="Arial" panose="020B0604020202020204" pitchFamily="34" charset="0"/>
            </a:endParaRPr>
          </a:p>
        </p:txBody>
      </p:sp>
      <p:sp>
        <p:nvSpPr>
          <p:cNvPr id="357" name="Rectangle 356">
            <a:extLst>
              <a:ext uri="{FF2B5EF4-FFF2-40B4-BE49-F238E27FC236}">
                <a16:creationId xmlns:a16="http://schemas.microsoft.com/office/drawing/2014/main" id="{0DFEC147-A59E-443D-BEEB-099C5723319D}"/>
              </a:ext>
            </a:extLst>
          </p:cNvPr>
          <p:cNvSpPr/>
          <p:nvPr/>
        </p:nvSpPr>
        <p:spPr>
          <a:xfrm>
            <a:off x="1238483" y="5588491"/>
            <a:ext cx="2506611" cy="738000"/>
          </a:xfrm>
          <a:prstGeom prst="rect">
            <a:avLst/>
          </a:prstGeom>
          <a:solidFill>
            <a:schemeClr val="bg1">
              <a:lumMod val="95000"/>
            </a:schemeClr>
          </a:solidFill>
          <a:ln w="6350">
            <a:solidFill>
              <a:srgbClr val="00396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a:solidFill>
                  <a:schemeClr val="tx1">
                    <a:lumMod val="75000"/>
                    <a:lumOff val="25000"/>
                  </a:schemeClr>
                </a:solidFill>
                <a:cs typeface="Arial" panose="020B0604020202020204" pitchFamily="34" charset="0"/>
              </a:rPr>
              <a:t>Limit the </a:t>
            </a:r>
            <a:r>
              <a:rPr lang="fr-FR" sz="1333" dirty="0" err="1">
                <a:solidFill>
                  <a:schemeClr val="tx1">
                    <a:lumMod val="75000"/>
                    <a:lumOff val="25000"/>
                  </a:schemeClr>
                </a:solidFill>
                <a:cs typeface="Arial" panose="020B0604020202020204" pitchFamily="34" charset="0"/>
              </a:rPr>
              <a:t>risks</a:t>
            </a:r>
            <a:endParaRPr lang="fr-FR" sz="1333" dirty="0">
              <a:solidFill>
                <a:schemeClr val="tx1">
                  <a:lumMod val="75000"/>
                  <a:lumOff val="25000"/>
                </a:schemeClr>
              </a:solidFill>
              <a:cs typeface="Arial" panose="020B0604020202020204" pitchFamily="34" charset="0"/>
            </a:endParaRPr>
          </a:p>
        </p:txBody>
      </p:sp>
      <p:grpSp>
        <p:nvGrpSpPr>
          <p:cNvPr id="359" name="Group 221">
            <a:extLst>
              <a:ext uri="{FF2B5EF4-FFF2-40B4-BE49-F238E27FC236}">
                <a16:creationId xmlns:a16="http://schemas.microsoft.com/office/drawing/2014/main" id="{19AF346C-C714-445E-9BCD-DF931C92A0A4}"/>
              </a:ext>
            </a:extLst>
          </p:cNvPr>
          <p:cNvGrpSpPr/>
          <p:nvPr/>
        </p:nvGrpSpPr>
        <p:grpSpPr>
          <a:xfrm>
            <a:off x="600981" y="4923437"/>
            <a:ext cx="633863" cy="329184"/>
            <a:chOff x="1033529" y="2924476"/>
            <a:chExt cx="633863" cy="329184"/>
          </a:xfrm>
        </p:grpSpPr>
        <p:grpSp>
          <p:nvGrpSpPr>
            <p:cNvPr id="360" name="Group 222">
              <a:extLst>
                <a:ext uri="{FF2B5EF4-FFF2-40B4-BE49-F238E27FC236}">
                  <a16:creationId xmlns:a16="http://schemas.microsoft.com/office/drawing/2014/main" id="{BDFF4144-C1B2-4C20-817B-21A42CDAF26E}"/>
                </a:ext>
              </a:extLst>
            </p:cNvPr>
            <p:cNvGrpSpPr/>
            <p:nvPr/>
          </p:nvGrpSpPr>
          <p:grpSpPr>
            <a:xfrm>
              <a:off x="1033529" y="2924476"/>
              <a:ext cx="476176" cy="329184"/>
              <a:chOff x="1033529" y="2924476"/>
              <a:chExt cx="476176" cy="329184"/>
            </a:xfrm>
          </p:grpSpPr>
          <p:sp>
            <p:nvSpPr>
              <p:cNvPr id="362" name="Oval 224">
                <a:extLst>
                  <a:ext uri="{FF2B5EF4-FFF2-40B4-BE49-F238E27FC236}">
                    <a16:creationId xmlns:a16="http://schemas.microsoft.com/office/drawing/2014/main" id="{B2C37206-FBFA-4273-B153-0833590A4C62}"/>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63" name="TextBox 225">
                <a:extLst>
                  <a:ext uri="{FF2B5EF4-FFF2-40B4-BE49-F238E27FC236}">
                    <a16:creationId xmlns:a16="http://schemas.microsoft.com/office/drawing/2014/main" id="{37FB0B60-5E1A-4633-BA12-5276B82EF296}"/>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04</a:t>
                </a:r>
                <a:endParaRPr lang="en-IN" sz="1200" dirty="0">
                  <a:latin typeface="Encode Sans Expanded" panose="00000505000000000000" pitchFamily="2" charset="0"/>
                  <a:cs typeface="Arial" panose="020B0604020202020204" pitchFamily="34" charset="0"/>
                </a:endParaRPr>
              </a:p>
            </p:txBody>
          </p:sp>
        </p:grpSp>
        <p:cxnSp>
          <p:nvCxnSpPr>
            <p:cNvPr id="361" name="Straight Connector 223">
              <a:extLst>
                <a:ext uri="{FF2B5EF4-FFF2-40B4-BE49-F238E27FC236}">
                  <a16:creationId xmlns:a16="http://schemas.microsoft.com/office/drawing/2014/main" id="{AC6F839C-45ED-455D-8EF8-F998F3B0E382}"/>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4" name="Group 221">
            <a:extLst>
              <a:ext uri="{FF2B5EF4-FFF2-40B4-BE49-F238E27FC236}">
                <a16:creationId xmlns:a16="http://schemas.microsoft.com/office/drawing/2014/main" id="{4A45D80B-A671-4BB4-A02F-EB378BD0347A}"/>
              </a:ext>
            </a:extLst>
          </p:cNvPr>
          <p:cNvGrpSpPr/>
          <p:nvPr/>
        </p:nvGrpSpPr>
        <p:grpSpPr>
          <a:xfrm>
            <a:off x="600981" y="5790557"/>
            <a:ext cx="633863" cy="329184"/>
            <a:chOff x="1033529" y="2924476"/>
            <a:chExt cx="633863" cy="329184"/>
          </a:xfrm>
        </p:grpSpPr>
        <p:grpSp>
          <p:nvGrpSpPr>
            <p:cNvPr id="365" name="Group 222">
              <a:extLst>
                <a:ext uri="{FF2B5EF4-FFF2-40B4-BE49-F238E27FC236}">
                  <a16:creationId xmlns:a16="http://schemas.microsoft.com/office/drawing/2014/main" id="{43A115F9-937A-4068-8109-5B1C32690B96}"/>
                </a:ext>
              </a:extLst>
            </p:cNvPr>
            <p:cNvGrpSpPr/>
            <p:nvPr/>
          </p:nvGrpSpPr>
          <p:grpSpPr>
            <a:xfrm>
              <a:off x="1033529" y="2924476"/>
              <a:ext cx="476176" cy="329184"/>
              <a:chOff x="1033529" y="2924476"/>
              <a:chExt cx="476176" cy="329184"/>
            </a:xfrm>
          </p:grpSpPr>
          <p:sp>
            <p:nvSpPr>
              <p:cNvPr id="367" name="Oval 224">
                <a:extLst>
                  <a:ext uri="{FF2B5EF4-FFF2-40B4-BE49-F238E27FC236}">
                    <a16:creationId xmlns:a16="http://schemas.microsoft.com/office/drawing/2014/main" id="{8A33451E-ABF4-44EC-8624-6381074D7950}"/>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68" name="TextBox 225">
                <a:extLst>
                  <a:ext uri="{FF2B5EF4-FFF2-40B4-BE49-F238E27FC236}">
                    <a16:creationId xmlns:a16="http://schemas.microsoft.com/office/drawing/2014/main" id="{64794048-4019-4236-B5DB-D40586998AB1}"/>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05</a:t>
                </a:r>
                <a:endParaRPr lang="en-IN" sz="1200" dirty="0">
                  <a:latin typeface="Encode Sans Expanded" panose="00000505000000000000" pitchFamily="2" charset="0"/>
                  <a:cs typeface="Arial" panose="020B0604020202020204" pitchFamily="34" charset="0"/>
                </a:endParaRPr>
              </a:p>
            </p:txBody>
          </p:sp>
        </p:grpSp>
        <p:cxnSp>
          <p:nvCxnSpPr>
            <p:cNvPr id="366" name="Straight Connector 223">
              <a:extLst>
                <a:ext uri="{FF2B5EF4-FFF2-40B4-BE49-F238E27FC236}">
                  <a16:creationId xmlns:a16="http://schemas.microsoft.com/office/drawing/2014/main" id="{E1994560-6F9F-41AD-A298-35C74888D389}"/>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72" name="Rectangle 371">
            <a:extLst>
              <a:ext uri="{FF2B5EF4-FFF2-40B4-BE49-F238E27FC236}">
                <a16:creationId xmlns:a16="http://schemas.microsoft.com/office/drawing/2014/main" id="{0ED2A2D0-8EF5-44E8-84ED-3F766E560C9C}"/>
              </a:ext>
            </a:extLst>
          </p:cNvPr>
          <p:cNvSpPr/>
          <p:nvPr/>
        </p:nvSpPr>
        <p:spPr>
          <a:xfrm>
            <a:off x="1238483" y="1035225"/>
            <a:ext cx="2506611" cy="739003"/>
          </a:xfrm>
          <a:prstGeom prst="rect">
            <a:avLst/>
          </a:prstGeom>
          <a:solidFill>
            <a:srgbClr val="00396F"/>
          </a:solidFill>
          <a:ln w="6350">
            <a:solidFill>
              <a:srgbClr val="04A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a:solidFill>
                  <a:schemeClr val="bg1"/>
                </a:solidFill>
                <a:latin typeface="+mj-lt"/>
                <a:cs typeface="Arial" panose="020B0604020202020204" pitchFamily="34" charset="0"/>
              </a:rPr>
              <a:t>Business </a:t>
            </a:r>
            <a:r>
              <a:rPr lang="fr-FR" sz="1333" dirty="0" err="1">
                <a:solidFill>
                  <a:schemeClr val="bg1"/>
                </a:solidFill>
                <a:latin typeface="+mj-lt"/>
                <a:cs typeface="Arial" panose="020B0604020202020204" pitchFamily="34" charset="0"/>
              </a:rPr>
              <a:t>criteria</a:t>
            </a:r>
            <a:endParaRPr lang="fr-FR" sz="1333" dirty="0">
              <a:solidFill>
                <a:schemeClr val="bg1"/>
              </a:solidFill>
              <a:latin typeface="+mj-lt"/>
              <a:cs typeface="Arial" panose="020B0604020202020204" pitchFamily="34" charset="0"/>
            </a:endParaRPr>
          </a:p>
        </p:txBody>
      </p:sp>
      <p:sp>
        <p:nvSpPr>
          <p:cNvPr id="373" name="Rectangle 372">
            <a:extLst>
              <a:ext uri="{FF2B5EF4-FFF2-40B4-BE49-F238E27FC236}">
                <a16:creationId xmlns:a16="http://schemas.microsoft.com/office/drawing/2014/main" id="{0A370153-D684-4968-AD81-444BCCA384DD}"/>
              </a:ext>
            </a:extLst>
          </p:cNvPr>
          <p:cNvSpPr/>
          <p:nvPr/>
        </p:nvSpPr>
        <p:spPr>
          <a:xfrm>
            <a:off x="4817688" y="1962116"/>
            <a:ext cx="2506611" cy="739003"/>
          </a:xfrm>
          <a:prstGeom prst="rect">
            <a:avLst/>
          </a:prstGeom>
          <a:solidFill>
            <a:schemeClr val="bg1">
              <a:lumMod val="95000"/>
            </a:schemeClr>
          </a:solidFill>
          <a:ln w="6350">
            <a:solidFill>
              <a:srgbClr val="F482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Keep the company costs/budget under control</a:t>
            </a:r>
            <a:endParaRPr lang="fr-FR" sz="1333" dirty="0">
              <a:solidFill>
                <a:schemeClr val="tx1">
                  <a:lumMod val="75000"/>
                  <a:lumOff val="25000"/>
                </a:schemeClr>
              </a:solidFill>
              <a:cs typeface="Arial" panose="020B0604020202020204" pitchFamily="34" charset="0"/>
            </a:endParaRPr>
          </a:p>
        </p:txBody>
      </p:sp>
      <p:sp>
        <p:nvSpPr>
          <p:cNvPr id="374" name="Rectangle 373">
            <a:extLst>
              <a:ext uri="{FF2B5EF4-FFF2-40B4-BE49-F238E27FC236}">
                <a16:creationId xmlns:a16="http://schemas.microsoft.com/office/drawing/2014/main" id="{95E463ED-0C40-4DA0-B9FC-BB86762BDE30}"/>
              </a:ext>
            </a:extLst>
          </p:cNvPr>
          <p:cNvSpPr/>
          <p:nvPr/>
        </p:nvSpPr>
        <p:spPr>
          <a:xfrm>
            <a:off x="4817688" y="2904132"/>
            <a:ext cx="2506611" cy="738000"/>
          </a:xfrm>
          <a:prstGeom prst="rect">
            <a:avLst/>
          </a:prstGeom>
          <a:solidFill>
            <a:schemeClr val="bg1">
              <a:lumMod val="95000"/>
            </a:schemeClr>
          </a:solidFill>
          <a:ln w="6350">
            <a:solidFill>
              <a:srgbClr val="F482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80% of bankruptcies are due to a lack of cash</a:t>
            </a:r>
            <a:endParaRPr lang="fr-FR" sz="1333" dirty="0">
              <a:solidFill>
                <a:schemeClr val="tx1">
                  <a:lumMod val="75000"/>
                  <a:lumOff val="25000"/>
                </a:schemeClr>
              </a:solidFill>
              <a:cs typeface="Arial" panose="020B0604020202020204" pitchFamily="34" charset="0"/>
            </a:endParaRPr>
          </a:p>
        </p:txBody>
      </p:sp>
      <p:sp>
        <p:nvSpPr>
          <p:cNvPr id="375" name="Rectangle 374">
            <a:extLst>
              <a:ext uri="{FF2B5EF4-FFF2-40B4-BE49-F238E27FC236}">
                <a16:creationId xmlns:a16="http://schemas.microsoft.com/office/drawing/2014/main" id="{34E2A5E1-9DC1-45FA-B296-D56056D8D24A}"/>
              </a:ext>
            </a:extLst>
          </p:cNvPr>
          <p:cNvSpPr/>
          <p:nvPr/>
        </p:nvSpPr>
        <p:spPr>
          <a:xfrm>
            <a:off x="4817688" y="3854251"/>
            <a:ext cx="2506611" cy="738000"/>
          </a:xfrm>
          <a:prstGeom prst="rect">
            <a:avLst/>
          </a:prstGeom>
          <a:solidFill>
            <a:schemeClr val="bg1">
              <a:lumMod val="95000"/>
            </a:schemeClr>
          </a:solidFill>
          <a:ln w="6350">
            <a:solidFill>
              <a:srgbClr val="F482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Access credit lines to fund investments</a:t>
            </a:r>
            <a:endParaRPr lang="fr-FR" sz="1333" dirty="0">
              <a:solidFill>
                <a:schemeClr val="tx1">
                  <a:lumMod val="75000"/>
                  <a:lumOff val="25000"/>
                </a:schemeClr>
              </a:solidFill>
              <a:cs typeface="Arial" panose="020B0604020202020204" pitchFamily="34" charset="0"/>
            </a:endParaRPr>
          </a:p>
        </p:txBody>
      </p:sp>
      <p:cxnSp>
        <p:nvCxnSpPr>
          <p:cNvPr id="376" name="Straight Connector 217">
            <a:extLst>
              <a:ext uri="{FF2B5EF4-FFF2-40B4-BE49-F238E27FC236}">
                <a16:creationId xmlns:a16="http://schemas.microsoft.com/office/drawing/2014/main" id="{A232FDD8-9344-458D-9C7C-1D7AA182E61D}"/>
              </a:ext>
            </a:extLst>
          </p:cNvPr>
          <p:cNvCxnSpPr>
            <a:cxnSpLocks/>
          </p:cNvCxnSpPr>
          <p:nvPr/>
        </p:nvCxnSpPr>
        <p:spPr>
          <a:xfrm>
            <a:off x="4424238" y="2502350"/>
            <a:ext cx="1100" cy="32928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7" name="Group 219">
            <a:extLst>
              <a:ext uri="{FF2B5EF4-FFF2-40B4-BE49-F238E27FC236}">
                <a16:creationId xmlns:a16="http://schemas.microsoft.com/office/drawing/2014/main" id="{BE032030-C4B1-4F90-8051-3A35A94910A4}"/>
              </a:ext>
            </a:extLst>
          </p:cNvPr>
          <p:cNvGrpSpPr/>
          <p:nvPr/>
        </p:nvGrpSpPr>
        <p:grpSpPr>
          <a:xfrm>
            <a:off x="4180186" y="2173166"/>
            <a:ext cx="633863" cy="329184"/>
            <a:chOff x="1033529" y="2924476"/>
            <a:chExt cx="633863" cy="329184"/>
          </a:xfrm>
        </p:grpSpPr>
        <p:grpSp>
          <p:nvGrpSpPr>
            <p:cNvPr id="378" name="Group 230">
              <a:extLst>
                <a:ext uri="{FF2B5EF4-FFF2-40B4-BE49-F238E27FC236}">
                  <a16:creationId xmlns:a16="http://schemas.microsoft.com/office/drawing/2014/main" id="{04AD6CC9-E0A3-4E74-ABE1-0C492FBC2A23}"/>
                </a:ext>
              </a:extLst>
            </p:cNvPr>
            <p:cNvGrpSpPr/>
            <p:nvPr/>
          </p:nvGrpSpPr>
          <p:grpSpPr>
            <a:xfrm>
              <a:off x="1033529" y="2924476"/>
              <a:ext cx="476176" cy="329184"/>
              <a:chOff x="1033529" y="2924476"/>
              <a:chExt cx="476176" cy="329184"/>
            </a:xfrm>
          </p:grpSpPr>
          <p:sp>
            <p:nvSpPr>
              <p:cNvPr id="380" name="Oval 232">
                <a:extLst>
                  <a:ext uri="{FF2B5EF4-FFF2-40B4-BE49-F238E27FC236}">
                    <a16:creationId xmlns:a16="http://schemas.microsoft.com/office/drawing/2014/main" id="{E4759F64-6BCE-4292-852F-116A8AD79824}"/>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81" name="TextBox 233">
                <a:extLst>
                  <a:ext uri="{FF2B5EF4-FFF2-40B4-BE49-F238E27FC236}">
                    <a16:creationId xmlns:a16="http://schemas.microsoft.com/office/drawing/2014/main" id="{DFEA9AAB-A5DF-43FB-BB54-B4A5393D51AC}"/>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01</a:t>
                </a:r>
                <a:endParaRPr lang="en-IN" sz="1200" dirty="0">
                  <a:latin typeface="Encode Sans Expanded" panose="00000505000000000000" pitchFamily="2" charset="0"/>
                  <a:cs typeface="Arial" panose="020B0604020202020204" pitchFamily="34" charset="0"/>
                </a:endParaRPr>
              </a:p>
            </p:txBody>
          </p:sp>
        </p:grpSp>
        <p:cxnSp>
          <p:nvCxnSpPr>
            <p:cNvPr id="379" name="Straight Connector 231">
              <a:extLst>
                <a:ext uri="{FF2B5EF4-FFF2-40B4-BE49-F238E27FC236}">
                  <a16:creationId xmlns:a16="http://schemas.microsoft.com/office/drawing/2014/main" id="{9ACDFE4E-133D-49F8-A1E7-333DFA5AC7A0}"/>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Group 220">
            <a:extLst>
              <a:ext uri="{FF2B5EF4-FFF2-40B4-BE49-F238E27FC236}">
                <a16:creationId xmlns:a16="http://schemas.microsoft.com/office/drawing/2014/main" id="{ED3FEBE1-D530-40C7-B8D0-159826999092}"/>
              </a:ext>
            </a:extLst>
          </p:cNvPr>
          <p:cNvGrpSpPr/>
          <p:nvPr/>
        </p:nvGrpSpPr>
        <p:grpSpPr>
          <a:xfrm>
            <a:off x="4180186" y="3106198"/>
            <a:ext cx="633863" cy="329184"/>
            <a:chOff x="1033529" y="2924476"/>
            <a:chExt cx="633863" cy="329184"/>
          </a:xfrm>
        </p:grpSpPr>
        <p:grpSp>
          <p:nvGrpSpPr>
            <p:cNvPr id="383" name="Group 226">
              <a:extLst>
                <a:ext uri="{FF2B5EF4-FFF2-40B4-BE49-F238E27FC236}">
                  <a16:creationId xmlns:a16="http://schemas.microsoft.com/office/drawing/2014/main" id="{4CD0CF62-9CF4-4A16-B5C5-3AE5129387A8}"/>
                </a:ext>
              </a:extLst>
            </p:cNvPr>
            <p:cNvGrpSpPr/>
            <p:nvPr/>
          </p:nvGrpSpPr>
          <p:grpSpPr>
            <a:xfrm>
              <a:off x="1033529" y="2924476"/>
              <a:ext cx="476176" cy="329184"/>
              <a:chOff x="1033529" y="2924476"/>
              <a:chExt cx="476176" cy="329184"/>
            </a:xfrm>
          </p:grpSpPr>
          <p:sp>
            <p:nvSpPr>
              <p:cNvPr id="385" name="Oval 228">
                <a:extLst>
                  <a:ext uri="{FF2B5EF4-FFF2-40B4-BE49-F238E27FC236}">
                    <a16:creationId xmlns:a16="http://schemas.microsoft.com/office/drawing/2014/main" id="{E37EAD9D-612E-4B36-9134-0D93032300EF}"/>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86" name="TextBox 229">
                <a:extLst>
                  <a:ext uri="{FF2B5EF4-FFF2-40B4-BE49-F238E27FC236}">
                    <a16:creationId xmlns:a16="http://schemas.microsoft.com/office/drawing/2014/main" id="{FFF6B66F-3787-4669-94E0-2B8BEBE1E644}"/>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02</a:t>
                </a:r>
                <a:endParaRPr lang="en-IN" sz="1200" dirty="0">
                  <a:latin typeface="Encode Sans Expanded" panose="00000505000000000000" pitchFamily="2" charset="0"/>
                  <a:cs typeface="Arial" panose="020B0604020202020204" pitchFamily="34" charset="0"/>
                </a:endParaRPr>
              </a:p>
            </p:txBody>
          </p:sp>
        </p:grpSp>
        <p:cxnSp>
          <p:nvCxnSpPr>
            <p:cNvPr id="384" name="Straight Connector 227">
              <a:extLst>
                <a:ext uri="{FF2B5EF4-FFF2-40B4-BE49-F238E27FC236}">
                  <a16:creationId xmlns:a16="http://schemas.microsoft.com/office/drawing/2014/main" id="{CF8EFC8C-91A0-409B-9DD3-64BA83B9B830}"/>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Group 221">
            <a:extLst>
              <a:ext uri="{FF2B5EF4-FFF2-40B4-BE49-F238E27FC236}">
                <a16:creationId xmlns:a16="http://schemas.microsoft.com/office/drawing/2014/main" id="{D660CA2B-3753-4E62-B570-80F41098B71F}"/>
              </a:ext>
            </a:extLst>
          </p:cNvPr>
          <p:cNvGrpSpPr/>
          <p:nvPr/>
        </p:nvGrpSpPr>
        <p:grpSpPr>
          <a:xfrm>
            <a:off x="4180186" y="4053274"/>
            <a:ext cx="633863" cy="329184"/>
            <a:chOff x="1033529" y="2924476"/>
            <a:chExt cx="633863" cy="329184"/>
          </a:xfrm>
        </p:grpSpPr>
        <p:grpSp>
          <p:nvGrpSpPr>
            <p:cNvPr id="388" name="Group 222">
              <a:extLst>
                <a:ext uri="{FF2B5EF4-FFF2-40B4-BE49-F238E27FC236}">
                  <a16:creationId xmlns:a16="http://schemas.microsoft.com/office/drawing/2014/main" id="{640EF24B-FDBC-4D79-A1F4-0786977D6F81}"/>
                </a:ext>
              </a:extLst>
            </p:cNvPr>
            <p:cNvGrpSpPr/>
            <p:nvPr/>
          </p:nvGrpSpPr>
          <p:grpSpPr>
            <a:xfrm>
              <a:off x="1033529" y="2924476"/>
              <a:ext cx="476176" cy="329184"/>
              <a:chOff x="1033529" y="2924476"/>
              <a:chExt cx="476176" cy="329184"/>
            </a:xfrm>
          </p:grpSpPr>
          <p:sp>
            <p:nvSpPr>
              <p:cNvPr id="390" name="Oval 224">
                <a:extLst>
                  <a:ext uri="{FF2B5EF4-FFF2-40B4-BE49-F238E27FC236}">
                    <a16:creationId xmlns:a16="http://schemas.microsoft.com/office/drawing/2014/main" id="{F0C4C145-34E9-433D-9EB9-DB4A14195CFA}"/>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91" name="TextBox 225">
                <a:extLst>
                  <a:ext uri="{FF2B5EF4-FFF2-40B4-BE49-F238E27FC236}">
                    <a16:creationId xmlns:a16="http://schemas.microsoft.com/office/drawing/2014/main" id="{C887B1DB-8938-4E0C-BE98-747824AAB0DB}"/>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03</a:t>
                </a:r>
                <a:endParaRPr lang="en-IN" sz="1200" dirty="0">
                  <a:latin typeface="Encode Sans Expanded" panose="00000505000000000000" pitchFamily="2" charset="0"/>
                  <a:cs typeface="Arial" panose="020B0604020202020204" pitchFamily="34" charset="0"/>
                </a:endParaRPr>
              </a:p>
            </p:txBody>
          </p:sp>
        </p:grpSp>
        <p:cxnSp>
          <p:nvCxnSpPr>
            <p:cNvPr id="389" name="Straight Connector 223">
              <a:extLst>
                <a:ext uri="{FF2B5EF4-FFF2-40B4-BE49-F238E27FC236}">
                  <a16:creationId xmlns:a16="http://schemas.microsoft.com/office/drawing/2014/main" id="{01C113B1-5C38-4C1E-BDFA-0893C9261AB3}"/>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92" name="Rectangle 391">
            <a:extLst>
              <a:ext uri="{FF2B5EF4-FFF2-40B4-BE49-F238E27FC236}">
                <a16:creationId xmlns:a16="http://schemas.microsoft.com/office/drawing/2014/main" id="{F42EC62B-D3B0-4003-A5DE-9FC8C8E3E337}"/>
              </a:ext>
            </a:extLst>
          </p:cNvPr>
          <p:cNvSpPr/>
          <p:nvPr/>
        </p:nvSpPr>
        <p:spPr>
          <a:xfrm>
            <a:off x="4817688" y="4721371"/>
            <a:ext cx="2506611" cy="738000"/>
          </a:xfrm>
          <a:prstGeom prst="rect">
            <a:avLst/>
          </a:prstGeom>
          <a:solidFill>
            <a:schemeClr val="bg1">
              <a:lumMod val="95000"/>
            </a:schemeClr>
          </a:solidFill>
          <a:ln w="6350">
            <a:solidFill>
              <a:srgbClr val="F482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err="1">
                <a:solidFill>
                  <a:schemeClr val="tx1">
                    <a:lumMod val="75000"/>
                    <a:lumOff val="25000"/>
                  </a:schemeClr>
                </a:solidFill>
                <a:cs typeface="Arial" panose="020B0604020202020204" pitchFamily="34" charset="0"/>
              </a:rPr>
              <a:t>Minimise</a:t>
            </a:r>
            <a:r>
              <a:rPr lang="en-US" sz="1333" dirty="0">
                <a:solidFill>
                  <a:schemeClr val="tx1">
                    <a:lumMod val="75000"/>
                    <a:lumOff val="25000"/>
                  </a:schemeClr>
                </a:solidFill>
                <a:cs typeface="Arial" panose="020B0604020202020204" pitchFamily="34" charset="0"/>
              </a:rPr>
              <a:t> the tax base and therefore the tax payable</a:t>
            </a:r>
            <a:endParaRPr lang="fr-FR" sz="1333" dirty="0">
              <a:solidFill>
                <a:schemeClr val="tx1">
                  <a:lumMod val="75000"/>
                  <a:lumOff val="25000"/>
                </a:schemeClr>
              </a:solidFill>
              <a:cs typeface="Arial" panose="020B0604020202020204" pitchFamily="34" charset="0"/>
            </a:endParaRPr>
          </a:p>
        </p:txBody>
      </p:sp>
      <p:sp>
        <p:nvSpPr>
          <p:cNvPr id="393" name="Rectangle 392">
            <a:extLst>
              <a:ext uri="{FF2B5EF4-FFF2-40B4-BE49-F238E27FC236}">
                <a16:creationId xmlns:a16="http://schemas.microsoft.com/office/drawing/2014/main" id="{25738723-0B13-4CA7-8FC6-D660C18115AE}"/>
              </a:ext>
            </a:extLst>
          </p:cNvPr>
          <p:cNvSpPr/>
          <p:nvPr/>
        </p:nvSpPr>
        <p:spPr>
          <a:xfrm>
            <a:off x="4817688" y="5588491"/>
            <a:ext cx="2506611" cy="738000"/>
          </a:xfrm>
          <a:prstGeom prst="rect">
            <a:avLst/>
          </a:prstGeom>
          <a:solidFill>
            <a:schemeClr val="bg1">
              <a:lumMod val="95000"/>
            </a:schemeClr>
          </a:solidFill>
          <a:ln w="6350">
            <a:solidFill>
              <a:srgbClr val="F482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Avoid unpleasant surprises (now, and when the vehicle is resold)</a:t>
            </a:r>
            <a:endParaRPr lang="fr-FR" sz="1333" dirty="0">
              <a:solidFill>
                <a:schemeClr val="tx1">
                  <a:lumMod val="75000"/>
                  <a:lumOff val="25000"/>
                </a:schemeClr>
              </a:solidFill>
              <a:cs typeface="Arial" panose="020B0604020202020204" pitchFamily="34" charset="0"/>
            </a:endParaRPr>
          </a:p>
        </p:txBody>
      </p:sp>
      <p:grpSp>
        <p:nvGrpSpPr>
          <p:cNvPr id="394" name="Group 221">
            <a:extLst>
              <a:ext uri="{FF2B5EF4-FFF2-40B4-BE49-F238E27FC236}">
                <a16:creationId xmlns:a16="http://schemas.microsoft.com/office/drawing/2014/main" id="{07B8C892-B612-4A92-A91A-832FB469C615}"/>
              </a:ext>
            </a:extLst>
          </p:cNvPr>
          <p:cNvGrpSpPr/>
          <p:nvPr/>
        </p:nvGrpSpPr>
        <p:grpSpPr>
          <a:xfrm>
            <a:off x="4180186" y="4923437"/>
            <a:ext cx="633863" cy="329184"/>
            <a:chOff x="1033529" y="2924476"/>
            <a:chExt cx="633863" cy="329184"/>
          </a:xfrm>
        </p:grpSpPr>
        <p:grpSp>
          <p:nvGrpSpPr>
            <p:cNvPr id="395" name="Group 222">
              <a:extLst>
                <a:ext uri="{FF2B5EF4-FFF2-40B4-BE49-F238E27FC236}">
                  <a16:creationId xmlns:a16="http://schemas.microsoft.com/office/drawing/2014/main" id="{3DECD10B-2652-4773-A116-F435665B99D7}"/>
                </a:ext>
              </a:extLst>
            </p:cNvPr>
            <p:cNvGrpSpPr/>
            <p:nvPr/>
          </p:nvGrpSpPr>
          <p:grpSpPr>
            <a:xfrm>
              <a:off x="1033529" y="2924476"/>
              <a:ext cx="476176" cy="329184"/>
              <a:chOff x="1033529" y="2924476"/>
              <a:chExt cx="476176" cy="329184"/>
            </a:xfrm>
          </p:grpSpPr>
          <p:sp>
            <p:nvSpPr>
              <p:cNvPr id="397" name="Oval 224">
                <a:extLst>
                  <a:ext uri="{FF2B5EF4-FFF2-40B4-BE49-F238E27FC236}">
                    <a16:creationId xmlns:a16="http://schemas.microsoft.com/office/drawing/2014/main" id="{98D4A0CA-C6A4-4976-8FA7-46E41C78DB7F}"/>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398" name="TextBox 225">
                <a:extLst>
                  <a:ext uri="{FF2B5EF4-FFF2-40B4-BE49-F238E27FC236}">
                    <a16:creationId xmlns:a16="http://schemas.microsoft.com/office/drawing/2014/main" id="{4100AB7E-FF4C-4F77-80A7-CED4475FAC79}"/>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04</a:t>
                </a:r>
                <a:endParaRPr lang="en-IN" sz="1200" dirty="0">
                  <a:latin typeface="Encode Sans Expanded" panose="00000505000000000000" pitchFamily="2" charset="0"/>
                  <a:cs typeface="Arial" panose="020B0604020202020204" pitchFamily="34" charset="0"/>
                </a:endParaRPr>
              </a:p>
            </p:txBody>
          </p:sp>
        </p:grpSp>
        <p:cxnSp>
          <p:nvCxnSpPr>
            <p:cNvPr id="396" name="Straight Connector 223">
              <a:extLst>
                <a:ext uri="{FF2B5EF4-FFF2-40B4-BE49-F238E27FC236}">
                  <a16:creationId xmlns:a16="http://schemas.microsoft.com/office/drawing/2014/main" id="{41E03C83-8D8F-475E-92BC-C7CEBB240DCF}"/>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9" name="Group 221">
            <a:extLst>
              <a:ext uri="{FF2B5EF4-FFF2-40B4-BE49-F238E27FC236}">
                <a16:creationId xmlns:a16="http://schemas.microsoft.com/office/drawing/2014/main" id="{65F466EA-299A-45F5-8192-0A2F2EAFA56A}"/>
              </a:ext>
            </a:extLst>
          </p:cNvPr>
          <p:cNvGrpSpPr/>
          <p:nvPr/>
        </p:nvGrpSpPr>
        <p:grpSpPr>
          <a:xfrm>
            <a:off x="4180186" y="5790557"/>
            <a:ext cx="633863" cy="329184"/>
            <a:chOff x="1033529" y="2924476"/>
            <a:chExt cx="633863" cy="329184"/>
          </a:xfrm>
        </p:grpSpPr>
        <p:grpSp>
          <p:nvGrpSpPr>
            <p:cNvPr id="400" name="Group 222">
              <a:extLst>
                <a:ext uri="{FF2B5EF4-FFF2-40B4-BE49-F238E27FC236}">
                  <a16:creationId xmlns:a16="http://schemas.microsoft.com/office/drawing/2014/main" id="{B40741D6-38EF-47CF-8CA6-4F673E0B918A}"/>
                </a:ext>
              </a:extLst>
            </p:cNvPr>
            <p:cNvGrpSpPr/>
            <p:nvPr/>
          </p:nvGrpSpPr>
          <p:grpSpPr>
            <a:xfrm>
              <a:off x="1033529" y="2924476"/>
              <a:ext cx="476176" cy="329184"/>
              <a:chOff x="1033529" y="2924476"/>
              <a:chExt cx="476176" cy="329184"/>
            </a:xfrm>
          </p:grpSpPr>
          <p:sp>
            <p:nvSpPr>
              <p:cNvPr id="402" name="Oval 224">
                <a:extLst>
                  <a:ext uri="{FF2B5EF4-FFF2-40B4-BE49-F238E27FC236}">
                    <a16:creationId xmlns:a16="http://schemas.microsoft.com/office/drawing/2014/main" id="{E4106377-AAF2-4E2C-9AFB-93884964D904}"/>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03" name="TextBox 225">
                <a:extLst>
                  <a:ext uri="{FF2B5EF4-FFF2-40B4-BE49-F238E27FC236}">
                    <a16:creationId xmlns:a16="http://schemas.microsoft.com/office/drawing/2014/main" id="{9ED55B64-E972-4BD9-B277-5401FFEFBC89}"/>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05</a:t>
                </a:r>
                <a:endParaRPr lang="en-IN" sz="1200" dirty="0">
                  <a:latin typeface="Encode Sans Expanded" panose="00000505000000000000" pitchFamily="2" charset="0"/>
                  <a:cs typeface="Arial" panose="020B0604020202020204" pitchFamily="34" charset="0"/>
                </a:endParaRPr>
              </a:p>
            </p:txBody>
          </p:sp>
        </p:grpSp>
        <p:cxnSp>
          <p:nvCxnSpPr>
            <p:cNvPr id="401" name="Straight Connector 223">
              <a:extLst>
                <a:ext uri="{FF2B5EF4-FFF2-40B4-BE49-F238E27FC236}">
                  <a16:creationId xmlns:a16="http://schemas.microsoft.com/office/drawing/2014/main" id="{7A9C152E-2CBE-4828-8129-94085C1F9F9F}"/>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4" name="Rectangle 403">
            <a:extLst>
              <a:ext uri="{FF2B5EF4-FFF2-40B4-BE49-F238E27FC236}">
                <a16:creationId xmlns:a16="http://schemas.microsoft.com/office/drawing/2014/main" id="{6D3C2E9E-5AFE-42E9-BE4E-542F3F55A1F9}"/>
              </a:ext>
            </a:extLst>
          </p:cNvPr>
          <p:cNvSpPr/>
          <p:nvPr/>
        </p:nvSpPr>
        <p:spPr>
          <a:xfrm>
            <a:off x="4817688" y="1035225"/>
            <a:ext cx="2506611" cy="739003"/>
          </a:xfrm>
          <a:prstGeom prst="rect">
            <a:avLst/>
          </a:prstGeom>
          <a:solidFill>
            <a:schemeClr val="accent2"/>
          </a:solidFill>
          <a:ln w="6350">
            <a:solidFill>
              <a:srgbClr val="04A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fr-FR" sz="1333" dirty="0" err="1">
                <a:solidFill>
                  <a:schemeClr val="bg1"/>
                </a:solidFill>
                <a:latin typeface="+mj-lt"/>
                <a:cs typeface="Arial" panose="020B0604020202020204" pitchFamily="34" charset="0"/>
              </a:rPr>
              <a:t>Why</a:t>
            </a:r>
            <a:r>
              <a:rPr lang="fr-FR" sz="1333" dirty="0">
                <a:solidFill>
                  <a:schemeClr val="bg1"/>
                </a:solidFill>
                <a:latin typeface="+mj-lt"/>
                <a:cs typeface="Arial" panose="020B0604020202020204" pitchFamily="34" charset="0"/>
              </a:rPr>
              <a:t> </a:t>
            </a:r>
            <a:r>
              <a:rPr lang="fr-FR" sz="1333" dirty="0" err="1">
                <a:solidFill>
                  <a:schemeClr val="bg1"/>
                </a:solidFill>
                <a:latin typeface="+mj-lt"/>
                <a:cs typeface="Arial" panose="020B0604020202020204" pitchFamily="34" charset="0"/>
              </a:rPr>
              <a:t>is</a:t>
            </a:r>
            <a:r>
              <a:rPr lang="fr-FR" sz="1333" dirty="0">
                <a:solidFill>
                  <a:schemeClr val="bg1"/>
                </a:solidFill>
                <a:latin typeface="+mj-lt"/>
                <a:cs typeface="Arial" panose="020B0604020202020204" pitchFamily="34" charset="0"/>
              </a:rPr>
              <a:t> </a:t>
            </a:r>
            <a:r>
              <a:rPr lang="fr-FR" sz="1333" dirty="0" err="1">
                <a:solidFill>
                  <a:schemeClr val="bg1"/>
                </a:solidFill>
                <a:latin typeface="+mj-lt"/>
                <a:cs typeface="Arial" panose="020B0604020202020204" pitchFamily="34" charset="0"/>
              </a:rPr>
              <a:t>this</a:t>
            </a:r>
            <a:r>
              <a:rPr lang="fr-FR" sz="1333" dirty="0">
                <a:solidFill>
                  <a:schemeClr val="bg1"/>
                </a:solidFill>
                <a:latin typeface="+mj-lt"/>
                <a:cs typeface="Arial" panose="020B0604020202020204" pitchFamily="34" charset="0"/>
              </a:rPr>
              <a:t> important?</a:t>
            </a:r>
          </a:p>
        </p:txBody>
      </p:sp>
      <p:sp>
        <p:nvSpPr>
          <p:cNvPr id="405" name="Rectangle 404">
            <a:extLst>
              <a:ext uri="{FF2B5EF4-FFF2-40B4-BE49-F238E27FC236}">
                <a16:creationId xmlns:a16="http://schemas.microsoft.com/office/drawing/2014/main" id="{779F49C5-4E9E-44E5-8838-784F24ADBEC6}"/>
              </a:ext>
            </a:extLst>
          </p:cNvPr>
          <p:cNvSpPr/>
          <p:nvPr/>
        </p:nvSpPr>
        <p:spPr>
          <a:xfrm>
            <a:off x="8642551" y="1967216"/>
            <a:ext cx="2848869" cy="739003"/>
          </a:xfrm>
          <a:prstGeom prst="rect">
            <a:avLst/>
          </a:prstGeom>
          <a:solidFill>
            <a:schemeClr val="bg1">
              <a:lumMod val="95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Financial / Operational Leasing help smooth out expenses and avoid unpleasant surprises</a:t>
            </a:r>
            <a:endParaRPr lang="fr-FR" sz="1333" dirty="0">
              <a:solidFill>
                <a:schemeClr val="tx1">
                  <a:lumMod val="75000"/>
                  <a:lumOff val="25000"/>
                </a:schemeClr>
              </a:solidFill>
              <a:cs typeface="Arial" panose="020B0604020202020204" pitchFamily="34" charset="0"/>
            </a:endParaRPr>
          </a:p>
        </p:txBody>
      </p:sp>
      <p:sp>
        <p:nvSpPr>
          <p:cNvPr id="406" name="Rectangle 405">
            <a:extLst>
              <a:ext uri="{FF2B5EF4-FFF2-40B4-BE49-F238E27FC236}">
                <a16:creationId xmlns:a16="http://schemas.microsoft.com/office/drawing/2014/main" id="{9DBAFB8A-F414-45A4-976B-8BBF8CFBF18E}"/>
              </a:ext>
            </a:extLst>
          </p:cNvPr>
          <p:cNvSpPr/>
          <p:nvPr/>
        </p:nvSpPr>
        <p:spPr>
          <a:xfrm>
            <a:off x="8642551" y="2909232"/>
            <a:ext cx="2848869" cy="738000"/>
          </a:xfrm>
          <a:prstGeom prst="rect">
            <a:avLst/>
          </a:prstGeom>
          <a:solidFill>
            <a:schemeClr val="bg1">
              <a:lumMod val="95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Rental products help preserve cash flow</a:t>
            </a:r>
            <a:endParaRPr lang="fr-FR" sz="1333" dirty="0">
              <a:solidFill>
                <a:schemeClr val="tx1">
                  <a:lumMod val="75000"/>
                  <a:lumOff val="25000"/>
                </a:schemeClr>
              </a:solidFill>
              <a:cs typeface="Arial" panose="020B0604020202020204" pitchFamily="34" charset="0"/>
            </a:endParaRPr>
          </a:p>
        </p:txBody>
      </p:sp>
      <p:sp>
        <p:nvSpPr>
          <p:cNvPr id="407" name="Rectangle 406">
            <a:extLst>
              <a:ext uri="{FF2B5EF4-FFF2-40B4-BE49-F238E27FC236}">
                <a16:creationId xmlns:a16="http://schemas.microsoft.com/office/drawing/2014/main" id="{675FE56F-ADC0-4210-9DA2-14A3D6130ADE}"/>
              </a:ext>
            </a:extLst>
          </p:cNvPr>
          <p:cNvSpPr/>
          <p:nvPr/>
        </p:nvSpPr>
        <p:spPr>
          <a:xfrm>
            <a:off x="8642551" y="3859351"/>
            <a:ext cx="2848869" cy="738000"/>
          </a:xfrm>
          <a:prstGeom prst="rect">
            <a:avLst/>
          </a:prstGeom>
          <a:solidFill>
            <a:schemeClr val="bg1">
              <a:lumMod val="95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200" dirty="0">
                <a:solidFill>
                  <a:schemeClr val="tx1">
                    <a:lumMod val="75000"/>
                    <a:lumOff val="25000"/>
                  </a:schemeClr>
                </a:solidFill>
                <a:cs typeface="Arial" panose="020B0604020202020204" pitchFamily="34" charset="0"/>
              </a:rPr>
              <a:t>Financial / Operational Leasing are recorded as rental expenses and do not appear on the customer balance sheet</a:t>
            </a:r>
            <a:endParaRPr lang="fr-FR" sz="1200" dirty="0">
              <a:solidFill>
                <a:schemeClr val="tx1">
                  <a:lumMod val="75000"/>
                  <a:lumOff val="25000"/>
                </a:schemeClr>
              </a:solidFill>
              <a:cs typeface="Arial" panose="020B0604020202020204" pitchFamily="34" charset="0"/>
            </a:endParaRPr>
          </a:p>
        </p:txBody>
      </p:sp>
      <p:cxnSp>
        <p:nvCxnSpPr>
          <p:cNvPr id="408" name="Straight Connector 217">
            <a:extLst>
              <a:ext uri="{FF2B5EF4-FFF2-40B4-BE49-F238E27FC236}">
                <a16:creationId xmlns:a16="http://schemas.microsoft.com/office/drawing/2014/main" id="{75F9FAD8-4DB2-4069-9779-1969047E6F99}"/>
              </a:ext>
            </a:extLst>
          </p:cNvPr>
          <p:cNvCxnSpPr>
            <a:cxnSpLocks/>
          </p:cNvCxnSpPr>
          <p:nvPr/>
        </p:nvCxnSpPr>
        <p:spPr>
          <a:xfrm>
            <a:off x="8249101" y="2507450"/>
            <a:ext cx="1100" cy="32928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9" name="Group 219">
            <a:extLst>
              <a:ext uri="{FF2B5EF4-FFF2-40B4-BE49-F238E27FC236}">
                <a16:creationId xmlns:a16="http://schemas.microsoft.com/office/drawing/2014/main" id="{DC9EC06D-717D-4945-A325-270C0296FA2E}"/>
              </a:ext>
            </a:extLst>
          </p:cNvPr>
          <p:cNvGrpSpPr/>
          <p:nvPr/>
        </p:nvGrpSpPr>
        <p:grpSpPr>
          <a:xfrm>
            <a:off x="8005049" y="2178266"/>
            <a:ext cx="633863" cy="329184"/>
            <a:chOff x="1033529" y="2924476"/>
            <a:chExt cx="633863" cy="329184"/>
          </a:xfrm>
        </p:grpSpPr>
        <p:grpSp>
          <p:nvGrpSpPr>
            <p:cNvPr id="410" name="Group 230">
              <a:extLst>
                <a:ext uri="{FF2B5EF4-FFF2-40B4-BE49-F238E27FC236}">
                  <a16:creationId xmlns:a16="http://schemas.microsoft.com/office/drawing/2014/main" id="{AAE76442-EB8B-41A1-A026-651F7964B2A6}"/>
                </a:ext>
              </a:extLst>
            </p:cNvPr>
            <p:cNvGrpSpPr/>
            <p:nvPr/>
          </p:nvGrpSpPr>
          <p:grpSpPr>
            <a:xfrm>
              <a:off x="1033529" y="2924476"/>
              <a:ext cx="476176" cy="329184"/>
              <a:chOff x="1033529" y="2924476"/>
              <a:chExt cx="476176" cy="329184"/>
            </a:xfrm>
          </p:grpSpPr>
          <p:sp>
            <p:nvSpPr>
              <p:cNvPr id="412" name="Oval 232">
                <a:extLst>
                  <a:ext uri="{FF2B5EF4-FFF2-40B4-BE49-F238E27FC236}">
                    <a16:creationId xmlns:a16="http://schemas.microsoft.com/office/drawing/2014/main" id="{018CF8E0-8DBB-4108-BFD6-F68DD6753AA6}"/>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13" name="TextBox 233">
                <a:extLst>
                  <a:ext uri="{FF2B5EF4-FFF2-40B4-BE49-F238E27FC236}">
                    <a16:creationId xmlns:a16="http://schemas.microsoft.com/office/drawing/2014/main" id="{1C263C35-C1D1-45B9-BCD8-378A85F5A858}"/>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01</a:t>
                </a:r>
                <a:endParaRPr lang="en-IN" sz="1200" dirty="0">
                  <a:latin typeface="Encode Sans Expanded" panose="00000505000000000000" pitchFamily="2" charset="0"/>
                  <a:cs typeface="Arial" panose="020B0604020202020204" pitchFamily="34" charset="0"/>
                </a:endParaRPr>
              </a:p>
            </p:txBody>
          </p:sp>
        </p:grpSp>
        <p:cxnSp>
          <p:nvCxnSpPr>
            <p:cNvPr id="411" name="Straight Connector 231">
              <a:extLst>
                <a:ext uri="{FF2B5EF4-FFF2-40B4-BE49-F238E27FC236}">
                  <a16:creationId xmlns:a16="http://schemas.microsoft.com/office/drawing/2014/main" id="{BCF1BE70-00CF-454D-97A1-AF3CFCCFF713}"/>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4" name="Group 220">
            <a:extLst>
              <a:ext uri="{FF2B5EF4-FFF2-40B4-BE49-F238E27FC236}">
                <a16:creationId xmlns:a16="http://schemas.microsoft.com/office/drawing/2014/main" id="{16B9EBA3-D7E7-4E18-B073-E6AA67EA033B}"/>
              </a:ext>
            </a:extLst>
          </p:cNvPr>
          <p:cNvGrpSpPr/>
          <p:nvPr/>
        </p:nvGrpSpPr>
        <p:grpSpPr>
          <a:xfrm>
            <a:off x="8005049" y="3111298"/>
            <a:ext cx="633863" cy="329184"/>
            <a:chOff x="1033529" y="2924476"/>
            <a:chExt cx="633863" cy="329184"/>
          </a:xfrm>
        </p:grpSpPr>
        <p:grpSp>
          <p:nvGrpSpPr>
            <p:cNvPr id="415" name="Group 226">
              <a:extLst>
                <a:ext uri="{FF2B5EF4-FFF2-40B4-BE49-F238E27FC236}">
                  <a16:creationId xmlns:a16="http://schemas.microsoft.com/office/drawing/2014/main" id="{38E4F3E1-7C93-4C93-AEC1-32852627046A}"/>
                </a:ext>
              </a:extLst>
            </p:cNvPr>
            <p:cNvGrpSpPr/>
            <p:nvPr/>
          </p:nvGrpSpPr>
          <p:grpSpPr>
            <a:xfrm>
              <a:off x="1033529" y="2924476"/>
              <a:ext cx="476176" cy="329184"/>
              <a:chOff x="1033529" y="2924476"/>
              <a:chExt cx="476176" cy="329184"/>
            </a:xfrm>
          </p:grpSpPr>
          <p:sp>
            <p:nvSpPr>
              <p:cNvPr id="417" name="Oval 228">
                <a:extLst>
                  <a:ext uri="{FF2B5EF4-FFF2-40B4-BE49-F238E27FC236}">
                    <a16:creationId xmlns:a16="http://schemas.microsoft.com/office/drawing/2014/main" id="{536B013E-7394-4B06-8FA3-2D44ED2ACE00}"/>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18" name="TextBox 229">
                <a:extLst>
                  <a:ext uri="{FF2B5EF4-FFF2-40B4-BE49-F238E27FC236}">
                    <a16:creationId xmlns:a16="http://schemas.microsoft.com/office/drawing/2014/main" id="{63C88F5C-0A15-47B9-BC07-BA657044FAEC}"/>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02</a:t>
                </a:r>
                <a:endParaRPr lang="en-IN" sz="1200" dirty="0">
                  <a:latin typeface="Encode Sans Expanded" panose="00000505000000000000" pitchFamily="2" charset="0"/>
                  <a:cs typeface="Arial" panose="020B0604020202020204" pitchFamily="34" charset="0"/>
                </a:endParaRPr>
              </a:p>
            </p:txBody>
          </p:sp>
        </p:grpSp>
        <p:cxnSp>
          <p:nvCxnSpPr>
            <p:cNvPr id="416" name="Straight Connector 227">
              <a:extLst>
                <a:ext uri="{FF2B5EF4-FFF2-40B4-BE49-F238E27FC236}">
                  <a16:creationId xmlns:a16="http://schemas.microsoft.com/office/drawing/2014/main" id="{3E172663-3CFE-40D0-AF72-08174F8FB7C2}"/>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9" name="Group 221">
            <a:extLst>
              <a:ext uri="{FF2B5EF4-FFF2-40B4-BE49-F238E27FC236}">
                <a16:creationId xmlns:a16="http://schemas.microsoft.com/office/drawing/2014/main" id="{68C7D3FC-9840-49CA-AB67-8AD54C70DFC9}"/>
              </a:ext>
            </a:extLst>
          </p:cNvPr>
          <p:cNvGrpSpPr/>
          <p:nvPr/>
        </p:nvGrpSpPr>
        <p:grpSpPr>
          <a:xfrm>
            <a:off x="8005049" y="4058374"/>
            <a:ext cx="633863" cy="329184"/>
            <a:chOff x="1033529" y="2924476"/>
            <a:chExt cx="633863" cy="329184"/>
          </a:xfrm>
        </p:grpSpPr>
        <p:grpSp>
          <p:nvGrpSpPr>
            <p:cNvPr id="420" name="Group 222">
              <a:extLst>
                <a:ext uri="{FF2B5EF4-FFF2-40B4-BE49-F238E27FC236}">
                  <a16:creationId xmlns:a16="http://schemas.microsoft.com/office/drawing/2014/main" id="{DA527C03-D005-4D60-A2E9-76E3077664DF}"/>
                </a:ext>
              </a:extLst>
            </p:cNvPr>
            <p:cNvGrpSpPr/>
            <p:nvPr/>
          </p:nvGrpSpPr>
          <p:grpSpPr>
            <a:xfrm>
              <a:off x="1033529" y="2924476"/>
              <a:ext cx="476176" cy="329184"/>
              <a:chOff x="1033529" y="2924476"/>
              <a:chExt cx="476176" cy="329184"/>
            </a:xfrm>
          </p:grpSpPr>
          <p:sp>
            <p:nvSpPr>
              <p:cNvPr id="422" name="Oval 224">
                <a:extLst>
                  <a:ext uri="{FF2B5EF4-FFF2-40B4-BE49-F238E27FC236}">
                    <a16:creationId xmlns:a16="http://schemas.microsoft.com/office/drawing/2014/main" id="{33BCBDE3-E48D-4688-8CA9-4BF402B06FE1}"/>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23" name="TextBox 225">
                <a:extLst>
                  <a:ext uri="{FF2B5EF4-FFF2-40B4-BE49-F238E27FC236}">
                    <a16:creationId xmlns:a16="http://schemas.microsoft.com/office/drawing/2014/main" id="{FE7C60DC-0E6F-4AC9-8ECE-3A325D9FD3A7}"/>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03</a:t>
                </a:r>
                <a:endParaRPr lang="en-IN" sz="1200" dirty="0">
                  <a:latin typeface="Encode Sans Expanded" panose="00000505000000000000" pitchFamily="2" charset="0"/>
                  <a:cs typeface="Arial" panose="020B0604020202020204" pitchFamily="34" charset="0"/>
                </a:endParaRPr>
              </a:p>
            </p:txBody>
          </p:sp>
        </p:grpSp>
        <p:cxnSp>
          <p:nvCxnSpPr>
            <p:cNvPr id="421" name="Straight Connector 223">
              <a:extLst>
                <a:ext uri="{FF2B5EF4-FFF2-40B4-BE49-F238E27FC236}">
                  <a16:creationId xmlns:a16="http://schemas.microsoft.com/office/drawing/2014/main" id="{B3FE3527-6A53-44DE-B913-2F51DD98C754}"/>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4" name="Rectangle 423">
            <a:extLst>
              <a:ext uri="{FF2B5EF4-FFF2-40B4-BE49-F238E27FC236}">
                <a16:creationId xmlns:a16="http://schemas.microsoft.com/office/drawing/2014/main" id="{D8B6474A-F00C-4E35-B33B-DAD91AB380E7}"/>
              </a:ext>
            </a:extLst>
          </p:cNvPr>
          <p:cNvSpPr/>
          <p:nvPr/>
        </p:nvSpPr>
        <p:spPr>
          <a:xfrm>
            <a:off x="8642551" y="4726471"/>
            <a:ext cx="2848869" cy="738000"/>
          </a:xfrm>
          <a:prstGeom prst="rect">
            <a:avLst/>
          </a:prstGeom>
          <a:solidFill>
            <a:schemeClr val="bg1">
              <a:lumMod val="95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The increased 1st rent reduces the taxable base and therefore the tax payable</a:t>
            </a:r>
            <a:endParaRPr lang="fr-FR" sz="1333" dirty="0">
              <a:solidFill>
                <a:schemeClr val="tx1">
                  <a:lumMod val="75000"/>
                  <a:lumOff val="25000"/>
                </a:schemeClr>
              </a:solidFill>
              <a:cs typeface="Arial" panose="020B0604020202020204" pitchFamily="34" charset="0"/>
            </a:endParaRPr>
          </a:p>
        </p:txBody>
      </p:sp>
      <p:sp>
        <p:nvSpPr>
          <p:cNvPr id="425" name="Rectangle 424">
            <a:extLst>
              <a:ext uri="{FF2B5EF4-FFF2-40B4-BE49-F238E27FC236}">
                <a16:creationId xmlns:a16="http://schemas.microsoft.com/office/drawing/2014/main" id="{3A009880-2D5B-4E40-8306-97949CB9B482}"/>
              </a:ext>
            </a:extLst>
          </p:cNvPr>
          <p:cNvSpPr/>
          <p:nvPr/>
        </p:nvSpPr>
        <p:spPr>
          <a:xfrm>
            <a:off x="8642551" y="5593591"/>
            <a:ext cx="2848869" cy="738000"/>
          </a:xfrm>
          <a:prstGeom prst="rect">
            <a:avLst/>
          </a:prstGeom>
          <a:solidFill>
            <a:schemeClr val="bg1">
              <a:lumMod val="95000"/>
            </a:schemeClr>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cs typeface="Arial" panose="020B0604020202020204" pitchFamily="34" charset="0"/>
              </a:rPr>
              <a:t>Operational Leasing allows to budget precisely the costs per use for a given mileage</a:t>
            </a:r>
            <a:endParaRPr lang="fr-FR" sz="1333" dirty="0">
              <a:solidFill>
                <a:schemeClr val="tx1">
                  <a:lumMod val="75000"/>
                  <a:lumOff val="25000"/>
                </a:schemeClr>
              </a:solidFill>
              <a:cs typeface="Arial" panose="020B0604020202020204" pitchFamily="34" charset="0"/>
            </a:endParaRPr>
          </a:p>
        </p:txBody>
      </p:sp>
      <p:grpSp>
        <p:nvGrpSpPr>
          <p:cNvPr id="426" name="Group 221">
            <a:extLst>
              <a:ext uri="{FF2B5EF4-FFF2-40B4-BE49-F238E27FC236}">
                <a16:creationId xmlns:a16="http://schemas.microsoft.com/office/drawing/2014/main" id="{2795ED52-8A80-4942-B89A-B7CA7365EDAB}"/>
              </a:ext>
            </a:extLst>
          </p:cNvPr>
          <p:cNvGrpSpPr/>
          <p:nvPr/>
        </p:nvGrpSpPr>
        <p:grpSpPr>
          <a:xfrm>
            <a:off x="8005049" y="4928537"/>
            <a:ext cx="633863" cy="329184"/>
            <a:chOff x="1033529" y="2924476"/>
            <a:chExt cx="633863" cy="329184"/>
          </a:xfrm>
        </p:grpSpPr>
        <p:grpSp>
          <p:nvGrpSpPr>
            <p:cNvPr id="427" name="Group 222">
              <a:extLst>
                <a:ext uri="{FF2B5EF4-FFF2-40B4-BE49-F238E27FC236}">
                  <a16:creationId xmlns:a16="http://schemas.microsoft.com/office/drawing/2014/main" id="{211F6D6B-5EE6-48FC-BEE3-1D89A2408825}"/>
                </a:ext>
              </a:extLst>
            </p:cNvPr>
            <p:cNvGrpSpPr/>
            <p:nvPr/>
          </p:nvGrpSpPr>
          <p:grpSpPr>
            <a:xfrm>
              <a:off x="1033529" y="2924476"/>
              <a:ext cx="476176" cy="329184"/>
              <a:chOff x="1033529" y="2924476"/>
              <a:chExt cx="476176" cy="329184"/>
            </a:xfrm>
          </p:grpSpPr>
          <p:sp>
            <p:nvSpPr>
              <p:cNvPr id="429" name="Oval 224">
                <a:extLst>
                  <a:ext uri="{FF2B5EF4-FFF2-40B4-BE49-F238E27FC236}">
                    <a16:creationId xmlns:a16="http://schemas.microsoft.com/office/drawing/2014/main" id="{005C1F2C-74B6-4DB0-9133-992C46E7D603}"/>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30" name="TextBox 225">
                <a:extLst>
                  <a:ext uri="{FF2B5EF4-FFF2-40B4-BE49-F238E27FC236}">
                    <a16:creationId xmlns:a16="http://schemas.microsoft.com/office/drawing/2014/main" id="{C966BB14-B9A1-4CD9-AA96-2A14258DDF15}"/>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04</a:t>
                </a:r>
                <a:endParaRPr lang="en-IN" sz="1200" dirty="0">
                  <a:latin typeface="Encode Sans Expanded" panose="00000505000000000000" pitchFamily="2" charset="0"/>
                  <a:cs typeface="Arial" panose="020B0604020202020204" pitchFamily="34" charset="0"/>
                </a:endParaRPr>
              </a:p>
            </p:txBody>
          </p:sp>
        </p:grpSp>
        <p:cxnSp>
          <p:nvCxnSpPr>
            <p:cNvPr id="428" name="Straight Connector 223">
              <a:extLst>
                <a:ext uri="{FF2B5EF4-FFF2-40B4-BE49-F238E27FC236}">
                  <a16:creationId xmlns:a16="http://schemas.microsoft.com/office/drawing/2014/main" id="{331FAF4F-B23A-41D5-869F-2AB9F360D12F}"/>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1" name="Group 221">
            <a:extLst>
              <a:ext uri="{FF2B5EF4-FFF2-40B4-BE49-F238E27FC236}">
                <a16:creationId xmlns:a16="http://schemas.microsoft.com/office/drawing/2014/main" id="{E4611BD6-C55E-4DD9-AF4C-C5AC9C38BEA8}"/>
              </a:ext>
            </a:extLst>
          </p:cNvPr>
          <p:cNvGrpSpPr/>
          <p:nvPr/>
        </p:nvGrpSpPr>
        <p:grpSpPr>
          <a:xfrm>
            <a:off x="8005049" y="5795657"/>
            <a:ext cx="633863" cy="329184"/>
            <a:chOff x="1033529" y="2924476"/>
            <a:chExt cx="633863" cy="329184"/>
          </a:xfrm>
        </p:grpSpPr>
        <p:grpSp>
          <p:nvGrpSpPr>
            <p:cNvPr id="432" name="Group 222">
              <a:extLst>
                <a:ext uri="{FF2B5EF4-FFF2-40B4-BE49-F238E27FC236}">
                  <a16:creationId xmlns:a16="http://schemas.microsoft.com/office/drawing/2014/main" id="{79DA4B70-1729-4FCD-9C7B-5448AD080D66}"/>
                </a:ext>
              </a:extLst>
            </p:cNvPr>
            <p:cNvGrpSpPr/>
            <p:nvPr/>
          </p:nvGrpSpPr>
          <p:grpSpPr>
            <a:xfrm>
              <a:off x="1033529" y="2924476"/>
              <a:ext cx="476176" cy="329184"/>
              <a:chOff x="1033529" y="2924476"/>
              <a:chExt cx="476176" cy="329184"/>
            </a:xfrm>
          </p:grpSpPr>
          <p:sp>
            <p:nvSpPr>
              <p:cNvPr id="434" name="Oval 224">
                <a:extLst>
                  <a:ext uri="{FF2B5EF4-FFF2-40B4-BE49-F238E27FC236}">
                    <a16:creationId xmlns:a16="http://schemas.microsoft.com/office/drawing/2014/main" id="{B744072F-D5C6-4708-8B6B-2AEC1195B41C}"/>
                  </a:ext>
                </a:extLst>
              </p:cNvPr>
              <p:cNvSpPr/>
              <p:nvPr/>
            </p:nvSpPr>
            <p:spPr>
              <a:xfrm>
                <a:off x="1107025" y="2924476"/>
                <a:ext cx="329184" cy="329184"/>
              </a:xfrm>
              <a:prstGeom prst="ellipse">
                <a:avLst/>
              </a:prstGeom>
              <a:solidFill>
                <a:schemeClr val="bg1">
                  <a:lumMod val="95000"/>
                </a:schemeClr>
              </a:solidFill>
              <a:ln w="6350">
                <a:solidFill>
                  <a:srgbClr val="04A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600" dirty="0">
                  <a:solidFill>
                    <a:schemeClr val="tx1"/>
                  </a:solidFill>
                  <a:latin typeface="Encode Sans Expanded" panose="00000505000000000000" pitchFamily="2" charset="0"/>
                  <a:cs typeface="Arial" panose="020B0604020202020204" pitchFamily="34" charset="0"/>
                </a:endParaRPr>
              </a:p>
            </p:txBody>
          </p:sp>
          <p:sp>
            <p:nvSpPr>
              <p:cNvPr id="435" name="TextBox 225">
                <a:extLst>
                  <a:ext uri="{FF2B5EF4-FFF2-40B4-BE49-F238E27FC236}">
                    <a16:creationId xmlns:a16="http://schemas.microsoft.com/office/drawing/2014/main" id="{59043972-B889-468D-8B01-98C5C7B1C976}"/>
                  </a:ext>
                </a:extLst>
              </p:cNvPr>
              <p:cNvSpPr txBox="1"/>
              <p:nvPr/>
            </p:nvSpPr>
            <p:spPr>
              <a:xfrm>
                <a:off x="1033529" y="2950569"/>
                <a:ext cx="476176" cy="276999"/>
              </a:xfrm>
              <a:prstGeom prst="rect">
                <a:avLst/>
              </a:prstGeom>
              <a:noFill/>
            </p:spPr>
            <p:txBody>
              <a:bodyPr wrap="square" rtlCol="0">
                <a:spAutoFit/>
              </a:bodyPr>
              <a:lstStyle/>
              <a:p>
                <a:pPr algn="ctr"/>
                <a:r>
                  <a:rPr lang="en-US" sz="1200" dirty="0">
                    <a:latin typeface="Encode Sans Expanded" panose="00000505000000000000" pitchFamily="2" charset="0"/>
                    <a:cs typeface="Arial" panose="020B0604020202020204" pitchFamily="34" charset="0"/>
                  </a:rPr>
                  <a:t>05</a:t>
                </a:r>
                <a:endParaRPr lang="en-IN" sz="1200" dirty="0">
                  <a:latin typeface="Encode Sans Expanded" panose="00000505000000000000" pitchFamily="2" charset="0"/>
                  <a:cs typeface="Arial" panose="020B0604020202020204" pitchFamily="34" charset="0"/>
                </a:endParaRPr>
              </a:p>
            </p:txBody>
          </p:sp>
        </p:grpSp>
        <p:cxnSp>
          <p:nvCxnSpPr>
            <p:cNvPr id="433" name="Straight Connector 223">
              <a:extLst>
                <a:ext uri="{FF2B5EF4-FFF2-40B4-BE49-F238E27FC236}">
                  <a16:creationId xmlns:a16="http://schemas.microsoft.com/office/drawing/2014/main" id="{89315233-177D-4392-8291-7E3706D106C7}"/>
                </a:ext>
              </a:extLst>
            </p:cNvPr>
            <p:cNvCxnSpPr>
              <a:cxnSpLocks/>
            </p:cNvCxnSpPr>
            <p:nvPr/>
          </p:nvCxnSpPr>
          <p:spPr>
            <a:xfrm>
              <a:off x="1438470" y="3089068"/>
              <a:ext cx="228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A0FD6891-013C-4BAD-9D4C-85566648C1AB}"/>
              </a:ext>
            </a:extLst>
          </p:cNvPr>
          <p:cNvSpPr/>
          <p:nvPr/>
        </p:nvSpPr>
        <p:spPr>
          <a:xfrm>
            <a:off x="8642551" y="1040325"/>
            <a:ext cx="2848869" cy="739003"/>
          </a:xfrm>
          <a:prstGeom prst="rect">
            <a:avLst/>
          </a:prstGeom>
          <a:solidFill>
            <a:schemeClr val="accent3">
              <a:lumMod val="60000"/>
              <a:lumOff val="40000"/>
            </a:schemeClr>
          </a:solidFill>
          <a:ln w="6350">
            <a:solidFill>
              <a:srgbClr val="04A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33" dirty="0">
                <a:solidFill>
                  <a:schemeClr val="tx1">
                    <a:lumMod val="75000"/>
                    <a:lumOff val="25000"/>
                  </a:schemeClr>
                </a:solidFill>
                <a:latin typeface="+mj-lt"/>
                <a:cs typeface="Arial" panose="020B0604020202020204" pitchFamily="34" charset="0"/>
              </a:rPr>
              <a:t>Your arguments</a:t>
            </a:r>
          </a:p>
        </p:txBody>
      </p:sp>
      <p:pic>
        <p:nvPicPr>
          <p:cNvPr id="101" name="Picture 2" descr="Drapeaux Monde Banque d'images et photos libres de droit - iStock">
            <a:extLst>
              <a:ext uri="{FF2B5EF4-FFF2-40B4-BE49-F238E27FC236}">
                <a16:creationId xmlns:a16="http://schemas.microsoft.com/office/drawing/2014/main" id="{1D0A0621-350F-BD5E-17EE-0497D9D78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26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500"/>
                                        <p:tgtEl>
                                          <p:spTgt spid="40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5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4"/>
                                        </p:tgtEl>
                                        <p:attrNameLst>
                                          <p:attrName>style.visibility</p:attrName>
                                        </p:attrNameLst>
                                      </p:cBhvr>
                                      <p:to>
                                        <p:strVal val="visible"/>
                                      </p:to>
                                    </p:set>
                                    <p:animEffect transition="in" filter="fade">
                                      <p:cBhvr>
                                        <p:cTn id="20" dur="500"/>
                                        <p:tgtEl>
                                          <p:spTgt spid="3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fade">
                                      <p:cBhvr>
                                        <p:cTn id="25" dur="500"/>
                                        <p:tgtEl>
                                          <p:spTgt spid="4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2"/>
                                        </p:tgtEl>
                                        <p:attrNameLst>
                                          <p:attrName>style.visibility</p:attrName>
                                        </p:attrNameLst>
                                      </p:cBhvr>
                                      <p:to>
                                        <p:strVal val="visible"/>
                                      </p:to>
                                    </p:set>
                                    <p:animEffect transition="in" filter="fade">
                                      <p:cBhvr>
                                        <p:cTn id="28" dur="500"/>
                                        <p:tgtEl>
                                          <p:spTgt spid="3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5"/>
                                        </p:tgtEl>
                                        <p:attrNameLst>
                                          <p:attrName>style.visibility</p:attrName>
                                        </p:attrNameLst>
                                      </p:cBhvr>
                                      <p:to>
                                        <p:strVal val="visible"/>
                                      </p:to>
                                    </p:set>
                                    <p:animEffect transition="in" filter="fade">
                                      <p:cBhvr>
                                        <p:cTn id="33" dur="500"/>
                                        <p:tgtEl>
                                          <p:spTgt spid="3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7"/>
                                        </p:tgtEl>
                                        <p:attrNameLst>
                                          <p:attrName>style.visibility</p:attrName>
                                        </p:attrNameLst>
                                      </p:cBhvr>
                                      <p:to>
                                        <p:strVal val="visible"/>
                                      </p:to>
                                    </p:set>
                                    <p:animEffect transition="in" filter="fade">
                                      <p:cBhvr>
                                        <p:cTn id="38" dur="500"/>
                                        <p:tgtEl>
                                          <p:spTgt spid="40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5"/>
                                        </p:tgtEl>
                                        <p:attrNameLst>
                                          <p:attrName>style.visibility</p:attrName>
                                        </p:attrNameLst>
                                      </p:cBhvr>
                                      <p:to>
                                        <p:strVal val="visible"/>
                                      </p:to>
                                    </p:set>
                                    <p:animEffect transition="in" filter="fade">
                                      <p:cBhvr>
                                        <p:cTn id="41" dur="500"/>
                                        <p:tgtEl>
                                          <p:spTgt spid="3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2"/>
                                        </p:tgtEl>
                                        <p:attrNameLst>
                                          <p:attrName>style.visibility</p:attrName>
                                        </p:attrNameLst>
                                      </p:cBhvr>
                                      <p:to>
                                        <p:strVal val="visible"/>
                                      </p:to>
                                    </p:set>
                                    <p:animEffect transition="in" filter="fade">
                                      <p:cBhvr>
                                        <p:cTn id="46" dur="500"/>
                                        <p:tgtEl>
                                          <p:spTgt spid="3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24"/>
                                        </p:tgtEl>
                                        <p:attrNameLst>
                                          <p:attrName>style.visibility</p:attrName>
                                        </p:attrNameLst>
                                      </p:cBhvr>
                                      <p:to>
                                        <p:strVal val="visible"/>
                                      </p:to>
                                    </p:set>
                                    <p:animEffect transition="in" filter="fade">
                                      <p:cBhvr>
                                        <p:cTn id="51" dur="500"/>
                                        <p:tgtEl>
                                          <p:spTgt spid="4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7"/>
                                        </p:tgtEl>
                                        <p:attrNameLst>
                                          <p:attrName>style.visibility</p:attrName>
                                        </p:attrNameLst>
                                      </p:cBhvr>
                                      <p:to>
                                        <p:strVal val="visible"/>
                                      </p:to>
                                    </p:set>
                                    <p:animEffect transition="in" filter="fade">
                                      <p:cBhvr>
                                        <p:cTn id="54" dur="500"/>
                                        <p:tgtEl>
                                          <p:spTgt spid="35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93"/>
                                        </p:tgtEl>
                                        <p:attrNameLst>
                                          <p:attrName>style.visibility</p:attrName>
                                        </p:attrNameLst>
                                      </p:cBhvr>
                                      <p:to>
                                        <p:strVal val="visible"/>
                                      </p:to>
                                    </p:set>
                                    <p:animEffect transition="in" filter="fade">
                                      <p:cBhvr>
                                        <p:cTn id="59" dur="500"/>
                                        <p:tgtEl>
                                          <p:spTgt spid="39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25"/>
                                        </p:tgtEl>
                                        <p:attrNameLst>
                                          <p:attrName>style.visibility</p:attrName>
                                        </p:attrNameLst>
                                      </p:cBhvr>
                                      <p:to>
                                        <p:strVal val="visible"/>
                                      </p:to>
                                    </p:set>
                                    <p:animEffect transition="in" filter="fade">
                                      <p:cBhvr>
                                        <p:cTn id="64"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332" grpId="0" animBg="1"/>
      <p:bldP spid="355" grpId="0" animBg="1"/>
      <p:bldP spid="357" grpId="0" animBg="1"/>
      <p:bldP spid="373" grpId="0" animBg="1"/>
      <p:bldP spid="374" grpId="0" animBg="1"/>
      <p:bldP spid="375" grpId="0" animBg="1"/>
      <p:bldP spid="392" grpId="0" animBg="1"/>
      <p:bldP spid="393" grpId="0" animBg="1"/>
      <p:bldP spid="405" grpId="0" animBg="1"/>
      <p:bldP spid="406" grpId="0" animBg="1"/>
      <p:bldP spid="407" grpId="0" animBg="1"/>
      <p:bldP spid="424" grpId="0" animBg="1"/>
      <p:bldP spid="4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r>
              <a:rPr lang="en-US" noProof="0" dirty="0"/>
              <a:t>02</a:t>
            </a:r>
            <a:r>
              <a:rPr lang="fr-FR" dirty="0"/>
              <a:t> | The balance </a:t>
            </a:r>
            <a:r>
              <a:rPr lang="fr-FR" dirty="0" err="1"/>
              <a:t>sheet</a:t>
            </a:r>
            <a:endParaRPr lang="en-US" noProof="0" dirty="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a:xfrm>
            <a:off x="2978977" y="3709352"/>
            <a:ext cx="8030399" cy="792000"/>
          </a:xfrm>
        </p:spPr>
        <p:txBody>
          <a:bodyPr/>
          <a:lstStyle/>
          <a:p>
            <a:pPr algn="ctr"/>
            <a:r>
              <a:rPr lang="en-US" dirty="0"/>
              <a:t>What is it &amp; what is it for?</a:t>
            </a:r>
          </a:p>
        </p:txBody>
      </p:sp>
    </p:spTree>
    <p:extLst>
      <p:ext uri="{BB962C8B-B14F-4D97-AF65-F5344CB8AC3E}">
        <p14:creationId xmlns:p14="http://schemas.microsoft.com/office/powerpoint/2010/main" val="393855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en-US" dirty="0"/>
              <a:t>The balance sheet: What is it &amp; what is it for?</a:t>
            </a:r>
          </a:p>
        </p:txBody>
      </p:sp>
      <p:sp>
        <p:nvSpPr>
          <p:cNvPr id="5" name="Text Placeholder 4">
            <a:extLst>
              <a:ext uri="{FF2B5EF4-FFF2-40B4-BE49-F238E27FC236}">
                <a16:creationId xmlns:a16="http://schemas.microsoft.com/office/drawing/2014/main" id="{B1E73C03-F615-2BA9-4E4A-5AD0B2BEC0C6}"/>
              </a:ext>
            </a:extLst>
          </p:cNvPr>
          <p:cNvSpPr>
            <a:spLocks noGrp="1"/>
          </p:cNvSpPr>
          <p:nvPr>
            <p:ph type="body" sz="quarter" idx="19"/>
          </p:nvPr>
        </p:nvSpPr>
        <p:spPr/>
        <p:txBody>
          <a:bodyPr/>
          <a:lstStyle/>
          <a:p>
            <a:r>
              <a:rPr lang="fr-BE"/>
              <a:t>02</a:t>
            </a:r>
            <a:endParaRPr lang="en-US"/>
          </a:p>
        </p:txBody>
      </p:sp>
      <p:sp>
        <p:nvSpPr>
          <p:cNvPr id="3" name="Espace réservé du texte 2"/>
          <p:cNvSpPr>
            <a:spLocks noGrp="1"/>
          </p:cNvSpPr>
          <p:nvPr>
            <p:ph type="body" sz="quarter" idx="13"/>
          </p:nvPr>
        </p:nvSpPr>
        <p:spPr>
          <a:xfrm>
            <a:off x="372858" y="1820173"/>
            <a:ext cx="5456442" cy="4694237"/>
          </a:xfrm>
        </p:spPr>
        <p:txBody>
          <a:bodyPr/>
          <a:lstStyle/>
          <a:p>
            <a:pPr marL="533400" lvl="1" indent="0">
              <a:buNone/>
            </a:pPr>
            <a:r>
              <a:rPr lang="en-US" dirty="0">
                <a:latin typeface="+mj-lt"/>
              </a:rPr>
              <a:t>The balance sheet shows a picture of company assets at a given date.</a:t>
            </a:r>
            <a:endParaRPr lang="fr-FR" dirty="0">
              <a:latin typeface="+mj-lt"/>
            </a:endParaRPr>
          </a:p>
          <a:p>
            <a:endParaRPr lang="en-US" dirty="0"/>
          </a:p>
          <a:p>
            <a:pPr marL="0" lvl="1" indent="0">
              <a:buNone/>
            </a:pPr>
            <a:r>
              <a:rPr lang="en-US" dirty="0">
                <a:latin typeface="+mj-lt"/>
              </a:rPr>
              <a:t>It is a monitoring tool that:</a:t>
            </a:r>
            <a:endParaRPr lang="fr-FR" dirty="0">
              <a:latin typeface="+mj-lt"/>
            </a:endParaRPr>
          </a:p>
          <a:p>
            <a:pPr marL="501750" lvl="2" indent="-285750">
              <a:buClr>
                <a:schemeClr val="accent6"/>
              </a:buClr>
              <a:buFont typeface="Courier New" panose="02070309020205020404" pitchFamily="49" charset="0"/>
              <a:buChar char="o"/>
            </a:pPr>
            <a:r>
              <a:rPr lang="en-US" dirty="0"/>
              <a:t>Allows you to understand how the company resources are used</a:t>
            </a:r>
          </a:p>
          <a:p>
            <a:pPr marL="501750" lvl="2" indent="-285750">
              <a:buClr>
                <a:schemeClr val="accent6"/>
              </a:buClr>
              <a:buFont typeface="Courier New" panose="02070309020205020404" pitchFamily="49" charset="0"/>
              <a:buChar char="o"/>
            </a:pPr>
            <a:r>
              <a:rPr lang="en-US" dirty="0"/>
              <a:t>Gives an idea of the financial strength of the company:</a:t>
            </a:r>
            <a:endParaRPr lang="fr-FR" dirty="0"/>
          </a:p>
          <a:p>
            <a:pPr marL="828675" lvl="3" indent="-285750">
              <a:buClr>
                <a:schemeClr val="accent6"/>
              </a:buClr>
              <a:buFont typeface="Wingdings" panose="05000000000000000000" pitchFamily="2" charset="2"/>
              <a:buChar char="§"/>
            </a:pPr>
            <a:r>
              <a:rPr lang="en-US" dirty="0"/>
              <a:t>Capacity to finance its activities </a:t>
            </a:r>
          </a:p>
          <a:p>
            <a:pPr marL="828675" lvl="3" indent="-285750">
              <a:buClr>
                <a:schemeClr val="accent6"/>
              </a:buClr>
              <a:buFont typeface="Wingdings" panose="05000000000000000000" pitchFamily="2" charset="2"/>
              <a:buChar char="§"/>
            </a:pPr>
            <a:r>
              <a:rPr lang="en-US" dirty="0"/>
              <a:t>Ability to deal with its debts</a:t>
            </a:r>
            <a:endParaRPr lang="fr-FR" dirty="0"/>
          </a:p>
          <a:p>
            <a:pPr marL="285750" indent="-285750"/>
            <a:endParaRPr lang="fr-FR" dirty="0"/>
          </a:p>
          <a:p>
            <a:pPr marL="0" lvl="1" indent="0">
              <a:buNone/>
            </a:pPr>
            <a:r>
              <a:rPr lang="en-US" b="1" dirty="0"/>
              <a:t>It is a communication tool to:</a:t>
            </a:r>
            <a:endParaRPr lang="fr-FR" b="1" dirty="0"/>
          </a:p>
          <a:p>
            <a:pPr marL="501750" lvl="2" indent="-285750">
              <a:buClr>
                <a:schemeClr val="accent6"/>
              </a:buClr>
              <a:buFont typeface="Courier New" panose="02070309020205020404" pitchFamily="49" charset="0"/>
              <a:buChar char="o"/>
            </a:pPr>
            <a:r>
              <a:rPr lang="en-US" dirty="0"/>
              <a:t>Shareholders</a:t>
            </a:r>
          </a:p>
          <a:p>
            <a:pPr marL="501750" lvl="2" indent="-285750">
              <a:buClr>
                <a:schemeClr val="accent6"/>
              </a:buClr>
              <a:buFont typeface="Courier New" panose="02070309020205020404" pitchFamily="49" charset="0"/>
              <a:buChar char="o"/>
            </a:pPr>
            <a:r>
              <a:rPr lang="en-US" dirty="0"/>
              <a:t>Suppliers</a:t>
            </a:r>
          </a:p>
          <a:p>
            <a:pPr marL="501750" lvl="2" indent="-285750">
              <a:buClr>
                <a:schemeClr val="accent6"/>
              </a:buClr>
              <a:buFont typeface="Courier New" panose="02070309020205020404" pitchFamily="49" charset="0"/>
              <a:buChar char="o"/>
            </a:pPr>
            <a:r>
              <a:rPr lang="en-US" dirty="0"/>
              <a:t>Tax authorities</a:t>
            </a:r>
          </a:p>
        </p:txBody>
      </p:sp>
      <p:sp>
        <p:nvSpPr>
          <p:cNvPr id="4" name="Titre 3"/>
          <p:cNvSpPr>
            <a:spLocks noGrp="1"/>
          </p:cNvSpPr>
          <p:nvPr>
            <p:ph type="title"/>
          </p:nvPr>
        </p:nvSpPr>
        <p:spPr/>
        <p:txBody>
          <a:bodyPr/>
          <a:lstStyle/>
          <a:p>
            <a:r>
              <a:rPr lang="en-US" dirty="0"/>
              <a:t>WHAT IS THE BALANCE SHEET?</a:t>
            </a:r>
            <a:endParaRPr lang="fr-FR" dirty="0"/>
          </a:p>
        </p:txBody>
      </p:sp>
      <p:pic>
        <p:nvPicPr>
          <p:cNvPr id="18" name="Espace réservé pour une image  17">
            <a:extLst>
              <a:ext uri="{FF2B5EF4-FFF2-40B4-BE49-F238E27FC236}">
                <a16:creationId xmlns:a16="http://schemas.microsoft.com/office/drawing/2014/main" id="{8F5E1732-F12F-4E78-8454-1EA4EC061554}"/>
              </a:ext>
            </a:extLst>
          </p:cNvPr>
          <p:cNvPicPr>
            <a:picLocks noGrp="1" noChangeAspect="1"/>
          </p:cNvPicPr>
          <p:nvPr>
            <p:ph type="pic" sz="quarter" idx="4294967295"/>
          </p:nvPr>
        </p:nvPicPr>
        <p:blipFill>
          <a:blip r:embed="rId3"/>
          <a:srcRect l="7934" r="7934"/>
          <a:stretch>
            <a:fillRect/>
          </a:stretch>
        </p:blipFill>
        <p:spPr>
          <a:xfrm>
            <a:off x="6454775" y="1204913"/>
            <a:ext cx="5737225" cy="4694237"/>
          </a:xfrm>
        </p:spPr>
      </p:pic>
      <p:pic>
        <p:nvPicPr>
          <p:cNvPr id="7" name="Graphic 6" descr="Camera with solid fill">
            <a:extLst>
              <a:ext uri="{FF2B5EF4-FFF2-40B4-BE49-F238E27FC236}">
                <a16:creationId xmlns:a16="http://schemas.microsoft.com/office/drawing/2014/main" id="{9DF209D2-9E05-8A0A-E3E8-D31D31F5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552023"/>
            <a:ext cx="914400" cy="914400"/>
          </a:xfrm>
          <a:prstGeom prst="rect">
            <a:avLst/>
          </a:prstGeom>
        </p:spPr>
      </p:pic>
      <p:sp>
        <p:nvSpPr>
          <p:cNvPr id="8" name="Slide Number Placeholder 3">
            <a:extLst>
              <a:ext uri="{FF2B5EF4-FFF2-40B4-BE49-F238E27FC236}">
                <a16:creationId xmlns:a16="http://schemas.microsoft.com/office/drawing/2014/main" id="{A6D5B3C5-C283-80A8-4B97-26D5A968805E}"/>
              </a:ext>
            </a:extLst>
          </p:cNvPr>
          <p:cNvSpPr>
            <a:spLocks noGrp="1"/>
          </p:cNvSpPr>
          <p:nvPr>
            <p:ph type="sldNum" sz="quarter" idx="17"/>
          </p:nvPr>
        </p:nvSpPr>
        <p:spPr>
          <a:xfrm>
            <a:off x="11472000"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22</a:t>
            </a:fld>
            <a:endParaRPr lang="en-US"/>
          </a:p>
        </p:txBody>
      </p:sp>
    </p:spTree>
    <p:extLst>
      <p:ext uri="{BB962C8B-B14F-4D97-AF65-F5344CB8AC3E}">
        <p14:creationId xmlns:p14="http://schemas.microsoft.com/office/powerpoint/2010/main" val="4211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en-US" dirty="0"/>
              <a:t>The balance sheet: What is it &amp; what is it for?</a:t>
            </a:r>
          </a:p>
        </p:txBody>
      </p:sp>
      <p:sp>
        <p:nvSpPr>
          <p:cNvPr id="8" name="Text Placeholder 7">
            <a:extLst>
              <a:ext uri="{FF2B5EF4-FFF2-40B4-BE49-F238E27FC236}">
                <a16:creationId xmlns:a16="http://schemas.microsoft.com/office/drawing/2014/main" id="{977BB2A9-56CD-CBB8-5D7F-B0FB84D7D125}"/>
              </a:ext>
            </a:extLst>
          </p:cNvPr>
          <p:cNvSpPr>
            <a:spLocks noGrp="1"/>
          </p:cNvSpPr>
          <p:nvPr>
            <p:ph type="body" sz="quarter" idx="19"/>
          </p:nvPr>
        </p:nvSpPr>
        <p:spPr/>
        <p:txBody>
          <a:bodyPr/>
          <a:lstStyle/>
          <a:p>
            <a:r>
              <a:rPr lang="fr-BE"/>
              <a:t>02</a:t>
            </a:r>
            <a:endParaRPr lang="en-US"/>
          </a:p>
        </p:txBody>
      </p:sp>
      <p:sp>
        <p:nvSpPr>
          <p:cNvPr id="7" name="Titre 6"/>
          <p:cNvSpPr>
            <a:spLocks noGrp="1"/>
          </p:cNvSpPr>
          <p:nvPr>
            <p:ph type="title"/>
          </p:nvPr>
        </p:nvSpPr>
        <p:spPr>
          <a:xfrm>
            <a:off x="851343" y="571236"/>
            <a:ext cx="10800000" cy="335964"/>
          </a:xfrm>
        </p:spPr>
        <p:txBody>
          <a:bodyPr/>
          <a:lstStyle/>
          <a:p>
            <a:r>
              <a:rPr lang="en-US" dirty="0"/>
              <a:t>WHAT DO YOU NEED TO KNOW ABOUT THE BALANCE SHEET?</a:t>
            </a:r>
            <a:endParaRPr lang="fr-FR" dirty="0"/>
          </a:p>
        </p:txBody>
      </p:sp>
      <p:sp>
        <p:nvSpPr>
          <p:cNvPr id="12" name="Rectangle 11">
            <a:extLst>
              <a:ext uri="{FF2B5EF4-FFF2-40B4-BE49-F238E27FC236}">
                <a16:creationId xmlns:a16="http://schemas.microsoft.com/office/drawing/2014/main" id="{2BBCABA5-5949-40D8-977A-4319B13D1E80}"/>
              </a:ext>
            </a:extLst>
          </p:cNvPr>
          <p:cNvSpPr/>
          <p:nvPr/>
        </p:nvSpPr>
        <p:spPr>
          <a:xfrm>
            <a:off x="9808475" y="2075185"/>
            <a:ext cx="1592103" cy="338554"/>
          </a:xfrm>
          <a:prstGeom prst="rect">
            <a:avLst/>
          </a:prstGeom>
        </p:spPr>
        <p:txBody>
          <a:bodyPr wrap="none">
            <a:spAutoFit/>
          </a:bodyPr>
          <a:lstStyle/>
          <a:p>
            <a:r>
              <a:rPr lang="fr-FR" sz="1600" dirty="0" err="1">
                <a:latin typeface="+mj-lt"/>
              </a:rPr>
              <a:t>Accountancy</a:t>
            </a:r>
            <a:endParaRPr lang="fr-FR" sz="1600" dirty="0">
              <a:latin typeface="+mj-lt"/>
            </a:endParaRPr>
          </a:p>
        </p:txBody>
      </p:sp>
      <p:sp>
        <p:nvSpPr>
          <p:cNvPr id="13" name="Rectangle 12">
            <a:extLst>
              <a:ext uri="{FF2B5EF4-FFF2-40B4-BE49-F238E27FC236}">
                <a16:creationId xmlns:a16="http://schemas.microsoft.com/office/drawing/2014/main" id="{A91E89DD-B3EC-42B3-AC28-3792CBEE1961}"/>
              </a:ext>
            </a:extLst>
          </p:cNvPr>
          <p:cNvSpPr/>
          <p:nvPr/>
        </p:nvSpPr>
        <p:spPr>
          <a:xfrm>
            <a:off x="9808475" y="1108255"/>
            <a:ext cx="1921467" cy="338554"/>
          </a:xfrm>
          <a:prstGeom prst="rect">
            <a:avLst/>
          </a:prstGeom>
        </p:spPr>
        <p:txBody>
          <a:bodyPr wrap="square">
            <a:spAutoFit/>
          </a:bodyPr>
          <a:lstStyle/>
          <a:p>
            <a:r>
              <a:rPr lang="fr-FR" sz="1600" b="1" dirty="0">
                <a:latin typeface="+mj-lt"/>
              </a:rPr>
              <a:t>Legal</a:t>
            </a:r>
          </a:p>
        </p:txBody>
      </p:sp>
      <p:sp>
        <p:nvSpPr>
          <p:cNvPr id="14" name="Rectangle 13">
            <a:extLst>
              <a:ext uri="{FF2B5EF4-FFF2-40B4-BE49-F238E27FC236}">
                <a16:creationId xmlns:a16="http://schemas.microsoft.com/office/drawing/2014/main" id="{94A5DE0A-8E51-4080-9CBF-CC41305F039D}"/>
              </a:ext>
            </a:extLst>
          </p:cNvPr>
          <p:cNvSpPr/>
          <p:nvPr/>
        </p:nvSpPr>
        <p:spPr>
          <a:xfrm>
            <a:off x="9808475" y="1643072"/>
            <a:ext cx="1229824" cy="338554"/>
          </a:xfrm>
          <a:prstGeom prst="rect">
            <a:avLst/>
          </a:prstGeom>
        </p:spPr>
        <p:txBody>
          <a:bodyPr wrap="none">
            <a:spAutoFit/>
          </a:bodyPr>
          <a:lstStyle/>
          <a:p>
            <a:r>
              <a:rPr lang="fr-FR" sz="1600" dirty="0" err="1">
                <a:latin typeface="+mj-lt"/>
              </a:rPr>
              <a:t>Economic</a:t>
            </a:r>
            <a:endParaRPr lang="fr-FR" sz="1600" dirty="0">
              <a:latin typeface="+mj-lt"/>
            </a:endParaRPr>
          </a:p>
        </p:txBody>
      </p:sp>
      <p:sp>
        <p:nvSpPr>
          <p:cNvPr id="16" name="Rectangle 15">
            <a:extLst>
              <a:ext uri="{FF2B5EF4-FFF2-40B4-BE49-F238E27FC236}">
                <a16:creationId xmlns:a16="http://schemas.microsoft.com/office/drawing/2014/main" id="{52036924-5B98-4D65-BCD2-15368B546AED}"/>
              </a:ext>
            </a:extLst>
          </p:cNvPr>
          <p:cNvSpPr/>
          <p:nvPr/>
        </p:nvSpPr>
        <p:spPr>
          <a:xfrm>
            <a:off x="10012216" y="2934401"/>
            <a:ext cx="2149948" cy="461665"/>
          </a:xfrm>
          <a:prstGeom prst="rect">
            <a:avLst/>
          </a:prstGeom>
          <a:solidFill>
            <a:srgbClr val="7F7F7F"/>
          </a:solidFill>
        </p:spPr>
        <p:txBody>
          <a:bodyPr wrap="none">
            <a:spAutoFit/>
          </a:bodyPr>
          <a:lstStyle/>
          <a:p>
            <a:r>
              <a:rPr lang="fr-FR" sz="2400" dirty="0" err="1">
                <a:solidFill>
                  <a:schemeClr val="bg1"/>
                </a:solidFill>
              </a:rPr>
              <a:t>Shareholders</a:t>
            </a:r>
            <a:endParaRPr lang="fr-FR" sz="2400" dirty="0">
              <a:solidFill>
                <a:schemeClr val="bg1"/>
              </a:solidFill>
            </a:endParaRPr>
          </a:p>
        </p:txBody>
      </p:sp>
      <p:sp>
        <p:nvSpPr>
          <p:cNvPr id="17" name="Rectangle 16">
            <a:extLst>
              <a:ext uri="{FF2B5EF4-FFF2-40B4-BE49-F238E27FC236}">
                <a16:creationId xmlns:a16="http://schemas.microsoft.com/office/drawing/2014/main" id="{71E6E7FA-035A-4B25-A090-F0EF5E7C41B7}"/>
              </a:ext>
            </a:extLst>
          </p:cNvPr>
          <p:cNvSpPr/>
          <p:nvPr/>
        </p:nvSpPr>
        <p:spPr>
          <a:xfrm>
            <a:off x="10298158" y="4518440"/>
            <a:ext cx="1080745" cy="461665"/>
          </a:xfrm>
          <a:prstGeom prst="rect">
            <a:avLst/>
          </a:prstGeom>
          <a:solidFill>
            <a:srgbClr val="BFBFBF"/>
          </a:solidFill>
        </p:spPr>
        <p:txBody>
          <a:bodyPr wrap="none">
            <a:spAutoFit/>
          </a:bodyPr>
          <a:lstStyle/>
          <a:p>
            <a:r>
              <a:rPr lang="fr-FR" sz="2400" dirty="0" err="1">
                <a:solidFill>
                  <a:schemeClr val="bg1"/>
                </a:solidFill>
              </a:rPr>
              <a:t>Debts</a:t>
            </a:r>
            <a:endParaRPr lang="fr-FR" sz="2400" dirty="0">
              <a:solidFill>
                <a:schemeClr val="bg1"/>
              </a:solidFill>
            </a:endParaRPr>
          </a:p>
        </p:txBody>
      </p:sp>
      <p:graphicFrame>
        <p:nvGraphicFramePr>
          <p:cNvPr id="19" name="Tableau 18">
            <a:extLst>
              <a:ext uri="{FF2B5EF4-FFF2-40B4-BE49-F238E27FC236}">
                <a16:creationId xmlns:a16="http://schemas.microsoft.com/office/drawing/2014/main" id="{66A3965C-ECD8-40DA-9EBE-E66968E65A12}"/>
              </a:ext>
            </a:extLst>
          </p:cNvPr>
          <p:cNvGraphicFramePr>
            <a:graphicFrameLocks noGrp="1"/>
          </p:cNvGraphicFramePr>
          <p:nvPr>
            <p:extLst>
              <p:ext uri="{D42A27DB-BD31-4B8C-83A1-F6EECF244321}">
                <p14:modId xmlns:p14="http://schemas.microsoft.com/office/powerpoint/2010/main" val="1894156128"/>
              </p:ext>
            </p:extLst>
          </p:nvPr>
        </p:nvGraphicFramePr>
        <p:xfrm>
          <a:off x="1411582" y="1592338"/>
          <a:ext cx="8043409" cy="393157"/>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gridCol w="4039413">
                  <a:extLst>
                    <a:ext uri="{9D8B030D-6E8A-4147-A177-3AD203B41FA5}">
                      <a16:colId xmlns:a16="http://schemas.microsoft.com/office/drawing/2014/main" val="3343347825"/>
                    </a:ext>
                  </a:extLst>
                </a:gridCol>
              </a:tblGrid>
              <a:tr h="393157">
                <a:tc>
                  <a:txBody>
                    <a:bodyPr/>
                    <a:lstStyle/>
                    <a:p>
                      <a:r>
                        <a:rPr lang="fr-FR" sz="1600" b="1" noProof="0" dirty="0"/>
                        <a:t>USE OF RESOURCES</a:t>
                      </a:r>
                    </a:p>
                  </a:txBody>
                  <a:tcPr marL="121920" marR="121920" marT="60960" marB="60960">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600" b="1" noProof="0" dirty="0"/>
                        <a:t>RESOURCES</a:t>
                      </a:r>
                    </a:p>
                  </a:txBody>
                  <a:tcPr marL="121920" marR="121920" marT="60960" marB="6096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907262"/>
                  </a:ext>
                </a:extLst>
              </a:tr>
            </a:tbl>
          </a:graphicData>
        </a:graphic>
      </p:graphicFrame>
      <p:graphicFrame>
        <p:nvGraphicFramePr>
          <p:cNvPr id="23" name="Tableau 22">
            <a:extLst>
              <a:ext uri="{FF2B5EF4-FFF2-40B4-BE49-F238E27FC236}">
                <a16:creationId xmlns:a16="http://schemas.microsoft.com/office/drawing/2014/main" id="{3BE6E6B4-B095-4B6C-9F31-186EB8A607E4}"/>
              </a:ext>
            </a:extLst>
          </p:cNvPr>
          <p:cNvGraphicFramePr>
            <a:graphicFrameLocks noGrp="1"/>
          </p:cNvGraphicFramePr>
          <p:nvPr>
            <p:extLst>
              <p:ext uri="{D42A27DB-BD31-4B8C-83A1-F6EECF244321}">
                <p14:modId xmlns:p14="http://schemas.microsoft.com/office/powerpoint/2010/main" val="2126914260"/>
              </p:ext>
            </p:extLst>
          </p:nvPr>
        </p:nvGraphicFramePr>
        <p:xfrm>
          <a:off x="1411582" y="1089098"/>
          <a:ext cx="8043409" cy="393157"/>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gridCol w="4039413">
                  <a:extLst>
                    <a:ext uri="{9D8B030D-6E8A-4147-A177-3AD203B41FA5}">
                      <a16:colId xmlns:a16="http://schemas.microsoft.com/office/drawing/2014/main" val="3343347825"/>
                    </a:ext>
                  </a:extLst>
                </a:gridCol>
              </a:tblGrid>
              <a:tr h="393157">
                <a:tc>
                  <a:txBody>
                    <a:bodyPr/>
                    <a:lstStyle/>
                    <a:p>
                      <a:r>
                        <a:rPr lang="fr-FR" sz="1600" b="1" dirty="0"/>
                        <a:t>WHAT A COMPANY OWNS</a:t>
                      </a:r>
                    </a:p>
                  </a:txBody>
                  <a:tcPr marL="121920" marR="121920" marT="60960" marB="60960">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fr-FR" sz="1600" b="1" dirty="0"/>
                        <a:t>DEBTS</a:t>
                      </a:r>
                    </a:p>
                  </a:txBody>
                  <a:tcPr marL="121920" marR="121920" marT="60960" marB="60960">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70516313"/>
                  </a:ext>
                </a:extLst>
              </a:tr>
            </a:tbl>
          </a:graphicData>
        </a:graphic>
      </p:graphicFrame>
      <p:graphicFrame>
        <p:nvGraphicFramePr>
          <p:cNvPr id="24" name="Tableau 23">
            <a:extLst>
              <a:ext uri="{FF2B5EF4-FFF2-40B4-BE49-F238E27FC236}">
                <a16:creationId xmlns:a16="http://schemas.microsoft.com/office/drawing/2014/main" id="{A806E48B-64F8-4D46-A997-0644C2892139}"/>
              </a:ext>
            </a:extLst>
          </p:cNvPr>
          <p:cNvGraphicFramePr>
            <a:graphicFrameLocks noGrp="1"/>
          </p:cNvGraphicFramePr>
          <p:nvPr>
            <p:extLst>
              <p:ext uri="{D42A27DB-BD31-4B8C-83A1-F6EECF244321}">
                <p14:modId xmlns:p14="http://schemas.microsoft.com/office/powerpoint/2010/main" val="3639948263"/>
              </p:ext>
            </p:extLst>
          </p:nvPr>
        </p:nvGraphicFramePr>
        <p:xfrm>
          <a:off x="1411582" y="2056982"/>
          <a:ext cx="8043409" cy="393157"/>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gridCol w="4039413">
                  <a:extLst>
                    <a:ext uri="{9D8B030D-6E8A-4147-A177-3AD203B41FA5}">
                      <a16:colId xmlns:a16="http://schemas.microsoft.com/office/drawing/2014/main" val="3343347825"/>
                    </a:ext>
                  </a:extLst>
                </a:gridCol>
              </a:tblGrid>
              <a:tr h="393157">
                <a:tc>
                  <a:txBody>
                    <a:bodyPr/>
                    <a:lstStyle/>
                    <a:p>
                      <a:r>
                        <a:rPr lang="en-US" sz="1600" b="1" noProof="0" dirty="0"/>
                        <a:t>ASSETS</a:t>
                      </a:r>
                    </a:p>
                  </a:txBody>
                  <a:tcPr marL="121920" marR="121920" marT="60960" marB="60960">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US" sz="1600" b="1" noProof="0" dirty="0"/>
                        <a:t>LIABILITIES (what a company owes)</a:t>
                      </a:r>
                      <a:endParaRPr lang="fr-FR" sz="1600" b="1" noProof="0" dirty="0"/>
                    </a:p>
                  </a:txBody>
                  <a:tcPr marL="121920" marR="121920" marT="60960" marB="60960">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80156014"/>
                  </a:ext>
                </a:extLst>
              </a:tr>
            </a:tbl>
          </a:graphicData>
        </a:graphic>
      </p:graphicFrame>
      <p:graphicFrame>
        <p:nvGraphicFramePr>
          <p:cNvPr id="32" name="Tableau 31">
            <a:extLst>
              <a:ext uri="{FF2B5EF4-FFF2-40B4-BE49-F238E27FC236}">
                <a16:creationId xmlns:a16="http://schemas.microsoft.com/office/drawing/2014/main" id="{2BE56DCB-8EEE-4B67-8403-D03A8CF3A144}"/>
              </a:ext>
            </a:extLst>
          </p:cNvPr>
          <p:cNvGraphicFramePr>
            <a:graphicFrameLocks noGrp="1"/>
          </p:cNvGraphicFramePr>
          <p:nvPr>
            <p:extLst>
              <p:ext uri="{D42A27DB-BD31-4B8C-83A1-F6EECF244321}">
                <p14:modId xmlns:p14="http://schemas.microsoft.com/office/powerpoint/2010/main" val="1187588075"/>
              </p:ext>
            </p:extLst>
          </p:nvPr>
        </p:nvGraphicFramePr>
        <p:xfrm>
          <a:off x="5383455" y="2625453"/>
          <a:ext cx="4039413" cy="108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1080000">
                <a:tc>
                  <a:txBody>
                    <a:bodyPr/>
                    <a:lstStyle/>
                    <a:p>
                      <a:pPr lvl="1"/>
                      <a:r>
                        <a:rPr lang="fr-FR" sz="1400" b="1" u="sng" noProof="0" dirty="0" err="1">
                          <a:solidFill>
                            <a:schemeClr val="bg1"/>
                          </a:solidFill>
                        </a:rPr>
                        <a:t>Stockholders</a:t>
                      </a:r>
                      <a:r>
                        <a:rPr lang="fr-FR" sz="1400" b="1" u="sng" noProof="0" dirty="0">
                          <a:solidFill>
                            <a:schemeClr val="bg1"/>
                          </a:solidFill>
                        </a:rPr>
                        <a:t>' </a:t>
                      </a:r>
                      <a:r>
                        <a:rPr lang="fr-FR" sz="1400" b="1" u="sng" noProof="0" dirty="0" err="1">
                          <a:solidFill>
                            <a:schemeClr val="bg1"/>
                          </a:solidFill>
                        </a:rPr>
                        <a:t>equity</a:t>
                      </a:r>
                      <a:r>
                        <a:rPr lang="fr-FR" sz="1400" b="1" u="sng" noProof="0" dirty="0">
                          <a:solidFill>
                            <a:schemeClr val="bg1"/>
                          </a:solidFill>
                        </a:rPr>
                        <a:t> </a:t>
                      </a:r>
                    </a:p>
                    <a:p>
                      <a:pPr marL="447675" lvl="1" indent="-104775">
                        <a:buFont typeface="Arial" panose="020B0604020202020204" pitchFamily="34" charset="0"/>
                        <a:buChar char="•"/>
                      </a:pPr>
                      <a:r>
                        <a:rPr lang="en-US" sz="1200" noProof="0" dirty="0">
                          <a:solidFill>
                            <a:schemeClr val="bg1"/>
                          </a:solidFill>
                        </a:rPr>
                        <a:t>Share capital (shareholders)</a:t>
                      </a:r>
                    </a:p>
                    <a:p>
                      <a:pPr marL="447675" lvl="1" indent="-104775">
                        <a:buFont typeface="Arial" panose="020B0604020202020204" pitchFamily="34" charset="0"/>
                        <a:buChar char="•"/>
                      </a:pPr>
                      <a:r>
                        <a:rPr lang="en-US" sz="1200" noProof="0" dirty="0">
                          <a:solidFill>
                            <a:schemeClr val="bg1"/>
                          </a:solidFill>
                        </a:rPr>
                        <a:t>Reserves</a:t>
                      </a:r>
                    </a:p>
                    <a:p>
                      <a:pPr marL="447675" lvl="1" indent="-104775">
                        <a:buFont typeface="Arial" panose="020B0604020202020204" pitchFamily="34" charset="0"/>
                        <a:buChar char="•"/>
                      </a:pPr>
                      <a:r>
                        <a:rPr lang="en-US" sz="1200" noProof="0" dirty="0">
                          <a:solidFill>
                            <a:schemeClr val="bg1"/>
                          </a:solidFill>
                        </a:rPr>
                        <a:t>Retained earnings</a:t>
                      </a:r>
                      <a:endParaRPr lang="fr-FR" sz="1200" noProof="0" dirty="0">
                        <a:solidFill>
                          <a:schemeClr val="bg1"/>
                        </a:solidFill>
                      </a:endParaRPr>
                    </a:p>
                  </a:txBody>
                  <a:tcPr marL="121920" marR="121920" marT="60960" marB="6096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75460410"/>
                  </a:ext>
                </a:extLst>
              </a:tr>
            </a:tbl>
          </a:graphicData>
        </a:graphic>
      </p:graphicFrame>
      <p:graphicFrame>
        <p:nvGraphicFramePr>
          <p:cNvPr id="33" name="Tableau 32">
            <a:extLst>
              <a:ext uri="{FF2B5EF4-FFF2-40B4-BE49-F238E27FC236}">
                <a16:creationId xmlns:a16="http://schemas.microsoft.com/office/drawing/2014/main" id="{DF51B99C-D757-477E-A7D1-12F83692DE45}"/>
              </a:ext>
            </a:extLst>
          </p:cNvPr>
          <p:cNvGraphicFramePr>
            <a:graphicFrameLocks noGrp="1"/>
          </p:cNvGraphicFramePr>
          <p:nvPr>
            <p:extLst>
              <p:ext uri="{D42A27DB-BD31-4B8C-83A1-F6EECF244321}">
                <p14:modId xmlns:p14="http://schemas.microsoft.com/office/powerpoint/2010/main" val="26261028"/>
              </p:ext>
            </p:extLst>
          </p:nvPr>
        </p:nvGraphicFramePr>
        <p:xfrm>
          <a:off x="5377923" y="3756028"/>
          <a:ext cx="4039413" cy="90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900000">
                <a:tc>
                  <a:txBody>
                    <a:bodyPr/>
                    <a:lstStyle/>
                    <a:p>
                      <a:pPr marL="342900" lvl="1" indent="0">
                        <a:buFontTx/>
                        <a:buNone/>
                      </a:pPr>
                      <a:r>
                        <a:rPr lang="fr-FR" sz="1400" b="1" u="sng" noProof="0" dirty="0"/>
                        <a:t>Financial </a:t>
                      </a:r>
                      <a:r>
                        <a:rPr lang="fr-FR" sz="1400" b="1" u="sng" noProof="0" dirty="0" err="1"/>
                        <a:t>debts</a:t>
                      </a:r>
                      <a:r>
                        <a:rPr lang="fr-FR" sz="1400" b="1" u="sng" noProof="0" dirty="0"/>
                        <a:t> (</a:t>
                      </a:r>
                      <a:r>
                        <a:rPr lang="fr-FR" sz="1400" b="1" u="sng" noProof="0" dirty="0" err="1"/>
                        <a:t>Credit</a:t>
                      </a:r>
                      <a:r>
                        <a:rPr lang="fr-FR" sz="1400" b="1" u="sng" noProof="0" dirty="0"/>
                        <a:t> institutions)</a:t>
                      </a:r>
                    </a:p>
                    <a:p>
                      <a:pPr marL="444500" lvl="1" indent="-96838" algn="l" defTabSz="685800" rtl="0" eaLnBrk="1" latinLnBrk="0" hangingPunct="1">
                        <a:buFont typeface="Arial" panose="020B0604020202020204" pitchFamily="34" charset="0"/>
                        <a:buChar char="•"/>
                      </a:pPr>
                      <a:r>
                        <a:rPr lang="fr-FR" sz="1200" noProof="0" dirty="0">
                          <a:solidFill>
                            <a:schemeClr val="tx1"/>
                          </a:solidFill>
                          <a:latin typeface="+mn-lt"/>
                          <a:ea typeface="+mn-ea"/>
                          <a:cs typeface="+mn-cs"/>
                        </a:rPr>
                        <a:t>Long-</a:t>
                      </a:r>
                      <a:r>
                        <a:rPr lang="fr-FR" sz="1200" noProof="0" dirty="0" err="1">
                          <a:solidFill>
                            <a:schemeClr val="tx1"/>
                          </a:solidFill>
                          <a:latin typeface="+mn-lt"/>
                          <a:ea typeface="+mn-ea"/>
                          <a:cs typeface="+mn-cs"/>
                        </a:rPr>
                        <a:t>term</a:t>
                      </a:r>
                      <a:r>
                        <a:rPr lang="fr-FR" sz="1200" noProof="0" dirty="0">
                          <a:solidFill>
                            <a:schemeClr val="tx1"/>
                          </a:solidFill>
                          <a:latin typeface="+mn-lt"/>
                          <a:ea typeface="+mn-ea"/>
                          <a:cs typeface="+mn-cs"/>
                        </a:rPr>
                        <a:t> </a:t>
                      </a:r>
                      <a:r>
                        <a:rPr lang="fr-FR" sz="1200" noProof="0" dirty="0" err="1">
                          <a:solidFill>
                            <a:schemeClr val="tx1"/>
                          </a:solidFill>
                          <a:latin typeface="+mn-lt"/>
                          <a:ea typeface="+mn-ea"/>
                          <a:cs typeface="+mn-cs"/>
                        </a:rPr>
                        <a:t>debts</a:t>
                      </a:r>
                      <a:endParaRPr lang="fr-FR" sz="1200" noProof="0" dirty="0">
                        <a:solidFill>
                          <a:schemeClr val="tx1"/>
                        </a:solidFill>
                        <a:latin typeface="+mn-lt"/>
                        <a:ea typeface="+mn-ea"/>
                        <a:cs typeface="+mn-cs"/>
                      </a:endParaRPr>
                    </a:p>
                    <a:p>
                      <a:pPr marL="444500" lvl="1" indent="-96838" algn="l" defTabSz="685800" rtl="0" eaLnBrk="1" latinLnBrk="0" hangingPunct="1">
                        <a:buFont typeface="Arial" panose="020B0604020202020204" pitchFamily="34" charset="0"/>
                        <a:buChar char="•"/>
                      </a:pPr>
                      <a:r>
                        <a:rPr lang="fr-FR" sz="1200" noProof="0" dirty="0">
                          <a:solidFill>
                            <a:schemeClr val="tx1"/>
                          </a:solidFill>
                          <a:latin typeface="+mn-lt"/>
                          <a:ea typeface="+mn-ea"/>
                          <a:cs typeface="+mn-cs"/>
                        </a:rPr>
                        <a:t>Short-</a:t>
                      </a:r>
                      <a:r>
                        <a:rPr lang="fr-FR" sz="1200" noProof="0" dirty="0" err="1">
                          <a:solidFill>
                            <a:schemeClr val="tx1"/>
                          </a:solidFill>
                          <a:latin typeface="+mn-lt"/>
                          <a:ea typeface="+mn-ea"/>
                          <a:cs typeface="+mn-cs"/>
                        </a:rPr>
                        <a:t>term</a:t>
                      </a:r>
                      <a:r>
                        <a:rPr lang="fr-FR" sz="1200" noProof="0" dirty="0">
                          <a:solidFill>
                            <a:schemeClr val="tx1"/>
                          </a:solidFill>
                          <a:latin typeface="+mn-lt"/>
                          <a:ea typeface="+mn-ea"/>
                          <a:cs typeface="+mn-cs"/>
                        </a:rPr>
                        <a:t> </a:t>
                      </a:r>
                      <a:r>
                        <a:rPr lang="fr-FR" sz="1200" noProof="0" dirty="0" err="1">
                          <a:solidFill>
                            <a:schemeClr val="tx1"/>
                          </a:solidFill>
                          <a:latin typeface="+mn-lt"/>
                          <a:ea typeface="+mn-ea"/>
                          <a:cs typeface="+mn-cs"/>
                        </a:rPr>
                        <a:t>debts</a:t>
                      </a:r>
                      <a:endParaRPr lang="fr-FR" sz="1200" noProof="0"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4E24"/>
                    </a:solidFill>
                  </a:tcPr>
                </a:tc>
                <a:extLst>
                  <a:ext uri="{0D108BD9-81ED-4DB2-BD59-A6C34878D82A}">
                    <a16:rowId xmlns:a16="http://schemas.microsoft.com/office/drawing/2014/main" val="418911251"/>
                  </a:ext>
                </a:extLst>
              </a:tr>
            </a:tbl>
          </a:graphicData>
        </a:graphic>
      </p:graphicFrame>
      <p:graphicFrame>
        <p:nvGraphicFramePr>
          <p:cNvPr id="29" name="Tableau 28">
            <a:extLst>
              <a:ext uri="{FF2B5EF4-FFF2-40B4-BE49-F238E27FC236}">
                <a16:creationId xmlns:a16="http://schemas.microsoft.com/office/drawing/2014/main" id="{26A7D51D-93ED-495A-A0FD-546BFED8C36F}"/>
              </a:ext>
            </a:extLst>
          </p:cNvPr>
          <p:cNvGraphicFramePr>
            <a:graphicFrameLocks noGrp="1"/>
          </p:cNvGraphicFramePr>
          <p:nvPr>
            <p:extLst>
              <p:ext uri="{D42A27DB-BD31-4B8C-83A1-F6EECF244321}">
                <p14:modId xmlns:p14="http://schemas.microsoft.com/office/powerpoint/2010/main" val="2511207719"/>
              </p:ext>
            </p:extLst>
          </p:nvPr>
        </p:nvGraphicFramePr>
        <p:xfrm>
          <a:off x="1351322" y="2625453"/>
          <a:ext cx="4003996" cy="1079562"/>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1079562">
                <a:tc>
                  <a:txBody>
                    <a:bodyPr/>
                    <a:lstStyle/>
                    <a:p>
                      <a:pPr marL="342900" marR="0" lvl="1" indent="0" algn="l" defTabSz="685800" rtl="0" eaLnBrk="1" fontAlgn="auto" latinLnBrk="0" hangingPunct="1">
                        <a:lnSpc>
                          <a:spcPct val="100000"/>
                        </a:lnSpc>
                        <a:spcBef>
                          <a:spcPts val="0"/>
                        </a:spcBef>
                        <a:spcAft>
                          <a:spcPts val="0"/>
                        </a:spcAft>
                        <a:buClrTx/>
                        <a:buSzTx/>
                        <a:buFontTx/>
                        <a:buNone/>
                        <a:tabLst/>
                        <a:defRPr/>
                      </a:pPr>
                      <a:r>
                        <a:rPr lang="fr-FR" sz="1400" b="1" u="sng" dirty="0" err="1">
                          <a:solidFill>
                            <a:schemeClr val="bg1"/>
                          </a:solidFill>
                          <a:latin typeface="+mn-lt"/>
                          <a:ea typeface="+mn-ea"/>
                          <a:cs typeface="+mn-cs"/>
                        </a:rPr>
                        <a:t>Fixed</a:t>
                      </a:r>
                      <a:r>
                        <a:rPr lang="fr-FR" sz="1400" b="1" u="sng" dirty="0">
                          <a:solidFill>
                            <a:schemeClr val="bg1"/>
                          </a:solidFill>
                          <a:latin typeface="+mn-lt"/>
                          <a:ea typeface="+mn-ea"/>
                          <a:cs typeface="+mn-cs"/>
                        </a:rPr>
                        <a:t> assets (</a:t>
                      </a:r>
                      <a:r>
                        <a:rPr lang="fr-FR" sz="1400" b="1" u="sng" dirty="0" err="1">
                          <a:solidFill>
                            <a:schemeClr val="bg1"/>
                          </a:solidFill>
                          <a:latin typeface="+mn-lt"/>
                          <a:ea typeface="+mn-ea"/>
                          <a:cs typeface="+mn-cs"/>
                        </a:rPr>
                        <a:t>investments</a:t>
                      </a:r>
                      <a:r>
                        <a:rPr lang="fr-FR" sz="1400" b="1" u="sng" dirty="0">
                          <a:solidFill>
                            <a:schemeClr val="bg1"/>
                          </a:solidFill>
                          <a:latin typeface="+mn-lt"/>
                          <a:ea typeface="+mn-ea"/>
                          <a:cs typeface="+mn-cs"/>
                        </a:rPr>
                        <a:t>)</a:t>
                      </a:r>
                      <a:endParaRPr lang="en-GB" sz="1400" b="1" u="sng" kern="1200" noProof="0" dirty="0">
                        <a:solidFill>
                          <a:schemeClr val="bg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75460410"/>
                  </a:ext>
                </a:extLst>
              </a:tr>
            </a:tbl>
          </a:graphicData>
        </a:graphic>
      </p:graphicFrame>
      <p:graphicFrame>
        <p:nvGraphicFramePr>
          <p:cNvPr id="30" name="Tableau 29">
            <a:extLst>
              <a:ext uri="{FF2B5EF4-FFF2-40B4-BE49-F238E27FC236}">
                <a16:creationId xmlns:a16="http://schemas.microsoft.com/office/drawing/2014/main" id="{B14166D0-492F-4119-B053-89CD4EB66868}"/>
              </a:ext>
            </a:extLst>
          </p:cNvPr>
          <p:cNvGraphicFramePr>
            <a:graphicFrameLocks noGrp="1"/>
          </p:cNvGraphicFramePr>
          <p:nvPr>
            <p:extLst>
              <p:ext uri="{D42A27DB-BD31-4B8C-83A1-F6EECF244321}">
                <p14:modId xmlns:p14="http://schemas.microsoft.com/office/powerpoint/2010/main" val="979446876"/>
              </p:ext>
            </p:extLst>
          </p:nvPr>
        </p:nvGraphicFramePr>
        <p:xfrm>
          <a:off x="1351322" y="3756028"/>
          <a:ext cx="4003996" cy="90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900000">
                <a:tc>
                  <a:txBody>
                    <a:bodyPr/>
                    <a:lstStyle/>
                    <a:p>
                      <a:pPr lvl="1"/>
                      <a:r>
                        <a:rPr lang="fr-FR" sz="1400" b="1" u="sng" dirty="0">
                          <a:solidFill>
                            <a:schemeClr val="tx1"/>
                          </a:solidFill>
                          <a:latin typeface="+mn-lt"/>
                          <a:ea typeface="+mn-ea"/>
                          <a:cs typeface="+mn-cs"/>
                        </a:rPr>
                        <a:t>Stocks</a:t>
                      </a:r>
                      <a:endParaRPr lang="fr-FR" sz="1600" b="1" u="sng" dirty="0">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275460410"/>
                  </a:ext>
                </a:extLst>
              </a:tr>
            </a:tbl>
          </a:graphicData>
        </a:graphic>
      </p:graphicFrame>
      <p:graphicFrame>
        <p:nvGraphicFramePr>
          <p:cNvPr id="31" name="Tableau 30">
            <a:extLst>
              <a:ext uri="{FF2B5EF4-FFF2-40B4-BE49-F238E27FC236}">
                <a16:creationId xmlns:a16="http://schemas.microsoft.com/office/drawing/2014/main" id="{980EF7F1-7924-4CEE-8278-78F31BA77D1B}"/>
              </a:ext>
            </a:extLst>
          </p:cNvPr>
          <p:cNvGraphicFramePr>
            <a:graphicFrameLocks noGrp="1"/>
          </p:cNvGraphicFramePr>
          <p:nvPr>
            <p:extLst>
              <p:ext uri="{D42A27DB-BD31-4B8C-83A1-F6EECF244321}">
                <p14:modId xmlns:p14="http://schemas.microsoft.com/office/powerpoint/2010/main" val="2172624097"/>
              </p:ext>
            </p:extLst>
          </p:nvPr>
        </p:nvGraphicFramePr>
        <p:xfrm>
          <a:off x="1351322" y="4713323"/>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fr-FR" sz="1400" b="1" u="sng" dirty="0">
                          <a:solidFill>
                            <a:schemeClr val="tx1"/>
                          </a:solidFill>
                          <a:latin typeface="+mn-lt"/>
                          <a:ea typeface="+mn-ea"/>
                          <a:cs typeface="+mn-cs"/>
                        </a:rPr>
                        <a:t>Customer </a:t>
                      </a:r>
                      <a:r>
                        <a:rPr lang="fr-FR" sz="1400" b="1" u="sng" dirty="0" err="1">
                          <a:solidFill>
                            <a:schemeClr val="tx1"/>
                          </a:solidFill>
                          <a:latin typeface="+mn-lt"/>
                          <a:ea typeface="+mn-ea"/>
                          <a:cs typeface="+mn-cs"/>
                        </a:rPr>
                        <a:t>receivables</a:t>
                      </a:r>
                      <a:endParaRPr lang="fr-FR" sz="1400" b="1" u="sng" dirty="0">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275460410"/>
                  </a:ext>
                </a:extLst>
              </a:tr>
            </a:tbl>
          </a:graphicData>
        </a:graphic>
      </p:graphicFrame>
      <p:graphicFrame>
        <p:nvGraphicFramePr>
          <p:cNvPr id="36" name="Tableau 35">
            <a:extLst>
              <a:ext uri="{FF2B5EF4-FFF2-40B4-BE49-F238E27FC236}">
                <a16:creationId xmlns:a16="http://schemas.microsoft.com/office/drawing/2014/main" id="{4C79A5D6-1631-4A5F-BA6B-6D529FEB951C}"/>
              </a:ext>
            </a:extLst>
          </p:cNvPr>
          <p:cNvGraphicFramePr>
            <a:graphicFrameLocks noGrp="1"/>
          </p:cNvGraphicFramePr>
          <p:nvPr>
            <p:extLst>
              <p:ext uri="{D42A27DB-BD31-4B8C-83A1-F6EECF244321}">
                <p14:modId xmlns:p14="http://schemas.microsoft.com/office/powerpoint/2010/main" val="4035058865"/>
              </p:ext>
            </p:extLst>
          </p:nvPr>
        </p:nvGraphicFramePr>
        <p:xfrm>
          <a:off x="5377923" y="4713323"/>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a:solidFill>
                            <a:schemeClr val="tx1"/>
                          </a:solidFill>
                          <a:latin typeface="+mn-lt"/>
                          <a:ea typeface="+mn-ea"/>
                          <a:cs typeface="+mn-cs"/>
                        </a:rPr>
                        <a:t>Supplier payables</a:t>
                      </a:r>
                      <a:endParaRPr lang="fr-FR" sz="1600" b="1" u="sng"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18911251"/>
                  </a:ext>
                </a:extLst>
              </a:tr>
            </a:tbl>
          </a:graphicData>
        </a:graphic>
      </p:graphicFrame>
      <p:graphicFrame>
        <p:nvGraphicFramePr>
          <p:cNvPr id="34" name="Tableau 30">
            <a:extLst>
              <a:ext uri="{FF2B5EF4-FFF2-40B4-BE49-F238E27FC236}">
                <a16:creationId xmlns:a16="http://schemas.microsoft.com/office/drawing/2014/main" id="{AFAF2DC2-A3C4-7D8D-5B18-F106B3A9BFBF}"/>
              </a:ext>
            </a:extLst>
          </p:cNvPr>
          <p:cNvGraphicFramePr>
            <a:graphicFrameLocks noGrp="1"/>
          </p:cNvGraphicFramePr>
          <p:nvPr>
            <p:extLst>
              <p:ext uri="{D42A27DB-BD31-4B8C-83A1-F6EECF244321}">
                <p14:modId xmlns:p14="http://schemas.microsoft.com/office/powerpoint/2010/main" val="266807927"/>
              </p:ext>
            </p:extLst>
          </p:nvPr>
        </p:nvGraphicFramePr>
        <p:xfrm>
          <a:off x="1332419" y="5494159"/>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fr-FR" sz="1400" b="1" u="sng" dirty="0">
                          <a:solidFill>
                            <a:schemeClr val="tx1"/>
                          </a:solidFill>
                          <a:latin typeface="+mn-lt"/>
                          <a:ea typeface="+mn-ea"/>
                          <a:cs typeface="+mn-cs"/>
                        </a:rPr>
                        <a:t>Cash &amp; Cash Equivalents</a:t>
                      </a:r>
                    </a:p>
                    <a:p>
                      <a:pPr marL="514350" lvl="1" indent="-171450">
                        <a:buFont typeface="Arial" panose="020B0604020202020204" pitchFamily="34" charset="0"/>
                        <a:buChar char="•"/>
                      </a:pPr>
                      <a:r>
                        <a:rPr lang="fr-FR" sz="1200" b="0" dirty="0">
                          <a:solidFill>
                            <a:schemeClr val="tx1"/>
                          </a:solidFill>
                          <a:latin typeface="+mn-lt"/>
                          <a:ea typeface="+mn-ea"/>
                          <a:cs typeface="+mn-cs"/>
                        </a:rPr>
                        <a:t>Cash / Bank</a:t>
                      </a: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275460410"/>
                  </a:ext>
                </a:extLst>
              </a:tr>
            </a:tbl>
          </a:graphicData>
        </a:graphic>
      </p:graphicFrame>
      <p:graphicFrame>
        <p:nvGraphicFramePr>
          <p:cNvPr id="37" name="Tableau 35">
            <a:extLst>
              <a:ext uri="{FF2B5EF4-FFF2-40B4-BE49-F238E27FC236}">
                <a16:creationId xmlns:a16="http://schemas.microsoft.com/office/drawing/2014/main" id="{1BAE4C21-B1F8-EC6F-5804-8632EF44AC76}"/>
              </a:ext>
            </a:extLst>
          </p:cNvPr>
          <p:cNvGraphicFramePr>
            <a:graphicFrameLocks noGrp="1"/>
          </p:cNvGraphicFramePr>
          <p:nvPr>
            <p:extLst>
              <p:ext uri="{D42A27DB-BD31-4B8C-83A1-F6EECF244321}">
                <p14:modId xmlns:p14="http://schemas.microsoft.com/office/powerpoint/2010/main" val="4249382060"/>
              </p:ext>
            </p:extLst>
          </p:nvPr>
        </p:nvGraphicFramePr>
        <p:xfrm>
          <a:off x="5377923" y="5481600"/>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err="1">
                          <a:solidFill>
                            <a:schemeClr val="tx1"/>
                          </a:solidFill>
                          <a:latin typeface="+mn-lt"/>
                          <a:ea typeface="+mn-ea"/>
                          <a:cs typeface="+mn-cs"/>
                        </a:rPr>
                        <a:t>Other</a:t>
                      </a:r>
                      <a:r>
                        <a:rPr lang="fr-FR" sz="1400" b="1" u="sng" dirty="0">
                          <a:solidFill>
                            <a:schemeClr val="tx1"/>
                          </a:solidFill>
                          <a:latin typeface="+mn-lt"/>
                          <a:ea typeface="+mn-ea"/>
                          <a:cs typeface="+mn-cs"/>
                        </a:rPr>
                        <a:t> </a:t>
                      </a:r>
                      <a:r>
                        <a:rPr lang="fr-FR" sz="1400" b="1" u="sng" dirty="0" err="1">
                          <a:solidFill>
                            <a:schemeClr val="tx1"/>
                          </a:solidFill>
                          <a:latin typeface="+mn-lt"/>
                          <a:ea typeface="+mn-ea"/>
                          <a:cs typeface="+mn-cs"/>
                        </a:rPr>
                        <a:t>debts</a:t>
                      </a:r>
                      <a:endParaRPr lang="fr-FR" sz="1600" b="1" u="sng" dirty="0">
                        <a:solidFill>
                          <a:schemeClr val="tx1"/>
                        </a:solidFill>
                        <a:latin typeface="+mn-lt"/>
                        <a:ea typeface="+mn-ea"/>
                        <a:cs typeface="+mn-cs"/>
                      </a:endParaRPr>
                    </a:p>
                    <a:p>
                      <a:pPr marL="444500" lvl="1" indent="-96838" defTabSz="685800">
                        <a:buFont typeface="Arial" panose="020B0604020202020204" pitchFamily="34" charset="0"/>
                        <a:buChar char="•"/>
                      </a:pPr>
                      <a:r>
                        <a:rPr lang="fr-FR" sz="1400" b="0" dirty="0">
                          <a:solidFill>
                            <a:schemeClr val="tx1"/>
                          </a:solidFill>
                          <a:latin typeface="+mn-lt"/>
                          <a:ea typeface="+mn-ea"/>
                          <a:cs typeface="+mn-cs"/>
                        </a:rPr>
                        <a:t>VAT, social </a:t>
                      </a:r>
                      <a:r>
                        <a:rPr lang="fr-FR" sz="1400" b="0" dirty="0" err="1">
                          <a:solidFill>
                            <a:schemeClr val="tx1"/>
                          </a:solidFill>
                          <a:latin typeface="+mn-lt"/>
                          <a:ea typeface="+mn-ea"/>
                          <a:cs typeface="+mn-cs"/>
                        </a:rPr>
                        <a:t>security</a:t>
                      </a:r>
                      <a:r>
                        <a:rPr lang="fr-FR" sz="1400" b="0" dirty="0">
                          <a:solidFill>
                            <a:schemeClr val="tx1"/>
                          </a:solidFill>
                          <a:latin typeface="+mn-lt"/>
                          <a:ea typeface="+mn-ea"/>
                          <a:cs typeface="+mn-cs"/>
                        </a:rPr>
                        <a:t>, </a:t>
                      </a:r>
                      <a:r>
                        <a:rPr lang="fr-FR" sz="1400" b="0" dirty="0" err="1">
                          <a:solidFill>
                            <a:schemeClr val="tx1"/>
                          </a:solidFill>
                          <a:latin typeface="+mn-lt"/>
                          <a:ea typeface="+mn-ea"/>
                          <a:cs typeface="+mn-cs"/>
                        </a:rPr>
                        <a:t>income</a:t>
                      </a:r>
                      <a:r>
                        <a:rPr lang="fr-FR" sz="1400" b="0" dirty="0">
                          <a:solidFill>
                            <a:schemeClr val="tx1"/>
                          </a:solidFill>
                          <a:latin typeface="+mn-lt"/>
                          <a:ea typeface="+mn-ea"/>
                          <a:cs typeface="+mn-cs"/>
                        </a:rPr>
                        <a:t> taxes...</a:t>
                      </a: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18911251"/>
                  </a:ext>
                </a:extLst>
              </a:tr>
            </a:tbl>
          </a:graphicData>
        </a:graphic>
      </p:graphicFrame>
      <p:cxnSp>
        <p:nvCxnSpPr>
          <p:cNvPr id="10" name="Straight Connector 9">
            <a:extLst>
              <a:ext uri="{FF2B5EF4-FFF2-40B4-BE49-F238E27FC236}">
                <a16:creationId xmlns:a16="http://schemas.microsoft.com/office/drawing/2014/main" id="{CFC50D81-031D-17AF-21E1-087B862B30D3}"/>
              </a:ext>
            </a:extLst>
          </p:cNvPr>
          <p:cNvCxnSpPr>
            <a:cxnSpLocks/>
          </p:cNvCxnSpPr>
          <p:nvPr/>
        </p:nvCxnSpPr>
        <p:spPr>
          <a:xfrm>
            <a:off x="9933122" y="2625453"/>
            <a:ext cx="0" cy="107956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69373-6AED-D443-61A0-BF20AED10A09}"/>
              </a:ext>
            </a:extLst>
          </p:cNvPr>
          <p:cNvCxnSpPr>
            <a:cxnSpLocks/>
          </p:cNvCxnSpPr>
          <p:nvPr/>
        </p:nvCxnSpPr>
        <p:spPr>
          <a:xfrm>
            <a:off x="9933122" y="3780524"/>
            <a:ext cx="0" cy="2418178"/>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DAFD369-C655-FD61-F457-D33508E79D4C}"/>
              </a:ext>
            </a:extLst>
          </p:cNvPr>
          <p:cNvSpPr/>
          <p:nvPr/>
        </p:nvSpPr>
        <p:spPr>
          <a:xfrm>
            <a:off x="1351322" y="1086430"/>
            <a:ext cx="10596835" cy="136370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9740850-9A41-8846-1D22-9A7B9216DAF4}"/>
              </a:ext>
            </a:extLst>
          </p:cNvPr>
          <p:cNvCxnSpPr/>
          <p:nvPr/>
        </p:nvCxnSpPr>
        <p:spPr>
          <a:xfrm flipV="1">
            <a:off x="5355318" y="1086430"/>
            <a:ext cx="0" cy="132730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441023-44D4-1E39-8C5A-24BC9CDBCCCB}"/>
              </a:ext>
            </a:extLst>
          </p:cNvPr>
          <p:cNvSpPr txBox="1"/>
          <p:nvPr/>
        </p:nvSpPr>
        <p:spPr>
          <a:xfrm>
            <a:off x="1990846" y="6286764"/>
            <a:ext cx="2720050" cy="382959"/>
          </a:xfrm>
          <a:prstGeom prst="rect">
            <a:avLst/>
          </a:prstGeom>
          <a:noFill/>
        </p:spPr>
        <p:txBody>
          <a:bodyPr wrap="square" rtlCol="0">
            <a:spAutoFit/>
          </a:bodyPr>
          <a:lstStyle/>
          <a:p>
            <a:pPr algn="ctr"/>
            <a:r>
              <a:rPr lang="fr-BE" b="1" dirty="0"/>
              <a:t>ACTIVE</a:t>
            </a:r>
            <a:endParaRPr lang="en-US" b="1" dirty="0"/>
          </a:p>
        </p:txBody>
      </p:sp>
      <p:sp>
        <p:nvSpPr>
          <p:cNvPr id="41" name="TextBox 40">
            <a:extLst>
              <a:ext uri="{FF2B5EF4-FFF2-40B4-BE49-F238E27FC236}">
                <a16:creationId xmlns:a16="http://schemas.microsoft.com/office/drawing/2014/main" id="{1AC75DF4-82CF-F0E5-B634-C4A55F5F6D0F}"/>
              </a:ext>
            </a:extLst>
          </p:cNvPr>
          <p:cNvSpPr txBox="1"/>
          <p:nvPr/>
        </p:nvSpPr>
        <p:spPr>
          <a:xfrm>
            <a:off x="6037604" y="6286764"/>
            <a:ext cx="2720050" cy="382959"/>
          </a:xfrm>
          <a:prstGeom prst="rect">
            <a:avLst/>
          </a:prstGeom>
          <a:noFill/>
        </p:spPr>
        <p:txBody>
          <a:bodyPr wrap="square" rtlCol="0">
            <a:spAutoFit/>
          </a:bodyPr>
          <a:lstStyle/>
          <a:p>
            <a:pPr algn="ctr"/>
            <a:r>
              <a:rPr lang="fr-BE" b="1" dirty="0"/>
              <a:t>PASSIVE</a:t>
            </a:r>
            <a:endParaRPr lang="en-US" b="1" dirty="0"/>
          </a:p>
        </p:txBody>
      </p:sp>
      <p:sp>
        <p:nvSpPr>
          <p:cNvPr id="22" name="Rectangle 21">
            <a:extLst>
              <a:ext uri="{FF2B5EF4-FFF2-40B4-BE49-F238E27FC236}">
                <a16:creationId xmlns:a16="http://schemas.microsoft.com/office/drawing/2014/main" id="{9ACBFD99-E036-4C39-963E-2A428D5E9588}"/>
              </a:ext>
            </a:extLst>
          </p:cNvPr>
          <p:cNvSpPr/>
          <p:nvPr/>
        </p:nvSpPr>
        <p:spPr>
          <a:xfrm>
            <a:off x="1332419" y="6296289"/>
            <a:ext cx="8043408" cy="461665"/>
          </a:xfrm>
          <a:prstGeom prst="rect">
            <a:avLst/>
          </a:prstGeom>
          <a:solidFill>
            <a:schemeClr val="tx2"/>
          </a:solidFill>
        </p:spPr>
        <p:txBody>
          <a:bodyPr wrap="square">
            <a:spAutoFit/>
          </a:bodyPr>
          <a:lstStyle/>
          <a:p>
            <a:pPr algn="ctr"/>
            <a:r>
              <a:rPr lang="fr-FR" sz="2400" dirty="0">
                <a:solidFill>
                  <a:schemeClr val="bg1"/>
                </a:solidFill>
              </a:rPr>
              <a:t>TOTAL ASSETS 	 = 	 TOTAL LIABILITIES</a:t>
            </a:r>
          </a:p>
        </p:txBody>
      </p:sp>
      <p:sp>
        <p:nvSpPr>
          <p:cNvPr id="42" name="Ellipse 14">
            <a:extLst>
              <a:ext uri="{FF2B5EF4-FFF2-40B4-BE49-F238E27FC236}">
                <a16:creationId xmlns:a16="http://schemas.microsoft.com/office/drawing/2014/main" id="{6F547AD3-36B1-789A-ACDE-CCC7A5CDBD68}"/>
              </a:ext>
            </a:extLst>
          </p:cNvPr>
          <p:cNvSpPr/>
          <p:nvPr/>
        </p:nvSpPr>
        <p:spPr>
          <a:xfrm>
            <a:off x="649861" y="3017211"/>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43" name="Ellipse 18">
            <a:extLst>
              <a:ext uri="{FF2B5EF4-FFF2-40B4-BE49-F238E27FC236}">
                <a16:creationId xmlns:a16="http://schemas.microsoft.com/office/drawing/2014/main" id="{02D79B50-806E-983A-0F62-3ECAC68FD0B6}"/>
              </a:ext>
            </a:extLst>
          </p:cNvPr>
          <p:cNvSpPr/>
          <p:nvPr/>
        </p:nvSpPr>
        <p:spPr>
          <a:xfrm>
            <a:off x="649861" y="3887033"/>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2</a:t>
            </a:r>
          </a:p>
        </p:txBody>
      </p:sp>
      <p:sp>
        <p:nvSpPr>
          <p:cNvPr id="44" name="Ellipse 23">
            <a:extLst>
              <a:ext uri="{FF2B5EF4-FFF2-40B4-BE49-F238E27FC236}">
                <a16:creationId xmlns:a16="http://schemas.microsoft.com/office/drawing/2014/main" id="{559AFE6A-474D-13B9-3046-A395BACDB033}"/>
              </a:ext>
            </a:extLst>
          </p:cNvPr>
          <p:cNvSpPr/>
          <p:nvPr/>
        </p:nvSpPr>
        <p:spPr>
          <a:xfrm>
            <a:off x="649861" y="4842490"/>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3</a:t>
            </a:r>
          </a:p>
        </p:txBody>
      </p:sp>
      <p:sp>
        <p:nvSpPr>
          <p:cNvPr id="45" name="Ellipse 23">
            <a:extLst>
              <a:ext uri="{FF2B5EF4-FFF2-40B4-BE49-F238E27FC236}">
                <a16:creationId xmlns:a16="http://schemas.microsoft.com/office/drawing/2014/main" id="{9D318F4F-2F5B-B058-3753-1E43DE0D414F}"/>
              </a:ext>
            </a:extLst>
          </p:cNvPr>
          <p:cNvSpPr/>
          <p:nvPr/>
        </p:nvSpPr>
        <p:spPr>
          <a:xfrm>
            <a:off x="649861" y="5606220"/>
            <a:ext cx="454625" cy="432048"/>
          </a:xfrm>
          <a:prstGeom prst="ellipse">
            <a:avLst/>
          </a:prstGeom>
          <a:solidFill>
            <a:srgbClr val="F7A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4</a:t>
            </a:r>
          </a:p>
        </p:txBody>
      </p:sp>
      <p:sp>
        <p:nvSpPr>
          <p:cNvPr id="46" name="Ellipse 14">
            <a:extLst>
              <a:ext uri="{FF2B5EF4-FFF2-40B4-BE49-F238E27FC236}">
                <a16:creationId xmlns:a16="http://schemas.microsoft.com/office/drawing/2014/main" id="{CA7D6336-5894-DE9F-ECB7-15DB004F5525}"/>
              </a:ext>
            </a:extLst>
          </p:cNvPr>
          <p:cNvSpPr/>
          <p:nvPr/>
        </p:nvSpPr>
        <p:spPr>
          <a:xfrm>
            <a:off x="9417336" y="2979953"/>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5</a:t>
            </a:r>
          </a:p>
        </p:txBody>
      </p:sp>
      <p:sp>
        <p:nvSpPr>
          <p:cNvPr id="47" name="Ellipse 18">
            <a:extLst>
              <a:ext uri="{FF2B5EF4-FFF2-40B4-BE49-F238E27FC236}">
                <a16:creationId xmlns:a16="http://schemas.microsoft.com/office/drawing/2014/main" id="{15F026DF-BD53-765A-376D-A0436F4BD52A}"/>
              </a:ext>
            </a:extLst>
          </p:cNvPr>
          <p:cNvSpPr/>
          <p:nvPr/>
        </p:nvSpPr>
        <p:spPr>
          <a:xfrm>
            <a:off x="9417336" y="3849775"/>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6</a:t>
            </a:r>
          </a:p>
        </p:txBody>
      </p:sp>
      <p:sp>
        <p:nvSpPr>
          <p:cNvPr id="48" name="Ellipse 23">
            <a:extLst>
              <a:ext uri="{FF2B5EF4-FFF2-40B4-BE49-F238E27FC236}">
                <a16:creationId xmlns:a16="http://schemas.microsoft.com/office/drawing/2014/main" id="{F168911B-6C63-D22B-80A0-08280B19F4A4}"/>
              </a:ext>
            </a:extLst>
          </p:cNvPr>
          <p:cNvSpPr/>
          <p:nvPr/>
        </p:nvSpPr>
        <p:spPr>
          <a:xfrm>
            <a:off x="9417336" y="4805232"/>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7</a:t>
            </a:r>
          </a:p>
        </p:txBody>
      </p:sp>
      <p:sp>
        <p:nvSpPr>
          <p:cNvPr id="49" name="Ellipse 23">
            <a:extLst>
              <a:ext uri="{FF2B5EF4-FFF2-40B4-BE49-F238E27FC236}">
                <a16:creationId xmlns:a16="http://schemas.microsoft.com/office/drawing/2014/main" id="{4657BA48-62E0-929F-508F-CEAFF92F9479}"/>
              </a:ext>
            </a:extLst>
          </p:cNvPr>
          <p:cNvSpPr/>
          <p:nvPr/>
        </p:nvSpPr>
        <p:spPr>
          <a:xfrm>
            <a:off x="9417336" y="5568962"/>
            <a:ext cx="454625" cy="432048"/>
          </a:xfrm>
          <a:prstGeom prst="ellipse">
            <a:avLst/>
          </a:prstGeom>
          <a:solidFill>
            <a:srgbClr val="F7A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8</a:t>
            </a:r>
          </a:p>
        </p:txBody>
      </p:sp>
      <p:pic>
        <p:nvPicPr>
          <p:cNvPr id="39" name="Picture 2" descr="Drapeaux Monde Banque d'images et photos libres de droit - iStock">
            <a:extLst>
              <a:ext uri="{FF2B5EF4-FFF2-40B4-BE49-F238E27FC236}">
                <a16:creationId xmlns:a16="http://schemas.microsoft.com/office/drawing/2014/main" id="{720D4565-9412-84F7-6341-300854492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50" name="Slide Number Placeholder 3">
            <a:extLst>
              <a:ext uri="{FF2B5EF4-FFF2-40B4-BE49-F238E27FC236}">
                <a16:creationId xmlns:a16="http://schemas.microsoft.com/office/drawing/2014/main" id="{2BBFB817-581B-22CE-ECCC-5311B980F818}"/>
              </a:ext>
            </a:extLst>
          </p:cNvPr>
          <p:cNvSpPr>
            <a:spLocks noGrp="1"/>
          </p:cNvSpPr>
          <p:nvPr>
            <p:ph type="sldNum" sz="quarter" idx="17"/>
          </p:nvPr>
        </p:nvSpPr>
        <p:spPr>
          <a:xfrm>
            <a:off x="11464143" y="6640429"/>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23</a:t>
            </a:fld>
            <a:endParaRPr lang="en-US"/>
          </a:p>
        </p:txBody>
      </p:sp>
    </p:spTree>
    <p:extLst>
      <p:ext uri="{BB962C8B-B14F-4D97-AF65-F5344CB8AC3E}">
        <p14:creationId xmlns:p14="http://schemas.microsoft.com/office/powerpoint/2010/main" val="376927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500"/>
                                        <p:tgtEl>
                                          <p:spTgt spid="2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500"/>
                                        <p:tgtEl>
                                          <p:spTgt spid="1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500"/>
                                        <p:tgtEl>
                                          <p:spTgt spid="1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fade">
                                      <p:cBhvr>
                                        <p:cTn id="118" dur="500"/>
                                        <p:tgtEl>
                                          <p:spTgt spid="3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P spid="17" grpId="0" animBg="1"/>
      <p:bldP spid="40" grpId="0"/>
      <p:bldP spid="41" grpId="0"/>
      <p:bldP spid="22"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23E02D-B5D1-32AD-6FF0-CAAF5C74DE14}"/>
              </a:ext>
            </a:extLst>
          </p:cNvPr>
          <p:cNvPicPr>
            <a:picLocks noChangeAspect="1"/>
          </p:cNvPicPr>
          <p:nvPr/>
        </p:nvPicPr>
        <p:blipFill>
          <a:blip r:embed="rId3"/>
          <a:stretch>
            <a:fillRect/>
          </a:stretch>
        </p:blipFill>
        <p:spPr>
          <a:xfrm>
            <a:off x="7127948" y="1089736"/>
            <a:ext cx="4578310" cy="5382522"/>
          </a:xfrm>
          <a:prstGeom prst="rect">
            <a:avLst/>
          </a:prstGeom>
        </p:spPr>
      </p:pic>
      <p:sp>
        <p:nvSpPr>
          <p:cNvPr id="7" name="Rectangle à coins arrondis 6"/>
          <p:cNvSpPr/>
          <p:nvPr/>
        </p:nvSpPr>
        <p:spPr>
          <a:xfrm>
            <a:off x="3999771" y="1089736"/>
            <a:ext cx="5453020" cy="7075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fontAlgn="base">
              <a:spcBef>
                <a:spcPct val="0"/>
              </a:spcBef>
              <a:spcAft>
                <a:spcPct val="0"/>
              </a:spcAft>
              <a:defRPr/>
            </a:pPr>
            <a:endParaRPr lang="en-US" sz="2667" b="1">
              <a:solidFill>
                <a:srgbClr val="FFCD00"/>
              </a:solidFill>
              <a:latin typeface="Encode Sans Expanded" panose="00000505000000000000" pitchFamily="2" charset="0"/>
              <a:ea typeface="MS PGothic"/>
            </a:endParaRPr>
          </a:p>
        </p:txBody>
      </p:sp>
      <p:sp>
        <p:nvSpPr>
          <p:cNvPr id="5" name="Espace réservé du texte 4"/>
          <p:cNvSpPr>
            <a:spLocks noGrp="1"/>
          </p:cNvSpPr>
          <p:nvPr>
            <p:ph type="body" idx="1"/>
          </p:nvPr>
        </p:nvSpPr>
        <p:spPr/>
        <p:txBody>
          <a:bodyPr/>
          <a:lstStyle/>
          <a:p>
            <a:r>
              <a:rPr lang="en-US" dirty="0"/>
              <a:t>The balance sheet: What is it &amp; what is it for?</a:t>
            </a:r>
          </a:p>
        </p:txBody>
      </p:sp>
      <p:sp>
        <p:nvSpPr>
          <p:cNvPr id="6" name="Text Placeholder 5">
            <a:extLst>
              <a:ext uri="{FF2B5EF4-FFF2-40B4-BE49-F238E27FC236}">
                <a16:creationId xmlns:a16="http://schemas.microsoft.com/office/drawing/2014/main" id="{DD92055D-F81A-FF0A-D53A-4843AC122599}"/>
              </a:ext>
            </a:extLst>
          </p:cNvPr>
          <p:cNvSpPr>
            <a:spLocks noGrp="1"/>
          </p:cNvSpPr>
          <p:nvPr>
            <p:ph type="body" sz="quarter" idx="19"/>
          </p:nvPr>
        </p:nvSpPr>
        <p:spPr/>
        <p:txBody>
          <a:bodyPr/>
          <a:lstStyle/>
          <a:p>
            <a:r>
              <a:rPr lang="fr-BE"/>
              <a:t>02</a:t>
            </a:r>
            <a:endParaRPr lang="en-US"/>
          </a:p>
        </p:txBody>
      </p:sp>
      <p:sp>
        <p:nvSpPr>
          <p:cNvPr id="3" name="Titre 2">
            <a:extLst>
              <a:ext uri="{FF2B5EF4-FFF2-40B4-BE49-F238E27FC236}">
                <a16:creationId xmlns:a16="http://schemas.microsoft.com/office/drawing/2014/main" id="{50B3351E-55F7-43B9-B595-C3B20F510A65}"/>
              </a:ext>
            </a:extLst>
          </p:cNvPr>
          <p:cNvSpPr>
            <a:spLocks noGrp="1"/>
          </p:cNvSpPr>
          <p:nvPr>
            <p:ph type="title"/>
          </p:nvPr>
        </p:nvSpPr>
        <p:spPr/>
        <p:txBody>
          <a:bodyPr/>
          <a:lstStyle/>
          <a:p>
            <a:r>
              <a:rPr lang="en-US" dirty="0"/>
              <a:t>EXAMPLE OF AN ACTUAL BALANCE SHEET</a:t>
            </a:r>
            <a:endParaRPr lang="fr-FR" dirty="0"/>
          </a:p>
        </p:txBody>
      </p:sp>
      <p:pic>
        <p:nvPicPr>
          <p:cNvPr id="12" name="Picture 11">
            <a:extLst>
              <a:ext uri="{FF2B5EF4-FFF2-40B4-BE49-F238E27FC236}">
                <a16:creationId xmlns:a16="http://schemas.microsoft.com/office/drawing/2014/main" id="{3A0EF439-28EA-7DD2-B7BC-68223CB39D86}"/>
              </a:ext>
            </a:extLst>
          </p:cNvPr>
          <p:cNvPicPr>
            <a:picLocks noChangeAspect="1"/>
          </p:cNvPicPr>
          <p:nvPr/>
        </p:nvPicPr>
        <p:blipFill>
          <a:blip r:embed="rId4"/>
          <a:stretch>
            <a:fillRect/>
          </a:stretch>
        </p:blipFill>
        <p:spPr>
          <a:xfrm>
            <a:off x="745716" y="793216"/>
            <a:ext cx="4221659" cy="5768264"/>
          </a:xfrm>
          <a:prstGeom prst="rect">
            <a:avLst/>
          </a:prstGeom>
        </p:spPr>
      </p:pic>
      <p:sp>
        <p:nvSpPr>
          <p:cNvPr id="15" name="Ellipse 14">
            <a:extLst>
              <a:ext uri="{FF2B5EF4-FFF2-40B4-BE49-F238E27FC236}">
                <a16:creationId xmlns:a16="http://schemas.microsoft.com/office/drawing/2014/main" id="{0CB613C3-2D75-68A4-6D9E-41D3F1E79ADD}"/>
              </a:ext>
            </a:extLst>
          </p:cNvPr>
          <p:cNvSpPr/>
          <p:nvPr/>
        </p:nvSpPr>
        <p:spPr>
          <a:xfrm>
            <a:off x="372858" y="2770059"/>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16" name="Ellipse 18">
            <a:extLst>
              <a:ext uri="{FF2B5EF4-FFF2-40B4-BE49-F238E27FC236}">
                <a16:creationId xmlns:a16="http://schemas.microsoft.com/office/drawing/2014/main" id="{C97A1378-15E4-4B9A-7304-60FE30A08252}"/>
              </a:ext>
            </a:extLst>
          </p:cNvPr>
          <p:cNvSpPr/>
          <p:nvPr/>
        </p:nvSpPr>
        <p:spPr>
          <a:xfrm>
            <a:off x="372857" y="4246443"/>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2</a:t>
            </a:r>
          </a:p>
        </p:txBody>
      </p:sp>
      <p:sp>
        <p:nvSpPr>
          <p:cNvPr id="17" name="Ellipse 23">
            <a:extLst>
              <a:ext uri="{FF2B5EF4-FFF2-40B4-BE49-F238E27FC236}">
                <a16:creationId xmlns:a16="http://schemas.microsoft.com/office/drawing/2014/main" id="{B0E3E720-72CE-5529-DC84-EAF72252740C}"/>
              </a:ext>
            </a:extLst>
          </p:cNvPr>
          <p:cNvSpPr/>
          <p:nvPr/>
        </p:nvSpPr>
        <p:spPr>
          <a:xfrm>
            <a:off x="372856" y="4736773"/>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3</a:t>
            </a:r>
          </a:p>
        </p:txBody>
      </p:sp>
      <p:sp>
        <p:nvSpPr>
          <p:cNvPr id="18" name="Ellipse 23">
            <a:extLst>
              <a:ext uri="{FF2B5EF4-FFF2-40B4-BE49-F238E27FC236}">
                <a16:creationId xmlns:a16="http://schemas.microsoft.com/office/drawing/2014/main" id="{56E6E382-E01D-A723-9C05-8B6AB9D33AAB}"/>
              </a:ext>
            </a:extLst>
          </p:cNvPr>
          <p:cNvSpPr/>
          <p:nvPr/>
        </p:nvSpPr>
        <p:spPr>
          <a:xfrm>
            <a:off x="366391" y="5182678"/>
            <a:ext cx="454625" cy="432048"/>
          </a:xfrm>
          <a:prstGeom prst="ellipse">
            <a:avLst/>
          </a:prstGeom>
          <a:solidFill>
            <a:srgbClr val="F7A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4</a:t>
            </a:r>
          </a:p>
        </p:txBody>
      </p:sp>
      <p:sp>
        <p:nvSpPr>
          <p:cNvPr id="19" name="Rectangle 18">
            <a:extLst>
              <a:ext uri="{FF2B5EF4-FFF2-40B4-BE49-F238E27FC236}">
                <a16:creationId xmlns:a16="http://schemas.microsoft.com/office/drawing/2014/main" id="{7AFB302F-124C-D4CC-D44B-CD6054E6B2AF}"/>
              </a:ext>
            </a:extLst>
          </p:cNvPr>
          <p:cNvSpPr/>
          <p:nvPr/>
        </p:nvSpPr>
        <p:spPr>
          <a:xfrm>
            <a:off x="1118573" y="2887408"/>
            <a:ext cx="3924000" cy="18515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93991B-A37D-9653-DF1E-FE4C369775E4}"/>
              </a:ext>
            </a:extLst>
          </p:cNvPr>
          <p:cNvSpPr/>
          <p:nvPr/>
        </p:nvSpPr>
        <p:spPr>
          <a:xfrm>
            <a:off x="1118573" y="4124901"/>
            <a:ext cx="3924000" cy="615989"/>
          </a:xfrm>
          <a:prstGeom prst="rect">
            <a:avLst/>
          </a:prstGeom>
          <a:noFill/>
          <a:ln w="38100">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92D626-715F-4C96-6441-79A235E0A153}"/>
              </a:ext>
            </a:extLst>
          </p:cNvPr>
          <p:cNvSpPr/>
          <p:nvPr/>
        </p:nvSpPr>
        <p:spPr>
          <a:xfrm>
            <a:off x="1118573" y="4860232"/>
            <a:ext cx="3924000" cy="241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FA872F-0AA9-F871-FE97-CAB8F9993E0A}"/>
              </a:ext>
            </a:extLst>
          </p:cNvPr>
          <p:cNvSpPr/>
          <p:nvPr/>
        </p:nvSpPr>
        <p:spPr>
          <a:xfrm>
            <a:off x="1118573" y="5342189"/>
            <a:ext cx="3924000" cy="12087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e 14">
            <a:extLst>
              <a:ext uri="{FF2B5EF4-FFF2-40B4-BE49-F238E27FC236}">
                <a16:creationId xmlns:a16="http://schemas.microsoft.com/office/drawing/2014/main" id="{417F5E75-4FB3-FF19-98A3-B7E7B1D3F5F0}"/>
              </a:ext>
            </a:extLst>
          </p:cNvPr>
          <p:cNvSpPr/>
          <p:nvPr/>
        </p:nvSpPr>
        <p:spPr>
          <a:xfrm>
            <a:off x="6636613" y="2332226"/>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5</a:t>
            </a:r>
          </a:p>
        </p:txBody>
      </p:sp>
      <p:sp>
        <p:nvSpPr>
          <p:cNvPr id="24" name="Rectangle 23">
            <a:extLst>
              <a:ext uri="{FF2B5EF4-FFF2-40B4-BE49-F238E27FC236}">
                <a16:creationId xmlns:a16="http://schemas.microsoft.com/office/drawing/2014/main" id="{B2EE9DF2-A17A-9480-8352-48AF9B71468D}"/>
              </a:ext>
            </a:extLst>
          </p:cNvPr>
          <p:cNvSpPr/>
          <p:nvPr/>
        </p:nvSpPr>
        <p:spPr>
          <a:xfrm>
            <a:off x="7455908" y="1776328"/>
            <a:ext cx="4248000" cy="179828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18">
            <a:extLst>
              <a:ext uri="{FF2B5EF4-FFF2-40B4-BE49-F238E27FC236}">
                <a16:creationId xmlns:a16="http://schemas.microsoft.com/office/drawing/2014/main" id="{232A2A01-41BD-F6CA-7056-9D1310677189}"/>
              </a:ext>
            </a:extLst>
          </p:cNvPr>
          <p:cNvSpPr/>
          <p:nvPr/>
        </p:nvSpPr>
        <p:spPr>
          <a:xfrm>
            <a:off x="6613753" y="4807410"/>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6</a:t>
            </a:r>
          </a:p>
        </p:txBody>
      </p:sp>
      <p:sp>
        <p:nvSpPr>
          <p:cNvPr id="26" name="Rectangle 25">
            <a:extLst>
              <a:ext uri="{FF2B5EF4-FFF2-40B4-BE49-F238E27FC236}">
                <a16:creationId xmlns:a16="http://schemas.microsoft.com/office/drawing/2014/main" id="{676DE2BF-A95A-62CD-63A7-1444F7DEBAC5}"/>
              </a:ext>
            </a:extLst>
          </p:cNvPr>
          <p:cNvSpPr/>
          <p:nvPr/>
        </p:nvSpPr>
        <p:spPr>
          <a:xfrm>
            <a:off x="7455908" y="4778790"/>
            <a:ext cx="4248000" cy="322446"/>
          </a:xfrm>
          <a:prstGeom prst="rect">
            <a:avLst/>
          </a:prstGeom>
          <a:noFill/>
          <a:ln w="38100">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3">
            <a:extLst>
              <a:ext uri="{FF2B5EF4-FFF2-40B4-BE49-F238E27FC236}">
                <a16:creationId xmlns:a16="http://schemas.microsoft.com/office/drawing/2014/main" id="{94604AFB-7AD0-3EC2-AFEF-2BDB63C70A51}"/>
              </a:ext>
            </a:extLst>
          </p:cNvPr>
          <p:cNvSpPr/>
          <p:nvPr/>
        </p:nvSpPr>
        <p:spPr>
          <a:xfrm>
            <a:off x="11764914" y="5106052"/>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7</a:t>
            </a:r>
          </a:p>
        </p:txBody>
      </p:sp>
      <p:sp>
        <p:nvSpPr>
          <p:cNvPr id="28" name="Rectangle 27">
            <a:extLst>
              <a:ext uri="{FF2B5EF4-FFF2-40B4-BE49-F238E27FC236}">
                <a16:creationId xmlns:a16="http://schemas.microsoft.com/office/drawing/2014/main" id="{E0CF591A-E8C6-372B-8C0A-C0A359AEEBFA}"/>
              </a:ext>
            </a:extLst>
          </p:cNvPr>
          <p:cNvSpPr/>
          <p:nvPr/>
        </p:nvSpPr>
        <p:spPr>
          <a:xfrm>
            <a:off x="7455908" y="5257068"/>
            <a:ext cx="4248000" cy="12377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3">
            <a:extLst>
              <a:ext uri="{FF2B5EF4-FFF2-40B4-BE49-F238E27FC236}">
                <a16:creationId xmlns:a16="http://schemas.microsoft.com/office/drawing/2014/main" id="{E268E3DD-013F-9F5A-BD91-A2FEB25E1D12}"/>
              </a:ext>
            </a:extLst>
          </p:cNvPr>
          <p:cNvSpPr/>
          <p:nvPr/>
        </p:nvSpPr>
        <p:spPr>
          <a:xfrm>
            <a:off x="6595835" y="5257068"/>
            <a:ext cx="454625" cy="432048"/>
          </a:xfrm>
          <a:prstGeom prst="ellipse">
            <a:avLst/>
          </a:prstGeom>
          <a:solidFill>
            <a:schemeClr val="accent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8</a:t>
            </a:r>
          </a:p>
        </p:txBody>
      </p:sp>
      <p:sp>
        <p:nvSpPr>
          <p:cNvPr id="30" name="Rectangle 29">
            <a:extLst>
              <a:ext uri="{FF2B5EF4-FFF2-40B4-BE49-F238E27FC236}">
                <a16:creationId xmlns:a16="http://schemas.microsoft.com/office/drawing/2014/main" id="{CE60F4DF-793C-264B-1957-5284D66FFC4E}"/>
              </a:ext>
            </a:extLst>
          </p:cNvPr>
          <p:cNvSpPr/>
          <p:nvPr/>
        </p:nvSpPr>
        <p:spPr>
          <a:xfrm>
            <a:off x="7455908" y="5412533"/>
            <a:ext cx="4248000" cy="11667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556E38-BA87-49F2-BEDC-5A2852145126}"/>
              </a:ext>
            </a:extLst>
          </p:cNvPr>
          <p:cNvSpPr txBox="1"/>
          <p:nvPr/>
        </p:nvSpPr>
        <p:spPr>
          <a:xfrm>
            <a:off x="5214258" y="5844894"/>
            <a:ext cx="1525724" cy="923330"/>
          </a:xfrm>
          <a:prstGeom prst="rect">
            <a:avLst/>
          </a:prstGeom>
          <a:solidFill>
            <a:schemeClr val="accent1"/>
          </a:solidFill>
        </p:spPr>
        <p:txBody>
          <a:bodyPr wrap="square" rtlCol="0">
            <a:spAutoFit/>
          </a:bodyPr>
          <a:lstStyle/>
          <a:p>
            <a:pPr algn="ctr"/>
            <a:r>
              <a:rPr lang="fr-BE" b="1" dirty="0">
                <a:solidFill>
                  <a:schemeClr val="bg1"/>
                </a:solidFill>
              </a:rPr>
              <a:t>ASSETS</a:t>
            </a:r>
          </a:p>
          <a:p>
            <a:pPr algn="ctr"/>
            <a:r>
              <a:rPr lang="fr-BE" b="1" dirty="0">
                <a:solidFill>
                  <a:schemeClr val="bg1"/>
                </a:solidFill>
              </a:rPr>
              <a:t>=</a:t>
            </a:r>
          </a:p>
          <a:p>
            <a:pPr algn="ctr"/>
            <a:r>
              <a:rPr lang="fr-BE" b="1" dirty="0">
                <a:solidFill>
                  <a:schemeClr val="bg1"/>
                </a:solidFill>
              </a:rPr>
              <a:t>LIABILITIES</a:t>
            </a:r>
            <a:endParaRPr lang="en-US" b="1" dirty="0">
              <a:solidFill>
                <a:schemeClr val="bg1"/>
              </a:solidFill>
            </a:endParaRPr>
          </a:p>
        </p:txBody>
      </p:sp>
      <p:sp>
        <p:nvSpPr>
          <p:cNvPr id="32" name="Rectangle 31">
            <a:extLst>
              <a:ext uri="{FF2B5EF4-FFF2-40B4-BE49-F238E27FC236}">
                <a16:creationId xmlns:a16="http://schemas.microsoft.com/office/drawing/2014/main" id="{ACFBA7FC-3DEE-A77D-1715-5A3387986224}"/>
              </a:ext>
            </a:extLst>
          </p:cNvPr>
          <p:cNvSpPr/>
          <p:nvPr/>
        </p:nvSpPr>
        <p:spPr>
          <a:xfrm>
            <a:off x="4321810" y="6011929"/>
            <a:ext cx="548552" cy="18694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3EBC6E3-7901-2678-4EB1-6DCA0ADC7436}"/>
              </a:ext>
            </a:extLst>
          </p:cNvPr>
          <p:cNvSpPr/>
          <p:nvPr/>
        </p:nvSpPr>
        <p:spPr>
          <a:xfrm>
            <a:off x="11153593" y="6280359"/>
            <a:ext cx="548552" cy="18694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Drapeaux Monde Banque d'images et photos libres de droit - iStock">
            <a:extLst>
              <a:ext uri="{FF2B5EF4-FFF2-40B4-BE49-F238E27FC236}">
                <a16:creationId xmlns:a16="http://schemas.microsoft.com/office/drawing/2014/main" id="{9F80FB73-8891-3812-1AE3-FA4184144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35" name="Slide Number Placeholder 3">
            <a:extLst>
              <a:ext uri="{FF2B5EF4-FFF2-40B4-BE49-F238E27FC236}">
                <a16:creationId xmlns:a16="http://schemas.microsoft.com/office/drawing/2014/main" id="{EF817923-9678-6EC0-ED8E-16EE63BDA5D5}"/>
              </a:ext>
            </a:extLst>
          </p:cNvPr>
          <p:cNvSpPr>
            <a:spLocks noGrp="1"/>
          </p:cNvSpPr>
          <p:nvPr>
            <p:ph type="sldNum" sz="quarter" idx="17"/>
          </p:nvPr>
        </p:nvSpPr>
        <p:spPr>
          <a:xfrm>
            <a:off x="11449593" y="6614848"/>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24</a:t>
            </a:fld>
            <a:endParaRPr lang="en-US"/>
          </a:p>
        </p:txBody>
      </p:sp>
    </p:spTree>
    <p:extLst>
      <p:ext uri="{BB962C8B-B14F-4D97-AF65-F5344CB8AC3E}">
        <p14:creationId xmlns:p14="http://schemas.microsoft.com/office/powerpoint/2010/main" val="346923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2"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childTnLst>
                                </p:cTn>
                              </p:par>
                              <p:par>
                                <p:cTn id="111" presetID="10" presetClass="entr" presetSubtype="0" fill="hold" grpId="2"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par>
                                <p:cTn id="114" presetID="10" presetClass="entr" presetSubtype="0" fill="hold" grpId="2"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500"/>
                                        <p:tgtEl>
                                          <p:spTgt spid="21"/>
                                        </p:tgtEl>
                                      </p:cBhvr>
                                    </p:animEffect>
                                  </p:childTnLst>
                                </p:cTn>
                              </p:par>
                              <p:par>
                                <p:cTn id="120" presetID="10" presetClass="entr" presetSubtype="0" fill="hold" grpId="2"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fade">
                                      <p:cBhvr>
                                        <p:cTn id="122" dur="500"/>
                                        <p:tgtEl>
                                          <p:spTgt spid="18"/>
                                        </p:tgtEl>
                                      </p:cBhvr>
                                    </p:animEffect>
                                  </p:childTnLst>
                                </p:cTn>
                              </p:par>
                              <p:par>
                                <p:cTn id="123" presetID="10" presetClass="entr" presetSubtype="0" fill="hold" grpId="2"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500"/>
                                        <p:tgtEl>
                                          <p:spTgt spid="22"/>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fade">
                                      <p:cBhvr>
                                        <p:cTn id="136" dur="500"/>
                                        <p:tgtEl>
                                          <p:spTgt spid="3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fade">
                                      <p:cBhvr>
                                        <p:cTn id="1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en-US" dirty="0"/>
              <a:t>The balance sheet: What is it &amp; what is it for?</a:t>
            </a:r>
          </a:p>
        </p:txBody>
      </p:sp>
      <p:sp>
        <p:nvSpPr>
          <p:cNvPr id="8" name="Text Placeholder 7">
            <a:extLst>
              <a:ext uri="{FF2B5EF4-FFF2-40B4-BE49-F238E27FC236}">
                <a16:creationId xmlns:a16="http://schemas.microsoft.com/office/drawing/2014/main" id="{977BB2A9-56CD-CBB8-5D7F-B0FB84D7D125}"/>
              </a:ext>
            </a:extLst>
          </p:cNvPr>
          <p:cNvSpPr>
            <a:spLocks noGrp="1"/>
          </p:cNvSpPr>
          <p:nvPr>
            <p:ph type="body" sz="quarter" idx="19"/>
          </p:nvPr>
        </p:nvSpPr>
        <p:spPr/>
        <p:txBody>
          <a:bodyPr/>
          <a:lstStyle/>
          <a:p>
            <a:r>
              <a:rPr lang="fr-BE"/>
              <a:t>02</a:t>
            </a:r>
            <a:endParaRPr lang="en-US"/>
          </a:p>
        </p:txBody>
      </p:sp>
      <p:sp>
        <p:nvSpPr>
          <p:cNvPr id="7" name="Titre 6"/>
          <p:cNvSpPr>
            <a:spLocks noGrp="1"/>
          </p:cNvSpPr>
          <p:nvPr>
            <p:ph type="title"/>
          </p:nvPr>
        </p:nvSpPr>
        <p:spPr>
          <a:xfrm>
            <a:off x="1315175" y="681077"/>
            <a:ext cx="10800000" cy="335964"/>
          </a:xfrm>
        </p:spPr>
        <p:txBody>
          <a:bodyPr/>
          <a:lstStyle/>
          <a:p>
            <a:r>
              <a:rPr lang="en-US" dirty="0"/>
              <a:t>Summary of key balance sheet items</a:t>
            </a:r>
            <a:endParaRPr lang="fr-FR" dirty="0"/>
          </a:p>
        </p:txBody>
      </p:sp>
      <p:graphicFrame>
        <p:nvGraphicFramePr>
          <p:cNvPr id="32" name="Tableau 31">
            <a:extLst>
              <a:ext uri="{FF2B5EF4-FFF2-40B4-BE49-F238E27FC236}">
                <a16:creationId xmlns:a16="http://schemas.microsoft.com/office/drawing/2014/main" id="{2BE56DCB-8EEE-4B67-8403-D03A8CF3A144}"/>
              </a:ext>
            </a:extLst>
          </p:cNvPr>
          <p:cNvGraphicFramePr>
            <a:graphicFrameLocks noGrp="1"/>
          </p:cNvGraphicFramePr>
          <p:nvPr>
            <p:extLst>
              <p:ext uri="{D42A27DB-BD31-4B8C-83A1-F6EECF244321}">
                <p14:modId xmlns:p14="http://schemas.microsoft.com/office/powerpoint/2010/main" val="1725885266"/>
              </p:ext>
            </p:extLst>
          </p:nvPr>
        </p:nvGraphicFramePr>
        <p:xfrm>
          <a:off x="5377816" y="1556033"/>
          <a:ext cx="4039413" cy="108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1080000">
                <a:tc>
                  <a:txBody>
                    <a:bodyPr/>
                    <a:lstStyle/>
                    <a:p>
                      <a:pPr lvl="1"/>
                      <a:r>
                        <a:rPr lang="fr-FR" sz="1400" b="1" u="sng" noProof="0" dirty="0" err="1">
                          <a:solidFill>
                            <a:schemeClr val="bg1"/>
                          </a:solidFill>
                        </a:rPr>
                        <a:t>Equity</a:t>
                      </a:r>
                      <a:r>
                        <a:rPr lang="fr-FR" sz="1400" b="1" u="sng" noProof="0" dirty="0">
                          <a:solidFill>
                            <a:schemeClr val="bg1"/>
                          </a:solidFill>
                        </a:rPr>
                        <a:t> (</a:t>
                      </a:r>
                      <a:r>
                        <a:rPr lang="fr-FR" sz="1400" b="1" i="1" u="sng" noProof="0" dirty="0">
                          <a:solidFill>
                            <a:schemeClr val="bg1"/>
                          </a:solidFill>
                        </a:rPr>
                        <a:t>DL</a:t>
                      </a:r>
                      <a:r>
                        <a:rPr lang="fr-FR" sz="1400" b="1" u="sng" noProof="0" dirty="0">
                          <a:solidFill>
                            <a:schemeClr val="bg1"/>
                          </a:solidFill>
                        </a:rPr>
                        <a:t>)</a:t>
                      </a:r>
                    </a:p>
                    <a:p>
                      <a:pPr marL="444500" lvl="1" indent="-96838">
                        <a:buFont typeface="Arial" panose="020B0604020202020204" pitchFamily="34" charset="0"/>
                        <a:buChar char="•"/>
                      </a:pPr>
                      <a:r>
                        <a:rPr lang="fr-FR" sz="1200" noProof="0" dirty="0">
                          <a:solidFill>
                            <a:schemeClr val="bg1"/>
                          </a:solidFill>
                        </a:rPr>
                        <a:t>Of </a:t>
                      </a:r>
                      <a:r>
                        <a:rPr lang="fr-FR" sz="1200" noProof="0" dirty="0" err="1">
                          <a:solidFill>
                            <a:schemeClr val="bg1"/>
                          </a:solidFill>
                        </a:rPr>
                        <a:t>which</a:t>
                      </a:r>
                      <a:r>
                        <a:rPr lang="fr-FR" sz="1200" noProof="0" dirty="0">
                          <a:solidFill>
                            <a:schemeClr val="bg1"/>
                          </a:solidFill>
                        </a:rPr>
                        <a:t> </a:t>
                      </a:r>
                      <a:r>
                        <a:rPr lang="fr-FR" sz="1200" noProof="0" dirty="0" err="1">
                          <a:solidFill>
                            <a:schemeClr val="bg1"/>
                          </a:solidFill>
                        </a:rPr>
                        <a:t>share</a:t>
                      </a:r>
                      <a:r>
                        <a:rPr lang="fr-FR" sz="1200" noProof="0" dirty="0">
                          <a:solidFill>
                            <a:schemeClr val="bg1"/>
                          </a:solidFill>
                        </a:rPr>
                        <a:t> capital (</a:t>
                      </a:r>
                      <a:r>
                        <a:rPr lang="fr-FR" sz="1200" i="1" noProof="0" dirty="0">
                          <a:solidFill>
                            <a:schemeClr val="bg1"/>
                          </a:solidFill>
                        </a:rPr>
                        <a:t>DA</a:t>
                      </a:r>
                      <a:r>
                        <a:rPr lang="fr-FR" sz="1200" noProof="0" dirty="0">
                          <a:solidFill>
                            <a:schemeClr val="bg1"/>
                          </a:solidFill>
                        </a:rPr>
                        <a:t>)</a:t>
                      </a:r>
                    </a:p>
                  </a:txBody>
                  <a:tcPr marL="121920" marR="121920" marT="60960" marB="60960">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2275460410"/>
                  </a:ext>
                </a:extLst>
              </a:tr>
            </a:tbl>
          </a:graphicData>
        </a:graphic>
      </p:graphicFrame>
      <p:graphicFrame>
        <p:nvGraphicFramePr>
          <p:cNvPr id="33" name="Tableau 32">
            <a:extLst>
              <a:ext uri="{FF2B5EF4-FFF2-40B4-BE49-F238E27FC236}">
                <a16:creationId xmlns:a16="http://schemas.microsoft.com/office/drawing/2014/main" id="{DF51B99C-D757-477E-A7D1-12F83692DE45}"/>
              </a:ext>
            </a:extLst>
          </p:cNvPr>
          <p:cNvGraphicFramePr>
            <a:graphicFrameLocks noGrp="1"/>
          </p:cNvGraphicFramePr>
          <p:nvPr>
            <p:extLst>
              <p:ext uri="{D42A27DB-BD31-4B8C-83A1-F6EECF244321}">
                <p14:modId xmlns:p14="http://schemas.microsoft.com/office/powerpoint/2010/main" val="1902465733"/>
              </p:ext>
            </p:extLst>
          </p:nvPr>
        </p:nvGraphicFramePr>
        <p:xfrm>
          <a:off x="5377923" y="2684310"/>
          <a:ext cx="4039413" cy="90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900000">
                <a:tc>
                  <a:txBody>
                    <a:bodyPr/>
                    <a:lstStyle/>
                    <a:p>
                      <a:pPr marL="342900" lvl="1" indent="0">
                        <a:buFontTx/>
                        <a:buNone/>
                      </a:pPr>
                      <a:r>
                        <a:rPr lang="fr-FR" sz="1400" b="1" u="sng" noProof="0" dirty="0"/>
                        <a:t>Financial </a:t>
                      </a:r>
                      <a:r>
                        <a:rPr lang="fr-FR" sz="1400" b="1" u="sng" noProof="0" dirty="0" err="1"/>
                        <a:t>debts</a:t>
                      </a:r>
                      <a:r>
                        <a:rPr lang="fr-FR" sz="1400" b="1" u="sng" noProof="0" dirty="0"/>
                        <a:t> (</a:t>
                      </a:r>
                      <a:r>
                        <a:rPr lang="fr-FR" sz="1400" b="1" i="1" u="sng" noProof="0" dirty="0"/>
                        <a:t>DS to DW</a:t>
                      </a:r>
                      <a:r>
                        <a:rPr lang="fr-FR" sz="1400" b="1" u="sng" noProof="0" dirty="0"/>
                        <a:t>)</a:t>
                      </a: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4E24"/>
                    </a:solidFill>
                  </a:tcPr>
                </a:tc>
                <a:extLst>
                  <a:ext uri="{0D108BD9-81ED-4DB2-BD59-A6C34878D82A}">
                    <a16:rowId xmlns:a16="http://schemas.microsoft.com/office/drawing/2014/main" val="418911251"/>
                  </a:ext>
                </a:extLst>
              </a:tr>
            </a:tbl>
          </a:graphicData>
        </a:graphic>
      </p:graphicFrame>
      <p:graphicFrame>
        <p:nvGraphicFramePr>
          <p:cNvPr id="29" name="Tableau 28">
            <a:extLst>
              <a:ext uri="{FF2B5EF4-FFF2-40B4-BE49-F238E27FC236}">
                <a16:creationId xmlns:a16="http://schemas.microsoft.com/office/drawing/2014/main" id="{26A7D51D-93ED-495A-A0FD-546BFED8C36F}"/>
              </a:ext>
            </a:extLst>
          </p:cNvPr>
          <p:cNvGraphicFramePr>
            <a:graphicFrameLocks noGrp="1"/>
          </p:cNvGraphicFramePr>
          <p:nvPr>
            <p:extLst>
              <p:ext uri="{D42A27DB-BD31-4B8C-83A1-F6EECF244321}">
                <p14:modId xmlns:p14="http://schemas.microsoft.com/office/powerpoint/2010/main" val="3715627336"/>
              </p:ext>
            </p:extLst>
          </p:nvPr>
        </p:nvGraphicFramePr>
        <p:xfrm>
          <a:off x="1351322" y="1553735"/>
          <a:ext cx="4003996" cy="1079562"/>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1079562">
                <a:tc>
                  <a:txBody>
                    <a:bodyPr/>
                    <a:lstStyle/>
                    <a:p>
                      <a:pPr marL="342900" marR="0" lvl="1" indent="0" algn="l" defTabSz="685800" rtl="0" eaLnBrk="1" fontAlgn="auto" latinLnBrk="0" hangingPunct="1">
                        <a:lnSpc>
                          <a:spcPct val="100000"/>
                        </a:lnSpc>
                        <a:spcBef>
                          <a:spcPts val="0"/>
                        </a:spcBef>
                        <a:spcAft>
                          <a:spcPts val="0"/>
                        </a:spcAft>
                        <a:buClrTx/>
                        <a:buSzTx/>
                        <a:buFontTx/>
                        <a:buNone/>
                        <a:tabLst/>
                        <a:defRPr/>
                      </a:pPr>
                      <a:r>
                        <a:rPr lang="fr-FR" sz="1400" b="1" u="sng" dirty="0" err="1">
                          <a:solidFill>
                            <a:schemeClr val="bg1"/>
                          </a:solidFill>
                          <a:latin typeface="+mn-lt"/>
                          <a:ea typeface="+mn-ea"/>
                          <a:cs typeface="+mn-cs"/>
                        </a:rPr>
                        <a:t>Fixed</a:t>
                      </a:r>
                      <a:r>
                        <a:rPr lang="fr-FR" sz="1400" b="1" u="sng" dirty="0">
                          <a:solidFill>
                            <a:schemeClr val="bg1"/>
                          </a:solidFill>
                          <a:latin typeface="+mn-lt"/>
                          <a:ea typeface="+mn-ea"/>
                          <a:cs typeface="+mn-cs"/>
                        </a:rPr>
                        <a:t> assets (</a:t>
                      </a:r>
                      <a:r>
                        <a:rPr lang="fr-FR" sz="1400" b="1" i="1" u="sng" dirty="0">
                          <a:solidFill>
                            <a:schemeClr val="bg1"/>
                          </a:solidFill>
                          <a:latin typeface="+mn-lt"/>
                          <a:ea typeface="+mn-ea"/>
                          <a:cs typeface="+mn-cs"/>
                        </a:rPr>
                        <a:t>BK</a:t>
                      </a:r>
                      <a:r>
                        <a:rPr lang="fr-FR" sz="1400" b="1" u="sng" dirty="0">
                          <a:solidFill>
                            <a:schemeClr val="bg1"/>
                          </a:solidFill>
                          <a:latin typeface="+mn-lt"/>
                          <a:ea typeface="+mn-ea"/>
                          <a:cs typeface="+mn-cs"/>
                        </a:rPr>
                        <a:t>)</a:t>
                      </a:r>
                    </a:p>
                    <a:p>
                      <a:pPr marL="342900" marR="0" lvl="1" indent="0" algn="l" defTabSz="685800" rtl="0" eaLnBrk="1" fontAlgn="auto" latinLnBrk="0" hangingPunct="1">
                        <a:lnSpc>
                          <a:spcPct val="100000"/>
                        </a:lnSpc>
                        <a:spcBef>
                          <a:spcPts val="0"/>
                        </a:spcBef>
                        <a:spcAft>
                          <a:spcPts val="0"/>
                        </a:spcAft>
                        <a:buClrTx/>
                        <a:buSzTx/>
                        <a:buFontTx/>
                        <a:buNone/>
                        <a:tabLst/>
                        <a:defRPr/>
                      </a:pPr>
                      <a:endParaRPr lang="fr-FR" sz="1400" b="1" u="sng" dirty="0">
                        <a:solidFill>
                          <a:schemeClr val="bg1"/>
                        </a:solidFill>
                        <a:latin typeface="+mn-lt"/>
                        <a:ea typeface="+mn-ea"/>
                        <a:cs typeface="+mn-cs"/>
                      </a:endParaRP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noProof="0" dirty="0">
                          <a:solidFill>
                            <a:schemeClr val="bg1"/>
                          </a:solidFill>
                          <a:latin typeface="+mn-lt"/>
                          <a:ea typeface="+mn-ea"/>
                          <a:cs typeface="+mn-cs"/>
                        </a:rPr>
                        <a:t>Of which other fixed assets</a:t>
                      </a:r>
                      <a:r>
                        <a:rPr lang="fr-FR" sz="1200" b="0" u="none" kern="1200" noProof="0" dirty="0">
                          <a:solidFill>
                            <a:schemeClr val="bg1"/>
                          </a:solidFill>
                          <a:latin typeface="+mn-lt"/>
                          <a:ea typeface="+mn-ea"/>
                          <a:cs typeface="+mn-cs"/>
                        </a:rPr>
                        <a:t> (</a:t>
                      </a:r>
                      <a:r>
                        <a:rPr lang="fr-FR" sz="1200" b="0" i="1" u="none" kern="1200" noProof="0" dirty="0">
                          <a:solidFill>
                            <a:schemeClr val="bg1"/>
                          </a:solidFill>
                          <a:latin typeface="+mn-lt"/>
                          <a:ea typeface="+mn-ea"/>
                          <a:cs typeface="+mn-cs"/>
                        </a:rPr>
                        <a:t>AU</a:t>
                      </a:r>
                      <a:r>
                        <a:rPr lang="fr-FR" sz="1200" b="0" u="none" kern="1200" noProof="0" dirty="0">
                          <a:solidFill>
                            <a:schemeClr val="bg1"/>
                          </a:solidFill>
                          <a:latin typeface="+mn-lt"/>
                          <a:ea typeface="+mn-ea"/>
                          <a:cs typeface="+mn-cs"/>
                        </a:rPr>
                        <a:t>)</a:t>
                      </a:r>
                      <a:endParaRPr lang="en-GB" sz="1200" b="0" u="none" kern="1200" noProof="0" dirty="0">
                        <a:solidFill>
                          <a:schemeClr val="bg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75460410"/>
                  </a:ext>
                </a:extLst>
              </a:tr>
            </a:tbl>
          </a:graphicData>
        </a:graphic>
      </p:graphicFrame>
      <p:graphicFrame>
        <p:nvGraphicFramePr>
          <p:cNvPr id="30" name="Tableau 29">
            <a:extLst>
              <a:ext uri="{FF2B5EF4-FFF2-40B4-BE49-F238E27FC236}">
                <a16:creationId xmlns:a16="http://schemas.microsoft.com/office/drawing/2014/main" id="{B14166D0-492F-4119-B053-89CD4EB66868}"/>
              </a:ext>
            </a:extLst>
          </p:cNvPr>
          <p:cNvGraphicFramePr>
            <a:graphicFrameLocks noGrp="1"/>
          </p:cNvGraphicFramePr>
          <p:nvPr>
            <p:extLst>
              <p:ext uri="{D42A27DB-BD31-4B8C-83A1-F6EECF244321}">
                <p14:modId xmlns:p14="http://schemas.microsoft.com/office/powerpoint/2010/main" val="2735322985"/>
              </p:ext>
            </p:extLst>
          </p:nvPr>
        </p:nvGraphicFramePr>
        <p:xfrm>
          <a:off x="1351322" y="2684310"/>
          <a:ext cx="4003996" cy="90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900000">
                <a:tc>
                  <a:txBody>
                    <a:bodyPr/>
                    <a:lstStyle/>
                    <a:p>
                      <a:pPr lvl="1"/>
                      <a:r>
                        <a:rPr lang="fr-FR" sz="1400" b="1" u="sng" dirty="0">
                          <a:solidFill>
                            <a:schemeClr val="tx1"/>
                          </a:solidFill>
                          <a:latin typeface="+mn-lt"/>
                          <a:ea typeface="+mn-ea"/>
                          <a:cs typeface="+mn-cs"/>
                        </a:rPr>
                        <a:t>Stocks (</a:t>
                      </a:r>
                      <a:r>
                        <a:rPr lang="fr-FR" sz="1400" b="1" i="1" u="sng" dirty="0">
                          <a:solidFill>
                            <a:schemeClr val="tx1"/>
                          </a:solidFill>
                          <a:latin typeface="+mn-lt"/>
                          <a:ea typeface="+mn-ea"/>
                          <a:cs typeface="+mn-cs"/>
                        </a:rPr>
                        <a:t>BM to BU</a:t>
                      </a:r>
                      <a:r>
                        <a:rPr lang="fr-FR" sz="1400" b="1" u="sng" dirty="0">
                          <a:solidFill>
                            <a:schemeClr val="tx1"/>
                          </a:solidFill>
                          <a:latin typeface="+mn-lt"/>
                          <a:ea typeface="+mn-ea"/>
                          <a:cs typeface="+mn-cs"/>
                        </a:rPr>
                        <a:t>)</a:t>
                      </a:r>
                      <a:endParaRPr lang="fr-FR" sz="1600" b="1" u="sng" dirty="0">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275460410"/>
                  </a:ext>
                </a:extLst>
              </a:tr>
            </a:tbl>
          </a:graphicData>
        </a:graphic>
      </p:graphicFrame>
      <p:graphicFrame>
        <p:nvGraphicFramePr>
          <p:cNvPr id="31" name="Tableau 30">
            <a:extLst>
              <a:ext uri="{FF2B5EF4-FFF2-40B4-BE49-F238E27FC236}">
                <a16:creationId xmlns:a16="http://schemas.microsoft.com/office/drawing/2014/main" id="{980EF7F1-7924-4CEE-8278-78F31BA77D1B}"/>
              </a:ext>
            </a:extLst>
          </p:cNvPr>
          <p:cNvGraphicFramePr>
            <a:graphicFrameLocks noGrp="1"/>
          </p:cNvGraphicFramePr>
          <p:nvPr>
            <p:extLst>
              <p:ext uri="{D42A27DB-BD31-4B8C-83A1-F6EECF244321}">
                <p14:modId xmlns:p14="http://schemas.microsoft.com/office/powerpoint/2010/main" val="3989711438"/>
              </p:ext>
            </p:extLst>
          </p:nvPr>
        </p:nvGraphicFramePr>
        <p:xfrm>
          <a:off x="1351322" y="3641605"/>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en-US" sz="1400" b="1" u="sng" dirty="0">
                          <a:solidFill>
                            <a:schemeClr val="tx1"/>
                          </a:solidFill>
                          <a:latin typeface="+mn-lt"/>
                          <a:ea typeface="+mn-ea"/>
                          <a:cs typeface="+mn-cs"/>
                        </a:rPr>
                        <a:t>Customer receivables</a:t>
                      </a:r>
                    </a:p>
                    <a:p>
                      <a:pPr lvl="1"/>
                      <a:r>
                        <a:rPr lang="en-US" sz="1400" b="1" u="sng" dirty="0">
                          <a:solidFill>
                            <a:schemeClr val="tx1"/>
                          </a:solidFill>
                          <a:latin typeface="+mn-lt"/>
                          <a:ea typeface="+mn-ea"/>
                          <a:cs typeface="+mn-cs"/>
                        </a:rPr>
                        <a:t> (</a:t>
                      </a:r>
                      <a:r>
                        <a:rPr lang="en-US" sz="1400" b="1" i="1" u="sng" dirty="0">
                          <a:solidFill>
                            <a:schemeClr val="tx1"/>
                          </a:solidFill>
                          <a:latin typeface="+mn-lt"/>
                          <a:ea typeface="+mn-ea"/>
                          <a:cs typeface="+mn-cs"/>
                        </a:rPr>
                        <a:t>BY to CC</a:t>
                      </a:r>
                      <a:r>
                        <a:rPr lang="en-US" sz="1400" b="1" u="sng" dirty="0">
                          <a:solidFill>
                            <a:schemeClr val="tx1"/>
                          </a:solidFill>
                          <a:latin typeface="+mn-lt"/>
                          <a:ea typeface="+mn-ea"/>
                          <a:cs typeface="+mn-cs"/>
                        </a:rPr>
                        <a:t>)</a:t>
                      </a: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275460410"/>
                  </a:ext>
                </a:extLst>
              </a:tr>
            </a:tbl>
          </a:graphicData>
        </a:graphic>
      </p:graphicFrame>
      <p:graphicFrame>
        <p:nvGraphicFramePr>
          <p:cNvPr id="36" name="Tableau 35">
            <a:extLst>
              <a:ext uri="{FF2B5EF4-FFF2-40B4-BE49-F238E27FC236}">
                <a16:creationId xmlns:a16="http://schemas.microsoft.com/office/drawing/2014/main" id="{4C79A5D6-1631-4A5F-BA6B-6D529FEB951C}"/>
              </a:ext>
            </a:extLst>
          </p:cNvPr>
          <p:cNvGraphicFramePr>
            <a:graphicFrameLocks noGrp="1"/>
          </p:cNvGraphicFramePr>
          <p:nvPr>
            <p:extLst>
              <p:ext uri="{D42A27DB-BD31-4B8C-83A1-F6EECF244321}">
                <p14:modId xmlns:p14="http://schemas.microsoft.com/office/powerpoint/2010/main" val="3006860851"/>
              </p:ext>
            </p:extLst>
          </p:nvPr>
        </p:nvGraphicFramePr>
        <p:xfrm>
          <a:off x="5377923" y="3641605"/>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a:solidFill>
                            <a:schemeClr val="tx1"/>
                          </a:solidFill>
                          <a:latin typeface="+mn-lt"/>
                          <a:ea typeface="+mn-ea"/>
                          <a:cs typeface="+mn-cs"/>
                        </a:rPr>
                        <a:t>Supplier </a:t>
                      </a:r>
                      <a:r>
                        <a:rPr lang="fr-FR" sz="1400" b="1" u="sng" dirty="0" err="1">
                          <a:solidFill>
                            <a:schemeClr val="tx1"/>
                          </a:solidFill>
                          <a:latin typeface="+mn-lt"/>
                          <a:ea typeface="+mn-ea"/>
                          <a:cs typeface="+mn-cs"/>
                        </a:rPr>
                        <a:t>debts</a:t>
                      </a:r>
                      <a:r>
                        <a:rPr lang="fr-FR" sz="1400" b="1" u="sng" dirty="0">
                          <a:solidFill>
                            <a:schemeClr val="tx1"/>
                          </a:solidFill>
                          <a:latin typeface="+mn-lt"/>
                          <a:ea typeface="+mn-ea"/>
                          <a:cs typeface="+mn-cs"/>
                        </a:rPr>
                        <a:t> (</a:t>
                      </a:r>
                      <a:r>
                        <a:rPr lang="fr-FR" sz="1400" b="1" i="1" u="sng" dirty="0">
                          <a:solidFill>
                            <a:schemeClr val="tx1"/>
                          </a:solidFill>
                          <a:latin typeface="+mn-lt"/>
                          <a:ea typeface="+mn-ea"/>
                          <a:cs typeface="+mn-cs"/>
                        </a:rPr>
                        <a:t>DX</a:t>
                      </a:r>
                      <a:r>
                        <a:rPr lang="fr-FR" sz="1400" b="1" u="sng" dirty="0">
                          <a:solidFill>
                            <a:schemeClr val="tx1"/>
                          </a:solidFill>
                          <a:latin typeface="+mn-lt"/>
                          <a:ea typeface="+mn-ea"/>
                          <a:cs typeface="+mn-cs"/>
                        </a:rPr>
                        <a:t>)</a:t>
                      </a:r>
                      <a:endParaRPr lang="fr-FR" sz="1600" b="1" u="sng"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18911251"/>
                  </a:ext>
                </a:extLst>
              </a:tr>
            </a:tbl>
          </a:graphicData>
        </a:graphic>
      </p:graphicFrame>
      <p:graphicFrame>
        <p:nvGraphicFramePr>
          <p:cNvPr id="34" name="Tableau 30">
            <a:extLst>
              <a:ext uri="{FF2B5EF4-FFF2-40B4-BE49-F238E27FC236}">
                <a16:creationId xmlns:a16="http://schemas.microsoft.com/office/drawing/2014/main" id="{AFAF2DC2-A3C4-7D8D-5B18-F106B3A9BFBF}"/>
              </a:ext>
            </a:extLst>
          </p:cNvPr>
          <p:cNvGraphicFramePr>
            <a:graphicFrameLocks noGrp="1"/>
          </p:cNvGraphicFramePr>
          <p:nvPr>
            <p:extLst>
              <p:ext uri="{D42A27DB-BD31-4B8C-83A1-F6EECF244321}">
                <p14:modId xmlns:p14="http://schemas.microsoft.com/office/powerpoint/2010/main" val="331105173"/>
              </p:ext>
            </p:extLst>
          </p:nvPr>
        </p:nvGraphicFramePr>
        <p:xfrm>
          <a:off x="1332419" y="4422441"/>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fr-FR" sz="1400" b="1" u="sng" dirty="0">
                          <a:solidFill>
                            <a:schemeClr val="tx1"/>
                          </a:solidFill>
                          <a:latin typeface="+mn-lt"/>
                          <a:ea typeface="+mn-ea"/>
                          <a:cs typeface="+mn-cs"/>
                        </a:rPr>
                        <a:t>Cash &amp; Cash Equivalents (</a:t>
                      </a:r>
                      <a:r>
                        <a:rPr lang="fr-FR" sz="1400" b="1" i="1" u="sng" dirty="0">
                          <a:solidFill>
                            <a:schemeClr val="tx1"/>
                          </a:solidFill>
                          <a:latin typeface="+mn-lt"/>
                          <a:ea typeface="+mn-ea"/>
                          <a:cs typeface="+mn-cs"/>
                        </a:rPr>
                        <a:t>CG</a:t>
                      </a:r>
                      <a:r>
                        <a:rPr lang="fr-FR" sz="1400" b="1" u="sng" dirty="0">
                          <a:solidFill>
                            <a:schemeClr val="tx1"/>
                          </a:solidFill>
                          <a:latin typeface="+mn-lt"/>
                          <a:ea typeface="+mn-ea"/>
                          <a:cs typeface="+mn-cs"/>
                        </a:rPr>
                        <a:t>)</a:t>
                      </a:r>
                    </a:p>
                    <a:p>
                      <a:pPr marL="514350" lvl="1" indent="-171450">
                        <a:buFont typeface="Arial" panose="020B0604020202020204" pitchFamily="34" charset="0"/>
                        <a:buChar char="•"/>
                      </a:pPr>
                      <a:r>
                        <a:rPr lang="fr-FR" sz="1200" b="0" dirty="0">
                          <a:solidFill>
                            <a:schemeClr val="tx1"/>
                          </a:solidFill>
                          <a:latin typeface="+mn-lt"/>
                          <a:ea typeface="+mn-ea"/>
                          <a:cs typeface="+mn-cs"/>
                        </a:rPr>
                        <a:t>Cash / Bank</a:t>
                      </a:r>
                    </a:p>
                    <a:p>
                      <a:pPr marL="514350" lvl="1" indent="-171450">
                        <a:buFont typeface="Arial" panose="020B0604020202020204" pitchFamily="34" charset="0"/>
                        <a:buChar char="•"/>
                      </a:pPr>
                      <a:r>
                        <a:rPr lang="fr-FR" sz="1200" b="0" dirty="0" err="1">
                          <a:solidFill>
                            <a:schemeClr val="tx1"/>
                          </a:solidFill>
                          <a:latin typeface="+mn-lt"/>
                          <a:ea typeface="+mn-ea"/>
                          <a:cs typeface="+mn-cs"/>
                        </a:rPr>
                        <a:t>Regularisation</a:t>
                      </a:r>
                      <a:endParaRPr lang="fr-FR" sz="1200" b="0" dirty="0">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275460410"/>
                  </a:ext>
                </a:extLst>
              </a:tr>
            </a:tbl>
          </a:graphicData>
        </a:graphic>
      </p:graphicFrame>
      <p:graphicFrame>
        <p:nvGraphicFramePr>
          <p:cNvPr id="37" name="Tableau 35">
            <a:extLst>
              <a:ext uri="{FF2B5EF4-FFF2-40B4-BE49-F238E27FC236}">
                <a16:creationId xmlns:a16="http://schemas.microsoft.com/office/drawing/2014/main" id="{1BAE4C21-B1F8-EC6F-5804-8632EF44AC76}"/>
              </a:ext>
            </a:extLst>
          </p:cNvPr>
          <p:cNvGraphicFramePr>
            <a:graphicFrameLocks noGrp="1"/>
          </p:cNvGraphicFramePr>
          <p:nvPr>
            <p:extLst>
              <p:ext uri="{D42A27DB-BD31-4B8C-83A1-F6EECF244321}">
                <p14:modId xmlns:p14="http://schemas.microsoft.com/office/powerpoint/2010/main" val="22640666"/>
              </p:ext>
            </p:extLst>
          </p:nvPr>
        </p:nvGraphicFramePr>
        <p:xfrm>
          <a:off x="5377923" y="4409882"/>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err="1">
                          <a:solidFill>
                            <a:schemeClr val="tx1"/>
                          </a:solidFill>
                          <a:latin typeface="+mn-lt"/>
                          <a:ea typeface="+mn-ea"/>
                          <a:cs typeface="+mn-cs"/>
                        </a:rPr>
                        <a:t>Other</a:t>
                      </a:r>
                      <a:r>
                        <a:rPr lang="fr-FR" sz="1400" b="1" u="sng" dirty="0">
                          <a:solidFill>
                            <a:schemeClr val="tx1"/>
                          </a:solidFill>
                          <a:latin typeface="+mn-lt"/>
                          <a:ea typeface="+mn-ea"/>
                          <a:cs typeface="+mn-cs"/>
                        </a:rPr>
                        <a:t> </a:t>
                      </a:r>
                      <a:r>
                        <a:rPr lang="fr-FR" sz="1400" b="1" u="sng" dirty="0" err="1">
                          <a:solidFill>
                            <a:schemeClr val="tx1"/>
                          </a:solidFill>
                          <a:latin typeface="+mn-lt"/>
                          <a:ea typeface="+mn-ea"/>
                          <a:cs typeface="+mn-cs"/>
                        </a:rPr>
                        <a:t>debts</a:t>
                      </a:r>
                      <a:r>
                        <a:rPr lang="fr-FR" sz="1400" b="1" u="sng" dirty="0">
                          <a:solidFill>
                            <a:schemeClr val="tx1"/>
                          </a:solidFill>
                          <a:latin typeface="+mn-lt"/>
                          <a:ea typeface="+mn-ea"/>
                          <a:cs typeface="+mn-cs"/>
                        </a:rPr>
                        <a:t> (</a:t>
                      </a:r>
                      <a:r>
                        <a:rPr lang="fr-FR" sz="1400" b="1" i="1" u="sng" dirty="0">
                          <a:solidFill>
                            <a:schemeClr val="tx1"/>
                          </a:solidFill>
                          <a:latin typeface="+mn-lt"/>
                          <a:ea typeface="+mn-ea"/>
                          <a:cs typeface="+mn-cs"/>
                        </a:rPr>
                        <a:t>DY + EA</a:t>
                      </a:r>
                      <a:r>
                        <a:rPr lang="fr-FR" sz="1400" b="1" u="sng" dirty="0">
                          <a:solidFill>
                            <a:schemeClr val="tx1"/>
                          </a:solidFill>
                          <a:latin typeface="+mn-lt"/>
                          <a:ea typeface="+mn-ea"/>
                          <a:cs typeface="+mn-cs"/>
                        </a:rPr>
                        <a:t>)</a:t>
                      </a:r>
                      <a:endParaRPr lang="fr-FR" sz="1600" b="1" u="sng"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18911251"/>
                  </a:ext>
                </a:extLst>
              </a:tr>
            </a:tbl>
          </a:graphicData>
        </a:graphic>
      </p:graphicFrame>
      <p:sp>
        <p:nvSpPr>
          <p:cNvPr id="22" name="Rectangle 21">
            <a:extLst>
              <a:ext uri="{FF2B5EF4-FFF2-40B4-BE49-F238E27FC236}">
                <a16:creationId xmlns:a16="http://schemas.microsoft.com/office/drawing/2014/main" id="{9ACBFD99-E036-4C39-963E-2A428D5E9588}"/>
              </a:ext>
            </a:extLst>
          </p:cNvPr>
          <p:cNvSpPr/>
          <p:nvPr/>
        </p:nvSpPr>
        <p:spPr>
          <a:xfrm>
            <a:off x="1320587" y="5259399"/>
            <a:ext cx="4003996" cy="461665"/>
          </a:xfrm>
          <a:prstGeom prst="rect">
            <a:avLst/>
          </a:prstGeom>
          <a:solidFill>
            <a:schemeClr val="tx2"/>
          </a:solidFill>
        </p:spPr>
        <p:txBody>
          <a:bodyPr wrap="square">
            <a:spAutoFit/>
          </a:bodyPr>
          <a:lstStyle/>
          <a:p>
            <a:r>
              <a:rPr lang="fr-FR" sz="2400" dirty="0">
                <a:solidFill>
                  <a:schemeClr val="bg1"/>
                </a:solidFill>
              </a:rPr>
              <a:t>       </a:t>
            </a:r>
            <a:r>
              <a:rPr lang="fr-FR" dirty="0">
                <a:solidFill>
                  <a:schemeClr val="bg1"/>
                </a:solidFill>
              </a:rPr>
              <a:t>TOTAL ASSETS (</a:t>
            </a:r>
            <a:r>
              <a:rPr lang="fr-FR" i="1" dirty="0">
                <a:solidFill>
                  <a:schemeClr val="bg1"/>
                </a:solidFill>
              </a:rPr>
              <a:t>1A</a:t>
            </a:r>
            <a:r>
              <a:rPr lang="fr-FR" dirty="0">
                <a:solidFill>
                  <a:schemeClr val="bg1"/>
                </a:solidFill>
              </a:rPr>
              <a:t>)</a:t>
            </a:r>
            <a:r>
              <a:rPr lang="fr-FR" sz="2400" dirty="0">
                <a:solidFill>
                  <a:schemeClr val="bg1"/>
                </a:solidFill>
              </a:rPr>
              <a:t>	 </a:t>
            </a:r>
          </a:p>
        </p:txBody>
      </p:sp>
      <p:sp>
        <p:nvSpPr>
          <p:cNvPr id="42" name="Ellipse 14">
            <a:extLst>
              <a:ext uri="{FF2B5EF4-FFF2-40B4-BE49-F238E27FC236}">
                <a16:creationId xmlns:a16="http://schemas.microsoft.com/office/drawing/2014/main" id="{6F547AD3-36B1-789A-ACDE-CCC7A5CDBD68}"/>
              </a:ext>
            </a:extLst>
          </p:cNvPr>
          <p:cNvSpPr/>
          <p:nvPr/>
        </p:nvSpPr>
        <p:spPr>
          <a:xfrm>
            <a:off x="649861" y="1945493"/>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1</a:t>
            </a:r>
          </a:p>
        </p:txBody>
      </p:sp>
      <p:sp>
        <p:nvSpPr>
          <p:cNvPr id="43" name="Ellipse 18">
            <a:extLst>
              <a:ext uri="{FF2B5EF4-FFF2-40B4-BE49-F238E27FC236}">
                <a16:creationId xmlns:a16="http://schemas.microsoft.com/office/drawing/2014/main" id="{02D79B50-806E-983A-0F62-3ECAC68FD0B6}"/>
              </a:ext>
            </a:extLst>
          </p:cNvPr>
          <p:cNvSpPr/>
          <p:nvPr/>
        </p:nvSpPr>
        <p:spPr>
          <a:xfrm>
            <a:off x="649861" y="2815315"/>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2</a:t>
            </a:r>
          </a:p>
        </p:txBody>
      </p:sp>
      <p:sp>
        <p:nvSpPr>
          <p:cNvPr id="44" name="Ellipse 23">
            <a:extLst>
              <a:ext uri="{FF2B5EF4-FFF2-40B4-BE49-F238E27FC236}">
                <a16:creationId xmlns:a16="http://schemas.microsoft.com/office/drawing/2014/main" id="{559AFE6A-474D-13B9-3046-A395BACDB033}"/>
              </a:ext>
            </a:extLst>
          </p:cNvPr>
          <p:cNvSpPr/>
          <p:nvPr/>
        </p:nvSpPr>
        <p:spPr>
          <a:xfrm>
            <a:off x="649861" y="3770772"/>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3</a:t>
            </a:r>
          </a:p>
        </p:txBody>
      </p:sp>
      <p:sp>
        <p:nvSpPr>
          <p:cNvPr id="45" name="Ellipse 23">
            <a:extLst>
              <a:ext uri="{FF2B5EF4-FFF2-40B4-BE49-F238E27FC236}">
                <a16:creationId xmlns:a16="http://schemas.microsoft.com/office/drawing/2014/main" id="{9D318F4F-2F5B-B058-3753-1E43DE0D414F}"/>
              </a:ext>
            </a:extLst>
          </p:cNvPr>
          <p:cNvSpPr/>
          <p:nvPr/>
        </p:nvSpPr>
        <p:spPr>
          <a:xfrm>
            <a:off x="649861" y="4534502"/>
            <a:ext cx="454625" cy="432048"/>
          </a:xfrm>
          <a:prstGeom prst="ellipse">
            <a:avLst/>
          </a:prstGeom>
          <a:solidFill>
            <a:srgbClr val="F7A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4</a:t>
            </a:r>
          </a:p>
        </p:txBody>
      </p:sp>
      <p:sp>
        <p:nvSpPr>
          <p:cNvPr id="46" name="Ellipse 14">
            <a:extLst>
              <a:ext uri="{FF2B5EF4-FFF2-40B4-BE49-F238E27FC236}">
                <a16:creationId xmlns:a16="http://schemas.microsoft.com/office/drawing/2014/main" id="{CA7D6336-5894-DE9F-ECB7-15DB004F5525}"/>
              </a:ext>
            </a:extLst>
          </p:cNvPr>
          <p:cNvSpPr/>
          <p:nvPr/>
        </p:nvSpPr>
        <p:spPr>
          <a:xfrm>
            <a:off x="9457976" y="1908235"/>
            <a:ext cx="454625" cy="432048"/>
          </a:xfrm>
          <a:prstGeom prst="ellipse">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5</a:t>
            </a:r>
          </a:p>
        </p:txBody>
      </p:sp>
      <p:sp>
        <p:nvSpPr>
          <p:cNvPr id="47" name="Ellipse 18">
            <a:extLst>
              <a:ext uri="{FF2B5EF4-FFF2-40B4-BE49-F238E27FC236}">
                <a16:creationId xmlns:a16="http://schemas.microsoft.com/office/drawing/2014/main" id="{15F026DF-BD53-765A-376D-A0436F4BD52A}"/>
              </a:ext>
            </a:extLst>
          </p:cNvPr>
          <p:cNvSpPr/>
          <p:nvPr/>
        </p:nvSpPr>
        <p:spPr>
          <a:xfrm>
            <a:off x="9457976" y="2778057"/>
            <a:ext cx="454625" cy="432048"/>
          </a:xfrm>
          <a:prstGeom prst="ellipse">
            <a:avLst/>
          </a:prstGeom>
          <a:solidFill>
            <a:srgbClr val="E94E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6</a:t>
            </a:r>
          </a:p>
        </p:txBody>
      </p:sp>
      <p:sp>
        <p:nvSpPr>
          <p:cNvPr id="48" name="Ellipse 23">
            <a:extLst>
              <a:ext uri="{FF2B5EF4-FFF2-40B4-BE49-F238E27FC236}">
                <a16:creationId xmlns:a16="http://schemas.microsoft.com/office/drawing/2014/main" id="{F168911B-6C63-D22B-80A0-08280B19F4A4}"/>
              </a:ext>
            </a:extLst>
          </p:cNvPr>
          <p:cNvSpPr/>
          <p:nvPr/>
        </p:nvSpPr>
        <p:spPr>
          <a:xfrm>
            <a:off x="9457976" y="3733514"/>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7</a:t>
            </a:r>
          </a:p>
        </p:txBody>
      </p:sp>
      <p:sp>
        <p:nvSpPr>
          <p:cNvPr id="49" name="Ellipse 23">
            <a:extLst>
              <a:ext uri="{FF2B5EF4-FFF2-40B4-BE49-F238E27FC236}">
                <a16:creationId xmlns:a16="http://schemas.microsoft.com/office/drawing/2014/main" id="{4657BA48-62E0-929F-508F-CEAFF92F9479}"/>
              </a:ext>
            </a:extLst>
          </p:cNvPr>
          <p:cNvSpPr/>
          <p:nvPr/>
        </p:nvSpPr>
        <p:spPr>
          <a:xfrm>
            <a:off x="9457976" y="4497244"/>
            <a:ext cx="454625" cy="432048"/>
          </a:xfrm>
          <a:prstGeom prst="ellipse">
            <a:avLst/>
          </a:prstGeom>
          <a:solidFill>
            <a:srgbClr val="F7A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8</a:t>
            </a:r>
          </a:p>
        </p:txBody>
      </p:sp>
      <p:pic>
        <p:nvPicPr>
          <p:cNvPr id="39" name="Picture 2" descr="Drapeaux Monde Banque d'images et photos libres de droit - iStock">
            <a:extLst>
              <a:ext uri="{FF2B5EF4-FFF2-40B4-BE49-F238E27FC236}">
                <a16:creationId xmlns:a16="http://schemas.microsoft.com/office/drawing/2014/main" id="{1710C694-73A9-8043-6250-D4E9E2DCE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82E53E-D54D-E65A-5405-69BDFE6A6ACF}"/>
              </a:ext>
            </a:extLst>
          </p:cNvPr>
          <p:cNvSpPr txBox="1"/>
          <p:nvPr/>
        </p:nvSpPr>
        <p:spPr>
          <a:xfrm>
            <a:off x="3254502" y="2246446"/>
            <a:ext cx="1282705" cy="276999"/>
          </a:xfrm>
          <a:prstGeom prst="rect">
            <a:avLst/>
          </a:prstGeom>
          <a:noFill/>
        </p:spPr>
        <p:txBody>
          <a:bodyPr wrap="square" rtlCol="0">
            <a:spAutoFit/>
          </a:bodyPr>
          <a:lstStyle/>
          <a:p>
            <a:pPr algn="r"/>
            <a:r>
              <a:rPr lang="fr-BE" sz="1200">
                <a:solidFill>
                  <a:schemeClr val="bg1"/>
                </a:solidFill>
              </a:rPr>
              <a:t>143 214 €</a:t>
            </a:r>
            <a:endParaRPr lang="en-US" sz="1200">
              <a:solidFill>
                <a:schemeClr val="bg1"/>
              </a:solidFill>
            </a:endParaRPr>
          </a:p>
        </p:txBody>
      </p:sp>
      <p:sp>
        <p:nvSpPr>
          <p:cNvPr id="50" name="TextBox 49">
            <a:extLst>
              <a:ext uri="{FF2B5EF4-FFF2-40B4-BE49-F238E27FC236}">
                <a16:creationId xmlns:a16="http://schemas.microsoft.com/office/drawing/2014/main" id="{89EEDD2A-8446-3FEA-3B97-891F53CD4822}"/>
              </a:ext>
            </a:extLst>
          </p:cNvPr>
          <p:cNvSpPr txBox="1"/>
          <p:nvPr/>
        </p:nvSpPr>
        <p:spPr>
          <a:xfrm>
            <a:off x="4074898" y="2733125"/>
            <a:ext cx="1282705" cy="276999"/>
          </a:xfrm>
          <a:prstGeom prst="rect">
            <a:avLst/>
          </a:prstGeom>
          <a:noFill/>
        </p:spPr>
        <p:txBody>
          <a:bodyPr wrap="square" rtlCol="0">
            <a:spAutoFit/>
          </a:bodyPr>
          <a:lstStyle/>
          <a:p>
            <a:pPr algn="r"/>
            <a:r>
              <a:rPr lang="fr-BE" sz="1200" dirty="0">
                <a:solidFill>
                  <a:schemeClr val="bg1"/>
                </a:solidFill>
              </a:rPr>
              <a:t>913 570 €</a:t>
            </a:r>
            <a:endParaRPr lang="en-US" sz="1200" dirty="0">
              <a:solidFill>
                <a:schemeClr val="bg1"/>
              </a:solidFill>
            </a:endParaRPr>
          </a:p>
        </p:txBody>
      </p:sp>
      <p:sp>
        <p:nvSpPr>
          <p:cNvPr id="51" name="TextBox 50">
            <a:extLst>
              <a:ext uri="{FF2B5EF4-FFF2-40B4-BE49-F238E27FC236}">
                <a16:creationId xmlns:a16="http://schemas.microsoft.com/office/drawing/2014/main" id="{F310CCF8-4872-193F-13C1-BF970A3E4A0D}"/>
              </a:ext>
            </a:extLst>
          </p:cNvPr>
          <p:cNvSpPr txBox="1"/>
          <p:nvPr/>
        </p:nvSpPr>
        <p:spPr>
          <a:xfrm>
            <a:off x="4052887" y="3681189"/>
            <a:ext cx="1282705" cy="276999"/>
          </a:xfrm>
          <a:prstGeom prst="rect">
            <a:avLst/>
          </a:prstGeom>
          <a:noFill/>
        </p:spPr>
        <p:txBody>
          <a:bodyPr wrap="square" rtlCol="0">
            <a:spAutoFit/>
          </a:bodyPr>
          <a:lstStyle/>
          <a:p>
            <a:pPr algn="r"/>
            <a:r>
              <a:rPr lang="fr-BE" sz="1200">
                <a:solidFill>
                  <a:schemeClr val="bg1"/>
                </a:solidFill>
              </a:rPr>
              <a:t>1 478 399 €</a:t>
            </a:r>
            <a:endParaRPr lang="en-US" sz="1200">
              <a:solidFill>
                <a:schemeClr val="bg1"/>
              </a:solidFill>
            </a:endParaRPr>
          </a:p>
        </p:txBody>
      </p:sp>
      <p:sp>
        <p:nvSpPr>
          <p:cNvPr id="52" name="TextBox 51">
            <a:extLst>
              <a:ext uri="{FF2B5EF4-FFF2-40B4-BE49-F238E27FC236}">
                <a16:creationId xmlns:a16="http://schemas.microsoft.com/office/drawing/2014/main" id="{9EC29A02-7687-469B-C0C7-55866A0EAB9E}"/>
              </a:ext>
            </a:extLst>
          </p:cNvPr>
          <p:cNvSpPr txBox="1"/>
          <p:nvPr/>
        </p:nvSpPr>
        <p:spPr>
          <a:xfrm>
            <a:off x="4052886" y="4444914"/>
            <a:ext cx="1282705" cy="276999"/>
          </a:xfrm>
          <a:prstGeom prst="rect">
            <a:avLst/>
          </a:prstGeom>
          <a:noFill/>
        </p:spPr>
        <p:txBody>
          <a:bodyPr wrap="square" rtlCol="0">
            <a:spAutoFit/>
          </a:bodyPr>
          <a:lstStyle/>
          <a:p>
            <a:pPr algn="r"/>
            <a:r>
              <a:rPr lang="fr-BE" sz="1200" dirty="0">
                <a:solidFill>
                  <a:schemeClr val="bg1"/>
                </a:solidFill>
              </a:rPr>
              <a:t>1 392 974 €</a:t>
            </a:r>
            <a:endParaRPr lang="en-US" sz="1200" dirty="0">
              <a:solidFill>
                <a:schemeClr val="bg1"/>
              </a:solidFill>
            </a:endParaRPr>
          </a:p>
        </p:txBody>
      </p:sp>
      <p:sp>
        <p:nvSpPr>
          <p:cNvPr id="54" name="Rectangle 53">
            <a:extLst>
              <a:ext uri="{FF2B5EF4-FFF2-40B4-BE49-F238E27FC236}">
                <a16:creationId xmlns:a16="http://schemas.microsoft.com/office/drawing/2014/main" id="{BCB9B494-5F8A-B73B-D103-8169A91E82D1}"/>
              </a:ext>
            </a:extLst>
          </p:cNvPr>
          <p:cNvSpPr/>
          <p:nvPr/>
        </p:nvSpPr>
        <p:spPr>
          <a:xfrm>
            <a:off x="5377923" y="5259398"/>
            <a:ext cx="4039200" cy="461665"/>
          </a:xfrm>
          <a:prstGeom prst="rect">
            <a:avLst/>
          </a:prstGeom>
          <a:solidFill>
            <a:schemeClr val="tx2"/>
          </a:solidFill>
        </p:spPr>
        <p:txBody>
          <a:bodyPr wrap="square">
            <a:spAutoFit/>
          </a:bodyPr>
          <a:lstStyle/>
          <a:p>
            <a:r>
              <a:rPr lang="fr-FR" dirty="0">
                <a:solidFill>
                  <a:schemeClr val="bg1"/>
                </a:solidFill>
              </a:rPr>
              <a:t> TOTAL LIABILITIES (</a:t>
            </a:r>
            <a:r>
              <a:rPr lang="fr-FR" i="1" dirty="0">
                <a:solidFill>
                  <a:schemeClr val="bg1"/>
                </a:solidFill>
              </a:rPr>
              <a:t>EE</a:t>
            </a:r>
            <a:r>
              <a:rPr lang="fr-FR" dirty="0">
                <a:solidFill>
                  <a:schemeClr val="bg1"/>
                </a:solidFill>
              </a:rPr>
              <a:t>)</a:t>
            </a:r>
            <a:r>
              <a:rPr lang="fr-FR" sz="2400" dirty="0">
                <a:solidFill>
                  <a:schemeClr val="bg1"/>
                </a:solidFill>
              </a:rPr>
              <a:t>	</a:t>
            </a:r>
          </a:p>
        </p:txBody>
      </p:sp>
      <p:sp>
        <p:nvSpPr>
          <p:cNvPr id="55" name="TextBox 54">
            <a:extLst>
              <a:ext uri="{FF2B5EF4-FFF2-40B4-BE49-F238E27FC236}">
                <a16:creationId xmlns:a16="http://schemas.microsoft.com/office/drawing/2014/main" id="{726CEE55-5719-3698-A7C8-9427ABD1840B}"/>
              </a:ext>
            </a:extLst>
          </p:cNvPr>
          <p:cNvSpPr txBox="1"/>
          <p:nvPr/>
        </p:nvSpPr>
        <p:spPr>
          <a:xfrm>
            <a:off x="6471842" y="1993125"/>
            <a:ext cx="1282705" cy="276999"/>
          </a:xfrm>
          <a:prstGeom prst="rect">
            <a:avLst/>
          </a:prstGeom>
          <a:noFill/>
        </p:spPr>
        <p:txBody>
          <a:bodyPr wrap="square" rtlCol="0">
            <a:spAutoFit/>
          </a:bodyPr>
          <a:lstStyle/>
          <a:p>
            <a:pPr algn="r"/>
            <a:r>
              <a:rPr lang="fr-BE" sz="1200">
                <a:solidFill>
                  <a:schemeClr val="bg1"/>
                </a:solidFill>
              </a:rPr>
              <a:t>750 000 €</a:t>
            </a:r>
            <a:endParaRPr lang="en-US" sz="1200">
              <a:solidFill>
                <a:schemeClr val="bg1"/>
              </a:solidFill>
            </a:endParaRPr>
          </a:p>
        </p:txBody>
      </p:sp>
      <p:sp>
        <p:nvSpPr>
          <p:cNvPr id="58" name="TextBox 57">
            <a:extLst>
              <a:ext uri="{FF2B5EF4-FFF2-40B4-BE49-F238E27FC236}">
                <a16:creationId xmlns:a16="http://schemas.microsoft.com/office/drawing/2014/main" id="{DF260EE0-BCAD-3BF5-BAA6-62B2C86D69E7}"/>
              </a:ext>
            </a:extLst>
          </p:cNvPr>
          <p:cNvSpPr txBox="1"/>
          <p:nvPr/>
        </p:nvSpPr>
        <p:spPr>
          <a:xfrm>
            <a:off x="8100798" y="2716828"/>
            <a:ext cx="1282705" cy="276999"/>
          </a:xfrm>
          <a:prstGeom prst="rect">
            <a:avLst/>
          </a:prstGeom>
          <a:noFill/>
        </p:spPr>
        <p:txBody>
          <a:bodyPr wrap="square" rtlCol="0">
            <a:spAutoFit/>
          </a:bodyPr>
          <a:lstStyle/>
          <a:p>
            <a:pPr algn="r"/>
            <a:r>
              <a:rPr lang="fr-BE" sz="1200">
                <a:solidFill>
                  <a:schemeClr val="bg1"/>
                </a:solidFill>
              </a:rPr>
              <a:t>1 705 707 €</a:t>
            </a:r>
            <a:endParaRPr lang="en-US" sz="1200">
              <a:solidFill>
                <a:schemeClr val="bg1"/>
              </a:solidFill>
            </a:endParaRPr>
          </a:p>
        </p:txBody>
      </p:sp>
      <p:sp>
        <p:nvSpPr>
          <p:cNvPr id="60" name="TextBox 59">
            <a:extLst>
              <a:ext uri="{FF2B5EF4-FFF2-40B4-BE49-F238E27FC236}">
                <a16:creationId xmlns:a16="http://schemas.microsoft.com/office/drawing/2014/main" id="{943A4B8C-BEEF-3B58-BD26-9C82B3F7C058}"/>
              </a:ext>
            </a:extLst>
          </p:cNvPr>
          <p:cNvSpPr txBox="1"/>
          <p:nvPr/>
        </p:nvSpPr>
        <p:spPr>
          <a:xfrm>
            <a:off x="8080478" y="3703234"/>
            <a:ext cx="1282705" cy="276999"/>
          </a:xfrm>
          <a:prstGeom prst="rect">
            <a:avLst/>
          </a:prstGeom>
          <a:noFill/>
        </p:spPr>
        <p:txBody>
          <a:bodyPr wrap="square" rtlCol="0">
            <a:spAutoFit/>
          </a:bodyPr>
          <a:lstStyle/>
          <a:p>
            <a:pPr algn="r"/>
            <a:r>
              <a:rPr lang="fr-BE" sz="1200">
                <a:solidFill>
                  <a:schemeClr val="bg1"/>
                </a:solidFill>
              </a:rPr>
              <a:t>624 194 €</a:t>
            </a:r>
            <a:endParaRPr lang="en-US" sz="1200">
              <a:solidFill>
                <a:schemeClr val="bg1"/>
              </a:solidFill>
            </a:endParaRPr>
          </a:p>
        </p:txBody>
      </p:sp>
      <p:sp>
        <p:nvSpPr>
          <p:cNvPr id="61" name="TextBox 60">
            <a:extLst>
              <a:ext uri="{FF2B5EF4-FFF2-40B4-BE49-F238E27FC236}">
                <a16:creationId xmlns:a16="http://schemas.microsoft.com/office/drawing/2014/main" id="{63923AA7-F2C7-7E9F-547F-F8DDA4A4EE52}"/>
              </a:ext>
            </a:extLst>
          </p:cNvPr>
          <p:cNvSpPr txBox="1"/>
          <p:nvPr/>
        </p:nvSpPr>
        <p:spPr>
          <a:xfrm>
            <a:off x="8041330" y="4444914"/>
            <a:ext cx="1282705" cy="276999"/>
          </a:xfrm>
          <a:prstGeom prst="rect">
            <a:avLst/>
          </a:prstGeom>
          <a:noFill/>
        </p:spPr>
        <p:txBody>
          <a:bodyPr wrap="square" rtlCol="0">
            <a:spAutoFit/>
          </a:bodyPr>
          <a:lstStyle/>
          <a:p>
            <a:pPr algn="r"/>
            <a:r>
              <a:rPr lang="fr-BE" sz="1200">
                <a:solidFill>
                  <a:schemeClr val="bg1"/>
                </a:solidFill>
              </a:rPr>
              <a:t>534 375 €</a:t>
            </a:r>
            <a:endParaRPr lang="en-US" sz="1200">
              <a:solidFill>
                <a:schemeClr val="bg1"/>
              </a:solidFill>
            </a:endParaRPr>
          </a:p>
        </p:txBody>
      </p:sp>
      <p:sp>
        <p:nvSpPr>
          <p:cNvPr id="62" name="TextBox 61">
            <a:extLst>
              <a:ext uri="{FF2B5EF4-FFF2-40B4-BE49-F238E27FC236}">
                <a16:creationId xmlns:a16="http://schemas.microsoft.com/office/drawing/2014/main" id="{B45C79EE-D05B-BCFF-C903-01EA98D3A12C}"/>
              </a:ext>
            </a:extLst>
          </p:cNvPr>
          <p:cNvSpPr txBox="1"/>
          <p:nvPr/>
        </p:nvSpPr>
        <p:spPr>
          <a:xfrm>
            <a:off x="8085164" y="1582117"/>
            <a:ext cx="1282705" cy="276999"/>
          </a:xfrm>
          <a:prstGeom prst="rect">
            <a:avLst/>
          </a:prstGeom>
          <a:noFill/>
        </p:spPr>
        <p:txBody>
          <a:bodyPr wrap="square" rtlCol="0">
            <a:spAutoFit/>
          </a:bodyPr>
          <a:lstStyle/>
          <a:p>
            <a:pPr algn="r"/>
            <a:r>
              <a:rPr lang="fr-BE" sz="1200">
                <a:solidFill>
                  <a:schemeClr val="bg1"/>
                </a:solidFill>
              </a:rPr>
              <a:t>1 155 348 €</a:t>
            </a:r>
            <a:endParaRPr lang="en-US" sz="1200">
              <a:solidFill>
                <a:schemeClr val="bg1"/>
              </a:solidFill>
            </a:endParaRPr>
          </a:p>
        </p:txBody>
      </p:sp>
      <p:sp>
        <p:nvSpPr>
          <p:cNvPr id="63" name="TextBox 62">
            <a:extLst>
              <a:ext uri="{FF2B5EF4-FFF2-40B4-BE49-F238E27FC236}">
                <a16:creationId xmlns:a16="http://schemas.microsoft.com/office/drawing/2014/main" id="{3B5C62D1-3B26-DC6E-BC76-FD44D696B01E}"/>
              </a:ext>
            </a:extLst>
          </p:cNvPr>
          <p:cNvSpPr txBox="1"/>
          <p:nvPr/>
        </p:nvSpPr>
        <p:spPr>
          <a:xfrm>
            <a:off x="8080478" y="5373087"/>
            <a:ext cx="1282705" cy="276999"/>
          </a:xfrm>
          <a:prstGeom prst="rect">
            <a:avLst/>
          </a:prstGeom>
          <a:noFill/>
        </p:spPr>
        <p:txBody>
          <a:bodyPr wrap="square" rtlCol="0">
            <a:spAutoFit/>
          </a:bodyPr>
          <a:lstStyle/>
          <a:p>
            <a:pPr algn="r"/>
            <a:r>
              <a:rPr lang="fr-BE" sz="1200" dirty="0">
                <a:solidFill>
                  <a:schemeClr val="bg1"/>
                </a:solidFill>
              </a:rPr>
              <a:t>4 019 624 €</a:t>
            </a:r>
            <a:endParaRPr lang="en-US" sz="1200" dirty="0">
              <a:solidFill>
                <a:schemeClr val="bg1"/>
              </a:solidFill>
            </a:endParaRPr>
          </a:p>
        </p:txBody>
      </p:sp>
      <p:sp>
        <p:nvSpPr>
          <p:cNvPr id="64" name="TextBox 63">
            <a:extLst>
              <a:ext uri="{FF2B5EF4-FFF2-40B4-BE49-F238E27FC236}">
                <a16:creationId xmlns:a16="http://schemas.microsoft.com/office/drawing/2014/main" id="{2DA40DFC-1397-D7F9-DCEA-2E6A21187E68}"/>
              </a:ext>
            </a:extLst>
          </p:cNvPr>
          <p:cNvSpPr txBox="1"/>
          <p:nvPr/>
        </p:nvSpPr>
        <p:spPr>
          <a:xfrm>
            <a:off x="4053710" y="1602643"/>
            <a:ext cx="1282705" cy="276999"/>
          </a:xfrm>
          <a:prstGeom prst="rect">
            <a:avLst/>
          </a:prstGeom>
          <a:noFill/>
        </p:spPr>
        <p:txBody>
          <a:bodyPr wrap="square" rtlCol="0">
            <a:spAutoFit/>
          </a:bodyPr>
          <a:lstStyle/>
          <a:p>
            <a:pPr algn="r"/>
            <a:r>
              <a:rPr lang="fr-BE" sz="1200" dirty="0">
                <a:solidFill>
                  <a:schemeClr val="bg1"/>
                </a:solidFill>
              </a:rPr>
              <a:t>234 681 €</a:t>
            </a:r>
            <a:endParaRPr lang="en-US" sz="1200" dirty="0">
              <a:solidFill>
                <a:schemeClr val="bg1"/>
              </a:solidFill>
            </a:endParaRPr>
          </a:p>
        </p:txBody>
      </p:sp>
      <p:sp>
        <p:nvSpPr>
          <p:cNvPr id="66" name="TextBox 65">
            <a:extLst>
              <a:ext uri="{FF2B5EF4-FFF2-40B4-BE49-F238E27FC236}">
                <a16:creationId xmlns:a16="http://schemas.microsoft.com/office/drawing/2014/main" id="{A6FC7405-1869-B385-A75E-C9CACB061797}"/>
              </a:ext>
            </a:extLst>
          </p:cNvPr>
          <p:cNvSpPr txBox="1"/>
          <p:nvPr/>
        </p:nvSpPr>
        <p:spPr>
          <a:xfrm>
            <a:off x="4064631" y="5382210"/>
            <a:ext cx="1282705" cy="276999"/>
          </a:xfrm>
          <a:prstGeom prst="rect">
            <a:avLst/>
          </a:prstGeom>
          <a:noFill/>
        </p:spPr>
        <p:txBody>
          <a:bodyPr wrap="square" rtlCol="0">
            <a:spAutoFit/>
          </a:bodyPr>
          <a:lstStyle/>
          <a:p>
            <a:pPr algn="r"/>
            <a:r>
              <a:rPr lang="fr-BE" sz="1200" dirty="0">
                <a:solidFill>
                  <a:schemeClr val="bg1"/>
                </a:solidFill>
              </a:rPr>
              <a:t>4 019 624 €</a:t>
            </a:r>
            <a:endParaRPr lang="en-US" sz="1200" dirty="0">
              <a:solidFill>
                <a:schemeClr val="bg1"/>
              </a:solidFill>
            </a:endParaRPr>
          </a:p>
        </p:txBody>
      </p:sp>
      <p:sp>
        <p:nvSpPr>
          <p:cNvPr id="38" name="Slide Number Placeholder 3">
            <a:extLst>
              <a:ext uri="{FF2B5EF4-FFF2-40B4-BE49-F238E27FC236}">
                <a16:creationId xmlns:a16="http://schemas.microsoft.com/office/drawing/2014/main" id="{045D3165-8D34-CC59-21D6-7D10CB261D7D}"/>
              </a:ext>
            </a:extLst>
          </p:cNvPr>
          <p:cNvSpPr>
            <a:spLocks noGrp="1"/>
          </p:cNvSpPr>
          <p:nvPr>
            <p:ph type="sldNum" sz="quarter" idx="17"/>
          </p:nvPr>
        </p:nvSpPr>
        <p:spPr>
          <a:xfrm>
            <a:off x="11472000"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25</a:t>
            </a:fld>
            <a:endParaRPr lang="en-US"/>
          </a:p>
        </p:txBody>
      </p:sp>
    </p:spTree>
    <p:extLst>
      <p:ext uri="{BB962C8B-B14F-4D97-AF65-F5344CB8AC3E}">
        <p14:creationId xmlns:p14="http://schemas.microsoft.com/office/powerpoint/2010/main" val="4134994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12344-7BC1-0FAC-EF1A-E0A1095FA818}"/>
              </a:ext>
            </a:extLst>
          </p:cNvPr>
          <p:cNvSpPr>
            <a:spLocks noGrp="1"/>
          </p:cNvSpPr>
          <p:nvPr>
            <p:ph type="body" idx="1"/>
          </p:nvPr>
        </p:nvSpPr>
        <p:spPr>
          <a:xfrm>
            <a:off x="1" y="116474"/>
            <a:ext cx="9683261" cy="335964"/>
          </a:xfrm>
        </p:spPr>
        <p:txBody>
          <a:bodyPr vert="horz" wrap="square" lIns="990000" tIns="0" rIns="360000" bIns="0" rtlCol="0" anchor="ctr">
            <a:normAutofit/>
          </a:bodyPr>
          <a:lstStyle/>
          <a:p>
            <a:r>
              <a:rPr lang="en-US" dirty="0"/>
              <a:t>The balance sheet: What is it &amp; what is it for?</a:t>
            </a:r>
          </a:p>
        </p:txBody>
      </p:sp>
      <p:sp>
        <p:nvSpPr>
          <p:cNvPr id="13" name="Text Placeholder 12">
            <a:extLst>
              <a:ext uri="{FF2B5EF4-FFF2-40B4-BE49-F238E27FC236}">
                <a16:creationId xmlns:a16="http://schemas.microsoft.com/office/drawing/2014/main" id="{A75A29E9-86C8-4B15-BED4-C07054201595}"/>
              </a:ext>
            </a:extLst>
          </p:cNvPr>
          <p:cNvSpPr>
            <a:spLocks noGrp="1"/>
          </p:cNvSpPr>
          <p:nvPr>
            <p:ph type="body" sz="quarter" idx="19"/>
          </p:nvPr>
        </p:nvSpPr>
        <p:spPr>
          <a:xfrm>
            <a:off x="1" y="116474"/>
            <a:ext cx="745715" cy="334800"/>
          </a:xfrm>
        </p:spPr>
        <p:txBody>
          <a:bodyPr vert="horz" wrap="square" lIns="91440" tIns="45720" rIns="91440" bIns="45720" rtlCol="0">
            <a:normAutofit/>
          </a:bodyPr>
          <a:lstStyle/>
          <a:p>
            <a:pPr>
              <a:lnSpc>
                <a:spcPct val="95000"/>
              </a:lnSpc>
              <a:spcAft>
                <a:spcPts val="600"/>
              </a:spcAft>
            </a:pPr>
            <a:r>
              <a:rPr lang="en-US" b="0" kern="1200">
                <a:latin typeface="+mj-lt"/>
                <a:ea typeface="+mn-ea"/>
                <a:cs typeface="+mn-cs"/>
              </a:rPr>
              <a:t>02</a:t>
            </a:r>
          </a:p>
        </p:txBody>
      </p:sp>
      <p:sp>
        <p:nvSpPr>
          <p:cNvPr id="4" name="Slide Number Placeholder 3">
            <a:extLst>
              <a:ext uri="{FF2B5EF4-FFF2-40B4-BE49-F238E27FC236}">
                <a16:creationId xmlns:a16="http://schemas.microsoft.com/office/drawing/2014/main" id="{2F449304-9077-80B3-D1F4-1982F9657BF8}"/>
              </a:ext>
            </a:extLst>
          </p:cNvPr>
          <p:cNvSpPr>
            <a:spLocks noGrp="1"/>
          </p:cNvSpPr>
          <p:nvPr>
            <p:ph type="sldNum" sz="quarter" idx="17"/>
          </p:nvPr>
        </p:nvSpPr>
        <p:spPr>
          <a:xfrm>
            <a:off x="11467554" y="6664859"/>
            <a:ext cx="724446" cy="193141"/>
          </a:xfrm>
        </p:spPr>
        <p:txBody>
          <a:bodyPr vert="horz" lIns="91440" tIns="45720" rIns="91440" bIns="45720" rtlCol="0" anchor="ctr">
            <a:normAutofit fontScale="92500" lnSpcReduction="10000"/>
          </a:bodyPr>
          <a:lstStyle/>
          <a:p>
            <a:pPr>
              <a:lnSpc>
                <a:spcPct val="90000"/>
              </a:lnSpc>
              <a:spcAft>
                <a:spcPts val="600"/>
              </a:spcAft>
            </a:pPr>
            <a:fld id="{975A587B-5814-4D9B-9598-FE9CB954CB01}" type="slidenum">
              <a:rPr lang="en-US" smtClean="0"/>
              <a:pPr>
                <a:lnSpc>
                  <a:spcPct val="90000"/>
                </a:lnSpc>
                <a:spcAft>
                  <a:spcPts val="600"/>
                </a:spcAft>
              </a:pPr>
              <a:t>26</a:t>
            </a:fld>
            <a:endParaRPr lang="en-US"/>
          </a:p>
        </p:txBody>
      </p:sp>
      <p:pic>
        <p:nvPicPr>
          <p:cNvPr id="16" name="Picture 2" descr="Remember&amp;amp;quot; : les mémoires vivent | Région Normandie">
            <a:extLst>
              <a:ext uri="{FF2B5EF4-FFF2-40B4-BE49-F238E27FC236}">
                <a16:creationId xmlns:a16="http://schemas.microsoft.com/office/drawing/2014/main" id="{775B3690-DE30-B82A-902E-E2E970D12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7" r="44130"/>
          <a:stretch/>
        </p:blipFill>
        <p:spPr bwMode="auto">
          <a:xfrm>
            <a:off x="6553200" y="1128410"/>
            <a:ext cx="5499370" cy="5039202"/>
          </a:xfrm>
          <a:prstGeom prst="rect">
            <a:avLst/>
          </a:prstGeom>
          <a:solidFill>
            <a:srgbClr val="FFFFFF"/>
          </a:solidFill>
          <a:ln w="3175">
            <a:noFill/>
          </a:ln>
        </p:spPr>
      </p:pic>
      <p:sp>
        <p:nvSpPr>
          <p:cNvPr id="21" name="Title 5">
            <a:extLst>
              <a:ext uri="{FF2B5EF4-FFF2-40B4-BE49-F238E27FC236}">
                <a16:creationId xmlns:a16="http://schemas.microsoft.com/office/drawing/2014/main" id="{BA0F1E14-06C2-4217-CBCD-F0B6CC844897}"/>
              </a:ext>
            </a:extLst>
          </p:cNvPr>
          <p:cNvSpPr>
            <a:spLocks noGrp="1"/>
          </p:cNvSpPr>
          <p:nvPr>
            <p:ph type="title"/>
          </p:nvPr>
        </p:nvSpPr>
        <p:spPr>
          <a:xfrm>
            <a:off x="643890" y="1128410"/>
            <a:ext cx="5452110" cy="5039202"/>
          </a:xfrm>
        </p:spPr>
        <p:txBody>
          <a:bodyPr/>
          <a:lstStyle/>
          <a:p>
            <a:r>
              <a:rPr lang="fr-BE" dirty="0"/>
              <a:t>THE BALANCE SHEET</a:t>
            </a:r>
            <a:br>
              <a:rPr lang="fr-BE" dirty="0"/>
            </a:br>
            <a:endParaRPr lang="en-US" dirty="0"/>
          </a:p>
        </p:txBody>
      </p:sp>
      <p:sp>
        <p:nvSpPr>
          <p:cNvPr id="9" name="TextBox 8">
            <a:extLst>
              <a:ext uri="{FF2B5EF4-FFF2-40B4-BE49-F238E27FC236}">
                <a16:creationId xmlns:a16="http://schemas.microsoft.com/office/drawing/2014/main" id="{421EED60-A9EA-36D8-4805-1DB901902834}"/>
              </a:ext>
            </a:extLst>
          </p:cNvPr>
          <p:cNvSpPr txBox="1"/>
          <p:nvPr/>
        </p:nvSpPr>
        <p:spPr>
          <a:xfrm rot="5400000">
            <a:off x="55901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vert="horz" wrap="square" lIns="91440" tIns="45720" rIns="91440" bIns="45720" rtlCol="0">
            <a:normAutofit/>
          </a:bodyPr>
          <a:lstStyle/>
          <a:p>
            <a:pPr defTabSz="685800">
              <a:lnSpc>
                <a:spcPct val="95000"/>
              </a:lnSpc>
              <a:spcAft>
                <a:spcPts val="600"/>
              </a:spcAft>
            </a:pPr>
            <a:endParaRPr lang="en-US" sz="1100" b="0" kern="1200" cap="all">
              <a:solidFill>
                <a:schemeClr val="tx2"/>
              </a:solidFill>
              <a:latin typeface="+mj-lt"/>
              <a:ea typeface="+mn-ea"/>
              <a:cs typeface="+mn-cs"/>
            </a:endParaRPr>
          </a:p>
        </p:txBody>
      </p:sp>
      <p:sp>
        <p:nvSpPr>
          <p:cNvPr id="20" name="TextBox 19">
            <a:extLst>
              <a:ext uri="{FF2B5EF4-FFF2-40B4-BE49-F238E27FC236}">
                <a16:creationId xmlns:a16="http://schemas.microsoft.com/office/drawing/2014/main" id="{4BE77550-A042-607F-9BD1-D07AF6B608D7}"/>
              </a:ext>
            </a:extLst>
          </p:cNvPr>
          <p:cNvSpPr txBox="1"/>
          <p:nvPr/>
        </p:nvSpPr>
        <p:spPr>
          <a:xfrm>
            <a:off x="5937520" y="674421"/>
            <a:ext cx="6115050" cy="297004"/>
          </a:xfrm>
          <a:prstGeom prst="rect">
            <a:avLst/>
          </a:prstGeom>
          <a:noFill/>
        </p:spPr>
        <p:txBody>
          <a:bodyPr wrap="square">
            <a:spAutoFit/>
          </a:bodyPr>
          <a:lstStyle/>
          <a:p>
            <a:pPr algn="r" defTabSz="685800">
              <a:lnSpc>
                <a:spcPct val="95000"/>
              </a:lnSpc>
              <a:spcAft>
                <a:spcPts val="600"/>
              </a:spcAft>
            </a:pPr>
            <a:r>
              <a:rPr lang="en-US" sz="1400" cap="all" dirty="0">
                <a:solidFill>
                  <a:schemeClr val="tx2"/>
                </a:solidFill>
                <a:latin typeface="+mj-lt"/>
                <a:ea typeface="+mj-ea"/>
                <a:cs typeface="+mj-cs"/>
              </a:rPr>
              <a:t>THE BALANCE SHEET - Takeaways</a:t>
            </a:r>
          </a:p>
        </p:txBody>
      </p:sp>
      <p:sp>
        <p:nvSpPr>
          <p:cNvPr id="18" name="TextBox 17">
            <a:extLst>
              <a:ext uri="{FF2B5EF4-FFF2-40B4-BE49-F238E27FC236}">
                <a16:creationId xmlns:a16="http://schemas.microsoft.com/office/drawing/2014/main" id="{222A47B2-09A6-FC80-BE5C-A00D5AAF1F53}"/>
              </a:ext>
            </a:extLst>
          </p:cNvPr>
          <p:cNvSpPr txBox="1"/>
          <p:nvPr/>
        </p:nvSpPr>
        <p:spPr>
          <a:xfrm>
            <a:off x="1034780" y="2309138"/>
            <a:ext cx="399442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Picture of the company assets</a:t>
            </a:r>
            <a:endParaRPr lang="fr-BE" dirty="0">
              <a:solidFill>
                <a:schemeClr val="bg1"/>
              </a:solidFill>
            </a:endParaRPr>
          </a:p>
          <a:p>
            <a:pPr marL="285750" indent="-285750">
              <a:buFont typeface="Arial" panose="020B0604020202020204" pitchFamily="34" charset="0"/>
              <a:buChar char="•"/>
            </a:pPr>
            <a:endParaRPr lang="fr-BE" dirty="0">
              <a:solidFill>
                <a:schemeClr val="bg1"/>
              </a:solidFill>
            </a:endParaRPr>
          </a:p>
          <a:p>
            <a:pPr marL="285750" indent="-285750">
              <a:buFont typeface="Arial" panose="020B0604020202020204" pitchFamily="34" charset="0"/>
              <a:buChar char="•"/>
            </a:pPr>
            <a:r>
              <a:rPr lang="en-US" dirty="0">
                <a:solidFill>
                  <a:schemeClr val="bg1"/>
                </a:solidFill>
              </a:rPr>
              <a:t>Determines its ability to meet its debts</a:t>
            </a:r>
            <a:endParaRPr lang="fr-BE" dirty="0">
              <a:solidFill>
                <a:schemeClr val="bg1"/>
              </a:solidFill>
            </a:endParaRPr>
          </a:p>
          <a:p>
            <a:pPr marL="285750" indent="-285750">
              <a:buFont typeface="Arial" panose="020B0604020202020204" pitchFamily="34" charset="0"/>
              <a:buChar char="•"/>
            </a:pPr>
            <a:endParaRPr lang="fr-BE" dirty="0">
              <a:solidFill>
                <a:schemeClr val="bg1"/>
              </a:solidFill>
            </a:endParaRPr>
          </a:p>
          <a:p>
            <a:pPr marL="742950" lvl="1" indent="-285750">
              <a:buFont typeface="Courier New" panose="02070309020205020404" pitchFamily="49" charset="0"/>
              <a:buChar char="o"/>
            </a:pPr>
            <a:r>
              <a:rPr lang="fr-BE" dirty="0" err="1">
                <a:solidFill>
                  <a:schemeClr val="bg1"/>
                </a:solidFill>
              </a:rPr>
              <a:t>Working</a:t>
            </a:r>
            <a:r>
              <a:rPr lang="fr-BE" dirty="0">
                <a:solidFill>
                  <a:schemeClr val="bg1"/>
                </a:solidFill>
              </a:rPr>
              <a:t> capital</a:t>
            </a:r>
          </a:p>
          <a:p>
            <a:pPr marL="742950" lvl="1" indent="-285750">
              <a:buFont typeface="Courier New" panose="02070309020205020404" pitchFamily="49" charset="0"/>
              <a:buChar char="o"/>
            </a:pPr>
            <a:r>
              <a:rPr lang="fr-BE" dirty="0">
                <a:solidFill>
                  <a:schemeClr val="bg1"/>
                </a:solidFill>
              </a:rPr>
              <a:t>Solvency</a:t>
            </a:r>
          </a:p>
          <a:p>
            <a:pPr marL="742950" lvl="1" indent="-285750">
              <a:buFont typeface="Courier New" panose="02070309020205020404" pitchFamily="49" charset="0"/>
              <a:buChar char="o"/>
            </a:pPr>
            <a:endParaRPr lang="fr-BE" dirty="0">
              <a:solidFill>
                <a:schemeClr val="bg1"/>
              </a:solidFill>
            </a:endParaRPr>
          </a:p>
          <a:p>
            <a:pPr marL="285750" indent="-285750">
              <a:buFont typeface="Arial" panose="020B0604020202020204" pitchFamily="34" charset="0"/>
              <a:buChar char="•"/>
            </a:pPr>
            <a:r>
              <a:rPr lang="en-US" dirty="0">
                <a:solidFill>
                  <a:schemeClr val="bg1"/>
                </a:solidFill>
              </a:rPr>
              <a:t>Only vehicles purchased with cash or on credit appear on the balance sheet</a:t>
            </a:r>
            <a:endParaRPr lang="fr-BE" dirty="0">
              <a:solidFill>
                <a:schemeClr val="bg1"/>
              </a:solidFill>
            </a:endParaRPr>
          </a:p>
        </p:txBody>
      </p:sp>
    </p:spTree>
    <p:extLst>
      <p:ext uri="{BB962C8B-B14F-4D97-AF65-F5344CB8AC3E}">
        <p14:creationId xmlns:p14="http://schemas.microsoft.com/office/powerpoint/2010/main" val="21656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r>
              <a:rPr lang="en-US" noProof="0" dirty="0"/>
              <a:t>03</a:t>
            </a:r>
            <a:r>
              <a:rPr lang="fr-FR" dirty="0"/>
              <a:t> | </a:t>
            </a:r>
            <a:r>
              <a:rPr lang="en-US" dirty="0"/>
              <a:t>The income statement</a:t>
            </a:r>
            <a:endParaRPr lang="en-US" noProof="0" dirty="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p:txBody>
          <a:bodyPr/>
          <a:lstStyle/>
          <a:p>
            <a:pPr algn="ctr"/>
            <a:r>
              <a:rPr lang="en-US" dirty="0"/>
              <a:t>What is it &amp; what is it for?</a:t>
            </a:r>
          </a:p>
        </p:txBody>
      </p:sp>
    </p:spTree>
    <p:extLst>
      <p:ext uri="{BB962C8B-B14F-4D97-AF65-F5344CB8AC3E}">
        <p14:creationId xmlns:p14="http://schemas.microsoft.com/office/powerpoint/2010/main" val="3546272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en-US" dirty="0"/>
              <a:t>The income statement - what is it &amp; what is it for?</a:t>
            </a:r>
            <a:endParaRPr lang="fr-FR" dirty="0"/>
          </a:p>
        </p:txBody>
      </p:sp>
      <p:sp>
        <p:nvSpPr>
          <p:cNvPr id="5" name="Text Placeholder 4">
            <a:extLst>
              <a:ext uri="{FF2B5EF4-FFF2-40B4-BE49-F238E27FC236}">
                <a16:creationId xmlns:a16="http://schemas.microsoft.com/office/drawing/2014/main" id="{B1E73C03-F615-2BA9-4E4A-5AD0B2BEC0C6}"/>
              </a:ext>
            </a:extLst>
          </p:cNvPr>
          <p:cNvSpPr>
            <a:spLocks noGrp="1"/>
          </p:cNvSpPr>
          <p:nvPr>
            <p:ph type="body" sz="quarter" idx="19"/>
          </p:nvPr>
        </p:nvSpPr>
        <p:spPr/>
        <p:txBody>
          <a:bodyPr/>
          <a:lstStyle/>
          <a:p>
            <a:r>
              <a:rPr lang="fr-BE"/>
              <a:t>03</a:t>
            </a:r>
            <a:endParaRPr lang="en-US"/>
          </a:p>
        </p:txBody>
      </p:sp>
      <p:sp>
        <p:nvSpPr>
          <p:cNvPr id="3" name="Espace réservé du texte 2"/>
          <p:cNvSpPr>
            <a:spLocks noGrp="1"/>
          </p:cNvSpPr>
          <p:nvPr>
            <p:ph type="body" sz="quarter" idx="13"/>
          </p:nvPr>
        </p:nvSpPr>
        <p:spPr>
          <a:xfrm>
            <a:off x="698893" y="1032232"/>
            <a:ext cx="5941990" cy="5397143"/>
          </a:xfrm>
        </p:spPr>
        <p:txBody>
          <a:bodyPr/>
          <a:lstStyle/>
          <a:p>
            <a:r>
              <a:rPr lang="en-US" dirty="0"/>
              <a:t>The income statement provides an understanding of how the company earns its money</a:t>
            </a:r>
            <a:r>
              <a:rPr lang="fr-FR" dirty="0"/>
              <a:t> </a:t>
            </a:r>
          </a:p>
          <a:p>
            <a:pPr marL="0" lvl="4" indent="266700">
              <a:buNone/>
            </a:pPr>
            <a:r>
              <a:rPr lang="fr-FR" dirty="0">
                <a:solidFill>
                  <a:schemeClr val="accent4"/>
                </a:solidFill>
                <a:latin typeface="+mj-lt"/>
              </a:rPr>
              <a:t>= </a:t>
            </a:r>
            <a:r>
              <a:rPr lang="en-US" dirty="0">
                <a:solidFill>
                  <a:schemeClr val="accent4"/>
                </a:solidFill>
                <a:latin typeface="+mj-lt"/>
              </a:rPr>
              <a:t>makes profits (but also losses)</a:t>
            </a:r>
            <a:endParaRPr lang="fr-FR" dirty="0">
              <a:solidFill>
                <a:schemeClr val="accent4"/>
              </a:solidFill>
              <a:latin typeface="+mj-lt"/>
            </a:endParaRPr>
          </a:p>
          <a:p>
            <a:pPr marL="0" lvl="1" indent="0">
              <a:buNone/>
            </a:pPr>
            <a:endParaRPr lang="fr-FR" dirty="0">
              <a:latin typeface="+mj-lt"/>
            </a:endParaRPr>
          </a:p>
          <a:p>
            <a:pPr marL="0" lvl="1" indent="0">
              <a:buNone/>
            </a:pPr>
            <a:r>
              <a:rPr lang="en-US" dirty="0">
                <a:latin typeface="+mj-lt"/>
              </a:rPr>
              <a:t>This is the difference between</a:t>
            </a:r>
            <a:r>
              <a:rPr lang="fr-FR" dirty="0">
                <a:latin typeface="+mj-lt"/>
              </a:rPr>
              <a:t>:</a:t>
            </a:r>
          </a:p>
          <a:p>
            <a:pPr marL="501750" lvl="2" indent="-285750">
              <a:buClr>
                <a:schemeClr val="accent4"/>
              </a:buClr>
              <a:buFont typeface="Courier New" panose="02070309020205020404" pitchFamily="49" charset="0"/>
              <a:buChar char="o"/>
            </a:pPr>
            <a:r>
              <a:rPr lang="fr-FR" dirty="0"/>
              <a:t>Turnover (INCOME) </a:t>
            </a:r>
          </a:p>
          <a:p>
            <a:pPr marL="501750" lvl="2" indent="-285750">
              <a:buClr>
                <a:schemeClr val="accent4"/>
              </a:buClr>
              <a:buFont typeface="Courier New" panose="02070309020205020404" pitchFamily="49" charset="0"/>
              <a:buChar char="o"/>
            </a:pPr>
            <a:r>
              <a:rPr lang="fr-FR" dirty="0" err="1"/>
              <a:t>Costs</a:t>
            </a:r>
            <a:r>
              <a:rPr lang="fr-FR" dirty="0"/>
              <a:t> (CHARGES) </a:t>
            </a:r>
          </a:p>
          <a:p>
            <a:pPr lvl="2"/>
            <a:r>
              <a:rPr lang="en-US" dirty="0" err="1"/>
              <a:t>througout</a:t>
            </a:r>
            <a:r>
              <a:rPr lang="en-US" dirty="0"/>
              <a:t> the year</a:t>
            </a:r>
            <a:endParaRPr lang="fr-FR" dirty="0"/>
          </a:p>
          <a:p>
            <a:pPr marL="285750" indent="-285750"/>
            <a:endParaRPr lang="fr-FR" dirty="0"/>
          </a:p>
          <a:p>
            <a:pPr marL="285750" indent="-285750"/>
            <a:r>
              <a:rPr lang="fr-FR" dirty="0" err="1"/>
              <a:t>Income</a:t>
            </a:r>
            <a:r>
              <a:rPr lang="fr-FR" dirty="0"/>
              <a:t> (+)</a:t>
            </a:r>
          </a:p>
          <a:p>
            <a:pPr marL="501750" lvl="1" indent="-285750">
              <a:buFont typeface="Courier New" panose="02070309020205020404" pitchFamily="49" charset="0"/>
              <a:buChar char="o"/>
            </a:pPr>
            <a:r>
              <a:rPr lang="fr-FR" sz="1400" dirty="0"/>
              <a:t>Turnover, </a:t>
            </a:r>
            <a:r>
              <a:rPr lang="fr-FR" sz="1400" dirty="0" err="1"/>
              <a:t>financial</a:t>
            </a:r>
            <a:r>
              <a:rPr lang="fr-FR" sz="1400" dirty="0"/>
              <a:t> revenue</a:t>
            </a:r>
            <a:endParaRPr lang="fr-FR" dirty="0"/>
          </a:p>
          <a:p>
            <a:pPr marL="285750" indent="-285750"/>
            <a:endParaRPr lang="fr-FR" dirty="0"/>
          </a:p>
          <a:p>
            <a:pPr marL="285750" indent="-285750"/>
            <a:r>
              <a:rPr lang="fr-FR" dirty="0"/>
              <a:t>Charges (-)</a:t>
            </a:r>
          </a:p>
          <a:p>
            <a:pPr marL="501750" lvl="1" indent="-285750">
              <a:buFont typeface="Courier New" panose="02070309020205020404" pitchFamily="49" charset="0"/>
              <a:buChar char="o"/>
            </a:pPr>
            <a:r>
              <a:rPr lang="en-US" sz="1400" dirty="0">
                <a:solidFill>
                  <a:schemeClr val="accent1"/>
                </a:solidFill>
              </a:rPr>
              <a:t>Related to costs, purchases of goods and services necessary for the functioning of the company</a:t>
            </a:r>
            <a:endParaRPr lang="fr-FR" sz="1400" dirty="0">
              <a:solidFill>
                <a:schemeClr val="accent1"/>
              </a:solidFill>
            </a:endParaRPr>
          </a:p>
          <a:p>
            <a:endParaRPr lang="fr-FR" sz="1400" dirty="0">
              <a:solidFill>
                <a:schemeClr val="accent1"/>
              </a:solidFill>
            </a:endParaRPr>
          </a:p>
          <a:p>
            <a:pPr marL="285750" indent="-285750"/>
            <a:r>
              <a:rPr lang="fr-FR" dirty="0"/>
              <a:t>Profit </a:t>
            </a:r>
            <a:r>
              <a:rPr lang="fr-FR" dirty="0" err="1"/>
              <a:t>before</a:t>
            </a:r>
            <a:r>
              <a:rPr lang="fr-FR" dirty="0"/>
              <a:t> </a:t>
            </a:r>
            <a:r>
              <a:rPr lang="fr-FR" dirty="0" err="1"/>
              <a:t>tax</a:t>
            </a:r>
            <a:r>
              <a:rPr lang="fr-FR" dirty="0"/>
              <a:t> (CIT or PIT)</a:t>
            </a:r>
          </a:p>
          <a:p>
            <a:pPr marL="501750" lvl="1" indent="-285750">
              <a:buFont typeface="Courier New" panose="02070309020205020404" pitchFamily="49" charset="0"/>
              <a:buChar char="o"/>
            </a:pPr>
            <a:r>
              <a:rPr lang="en-US" sz="1400" dirty="0">
                <a:solidFill>
                  <a:schemeClr val="accent1"/>
                </a:solidFill>
              </a:rPr>
              <a:t>Serves as basis for calculating income taxes</a:t>
            </a:r>
            <a:endParaRPr lang="fr-FR" dirty="0">
              <a:solidFill>
                <a:schemeClr val="accent1"/>
              </a:solidFill>
            </a:endParaRPr>
          </a:p>
        </p:txBody>
      </p:sp>
      <p:sp>
        <p:nvSpPr>
          <p:cNvPr id="4" name="Titre 3"/>
          <p:cNvSpPr>
            <a:spLocks noGrp="1"/>
          </p:cNvSpPr>
          <p:nvPr>
            <p:ph type="title"/>
          </p:nvPr>
        </p:nvSpPr>
        <p:spPr/>
        <p:txBody>
          <a:bodyPr/>
          <a:lstStyle/>
          <a:p>
            <a:r>
              <a:rPr lang="en-US" dirty="0"/>
              <a:t>WHAT DOES THE INCOME STATEMENT MEAN?</a:t>
            </a:r>
            <a:endParaRPr lang="fr-FR" dirty="0"/>
          </a:p>
        </p:txBody>
      </p:sp>
      <p:grpSp>
        <p:nvGrpSpPr>
          <p:cNvPr id="7" name="Group 41">
            <a:extLst>
              <a:ext uri="{FF2B5EF4-FFF2-40B4-BE49-F238E27FC236}">
                <a16:creationId xmlns:a16="http://schemas.microsoft.com/office/drawing/2014/main" id="{98A2E8D4-CDFC-BD50-3D86-51C8F1492262}"/>
              </a:ext>
            </a:extLst>
          </p:cNvPr>
          <p:cNvGrpSpPr/>
          <p:nvPr/>
        </p:nvGrpSpPr>
        <p:grpSpPr>
          <a:xfrm>
            <a:off x="6754844" y="1820174"/>
            <a:ext cx="4357663" cy="3674389"/>
            <a:chOff x="1875555" y="809782"/>
            <a:chExt cx="5875818" cy="4930607"/>
          </a:xfrm>
        </p:grpSpPr>
        <p:grpSp>
          <p:nvGrpSpPr>
            <p:cNvPr id="8" name="Group 42">
              <a:extLst>
                <a:ext uri="{FF2B5EF4-FFF2-40B4-BE49-F238E27FC236}">
                  <a16:creationId xmlns:a16="http://schemas.microsoft.com/office/drawing/2014/main" id="{4535A04D-2591-3E7E-F680-3CB916A0FCB2}"/>
                </a:ext>
              </a:extLst>
            </p:cNvPr>
            <p:cNvGrpSpPr/>
            <p:nvPr/>
          </p:nvGrpSpPr>
          <p:grpSpPr>
            <a:xfrm>
              <a:off x="2674567" y="1001322"/>
              <a:ext cx="4308578" cy="616201"/>
              <a:chOff x="1943972" y="1791801"/>
              <a:chExt cx="4308578" cy="616201"/>
            </a:xfrm>
          </p:grpSpPr>
          <p:sp>
            <p:nvSpPr>
              <p:cNvPr id="54" name="Freeform 121">
                <a:extLst>
                  <a:ext uri="{FF2B5EF4-FFF2-40B4-BE49-F238E27FC236}">
                    <a16:creationId xmlns:a16="http://schemas.microsoft.com/office/drawing/2014/main" id="{2002E2F8-A1E0-598E-8257-DA224A0BAAFE}"/>
                  </a:ext>
                </a:extLst>
              </p:cNvPr>
              <p:cNvSpPr/>
              <p:nvPr/>
            </p:nvSpPr>
            <p:spPr>
              <a:xfrm>
                <a:off x="1943974" y="1791801"/>
                <a:ext cx="4308576" cy="616201"/>
              </a:xfrm>
              <a:custGeom>
                <a:avLst/>
                <a:gdLst>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506294 w 3008521"/>
                  <a:gd name="connsiteY7" fmla="*/ 67836 h 405370"/>
                  <a:gd name="connsiteX8" fmla="*/ 1551043 w 3008521"/>
                  <a:gd name="connsiteY8" fmla="*/ 69380 h 405370"/>
                  <a:gd name="connsiteX9" fmla="*/ 1604620 w 3008521"/>
                  <a:gd name="connsiteY9" fmla="*/ 68483 h 405370"/>
                  <a:gd name="connsiteX10" fmla="*/ 2928595 w 3008521"/>
                  <a:gd name="connsiteY10" fmla="*/ 301847 h 405370"/>
                  <a:gd name="connsiteX11" fmla="*/ 2842870 w 3008521"/>
                  <a:gd name="connsiteY11" fmla="*/ 402653 h 405370"/>
                  <a:gd name="connsiteX12" fmla="*/ 1606208 w 3008521"/>
                  <a:gd name="connsiteY12" fmla="*/ 285177 h 405370"/>
                  <a:gd name="connsiteX13" fmla="*/ 1504706 w 3008521"/>
                  <a:gd name="connsiteY13" fmla="*/ 289118 h 405370"/>
                  <a:gd name="connsiteX14" fmla="*/ 1504702 w 3008521"/>
                  <a:gd name="connsiteY14" fmla="*/ 289152 h 405370"/>
                  <a:gd name="connsiteX15" fmla="*/ 1504261 w 3008521"/>
                  <a:gd name="connsiteY15" fmla="*/ 289135 h 405370"/>
                  <a:gd name="connsiteX16" fmla="*/ 1503820 w 3008521"/>
                  <a:gd name="connsiteY16" fmla="*/ 289152 h 405370"/>
                  <a:gd name="connsiteX17" fmla="*/ 1503817 w 3008521"/>
                  <a:gd name="connsiteY17" fmla="*/ 289118 h 405370"/>
                  <a:gd name="connsiteX18" fmla="*/ 1402314 w 3008521"/>
                  <a:gd name="connsiteY18" fmla="*/ 285177 h 405370"/>
                  <a:gd name="connsiteX19" fmla="*/ 165652 w 3008521"/>
                  <a:gd name="connsiteY19" fmla="*/ 402653 h 405370"/>
                  <a:gd name="connsiteX20" fmla="*/ 79927 w 3008521"/>
                  <a:gd name="connsiteY20" fmla="*/ 301847 h 405370"/>
                  <a:gd name="connsiteX21" fmla="*/ 1046577 w 3008521"/>
                  <a:gd name="connsiteY21"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506294 w 3008521"/>
                  <a:gd name="connsiteY7" fmla="*/ 67836 h 405370"/>
                  <a:gd name="connsiteX8" fmla="*/ 1604620 w 3008521"/>
                  <a:gd name="connsiteY8" fmla="*/ 68483 h 405370"/>
                  <a:gd name="connsiteX9" fmla="*/ 2928595 w 3008521"/>
                  <a:gd name="connsiteY9" fmla="*/ 301847 h 405370"/>
                  <a:gd name="connsiteX10" fmla="*/ 2842870 w 3008521"/>
                  <a:gd name="connsiteY10" fmla="*/ 402653 h 405370"/>
                  <a:gd name="connsiteX11" fmla="*/ 1606208 w 3008521"/>
                  <a:gd name="connsiteY11" fmla="*/ 285177 h 405370"/>
                  <a:gd name="connsiteX12" fmla="*/ 1504706 w 3008521"/>
                  <a:gd name="connsiteY12" fmla="*/ 289118 h 405370"/>
                  <a:gd name="connsiteX13" fmla="*/ 1504702 w 3008521"/>
                  <a:gd name="connsiteY13" fmla="*/ 289152 h 405370"/>
                  <a:gd name="connsiteX14" fmla="*/ 1504261 w 3008521"/>
                  <a:gd name="connsiteY14" fmla="*/ 289135 h 405370"/>
                  <a:gd name="connsiteX15" fmla="*/ 1503820 w 3008521"/>
                  <a:gd name="connsiteY15" fmla="*/ 289152 h 405370"/>
                  <a:gd name="connsiteX16" fmla="*/ 1503817 w 3008521"/>
                  <a:gd name="connsiteY16" fmla="*/ 289118 h 405370"/>
                  <a:gd name="connsiteX17" fmla="*/ 1402314 w 3008521"/>
                  <a:gd name="connsiteY17" fmla="*/ 285177 h 405370"/>
                  <a:gd name="connsiteX18" fmla="*/ 165652 w 3008521"/>
                  <a:gd name="connsiteY18" fmla="*/ 402653 h 405370"/>
                  <a:gd name="connsiteX19" fmla="*/ 79927 w 3008521"/>
                  <a:gd name="connsiteY19" fmla="*/ 301847 h 405370"/>
                  <a:gd name="connsiteX20" fmla="*/ 1046577 w 3008521"/>
                  <a:gd name="connsiteY20"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604620 w 3008521"/>
                  <a:gd name="connsiteY7" fmla="*/ 68483 h 405370"/>
                  <a:gd name="connsiteX8" fmla="*/ 2928595 w 3008521"/>
                  <a:gd name="connsiteY8" fmla="*/ 301847 h 405370"/>
                  <a:gd name="connsiteX9" fmla="*/ 2842870 w 3008521"/>
                  <a:gd name="connsiteY9" fmla="*/ 402653 h 405370"/>
                  <a:gd name="connsiteX10" fmla="*/ 1606208 w 3008521"/>
                  <a:gd name="connsiteY10" fmla="*/ 285177 h 405370"/>
                  <a:gd name="connsiteX11" fmla="*/ 1504706 w 3008521"/>
                  <a:gd name="connsiteY11" fmla="*/ 289118 h 405370"/>
                  <a:gd name="connsiteX12" fmla="*/ 1504702 w 3008521"/>
                  <a:gd name="connsiteY12" fmla="*/ 289152 h 405370"/>
                  <a:gd name="connsiteX13" fmla="*/ 1504261 w 3008521"/>
                  <a:gd name="connsiteY13" fmla="*/ 289135 h 405370"/>
                  <a:gd name="connsiteX14" fmla="*/ 1503820 w 3008521"/>
                  <a:gd name="connsiteY14" fmla="*/ 289152 h 405370"/>
                  <a:gd name="connsiteX15" fmla="*/ 1503817 w 3008521"/>
                  <a:gd name="connsiteY15" fmla="*/ 289118 h 405370"/>
                  <a:gd name="connsiteX16" fmla="*/ 1402314 w 3008521"/>
                  <a:gd name="connsiteY16" fmla="*/ 285177 h 405370"/>
                  <a:gd name="connsiteX17" fmla="*/ 165652 w 3008521"/>
                  <a:gd name="connsiteY17" fmla="*/ 402653 h 405370"/>
                  <a:gd name="connsiteX18" fmla="*/ 79927 w 3008521"/>
                  <a:gd name="connsiteY18" fmla="*/ 301847 h 405370"/>
                  <a:gd name="connsiteX19" fmla="*/ 1046577 w 3008521"/>
                  <a:gd name="connsiteY19"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604620 w 3008521"/>
                  <a:gd name="connsiteY6" fmla="*/ 68483 h 405370"/>
                  <a:gd name="connsiteX7" fmla="*/ 2928595 w 3008521"/>
                  <a:gd name="connsiteY7" fmla="*/ 301847 h 405370"/>
                  <a:gd name="connsiteX8" fmla="*/ 2842870 w 3008521"/>
                  <a:gd name="connsiteY8" fmla="*/ 402653 h 405370"/>
                  <a:gd name="connsiteX9" fmla="*/ 1606208 w 3008521"/>
                  <a:gd name="connsiteY9" fmla="*/ 285177 h 405370"/>
                  <a:gd name="connsiteX10" fmla="*/ 1504706 w 3008521"/>
                  <a:gd name="connsiteY10" fmla="*/ 289118 h 405370"/>
                  <a:gd name="connsiteX11" fmla="*/ 1504702 w 3008521"/>
                  <a:gd name="connsiteY11" fmla="*/ 289152 h 405370"/>
                  <a:gd name="connsiteX12" fmla="*/ 1504261 w 3008521"/>
                  <a:gd name="connsiteY12" fmla="*/ 289135 h 405370"/>
                  <a:gd name="connsiteX13" fmla="*/ 1503820 w 3008521"/>
                  <a:gd name="connsiteY13" fmla="*/ 289152 h 405370"/>
                  <a:gd name="connsiteX14" fmla="*/ 1503817 w 3008521"/>
                  <a:gd name="connsiteY14" fmla="*/ 289118 h 405370"/>
                  <a:gd name="connsiteX15" fmla="*/ 1402314 w 3008521"/>
                  <a:gd name="connsiteY15" fmla="*/ 285177 h 405370"/>
                  <a:gd name="connsiteX16" fmla="*/ 165652 w 3008521"/>
                  <a:gd name="connsiteY16" fmla="*/ 402653 h 405370"/>
                  <a:gd name="connsiteX17" fmla="*/ 79927 w 3008521"/>
                  <a:gd name="connsiteY17" fmla="*/ 301847 h 405370"/>
                  <a:gd name="connsiteX18" fmla="*/ 1046577 w 3008521"/>
                  <a:gd name="connsiteY18"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604620 w 3008521"/>
                  <a:gd name="connsiteY5" fmla="*/ 68483 h 405370"/>
                  <a:gd name="connsiteX6" fmla="*/ 2928595 w 3008521"/>
                  <a:gd name="connsiteY6" fmla="*/ 301847 h 405370"/>
                  <a:gd name="connsiteX7" fmla="*/ 2842870 w 3008521"/>
                  <a:gd name="connsiteY7" fmla="*/ 402653 h 405370"/>
                  <a:gd name="connsiteX8" fmla="*/ 1606208 w 3008521"/>
                  <a:gd name="connsiteY8" fmla="*/ 285177 h 405370"/>
                  <a:gd name="connsiteX9" fmla="*/ 1504706 w 3008521"/>
                  <a:gd name="connsiteY9" fmla="*/ 289118 h 405370"/>
                  <a:gd name="connsiteX10" fmla="*/ 1504702 w 3008521"/>
                  <a:gd name="connsiteY10" fmla="*/ 289152 h 405370"/>
                  <a:gd name="connsiteX11" fmla="*/ 1504261 w 3008521"/>
                  <a:gd name="connsiteY11" fmla="*/ 289135 h 405370"/>
                  <a:gd name="connsiteX12" fmla="*/ 1503820 w 3008521"/>
                  <a:gd name="connsiteY12" fmla="*/ 289152 h 405370"/>
                  <a:gd name="connsiteX13" fmla="*/ 1503817 w 3008521"/>
                  <a:gd name="connsiteY13" fmla="*/ 289118 h 405370"/>
                  <a:gd name="connsiteX14" fmla="*/ 1402314 w 3008521"/>
                  <a:gd name="connsiteY14" fmla="*/ 285177 h 405370"/>
                  <a:gd name="connsiteX15" fmla="*/ 165652 w 3008521"/>
                  <a:gd name="connsiteY15" fmla="*/ 402653 h 405370"/>
                  <a:gd name="connsiteX16" fmla="*/ 79927 w 3008521"/>
                  <a:gd name="connsiteY16" fmla="*/ 301847 h 405370"/>
                  <a:gd name="connsiteX17" fmla="*/ 1046577 w 3008521"/>
                  <a:gd name="connsiteY17"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604620 w 3008521"/>
                  <a:gd name="connsiteY4" fmla="*/ 68483 h 405370"/>
                  <a:gd name="connsiteX5" fmla="*/ 2928595 w 3008521"/>
                  <a:gd name="connsiteY5" fmla="*/ 301847 h 405370"/>
                  <a:gd name="connsiteX6" fmla="*/ 2842870 w 3008521"/>
                  <a:gd name="connsiteY6" fmla="*/ 402653 h 405370"/>
                  <a:gd name="connsiteX7" fmla="*/ 1606208 w 3008521"/>
                  <a:gd name="connsiteY7" fmla="*/ 285177 h 405370"/>
                  <a:gd name="connsiteX8" fmla="*/ 1504706 w 3008521"/>
                  <a:gd name="connsiteY8" fmla="*/ 289118 h 405370"/>
                  <a:gd name="connsiteX9" fmla="*/ 1504702 w 3008521"/>
                  <a:gd name="connsiteY9" fmla="*/ 289152 h 405370"/>
                  <a:gd name="connsiteX10" fmla="*/ 1504261 w 3008521"/>
                  <a:gd name="connsiteY10" fmla="*/ 289135 h 405370"/>
                  <a:gd name="connsiteX11" fmla="*/ 1503820 w 3008521"/>
                  <a:gd name="connsiteY11" fmla="*/ 289152 h 405370"/>
                  <a:gd name="connsiteX12" fmla="*/ 1503817 w 3008521"/>
                  <a:gd name="connsiteY12" fmla="*/ 289118 h 405370"/>
                  <a:gd name="connsiteX13" fmla="*/ 1402314 w 3008521"/>
                  <a:gd name="connsiteY13" fmla="*/ 285177 h 405370"/>
                  <a:gd name="connsiteX14" fmla="*/ 165652 w 3008521"/>
                  <a:gd name="connsiteY14" fmla="*/ 402653 h 405370"/>
                  <a:gd name="connsiteX15" fmla="*/ 79927 w 3008521"/>
                  <a:gd name="connsiteY15" fmla="*/ 301847 h 405370"/>
                  <a:gd name="connsiteX16" fmla="*/ 1046577 w 3008521"/>
                  <a:gd name="connsiteY16"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604620 w 3008521"/>
                  <a:gd name="connsiteY3" fmla="*/ 68483 h 405370"/>
                  <a:gd name="connsiteX4" fmla="*/ 2928595 w 3008521"/>
                  <a:gd name="connsiteY4" fmla="*/ 301847 h 405370"/>
                  <a:gd name="connsiteX5" fmla="*/ 2842870 w 3008521"/>
                  <a:gd name="connsiteY5" fmla="*/ 402653 h 405370"/>
                  <a:gd name="connsiteX6" fmla="*/ 1606208 w 3008521"/>
                  <a:gd name="connsiteY6" fmla="*/ 285177 h 405370"/>
                  <a:gd name="connsiteX7" fmla="*/ 1504706 w 3008521"/>
                  <a:gd name="connsiteY7" fmla="*/ 289118 h 405370"/>
                  <a:gd name="connsiteX8" fmla="*/ 1504702 w 3008521"/>
                  <a:gd name="connsiteY8" fmla="*/ 289152 h 405370"/>
                  <a:gd name="connsiteX9" fmla="*/ 1504261 w 3008521"/>
                  <a:gd name="connsiteY9" fmla="*/ 289135 h 405370"/>
                  <a:gd name="connsiteX10" fmla="*/ 1503820 w 3008521"/>
                  <a:gd name="connsiteY10" fmla="*/ 289152 h 405370"/>
                  <a:gd name="connsiteX11" fmla="*/ 1503817 w 3008521"/>
                  <a:gd name="connsiteY11" fmla="*/ 289118 h 405370"/>
                  <a:gd name="connsiteX12" fmla="*/ 1402314 w 3008521"/>
                  <a:gd name="connsiteY12" fmla="*/ 285177 h 405370"/>
                  <a:gd name="connsiteX13" fmla="*/ 165652 w 3008521"/>
                  <a:gd name="connsiteY13" fmla="*/ 402653 h 405370"/>
                  <a:gd name="connsiteX14" fmla="*/ 79927 w 3008521"/>
                  <a:gd name="connsiteY14" fmla="*/ 301847 h 405370"/>
                  <a:gd name="connsiteX15" fmla="*/ 1046577 w 3008521"/>
                  <a:gd name="connsiteY15" fmla="*/ 30 h 405370"/>
                  <a:gd name="connsiteX0" fmla="*/ 1046577 w 3008521"/>
                  <a:gd name="connsiteY0" fmla="*/ 30 h 405370"/>
                  <a:gd name="connsiteX1" fmla="*/ 1403902 w 3008521"/>
                  <a:gd name="connsiteY1" fmla="*/ 68483 h 405370"/>
                  <a:gd name="connsiteX2" fmla="*/ 1604620 w 3008521"/>
                  <a:gd name="connsiteY2" fmla="*/ 68483 h 405370"/>
                  <a:gd name="connsiteX3" fmla="*/ 2928595 w 3008521"/>
                  <a:gd name="connsiteY3" fmla="*/ 301847 h 405370"/>
                  <a:gd name="connsiteX4" fmla="*/ 2842870 w 3008521"/>
                  <a:gd name="connsiteY4" fmla="*/ 402653 h 405370"/>
                  <a:gd name="connsiteX5" fmla="*/ 1606208 w 3008521"/>
                  <a:gd name="connsiteY5" fmla="*/ 285177 h 405370"/>
                  <a:gd name="connsiteX6" fmla="*/ 1504706 w 3008521"/>
                  <a:gd name="connsiteY6" fmla="*/ 289118 h 405370"/>
                  <a:gd name="connsiteX7" fmla="*/ 1504702 w 3008521"/>
                  <a:gd name="connsiteY7" fmla="*/ 289152 h 405370"/>
                  <a:gd name="connsiteX8" fmla="*/ 1504261 w 3008521"/>
                  <a:gd name="connsiteY8" fmla="*/ 289135 h 405370"/>
                  <a:gd name="connsiteX9" fmla="*/ 1503820 w 3008521"/>
                  <a:gd name="connsiteY9" fmla="*/ 289152 h 405370"/>
                  <a:gd name="connsiteX10" fmla="*/ 1503817 w 3008521"/>
                  <a:gd name="connsiteY10" fmla="*/ 289118 h 405370"/>
                  <a:gd name="connsiteX11" fmla="*/ 1402314 w 3008521"/>
                  <a:gd name="connsiteY11" fmla="*/ 285177 h 405370"/>
                  <a:gd name="connsiteX12" fmla="*/ 165652 w 3008521"/>
                  <a:gd name="connsiteY12" fmla="*/ 402653 h 405370"/>
                  <a:gd name="connsiteX13" fmla="*/ 79927 w 3008521"/>
                  <a:gd name="connsiteY13" fmla="*/ 301847 h 405370"/>
                  <a:gd name="connsiteX14" fmla="*/ 1046577 w 3008521"/>
                  <a:gd name="connsiteY14" fmla="*/ 30 h 405370"/>
                  <a:gd name="connsiteX0" fmla="*/ 1046577 w 3008521"/>
                  <a:gd name="connsiteY0" fmla="*/ 30 h 405370"/>
                  <a:gd name="connsiteX1" fmla="*/ 1403902 w 3008521"/>
                  <a:gd name="connsiteY1" fmla="*/ 68483 h 405370"/>
                  <a:gd name="connsiteX2" fmla="*/ 1535563 w 3008521"/>
                  <a:gd name="connsiteY2" fmla="*/ 78008 h 405370"/>
                  <a:gd name="connsiteX3" fmla="*/ 2928595 w 3008521"/>
                  <a:gd name="connsiteY3" fmla="*/ 301847 h 405370"/>
                  <a:gd name="connsiteX4" fmla="*/ 2842870 w 3008521"/>
                  <a:gd name="connsiteY4" fmla="*/ 402653 h 405370"/>
                  <a:gd name="connsiteX5" fmla="*/ 1606208 w 3008521"/>
                  <a:gd name="connsiteY5" fmla="*/ 285177 h 405370"/>
                  <a:gd name="connsiteX6" fmla="*/ 1504706 w 3008521"/>
                  <a:gd name="connsiteY6" fmla="*/ 289118 h 405370"/>
                  <a:gd name="connsiteX7" fmla="*/ 1504702 w 3008521"/>
                  <a:gd name="connsiteY7" fmla="*/ 289152 h 405370"/>
                  <a:gd name="connsiteX8" fmla="*/ 1504261 w 3008521"/>
                  <a:gd name="connsiteY8" fmla="*/ 289135 h 405370"/>
                  <a:gd name="connsiteX9" fmla="*/ 1503820 w 3008521"/>
                  <a:gd name="connsiteY9" fmla="*/ 289152 h 405370"/>
                  <a:gd name="connsiteX10" fmla="*/ 1503817 w 3008521"/>
                  <a:gd name="connsiteY10" fmla="*/ 289118 h 405370"/>
                  <a:gd name="connsiteX11" fmla="*/ 1402314 w 3008521"/>
                  <a:gd name="connsiteY11" fmla="*/ 285177 h 405370"/>
                  <a:gd name="connsiteX12" fmla="*/ 165652 w 3008521"/>
                  <a:gd name="connsiteY12" fmla="*/ 402653 h 405370"/>
                  <a:gd name="connsiteX13" fmla="*/ 79927 w 3008521"/>
                  <a:gd name="connsiteY13" fmla="*/ 301847 h 405370"/>
                  <a:gd name="connsiteX14" fmla="*/ 1046577 w 3008521"/>
                  <a:gd name="connsiteY14" fmla="*/ 30 h 405370"/>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606208 w 3008521"/>
                  <a:gd name="connsiteY5" fmla="*/ 286296 h 406489"/>
                  <a:gd name="connsiteX6" fmla="*/ 1504706 w 3008521"/>
                  <a:gd name="connsiteY6" fmla="*/ 290237 h 406489"/>
                  <a:gd name="connsiteX7" fmla="*/ 1504702 w 3008521"/>
                  <a:gd name="connsiteY7" fmla="*/ 290271 h 406489"/>
                  <a:gd name="connsiteX8" fmla="*/ 1504261 w 3008521"/>
                  <a:gd name="connsiteY8" fmla="*/ 290254 h 406489"/>
                  <a:gd name="connsiteX9" fmla="*/ 1503820 w 3008521"/>
                  <a:gd name="connsiteY9" fmla="*/ 290271 h 406489"/>
                  <a:gd name="connsiteX10" fmla="*/ 1503817 w 3008521"/>
                  <a:gd name="connsiteY10" fmla="*/ 290237 h 406489"/>
                  <a:gd name="connsiteX11" fmla="*/ 1402314 w 3008521"/>
                  <a:gd name="connsiteY11" fmla="*/ 286296 h 406489"/>
                  <a:gd name="connsiteX12" fmla="*/ 165652 w 3008521"/>
                  <a:gd name="connsiteY12" fmla="*/ 403772 h 406489"/>
                  <a:gd name="connsiteX13" fmla="*/ 79927 w 3008521"/>
                  <a:gd name="connsiteY13" fmla="*/ 302966 h 406489"/>
                  <a:gd name="connsiteX14" fmla="*/ 1046577 w 3008521"/>
                  <a:gd name="connsiteY14"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606208 w 3008521"/>
                  <a:gd name="connsiteY5" fmla="*/ 286296 h 406489"/>
                  <a:gd name="connsiteX6" fmla="*/ 1504706 w 3008521"/>
                  <a:gd name="connsiteY6" fmla="*/ 290237 h 406489"/>
                  <a:gd name="connsiteX7" fmla="*/ 1504702 w 3008521"/>
                  <a:gd name="connsiteY7" fmla="*/ 290271 h 406489"/>
                  <a:gd name="connsiteX8" fmla="*/ 1504261 w 3008521"/>
                  <a:gd name="connsiteY8" fmla="*/ 290254 h 406489"/>
                  <a:gd name="connsiteX9" fmla="*/ 1503820 w 3008521"/>
                  <a:gd name="connsiteY9" fmla="*/ 290271 h 406489"/>
                  <a:gd name="connsiteX10" fmla="*/ 1503817 w 3008521"/>
                  <a:gd name="connsiteY10" fmla="*/ 290237 h 406489"/>
                  <a:gd name="connsiteX11" fmla="*/ 1402314 w 3008521"/>
                  <a:gd name="connsiteY11" fmla="*/ 286296 h 406489"/>
                  <a:gd name="connsiteX12" fmla="*/ 165652 w 3008521"/>
                  <a:gd name="connsiteY12" fmla="*/ 403772 h 406489"/>
                  <a:gd name="connsiteX13" fmla="*/ 79927 w 3008521"/>
                  <a:gd name="connsiteY13" fmla="*/ 302966 h 406489"/>
                  <a:gd name="connsiteX14" fmla="*/ 1046577 w 3008521"/>
                  <a:gd name="connsiteY14"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3820 w 3008521"/>
                  <a:gd name="connsiteY8" fmla="*/ 290271 h 406489"/>
                  <a:gd name="connsiteX9" fmla="*/ 1503817 w 3008521"/>
                  <a:gd name="connsiteY9" fmla="*/ 290237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3820 w 3008521"/>
                  <a:gd name="connsiteY8" fmla="*/ 290271 h 406489"/>
                  <a:gd name="connsiteX9" fmla="*/ 1534773 w 3008521"/>
                  <a:gd name="connsiteY9" fmla="*/ 283093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34773 w 3008521"/>
                  <a:gd name="connsiteY8" fmla="*/ 283093 h 406489"/>
                  <a:gd name="connsiteX9" fmla="*/ 1402314 w 3008521"/>
                  <a:gd name="connsiteY9" fmla="*/ 286296 h 406489"/>
                  <a:gd name="connsiteX10" fmla="*/ 165652 w 3008521"/>
                  <a:gd name="connsiteY10" fmla="*/ 403772 h 406489"/>
                  <a:gd name="connsiteX11" fmla="*/ 79927 w 3008521"/>
                  <a:gd name="connsiteY11" fmla="*/ 302966 h 406489"/>
                  <a:gd name="connsiteX12" fmla="*/ 1046577 w 3008521"/>
                  <a:gd name="connsiteY12"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7085 w 3008521"/>
                  <a:gd name="connsiteY8" fmla="*/ 292257 h 406489"/>
                  <a:gd name="connsiteX9" fmla="*/ 1534773 w 3008521"/>
                  <a:gd name="connsiteY9" fmla="*/ 283093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34773 w 3008521"/>
                  <a:gd name="connsiteY8" fmla="*/ 283093 h 406489"/>
                  <a:gd name="connsiteX9" fmla="*/ 1402314 w 3008521"/>
                  <a:gd name="connsiteY9" fmla="*/ 286296 h 406489"/>
                  <a:gd name="connsiteX10" fmla="*/ 165652 w 3008521"/>
                  <a:gd name="connsiteY10" fmla="*/ 403772 h 406489"/>
                  <a:gd name="connsiteX11" fmla="*/ 79927 w 3008521"/>
                  <a:gd name="connsiteY11" fmla="*/ 302966 h 406489"/>
                  <a:gd name="connsiteX12" fmla="*/ 1046577 w 3008521"/>
                  <a:gd name="connsiteY12"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34773 w 3008521"/>
                  <a:gd name="connsiteY7" fmla="*/ 283093 h 406489"/>
                  <a:gd name="connsiteX8" fmla="*/ 1402314 w 3008521"/>
                  <a:gd name="connsiteY8" fmla="*/ 286296 h 406489"/>
                  <a:gd name="connsiteX9" fmla="*/ 165652 w 3008521"/>
                  <a:gd name="connsiteY9" fmla="*/ 403772 h 406489"/>
                  <a:gd name="connsiteX10" fmla="*/ 79927 w 3008521"/>
                  <a:gd name="connsiteY10" fmla="*/ 302966 h 406489"/>
                  <a:gd name="connsiteX11" fmla="*/ 1046577 w 3008521"/>
                  <a:gd name="connsiteY11"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34773 w 3008521"/>
                  <a:gd name="connsiteY6" fmla="*/ 283093 h 406489"/>
                  <a:gd name="connsiteX7" fmla="*/ 1402314 w 3008521"/>
                  <a:gd name="connsiteY7" fmla="*/ 286296 h 406489"/>
                  <a:gd name="connsiteX8" fmla="*/ 165652 w 3008521"/>
                  <a:gd name="connsiteY8" fmla="*/ 403772 h 406489"/>
                  <a:gd name="connsiteX9" fmla="*/ 79927 w 3008521"/>
                  <a:gd name="connsiteY9" fmla="*/ 302966 h 406489"/>
                  <a:gd name="connsiteX10" fmla="*/ 1046577 w 3008521"/>
                  <a:gd name="connsiteY10"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34773 w 3008521"/>
                  <a:gd name="connsiteY5" fmla="*/ 283093 h 406489"/>
                  <a:gd name="connsiteX6" fmla="*/ 1402314 w 3008521"/>
                  <a:gd name="connsiteY6" fmla="*/ 286296 h 406489"/>
                  <a:gd name="connsiteX7" fmla="*/ 165652 w 3008521"/>
                  <a:gd name="connsiteY7" fmla="*/ 403772 h 406489"/>
                  <a:gd name="connsiteX8" fmla="*/ 79927 w 3008521"/>
                  <a:gd name="connsiteY8" fmla="*/ 302966 h 406489"/>
                  <a:gd name="connsiteX9" fmla="*/ 1046577 w 3008521"/>
                  <a:gd name="connsiteY9"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34773 w 3008521"/>
                  <a:gd name="connsiteY5" fmla="*/ 283093 h 406489"/>
                  <a:gd name="connsiteX6" fmla="*/ 1402314 w 3008521"/>
                  <a:gd name="connsiteY6" fmla="*/ 286296 h 406489"/>
                  <a:gd name="connsiteX7" fmla="*/ 165652 w 3008521"/>
                  <a:gd name="connsiteY7" fmla="*/ 403772 h 406489"/>
                  <a:gd name="connsiteX8" fmla="*/ 79927 w 3008521"/>
                  <a:gd name="connsiteY8" fmla="*/ 302966 h 406489"/>
                  <a:gd name="connsiteX9" fmla="*/ 1046577 w 3008521"/>
                  <a:gd name="connsiteY9" fmla="*/ 1149 h 406489"/>
                  <a:gd name="connsiteX0" fmla="*/ 1046577 w 3008521"/>
                  <a:gd name="connsiteY0" fmla="*/ 1149 h 412610"/>
                  <a:gd name="connsiteX1" fmla="*/ 1403902 w 3008521"/>
                  <a:gd name="connsiteY1" fmla="*/ 69602 h 412610"/>
                  <a:gd name="connsiteX2" fmla="*/ 1535563 w 3008521"/>
                  <a:gd name="connsiteY2" fmla="*/ 79127 h 412610"/>
                  <a:gd name="connsiteX3" fmla="*/ 2928595 w 3008521"/>
                  <a:gd name="connsiteY3" fmla="*/ 302966 h 412610"/>
                  <a:gd name="connsiteX4" fmla="*/ 2842870 w 3008521"/>
                  <a:gd name="connsiteY4" fmla="*/ 403772 h 412610"/>
                  <a:gd name="connsiteX5" fmla="*/ 1534773 w 3008521"/>
                  <a:gd name="connsiteY5" fmla="*/ 283093 h 412610"/>
                  <a:gd name="connsiteX6" fmla="*/ 1402314 w 3008521"/>
                  <a:gd name="connsiteY6" fmla="*/ 286296 h 412610"/>
                  <a:gd name="connsiteX7" fmla="*/ 165652 w 3008521"/>
                  <a:gd name="connsiteY7" fmla="*/ 403772 h 412610"/>
                  <a:gd name="connsiteX8" fmla="*/ 79927 w 3008521"/>
                  <a:gd name="connsiteY8" fmla="*/ 302966 h 412610"/>
                  <a:gd name="connsiteX9" fmla="*/ 1046577 w 3008521"/>
                  <a:gd name="connsiteY9" fmla="*/ 1149 h 412610"/>
                  <a:gd name="connsiteX0" fmla="*/ 1046577 w 3008521"/>
                  <a:gd name="connsiteY0" fmla="*/ 1149 h 412610"/>
                  <a:gd name="connsiteX1" fmla="*/ 1403902 w 3008521"/>
                  <a:gd name="connsiteY1" fmla="*/ 69602 h 412610"/>
                  <a:gd name="connsiteX2" fmla="*/ 1535563 w 3008521"/>
                  <a:gd name="connsiteY2" fmla="*/ 79127 h 412610"/>
                  <a:gd name="connsiteX3" fmla="*/ 2928595 w 3008521"/>
                  <a:gd name="connsiteY3" fmla="*/ 302966 h 412610"/>
                  <a:gd name="connsiteX4" fmla="*/ 2842870 w 3008521"/>
                  <a:gd name="connsiteY4" fmla="*/ 403772 h 412610"/>
                  <a:gd name="connsiteX5" fmla="*/ 1541917 w 3008521"/>
                  <a:gd name="connsiteY5" fmla="*/ 283093 h 412610"/>
                  <a:gd name="connsiteX6" fmla="*/ 1402314 w 3008521"/>
                  <a:gd name="connsiteY6" fmla="*/ 286296 h 412610"/>
                  <a:gd name="connsiteX7" fmla="*/ 165652 w 3008521"/>
                  <a:gd name="connsiteY7" fmla="*/ 403772 h 412610"/>
                  <a:gd name="connsiteX8" fmla="*/ 79927 w 3008521"/>
                  <a:gd name="connsiteY8" fmla="*/ 302966 h 412610"/>
                  <a:gd name="connsiteX9" fmla="*/ 1046577 w 3008521"/>
                  <a:gd name="connsiteY9" fmla="*/ 1149 h 412610"/>
                  <a:gd name="connsiteX0" fmla="*/ 1046577 w 3008521"/>
                  <a:gd name="connsiteY0" fmla="*/ 1149 h 412126"/>
                  <a:gd name="connsiteX1" fmla="*/ 1403902 w 3008521"/>
                  <a:gd name="connsiteY1" fmla="*/ 69602 h 412126"/>
                  <a:gd name="connsiteX2" fmla="*/ 1535563 w 3008521"/>
                  <a:gd name="connsiteY2" fmla="*/ 79127 h 412126"/>
                  <a:gd name="connsiteX3" fmla="*/ 2928595 w 3008521"/>
                  <a:gd name="connsiteY3" fmla="*/ 302966 h 412126"/>
                  <a:gd name="connsiteX4" fmla="*/ 2842870 w 3008521"/>
                  <a:gd name="connsiteY4" fmla="*/ 403772 h 412126"/>
                  <a:gd name="connsiteX5" fmla="*/ 1541917 w 3008521"/>
                  <a:gd name="connsiteY5" fmla="*/ 283093 h 412126"/>
                  <a:gd name="connsiteX6" fmla="*/ 1402314 w 3008521"/>
                  <a:gd name="connsiteY6" fmla="*/ 286296 h 412126"/>
                  <a:gd name="connsiteX7" fmla="*/ 165652 w 3008521"/>
                  <a:gd name="connsiteY7" fmla="*/ 403772 h 412126"/>
                  <a:gd name="connsiteX8" fmla="*/ 79927 w 3008521"/>
                  <a:gd name="connsiteY8" fmla="*/ 302966 h 412126"/>
                  <a:gd name="connsiteX9" fmla="*/ 1046577 w 3008521"/>
                  <a:gd name="connsiteY9" fmla="*/ 1149 h 412126"/>
                  <a:gd name="connsiteX0" fmla="*/ 1046577 w 3008521"/>
                  <a:gd name="connsiteY0" fmla="*/ 1149 h 412282"/>
                  <a:gd name="connsiteX1" fmla="*/ 1403902 w 3008521"/>
                  <a:gd name="connsiteY1" fmla="*/ 69602 h 412282"/>
                  <a:gd name="connsiteX2" fmla="*/ 1535563 w 3008521"/>
                  <a:gd name="connsiteY2" fmla="*/ 79127 h 412282"/>
                  <a:gd name="connsiteX3" fmla="*/ 2928595 w 3008521"/>
                  <a:gd name="connsiteY3" fmla="*/ 302966 h 412282"/>
                  <a:gd name="connsiteX4" fmla="*/ 2842870 w 3008521"/>
                  <a:gd name="connsiteY4" fmla="*/ 403772 h 412282"/>
                  <a:gd name="connsiteX5" fmla="*/ 1541917 w 3008521"/>
                  <a:gd name="connsiteY5" fmla="*/ 283093 h 412282"/>
                  <a:gd name="connsiteX6" fmla="*/ 1402314 w 3008521"/>
                  <a:gd name="connsiteY6" fmla="*/ 286296 h 412282"/>
                  <a:gd name="connsiteX7" fmla="*/ 165652 w 3008521"/>
                  <a:gd name="connsiteY7" fmla="*/ 403772 h 412282"/>
                  <a:gd name="connsiteX8" fmla="*/ 79927 w 3008521"/>
                  <a:gd name="connsiteY8" fmla="*/ 302966 h 412282"/>
                  <a:gd name="connsiteX9" fmla="*/ 1046577 w 3008521"/>
                  <a:gd name="connsiteY9" fmla="*/ 1149 h 412282"/>
                  <a:gd name="connsiteX0" fmla="*/ 1046577 w 3008521"/>
                  <a:gd name="connsiteY0" fmla="*/ 1149 h 411691"/>
                  <a:gd name="connsiteX1" fmla="*/ 1403902 w 3008521"/>
                  <a:gd name="connsiteY1" fmla="*/ 69602 h 411691"/>
                  <a:gd name="connsiteX2" fmla="*/ 1535563 w 3008521"/>
                  <a:gd name="connsiteY2" fmla="*/ 79127 h 411691"/>
                  <a:gd name="connsiteX3" fmla="*/ 2928595 w 3008521"/>
                  <a:gd name="connsiteY3" fmla="*/ 302966 h 411691"/>
                  <a:gd name="connsiteX4" fmla="*/ 2842870 w 3008521"/>
                  <a:gd name="connsiteY4" fmla="*/ 403772 h 411691"/>
                  <a:gd name="connsiteX5" fmla="*/ 1541917 w 3008521"/>
                  <a:gd name="connsiteY5" fmla="*/ 283093 h 411691"/>
                  <a:gd name="connsiteX6" fmla="*/ 1402314 w 3008521"/>
                  <a:gd name="connsiteY6" fmla="*/ 286296 h 411691"/>
                  <a:gd name="connsiteX7" fmla="*/ 165652 w 3008521"/>
                  <a:gd name="connsiteY7" fmla="*/ 403772 h 411691"/>
                  <a:gd name="connsiteX8" fmla="*/ 79927 w 3008521"/>
                  <a:gd name="connsiteY8" fmla="*/ 302966 h 411691"/>
                  <a:gd name="connsiteX9" fmla="*/ 1046577 w 3008521"/>
                  <a:gd name="connsiteY9" fmla="*/ 1149 h 411691"/>
                  <a:gd name="connsiteX0" fmla="*/ 1046577 w 3008521"/>
                  <a:gd name="connsiteY0" fmla="*/ 1149 h 412345"/>
                  <a:gd name="connsiteX1" fmla="*/ 1403902 w 3008521"/>
                  <a:gd name="connsiteY1" fmla="*/ 69602 h 412345"/>
                  <a:gd name="connsiteX2" fmla="*/ 1535563 w 3008521"/>
                  <a:gd name="connsiteY2" fmla="*/ 79127 h 412345"/>
                  <a:gd name="connsiteX3" fmla="*/ 2928595 w 3008521"/>
                  <a:gd name="connsiteY3" fmla="*/ 302966 h 412345"/>
                  <a:gd name="connsiteX4" fmla="*/ 2842870 w 3008521"/>
                  <a:gd name="connsiteY4" fmla="*/ 403772 h 412345"/>
                  <a:gd name="connsiteX5" fmla="*/ 1541917 w 3008521"/>
                  <a:gd name="connsiteY5" fmla="*/ 283093 h 412345"/>
                  <a:gd name="connsiteX6" fmla="*/ 1402314 w 3008521"/>
                  <a:gd name="connsiteY6" fmla="*/ 286296 h 412345"/>
                  <a:gd name="connsiteX7" fmla="*/ 165652 w 3008521"/>
                  <a:gd name="connsiteY7" fmla="*/ 403772 h 412345"/>
                  <a:gd name="connsiteX8" fmla="*/ 79927 w 3008521"/>
                  <a:gd name="connsiteY8" fmla="*/ 302966 h 412345"/>
                  <a:gd name="connsiteX9" fmla="*/ 1046577 w 3008521"/>
                  <a:gd name="connsiteY9" fmla="*/ 1149 h 412345"/>
                  <a:gd name="connsiteX0" fmla="*/ 1046577 w 3008521"/>
                  <a:gd name="connsiteY0" fmla="*/ 1149 h 414597"/>
                  <a:gd name="connsiteX1" fmla="*/ 1403902 w 3008521"/>
                  <a:gd name="connsiteY1" fmla="*/ 69602 h 414597"/>
                  <a:gd name="connsiteX2" fmla="*/ 1535563 w 3008521"/>
                  <a:gd name="connsiteY2" fmla="*/ 79127 h 414597"/>
                  <a:gd name="connsiteX3" fmla="*/ 2928595 w 3008521"/>
                  <a:gd name="connsiteY3" fmla="*/ 302966 h 414597"/>
                  <a:gd name="connsiteX4" fmla="*/ 2842870 w 3008521"/>
                  <a:gd name="connsiteY4" fmla="*/ 403772 h 414597"/>
                  <a:gd name="connsiteX5" fmla="*/ 1541917 w 3008521"/>
                  <a:gd name="connsiteY5" fmla="*/ 283093 h 414597"/>
                  <a:gd name="connsiteX6" fmla="*/ 1402314 w 3008521"/>
                  <a:gd name="connsiteY6" fmla="*/ 286296 h 414597"/>
                  <a:gd name="connsiteX7" fmla="*/ 165652 w 3008521"/>
                  <a:gd name="connsiteY7" fmla="*/ 403772 h 414597"/>
                  <a:gd name="connsiteX8" fmla="*/ 79927 w 3008521"/>
                  <a:gd name="connsiteY8" fmla="*/ 302966 h 414597"/>
                  <a:gd name="connsiteX9" fmla="*/ 1046577 w 3008521"/>
                  <a:gd name="connsiteY9" fmla="*/ 1149 h 414597"/>
                  <a:gd name="connsiteX0" fmla="*/ 1046577 w 2985452"/>
                  <a:gd name="connsiteY0" fmla="*/ 1149 h 414597"/>
                  <a:gd name="connsiteX1" fmla="*/ 1403902 w 2985452"/>
                  <a:gd name="connsiteY1" fmla="*/ 69602 h 414597"/>
                  <a:gd name="connsiteX2" fmla="*/ 1535563 w 2985452"/>
                  <a:gd name="connsiteY2" fmla="*/ 79127 h 414597"/>
                  <a:gd name="connsiteX3" fmla="*/ 2928595 w 2985452"/>
                  <a:gd name="connsiteY3" fmla="*/ 302966 h 414597"/>
                  <a:gd name="connsiteX4" fmla="*/ 2842870 w 2985452"/>
                  <a:gd name="connsiteY4" fmla="*/ 403772 h 414597"/>
                  <a:gd name="connsiteX5" fmla="*/ 1541917 w 2985452"/>
                  <a:gd name="connsiteY5" fmla="*/ 283093 h 414597"/>
                  <a:gd name="connsiteX6" fmla="*/ 1402314 w 2985452"/>
                  <a:gd name="connsiteY6" fmla="*/ 286296 h 414597"/>
                  <a:gd name="connsiteX7" fmla="*/ 165652 w 2985452"/>
                  <a:gd name="connsiteY7" fmla="*/ 403772 h 414597"/>
                  <a:gd name="connsiteX8" fmla="*/ 79927 w 2985452"/>
                  <a:gd name="connsiteY8" fmla="*/ 302966 h 414597"/>
                  <a:gd name="connsiteX9" fmla="*/ 1046577 w 2985452"/>
                  <a:gd name="connsiteY9" fmla="*/ 1149 h 414597"/>
                  <a:gd name="connsiteX0" fmla="*/ 1046577 w 2931506"/>
                  <a:gd name="connsiteY0" fmla="*/ 30 h 413478"/>
                  <a:gd name="connsiteX1" fmla="*/ 1403902 w 2931506"/>
                  <a:gd name="connsiteY1" fmla="*/ 68483 h 413478"/>
                  <a:gd name="connsiteX2" fmla="*/ 1535563 w 2931506"/>
                  <a:gd name="connsiteY2" fmla="*/ 78008 h 413478"/>
                  <a:gd name="connsiteX3" fmla="*/ 2850014 w 2931506"/>
                  <a:gd name="connsiteY3" fmla="*/ 323278 h 413478"/>
                  <a:gd name="connsiteX4" fmla="*/ 2842870 w 2931506"/>
                  <a:gd name="connsiteY4" fmla="*/ 402653 h 413478"/>
                  <a:gd name="connsiteX5" fmla="*/ 1541917 w 2931506"/>
                  <a:gd name="connsiteY5" fmla="*/ 281974 h 413478"/>
                  <a:gd name="connsiteX6" fmla="*/ 1402314 w 2931506"/>
                  <a:gd name="connsiteY6" fmla="*/ 285177 h 413478"/>
                  <a:gd name="connsiteX7" fmla="*/ 165652 w 2931506"/>
                  <a:gd name="connsiteY7" fmla="*/ 402653 h 413478"/>
                  <a:gd name="connsiteX8" fmla="*/ 79927 w 2931506"/>
                  <a:gd name="connsiteY8" fmla="*/ 301847 h 413478"/>
                  <a:gd name="connsiteX9" fmla="*/ 1046577 w 2931506"/>
                  <a:gd name="connsiteY9" fmla="*/ 30 h 413478"/>
                  <a:gd name="connsiteX0" fmla="*/ 1046577 w 2918484"/>
                  <a:gd name="connsiteY0" fmla="*/ 30 h 413478"/>
                  <a:gd name="connsiteX1" fmla="*/ 1403902 w 2918484"/>
                  <a:gd name="connsiteY1" fmla="*/ 68483 h 413478"/>
                  <a:gd name="connsiteX2" fmla="*/ 1535563 w 2918484"/>
                  <a:gd name="connsiteY2" fmla="*/ 78008 h 413478"/>
                  <a:gd name="connsiteX3" fmla="*/ 2826201 w 2918484"/>
                  <a:gd name="connsiteY3" fmla="*/ 313753 h 413478"/>
                  <a:gd name="connsiteX4" fmla="*/ 2842870 w 2918484"/>
                  <a:gd name="connsiteY4" fmla="*/ 402653 h 413478"/>
                  <a:gd name="connsiteX5" fmla="*/ 1541917 w 2918484"/>
                  <a:gd name="connsiteY5" fmla="*/ 281974 h 413478"/>
                  <a:gd name="connsiteX6" fmla="*/ 1402314 w 2918484"/>
                  <a:gd name="connsiteY6" fmla="*/ 285177 h 413478"/>
                  <a:gd name="connsiteX7" fmla="*/ 165652 w 2918484"/>
                  <a:gd name="connsiteY7" fmla="*/ 402653 h 413478"/>
                  <a:gd name="connsiteX8" fmla="*/ 79927 w 2918484"/>
                  <a:gd name="connsiteY8" fmla="*/ 301847 h 413478"/>
                  <a:gd name="connsiteX9" fmla="*/ 1046577 w 2918484"/>
                  <a:gd name="connsiteY9" fmla="*/ 30 h 413478"/>
                  <a:gd name="connsiteX0" fmla="*/ 1046577 w 2918484"/>
                  <a:gd name="connsiteY0" fmla="*/ 5120 h 418568"/>
                  <a:gd name="connsiteX1" fmla="*/ 1403902 w 2918484"/>
                  <a:gd name="connsiteY1" fmla="*/ 73573 h 418568"/>
                  <a:gd name="connsiteX2" fmla="*/ 1535563 w 2918484"/>
                  <a:gd name="connsiteY2" fmla="*/ 83098 h 418568"/>
                  <a:gd name="connsiteX3" fmla="*/ 2826201 w 2918484"/>
                  <a:gd name="connsiteY3" fmla="*/ 318843 h 418568"/>
                  <a:gd name="connsiteX4" fmla="*/ 2842870 w 2918484"/>
                  <a:gd name="connsiteY4" fmla="*/ 407743 h 418568"/>
                  <a:gd name="connsiteX5" fmla="*/ 1541917 w 2918484"/>
                  <a:gd name="connsiteY5" fmla="*/ 287064 h 418568"/>
                  <a:gd name="connsiteX6" fmla="*/ 1402314 w 2918484"/>
                  <a:gd name="connsiteY6" fmla="*/ 290267 h 418568"/>
                  <a:gd name="connsiteX7" fmla="*/ 165652 w 2918484"/>
                  <a:gd name="connsiteY7" fmla="*/ 407743 h 418568"/>
                  <a:gd name="connsiteX8" fmla="*/ 79927 w 2918484"/>
                  <a:gd name="connsiteY8" fmla="*/ 306937 h 418568"/>
                  <a:gd name="connsiteX9" fmla="*/ 1046577 w 2918484"/>
                  <a:gd name="connsiteY9" fmla="*/ 5120 h 418568"/>
                  <a:gd name="connsiteX0" fmla="*/ 1046577 w 2918484"/>
                  <a:gd name="connsiteY0" fmla="*/ 30 h 413478"/>
                  <a:gd name="connsiteX1" fmla="*/ 1403902 w 2918484"/>
                  <a:gd name="connsiteY1" fmla="*/ 68483 h 413478"/>
                  <a:gd name="connsiteX2" fmla="*/ 1535563 w 2918484"/>
                  <a:gd name="connsiteY2" fmla="*/ 78008 h 413478"/>
                  <a:gd name="connsiteX3" fmla="*/ 2826201 w 2918484"/>
                  <a:gd name="connsiteY3" fmla="*/ 313753 h 413478"/>
                  <a:gd name="connsiteX4" fmla="*/ 2842870 w 2918484"/>
                  <a:gd name="connsiteY4" fmla="*/ 402653 h 413478"/>
                  <a:gd name="connsiteX5" fmla="*/ 1541917 w 2918484"/>
                  <a:gd name="connsiteY5" fmla="*/ 281974 h 413478"/>
                  <a:gd name="connsiteX6" fmla="*/ 1402314 w 2918484"/>
                  <a:gd name="connsiteY6" fmla="*/ 285177 h 413478"/>
                  <a:gd name="connsiteX7" fmla="*/ 165652 w 2918484"/>
                  <a:gd name="connsiteY7" fmla="*/ 402653 h 413478"/>
                  <a:gd name="connsiteX8" fmla="*/ 79927 w 2918484"/>
                  <a:gd name="connsiteY8" fmla="*/ 301847 h 413478"/>
                  <a:gd name="connsiteX9" fmla="*/ 1046577 w 2918484"/>
                  <a:gd name="connsiteY9" fmla="*/ 30 h 413478"/>
                  <a:gd name="connsiteX0" fmla="*/ 1046577 w 2918484"/>
                  <a:gd name="connsiteY0" fmla="*/ 1442 h 414890"/>
                  <a:gd name="connsiteX1" fmla="*/ 1403902 w 2918484"/>
                  <a:gd name="connsiteY1" fmla="*/ 69895 h 414890"/>
                  <a:gd name="connsiteX2" fmla="*/ 1535563 w 2918484"/>
                  <a:gd name="connsiteY2" fmla="*/ 79420 h 414890"/>
                  <a:gd name="connsiteX3" fmla="*/ 2826201 w 2918484"/>
                  <a:gd name="connsiteY3" fmla="*/ 315165 h 414890"/>
                  <a:gd name="connsiteX4" fmla="*/ 2842870 w 2918484"/>
                  <a:gd name="connsiteY4" fmla="*/ 404065 h 414890"/>
                  <a:gd name="connsiteX5" fmla="*/ 1541917 w 2918484"/>
                  <a:gd name="connsiteY5" fmla="*/ 283386 h 414890"/>
                  <a:gd name="connsiteX6" fmla="*/ 1402314 w 2918484"/>
                  <a:gd name="connsiteY6" fmla="*/ 286589 h 414890"/>
                  <a:gd name="connsiteX7" fmla="*/ 165652 w 2918484"/>
                  <a:gd name="connsiteY7" fmla="*/ 404065 h 414890"/>
                  <a:gd name="connsiteX8" fmla="*/ 79927 w 2918484"/>
                  <a:gd name="connsiteY8" fmla="*/ 303259 h 414890"/>
                  <a:gd name="connsiteX9" fmla="*/ 1046577 w 2918484"/>
                  <a:gd name="connsiteY9" fmla="*/ 1442 h 414890"/>
                  <a:gd name="connsiteX0" fmla="*/ 1046577 w 2940170"/>
                  <a:gd name="connsiteY0" fmla="*/ 1442 h 414890"/>
                  <a:gd name="connsiteX1" fmla="*/ 1403902 w 2940170"/>
                  <a:gd name="connsiteY1" fmla="*/ 69895 h 414890"/>
                  <a:gd name="connsiteX2" fmla="*/ 1535563 w 2940170"/>
                  <a:gd name="connsiteY2" fmla="*/ 79420 h 414890"/>
                  <a:gd name="connsiteX3" fmla="*/ 2826201 w 2940170"/>
                  <a:gd name="connsiteY3" fmla="*/ 315165 h 414890"/>
                  <a:gd name="connsiteX4" fmla="*/ 2842870 w 2940170"/>
                  <a:gd name="connsiteY4" fmla="*/ 404065 h 414890"/>
                  <a:gd name="connsiteX5" fmla="*/ 1541917 w 2940170"/>
                  <a:gd name="connsiteY5" fmla="*/ 283386 h 414890"/>
                  <a:gd name="connsiteX6" fmla="*/ 1402314 w 2940170"/>
                  <a:gd name="connsiteY6" fmla="*/ 286589 h 414890"/>
                  <a:gd name="connsiteX7" fmla="*/ 165652 w 2940170"/>
                  <a:gd name="connsiteY7" fmla="*/ 404065 h 414890"/>
                  <a:gd name="connsiteX8" fmla="*/ 79927 w 2940170"/>
                  <a:gd name="connsiteY8" fmla="*/ 303259 h 414890"/>
                  <a:gd name="connsiteX9" fmla="*/ 1046577 w 2940170"/>
                  <a:gd name="connsiteY9" fmla="*/ 1442 h 414890"/>
                  <a:gd name="connsiteX0" fmla="*/ 1046577 w 2940170"/>
                  <a:gd name="connsiteY0" fmla="*/ 1442 h 411386"/>
                  <a:gd name="connsiteX1" fmla="*/ 1403902 w 2940170"/>
                  <a:gd name="connsiteY1" fmla="*/ 69895 h 411386"/>
                  <a:gd name="connsiteX2" fmla="*/ 1535563 w 2940170"/>
                  <a:gd name="connsiteY2" fmla="*/ 79420 h 411386"/>
                  <a:gd name="connsiteX3" fmla="*/ 2826201 w 2940170"/>
                  <a:gd name="connsiteY3" fmla="*/ 315165 h 411386"/>
                  <a:gd name="connsiteX4" fmla="*/ 2842870 w 2940170"/>
                  <a:gd name="connsiteY4" fmla="*/ 404065 h 411386"/>
                  <a:gd name="connsiteX5" fmla="*/ 1541917 w 2940170"/>
                  <a:gd name="connsiteY5" fmla="*/ 283386 h 411386"/>
                  <a:gd name="connsiteX6" fmla="*/ 1402314 w 2940170"/>
                  <a:gd name="connsiteY6" fmla="*/ 286589 h 411386"/>
                  <a:gd name="connsiteX7" fmla="*/ 165652 w 2940170"/>
                  <a:gd name="connsiteY7" fmla="*/ 404065 h 411386"/>
                  <a:gd name="connsiteX8" fmla="*/ 79927 w 2940170"/>
                  <a:gd name="connsiteY8" fmla="*/ 303259 h 411386"/>
                  <a:gd name="connsiteX9" fmla="*/ 1046577 w 2940170"/>
                  <a:gd name="connsiteY9" fmla="*/ 1442 h 411386"/>
                  <a:gd name="connsiteX0" fmla="*/ 1046577 w 2940170"/>
                  <a:gd name="connsiteY0" fmla="*/ 11260 h 421204"/>
                  <a:gd name="connsiteX1" fmla="*/ 1535563 w 2940170"/>
                  <a:gd name="connsiteY1" fmla="*/ 89238 h 421204"/>
                  <a:gd name="connsiteX2" fmla="*/ 2826201 w 2940170"/>
                  <a:gd name="connsiteY2" fmla="*/ 324983 h 421204"/>
                  <a:gd name="connsiteX3" fmla="*/ 2842870 w 2940170"/>
                  <a:gd name="connsiteY3" fmla="*/ 413883 h 421204"/>
                  <a:gd name="connsiteX4" fmla="*/ 1541917 w 2940170"/>
                  <a:gd name="connsiteY4" fmla="*/ 293204 h 421204"/>
                  <a:gd name="connsiteX5" fmla="*/ 1402314 w 2940170"/>
                  <a:gd name="connsiteY5" fmla="*/ 296407 h 421204"/>
                  <a:gd name="connsiteX6" fmla="*/ 165652 w 2940170"/>
                  <a:gd name="connsiteY6" fmla="*/ 413883 h 421204"/>
                  <a:gd name="connsiteX7" fmla="*/ 79927 w 2940170"/>
                  <a:gd name="connsiteY7" fmla="*/ 313077 h 421204"/>
                  <a:gd name="connsiteX8" fmla="*/ 1046577 w 2940170"/>
                  <a:gd name="connsiteY8" fmla="*/ 11260 h 421204"/>
                  <a:gd name="connsiteX0" fmla="*/ 1046577 w 2940170"/>
                  <a:gd name="connsiteY0" fmla="*/ 11260 h 421204"/>
                  <a:gd name="connsiteX1" fmla="*/ 1535563 w 2940170"/>
                  <a:gd name="connsiteY1" fmla="*/ 89238 h 421204"/>
                  <a:gd name="connsiteX2" fmla="*/ 2826201 w 2940170"/>
                  <a:gd name="connsiteY2" fmla="*/ 324983 h 421204"/>
                  <a:gd name="connsiteX3" fmla="*/ 2842870 w 2940170"/>
                  <a:gd name="connsiteY3" fmla="*/ 413883 h 421204"/>
                  <a:gd name="connsiteX4" fmla="*/ 1541917 w 2940170"/>
                  <a:gd name="connsiteY4" fmla="*/ 293204 h 421204"/>
                  <a:gd name="connsiteX5" fmla="*/ 1402314 w 2940170"/>
                  <a:gd name="connsiteY5" fmla="*/ 296407 h 421204"/>
                  <a:gd name="connsiteX6" fmla="*/ 165652 w 2940170"/>
                  <a:gd name="connsiteY6" fmla="*/ 413883 h 421204"/>
                  <a:gd name="connsiteX7" fmla="*/ 79927 w 2940170"/>
                  <a:gd name="connsiteY7" fmla="*/ 313077 h 421204"/>
                  <a:gd name="connsiteX8" fmla="*/ 1046577 w 2940170"/>
                  <a:gd name="connsiteY8" fmla="*/ 11260 h 421204"/>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410909 w 2940170"/>
                  <a:gd name="connsiteY0" fmla="*/ 70500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0500 h 411387"/>
                  <a:gd name="connsiteX0" fmla="*/ 1413290 w 2940170"/>
                  <a:gd name="connsiteY0" fmla="*/ 84787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3290 w 2940170"/>
                  <a:gd name="connsiteY8" fmla="*/ 84787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8401 h 412145"/>
                  <a:gd name="connsiteX1" fmla="*/ 1535563 w 2940170"/>
                  <a:gd name="connsiteY1" fmla="*/ 80179 h 412145"/>
                  <a:gd name="connsiteX2" fmla="*/ 2826201 w 2940170"/>
                  <a:gd name="connsiteY2" fmla="*/ 315924 h 412145"/>
                  <a:gd name="connsiteX3" fmla="*/ 2842870 w 2940170"/>
                  <a:gd name="connsiteY3" fmla="*/ 404824 h 412145"/>
                  <a:gd name="connsiteX4" fmla="*/ 1541917 w 2940170"/>
                  <a:gd name="connsiteY4" fmla="*/ 284145 h 412145"/>
                  <a:gd name="connsiteX5" fmla="*/ 1402314 w 2940170"/>
                  <a:gd name="connsiteY5" fmla="*/ 287348 h 412145"/>
                  <a:gd name="connsiteX6" fmla="*/ 165652 w 2940170"/>
                  <a:gd name="connsiteY6" fmla="*/ 404824 h 412145"/>
                  <a:gd name="connsiteX7" fmla="*/ 79927 w 2940170"/>
                  <a:gd name="connsiteY7" fmla="*/ 304018 h 412145"/>
                  <a:gd name="connsiteX8" fmla="*/ 1406147 w 2940170"/>
                  <a:gd name="connsiteY8" fmla="*/ 78401 h 412145"/>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9290 h 413034"/>
                  <a:gd name="connsiteX1" fmla="*/ 1535563 w 2940170"/>
                  <a:gd name="connsiteY1" fmla="*/ 81068 h 413034"/>
                  <a:gd name="connsiteX2" fmla="*/ 2826201 w 2940170"/>
                  <a:gd name="connsiteY2" fmla="*/ 316813 h 413034"/>
                  <a:gd name="connsiteX3" fmla="*/ 2842870 w 2940170"/>
                  <a:gd name="connsiteY3" fmla="*/ 405713 h 413034"/>
                  <a:gd name="connsiteX4" fmla="*/ 1541917 w 2940170"/>
                  <a:gd name="connsiteY4" fmla="*/ 285034 h 413034"/>
                  <a:gd name="connsiteX5" fmla="*/ 1402314 w 2940170"/>
                  <a:gd name="connsiteY5" fmla="*/ 288237 h 413034"/>
                  <a:gd name="connsiteX6" fmla="*/ 165652 w 2940170"/>
                  <a:gd name="connsiteY6" fmla="*/ 405713 h 413034"/>
                  <a:gd name="connsiteX7" fmla="*/ 79927 w 2940170"/>
                  <a:gd name="connsiteY7" fmla="*/ 304907 h 413034"/>
                  <a:gd name="connsiteX8" fmla="*/ 1406147 w 2940170"/>
                  <a:gd name="connsiteY8" fmla="*/ 79290 h 413034"/>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29850 w 2937628"/>
                  <a:gd name="connsiteY4" fmla="*/ 287415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29850 w 2937628"/>
                  <a:gd name="connsiteY4" fmla="*/ 287415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628" h="420132">
                    <a:moveTo>
                      <a:pt x="1403605" y="79290"/>
                    </a:moveTo>
                    <a:cubicBezTo>
                      <a:pt x="1446187" y="84848"/>
                      <a:pt x="1486449" y="78786"/>
                      <a:pt x="1533021" y="81068"/>
                    </a:cubicBezTo>
                    <a:cubicBezTo>
                      <a:pt x="2228346" y="-202300"/>
                      <a:pt x="2631573" y="367613"/>
                      <a:pt x="2823659" y="316813"/>
                    </a:cubicBezTo>
                    <a:cubicBezTo>
                      <a:pt x="3009397" y="288239"/>
                      <a:pt x="2933197" y="407300"/>
                      <a:pt x="2840328" y="405713"/>
                    </a:cubicBezTo>
                    <a:cubicBezTo>
                      <a:pt x="2477055" y="466695"/>
                      <a:pt x="2155706" y="-78769"/>
                      <a:pt x="1529850" y="287415"/>
                    </a:cubicBezTo>
                    <a:lnTo>
                      <a:pt x="1399772" y="288237"/>
                    </a:lnTo>
                    <a:cubicBezTo>
                      <a:pt x="775885" y="-60220"/>
                      <a:pt x="589354" y="384283"/>
                      <a:pt x="170254" y="417619"/>
                    </a:cubicBezTo>
                    <a:cubicBezTo>
                      <a:pt x="-15483" y="440638"/>
                      <a:pt x="-53584" y="297764"/>
                      <a:pt x="77385" y="304907"/>
                    </a:cubicBezTo>
                    <a:cubicBezTo>
                      <a:pt x="397165" y="371631"/>
                      <a:pt x="641863" y="-204980"/>
                      <a:pt x="1403605" y="79290"/>
                    </a:cubicBezTo>
                    <a:close/>
                  </a:path>
                </a:pathLst>
              </a:cu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55" name="Freeform 122">
                <a:extLst>
                  <a:ext uri="{FF2B5EF4-FFF2-40B4-BE49-F238E27FC236}">
                    <a16:creationId xmlns:a16="http://schemas.microsoft.com/office/drawing/2014/main" id="{708FDAD5-A974-2BE5-9D8F-E9536520F4DE}"/>
                  </a:ext>
                </a:extLst>
              </p:cNvPr>
              <p:cNvSpPr/>
              <p:nvPr/>
            </p:nvSpPr>
            <p:spPr>
              <a:xfrm>
                <a:off x="1943972" y="1791801"/>
                <a:ext cx="2172261" cy="616201"/>
              </a:xfrm>
              <a:custGeom>
                <a:avLst/>
                <a:gdLst>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506294 w 3008521"/>
                  <a:gd name="connsiteY7" fmla="*/ 67836 h 405370"/>
                  <a:gd name="connsiteX8" fmla="*/ 1551043 w 3008521"/>
                  <a:gd name="connsiteY8" fmla="*/ 69380 h 405370"/>
                  <a:gd name="connsiteX9" fmla="*/ 1604620 w 3008521"/>
                  <a:gd name="connsiteY9" fmla="*/ 68483 h 405370"/>
                  <a:gd name="connsiteX10" fmla="*/ 2928595 w 3008521"/>
                  <a:gd name="connsiteY10" fmla="*/ 301847 h 405370"/>
                  <a:gd name="connsiteX11" fmla="*/ 2842870 w 3008521"/>
                  <a:gd name="connsiteY11" fmla="*/ 402653 h 405370"/>
                  <a:gd name="connsiteX12" fmla="*/ 1606208 w 3008521"/>
                  <a:gd name="connsiteY12" fmla="*/ 285177 h 405370"/>
                  <a:gd name="connsiteX13" fmla="*/ 1504706 w 3008521"/>
                  <a:gd name="connsiteY13" fmla="*/ 289118 h 405370"/>
                  <a:gd name="connsiteX14" fmla="*/ 1504702 w 3008521"/>
                  <a:gd name="connsiteY14" fmla="*/ 289152 h 405370"/>
                  <a:gd name="connsiteX15" fmla="*/ 1504261 w 3008521"/>
                  <a:gd name="connsiteY15" fmla="*/ 289135 h 405370"/>
                  <a:gd name="connsiteX16" fmla="*/ 1503820 w 3008521"/>
                  <a:gd name="connsiteY16" fmla="*/ 289152 h 405370"/>
                  <a:gd name="connsiteX17" fmla="*/ 1503817 w 3008521"/>
                  <a:gd name="connsiteY17" fmla="*/ 289118 h 405370"/>
                  <a:gd name="connsiteX18" fmla="*/ 1402314 w 3008521"/>
                  <a:gd name="connsiteY18" fmla="*/ 285177 h 405370"/>
                  <a:gd name="connsiteX19" fmla="*/ 165652 w 3008521"/>
                  <a:gd name="connsiteY19" fmla="*/ 402653 h 405370"/>
                  <a:gd name="connsiteX20" fmla="*/ 79927 w 3008521"/>
                  <a:gd name="connsiteY20" fmla="*/ 301847 h 405370"/>
                  <a:gd name="connsiteX21" fmla="*/ 1046577 w 3008521"/>
                  <a:gd name="connsiteY21"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506294 w 3008521"/>
                  <a:gd name="connsiteY7" fmla="*/ 67836 h 405370"/>
                  <a:gd name="connsiteX8" fmla="*/ 1604620 w 3008521"/>
                  <a:gd name="connsiteY8" fmla="*/ 68483 h 405370"/>
                  <a:gd name="connsiteX9" fmla="*/ 2928595 w 3008521"/>
                  <a:gd name="connsiteY9" fmla="*/ 301847 h 405370"/>
                  <a:gd name="connsiteX10" fmla="*/ 2842870 w 3008521"/>
                  <a:gd name="connsiteY10" fmla="*/ 402653 h 405370"/>
                  <a:gd name="connsiteX11" fmla="*/ 1606208 w 3008521"/>
                  <a:gd name="connsiteY11" fmla="*/ 285177 h 405370"/>
                  <a:gd name="connsiteX12" fmla="*/ 1504706 w 3008521"/>
                  <a:gd name="connsiteY12" fmla="*/ 289118 h 405370"/>
                  <a:gd name="connsiteX13" fmla="*/ 1504702 w 3008521"/>
                  <a:gd name="connsiteY13" fmla="*/ 289152 h 405370"/>
                  <a:gd name="connsiteX14" fmla="*/ 1504261 w 3008521"/>
                  <a:gd name="connsiteY14" fmla="*/ 289135 h 405370"/>
                  <a:gd name="connsiteX15" fmla="*/ 1503820 w 3008521"/>
                  <a:gd name="connsiteY15" fmla="*/ 289152 h 405370"/>
                  <a:gd name="connsiteX16" fmla="*/ 1503817 w 3008521"/>
                  <a:gd name="connsiteY16" fmla="*/ 289118 h 405370"/>
                  <a:gd name="connsiteX17" fmla="*/ 1402314 w 3008521"/>
                  <a:gd name="connsiteY17" fmla="*/ 285177 h 405370"/>
                  <a:gd name="connsiteX18" fmla="*/ 165652 w 3008521"/>
                  <a:gd name="connsiteY18" fmla="*/ 402653 h 405370"/>
                  <a:gd name="connsiteX19" fmla="*/ 79927 w 3008521"/>
                  <a:gd name="connsiteY19" fmla="*/ 301847 h 405370"/>
                  <a:gd name="connsiteX20" fmla="*/ 1046577 w 3008521"/>
                  <a:gd name="connsiteY20"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506293 w 3008521"/>
                  <a:gd name="connsiteY6" fmla="*/ 67696 h 405370"/>
                  <a:gd name="connsiteX7" fmla="*/ 1604620 w 3008521"/>
                  <a:gd name="connsiteY7" fmla="*/ 68483 h 405370"/>
                  <a:gd name="connsiteX8" fmla="*/ 2928595 w 3008521"/>
                  <a:gd name="connsiteY8" fmla="*/ 301847 h 405370"/>
                  <a:gd name="connsiteX9" fmla="*/ 2842870 w 3008521"/>
                  <a:gd name="connsiteY9" fmla="*/ 402653 h 405370"/>
                  <a:gd name="connsiteX10" fmla="*/ 1606208 w 3008521"/>
                  <a:gd name="connsiteY10" fmla="*/ 285177 h 405370"/>
                  <a:gd name="connsiteX11" fmla="*/ 1504706 w 3008521"/>
                  <a:gd name="connsiteY11" fmla="*/ 289118 h 405370"/>
                  <a:gd name="connsiteX12" fmla="*/ 1504702 w 3008521"/>
                  <a:gd name="connsiteY12" fmla="*/ 289152 h 405370"/>
                  <a:gd name="connsiteX13" fmla="*/ 1504261 w 3008521"/>
                  <a:gd name="connsiteY13" fmla="*/ 289135 h 405370"/>
                  <a:gd name="connsiteX14" fmla="*/ 1503820 w 3008521"/>
                  <a:gd name="connsiteY14" fmla="*/ 289152 h 405370"/>
                  <a:gd name="connsiteX15" fmla="*/ 1503817 w 3008521"/>
                  <a:gd name="connsiteY15" fmla="*/ 289118 h 405370"/>
                  <a:gd name="connsiteX16" fmla="*/ 1402314 w 3008521"/>
                  <a:gd name="connsiteY16" fmla="*/ 285177 h 405370"/>
                  <a:gd name="connsiteX17" fmla="*/ 165652 w 3008521"/>
                  <a:gd name="connsiteY17" fmla="*/ 402653 h 405370"/>
                  <a:gd name="connsiteX18" fmla="*/ 79927 w 3008521"/>
                  <a:gd name="connsiteY18" fmla="*/ 301847 h 405370"/>
                  <a:gd name="connsiteX19" fmla="*/ 1046577 w 3008521"/>
                  <a:gd name="connsiteY19"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504261 w 3008521"/>
                  <a:gd name="connsiteY5" fmla="*/ 67766 h 405370"/>
                  <a:gd name="connsiteX6" fmla="*/ 1604620 w 3008521"/>
                  <a:gd name="connsiteY6" fmla="*/ 68483 h 405370"/>
                  <a:gd name="connsiteX7" fmla="*/ 2928595 w 3008521"/>
                  <a:gd name="connsiteY7" fmla="*/ 301847 h 405370"/>
                  <a:gd name="connsiteX8" fmla="*/ 2842870 w 3008521"/>
                  <a:gd name="connsiteY8" fmla="*/ 402653 h 405370"/>
                  <a:gd name="connsiteX9" fmla="*/ 1606208 w 3008521"/>
                  <a:gd name="connsiteY9" fmla="*/ 285177 h 405370"/>
                  <a:gd name="connsiteX10" fmla="*/ 1504706 w 3008521"/>
                  <a:gd name="connsiteY10" fmla="*/ 289118 h 405370"/>
                  <a:gd name="connsiteX11" fmla="*/ 1504702 w 3008521"/>
                  <a:gd name="connsiteY11" fmla="*/ 289152 h 405370"/>
                  <a:gd name="connsiteX12" fmla="*/ 1504261 w 3008521"/>
                  <a:gd name="connsiteY12" fmla="*/ 289135 h 405370"/>
                  <a:gd name="connsiteX13" fmla="*/ 1503820 w 3008521"/>
                  <a:gd name="connsiteY13" fmla="*/ 289152 h 405370"/>
                  <a:gd name="connsiteX14" fmla="*/ 1503817 w 3008521"/>
                  <a:gd name="connsiteY14" fmla="*/ 289118 h 405370"/>
                  <a:gd name="connsiteX15" fmla="*/ 1402314 w 3008521"/>
                  <a:gd name="connsiteY15" fmla="*/ 285177 h 405370"/>
                  <a:gd name="connsiteX16" fmla="*/ 165652 w 3008521"/>
                  <a:gd name="connsiteY16" fmla="*/ 402653 h 405370"/>
                  <a:gd name="connsiteX17" fmla="*/ 79927 w 3008521"/>
                  <a:gd name="connsiteY17" fmla="*/ 301847 h 405370"/>
                  <a:gd name="connsiteX18" fmla="*/ 1046577 w 3008521"/>
                  <a:gd name="connsiteY18"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502229 w 3008521"/>
                  <a:gd name="connsiteY4" fmla="*/ 67696 h 405370"/>
                  <a:gd name="connsiteX5" fmla="*/ 1604620 w 3008521"/>
                  <a:gd name="connsiteY5" fmla="*/ 68483 h 405370"/>
                  <a:gd name="connsiteX6" fmla="*/ 2928595 w 3008521"/>
                  <a:gd name="connsiteY6" fmla="*/ 301847 h 405370"/>
                  <a:gd name="connsiteX7" fmla="*/ 2842870 w 3008521"/>
                  <a:gd name="connsiteY7" fmla="*/ 402653 h 405370"/>
                  <a:gd name="connsiteX8" fmla="*/ 1606208 w 3008521"/>
                  <a:gd name="connsiteY8" fmla="*/ 285177 h 405370"/>
                  <a:gd name="connsiteX9" fmla="*/ 1504706 w 3008521"/>
                  <a:gd name="connsiteY9" fmla="*/ 289118 h 405370"/>
                  <a:gd name="connsiteX10" fmla="*/ 1504702 w 3008521"/>
                  <a:gd name="connsiteY10" fmla="*/ 289152 h 405370"/>
                  <a:gd name="connsiteX11" fmla="*/ 1504261 w 3008521"/>
                  <a:gd name="connsiteY11" fmla="*/ 289135 h 405370"/>
                  <a:gd name="connsiteX12" fmla="*/ 1503820 w 3008521"/>
                  <a:gd name="connsiteY12" fmla="*/ 289152 h 405370"/>
                  <a:gd name="connsiteX13" fmla="*/ 1503817 w 3008521"/>
                  <a:gd name="connsiteY13" fmla="*/ 289118 h 405370"/>
                  <a:gd name="connsiteX14" fmla="*/ 1402314 w 3008521"/>
                  <a:gd name="connsiteY14" fmla="*/ 285177 h 405370"/>
                  <a:gd name="connsiteX15" fmla="*/ 165652 w 3008521"/>
                  <a:gd name="connsiteY15" fmla="*/ 402653 h 405370"/>
                  <a:gd name="connsiteX16" fmla="*/ 79927 w 3008521"/>
                  <a:gd name="connsiteY16" fmla="*/ 301847 h 405370"/>
                  <a:gd name="connsiteX17" fmla="*/ 1046577 w 3008521"/>
                  <a:gd name="connsiteY17"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502229 w 3008521"/>
                  <a:gd name="connsiteY3" fmla="*/ 67836 h 405370"/>
                  <a:gd name="connsiteX4" fmla="*/ 1604620 w 3008521"/>
                  <a:gd name="connsiteY4" fmla="*/ 68483 h 405370"/>
                  <a:gd name="connsiteX5" fmla="*/ 2928595 w 3008521"/>
                  <a:gd name="connsiteY5" fmla="*/ 301847 h 405370"/>
                  <a:gd name="connsiteX6" fmla="*/ 2842870 w 3008521"/>
                  <a:gd name="connsiteY6" fmla="*/ 402653 h 405370"/>
                  <a:gd name="connsiteX7" fmla="*/ 1606208 w 3008521"/>
                  <a:gd name="connsiteY7" fmla="*/ 285177 h 405370"/>
                  <a:gd name="connsiteX8" fmla="*/ 1504706 w 3008521"/>
                  <a:gd name="connsiteY8" fmla="*/ 289118 h 405370"/>
                  <a:gd name="connsiteX9" fmla="*/ 1504702 w 3008521"/>
                  <a:gd name="connsiteY9" fmla="*/ 289152 h 405370"/>
                  <a:gd name="connsiteX10" fmla="*/ 1504261 w 3008521"/>
                  <a:gd name="connsiteY10" fmla="*/ 289135 h 405370"/>
                  <a:gd name="connsiteX11" fmla="*/ 1503820 w 3008521"/>
                  <a:gd name="connsiteY11" fmla="*/ 289152 h 405370"/>
                  <a:gd name="connsiteX12" fmla="*/ 1503817 w 3008521"/>
                  <a:gd name="connsiteY12" fmla="*/ 289118 h 405370"/>
                  <a:gd name="connsiteX13" fmla="*/ 1402314 w 3008521"/>
                  <a:gd name="connsiteY13" fmla="*/ 285177 h 405370"/>
                  <a:gd name="connsiteX14" fmla="*/ 165652 w 3008521"/>
                  <a:gd name="connsiteY14" fmla="*/ 402653 h 405370"/>
                  <a:gd name="connsiteX15" fmla="*/ 79927 w 3008521"/>
                  <a:gd name="connsiteY15" fmla="*/ 301847 h 405370"/>
                  <a:gd name="connsiteX16" fmla="*/ 1046577 w 3008521"/>
                  <a:gd name="connsiteY16" fmla="*/ 30 h 405370"/>
                  <a:gd name="connsiteX0" fmla="*/ 1046577 w 3008521"/>
                  <a:gd name="connsiteY0" fmla="*/ 30 h 405370"/>
                  <a:gd name="connsiteX1" fmla="*/ 1403902 w 3008521"/>
                  <a:gd name="connsiteY1" fmla="*/ 68483 h 405370"/>
                  <a:gd name="connsiteX2" fmla="*/ 1457479 w 3008521"/>
                  <a:gd name="connsiteY2" fmla="*/ 69380 h 405370"/>
                  <a:gd name="connsiteX3" fmla="*/ 1604620 w 3008521"/>
                  <a:gd name="connsiteY3" fmla="*/ 68483 h 405370"/>
                  <a:gd name="connsiteX4" fmla="*/ 2928595 w 3008521"/>
                  <a:gd name="connsiteY4" fmla="*/ 301847 h 405370"/>
                  <a:gd name="connsiteX5" fmla="*/ 2842870 w 3008521"/>
                  <a:gd name="connsiteY5" fmla="*/ 402653 h 405370"/>
                  <a:gd name="connsiteX6" fmla="*/ 1606208 w 3008521"/>
                  <a:gd name="connsiteY6" fmla="*/ 285177 h 405370"/>
                  <a:gd name="connsiteX7" fmla="*/ 1504706 w 3008521"/>
                  <a:gd name="connsiteY7" fmla="*/ 289118 h 405370"/>
                  <a:gd name="connsiteX8" fmla="*/ 1504702 w 3008521"/>
                  <a:gd name="connsiteY8" fmla="*/ 289152 h 405370"/>
                  <a:gd name="connsiteX9" fmla="*/ 1504261 w 3008521"/>
                  <a:gd name="connsiteY9" fmla="*/ 289135 h 405370"/>
                  <a:gd name="connsiteX10" fmla="*/ 1503820 w 3008521"/>
                  <a:gd name="connsiteY10" fmla="*/ 289152 h 405370"/>
                  <a:gd name="connsiteX11" fmla="*/ 1503817 w 3008521"/>
                  <a:gd name="connsiteY11" fmla="*/ 289118 h 405370"/>
                  <a:gd name="connsiteX12" fmla="*/ 1402314 w 3008521"/>
                  <a:gd name="connsiteY12" fmla="*/ 285177 h 405370"/>
                  <a:gd name="connsiteX13" fmla="*/ 165652 w 3008521"/>
                  <a:gd name="connsiteY13" fmla="*/ 402653 h 405370"/>
                  <a:gd name="connsiteX14" fmla="*/ 79927 w 3008521"/>
                  <a:gd name="connsiteY14" fmla="*/ 301847 h 405370"/>
                  <a:gd name="connsiteX15" fmla="*/ 1046577 w 3008521"/>
                  <a:gd name="connsiteY15" fmla="*/ 30 h 405370"/>
                  <a:gd name="connsiteX0" fmla="*/ 1046577 w 3008521"/>
                  <a:gd name="connsiteY0" fmla="*/ 30 h 405370"/>
                  <a:gd name="connsiteX1" fmla="*/ 1403902 w 3008521"/>
                  <a:gd name="connsiteY1" fmla="*/ 68483 h 405370"/>
                  <a:gd name="connsiteX2" fmla="*/ 1604620 w 3008521"/>
                  <a:gd name="connsiteY2" fmla="*/ 68483 h 405370"/>
                  <a:gd name="connsiteX3" fmla="*/ 2928595 w 3008521"/>
                  <a:gd name="connsiteY3" fmla="*/ 301847 h 405370"/>
                  <a:gd name="connsiteX4" fmla="*/ 2842870 w 3008521"/>
                  <a:gd name="connsiteY4" fmla="*/ 402653 h 405370"/>
                  <a:gd name="connsiteX5" fmla="*/ 1606208 w 3008521"/>
                  <a:gd name="connsiteY5" fmla="*/ 285177 h 405370"/>
                  <a:gd name="connsiteX6" fmla="*/ 1504706 w 3008521"/>
                  <a:gd name="connsiteY6" fmla="*/ 289118 h 405370"/>
                  <a:gd name="connsiteX7" fmla="*/ 1504702 w 3008521"/>
                  <a:gd name="connsiteY7" fmla="*/ 289152 h 405370"/>
                  <a:gd name="connsiteX8" fmla="*/ 1504261 w 3008521"/>
                  <a:gd name="connsiteY8" fmla="*/ 289135 h 405370"/>
                  <a:gd name="connsiteX9" fmla="*/ 1503820 w 3008521"/>
                  <a:gd name="connsiteY9" fmla="*/ 289152 h 405370"/>
                  <a:gd name="connsiteX10" fmla="*/ 1503817 w 3008521"/>
                  <a:gd name="connsiteY10" fmla="*/ 289118 h 405370"/>
                  <a:gd name="connsiteX11" fmla="*/ 1402314 w 3008521"/>
                  <a:gd name="connsiteY11" fmla="*/ 285177 h 405370"/>
                  <a:gd name="connsiteX12" fmla="*/ 165652 w 3008521"/>
                  <a:gd name="connsiteY12" fmla="*/ 402653 h 405370"/>
                  <a:gd name="connsiteX13" fmla="*/ 79927 w 3008521"/>
                  <a:gd name="connsiteY13" fmla="*/ 301847 h 405370"/>
                  <a:gd name="connsiteX14" fmla="*/ 1046577 w 3008521"/>
                  <a:gd name="connsiteY14" fmla="*/ 30 h 405370"/>
                  <a:gd name="connsiteX0" fmla="*/ 1046577 w 3008521"/>
                  <a:gd name="connsiteY0" fmla="*/ 30 h 405370"/>
                  <a:gd name="connsiteX1" fmla="*/ 1403902 w 3008521"/>
                  <a:gd name="connsiteY1" fmla="*/ 68483 h 405370"/>
                  <a:gd name="connsiteX2" fmla="*/ 1535563 w 3008521"/>
                  <a:gd name="connsiteY2" fmla="*/ 78008 h 405370"/>
                  <a:gd name="connsiteX3" fmla="*/ 2928595 w 3008521"/>
                  <a:gd name="connsiteY3" fmla="*/ 301847 h 405370"/>
                  <a:gd name="connsiteX4" fmla="*/ 2842870 w 3008521"/>
                  <a:gd name="connsiteY4" fmla="*/ 402653 h 405370"/>
                  <a:gd name="connsiteX5" fmla="*/ 1606208 w 3008521"/>
                  <a:gd name="connsiteY5" fmla="*/ 285177 h 405370"/>
                  <a:gd name="connsiteX6" fmla="*/ 1504706 w 3008521"/>
                  <a:gd name="connsiteY6" fmla="*/ 289118 h 405370"/>
                  <a:gd name="connsiteX7" fmla="*/ 1504702 w 3008521"/>
                  <a:gd name="connsiteY7" fmla="*/ 289152 h 405370"/>
                  <a:gd name="connsiteX8" fmla="*/ 1504261 w 3008521"/>
                  <a:gd name="connsiteY8" fmla="*/ 289135 h 405370"/>
                  <a:gd name="connsiteX9" fmla="*/ 1503820 w 3008521"/>
                  <a:gd name="connsiteY9" fmla="*/ 289152 h 405370"/>
                  <a:gd name="connsiteX10" fmla="*/ 1503817 w 3008521"/>
                  <a:gd name="connsiteY10" fmla="*/ 289118 h 405370"/>
                  <a:gd name="connsiteX11" fmla="*/ 1402314 w 3008521"/>
                  <a:gd name="connsiteY11" fmla="*/ 285177 h 405370"/>
                  <a:gd name="connsiteX12" fmla="*/ 165652 w 3008521"/>
                  <a:gd name="connsiteY12" fmla="*/ 402653 h 405370"/>
                  <a:gd name="connsiteX13" fmla="*/ 79927 w 3008521"/>
                  <a:gd name="connsiteY13" fmla="*/ 301847 h 405370"/>
                  <a:gd name="connsiteX14" fmla="*/ 1046577 w 3008521"/>
                  <a:gd name="connsiteY14" fmla="*/ 30 h 405370"/>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606208 w 3008521"/>
                  <a:gd name="connsiteY5" fmla="*/ 286296 h 406489"/>
                  <a:gd name="connsiteX6" fmla="*/ 1504706 w 3008521"/>
                  <a:gd name="connsiteY6" fmla="*/ 290237 h 406489"/>
                  <a:gd name="connsiteX7" fmla="*/ 1504702 w 3008521"/>
                  <a:gd name="connsiteY7" fmla="*/ 290271 h 406489"/>
                  <a:gd name="connsiteX8" fmla="*/ 1504261 w 3008521"/>
                  <a:gd name="connsiteY8" fmla="*/ 290254 h 406489"/>
                  <a:gd name="connsiteX9" fmla="*/ 1503820 w 3008521"/>
                  <a:gd name="connsiteY9" fmla="*/ 290271 h 406489"/>
                  <a:gd name="connsiteX10" fmla="*/ 1503817 w 3008521"/>
                  <a:gd name="connsiteY10" fmla="*/ 290237 h 406489"/>
                  <a:gd name="connsiteX11" fmla="*/ 1402314 w 3008521"/>
                  <a:gd name="connsiteY11" fmla="*/ 286296 h 406489"/>
                  <a:gd name="connsiteX12" fmla="*/ 165652 w 3008521"/>
                  <a:gd name="connsiteY12" fmla="*/ 403772 h 406489"/>
                  <a:gd name="connsiteX13" fmla="*/ 79927 w 3008521"/>
                  <a:gd name="connsiteY13" fmla="*/ 302966 h 406489"/>
                  <a:gd name="connsiteX14" fmla="*/ 1046577 w 3008521"/>
                  <a:gd name="connsiteY14"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606208 w 3008521"/>
                  <a:gd name="connsiteY5" fmla="*/ 286296 h 406489"/>
                  <a:gd name="connsiteX6" fmla="*/ 1504706 w 3008521"/>
                  <a:gd name="connsiteY6" fmla="*/ 290237 h 406489"/>
                  <a:gd name="connsiteX7" fmla="*/ 1504702 w 3008521"/>
                  <a:gd name="connsiteY7" fmla="*/ 290271 h 406489"/>
                  <a:gd name="connsiteX8" fmla="*/ 1504261 w 3008521"/>
                  <a:gd name="connsiteY8" fmla="*/ 290254 h 406489"/>
                  <a:gd name="connsiteX9" fmla="*/ 1503820 w 3008521"/>
                  <a:gd name="connsiteY9" fmla="*/ 290271 h 406489"/>
                  <a:gd name="connsiteX10" fmla="*/ 1503817 w 3008521"/>
                  <a:gd name="connsiteY10" fmla="*/ 290237 h 406489"/>
                  <a:gd name="connsiteX11" fmla="*/ 1402314 w 3008521"/>
                  <a:gd name="connsiteY11" fmla="*/ 286296 h 406489"/>
                  <a:gd name="connsiteX12" fmla="*/ 165652 w 3008521"/>
                  <a:gd name="connsiteY12" fmla="*/ 403772 h 406489"/>
                  <a:gd name="connsiteX13" fmla="*/ 79927 w 3008521"/>
                  <a:gd name="connsiteY13" fmla="*/ 302966 h 406489"/>
                  <a:gd name="connsiteX14" fmla="*/ 1046577 w 3008521"/>
                  <a:gd name="connsiteY14"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3820 w 3008521"/>
                  <a:gd name="connsiteY8" fmla="*/ 290271 h 406489"/>
                  <a:gd name="connsiteX9" fmla="*/ 1503817 w 3008521"/>
                  <a:gd name="connsiteY9" fmla="*/ 290237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3820 w 3008521"/>
                  <a:gd name="connsiteY8" fmla="*/ 290271 h 406489"/>
                  <a:gd name="connsiteX9" fmla="*/ 1534773 w 3008521"/>
                  <a:gd name="connsiteY9" fmla="*/ 283093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34773 w 3008521"/>
                  <a:gd name="connsiteY8" fmla="*/ 283093 h 406489"/>
                  <a:gd name="connsiteX9" fmla="*/ 1402314 w 3008521"/>
                  <a:gd name="connsiteY9" fmla="*/ 286296 h 406489"/>
                  <a:gd name="connsiteX10" fmla="*/ 165652 w 3008521"/>
                  <a:gd name="connsiteY10" fmla="*/ 403772 h 406489"/>
                  <a:gd name="connsiteX11" fmla="*/ 79927 w 3008521"/>
                  <a:gd name="connsiteY11" fmla="*/ 302966 h 406489"/>
                  <a:gd name="connsiteX12" fmla="*/ 1046577 w 3008521"/>
                  <a:gd name="connsiteY12"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07085 w 3008521"/>
                  <a:gd name="connsiteY8" fmla="*/ 292257 h 406489"/>
                  <a:gd name="connsiteX9" fmla="*/ 1534773 w 3008521"/>
                  <a:gd name="connsiteY9" fmla="*/ 283093 h 406489"/>
                  <a:gd name="connsiteX10" fmla="*/ 1402314 w 3008521"/>
                  <a:gd name="connsiteY10" fmla="*/ 286296 h 406489"/>
                  <a:gd name="connsiteX11" fmla="*/ 165652 w 3008521"/>
                  <a:gd name="connsiteY11" fmla="*/ 403772 h 406489"/>
                  <a:gd name="connsiteX12" fmla="*/ 79927 w 3008521"/>
                  <a:gd name="connsiteY12" fmla="*/ 302966 h 406489"/>
                  <a:gd name="connsiteX13" fmla="*/ 1046577 w 3008521"/>
                  <a:gd name="connsiteY13"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04261 w 3008521"/>
                  <a:gd name="connsiteY7" fmla="*/ 290254 h 406489"/>
                  <a:gd name="connsiteX8" fmla="*/ 1534773 w 3008521"/>
                  <a:gd name="connsiteY8" fmla="*/ 283093 h 406489"/>
                  <a:gd name="connsiteX9" fmla="*/ 1402314 w 3008521"/>
                  <a:gd name="connsiteY9" fmla="*/ 286296 h 406489"/>
                  <a:gd name="connsiteX10" fmla="*/ 165652 w 3008521"/>
                  <a:gd name="connsiteY10" fmla="*/ 403772 h 406489"/>
                  <a:gd name="connsiteX11" fmla="*/ 79927 w 3008521"/>
                  <a:gd name="connsiteY11" fmla="*/ 302966 h 406489"/>
                  <a:gd name="connsiteX12" fmla="*/ 1046577 w 3008521"/>
                  <a:gd name="connsiteY12"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04702 w 3008521"/>
                  <a:gd name="connsiteY6" fmla="*/ 290271 h 406489"/>
                  <a:gd name="connsiteX7" fmla="*/ 1534773 w 3008521"/>
                  <a:gd name="connsiteY7" fmla="*/ 283093 h 406489"/>
                  <a:gd name="connsiteX8" fmla="*/ 1402314 w 3008521"/>
                  <a:gd name="connsiteY8" fmla="*/ 286296 h 406489"/>
                  <a:gd name="connsiteX9" fmla="*/ 165652 w 3008521"/>
                  <a:gd name="connsiteY9" fmla="*/ 403772 h 406489"/>
                  <a:gd name="connsiteX10" fmla="*/ 79927 w 3008521"/>
                  <a:gd name="connsiteY10" fmla="*/ 302966 h 406489"/>
                  <a:gd name="connsiteX11" fmla="*/ 1046577 w 3008521"/>
                  <a:gd name="connsiteY11"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04706 w 3008521"/>
                  <a:gd name="connsiteY5" fmla="*/ 290237 h 406489"/>
                  <a:gd name="connsiteX6" fmla="*/ 1534773 w 3008521"/>
                  <a:gd name="connsiteY6" fmla="*/ 283093 h 406489"/>
                  <a:gd name="connsiteX7" fmla="*/ 1402314 w 3008521"/>
                  <a:gd name="connsiteY7" fmla="*/ 286296 h 406489"/>
                  <a:gd name="connsiteX8" fmla="*/ 165652 w 3008521"/>
                  <a:gd name="connsiteY8" fmla="*/ 403772 h 406489"/>
                  <a:gd name="connsiteX9" fmla="*/ 79927 w 3008521"/>
                  <a:gd name="connsiteY9" fmla="*/ 302966 h 406489"/>
                  <a:gd name="connsiteX10" fmla="*/ 1046577 w 3008521"/>
                  <a:gd name="connsiteY10"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34773 w 3008521"/>
                  <a:gd name="connsiteY5" fmla="*/ 283093 h 406489"/>
                  <a:gd name="connsiteX6" fmla="*/ 1402314 w 3008521"/>
                  <a:gd name="connsiteY6" fmla="*/ 286296 h 406489"/>
                  <a:gd name="connsiteX7" fmla="*/ 165652 w 3008521"/>
                  <a:gd name="connsiteY7" fmla="*/ 403772 h 406489"/>
                  <a:gd name="connsiteX8" fmla="*/ 79927 w 3008521"/>
                  <a:gd name="connsiteY8" fmla="*/ 302966 h 406489"/>
                  <a:gd name="connsiteX9" fmla="*/ 1046577 w 3008521"/>
                  <a:gd name="connsiteY9" fmla="*/ 1149 h 406489"/>
                  <a:gd name="connsiteX0" fmla="*/ 1046577 w 3008521"/>
                  <a:gd name="connsiteY0" fmla="*/ 1149 h 406489"/>
                  <a:gd name="connsiteX1" fmla="*/ 1403902 w 3008521"/>
                  <a:gd name="connsiteY1" fmla="*/ 69602 h 406489"/>
                  <a:gd name="connsiteX2" fmla="*/ 1535563 w 3008521"/>
                  <a:gd name="connsiteY2" fmla="*/ 79127 h 406489"/>
                  <a:gd name="connsiteX3" fmla="*/ 2928595 w 3008521"/>
                  <a:gd name="connsiteY3" fmla="*/ 302966 h 406489"/>
                  <a:gd name="connsiteX4" fmla="*/ 2842870 w 3008521"/>
                  <a:gd name="connsiteY4" fmla="*/ 403772 h 406489"/>
                  <a:gd name="connsiteX5" fmla="*/ 1534773 w 3008521"/>
                  <a:gd name="connsiteY5" fmla="*/ 283093 h 406489"/>
                  <a:gd name="connsiteX6" fmla="*/ 1402314 w 3008521"/>
                  <a:gd name="connsiteY6" fmla="*/ 286296 h 406489"/>
                  <a:gd name="connsiteX7" fmla="*/ 165652 w 3008521"/>
                  <a:gd name="connsiteY7" fmla="*/ 403772 h 406489"/>
                  <a:gd name="connsiteX8" fmla="*/ 79927 w 3008521"/>
                  <a:gd name="connsiteY8" fmla="*/ 302966 h 406489"/>
                  <a:gd name="connsiteX9" fmla="*/ 1046577 w 3008521"/>
                  <a:gd name="connsiteY9" fmla="*/ 1149 h 406489"/>
                  <a:gd name="connsiteX0" fmla="*/ 1046577 w 3008521"/>
                  <a:gd name="connsiteY0" fmla="*/ 1149 h 412610"/>
                  <a:gd name="connsiteX1" fmla="*/ 1403902 w 3008521"/>
                  <a:gd name="connsiteY1" fmla="*/ 69602 h 412610"/>
                  <a:gd name="connsiteX2" fmla="*/ 1535563 w 3008521"/>
                  <a:gd name="connsiteY2" fmla="*/ 79127 h 412610"/>
                  <a:gd name="connsiteX3" fmla="*/ 2928595 w 3008521"/>
                  <a:gd name="connsiteY3" fmla="*/ 302966 h 412610"/>
                  <a:gd name="connsiteX4" fmla="*/ 2842870 w 3008521"/>
                  <a:gd name="connsiteY4" fmla="*/ 403772 h 412610"/>
                  <a:gd name="connsiteX5" fmla="*/ 1534773 w 3008521"/>
                  <a:gd name="connsiteY5" fmla="*/ 283093 h 412610"/>
                  <a:gd name="connsiteX6" fmla="*/ 1402314 w 3008521"/>
                  <a:gd name="connsiteY6" fmla="*/ 286296 h 412610"/>
                  <a:gd name="connsiteX7" fmla="*/ 165652 w 3008521"/>
                  <a:gd name="connsiteY7" fmla="*/ 403772 h 412610"/>
                  <a:gd name="connsiteX8" fmla="*/ 79927 w 3008521"/>
                  <a:gd name="connsiteY8" fmla="*/ 302966 h 412610"/>
                  <a:gd name="connsiteX9" fmla="*/ 1046577 w 3008521"/>
                  <a:gd name="connsiteY9" fmla="*/ 1149 h 412610"/>
                  <a:gd name="connsiteX0" fmla="*/ 1046577 w 3008521"/>
                  <a:gd name="connsiteY0" fmla="*/ 1149 h 412610"/>
                  <a:gd name="connsiteX1" fmla="*/ 1403902 w 3008521"/>
                  <a:gd name="connsiteY1" fmla="*/ 69602 h 412610"/>
                  <a:gd name="connsiteX2" fmla="*/ 1535563 w 3008521"/>
                  <a:gd name="connsiteY2" fmla="*/ 79127 h 412610"/>
                  <a:gd name="connsiteX3" fmla="*/ 2928595 w 3008521"/>
                  <a:gd name="connsiteY3" fmla="*/ 302966 h 412610"/>
                  <a:gd name="connsiteX4" fmla="*/ 2842870 w 3008521"/>
                  <a:gd name="connsiteY4" fmla="*/ 403772 h 412610"/>
                  <a:gd name="connsiteX5" fmla="*/ 1541917 w 3008521"/>
                  <a:gd name="connsiteY5" fmla="*/ 283093 h 412610"/>
                  <a:gd name="connsiteX6" fmla="*/ 1402314 w 3008521"/>
                  <a:gd name="connsiteY6" fmla="*/ 286296 h 412610"/>
                  <a:gd name="connsiteX7" fmla="*/ 165652 w 3008521"/>
                  <a:gd name="connsiteY7" fmla="*/ 403772 h 412610"/>
                  <a:gd name="connsiteX8" fmla="*/ 79927 w 3008521"/>
                  <a:gd name="connsiteY8" fmla="*/ 302966 h 412610"/>
                  <a:gd name="connsiteX9" fmla="*/ 1046577 w 3008521"/>
                  <a:gd name="connsiteY9" fmla="*/ 1149 h 412610"/>
                  <a:gd name="connsiteX0" fmla="*/ 1046577 w 3008521"/>
                  <a:gd name="connsiteY0" fmla="*/ 1149 h 412126"/>
                  <a:gd name="connsiteX1" fmla="*/ 1403902 w 3008521"/>
                  <a:gd name="connsiteY1" fmla="*/ 69602 h 412126"/>
                  <a:gd name="connsiteX2" fmla="*/ 1535563 w 3008521"/>
                  <a:gd name="connsiteY2" fmla="*/ 79127 h 412126"/>
                  <a:gd name="connsiteX3" fmla="*/ 2928595 w 3008521"/>
                  <a:gd name="connsiteY3" fmla="*/ 302966 h 412126"/>
                  <a:gd name="connsiteX4" fmla="*/ 2842870 w 3008521"/>
                  <a:gd name="connsiteY4" fmla="*/ 403772 h 412126"/>
                  <a:gd name="connsiteX5" fmla="*/ 1541917 w 3008521"/>
                  <a:gd name="connsiteY5" fmla="*/ 283093 h 412126"/>
                  <a:gd name="connsiteX6" fmla="*/ 1402314 w 3008521"/>
                  <a:gd name="connsiteY6" fmla="*/ 286296 h 412126"/>
                  <a:gd name="connsiteX7" fmla="*/ 165652 w 3008521"/>
                  <a:gd name="connsiteY7" fmla="*/ 403772 h 412126"/>
                  <a:gd name="connsiteX8" fmla="*/ 79927 w 3008521"/>
                  <a:gd name="connsiteY8" fmla="*/ 302966 h 412126"/>
                  <a:gd name="connsiteX9" fmla="*/ 1046577 w 3008521"/>
                  <a:gd name="connsiteY9" fmla="*/ 1149 h 412126"/>
                  <a:gd name="connsiteX0" fmla="*/ 1046577 w 3008521"/>
                  <a:gd name="connsiteY0" fmla="*/ 1149 h 412282"/>
                  <a:gd name="connsiteX1" fmla="*/ 1403902 w 3008521"/>
                  <a:gd name="connsiteY1" fmla="*/ 69602 h 412282"/>
                  <a:gd name="connsiteX2" fmla="*/ 1535563 w 3008521"/>
                  <a:gd name="connsiteY2" fmla="*/ 79127 h 412282"/>
                  <a:gd name="connsiteX3" fmla="*/ 2928595 w 3008521"/>
                  <a:gd name="connsiteY3" fmla="*/ 302966 h 412282"/>
                  <a:gd name="connsiteX4" fmla="*/ 2842870 w 3008521"/>
                  <a:gd name="connsiteY4" fmla="*/ 403772 h 412282"/>
                  <a:gd name="connsiteX5" fmla="*/ 1541917 w 3008521"/>
                  <a:gd name="connsiteY5" fmla="*/ 283093 h 412282"/>
                  <a:gd name="connsiteX6" fmla="*/ 1402314 w 3008521"/>
                  <a:gd name="connsiteY6" fmla="*/ 286296 h 412282"/>
                  <a:gd name="connsiteX7" fmla="*/ 165652 w 3008521"/>
                  <a:gd name="connsiteY7" fmla="*/ 403772 h 412282"/>
                  <a:gd name="connsiteX8" fmla="*/ 79927 w 3008521"/>
                  <a:gd name="connsiteY8" fmla="*/ 302966 h 412282"/>
                  <a:gd name="connsiteX9" fmla="*/ 1046577 w 3008521"/>
                  <a:gd name="connsiteY9" fmla="*/ 1149 h 412282"/>
                  <a:gd name="connsiteX0" fmla="*/ 1046577 w 3008521"/>
                  <a:gd name="connsiteY0" fmla="*/ 1149 h 411691"/>
                  <a:gd name="connsiteX1" fmla="*/ 1403902 w 3008521"/>
                  <a:gd name="connsiteY1" fmla="*/ 69602 h 411691"/>
                  <a:gd name="connsiteX2" fmla="*/ 1535563 w 3008521"/>
                  <a:gd name="connsiteY2" fmla="*/ 79127 h 411691"/>
                  <a:gd name="connsiteX3" fmla="*/ 2928595 w 3008521"/>
                  <a:gd name="connsiteY3" fmla="*/ 302966 h 411691"/>
                  <a:gd name="connsiteX4" fmla="*/ 2842870 w 3008521"/>
                  <a:gd name="connsiteY4" fmla="*/ 403772 h 411691"/>
                  <a:gd name="connsiteX5" fmla="*/ 1541917 w 3008521"/>
                  <a:gd name="connsiteY5" fmla="*/ 283093 h 411691"/>
                  <a:gd name="connsiteX6" fmla="*/ 1402314 w 3008521"/>
                  <a:gd name="connsiteY6" fmla="*/ 286296 h 411691"/>
                  <a:gd name="connsiteX7" fmla="*/ 165652 w 3008521"/>
                  <a:gd name="connsiteY7" fmla="*/ 403772 h 411691"/>
                  <a:gd name="connsiteX8" fmla="*/ 79927 w 3008521"/>
                  <a:gd name="connsiteY8" fmla="*/ 302966 h 411691"/>
                  <a:gd name="connsiteX9" fmla="*/ 1046577 w 3008521"/>
                  <a:gd name="connsiteY9" fmla="*/ 1149 h 411691"/>
                  <a:gd name="connsiteX0" fmla="*/ 1046577 w 3008521"/>
                  <a:gd name="connsiteY0" fmla="*/ 1149 h 412345"/>
                  <a:gd name="connsiteX1" fmla="*/ 1403902 w 3008521"/>
                  <a:gd name="connsiteY1" fmla="*/ 69602 h 412345"/>
                  <a:gd name="connsiteX2" fmla="*/ 1535563 w 3008521"/>
                  <a:gd name="connsiteY2" fmla="*/ 79127 h 412345"/>
                  <a:gd name="connsiteX3" fmla="*/ 2928595 w 3008521"/>
                  <a:gd name="connsiteY3" fmla="*/ 302966 h 412345"/>
                  <a:gd name="connsiteX4" fmla="*/ 2842870 w 3008521"/>
                  <a:gd name="connsiteY4" fmla="*/ 403772 h 412345"/>
                  <a:gd name="connsiteX5" fmla="*/ 1541917 w 3008521"/>
                  <a:gd name="connsiteY5" fmla="*/ 283093 h 412345"/>
                  <a:gd name="connsiteX6" fmla="*/ 1402314 w 3008521"/>
                  <a:gd name="connsiteY6" fmla="*/ 286296 h 412345"/>
                  <a:gd name="connsiteX7" fmla="*/ 165652 w 3008521"/>
                  <a:gd name="connsiteY7" fmla="*/ 403772 h 412345"/>
                  <a:gd name="connsiteX8" fmla="*/ 79927 w 3008521"/>
                  <a:gd name="connsiteY8" fmla="*/ 302966 h 412345"/>
                  <a:gd name="connsiteX9" fmla="*/ 1046577 w 3008521"/>
                  <a:gd name="connsiteY9" fmla="*/ 1149 h 412345"/>
                  <a:gd name="connsiteX0" fmla="*/ 1046577 w 3008521"/>
                  <a:gd name="connsiteY0" fmla="*/ 1149 h 414597"/>
                  <a:gd name="connsiteX1" fmla="*/ 1403902 w 3008521"/>
                  <a:gd name="connsiteY1" fmla="*/ 69602 h 414597"/>
                  <a:gd name="connsiteX2" fmla="*/ 1535563 w 3008521"/>
                  <a:gd name="connsiteY2" fmla="*/ 79127 h 414597"/>
                  <a:gd name="connsiteX3" fmla="*/ 2928595 w 3008521"/>
                  <a:gd name="connsiteY3" fmla="*/ 302966 h 414597"/>
                  <a:gd name="connsiteX4" fmla="*/ 2842870 w 3008521"/>
                  <a:gd name="connsiteY4" fmla="*/ 403772 h 414597"/>
                  <a:gd name="connsiteX5" fmla="*/ 1541917 w 3008521"/>
                  <a:gd name="connsiteY5" fmla="*/ 283093 h 414597"/>
                  <a:gd name="connsiteX6" fmla="*/ 1402314 w 3008521"/>
                  <a:gd name="connsiteY6" fmla="*/ 286296 h 414597"/>
                  <a:gd name="connsiteX7" fmla="*/ 165652 w 3008521"/>
                  <a:gd name="connsiteY7" fmla="*/ 403772 h 414597"/>
                  <a:gd name="connsiteX8" fmla="*/ 79927 w 3008521"/>
                  <a:gd name="connsiteY8" fmla="*/ 302966 h 414597"/>
                  <a:gd name="connsiteX9" fmla="*/ 1046577 w 3008521"/>
                  <a:gd name="connsiteY9" fmla="*/ 1149 h 414597"/>
                  <a:gd name="connsiteX0" fmla="*/ 1046577 w 2985452"/>
                  <a:gd name="connsiteY0" fmla="*/ 1149 h 414597"/>
                  <a:gd name="connsiteX1" fmla="*/ 1403902 w 2985452"/>
                  <a:gd name="connsiteY1" fmla="*/ 69602 h 414597"/>
                  <a:gd name="connsiteX2" fmla="*/ 1535563 w 2985452"/>
                  <a:gd name="connsiteY2" fmla="*/ 79127 h 414597"/>
                  <a:gd name="connsiteX3" fmla="*/ 2928595 w 2985452"/>
                  <a:gd name="connsiteY3" fmla="*/ 302966 h 414597"/>
                  <a:gd name="connsiteX4" fmla="*/ 2842870 w 2985452"/>
                  <a:gd name="connsiteY4" fmla="*/ 403772 h 414597"/>
                  <a:gd name="connsiteX5" fmla="*/ 1541917 w 2985452"/>
                  <a:gd name="connsiteY5" fmla="*/ 283093 h 414597"/>
                  <a:gd name="connsiteX6" fmla="*/ 1402314 w 2985452"/>
                  <a:gd name="connsiteY6" fmla="*/ 286296 h 414597"/>
                  <a:gd name="connsiteX7" fmla="*/ 165652 w 2985452"/>
                  <a:gd name="connsiteY7" fmla="*/ 403772 h 414597"/>
                  <a:gd name="connsiteX8" fmla="*/ 79927 w 2985452"/>
                  <a:gd name="connsiteY8" fmla="*/ 302966 h 414597"/>
                  <a:gd name="connsiteX9" fmla="*/ 1046577 w 2985452"/>
                  <a:gd name="connsiteY9" fmla="*/ 1149 h 414597"/>
                  <a:gd name="connsiteX0" fmla="*/ 1046577 w 2931506"/>
                  <a:gd name="connsiteY0" fmla="*/ 30 h 413478"/>
                  <a:gd name="connsiteX1" fmla="*/ 1403902 w 2931506"/>
                  <a:gd name="connsiteY1" fmla="*/ 68483 h 413478"/>
                  <a:gd name="connsiteX2" fmla="*/ 1535563 w 2931506"/>
                  <a:gd name="connsiteY2" fmla="*/ 78008 h 413478"/>
                  <a:gd name="connsiteX3" fmla="*/ 2850014 w 2931506"/>
                  <a:gd name="connsiteY3" fmla="*/ 323278 h 413478"/>
                  <a:gd name="connsiteX4" fmla="*/ 2842870 w 2931506"/>
                  <a:gd name="connsiteY4" fmla="*/ 402653 h 413478"/>
                  <a:gd name="connsiteX5" fmla="*/ 1541917 w 2931506"/>
                  <a:gd name="connsiteY5" fmla="*/ 281974 h 413478"/>
                  <a:gd name="connsiteX6" fmla="*/ 1402314 w 2931506"/>
                  <a:gd name="connsiteY6" fmla="*/ 285177 h 413478"/>
                  <a:gd name="connsiteX7" fmla="*/ 165652 w 2931506"/>
                  <a:gd name="connsiteY7" fmla="*/ 402653 h 413478"/>
                  <a:gd name="connsiteX8" fmla="*/ 79927 w 2931506"/>
                  <a:gd name="connsiteY8" fmla="*/ 301847 h 413478"/>
                  <a:gd name="connsiteX9" fmla="*/ 1046577 w 2931506"/>
                  <a:gd name="connsiteY9" fmla="*/ 30 h 413478"/>
                  <a:gd name="connsiteX0" fmla="*/ 1046577 w 2918484"/>
                  <a:gd name="connsiteY0" fmla="*/ 30 h 413478"/>
                  <a:gd name="connsiteX1" fmla="*/ 1403902 w 2918484"/>
                  <a:gd name="connsiteY1" fmla="*/ 68483 h 413478"/>
                  <a:gd name="connsiteX2" fmla="*/ 1535563 w 2918484"/>
                  <a:gd name="connsiteY2" fmla="*/ 78008 h 413478"/>
                  <a:gd name="connsiteX3" fmla="*/ 2826201 w 2918484"/>
                  <a:gd name="connsiteY3" fmla="*/ 313753 h 413478"/>
                  <a:gd name="connsiteX4" fmla="*/ 2842870 w 2918484"/>
                  <a:gd name="connsiteY4" fmla="*/ 402653 h 413478"/>
                  <a:gd name="connsiteX5" fmla="*/ 1541917 w 2918484"/>
                  <a:gd name="connsiteY5" fmla="*/ 281974 h 413478"/>
                  <a:gd name="connsiteX6" fmla="*/ 1402314 w 2918484"/>
                  <a:gd name="connsiteY6" fmla="*/ 285177 h 413478"/>
                  <a:gd name="connsiteX7" fmla="*/ 165652 w 2918484"/>
                  <a:gd name="connsiteY7" fmla="*/ 402653 h 413478"/>
                  <a:gd name="connsiteX8" fmla="*/ 79927 w 2918484"/>
                  <a:gd name="connsiteY8" fmla="*/ 301847 h 413478"/>
                  <a:gd name="connsiteX9" fmla="*/ 1046577 w 2918484"/>
                  <a:gd name="connsiteY9" fmla="*/ 30 h 413478"/>
                  <a:gd name="connsiteX0" fmla="*/ 1046577 w 2918484"/>
                  <a:gd name="connsiteY0" fmla="*/ 5120 h 418568"/>
                  <a:gd name="connsiteX1" fmla="*/ 1403902 w 2918484"/>
                  <a:gd name="connsiteY1" fmla="*/ 73573 h 418568"/>
                  <a:gd name="connsiteX2" fmla="*/ 1535563 w 2918484"/>
                  <a:gd name="connsiteY2" fmla="*/ 83098 h 418568"/>
                  <a:gd name="connsiteX3" fmla="*/ 2826201 w 2918484"/>
                  <a:gd name="connsiteY3" fmla="*/ 318843 h 418568"/>
                  <a:gd name="connsiteX4" fmla="*/ 2842870 w 2918484"/>
                  <a:gd name="connsiteY4" fmla="*/ 407743 h 418568"/>
                  <a:gd name="connsiteX5" fmla="*/ 1541917 w 2918484"/>
                  <a:gd name="connsiteY5" fmla="*/ 287064 h 418568"/>
                  <a:gd name="connsiteX6" fmla="*/ 1402314 w 2918484"/>
                  <a:gd name="connsiteY6" fmla="*/ 290267 h 418568"/>
                  <a:gd name="connsiteX7" fmla="*/ 165652 w 2918484"/>
                  <a:gd name="connsiteY7" fmla="*/ 407743 h 418568"/>
                  <a:gd name="connsiteX8" fmla="*/ 79927 w 2918484"/>
                  <a:gd name="connsiteY8" fmla="*/ 306937 h 418568"/>
                  <a:gd name="connsiteX9" fmla="*/ 1046577 w 2918484"/>
                  <a:gd name="connsiteY9" fmla="*/ 5120 h 418568"/>
                  <a:gd name="connsiteX0" fmla="*/ 1046577 w 2918484"/>
                  <a:gd name="connsiteY0" fmla="*/ 30 h 413478"/>
                  <a:gd name="connsiteX1" fmla="*/ 1403902 w 2918484"/>
                  <a:gd name="connsiteY1" fmla="*/ 68483 h 413478"/>
                  <a:gd name="connsiteX2" fmla="*/ 1535563 w 2918484"/>
                  <a:gd name="connsiteY2" fmla="*/ 78008 h 413478"/>
                  <a:gd name="connsiteX3" fmla="*/ 2826201 w 2918484"/>
                  <a:gd name="connsiteY3" fmla="*/ 313753 h 413478"/>
                  <a:gd name="connsiteX4" fmla="*/ 2842870 w 2918484"/>
                  <a:gd name="connsiteY4" fmla="*/ 402653 h 413478"/>
                  <a:gd name="connsiteX5" fmla="*/ 1541917 w 2918484"/>
                  <a:gd name="connsiteY5" fmla="*/ 281974 h 413478"/>
                  <a:gd name="connsiteX6" fmla="*/ 1402314 w 2918484"/>
                  <a:gd name="connsiteY6" fmla="*/ 285177 h 413478"/>
                  <a:gd name="connsiteX7" fmla="*/ 165652 w 2918484"/>
                  <a:gd name="connsiteY7" fmla="*/ 402653 h 413478"/>
                  <a:gd name="connsiteX8" fmla="*/ 79927 w 2918484"/>
                  <a:gd name="connsiteY8" fmla="*/ 301847 h 413478"/>
                  <a:gd name="connsiteX9" fmla="*/ 1046577 w 2918484"/>
                  <a:gd name="connsiteY9" fmla="*/ 30 h 413478"/>
                  <a:gd name="connsiteX0" fmla="*/ 1046577 w 2918484"/>
                  <a:gd name="connsiteY0" fmla="*/ 1442 h 414890"/>
                  <a:gd name="connsiteX1" fmla="*/ 1403902 w 2918484"/>
                  <a:gd name="connsiteY1" fmla="*/ 69895 h 414890"/>
                  <a:gd name="connsiteX2" fmla="*/ 1535563 w 2918484"/>
                  <a:gd name="connsiteY2" fmla="*/ 79420 h 414890"/>
                  <a:gd name="connsiteX3" fmla="*/ 2826201 w 2918484"/>
                  <a:gd name="connsiteY3" fmla="*/ 315165 h 414890"/>
                  <a:gd name="connsiteX4" fmla="*/ 2842870 w 2918484"/>
                  <a:gd name="connsiteY4" fmla="*/ 404065 h 414890"/>
                  <a:gd name="connsiteX5" fmla="*/ 1541917 w 2918484"/>
                  <a:gd name="connsiteY5" fmla="*/ 283386 h 414890"/>
                  <a:gd name="connsiteX6" fmla="*/ 1402314 w 2918484"/>
                  <a:gd name="connsiteY6" fmla="*/ 286589 h 414890"/>
                  <a:gd name="connsiteX7" fmla="*/ 165652 w 2918484"/>
                  <a:gd name="connsiteY7" fmla="*/ 404065 h 414890"/>
                  <a:gd name="connsiteX8" fmla="*/ 79927 w 2918484"/>
                  <a:gd name="connsiteY8" fmla="*/ 303259 h 414890"/>
                  <a:gd name="connsiteX9" fmla="*/ 1046577 w 2918484"/>
                  <a:gd name="connsiteY9" fmla="*/ 1442 h 414890"/>
                  <a:gd name="connsiteX0" fmla="*/ 1046577 w 2940170"/>
                  <a:gd name="connsiteY0" fmla="*/ 1442 h 414890"/>
                  <a:gd name="connsiteX1" fmla="*/ 1403902 w 2940170"/>
                  <a:gd name="connsiteY1" fmla="*/ 69895 h 414890"/>
                  <a:gd name="connsiteX2" fmla="*/ 1535563 w 2940170"/>
                  <a:gd name="connsiteY2" fmla="*/ 79420 h 414890"/>
                  <a:gd name="connsiteX3" fmla="*/ 2826201 w 2940170"/>
                  <a:gd name="connsiteY3" fmla="*/ 315165 h 414890"/>
                  <a:gd name="connsiteX4" fmla="*/ 2842870 w 2940170"/>
                  <a:gd name="connsiteY4" fmla="*/ 404065 h 414890"/>
                  <a:gd name="connsiteX5" fmla="*/ 1541917 w 2940170"/>
                  <a:gd name="connsiteY5" fmla="*/ 283386 h 414890"/>
                  <a:gd name="connsiteX6" fmla="*/ 1402314 w 2940170"/>
                  <a:gd name="connsiteY6" fmla="*/ 286589 h 414890"/>
                  <a:gd name="connsiteX7" fmla="*/ 165652 w 2940170"/>
                  <a:gd name="connsiteY7" fmla="*/ 404065 h 414890"/>
                  <a:gd name="connsiteX8" fmla="*/ 79927 w 2940170"/>
                  <a:gd name="connsiteY8" fmla="*/ 303259 h 414890"/>
                  <a:gd name="connsiteX9" fmla="*/ 1046577 w 2940170"/>
                  <a:gd name="connsiteY9" fmla="*/ 1442 h 414890"/>
                  <a:gd name="connsiteX0" fmla="*/ 1046577 w 2940170"/>
                  <a:gd name="connsiteY0" fmla="*/ 1442 h 411386"/>
                  <a:gd name="connsiteX1" fmla="*/ 1403902 w 2940170"/>
                  <a:gd name="connsiteY1" fmla="*/ 69895 h 411386"/>
                  <a:gd name="connsiteX2" fmla="*/ 1535563 w 2940170"/>
                  <a:gd name="connsiteY2" fmla="*/ 79420 h 411386"/>
                  <a:gd name="connsiteX3" fmla="*/ 2826201 w 2940170"/>
                  <a:gd name="connsiteY3" fmla="*/ 315165 h 411386"/>
                  <a:gd name="connsiteX4" fmla="*/ 2842870 w 2940170"/>
                  <a:gd name="connsiteY4" fmla="*/ 404065 h 411386"/>
                  <a:gd name="connsiteX5" fmla="*/ 1541917 w 2940170"/>
                  <a:gd name="connsiteY5" fmla="*/ 283386 h 411386"/>
                  <a:gd name="connsiteX6" fmla="*/ 1402314 w 2940170"/>
                  <a:gd name="connsiteY6" fmla="*/ 286589 h 411386"/>
                  <a:gd name="connsiteX7" fmla="*/ 165652 w 2940170"/>
                  <a:gd name="connsiteY7" fmla="*/ 404065 h 411386"/>
                  <a:gd name="connsiteX8" fmla="*/ 79927 w 2940170"/>
                  <a:gd name="connsiteY8" fmla="*/ 303259 h 411386"/>
                  <a:gd name="connsiteX9" fmla="*/ 1046577 w 2940170"/>
                  <a:gd name="connsiteY9" fmla="*/ 1442 h 411386"/>
                  <a:gd name="connsiteX0" fmla="*/ 1046577 w 2940170"/>
                  <a:gd name="connsiteY0" fmla="*/ 11260 h 421204"/>
                  <a:gd name="connsiteX1" fmla="*/ 1535563 w 2940170"/>
                  <a:gd name="connsiteY1" fmla="*/ 89238 h 421204"/>
                  <a:gd name="connsiteX2" fmla="*/ 2826201 w 2940170"/>
                  <a:gd name="connsiteY2" fmla="*/ 324983 h 421204"/>
                  <a:gd name="connsiteX3" fmla="*/ 2842870 w 2940170"/>
                  <a:gd name="connsiteY3" fmla="*/ 413883 h 421204"/>
                  <a:gd name="connsiteX4" fmla="*/ 1541917 w 2940170"/>
                  <a:gd name="connsiteY4" fmla="*/ 293204 h 421204"/>
                  <a:gd name="connsiteX5" fmla="*/ 1402314 w 2940170"/>
                  <a:gd name="connsiteY5" fmla="*/ 296407 h 421204"/>
                  <a:gd name="connsiteX6" fmla="*/ 165652 w 2940170"/>
                  <a:gd name="connsiteY6" fmla="*/ 413883 h 421204"/>
                  <a:gd name="connsiteX7" fmla="*/ 79927 w 2940170"/>
                  <a:gd name="connsiteY7" fmla="*/ 313077 h 421204"/>
                  <a:gd name="connsiteX8" fmla="*/ 1046577 w 2940170"/>
                  <a:gd name="connsiteY8" fmla="*/ 11260 h 421204"/>
                  <a:gd name="connsiteX0" fmla="*/ 1046577 w 2940170"/>
                  <a:gd name="connsiteY0" fmla="*/ 11260 h 421204"/>
                  <a:gd name="connsiteX1" fmla="*/ 1535563 w 2940170"/>
                  <a:gd name="connsiteY1" fmla="*/ 89238 h 421204"/>
                  <a:gd name="connsiteX2" fmla="*/ 2826201 w 2940170"/>
                  <a:gd name="connsiteY2" fmla="*/ 324983 h 421204"/>
                  <a:gd name="connsiteX3" fmla="*/ 2842870 w 2940170"/>
                  <a:gd name="connsiteY3" fmla="*/ 413883 h 421204"/>
                  <a:gd name="connsiteX4" fmla="*/ 1541917 w 2940170"/>
                  <a:gd name="connsiteY4" fmla="*/ 293204 h 421204"/>
                  <a:gd name="connsiteX5" fmla="*/ 1402314 w 2940170"/>
                  <a:gd name="connsiteY5" fmla="*/ 296407 h 421204"/>
                  <a:gd name="connsiteX6" fmla="*/ 165652 w 2940170"/>
                  <a:gd name="connsiteY6" fmla="*/ 413883 h 421204"/>
                  <a:gd name="connsiteX7" fmla="*/ 79927 w 2940170"/>
                  <a:gd name="connsiteY7" fmla="*/ 313077 h 421204"/>
                  <a:gd name="connsiteX8" fmla="*/ 1046577 w 2940170"/>
                  <a:gd name="connsiteY8" fmla="*/ 11260 h 421204"/>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391859 w 2940170"/>
                  <a:gd name="connsiteY0" fmla="*/ 53831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391859 w 2940170"/>
                  <a:gd name="connsiteY8" fmla="*/ 53831 h 411387"/>
                  <a:gd name="connsiteX0" fmla="*/ 1410909 w 2940170"/>
                  <a:gd name="connsiteY0" fmla="*/ 70500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0500 h 411387"/>
                  <a:gd name="connsiteX0" fmla="*/ 1413290 w 2940170"/>
                  <a:gd name="connsiteY0" fmla="*/ 84787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3290 w 2940170"/>
                  <a:gd name="connsiteY8" fmla="*/ 84787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10909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10909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8528 w 2940170"/>
                  <a:gd name="connsiteY0" fmla="*/ 75262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8528 w 2940170"/>
                  <a:gd name="connsiteY8" fmla="*/ 75262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8401 h 412145"/>
                  <a:gd name="connsiteX1" fmla="*/ 1535563 w 2940170"/>
                  <a:gd name="connsiteY1" fmla="*/ 80179 h 412145"/>
                  <a:gd name="connsiteX2" fmla="*/ 2826201 w 2940170"/>
                  <a:gd name="connsiteY2" fmla="*/ 315924 h 412145"/>
                  <a:gd name="connsiteX3" fmla="*/ 2842870 w 2940170"/>
                  <a:gd name="connsiteY3" fmla="*/ 404824 h 412145"/>
                  <a:gd name="connsiteX4" fmla="*/ 1541917 w 2940170"/>
                  <a:gd name="connsiteY4" fmla="*/ 284145 h 412145"/>
                  <a:gd name="connsiteX5" fmla="*/ 1402314 w 2940170"/>
                  <a:gd name="connsiteY5" fmla="*/ 287348 h 412145"/>
                  <a:gd name="connsiteX6" fmla="*/ 165652 w 2940170"/>
                  <a:gd name="connsiteY6" fmla="*/ 404824 h 412145"/>
                  <a:gd name="connsiteX7" fmla="*/ 79927 w 2940170"/>
                  <a:gd name="connsiteY7" fmla="*/ 304018 h 412145"/>
                  <a:gd name="connsiteX8" fmla="*/ 1406147 w 2940170"/>
                  <a:gd name="connsiteY8" fmla="*/ 78401 h 412145"/>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7643 h 411387"/>
                  <a:gd name="connsiteX1" fmla="*/ 1535563 w 2940170"/>
                  <a:gd name="connsiteY1" fmla="*/ 79421 h 411387"/>
                  <a:gd name="connsiteX2" fmla="*/ 2826201 w 2940170"/>
                  <a:gd name="connsiteY2" fmla="*/ 315166 h 411387"/>
                  <a:gd name="connsiteX3" fmla="*/ 2842870 w 2940170"/>
                  <a:gd name="connsiteY3" fmla="*/ 404066 h 411387"/>
                  <a:gd name="connsiteX4" fmla="*/ 1541917 w 2940170"/>
                  <a:gd name="connsiteY4" fmla="*/ 283387 h 411387"/>
                  <a:gd name="connsiteX5" fmla="*/ 1402314 w 2940170"/>
                  <a:gd name="connsiteY5" fmla="*/ 286590 h 411387"/>
                  <a:gd name="connsiteX6" fmla="*/ 165652 w 2940170"/>
                  <a:gd name="connsiteY6" fmla="*/ 404066 h 411387"/>
                  <a:gd name="connsiteX7" fmla="*/ 79927 w 2940170"/>
                  <a:gd name="connsiteY7" fmla="*/ 303260 h 411387"/>
                  <a:gd name="connsiteX8" fmla="*/ 1406147 w 2940170"/>
                  <a:gd name="connsiteY8" fmla="*/ 77643 h 411387"/>
                  <a:gd name="connsiteX0" fmla="*/ 1406147 w 2940170"/>
                  <a:gd name="connsiteY0" fmla="*/ 79290 h 413034"/>
                  <a:gd name="connsiteX1" fmla="*/ 1535563 w 2940170"/>
                  <a:gd name="connsiteY1" fmla="*/ 81068 h 413034"/>
                  <a:gd name="connsiteX2" fmla="*/ 2826201 w 2940170"/>
                  <a:gd name="connsiteY2" fmla="*/ 316813 h 413034"/>
                  <a:gd name="connsiteX3" fmla="*/ 2842870 w 2940170"/>
                  <a:gd name="connsiteY3" fmla="*/ 405713 h 413034"/>
                  <a:gd name="connsiteX4" fmla="*/ 1541917 w 2940170"/>
                  <a:gd name="connsiteY4" fmla="*/ 285034 h 413034"/>
                  <a:gd name="connsiteX5" fmla="*/ 1402314 w 2940170"/>
                  <a:gd name="connsiteY5" fmla="*/ 288237 h 413034"/>
                  <a:gd name="connsiteX6" fmla="*/ 165652 w 2940170"/>
                  <a:gd name="connsiteY6" fmla="*/ 405713 h 413034"/>
                  <a:gd name="connsiteX7" fmla="*/ 79927 w 2940170"/>
                  <a:gd name="connsiteY7" fmla="*/ 304907 h 413034"/>
                  <a:gd name="connsiteX8" fmla="*/ 1406147 w 2940170"/>
                  <a:gd name="connsiteY8" fmla="*/ 79290 h 413034"/>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39375 w 2937628"/>
                  <a:gd name="connsiteY4" fmla="*/ 285034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29850 w 2937628"/>
                  <a:gd name="connsiteY4" fmla="*/ 287415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937628"/>
                  <a:gd name="connsiteY0" fmla="*/ 79290 h 420132"/>
                  <a:gd name="connsiteX1" fmla="*/ 1533021 w 2937628"/>
                  <a:gd name="connsiteY1" fmla="*/ 81068 h 420132"/>
                  <a:gd name="connsiteX2" fmla="*/ 2823659 w 2937628"/>
                  <a:gd name="connsiteY2" fmla="*/ 316813 h 420132"/>
                  <a:gd name="connsiteX3" fmla="*/ 2840328 w 2937628"/>
                  <a:gd name="connsiteY3" fmla="*/ 405713 h 420132"/>
                  <a:gd name="connsiteX4" fmla="*/ 1529850 w 2937628"/>
                  <a:gd name="connsiteY4" fmla="*/ 287415 h 420132"/>
                  <a:gd name="connsiteX5" fmla="*/ 1399772 w 2937628"/>
                  <a:gd name="connsiteY5" fmla="*/ 288237 h 420132"/>
                  <a:gd name="connsiteX6" fmla="*/ 170254 w 2937628"/>
                  <a:gd name="connsiteY6" fmla="*/ 417619 h 420132"/>
                  <a:gd name="connsiteX7" fmla="*/ 77385 w 2937628"/>
                  <a:gd name="connsiteY7" fmla="*/ 304907 h 420132"/>
                  <a:gd name="connsiteX8" fmla="*/ 1403605 w 2937628"/>
                  <a:gd name="connsiteY8" fmla="*/ 79290 h 420132"/>
                  <a:gd name="connsiteX0" fmla="*/ 1403605 w 2840328"/>
                  <a:gd name="connsiteY0" fmla="*/ 79290 h 420132"/>
                  <a:gd name="connsiteX1" fmla="*/ 1533021 w 2840328"/>
                  <a:gd name="connsiteY1" fmla="*/ 81068 h 420132"/>
                  <a:gd name="connsiteX2" fmla="*/ 2840328 w 2840328"/>
                  <a:gd name="connsiteY2" fmla="*/ 405713 h 420132"/>
                  <a:gd name="connsiteX3" fmla="*/ 1529850 w 2840328"/>
                  <a:gd name="connsiteY3" fmla="*/ 287415 h 420132"/>
                  <a:gd name="connsiteX4" fmla="*/ 1399772 w 2840328"/>
                  <a:gd name="connsiteY4" fmla="*/ 288237 h 420132"/>
                  <a:gd name="connsiteX5" fmla="*/ 170254 w 2840328"/>
                  <a:gd name="connsiteY5" fmla="*/ 417619 h 420132"/>
                  <a:gd name="connsiteX6" fmla="*/ 77385 w 2840328"/>
                  <a:gd name="connsiteY6" fmla="*/ 304907 h 420132"/>
                  <a:gd name="connsiteX7" fmla="*/ 1403605 w 2840328"/>
                  <a:gd name="connsiteY7" fmla="*/ 79290 h 420132"/>
                  <a:gd name="connsiteX0" fmla="*/ 1403605 w 1547711"/>
                  <a:gd name="connsiteY0" fmla="*/ 79290 h 420132"/>
                  <a:gd name="connsiteX1" fmla="*/ 1533021 w 1547711"/>
                  <a:gd name="connsiteY1" fmla="*/ 81068 h 420132"/>
                  <a:gd name="connsiteX2" fmla="*/ 1529850 w 1547711"/>
                  <a:gd name="connsiteY2" fmla="*/ 287415 h 420132"/>
                  <a:gd name="connsiteX3" fmla="*/ 1399772 w 1547711"/>
                  <a:gd name="connsiteY3" fmla="*/ 288237 h 420132"/>
                  <a:gd name="connsiteX4" fmla="*/ 170254 w 1547711"/>
                  <a:gd name="connsiteY4" fmla="*/ 417619 h 420132"/>
                  <a:gd name="connsiteX5" fmla="*/ 77385 w 1547711"/>
                  <a:gd name="connsiteY5" fmla="*/ 304907 h 420132"/>
                  <a:gd name="connsiteX6" fmla="*/ 1403605 w 1547711"/>
                  <a:gd name="connsiteY6" fmla="*/ 79290 h 420132"/>
                  <a:gd name="connsiteX0" fmla="*/ 1403605 w 1535603"/>
                  <a:gd name="connsiteY0" fmla="*/ 79290 h 420132"/>
                  <a:gd name="connsiteX1" fmla="*/ 1483232 w 1535603"/>
                  <a:gd name="connsiteY1" fmla="*/ 81068 h 420132"/>
                  <a:gd name="connsiteX2" fmla="*/ 1529850 w 1535603"/>
                  <a:gd name="connsiteY2" fmla="*/ 287415 h 420132"/>
                  <a:gd name="connsiteX3" fmla="*/ 1399772 w 1535603"/>
                  <a:gd name="connsiteY3" fmla="*/ 288237 h 420132"/>
                  <a:gd name="connsiteX4" fmla="*/ 170254 w 1535603"/>
                  <a:gd name="connsiteY4" fmla="*/ 417619 h 420132"/>
                  <a:gd name="connsiteX5" fmla="*/ 77385 w 1535603"/>
                  <a:gd name="connsiteY5" fmla="*/ 304907 h 420132"/>
                  <a:gd name="connsiteX6" fmla="*/ 1403605 w 1535603"/>
                  <a:gd name="connsiteY6" fmla="*/ 79290 h 420132"/>
                  <a:gd name="connsiteX0" fmla="*/ 1403605 w 1496977"/>
                  <a:gd name="connsiteY0" fmla="*/ 79290 h 420132"/>
                  <a:gd name="connsiteX1" fmla="*/ 1483232 w 1496977"/>
                  <a:gd name="connsiteY1" fmla="*/ 81068 h 420132"/>
                  <a:gd name="connsiteX2" fmla="*/ 1477896 w 1496977"/>
                  <a:gd name="connsiteY2" fmla="*/ 291744 h 420132"/>
                  <a:gd name="connsiteX3" fmla="*/ 1399772 w 1496977"/>
                  <a:gd name="connsiteY3" fmla="*/ 288237 h 420132"/>
                  <a:gd name="connsiteX4" fmla="*/ 170254 w 1496977"/>
                  <a:gd name="connsiteY4" fmla="*/ 417619 h 420132"/>
                  <a:gd name="connsiteX5" fmla="*/ 77385 w 1496977"/>
                  <a:gd name="connsiteY5" fmla="*/ 304907 h 420132"/>
                  <a:gd name="connsiteX6" fmla="*/ 1403605 w 1496977"/>
                  <a:gd name="connsiteY6" fmla="*/ 79290 h 420132"/>
                  <a:gd name="connsiteX0" fmla="*/ 1403605 w 1491474"/>
                  <a:gd name="connsiteY0" fmla="*/ 79290 h 420132"/>
                  <a:gd name="connsiteX1" fmla="*/ 1483232 w 1491474"/>
                  <a:gd name="connsiteY1" fmla="*/ 81068 h 420132"/>
                  <a:gd name="connsiteX2" fmla="*/ 1477896 w 1491474"/>
                  <a:gd name="connsiteY2" fmla="*/ 291744 h 420132"/>
                  <a:gd name="connsiteX3" fmla="*/ 1399772 w 1491474"/>
                  <a:gd name="connsiteY3" fmla="*/ 288237 h 420132"/>
                  <a:gd name="connsiteX4" fmla="*/ 170254 w 1491474"/>
                  <a:gd name="connsiteY4" fmla="*/ 417619 h 420132"/>
                  <a:gd name="connsiteX5" fmla="*/ 77385 w 1491474"/>
                  <a:gd name="connsiteY5" fmla="*/ 304907 h 420132"/>
                  <a:gd name="connsiteX6" fmla="*/ 1403605 w 1491474"/>
                  <a:gd name="connsiteY6" fmla="*/ 79290 h 420132"/>
                  <a:gd name="connsiteX0" fmla="*/ 1403605 w 1491474"/>
                  <a:gd name="connsiteY0" fmla="*/ 79290 h 420132"/>
                  <a:gd name="connsiteX1" fmla="*/ 1483232 w 1491474"/>
                  <a:gd name="connsiteY1" fmla="*/ 85397 h 420132"/>
                  <a:gd name="connsiteX2" fmla="*/ 1477896 w 1491474"/>
                  <a:gd name="connsiteY2" fmla="*/ 291744 h 420132"/>
                  <a:gd name="connsiteX3" fmla="*/ 1399772 w 1491474"/>
                  <a:gd name="connsiteY3" fmla="*/ 288237 h 420132"/>
                  <a:gd name="connsiteX4" fmla="*/ 170254 w 1491474"/>
                  <a:gd name="connsiteY4" fmla="*/ 417619 h 420132"/>
                  <a:gd name="connsiteX5" fmla="*/ 77385 w 1491474"/>
                  <a:gd name="connsiteY5" fmla="*/ 304907 h 420132"/>
                  <a:gd name="connsiteX6" fmla="*/ 1403605 w 1491474"/>
                  <a:gd name="connsiteY6" fmla="*/ 79290 h 420132"/>
                  <a:gd name="connsiteX0" fmla="*/ 1403605 w 1483232"/>
                  <a:gd name="connsiteY0" fmla="*/ 79290 h 420132"/>
                  <a:gd name="connsiteX1" fmla="*/ 1483232 w 1483232"/>
                  <a:gd name="connsiteY1" fmla="*/ 85397 h 420132"/>
                  <a:gd name="connsiteX2" fmla="*/ 1477896 w 1483232"/>
                  <a:gd name="connsiteY2" fmla="*/ 291744 h 420132"/>
                  <a:gd name="connsiteX3" fmla="*/ 1399772 w 1483232"/>
                  <a:gd name="connsiteY3" fmla="*/ 288237 h 420132"/>
                  <a:gd name="connsiteX4" fmla="*/ 170254 w 1483232"/>
                  <a:gd name="connsiteY4" fmla="*/ 417619 h 420132"/>
                  <a:gd name="connsiteX5" fmla="*/ 77385 w 1483232"/>
                  <a:gd name="connsiteY5" fmla="*/ 304907 h 420132"/>
                  <a:gd name="connsiteX6" fmla="*/ 1403605 w 1483232"/>
                  <a:gd name="connsiteY6" fmla="*/ 79290 h 420132"/>
                  <a:gd name="connsiteX0" fmla="*/ 1403605 w 1483232"/>
                  <a:gd name="connsiteY0" fmla="*/ 79290 h 420132"/>
                  <a:gd name="connsiteX1" fmla="*/ 1483232 w 1483232"/>
                  <a:gd name="connsiteY1" fmla="*/ 85397 h 420132"/>
                  <a:gd name="connsiteX2" fmla="*/ 1477896 w 1483232"/>
                  <a:gd name="connsiteY2" fmla="*/ 287414 h 420132"/>
                  <a:gd name="connsiteX3" fmla="*/ 1399772 w 1483232"/>
                  <a:gd name="connsiteY3" fmla="*/ 288237 h 420132"/>
                  <a:gd name="connsiteX4" fmla="*/ 170254 w 1483232"/>
                  <a:gd name="connsiteY4" fmla="*/ 417619 h 420132"/>
                  <a:gd name="connsiteX5" fmla="*/ 77385 w 1483232"/>
                  <a:gd name="connsiteY5" fmla="*/ 304907 h 420132"/>
                  <a:gd name="connsiteX6" fmla="*/ 1403605 w 1483232"/>
                  <a:gd name="connsiteY6" fmla="*/ 79290 h 420132"/>
                  <a:gd name="connsiteX0" fmla="*/ 1403605 w 1485397"/>
                  <a:gd name="connsiteY0" fmla="*/ 79290 h 420132"/>
                  <a:gd name="connsiteX1" fmla="*/ 1485397 w 1485397"/>
                  <a:gd name="connsiteY1" fmla="*/ 85397 h 420132"/>
                  <a:gd name="connsiteX2" fmla="*/ 1477896 w 1485397"/>
                  <a:gd name="connsiteY2" fmla="*/ 287414 h 420132"/>
                  <a:gd name="connsiteX3" fmla="*/ 1399772 w 1485397"/>
                  <a:gd name="connsiteY3" fmla="*/ 288237 h 420132"/>
                  <a:gd name="connsiteX4" fmla="*/ 170254 w 1485397"/>
                  <a:gd name="connsiteY4" fmla="*/ 417619 h 420132"/>
                  <a:gd name="connsiteX5" fmla="*/ 77385 w 1485397"/>
                  <a:gd name="connsiteY5" fmla="*/ 304907 h 420132"/>
                  <a:gd name="connsiteX6" fmla="*/ 1403605 w 1485397"/>
                  <a:gd name="connsiteY6" fmla="*/ 79290 h 420132"/>
                  <a:gd name="connsiteX0" fmla="*/ 1403605 w 1485397"/>
                  <a:gd name="connsiteY0" fmla="*/ 79290 h 420132"/>
                  <a:gd name="connsiteX1" fmla="*/ 1485397 w 1485397"/>
                  <a:gd name="connsiteY1" fmla="*/ 81067 h 420132"/>
                  <a:gd name="connsiteX2" fmla="*/ 1477896 w 1485397"/>
                  <a:gd name="connsiteY2" fmla="*/ 287414 h 420132"/>
                  <a:gd name="connsiteX3" fmla="*/ 1399772 w 1485397"/>
                  <a:gd name="connsiteY3" fmla="*/ 288237 h 420132"/>
                  <a:gd name="connsiteX4" fmla="*/ 170254 w 1485397"/>
                  <a:gd name="connsiteY4" fmla="*/ 417619 h 420132"/>
                  <a:gd name="connsiteX5" fmla="*/ 77385 w 1485397"/>
                  <a:gd name="connsiteY5" fmla="*/ 304907 h 420132"/>
                  <a:gd name="connsiteX6" fmla="*/ 1403605 w 1485397"/>
                  <a:gd name="connsiteY6" fmla="*/ 79290 h 420132"/>
                  <a:gd name="connsiteX0" fmla="*/ 1403605 w 1481068"/>
                  <a:gd name="connsiteY0" fmla="*/ 79290 h 420132"/>
                  <a:gd name="connsiteX1" fmla="*/ 1481068 w 1481068"/>
                  <a:gd name="connsiteY1" fmla="*/ 87561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3231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3231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1067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78903"/>
                  <a:gd name="connsiteY0" fmla="*/ 79290 h 420132"/>
                  <a:gd name="connsiteX1" fmla="*/ 1478903 w 1478903"/>
                  <a:gd name="connsiteY1" fmla="*/ 81067 h 420132"/>
                  <a:gd name="connsiteX2" fmla="*/ 1477896 w 1478903"/>
                  <a:gd name="connsiteY2" fmla="*/ 287414 h 420132"/>
                  <a:gd name="connsiteX3" fmla="*/ 1399772 w 1478903"/>
                  <a:gd name="connsiteY3" fmla="*/ 288237 h 420132"/>
                  <a:gd name="connsiteX4" fmla="*/ 170254 w 1478903"/>
                  <a:gd name="connsiteY4" fmla="*/ 417619 h 420132"/>
                  <a:gd name="connsiteX5" fmla="*/ 77385 w 1478903"/>
                  <a:gd name="connsiteY5" fmla="*/ 304907 h 420132"/>
                  <a:gd name="connsiteX6" fmla="*/ 1403605 w 1478903"/>
                  <a:gd name="connsiteY6" fmla="*/ 79290 h 420132"/>
                  <a:gd name="connsiteX0" fmla="*/ 1403605 w 1481068"/>
                  <a:gd name="connsiteY0" fmla="*/ 79290 h 420132"/>
                  <a:gd name="connsiteX1" fmla="*/ 1481068 w 1481068"/>
                  <a:gd name="connsiteY1" fmla="*/ 81067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1067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1067 h 420132"/>
                  <a:gd name="connsiteX2" fmla="*/ 1477896 w 1481068"/>
                  <a:gd name="connsiteY2" fmla="*/ 287414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1067 h 420132"/>
                  <a:gd name="connsiteX2" fmla="*/ 1459772 w 1481068"/>
                  <a:gd name="connsiteY2" fmla="*/ 332723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 name="connsiteX0" fmla="*/ 1403605 w 1481068"/>
                  <a:gd name="connsiteY0" fmla="*/ 79290 h 420132"/>
                  <a:gd name="connsiteX1" fmla="*/ 1481068 w 1481068"/>
                  <a:gd name="connsiteY1" fmla="*/ 81067 h 420132"/>
                  <a:gd name="connsiteX2" fmla="*/ 1459772 w 1481068"/>
                  <a:gd name="connsiteY2" fmla="*/ 332723 h 420132"/>
                  <a:gd name="connsiteX3" fmla="*/ 1399772 w 1481068"/>
                  <a:gd name="connsiteY3" fmla="*/ 288237 h 420132"/>
                  <a:gd name="connsiteX4" fmla="*/ 170254 w 1481068"/>
                  <a:gd name="connsiteY4" fmla="*/ 417619 h 420132"/>
                  <a:gd name="connsiteX5" fmla="*/ 77385 w 1481068"/>
                  <a:gd name="connsiteY5" fmla="*/ 304907 h 420132"/>
                  <a:gd name="connsiteX6" fmla="*/ 1403605 w 1481068"/>
                  <a:gd name="connsiteY6" fmla="*/ 79290 h 4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068" h="420132">
                    <a:moveTo>
                      <a:pt x="1403605" y="79290"/>
                    </a:moveTo>
                    <a:cubicBezTo>
                      <a:pt x="1446187" y="84848"/>
                      <a:pt x="1443156" y="80949"/>
                      <a:pt x="1481068" y="81067"/>
                    </a:cubicBezTo>
                    <a:cubicBezTo>
                      <a:pt x="1478297" y="126578"/>
                      <a:pt x="1460332" y="270054"/>
                      <a:pt x="1459772" y="332723"/>
                    </a:cubicBezTo>
                    <a:cubicBezTo>
                      <a:pt x="1433731" y="332997"/>
                      <a:pt x="1425813" y="306087"/>
                      <a:pt x="1399772" y="288237"/>
                    </a:cubicBezTo>
                    <a:cubicBezTo>
                      <a:pt x="775885" y="-60220"/>
                      <a:pt x="589354" y="384283"/>
                      <a:pt x="170254" y="417619"/>
                    </a:cubicBezTo>
                    <a:cubicBezTo>
                      <a:pt x="-15483" y="440638"/>
                      <a:pt x="-53584" y="297764"/>
                      <a:pt x="77385" y="304907"/>
                    </a:cubicBezTo>
                    <a:cubicBezTo>
                      <a:pt x="397165" y="371631"/>
                      <a:pt x="641863" y="-204980"/>
                      <a:pt x="1403605" y="79290"/>
                    </a:cubicBez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9" name="Group 43">
              <a:extLst>
                <a:ext uri="{FF2B5EF4-FFF2-40B4-BE49-F238E27FC236}">
                  <a16:creationId xmlns:a16="http://schemas.microsoft.com/office/drawing/2014/main" id="{A7879642-0294-1C4C-4A75-B9B2ECA2E256}"/>
                </a:ext>
              </a:extLst>
            </p:cNvPr>
            <p:cNvGrpSpPr/>
            <p:nvPr/>
          </p:nvGrpSpPr>
          <p:grpSpPr>
            <a:xfrm>
              <a:off x="3712881" y="809782"/>
              <a:ext cx="2226182" cy="4930607"/>
              <a:chOff x="3712881" y="809782"/>
              <a:chExt cx="2226182" cy="4930607"/>
            </a:xfrm>
          </p:grpSpPr>
          <p:grpSp>
            <p:nvGrpSpPr>
              <p:cNvPr id="34" name="Group 101">
                <a:extLst>
                  <a:ext uri="{FF2B5EF4-FFF2-40B4-BE49-F238E27FC236}">
                    <a16:creationId xmlns:a16="http://schemas.microsoft.com/office/drawing/2014/main" id="{6E981CFC-81F0-A76A-77BF-974FC54A52AA}"/>
                  </a:ext>
                </a:extLst>
              </p:cNvPr>
              <p:cNvGrpSpPr/>
              <p:nvPr/>
            </p:nvGrpSpPr>
            <p:grpSpPr>
              <a:xfrm>
                <a:off x="4743660" y="809782"/>
                <a:ext cx="188598" cy="1251481"/>
                <a:chOff x="4873422" y="2276021"/>
                <a:chExt cx="188598" cy="1251481"/>
              </a:xfrm>
            </p:grpSpPr>
            <p:sp>
              <p:nvSpPr>
                <p:cNvPr id="52" name="Rounded Rectangle 119">
                  <a:extLst>
                    <a:ext uri="{FF2B5EF4-FFF2-40B4-BE49-F238E27FC236}">
                      <a16:creationId xmlns:a16="http://schemas.microsoft.com/office/drawing/2014/main" id="{F5873BA1-505A-F400-BE04-D86BAB7208AE}"/>
                    </a:ext>
                  </a:extLst>
                </p:cNvPr>
                <p:cNvSpPr/>
                <p:nvPr/>
              </p:nvSpPr>
              <p:spPr>
                <a:xfrm>
                  <a:off x="4873422" y="2276021"/>
                  <a:ext cx="188598" cy="1251481"/>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53" name="Rounded Rectangle 48">
                  <a:extLst>
                    <a:ext uri="{FF2B5EF4-FFF2-40B4-BE49-F238E27FC236}">
                      <a16:creationId xmlns:a16="http://schemas.microsoft.com/office/drawing/2014/main" id="{E100EE58-66CC-7A82-A583-0FB3CA81894E}"/>
                    </a:ext>
                  </a:extLst>
                </p:cNvPr>
                <p:cNvSpPr/>
                <p:nvPr/>
              </p:nvSpPr>
              <p:spPr>
                <a:xfrm>
                  <a:off x="4873422" y="2276021"/>
                  <a:ext cx="94299" cy="1251481"/>
                </a:xfrm>
                <a:custGeom>
                  <a:avLst/>
                  <a:gdLst>
                    <a:gd name="connsiteX0" fmla="*/ 0 w 188598"/>
                    <a:gd name="connsiteY0" fmla="*/ 94299 h 1251481"/>
                    <a:gd name="connsiteX1" fmla="*/ 94299 w 188598"/>
                    <a:gd name="connsiteY1" fmla="*/ 0 h 1251481"/>
                    <a:gd name="connsiteX2" fmla="*/ 94299 w 188598"/>
                    <a:gd name="connsiteY2" fmla="*/ 0 h 1251481"/>
                    <a:gd name="connsiteX3" fmla="*/ 188598 w 188598"/>
                    <a:gd name="connsiteY3" fmla="*/ 94299 h 1251481"/>
                    <a:gd name="connsiteX4" fmla="*/ 188598 w 188598"/>
                    <a:gd name="connsiteY4" fmla="*/ 1157182 h 1251481"/>
                    <a:gd name="connsiteX5" fmla="*/ 94299 w 188598"/>
                    <a:gd name="connsiteY5" fmla="*/ 1251481 h 1251481"/>
                    <a:gd name="connsiteX6" fmla="*/ 94299 w 188598"/>
                    <a:gd name="connsiteY6" fmla="*/ 1251481 h 1251481"/>
                    <a:gd name="connsiteX7" fmla="*/ 0 w 188598"/>
                    <a:gd name="connsiteY7" fmla="*/ 1157182 h 1251481"/>
                    <a:gd name="connsiteX8" fmla="*/ 0 w 188598"/>
                    <a:gd name="connsiteY8" fmla="*/ 94299 h 1251481"/>
                    <a:gd name="connsiteX0" fmla="*/ 0 w 188598"/>
                    <a:gd name="connsiteY0" fmla="*/ 94299 h 1251481"/>
                    <a:gd name="connsiteX1" fmla="*/ 94299 w 188598"/>
                    <a:gd name="connsiteY1" fmla="*/ 0 h 1251481"/>
                    <a:gd name="connsiteX2" fmla="*/ 94299 w 188598"/>
                    <a:gd name="connsiteY2" fmla="*/ 0 h 1251481"/>
                    <a:gd name="connsiteX3" fmla="*/ 188598 w 188598"/>
                    <a:gd name="connsiteY3" fmla="*/ 94299 h 1251481"/>
                    <a:gd name="connsiteX4" fmla="*/ 94299 w 188598"/>
                    <a:gd name="connsiteY4" fmla="*/ 1251481 h 1251481"/>
                    <a:gd name="connsiteX5" fmla="*/ 94299 w 188598"/>
                    <a:gd name="connsiteY5" fmla="*/ 1251481 h 1251481"/>
                    <a:gd name="connsiteX6" fmla="*/ 0 w 188598"/>
                    <a:gd name="connsiteY6" fmla="*/ 1157182 h 1251481"/>
                    <a:gd name="connsiteX7" fmla="*/ 0 w 188598"/>
                    <a:gd name="connsiteY7" fmla="*/ 94299 h 1251481"/>
                    <a:gd name="connsiteX0" fmla="*/ 0 w 94299"/>
                    <a:gd name="connsiteY0" fmla="*/ 94299 h 1251481"/>
                    <a:gd name="connsiteX1" fmla="*/ 94299 w 94299"/>
                    <a:gd name="connsiteY1" fmla="*/ 0 h 1251481"/>
                    <a:gd name="connsiteX2" fmla="*/ 94299 w 94299"/>
                    <a:gd name="connsiteY2" fmla="*/ 0 h 1251481"/>
                    <a:gd name="connsiteX3" fmla="*/ 94299 w 94299"/>
                    <a:gd name="connsiteY3" fmla="*/ 1251481 h 1251481"/>
                    <a:gd name="connsiteX4" fmla="*/ 94299 w 94299"/>
                    <a:gd name="connsiteY4" fmla="*/ 1251481 h 1251481"/>
                    <a:gd name="connsiteX5" fmla="*/ 0 w 94299"/>
                    <a:gd name="connsiteY5" fmla="*/ 1157182 h 1251481"/>
                    <a:gd name="connsiteX6" fmla="*/ 0 w 94299"/>
                    <a:gd name="connsiteY6" fmla="*/ 94299 h 125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99" h="1251481">
                      <a:moveTo>
                        <a:pt x="0" y="94299"/>
                      </a:moveTo>
                      <a:cubicBezTo>
                        <a:pt x="0" y="42219"/>
                        <a:pt x="42219" y="0"/>
                        <a:pt x="94299" y="0"/>
                      </a:cubicBezTo>
                      <a:lnTo>
                        <a:pt x="94299" y="0"/>
                      </a:lnTo>
                      <a:lnTo>
                        <a:pt x="94299" y="1251481"/>
                      </a:lnTo>
                      <a:lnTo>
                        <a:pt x="94299" y="1251481"/>
                      </a:lnTo>
                      <a:cubicBezTo>
                        <a:pt x="42219" y="1251481"/>
                        <a:pt x="0" y="1209262"/>
                        <a:pt x="0" y="1157182"/>
                      </a:cubicBezTo>
                      <a:lnTo>
                        <a:pt x="0" y="94299"/>
                      </a:ln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35" name="Group 102">
                <a:extLst>
                  <a:ext uri="{FF2B5EF4-FFF2-40B4-BE49-F238E27FC236}">
                    <a16:creationId xmlns:a16="http://schemas.microsoft.com/office/drawing/2014/main" id="{46B061F8-BE35-7BC6-2B00-A7C0D7F16252}"/>
                  </a:ext>
                </a:extLst>
              </p:cNvPr>
              <p:cNvGrpSpPr/>
              <p:nvPr/>
            </p:nvGrpSpPr>
            <p:grpSpPr>
              <a:xfrm>
                <a:off x="4684287" y="1680377"/>
                <a:ext cx="307345" cy="2953805"/>
                <a:chOff x="6658511" y="2607702"/>
                <a:chExt cx="307345" cy="2953805"/>
              </a:xfrm>
            </p:grpSpPr>
            <p:sp>
              <p:nvSpPr>
                <p:cNvPr id="50" name="Rounded Rectangle 117">
                  <a:extLst>
                    <a:ext uri="{FF2B5EF4-FFF2-40B4-BE49-F238E27FC236}">
                      <a16:creationId xmlns:a16="http://schemas.microsoft.com/office/drawing/2014/main" id="{A3C2739F-4E2E-6A6B-C1B4-F1C1E7DAD2D4}"/>
                    </a:ext>
                  </a:extLst>
                </p:cNvPr>
                <p:cNvSpPr/>
                <p:nvPr/>
              </p:nvSpPr>
              <p:spPr>
                <a:xfrm>
                  <a:off x="6658511" y="2607702"/>
                  <a:ext cx="307345" cy="2953804"/>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51" name="Rounded Rectangle 55">
                  <a:extLst>
                    <a:ext uri="{FF2B5EF4-FFF2-40B4-BE49-F238E27FC236}">
                      <a16:creationId xmlns:a16="http://schemas.microsoft.com/office/drawing/2014/main" id="{07398E6C-689F-BAD1-F222-B26A9F6AF5C0}"/>
                    </a:ext>
                  </a:extLst>
                </p:cNvPr>
                <p:cNvSpPr/>
                <p:nvPr/>
              </p:nvSpPr>
              <p:spPr>
                <a:xfrm>
                  <a:off x="6658520" y="2607702"/>
                  <a:ext cx="153673" cy="2953805"/>
                </a:xfrm>
                <a:custGeom>
                  <a:avLst/>
                  <a:gdLst>
                    <a:gd name="connsiteX0" fmla="*/ 0 w 307345"/>
                    <a:gd name="connsiteY0" fmla="*/ 153673 h 2953804"/>
                    <a:gd name="connsiteX1" fmla="*/ 153673 w 307345"/>
                    <a:gd name="connsiteY1" fmla="*/ 0 h 2953804"/>
                    <a:gd name="connsiteX2" fmla="*/ 153673 w 307345"/>
                    <a:gd name="connsiteY2" fmla="*/ 0 h 2953804"/>
                    <a:gd name="connsiteX3" fmla="*/ 307346 w 307345"/>
                    <a:gd name="connsiteY3" fmla="*/ 153673 h 2953804"/>
                    <a:gd name="connsiteX4" fmla="*/ 307345 w 307345"/>
                    <a:gd name="connsiteY4" fmla="*/ 2800132 h 2953804"/>
                    <a:gd name="connsiteX5" fmla="*/ 153672 w 307345"/>
                    <a:gd name="connsiteY5" fmla="*/ 2953805 h 2953804"/>
                    <a:gd name="connsiteX6" fmla="*/ 153673 w 307345"/>
                    <a:gd name="connsiteY6" fmla="*/ 2953804 h 2953804"/>
                    <a:gd name="connsiteX7" fmla="*/ 0 w 307345"/>
                    <a:gd name="connsiteY7" fmla="*/ 2800131 h 2953804"/>
                    <a:gd name="connsiteX8" fmla="*/ 0 w 307345"/>
                    <a:gd name="connsiteY8" fmla="*/ 153673 h 2953804"/>
                    <a:gd name="connsiteX0" fmla="*/ 0 w 307346"/>
                    <a:gd name="connsiteY0" fmla="*/ 267222 h 3067354"/>
                    <a:gd name="connsiteX1" fmla="*/ 153673 w 307346"/>
                    <a:gd name="connsiteY1" fmla="*/ 113549 h 3067354"/>
                    <a:gd name="connsiteX2" fmla="*/ 153673 w 307346"/>
                    <a:gd name="connsiteY2" fmla="*/ 113549 h 3067354"/>
                    <a:gd name="connsiteX3" fmla="*/ 307346 w 307346"/>
                    <a:gd name="connsiteY3" fmla="*/ 267222 h 3067354"/>
                    <a:gd name="connsiteX4" fmla="*/ 153672 w 307346"/>
                    <a:gd name="connsiteY4" fmla="*/ 3067354 h 3067354"/>
                    <a:gd name="connsiteX5" fmla="*/ 153673 w 307346"/>
                    <a:gd name="connsiteY5" fmla="*/ 3067353 h 3067354"/>
                    <a:gd name="connsiteX6" fmla="*/ 0 w 307346"/>
                    <a:gd name="connsiteY6" fmla="*/ 2913680 h 3067354"/>
                    <a:gd name="connsiteX7" fmla="*/ 0 w 307346"/>
                    <a:gd name="connsiteY7" fmla="*/ 267222 h 3067354"/>
                    <a:gd name="connsiteX0" fmla="*/ 0 w 153673"/>
                    <a:gd name="connsiteY0" fmla="*/ 153673 h 2953805"/>
                    <a:gd name="connsiteX1" fmla="*/ 153673 w 153673"/>
                    <a:gd name="connsiteY1" fmla="*/ 0 h 2953805"/>
                    <a:gd name="connsiteX2" fmla="*/ 153673 w 153673"/>
                    <a:gd name="connsiteY2" fmla="*/ 0 h 2953805"/>
                    <a:gd name="connsiteX3" fmla="*/ 153672 w 153673"/>
                    <a:gd name="connsiteY3" fmla="*/ 2953805 h 2953805"/>
                    <a:gd name="connsiteX4" fmla="*/ 153673 w 153673"/>
                    <a:gd name="connsiteY4" fmla="*/ 2953804 h 2953805"/>
                    <a:gd name="connsiteX5" fmla="*/ 0 w 153673"/>
                    <a:gd name="connsiteY5" fmla="*/ 2800131 h 2953805"/>
                    <a:gd name="connsiteX6" fmla="*/ 0 w 153673"/>
                    <a:gd name="connsiteY6" fmla="*/ 153673 h 295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73" h="2953805">
                      <a:moveTo>
                        <a:pt x="0" y="153673"/>
                      </a:moveTo>
                      <a:cubicBezTo>
                        <a:pt x="0" y="68802"/>
                        <a:pt x="68802" y="0"/>
                        <a:pt x="153673" y="0"/>
                      </a:cubicBezTo>
                      <a:lnTo>
                        <a:pt x="153673" y="0"/>
                      </a:lnTo>
                      <a:cubicBezTo>
                        <a:pt x="153673" y="492301"/>
                        <a:pt x="153672" y="2461504"/>
                        <a:pt x="153672" y="2953805"/>
                      </a:cubicBezTo>
                      <a:lnTo>
                        <a:pt x="153673" y="2953804"/>
                      </a:lnTo>
                      <a:cubicBezTo>
                        <a:pt x="68802" y="2953804"/>
                        <a:pt x="0" y="2885002"/>
                        <a:pt x="0" y="2800131"/>
                      </a:cubicBezTo>
                      <a:lnTo>
                        <a:pt x="0" y="153673"/>
                      </a:ln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36" name="Group 103">
                <a:extLst>
                  <a:ext uri="{FF2B5EF4-FFF2-40B4-BE49-F238E27FC236}">
                    <a16:creationId xmlns:a16="http://schemas.microsoft.com/office/drawing/2014/main" id="{8284AF0F-02F9-20BE-6C4E-76AEA7AC23F4}"/>
                  </a:ext>
                </a:extLst>
              </p:cNvPr>
              <p:cNvGrpSpPr/>
              <p:nvPr/>
            </p:nvGrpSpPr>
            <p:grpSpPr>
              <a:xfrm>
                <a:off x="4638885" y="4378527"/>
                <a:ext cx="398149" cy="1220390"/>
                <a:chOff x="4411897" y="4475580"/>
                <a:chExt cx="398149" cy="1220390"/>
              </a:xfrm>
            </p:grpSpPr>
            <p:sp>
              <p:nvSpPr>
                <p:cNvPr id="48" name="Rectangle 47">
                  <a:extLst>
                    <a:ext uri="{FF2B5EF4-FFF2-40B4-BE49-F238E27FC236}">
                      <a16:creationId xmlns:a16="http://schemas.microsoft.com/office/drawing/2014/main" id="{54C280CD-28C3-EFF3-5394-EAACB6FF8680}"/>
                    </a:ext>
                  </a:extLst>
                </p:cNvPr>
                <p:cNvSpPr/>
                <p:nvPr/>
              </p:nvSpPr>
              <p:spPr>
                <a:xfrm>
                  <a:off x="4411897" y="4475580"/>
                  <a:ext cx="398149" cy="1220390"/>
                </a:xfrm>
                <a:prstGeom prst="rect">
                  <a:avLst/>
                </a:prstGeom>
                <a:solidFill>
                  <a:schemeClr val="tx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9" name="Rectangle 48">
                  <a:extLst>
                    <a:ext uri="{FF2B5EF4-FFF2-40B4-BE49-F238E27FC236}">
                      <a16:creationId xmlns:a16="http://schemas.microsoft.com/office/drawing/2014/main" id="{40FADEB9-3247-F16F-630B-EF2C14506C40}"/>
                    </a:ext>
                  </a:extLst>
                </p:cNvPr>
                <p:cNvSpPr/>
                <p:nvPr/>
              </p:nvSpPr>
              <p:spPr>
                <a:xfrm>
                  <a:off x="4412778" y="4477961"/>
                  <a:ext cx="198203" cy="1218009"/>
                </a:xfrm>
                <a:prstGeom prst="rect">
                  <a:avLst/>
                </a:prstGeom>
                <a:solidFill>
                  <a:schemeClr val="tx2">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37" name="Group 104">
                <a:extLst>
                  <a:ext uri="{FF2B5EF4-FFF2-40B4-BE49-F238E27FC236}">
                    <a16:creationId xmlns:a16="http://schemas.microsoft.com/office/drawing/2014/main" id="{0B3719E3-A741-251C-F954-EC4DF68F4924}"/>
                  </a:ext>
                </a:extLst>
              </p:cNvPr>
              <p:cNvGrpSpPr/>
              <p:nvPr/>
            </p:nvGrpSpPr>
            <p:grpSpPr>
              <a:xfrm>
                <a:off x="3712881" y="5093313"/>
                <a:ext cx="2226182" cy="647076"/>
                <a:chOff x="3712881" y="5093313"/>
                <a:chExt cx="2226182" cy="647076"/>
              </a:xfrm>
            </p:grpSpPr>
            <p:grpSp>
              <p:nvGrpSpPr>
                <p:cNvPr id="38" name="Group 105">
                  <a:extLst>
                    <a:ext uri="{FF2B5EF4-FFF2-40B4-BE49-F238E27FC236}">
                      <a16:creationId xmlns:a16="http://schemas.microsoft.com/office/drawing/2014/main" id="{E4120C5C-015A-A76F-17BA-6AD696954082}"/>
                    </a:ext>
                  </a:extLst>
                </p:cNvPr>
                <p:cNvGrpSpPr/>
                <p:nvPr/>
              </p:nvGrpSpPr>
              <p:grpSpPr>
                <a:xfrm>
                  <a:off x="4034673" y="5093313"/>
                  <a:ext cx="1606572" cy="342270"/>
                  <a:chOff x="3227937" y="4488870"/>
                  <a:chExt cx="1606572" cy="342270"/>
                </a:xfrm>
              </p:grpSpPr>
              <p:sp>
                <p:nvSpPr>
                  <p:cNvPr id="46" name="Freeform 113">
                    <a:extLst>
                      <a:ext uri="{FF2B5EF4-FFF2-40B4-BE49-F238E27FC236}">
                        <a16:creationId xmlns:a16="http://schemas.microsoft.com/office/drawing/2014/main" id="{B25BF2AB-327E-A45D-00C9-BFC99872C2E6}"/>
                      </a:ext>
                    </a:extLst>
                  </p:cNvPr>
                  <p:cNvSpPr/>
                  <p:nvPr/>
                </p:nvSpPr>
                <p:spPr>
                  <a:xfrm rot="10800000">
                    <a:off x="3227937" y="4488870"/>
                    <a:ext cx="1606572" cy="342270"/>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72" h="244476">
                        <a:moveTo>
                          <a:pt x="0" y="0"/>
                        </a:moveTo>
                        <a:lnTo>
                          <a:pt x="1394472" y="0"/>
                        </a:lnTo>
                        <a:lnTo>
                          <a:pt x="1377491" y="16642"/>
                        </a:lnTo>
                        <a:cubicBezTo>
                          <a:pt x="1203398" y="157409"/>
                          <a:pt x="962892" y="244476"/>
                          <a:pt x="697236" y="244476"/>
                        </a:cubicBezTo>
                        <a:cubicBezTo>
                          <a:pt x="431580" y="244476"/>
                          <a:pt x="191074" y="157409"/>
                          <a:pt x="16981" y="16642"/>
                        </a:cubicBezTo>
                        <a:lnTo>
                          <a:pt x="0" y="0"/>
                        </a:lnTo>
                        <a:close/>
                      </a:path>
                    </a:pathLst>
                  </a:cu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7" name="Freeform 114">
                    <a:extLst>
                      <a:ext uri="{FF2B5EF4-FFF2-40B4-BE49-F238E27FC236}">
                        <a16:creationId xmlns:a16="http://schemas.microsoft.com/office/drawing/2014/main" id="{24A7673F-FBA0-A9E2-8C0D-D637797EB3C4}"/>
                      </a:ext>
                    </a:extLst>
                  </p:cNvPr>
                  <p:cNvSpPr/>
                  <p:nvPr/>
                </p:nvSpPr>
                <p:spPr>
                  <a:xfrm rot="10800000">
                    <a:off x="3227937" y="4488870"/>
                    <a:ext cx="803296" cy="342270"/>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 name="connsiteX0" fmla="*/ 671978 w 1377491"/>
                      <a:gd name="connsiteY0" fmla="*/ 0 h 244476"/>
                      <a:gd name="connsiteX1" fmla="*/ 1377491 w 1377491"/>
                      <a:gd name="connsiteY1" fmla="*/ 0 h 244476"/>
                      <a:gd name="connsiteX2" fmla="*/ 1360510 w 1377491"/>
                      <a:gd name="connsiteY2" fmla="*/ 16642 h 244476"/>
                      <a:gd name="connsiteX3" fmla="*/ 680255 w 1377491"/>
                      <a:gd name="connsiteY3" fmla="*/ 244476 h 244476"/>
                      <a:gd name="connsiteX4" fmla="*/ 0 w 1377491"/>
                      <a:gd name="connsiteY4" fmla="*/ 16642 h 244476"/>
                      <a:gd name="connsiteX5" fmla="*/ 671978 w 1377491"/>
                      <a:gd name="connsiteY5" fmla="*/ 0 h 244476"/>
                      <a:gd name="connsiteX0" fmla="*/ 82604 w 788117"/>
                      <a:gd name="connsiteY0" fmla="*/ 0 h 244476"/>
                      <a:gd name="connsiteX1" fmla="*/ 788117 w 788117"/>
                      <a:gd name="connsiteY1" fmla="*/ 0 h 244476"/>
                      <a:gd name="connsiteX2" fmla="*/ 771136 w 788117"/>
                      <a:gd name="connsiteY2" fmla="*/ 16642 h 244476"/>
                      <a:gd name="connsiteX3" fmla="*/ 90881 w 788117"/>
                      <a:gd name="connsiteY3" fmla="*/ 244476 h 244476"/>
                      <a:gd name="connsiteX4" fmla="*/ 82604 w 788117"/>
                      <a:gd name="connsiteY4" fmla="*/ 0 h 244476"/>
                      <a:gd name="connsiteX0" fmla="*/ 48267 w 753780"/>
                      <a:gd name="connsiteY0" fmla="*/ 0 h 244476"/>
                      <a:gd name="connsiteX1" fmla="*/ 753780 w 753780"/>
                      <a:gd name="connsiteY1" fmla="*/ 0 h 244476"/>
                      <a:gd name="connsiteX2" fmla="*/ 736799 w 753780"/>
                      <a:gd name="connsiteY2" fmla="*/ 16642 h 244476"/>
                      <a:gd name="connsiteX3" fmla="*/ 56544 w 753780"/>
                      <a:gd name="connsiteY3" fmla="*/ 244476 h 244476"/>
                      <a:gd name="connsiteX4" fmla="*/ 48267 w 753780"/>
                      <a:gd name="connsiteY4" fmla="*/ 0 h 244476"/>
                      <a:gd name="connsiteX0" fmla="*/ 0 w 705513"/>
                      <a:gd name="connsiteY0" fmla="*/ 0 h 244476"/>
                      <a:gd name="connsiteX1" fmla="*/ 705513 w 705513"/>
                      <a:gd name="connsiteY1" fmla="*/ 0 h 244476"/>
                      <a:gd name="connsiteX2" fmla="*/ 688532 w 705513"/>
                      <a:gd name="connsiteY2" fmla="*/ 16642 h 244476"/>
                      <a:gd name="connsiteX3" fmla="*/ 8277 w 705513"/>
                      <a:gd name="connsiteY3" fmla="*/ 244476 h 244476"/>
                      <a:gd name="connsiteX4" fmla="*/ 0 w 705513"/>
                      <a:gd name="connsiteY4" fmla="*/ 0 h 244476"/>
                      <a:gd name="connsiteX0" fmla="*/ 0 w 705513"/>
                      <a:gd name="connsiteY0" fmla="*/ 0 h 244476"/>
                      <a:gd name="connsiteX1" fmla="*/ 705513 w 705513"/>
                      <a:gd name="connsiteY1" fmla="*/ 0 h 244476"/>
                      <a:gd name="connsiteX2" fmla="*/ 688532 w 705513"/>
                      <a:gd name="connsiteY2" fmla="*/ 16642 h 244476"/>
                      <a:gd name="connsiteX3" fmla="*/ 8277 w 705513"/>
                      <a:gd name="connsiteY3" fmla="*/ 244476 h 244476"/>
                      <a:gd name="connsiteX4" fmla="*/ 0 w 705513"/>
                      <a:gd name="connsiteY4" fmla="*/ 0 h 244476"/>
                      <a:gd name="connsiteX0" fmla="*/ 0 w 697245"/>
                      <a:gd name="connsiteY0" fmla="*/ 0 h 244476"/>
                      <a:gd name="connsiteX1" fmla="*/ 697245 w 697245"/>
                      <a:gd name="connsiteY1" fmla="*/ 0 h 244476"/>
                      <a:gd name="connsiteX2" fmla="*/ 680264 w 697245"/>
                      <a:gd name="connsiteY2" fmla="*/ 16642 h 244476"/>
                      <a:gd name="connsiteX3" fmla="*/ 9 w 697245"/>
                      <a:gd name="connsiteY3" fmla="*/ 244476 h 244476"/>
                      <a:gd name="connsiteX4" fmla="*/ 0 w 697245"/>
                      <a:gd name="connsiteY4" fmla="*/ 0 h 244476"/>
                      <a:gd name="connsiteX0" fmla="*/ 0 w 697245"/>
                      <a:gd name="connsiteY0" fmla="*/ 0 h 244476"/>
                      <a:gd name="connsiteX1" fmla="*/ 697245 w 697245"/>
                      <a:gd name="connsiteY1" fmla="*/ 0 h 244476"/>
                      <a:gd name="connsiteX2" fmla="*/ 680264 w 697245"/>
                      <a:gd name="connsiteY2" fmla="*/ 16642 h 244476"/>
                      <a:gd name="connsiteX3" fmla="*/ 9 w 697245"/>
                      <a:gd name="connsiteY3" fmla="*/ 244476 h 244476"/>
                      <a:gd name="connsiteX4" fmla="*/ 0 w 697245"/>
                      <a:gd name="connsiteY4" fmla="*/ 0 h 24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45" h="244476">
                        <a:moveTo>
                          <a:pt x="0" y="0"/>
                        </a:moveTo>
                        <a:lnTo>
                          <a:pt x="697245" y="0"/>
                        </a:lnTo>
                        <a:lnTo>
                          <a:pt x="680264" y="16642"/>
                        </a:lnTo>
                        <a:cubicBezTo>
                          <a:pt x="506171" y="157409"/>
                          <a:pt x="265665" y="244476"/>
                          <a:pt x="9" y="244476"/>
                        </a:cubicBezTo>
                        <a:cubicBezTo>
                          <a:pt x="2377" y="152123"/>
                          <a:pt x="1606" y="101977"/>
                          <a:pt x="0" y="0"/>
                        </a:cubicBez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39" name="Group 106">
                  <a:extLst>
                    <a:ext uri="{FF2B5EF4-FFF2-40B4-BE49-F238E27FC236}">
                      <a16:creationId xmlns:a16="http://schemas.microsoft.com/office/drawing/2014/main" id="{C8C8B1B1-95CC-5D23-1A9A-96846025018A}"/>
                    </a:ext>
                  </a:extLst>
                </p:cNvPr>
                <p:cNvGrpSpPr/>
                <p:nvPr/>
              </p:nvGrpSpPr>
              <p:grpSpPr>
                <a:xfrm>
                  <a:off x="3712881" y="5328270"/>
                  <a:ext cx="2226182" cy="412119"/>
                  <a:chOff x="3712881" y="5328270"/>
                  <a:chExt cx="2226182" cy="412119"/>
                </a:xfrm>
              </p:grpSpPr>
              <p:grpSp>
                <p:nvGrpSpPr>
                  <p:cNvPr id="40" name="Group 107">
                    <a:extLst>
                      <a:ext uri="{FF2B5EF4-FFF2-40B4-BE49-F238E27FC236}">
                        <a16:creationId xmlns:a16="http://schemas.microsoft.com/office/drawing/2014/main" id="{C233B70D-DF11-E1F2-7961-CE9D7C701D30}"/>
                      </a:ext>
                    </a:extLst>
                  </p:cNvPr>
                  <p:cNvGrpSpPr/>
                  <p:nvPr/>
                </p:nvGrpSpPr>
                <p:grpSpPr>
                  <a:xfrm>
                    <a:off x="3826478" y="5328270"/>
                    <a:ext cx="2000824" cy="195582"/>
                    <a:chOff x="4643757" y="4221973"/>
                    <a:chExt cx="2000824" cy="195582"/>
                  </a:xfrm>
                </p:grpSpPr>
                <p:sp>
                  <p:nvSpPr>
                    <p:cNvPr id="44" name="Rectangle 43">
                      <a:extLst>
                        <a:ext uri="{FF2B5EF4-FFF2-40B4-BE49-F238E27FC236}">
                          <a16:creationId xmlns:a16="http://schemas.microsoft.com/office/drawing/2014/main" id="{253AF00C-BAE9-053C-5470-B9C5B8AA0539}"/>
                        </a:ext>
                      </a:extLst>
                    </p:cNvPr>
                    <p:cNvSpPr/>
                    <p:nvPr/>
                  </p:nvSpPr>
                  <p:spPr>
                    <a:xfrm>
                      <a:off x="4646844" y="4221973"/>
                      <a:ext cx="1997737" cy="195582"/>
                    </a:xfrm>
                    <a:prstGeom prst="rect">
                      <a:avLst/>
                    </a:prstGeom>
                    <a:solidFill>
                      <a:schemeClr val="tx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5" name="Rectangle 44">
                      <a:extLst>
                        <a:ext uri="{FF2B5EF4-FFF2-40B4-BE49-F238E27FC236}">
                          <a16:creationId xmlns:a16="http://schemas.microsoft.com/office/drawing/2014/main" id="{174A86DA-CBDE-DA82-3FE7-6108B667A7EF}"/>
                        </a:ext>
                      </a:extLst>
                    </p:cNvPr>
                    <p:cNvSpPr/>
                    <p:nvPr/>
                  </p:nvSpPr>
                  <p:spPr>
                    <a:xfrm>
                      <a:off x="4643757" y="4221973"/>
                      <a:ext cx="1011491" cy="195582"/>
                    </a:xfrm>
                    <a:prstGeom prst="rect">
                      <a:avLst/>
                    </a:prstGeom>
                    <a:solidFill>
                      <a:schemeClr val="tx2">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41" name="Group 108">
                    <a:extLst>
                      <a:ext uri="{FF2B5EF4-FFF2-40B4-BE49-F238E27FC236}">
                        <a16:creationId xmlns:a16="http://schemas.microsoft.com/office/drawing/2014/main" id="{98991176-F02B-EBBD-23FD-DA8BE8974DF8}"/>
                      </a:ext>
                    </a:extLst>
                  </p:cNvPr>
                  <p:cNvGrpSpPr/>
                  <p:nvPr/>
                </p:nvGrpSpPr>
                <p:grpSpPr>
                  <a:xfrm>
                    <a:off x="3712881" y="5523852"/>
                    <a:ext cx="2226182" cy="216537"/>
                    <a:chOff x="2765715" y="6092836"/>
                    <a:chExt cx="2226182" cy="216537"/>
                  </a:xfrm>
                </p:grpSpPr>
                <p:sp>
                  <p:nvSpPr>
                    <p:cNvPr id="42" name="Rectangle 41">
                      <a:extLst>
                        <a:ext uri="{FF2B5EF4-FFF2-40B4-BE49-F238E27FC236}">
                          <a16:creationId xmlns:a16="http://schemas.microsoft.com/office/drawing/2014/main" id="{14A68A8E-5749-237C-4CB4-BA2E674C0F89}"/>
                        </a:ext>
                      </a:extLst>
                    </p:cNvPr>
                    <p:cNvSpPr/>
                    <p:nvPr/>
                  </p:nvSpPr>
                  <p:spPr>
                    <a:xfrm>
                      <a:off x="2770637" y="6092836"/>
                      <a:ext cx="2221260" cy="216537"/>
                    </a:xfrm>
                    <a:prstGeom prst="rect">
                      <a:avLst/>
                    </a:prstGeom>
                    <a:solidFill>
                      <a:schemeClr val="tx2">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43" name="Rectangle 42">
                      <a:extLst>
                        <a:ext uri="{FF2B5EF4-FFF2-40B4-BE49-F238E27FC236}">
                          <a16:creationId xmlns:a16="http://schemas.microsoft.com/office/drawing/2014/main" id="{10B6F973-DA81-5AE6-9131-48BAB347B24C}"/>
                        </a:ext>
                      </a:extLst>
                    </p:cNvPr>
                    <p:cNvSpPr/>
                    <p:nvPr/>
                  </p:nvSpPr>
                  <p:spPr>
                    <a:xfrm>
                      <a:off x="2765715" y="6092836"/>
                      <a:ext cx="1125088" cy="216537"/>
                    </a:xfrm>
                    <a:prstGeom prst="rect">
                      <a:avLst/>
                    </a:prstGeom>
                    <a:solidFill>
                      <a:schemeClr val="tx2">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grpSp>
        </p:grpSp>
        <p:grpSp>
          <p:nvGrpSpPr>
            <p:cNvPr id="10" name="Group 48">
              <a:extLst>
                <a:ext uri="{FF2B5EF4-FFF2-40B4-BE49-F238E27FC236}">
                  <a16:creationId xmlns:a16="http://schemas.microsoft.com/office/drawing/2014/main" id="{A6CCD136-AA34-EC66-F09D-D1417B69791D}"/>
                </a:ext>
              </a:extLst>
            </p:cNvPr>
            <p:cNvGrpSpPr/>
            <p:nvPr/>
          </p:nvGrpSpPr>
          <p:grpSpPr>
            <a:xfrm>
              <a:off x="5706121" y="1602590"/>
              <a:ext cx="2045252" cy="3167881"/>
              <a:chOff x="5706121" y="1602590"/>
              <a:chExt cx="2045252" cy="3167881"/>
            </a:xfrm>
          </p:grpSpPr>
          <p:sp>
            <p:nvSpPr>
              <p:cNvPr id="22" name="Oval 62">
                <a:extLst>
                  <a:ext uri="{FF2B5EF4-FFF2-40B4-BE49-F238E27FC236}">
                    <a16:creationId xmlns:a16="http://schemas.microsoft.com/office/drawing/2014/main" id="{948687BD-5BE3-5B6E-A9B9-88AB058FE391}"/>
                  </a:ext>
                </a:extLst>
              </p:cNvPr>
              <p:cNvSpPr/>
              <p:nvPr/>
            </p:nvSpPr>
            <p:spPr>
              <a:xfrm>
                <a:off x="6375299" y="3802225"/>
                <a:ext cx="640564" cy="64056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3" name="Oval 63">
                <a:extLst>
                  <a:ext uri="{FF2B5EF4-FFF2-40B4-BE49-F238E27FC236}">
                    <a16:creationId xmlns:a16="http://schemas.microsoft.com/office/drawing/2014/main" id="{FA2DEB29-F83E-0892-866D-E4C112F34F0A}"/>
                  </a:ext>
                </a:extLst>
              </p:cNvPr>
              <p:cNvSpPr/>
              <p:nvPr/>
            </p:nvSpPr>
            <p:spPr>
              <a:xfrm>
                <a:off x="5964171" y="3864978"/>
                <a:ext cx="640564" cy="64056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4" name="Oval 64">
                <a:extLst>
                  <a:ext uri="{FF2B5EF4-FFF2-40B4-BE49-F238E27FC236}">
                    <a16:creationId xmlns:a16="http://schemas.microsoft.com/office/drawing/2014/main" id="{9A5A7597-4DEF-B239-954F-16B4D4C882D5}"/>
                  </a:ext>
                </a:extLst>
              </p:cNvPr>
              <p:cNvSpPr/>
              <p:nvPr/>
            </p:nvSpPr>
            <p:spPr>
              <a:xfrm>
                <a:off x="6841464" y="3864978"/>
                <a:ext cx="640564" cy="64056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25" name="Group 65">
                <a:extLst>
                  <a:ext uri="{FF2B5EF4-FFF2-40B4-BE49-F238E27FC236}">
                    <a16:creationId xmlns:a16="http://schemas.microsoft.com/office/drawing/2014/main" id="{ACCAF0F0-0A8A-98F6-0C9D-EB530B4B3816}"/>
                  </a:ext>
                </a:extLst>
              </p:cNvPr>
              <p:cNvGrpSpPr/>
              <p:nvPr/>
            </p:nvGrpSpPr>
            <p:grpSpPr>
              <a:xfrm>
                <a:off x="5706121" y="1602590"/>
                <a:ext cx="2045252" cy="3167881"/>
                <a:chOff x="5706121" y="1602590"/>
                <a:chExt cx="2045252" cy="3167881"/>
              </a:xfrm>
            </p:grpSpPr>
            <p:sp>
              <p:nvSpPr>
                <p:cNvPr id="26" name="Rectangle 25">
                  <a:extLst>
                    <a:ext uri="{FF2B5EF4-FFF2-40B4-BE49-F238E27FC236}">
                      <a16:creationId xmlns:a16="http://schemas.microsoft.com/office/drawing/2014/main" id="{732E1E82-C80C-CCC1-D8C9-78BBB245E589}"/>
                    </a:ext>
                  </a:extLst>
                </p:cNvPr>
                <p:cNvSpPr/>
                <p:nvPr/>
              </p:nvSpPr>
              <p:spPr>
                <a:xfrm>
                  <a:off x="6696111" y="1804935"/>
                  <a:ext cx="67055" cy="2647798"/>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27" name="Group 81">
                  <a:extLst>
                    <a:ext uri="{FF2B5EF4-FFF2-40B4-BE49-F238E27FC236}">
                      <a16:creationId xmlns:a16="http://schemas.microsoft.com/office/drawing/2014/main" id="{AF394875-6E51-1A33-8714-274E6BDFF325}"/>
                    </a:ext>
                  </a:extLst>
                </p:cNvPr>
                <p:cNvGrpSpPr/>
                <p:nvPr/>
              </p:nvGrpSpPr>
              <p:grpSpPr>
                <a:xfrm>
                  <a:off x="6249065" y="1602590"/>
                  <a:ext cx="961145" cy="2903702"/>
                  <a:chOff x="6249065" y="1602590"/>
                  <a:chExt cx="961145" cy="2903702"/>
                </a:xfrm>
              </p:grpSpPr>
              <p:sp>
                <p:nvSpPr>
                  <p:cNvPr id="31" name="Rectangle 30">
                    <a:extLst>
                      <a:ext uri="{FF2B5EF4-FFF2-40B4-BE49-F238E27FC236}">
                        <a16:creationId xmlns:a16="http://schemas.microsoft.com/office/drawing/2014/main" id="{E83C2794-2324-89AC-1A24-D59D5280A9E2}"/>
                      </a:ext>
                    </a:extLst>
                  </p:cNvPr>
                  <p:cNvSpPr/>
                  <p:nvPr/>
                </p:nvSpPr>
                <p:spPr>
                  <a:xfrm rot="20460000">
                    <a:off x="7143155" y="1723430"/>
                    <a:ext cx="67055" cy="2782862"/>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32" name="Rectangle 31">
                    <a:extLst>
                      <a:ext uri="{FF2B5EF4-FFF2-40B4-BE49-F238E27FC236}">
                        <a16:creationId xmlns:a16="http://schemas.microsoft.com/office/drawing/2014/main" id="{9DFDA3C8-BFA5-C768-3DAE-6C5C261F09D2}"/>
                      </a:ext>
                    </a:extLst>
                  </p:cNvPr>
                  <p:cNvSpPr/>
                  <p:nvPr/>
                </p:nvSpPr>
                <p:spPr>
                  <a:xfrm rot="1140000" flipH="1">
                    <a:off x="6249065" y="1729913"/>
                    <a:ext cx="67055" cy="2755309"/>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33" name="Freeform 100">
                    <a:extLst>
                      <a:ext uri="{FF2B5EF4-FFF2-40B4-BE49-F238E27FC236}">
                        <a16:creationId xmlns:a16="http://schemas.microsoft.com/office/drawing/2014/main" id="{E0247EC9-7A35-D86F-D37A-03998F798D11}"/>
                      </a:ext>
                    </a:extLst>
                  </p:cNvPr>
                  <p:cNvSpPr/>
                  <p:nvPr/>
                </p:nvSpPr>
                <p:spPr>
                  <a:xfrm>
                    <a:off x="6616129" y="1602590"/>
                    <a:ext cx="227017" cy="227016"/>
                  </a:xfrm>
                  <a:custGeom>
                    <a:avLst/>
                    <a:gdLst>
                      <a:gd name="connsiteX0" fmla="*/ 77391 w 154782"/>
                      <a:gd name="connsiteY0" fmla="*/ 0 h 154782"/>
                      <a:gd name="connsiteX1" fmla="*/ 154782 w 154782"/>
                      <a:gd name="connsiteY1" fmla="*/ 77391 h 154782"/>
                      <a:gd name="connsiteX2" fmla="*/ 77391 w 154782"/>
                      <a:gd name="connsiteY2" fmla="*/ 154782 h 154782"/>
                      <a:gd name="connsiteX3" fmla="*/ 0 w 154782"/>
                      <a:gd name="connsiteY3" fmla="*/ 77391 h 154782"/>
                      <a:gd name="connsiteX4" fmla="*/ 77391 w 154782"/>
                      <a:gd name="connsiteY4" fmla="*/ 0 h 154782"/>
                      <a:gd name="connsiteX5" fmla="*/ 77390 w 154782"/>
                      <a:gd name="connsiteY5" fmla="*/ 35717 h 154782"/>
                      <a:gd name="connsiteX6" fmla="*/ 35717 w 154782"/>
                      <a:gd name="connsiteY6" fmla="*/ 77390 h 154782"/>
                      <a:gd name="connsiteX7" fmla="*/ 77390 w 154782"/>
                      <a:gd name="connsiteY7" fmla="*/ 119063 h 154782"/>
                      <a:gd name="connsiteX8" fmla="*/ 119063 w 154782"/>
                      <a:gd name="connsiteY8" fmla="*/ 77390 h 154782"/>
                      <a:gd name="connsiteX9" fmla="*/ 77390 w 154782"/>
                      <a:gd name="connsiteY9" fmla="*/ 35717 h 1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782" h="154782">
                        <a:moveTo>
                          <a:pt x="77391" y="0"/>
                        </a:moveTo>
                        <a:cubicBezTo>
                          <a:pt x="120133" y="0"/>
                          <a:pt x="154782" y="34649"/>
                          <a:pt x="154782" y="77391"/>
                        </a:cubicBezTo>
                        <a:cubicBezTo>
                          <a:pt x="154782" y="120133"/>
                          <a:pt x="120133" y="154782"/>
                          <a:pt x="77391" y="154782"/>
                        </a:cubicBezTo>
                        <a:cubicBezTo>
                          <a:pt x="34649" y="154782"/>
                          <a:pt x="0" y="120133"/>
                          <a:pt x="0" y="77391"/>
                        </a:cubicBezTo>
                        <a:cubicBezTo>
                          <a:pt x="0" y="34649"/>
                          <a:pt x="34649" y="0"/>
                          <a:pt x="77391" y="0"/>
                        </a:cubicBezTo>
                        <a:close/>
                        <a:moveTo>
                          <a:pt x="77390" y="35717"/>
                        </a:moveTo>
                        <a:cubicBezTo>
                          <a:pt x="54375" y="35717"/>
                          <a:pt x="35717" y="54375"/>
                          <a:pt x="35717" y="77390"/>
                        </a:cubicBezTo>
                        <a:cubicBezTo>
                          <a:pt x="35717" y="100405"/>
                          <a:pt x="54375" y="119063"/>
                          <a:pt x="77390" y="119063"/>
                        </a:cubicBezTo>
                        <a:cubicBezTo>
                          <a:pt x="100405" y="119063"/>
                          <a:pt x="119063" y="100405"/>
                          <a:pt x="119063" y="77390"/>
                        </a:cubicBezTo>
                        <a:cubicBezTo>
                          <a:pt x="119063" y="54375"/>
                          <a:pt x="100405" y="35717"/>
                          <a:pt x="77390" y="35717"/>
                        </a:cubicBezTo>
                        <a:close/>
                      </a:path>
                    </a:pathLst>
                  </a:cu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28" name="Group 84">
                  <a:extLst>
                    <a:ext uri="{FF2B5EF4-FFF2-40B4-BE49-F238E27FC236}">
                      <a16:creationId xmlns:a16="http://schemas.microsoft.com/office/drawing/2014/main" id="{1F306A16-381E-8E4E-7637-6CFA13BEEFCF}"/>
                    </a:ext>
                  </a:extLst>
                </p:cNvPr>
                <p:cNvGrpSpPr/>
                <p:nvPr/>
              </p:nvGrpSpPr>
              <p:grpSpPr>
                <a:xfrm>
                  <a:off x="5706121" y="4386290"/>
                  <a:ext cx="2045252" cy="384181"/>
                  <a:chOff x="3576690" y="4425209"/>
                  <a:chExt cx="2045252" cy="384181"/>
                </a:xfrm>
              </p:grpSpPr>
              <p:sp>
                <p:nvSpPr>
                  <p:cNvPr id="29" name="Freeform 86">
                    <a:extLst>
                      <a:ext uri="{FF2B5EF4-FFF2-40B4-BE49-F238E27FC236}">
                        <a16:creationId xmlns:a16="http://schemas.microsoft.com/office/drawing/2014/main" id="{9DC77508-823C-E74C-CB99-DF3431FA87D5}"/>
                      </a:ext>
                    </a:extLst>
                  </p:cNvPr>
                  <p:cNvSpPr/>
                  <p:nvPr/>
                </p:nvSpPr>
                <p:spPr>
                  <a:xfrm>
                    <a:off x="3576690" y="4425209"/>
                    <a:ext cx="2045252" cy="384181"/>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72" h="244476">
                        <a:moveTo>
                          <a:pt x="0" y="0"/>
                        </a:moveTo>
                        <a:lnTo>
                          <a:pt x="1394472" y="0"/>
                        </a:lnTo>
                        <a:lnTo>
                          <a:pt x="1377491" y="16642"/>
                        </a:lnTo>
                        <a:cubicBezTo>
                          <a:pt x="1203398" y="157409"/>
                          <a:pt x="962892" y="244476"/>
                          <a:pt x="697236" y="244476"/>
                        </a:cubicBezTo>
                        <a:cubicBezTo>
                          <a:pt x="431580" y="244476"/>
                          <a:pt x="191074" y="157409"/>
                          <a:pt x="16981" y="16642"/>
                        </a:cubicBezTo>
                        <a:lnTo>
                          <a:pt x="0" y="0"/>
                        </a:lnTo>
                        <a:close/>
                      </a:path>
                    </a:pathLst>
                  </a:cu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30" name="Freeform 87">
                    <a:extLst>
                      <a:ext uri="{FF2B5EF4-FFF2-40B4-BE49-F238E27FC236}">
                        <a16:creationId xmlns:a16="http://schemas.microsoft.com/office/drawing/2014/main" id="{984A9ACD-660A-9291-FFE0-16E04BDA341D}"/>
                      </a:ext>
                    </a:extLst>
                  </p:cNvPr>
                  <p:cNvSpPr/>
                  <p:nvPr/>
                </p:nvSpPr>
                <p:spPr>
                  <a:xfrm>
                    <a:off x="3576690" y="4425209"/>
                    <a:ext cx="1023696" cy="384181"/>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 name="connsiteX0" fmla="*/ 0 w 1394472"/>
                      <a:gd name="connsiteY0" fmla="*/ 0 h 244476"/>
                      <a:gd name="connsiteX1" fmla="*/ 1394472 w 1394472"/>
                      <a:gd name="connsiteY1" fmla="*/ 0 h 244476"/>
                      <a:gd name="connsiteX2" fmla="*/ 697236 w 1394472"/>
                      <a:gd name="connsiteY2" fmla="*/ 244476 h 244476"/>
                      <a:gd name="connsiteX3" fmla="*/ 16981 w 1394472"/>
                      <a:gd name="connsiteY3" fmla="*/ 16642 h 244476"/>
                      <a:gd name="connsiteX4" fmla="*/ 0 w 1394472"/>
                      <a:gd name="connsiteY4" fmla="*/ 0 h 244476"/>
                      <a:gd name="connsiteX0" fmla="*/ 0 w 701212"/>
                      <a:gd name="connsiteY0" fmla="*/ 0 h 244476"/>
                      <a:gd name="connsiteX1" fmla="*/ 701212 w 701212"/>
                      <a:gd name="connsiteY1" fmla="*/ 1515 h 244476"/>
                      <a:gd name="connsiteX2" fmla="*/ 697236 w 701212"/>
                      <a:gd name="connsiteY2" fmla="*/ 244476 h 244476"/>
                      <a:gd name="connsiteX3" fmla="*/ 16981 w 701212"/>
                      <a:gd name="connsiteY3" fmla="*/ 16642 h 244476"/>
                      <a:gd name="connsiteX4" fmla="*/ 0 w 701212"/>
                      <a:gd name="connsiteY4" fmla="*/ 0 h 244476"/>
                      <a:gd name="connsiteX0" fmla="*/ 0 w 697965"/>
                      <a:gd name="connsiteY0" fmla="*/ 0 h 244476"/>
                      <a:gd name="connsiteX1" fmla="*/ 697965 w 697965"/>
                      <a:gd name="connsiteY1" fmla="*/ 1515 h 244476"/>
                      <a:gd name="connsiteX2" fmla="*/ 697236 w 697965"/>
                      <a:gd name="connsiteY2" fmla="*/ 244476 h 244476"/>
                      <a:gd name="connsiteX3" fmla="*/ 16981 w 697965"/>
                      <a:gd name="connsiteY3" fmla="*/ 16642 h 244476"/>
                      <a:gd name="connsiteX4" fmla="*/ 0 w 697965"/>
                      <a:gd name="connsiteY4" fmla="*/ 0 h 24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965" h="244476">
                        <a:moveTo>
                          <a:pt x="0" y="0"/>
                        </a:moveTo>
                        <a:lnTo>
                          <a:pt x="697965" y="1515"/>
                        </a:lnTo>
                        <a:cubicBezTo>
                          <a:pt x="696640" y="82502"/>
                          <a:pt x="698561" y="163489"/>
                          <a:pt x="697236" y="244476"/>
                        </a:cubicBezTo>
                        <a:cubicBezTo>
                          <a:pt x="431580" y="244476"/>
                          <a:pt x="191074" y="157409"/>
                          <a:pt x="16981" y="16642"/>
                        </a:cubicBezTo>
                        <a:lnTo>
                          <a:pt x="0" y="0"/>
                        </a:ln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grpSp>
        <p:grpSp>
          <p:nvGrpSpPr>
            <p:cNvPr id="11" name="Group 49">
              <a:extLst>
                <a:ext uri="{FF2B5EF4-FFF2-40B4-BE49-F238E27FC236}">
                  <a16:creationId xmlns:a16="http://schemas.microsoft.com/office/drawing/2014/main" id="{005E1088-EFB0-016F-C9D1-E7BC614972A6}"/>
                </a:ext>
              </a:extLst>
            </p:cNvPr>
            <p:cNvGrpSpPr/>
            <p:nvPr/>
          </p:nvGrpSpPr>
          <p:grpSpPr>
            <a:xfrm>
              <a:off x="1875555" y="1602590"/>
              <a:ext cx="2045252" cy="3167881"/>
              <a:chOff x="1875555" y="1602590"/>
              <a:chExt cx="2045252" cy="3167881"/>
            </a:xfrm>
          </p:grpSpPr>
          <p:sp>
            <p:nvSpPr>
              <p:cNvPr id="12" name="Oval 50">
                <a:extLst>
                  <a:ext uri="{FF2B5EF4-FFF2-40B4-BE49-F238E27FC236}">
                    <a16:creationId xmlns:a16="http://schemas.microsoft.com/office/drawing/2014/main" id="{1174422F-E137-23C9-BEE8-41B613A0B359}"/>
                  </a:ext>
                </a:extLst>
              </p:cNvPr>
              <p:cNvSpPr/>
              <p:nvPr/>
            </p:nvSpPr>
            <p:spPr>
              <a:xfrm>
                <a:off x="2380564" y="3537391"/>
                <a:ext cx="1072245" cy="1072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13" name="Group 52">
                <a:extLst>
                  <a:ext uri="{FF2B5EF4-FFF2-40B4-BE49-F238E27FC236}">
                    <a16:creationId xmlns:a16="http://schemas.microsoft.com/office/drawing/2014/main" id="{B5A4D419-A0AE-F361-FE9B-23E99C50C580}"/>
                  </a:ext>
                </a:extLst>
              </p:cNvPr>
              <p:cNvGrpSpPr/>
              <p:nvPr/>
            </p:nvGrpSpPr>
            <p:grpSpPr>
              <a:xfrm>
                <a:off x="2442197" y="1602590"/>
                <a:ext cx="961145" cy="2903702"/>
                <a:chOff x="2442197" y="1602590"/>
                <a:chExt cx="961145" cy="2903702"/>
              </a:xfrm>
            </p:grpSpPr>
            <p:sp>
              <p:nvSpPr>
                <p:cNvPr id="17" name="Rectangle 16">
                  <a:extLst>
                    <a:ext uri="{FF2B5EF4-FFF2-40B4-BE49-F238E27FC236}">
                      <a16:creationId xmlns:a16="http://schemas.microsoft.com/office/drawing/2014/main" id="{E78980D2-EB06-E511-2E8E-CC2DF5BEA105}"/>
                    </a:ext>
                  </a:extLst>
                </p:cNvPr>
                <p:cNvSpPr/>
                <p:nvPr/>
              </p:nvSpPr>
              <p:spPr>
                <a:xfrm>
                  <a:off x="2889243" y="1804935"/>
                  <a:ext cx="67055" cy="2647798"/>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9" name="Rectangle 18">
                  <a:extLst>
                    <a:ext uri="{FF2B5EF4-FFF2-40B4-BE49-F238E27FC236}">
                      <a16:creationId xmlns:a16="http://schemas.microsoft.com/office/drawing/2014/main" id="{37F96EE0-7933-F938-5655-8C0DE0B56F34}"/>
                    </a:ext>
                  </a:extLst>
                </p:cNvPr>
                <p:cNvSpPr/>
                <p:nvPr/>
              </p:nvSpPr>
              <p:spPr>
                <a:xfrm rot="20460000">
                  <a:off x="3336287" y="1723430"/>
                  <a:ext cx="67055" cy="2782862"/>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0" name="Rectangle 19">
                  <a:extLst>
                    <a:ext uri="{FF2B5EF4-FFF2-40B4-BE49-F238E27FC236}">
                      <a16:creationId xmlns:a16="http://schemas.microsoft.com/office/drawing/2014/main" id="{C4A99197-11A6-AEC0-2A6F-BCCAA94E1E68}"/>
                    </a:ext>
                  </a:extLst>
                </p:cNvPr>
                <p:cNvSpPr/>
                <p:nvPr/>
              </p:nvSpPr>
              <p:spPr>
                <a:xfrm rot="1140000" flipH="1">
                  <a:off x="2442197" y="1729913"/>
                  <a:ext cx="67055" cy="2755309"/>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1" name="Freeform 61">
                  <a:extLst>
                    <a:ext uri="{FF2B5EF4-FFF2-40B4-BE49-F238E27FC236}">
                      <a16:creationId xmlns:a16="http://schemas.microsoft.com/office/drawing/2014/main" id="{914C36FB-1244-EA70-F485-8C06DAD9736B}"/>
                    </a:ext>
                  </a:extLst>
                </p:cNvPr>
                <p:cNvSpPr/>
                <p:nvPr/>
              </p:nvSpPr>
              <p:spPr>
                <a:xfrm>
                  <a:off x="2809261" y="1602590"/>
                  <a:ext cx="227017" cy="227016"/>
                </a:xfrm>
                <a:custGeom>
                  <a:avLst/>
                  <a:gdLst>
                    <a:gd name="connsiteX0" fmla="*/ 77391 w 154782"/>
                    <a:gd name="connsiteY0" fmla="*/ 0 h 154782"/>
                    <a:gd name="connsiteX1" fmla="*/ 154782 w 154782"/>
                    <a:gd name="connsiteY1" fmla="*/ 77391 h 154782"/>
                    <a:gd name="connsiteX2" fmla="*/ 77391 w 154782"/>
                    <a:gd name="connsiteY2" fmla="*/ 154782 h 154782"/>
                    <a:gd name="connsiteX3" fmla="*/ 0 w 154782"/>
                    <a:gd name="connsiteY3" fmla="*/ 77391 h 154782"/>
                    <a:gd name="connsiteX4" fmla="*/ 77391 w 154782"/>
                    <a:gd name="connsiteY4" fmla="*/ 0 h 154782"/>
                    <a:gd name="connsiteX5" fmla="*/ 77390 w 154782"/>
                    <a:gd name="connsiteY5" fmla="*/ 35717 h 154782"/>
                    <a:gd name="connsiteX6" fmla="*/ 35717 w 154782"/>
                    <a:gd name="connsiteY6" fmla="*/ 77390 h 154782"/>
                    <a:gd name="connsiteX7" fmla="*/ 77390 w 154782"/>
                    <a:gd name="connsiteY7" fmla="*/ 119063 h 154782"/>
                    <a:gd name="connsiteX8" fmla="*/ 119063 w 154782"/>
                    <a:gd name="connsiteY8" fmla="*/ 77390 h 154782"/>
                    <a:gd name="connsiteX9" fmla="*/ 77390 w 154782"/>
                    <a:gd name="connsiteY9" fmla="*/ 35717 h 1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782" h="154782">
                      <a:moveTo>
                        <a:pt x="77391" y="0"/>
                      </a:moveTo>
                      <a:cubicBezTo>
                        <a:pt x="120133" y="0"/>
                        <a:pt x="154782" y="34649"/>
                        <a:pt x="154782" y="77391"/>
                      </a:cubicBezTo>
                      <a:cubicBezTo>
                        <a:pt x="154782" y="120133"/>
                        <a:pt x="120133" y="154782"/>
                        <a:pt x="77391" y="154782"/>
                      </a:cubicBezTo>
                      <a:cubicBezTo>
                        <a:pt x="34649" y="154782"/>
                        <a:pt x="0" y="120133"/>
                        <a:pt x="0" y="77391"/>
                      </a:cubicBezTo>
                      <a:cubicBezTo>
                        <a:pt x="0" y="34649"/>
                        <a:pt x="34649" y="0"/>
                        <a:pt x="77391" y="0"/>
                      </a:cubicBezTo>
                      <a:close/>
                      <a:moveTo>
                        <a:pt x="77390" y="35717"/>
                      </a:moveTo>
                      <a:cubicBezTo>
                        <a:pt x="54375" y="35717"/>
                        <a:pt x="35717" y="54375"/>
                        <a:pt x="35717" y="77390"/>
                      </a:cubicBezTo>
                      <a:cubicBezTo>
                        <a:pt x="35717" y="100405"/>
                        <a:pt x="54375" y="119063"/>
                        <a:pt x="77390" y="119063"/>
                      </a:cubicBezTo>
                      <a:cubicBezTo>
                        <a:pt x="100405" y="119063"/>
                        <a:pt x="119063" y="100405"/>
                        <a:pt x="119063" y="77390"/>
                      </a:cubicBezTo>
                      <a:cubicBezTo>
                        <a:pt x="119063" y="54375"/>
                        <a:pt x="100405" y="35717"/>
                        <a:pt x="77390" y="35717"/>
                      </a:cubicBezTo>
                      <a:close/>
                    </a:path>
                  </a:pathLst>
                </a:cu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nvGrpSpPr>
              <p:cNvPr id="14" name="Group 55">
                <a:extLst>
                  <a:ext uri="{FF2B5EF4-FFF2-40B4-BE49-F238E27FC236}">
                    <a16:creationId xmlns:a16="http://schemas.microsoft.com/office/drawing/2014/main" id="{4AE14BBA-4280-9719-592D-78B7021D6576}"/>
                  </a:ext>
                </a:extLst>
              </p:cNvPr>
              <p:cNvGrpSpPr/>
              <p:nvPr/>
            </p:nvGrpSpPr>
            <p:grpSpPr>
              <a:xfrm>
                <a:off x="1875555" y="4386290"/>
                <a:ext cx="2045252" cy="384181"/>
                <a:chOff x="3576690" y="4425209"/>
                <a:chExt cx="2045252" cy="384181"/>
              </a:xfrm>
            </p:grpSpPr>
            <p:sp>
              <p:nvSpPr>
                <p:cNvPr id="15" name="Freeform 56">
                  <a:extLst>
                    <a:ext uri="{FF2B5EF4-FFF2-40B4-BE49-F238E27FC236}">
                      <a16:creationId xmlns:a16="http://schemas.microsoft.com/office/drawing/2014/main" id="{829D175B-D8FA-D1E7-AD3C-1629F3C6A7A4}"/>
                    </a:ext>
                  </a:extLst>
                </p:cNvPr>
                <p:cNvSpPr/>
                <p:nvPr/>
              </p:nvSpPr>
              <p:spPr>
                <a:xfrm>
                  <a:off x="3576690" y="4425209"/>
                  <a:ext cx="2045252" cy="384181"/>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72" h="244476">
                      <a:moveTo>
                        <a:pt x="0" y="0"/>
                      </a:moveTo>
                      <a:lnTo>
                        <a:pt x="1394472" y="0"/>
                      </a:lnTo>
                      <a:lnTo>
                        <a:pt x="1377491" y="16642"/>
                      </a:lnTo>
                      <a:cubicBezTo>
                        <a:pt x="1203398" y="157409"/>
                        <a:pt x="962892" y="244476"/>
                        <a:pt x="697236" y="244476"/>
                      </a:cubicBezTo>
                      <a:cubicBezTo>
                        <a:pt x="431580" y="244476"/>
                        <a:pt x="191074" y="157409"/>
                        <a:pt x="16981" y="16642"/>
                      </a:cubicBezTo>
                      <a:lnTo>
                        <a:pt x="0" y="0"/>
                      </a:lnTo>
                      <a:close/>
                    </a:path>
                  </a:pathLst>
                </a:custGeom>
                <a:gradFill>
                  <a:gsLst>
                    <a:gs pos="50000">
                      <a:schemeClr val="bg2">
                        <a:lumMod val="75000"/>
                      </a:schemeClr>
                    </a:gs>
                    <a:gs pos="51000">
                      <a:schemeClr val="bg2">
                        <a:lumMod val="8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6" name="Freeform 57">
                  <a:extLst>
                    <a:ext uri="{FF2B5EF4-FFF2-40B4-BE49-F238E27FC236}">
                      <a16:creationId xmlns:a16="http://schemas.microsoft.com/office/drawing/2014/main" id="{8A57E075-73FD-A1CD-4ABC-BCA3857B2C70}"/>
                    </a:ext>
                  </a:extLst>
                </p:cNvPr>
                <p:cNvSpPr/>
                <p:nvPr/>
              </p:nvSpPr>
              <p:spPr>
                <a:xfrm>
                  <a:off x="3576690" y="4425209"/>
                  <a:ext cx="1023696" cy="384181"/>
                </a:xfrm>
                <a:custGeom>
                  <a:avLst/>
                  <a:gdLst>
                    <a:gd name="connsiteX0" fmla="*/ 0 w 1394472"/>
                    <a:gd name="connsiteY0" fmla="*/ 0 h 244476"/>
                    <a:gd name="connsiteX1" fmla="*/ 1394472 w 1394472"/>
                    <a:gd name="connsiteY1" fmla="*/ 0 h 244476"/>
                    <a:gd name="connsiteX2" fmla="*/ 1377491 w 1394472"/>
                    <a:gd name="connsiteY2" fmla="*/ 16642 h 244476"/>
                    <a:gd name="connsiteX3" fmla="*/ 697236 w 1394472"/>
                    <a:gd name="connsiteY3" fmla="*/ 244476 h 244476"/>
                    <a:gd name="connsiteX4" fmla="*/ 16981 w 1394472"/>
                    <a:gd name="connsiteY4" fmla="*/ 16642 h 244476"/>
                    <a:gd name="connsiteX5" fmla="*/ 0 w 1394472"/>
                    <a:gd name="connsiteY5" fmla="*/ 0 h 244476"/>
                    <a:gd name="connsiteX0" fmla="*/ 0 w 1394472"/>
                    <a:gd name="connsiteY0" fmla="*/ 0 h 244476"/>
                    <a:gd name="connsiteX1" fmla="*/ 1394472 w 1394472"/>
                    <a:gd name="connsiteY1" fmla="*/ 0 h 244476"/>
                    <a:gd name="connsiteX2" fmla="*/ 697236 w 1394472"/>
                    <a:gd name="connsiteY2" fmla="*/ 244476 h 244476"/>
                    <a:gd name="connsiteX3" fmla="*/ 16981 w 1394472"/>
                    <a:gd name="connsiteY3" fmla="*/ 16642 h 244476"/>
                    <a:gd name="connsiteX4" fmla="*/ 0 w 1394472"/>
                    <a:gd name="connsiteY4" fmla="*/ 0 h 244476"/>
                    <a:gd name="connsiteX0" fmla="*/ 0 w 701212"/>
                    <a:gd name="connsiteY0" fmla="*/ 0 h 244476"/>
                    <a:gd name="connsiteX1" fmla="*/ 701212 w 701212"/>
                    <a:gd name="connsiteY1" fmla="*/ 1515 h 244476"/>
                    <a:gd name="connsiteX2" fmla="*/ 697236 w 701212"/>
                    <a:gd name="connsiteY2" fmla="*/ 244476 h 244476"/>
                    <a:gd name="connsiteX3" fmla="*/ 16981 w 701212"/>
                    <a:gd name="connsiteY3" fmla="*/ 16642 h 244476"/>
                    <a:gd name="connsiteX4" fmla="*/ 0 w 701212"/>
                    <a:gd name="connsiteY4" fmla="*/ 0 h 244476"/>
                    <a:gd name="connsiteX0" fmla="*/ 0 w 697965"/>
                    <a:gd name="connsiteY0" fmla="*/ 0 h 244476"/>
                    <a:gd name="connsiteX1" fmla="*/ 697965 w 697965"/>
                    <a:gd name="connsiteY1" fmla="*/ 1515 h 244476"/>
                    <a:gd name="connsiteX2" fmla="*/ 697236 w 697965"/>
                    <a:gd name="connsiteY2" fmla="*/ 244476 h 244476"/>
                    <a:gd name="connsiteX3" fmla="*/ 16981 w 697965"/>
                    <a:gd name="connsiteY3" fmla="*/ 16642 h 244476"/>
                    <a:gd name="connsiteX4" fmla="*/ 0 w 697965"/>
                    <a:gd name="connsiteY4" fmla="*/ 0 h 24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965" h="244476">
                      <a:moveTo>
                        <a:pt x="0" y="0"/>
                      </a:moveTo>
                      <a:lnTo>
                        <a:pt x="697965" y="1515"/>
                      </a:lnTo>
                      <a:cubicBezTo>
                        <a:pt x="696640" y="82502"/>
                        <a:pt x="698561" y="163489"/>
                        <a:pt x="697236" y="244476"/>
                      </a:cubicBezTo>
                      <a:cubicBezTo>
                        <a:pt x="431580" y="244476"/>
                        <a:pt x="191074" y="157409"/>
                        <a:pt x="16981" y="16642"/>
                      </a:cubicBezTo>
                      <a:lnTo>
                        <a:pt x="0" y="0"/>
                      </a:lnTo>
                      <a:close/>
                    </a:path>
                  </a:pathLst>
                </a:cu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grpSp>
      </p:grpSp>
      <p:sp>
        <p:nvSpPr>
          <p:cNvPr id="56" name="ZoneTexte 7">
            <a:extLst>
              <a:ext uri="{FF2B5EF4-FFF2-40B4-BE49-F238E27FC236}">
                <a16:creationId xmlns:a16="http://schemas.microsoft.com/office/drawing/2014/main" id="{CAF43B8E-D971-A22B-A4A8-469B0A32CF99}"/>
              </a:ext>
            </a:extLst>
          </p:cNvPr>
          <p:cNvSpPr txBox="1"/>
          <p:nvPr/>
        </p:nvSpPr>
        <p:spPr>
          <a:xfrm>
            <a:off x="9995680" y="4896132"/>
            <a:ext cx="814729" cy="482215"/>
          </a:xfrm>
          <a:prstGeom prst="rect">
            <a:avLst/>
          </a:prstGeom>
          <a:noFill/>
        </p:spPr>
        <p:txBody>
          <a:bodyPr wrap="square" lIns="0" tIns="0" rIns="0" bIns="0" rtlCol="0">
            <a:noAutofit/>
          </a:bodyPr>
          <a:lstStyle/>
          <a:p>
            <a:pPr algn="ctr"/>
            <a:r>
              <a:rPr lang="fr-FR" sz="2667"/>
              <a:t>+</a:t>
            </a:r>
          </a:p>
        </p:txBody>
      </p:sp>
      <p:sp>
        <p:nvSpPr>
          <p:cNvPr id="57" name="ZoneTexte 63">
            <a:extLst>
              <a:ext uri="{FF2B5EF4-FFF2-40B4-BE49-F238E27FC236}">
                <a16:creationId xmlns:a16="http://schemas.microsoft.com/office/drawing/2014/main" id="{EBC38478-09B9-D8DD-A180-A03B6C9AA1BA}"/>
              </a:ext>
            </a:extLst>
          </p:cNvPr>
          <p:cNvSpPr txBox="1"/>
          <p:nvPr/>
        </p:nvSpPr>
        <p:spPr>
          <a:xfrm>
            <a:off x="7164740" y="4956196"/>
            <a:ext cx="814729" cy="482215"/>
          </a:xfrm>
          <a:prstGeom prst="rect">
            <a:avLst/>
          </a:prstGeom>
          <a:noFill/>
        </p:spPr>
        <p:txBody>
          <a:bodyPr wrap="square" lIns="0" tIns="0" rIns="0" bIns="0" rtlCol="0">
            <a:noAutofit/>
          </a:bodyPr>
          <a:lstStyle/>
          <a:p>
            <a:pPr algn="ctr"/>
            <a:r>
              <a:rPr lang="fr-FR" sz="2667"/>
              <a:t>-</a:t>
            </a:r>
          </a:p>
        </p:txBody>
      </p:sp>
      <p:sp>
        <p:nvSpPr>
          <p:cNvPr id="60" name="Slide Number Placeholder 3">
            <a:extLst>
              <a:ext uri="{FF2B5EF4-FFF2-40B4-BE49-F238E27FC236}">
                <a16:creationId xmlns:a16="http://schemas.microsoft.com/office/drawing/2014/main" id="{289DC3B1-3E7E-AA52-B016-CA885A0D8CDF}"/>
              </a:ext>
            </a:extLst>
          </p:cNvPr>
          <p:cNvSpPr>
            <a:spLocks noGrp="1"/>
          </p:cNvSpPr>
          <p:nvPr>
            <p:ph type="sldNum" sz="quarter" idx="17"/>
          </p:nvPr>
        </p:nvSpPr>
        <p:spPr>
          <a:xfrm>
            <a:off x="11449147"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28</a:t>
            </a:fld>
            <a:endParaRPr lang="en-US"/>
          </a:p>
        </p:txBody>
      </p:sp>
      <p:pic>
        <p:nvPicPr>
          <p:cNvPr id="58" name="Picture 2" descr="Drapeaux Monde Banque d'images et photos libres de droit - iStock">
            <a:extLst>
              <a:ext uri="{FF2B5EF4-FFF2-40B4-BE49-F238E27FC236}">
                <a16:creationId xmlns:a16="http://schemas.microsoft.com/office/drawing/2014/main" id="{C8E1C4FE-953C-CC9F-D9CF-EB4C78B24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fade">
                                      <p:cBhvr>
                                        <p:cTn id="45" dur="500"/>
                                        <p:tgtEl>
                                          <p:spTgt spid="3">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5" end="15"/>
                                            </p:txEl>
                                          </p:spTgt>
                                        </p:tgtEl>
                                        <p:attrNameLst>
                                          <p:attrName>style.visibility</p:attrName>
                                        </p:attrNameLst>
                                      </p:cBhvr>
                                      <p:to>
                                        <p:strVal val="visible"/>
                                      </p:to>
                                    </p:set>
                                    <p:animEffect transition="in" filter="fade">
                                      <p:cBhvr>
                                        <p:cTn id="4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A06336DD-CB21-42CF-83A8-7599C16A7F0A}"/>
              </a:ext>
            </a:extLst>
          </p:cNvPr>
          <p:cNvSpPr>
            <a:spLocks noGrp="1"/>
          </p:cNvSpPr>
          <p:nvPr>
            <p:ph type="body" idx="1"/>
          </p:nvPr>
        </p:nvSpPr>
        <p:spPr/>
        <p:txBody>
          <a:bodyPr/>
          <a:lstStyle/>
          <a:p>
            <a:r>
              <a:rPr lang="en-US" dirty="0"/>
              <a:t>The income statement - what is it &amp; what is it for?</a:t>
            </a:r>
            <a:endParaRPr lang="fr-FR" dirty="0"/>
          </a:p>
        </p:txBody>
      </p:sp>
      <p:sp>
        <p:nvSpPr>
          <p:cNvPr id="7" name="Text Placeholder 6">
            <a:extLst>
              <a:ext uri="{FF2B5EF4-FFF2-40B4-BE49-F238E27FC236}">
                <a16:creationId xmlns:a16="http://schemas.microsoft.com/office/drawing/2014/main" id="{6A409B6C-F47B-7D4F-82F5-7FCC73BF3E8E}"/>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EC1AAA6-D7B4-4489-BE46-B26A8D70B117}"/>
              </a:ext>
            </a:extLst>
          </p:cNvPr>
          <p:cNvSpPr>
            <a:spLocks noGrp="1"/>
          </p:cNvSpPr>
          <p:nvPr>
            <p:ph type="title"/>
          </p:nvPr>
        </p:nvSpPr>
        <p:spPr>
          <a:xfrm>
            <a:off x="1018540" y="696268"/>
            <a:ext cx="10800000" cy="335964"/>
          </a:xfrm>
        </p:spPr>
        <p:txBody>
          <a:bodyPr/>
          <a:lstStyle/>
          <a:p>
            <a:pPr>
              <a:defRPr/>
            </a:pPr>
            <a:r>
              <a:rPr lang="en-US" dirty="0"/>
              <a:t>OVERALL STRUCTURE OF THE INCOME STATEMENT</a:t>
            </a:r>
            <a:endParaRPr lang="fr-FR" dirty="0"/>
          </a:p>
        </p:txBody>
      </p:sp>
      <p:graphicFrame>
        <p:nvGraphicFramePr>
          <p:cNvPr id="59" name="Group 47">
            <a:extLst>
              <a:ext uri="{FF2B5EF4-FFF2-40B4-BE49-F238E27FC236}">
                <a16:creationId xmlns:a16="http://schemas.microsoft.com/office/drawing/2014/main" id="{C59744EA-9CB7-8D63-C3AF-884D13E5C55D}"/>
              </a:ext>
            </a:extLst>
          </p:cNvPr>
          <p:cNvGraphicFramePr>
            <a:graphicFrameLocks noGrp="1"/>
          </p:cNvGraphicFramePr>
          <p:nvPr>
            <p:extLst>
              <p:ext uri="{D42A27DB-BD31-4B8C-83A1-F6EECF244321}">
                <p14:modId xmlns:p14="http://schemas.microsoft.com/office/powerpoint/2010/main" val="1862749050"/>
              </p:ext>
            </p:extLst>
          </p:nvPr>
        </p:nvGraphicFramePr>
        <p:xfrm>
          <a:off x="734333" y="770089"/>
          <a:ext cx="5724532" cy="2057712"/>
        </p:xfrm>
        <a:graphic>
          <a:graphicData uri="http://schemas.openxmlformats.org/drawingml/2006/table">
            <a:tbl>
              <a:tblPr firstRow="1"/>
              <a:tblGrid>
                <a:gridCol w="2862266">
                  <a:extLst>
                    <a:ext uri="{9D8B030D-6E8A-4147-A177-3AD203B41FA5}">
                      <a16:colId xmlns:a16="http://schemas.microsoft.com/office/drawing/2014/main" val="20000"/>
                    </a:ext>
                  </a:extLst>
                </a:gridCol>
                <a:gridCol w="2862266">
                  <a:extLst>
                    <a:ext uri="{9D8B030D-6E8A-4147-A177-3AD203B41FA5}">
                      <a16:colId xmlns:a16="http://schemas.microsoft.com/office/drawing/2014/main" val="20001"/>
                    </a:ext>
                  </a:extLst>
                </a:gridCol>
              </a:tblGrid>
              <a:tr h="345473">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fr-FR" sz="1600" b="1" i="0" u="none" strike="noStrike" cap="none" normalizeH="0" baseline="0" dirty="0">
                          <a:ln>
                            <a:noFill/>
                          </a:ln>
                          <a:solidFill>
                            <a:schemeClr val="bg1"/>
                          </a:solidFill>
                          <a:effectLst/>
                          <a:latin typeface="+mn-lt"/>
                        </a:rPr>
                        <a:t>CHARGES</a:t>
                      </a:r>
                      <a:r>
                        <a:rPr lang="fr-FR" sz="1600" b="1" i="0" u="none" strike="noStrike" cap="none" normalizeH="0" baseline="0" dirty="0">
                          <a:ln>
                            <a:noFill/>
                          </a:ln>
                          <a:solidFill>
                            <a:schemeClr val="bg1"/>
                          </a:solidFill>
                          <a:effectLst/>
                          <a:latin typeface="+mn-lt"/>
                        </a:rPr>
                        <a:t> (-)</a:t>
                      </a: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fr-FR" sz="1600" b="1" i="0" u="none" strike="noStrike" cap="none" normalizeH="0" baseline="0" dirty="0">
                          <a:ln>
                            <a:noFill/>
                          </a:ln>
                          <a:solidFill>
                            <a:schemeClr val="bg1"/>
                          </a:solidFill>
                          <a:effectLst/>
                          <a:latin typeface="+mn-lt"/>
                        </a:rPr>
                        <a:t>INCOME</a:t>
                      </a:r>
                      <a:r>
                        <a:rPr lang="fr-FR" sz="1600" b="1" i="0" u="none" strike="noStrike" cap="none" normalizeH="0" baseline="0" dirty="0">
                          <a:ln>
                            <a:noFill/>
                          </a:ln>
                          <a:solidFill>
                            <a:schemeClr val="bg1"/>
                          </a:solidFill>
                          <a:effectLst/>
                          <a:latin typeface="+mn-lt"/>
                        </a:rPr>
                        <a:t> (+)</a:t>
                      </a: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339204147"/>
                  </a:ext>
                </a:extLst>
              </a:tr>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err="1">
                          <a:ln>
                            <a:noFill/>
                          </a:ln>
                          <a:solidFill>
                            <a:schemeClr val="bg1"/>
                          </a:solidFill>
                          <a:effectLst/>
                          <a:latin typeface="+mn-lt"/>
                        </a:rPr>
                        <a:t>Operation</a:t>
                      </a:r>
                      <a:endParaRPr kumimoji="0" lang="fr-FR" sz="14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4E24"/>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bg1"/>
                        </a:solidFill>
                        <a:effectLst/>
                        <a:latin typeface="Arial"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877367">
                <a:tc rowSpan="2">
                  <a:txBody>
                    <a:bodyPr/>
                    <a:lstStyle/>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Purchase of goods &amp; services</a:t>
                      </a:r>
                    </a:p>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Salaries and social charges</a:t>
                      </a:r>
                    </a:p>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Other operating charges</a:t>
                      </a:r>
                      <a:r>
                        <a:rPr kumimoji="0" lang="fr-FR" sz="1400" b="0" i="0" u="none" strike="noStrike" cap="none" normalizeH="0" baseline="0" dirty="0">
                          <a:ln>
                            <a:noFill/>
                          </a:ln>
                          <a:solidFill>
                            <a:schemeClr val="tx1"/>
                          </a:solidFill>
                          <a:effectLst/>
                          <a:latin typeface="+mn-lt"/>
                        </a:rPr>
                        <a:t> </a:t>
                      </a:r>
                      <a:r>
                        <a:rPr kumimoji="0" lang="fr-FR" sz="1200" b="0" i="0" u="none" strike="noStrike" cap="none" normalizeH="0" baseline="0" dirty="0">
                          <a:ln>
                            <a:noFill/>
                          </a:ln>
                          <a:solidFill>
                            <a:schemeClr val="tx1"/>
                          </a:solidFill>
                          <a:effectLst/>
                          <a:latin typeface="+mn-lt"/>
                        </a:rPr>
                        <a:t>(</a:t>
                      </a:r>
                      <a:r>
                        <a:rPr kumimoji="0" lang="en-US" sz="1200" b="0" i="0" u="none" strike="noStrike" cap="none" normalizeH="0" baseline="0" dirty="0">
                          <a:ln>
                            <a:noFill/>
                          </a:ln>
                          <a:solidFill>
                            <a:schemeClr val="tx1"/>
                          </a:solidFill>
                          <a:effectLst/>
                          <a:latin typeface="+mn-lt"/>
                        </a:rPr>
                        <a:t>rents, leased vehicles, marketing costs...)</a:t>
                      </a:r>
                      <a:endParaRPr kumimoji="0" lang="fr-FR" sz="1200" b="0" i="0" u="none" strike="noStrike" cap="none" normalizeH="0" baseline="0" dirty="0">
                        <a:ln>
                          <a:noFill/>
                        </a:ln>
                        <a:solidFill>
                          <a:schemeClr val="tx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192088" marR="0" lvl="0" indent="-192088" algn="l" defTabSz="914400" rtl="0" eaLnBrk="1" fontAlgn="base" latinLnBrk="0" hangingPunct="1">
                        <a:lnSpc>
                          <a:spcPct val="100000"/>
                        </a:lnSpc>
                        <a:spcBef>
                          <a:spcPct val="20000"/>
                        </a:spcBef>
                        <a:spcAft>
                          <a:spcPct val="0"/>
                        </a:spcAft>
                        <a:buClrTx/>
                        <a:buSzTx/>
                        <a:buFontTx/>
                        <a:buChar char="•"/>
                        <a:tabLst/>
                      </a:pPr>
                      <a:r>
                        <a:rPr kumimoji="0" lang="en-US" sz="1400" b="0" i="0" u="none" strike="noStrike" kern="1200" cap="none" normalizeH="0" baseline="0" dirty="0">
                          <a:ln>
                            <a:noFill/>
                          </a:ln>
                          <a:solidFill>
                            <a:schemeClr val="tx1"/>
                          </a:solidFill>
                          <a:effectLst/>
                          <a:latin typeface="+mn-lt"/>
                          <a:ea typeface="+mn-ea"/>
                          <a:cs typeface="+mn-cs"/>
                        </a:rPr>
                        <a:t>Turnover (goods and/or services)</a:t>
                      </a:r>
                      <a:endParaRPr kumimoji="0" lang="fr-BE" sz="1000" b="0" i="0" u="none" strike="noStrike" cap="none" normalizeH="0" baseline="0" dirty="0">
                        <a:ln>
                          <a:noFill/>
                        </a:ln>
                        <a:solidFill>
                          <a:schemeClr val="tx1"/>
                        </a:solidFill>
                        <a:effectLst/>
                        <a:latin typeface="Encode Sans Expanded" panose="00000505000000000000" pitchFamily="2"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530202">
                <a:tc vMerge="1">
                  <a:txBody>
                    <a:bodyPr/>
                    <a:lstStyle/>
                    <a:p>
                      <a:endParaRPr lang="fr-FR"/>
                    </a:p>
                  </a:txBody>
                  <a:tcPr/>
                </a:tc>
                <a:tc>
                  <a:txBody>
                    <a:bodyPr/>
                    <a:lstStyle/>
                    <a:p>
                      <a:r>
                        <a:rPr kumimoji="0" lang="fr-BE" sz="1400" b="1" i="0" u="none" strike="noStrike" cap="none" normalizeH="0" baseline="0" dirty="0">
                          <a:ln>
                            <a:noFill/>
                          </a:ln>
                          <a:solidFill>
                            <a:schemeClr val="tx1"/>
                          </a:solidFill>
                          <a:effectLst/>
                          <a:latin typeface="+mn-lt"/>
                        </a:rPr>
                        <a:t>1) Operating </a:t>
                      </a:r>
                      <a:r>
                        <a:rPr kumimoji="0" lang="fr-BE" sz="1400" b="1" i="0" u="none" strike="noStrike" cap="none" normalizeH="0" baseline="0" dirty="0" err="1">
                          <a:ln>
                            <a:noFill/>
                          </a:ln>
                          <a:solidFill>
                            <a:schemeClr val="tx1"/>
                          </a:solidFill>
                          <a:effectLst/>
                          <a:latin typeface="+mn-lt"/>
                        </a:rPr>
                        <a:t>result</a:t>
                      </a:r>
                      <a:endParaRPr lang="fr-FR" dirty="0"/>
                    </a:p>
                  </a:txBody>
                  <a:tcPr marL="84406" marR="84406" marT="45655" marB="4565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85726617"/>
                  </a:ext>
                </a:extLst>
              </a:tr>
            </a:tbl>
          </a:graphicData>
        </a:graphic>
      </p:graphicFrame>
      <p:sp>
        <p:nvSpPr>
          <p:cNvPr id="62" name="TextBox 61">
            <a:extLst>
              <a:ext uri="{FF2B5EF4-FFF2-40B4-BE49-F238E27FC236}">
                <a16:creationId xmlns:a16="http://schemas.microsoft.com/office/drawing/2014/main" id="{4903DD3A-CCA9-587C-E5D5-51CB60395BC1}"/>
              </a:ext>
            </a:extLst>
          </p:cNvPr>
          <p:cNvSpPr txBox="1"/>
          <p:nvPr/>
        </p:nvSpPr>
        <p:spPr>
          <a:xfrm>
            <a:off x="7097628" y="3531495"/>
            <a:ext cx="1656184" cy="646331"/>
          </a:xfrm>
          <a:prstGeom prst="rect">
            <a:avLst/>
          </a:prstGeom>
          <a:noFill/>
        </p:spPr>
        <p:txBody>
          <a:bodyPr wrap="square" rtlCol="0">
            <a:spAutoFit/>
          </a:bodyPr>
          <a:lstStyle/>
          <a:p>
            <a:pPr algn="ctr"/>
            <a:r>
              <a:rPr lang="en-US" sz="1200" dirty="0"/>
              <a:t>Remuneration of shareholders in the form of dividends</a:t>
            </a:r>
            <a:endParaRPr lang="en-GB" sz="1200" dirty="0"/>
          </a:p>
        </p:txBody>
      </p:sp>
      <p:sp>
        <p:nvSpPr>
          <p:cNvPr id="63" name="TextBox 62">
            <a:extLst>
              <a:ext uri="{FF2B5EF4-FFF2-40B4-BE49-F238E27FC236}">
                <a16:creationId xmlns:a16="http://schemas.microsoft.com/office/drawing/2014/main" id="{4696438B-F5A3-0E67-5C72-4C4DA8A20A8C}"/>
              </a:ext>
            </a:extLst>
          </p:cNvPr>
          <p:cNvSpPr txBox="1"/>
          <p:nvPr/>
        </p:nvSpPr>
        <p:spPr>
          <a:xfrm>
            <a:off x="9689916" y="3533236"/>
            <a:ext cx="1656184" cy="646331"/>
          </a:xfrm>
          <a:prstGeom prst="rect">
            <a:avLst/>
          </a:prstGeom>
          <a:noFill/>
        </p:spPr>
        <p:txBody>
          <a:bodyPr wrap="square" rtlCol="0">
            <a:spAutoFit/>
          </a:bodyPr>
          <a:lstStyle/>
          <a:p>
            <a:pPr algn="ctr"/>
            <a:r>
              <a:rPr lang="en-US" sz="1200" dirty="0"/>
              <a:t>Keep profits in the company to increase equity</a:t>
            </a:r>
            <a:endParaRPr lang="en-GB" sz="1200" dirty="0"/>
          </a:p>
        </p:txBody>
      </p:sp>
      <p:sp>
        <p:nvSpPr>
          <p:cNvPr id="64" name="Down Arrow 5">
            <a:extLst>
              <a:ext uri="{FF2B5EF4-FFF2-40B4-BE49-F238E27FC236}">
                <a16:creationId xmlns:a16="http://schemas.microsoft.com/office/drawing/2014/main" id="{2A21FFFC-9A12-FC28-A513-B0A14A983D10}"/>
              </a:ext>
            </a:extLst>
          </p:cNvPr>
          <p:cNvSpPr/>
          <p:nvPr/>
        </p:nvSpPr>
        <p:spPr>
          <a:xfrm>
            <a:off x="7601684" y="2958289"/>
            <a:ext cx="500237" cy="573206"/>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Down Arrow 27">
            <a:extLst>
              <a:ext uri="{FF2B5EF4-FFF2-40B4-BE49-F238E27FC236}">
                <a16:creationId xmlns:a16="http://schemas.microsoft.com/office/drawing/2014/main" id="{9BAB64EF-044D-AF09-D91F-0CF81C0FCE6F}"/>
              </a:ext>
            </a:extLst>
          </p:cNvPr>
          <p:cNvSpPr/>
          <p:nvPr/>
        </p:nvSpPr>
        <p:spPr>
          <a:xfrm>
            <a:off x="10269799" y="2955431"/>
            <a:ext cx="500237" cy="573206"/>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4DCFFE89-0F2E-73E8-DCDA-99B781E8D14D}"/>
              </a:ext>
            </a:extLst>
          </p:cNvPr>
          <p:cNvSpPr/>
          <p:nvPr/>
        </p:nvSpPr>
        <p:spPr>
          <a:xfrm>
            <a:off x="7097628" y="1921397"/>
            <a:ext cx="4649599"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What can the company decide</a:t>
            </a:r>
          </a:p>
          <a:p>
            <a:pPr algn="ctr"/>
            <a:r>
              <a:rPr lang="en-US" dirty="0">
                <a:latin typeface="+mj-lt"/>
              </a:rPr>
              <a:t>to do with its profits?</a:t>
            </a:r>
          </a:p>
        </p:txBody>
      </p:sp>
      <p:sp>
        <p:nvSpPr>
          <p:cNvPr id="68" name="Slide Number Placeholder 3">
            <a:extLst>
              <a:ext uri="{FF2B5EF4-FFF2-40B4-BE49-F238E27FC236}">
                <a16:creationId xmlns:a16="http://schemas.microsoft.com/office/drawing/2014/main" id="{9376D613-CF51-A6D1-DB8D-02CB7DB0C0DA}"/>
              </a:ext>
            </a:extLst>
          </p:cNvPr>
          <p:cNvSpPr>
            <a:spLocks noGrp="1"/>
          </p:cNvSpPr>
          <p:nvPr>
            <p:ph type="sldNum" sz="quarter" idx="17"/>
          </p:nvPr>
        </p:nvSpPr>
        <p:spPr>
          <a:xfrm>
            <a:off x="11472000"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29</a:t>
            </a:fld>
            <a:endParaRPr lang="en-US"/>
          </a:p>
        </p:txBody>
      </p:sp>
      <p:sp>
        <p:nvSpPr>
          <p:cNvPr id="12" name="Ellipse 14">
            <a:extLst>
              <a:ext uri="{FF2B5EF4-FFF2-40B4-BE49-F238E27FC236}">
                <a16:creationId xmlns:a16="http://schemas.microsoft.com/office/drawing/2014/main" id="{A1DDAAB0-29B5-8430-B477-F1E74E3AA5D2}"/>
              </a:ext>
            </a:extLst>
          </p:cNvPr>
          <p:cNvSpPr/>
          <p:nvPr/>
        </p:nvSpPr>
        <p:spPr>
          <a:xfrm>
            <a:off x="6515623" y="2374638"/>
            <a:ext cx="454625" cy="432048"/>
          </a:xfrm>
          <a:prstGeom prst="ellipse">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sp>
        <p:nvSpPr>
          <p:cNvPr id="13" name="Ellipse 18">
            <a:extLst>
              <a:ext uri="{FF2B5EF4-FFF2-40B4-BE49-F238E27FC236}">
                <a16:creationId xmlns:a16="http://schemas.microsoft.com/office/drawing/2014/main" id="{11BC6FB1-6938-5552-4BA6-F169145955DC}"/>
              </a:ext>
            </a:extLst>
          </p:cNvPr>
          <p:cNvSpPr/>
          <p:nvPr/>
        </p:nvSpPr>
        <p:spPr>
          <a:xfrm>
            <a:off x="6515623" y="3671180"/>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a:t>
            </a:r>
          </a:p>
        </p:txBody>
      </p:sp>
      <p:sp>
        <p:nvSpPr>
          <p:cNvPr id="14" name="Ellipse 23">
            <a:extLst>
              <a:ext uri="{FF2B5EF4-FFF2-40B4-BE49-F238E27FC236}">
                <a16:creationId xmlns:a16="http://schemas.microsoft.com/office/drawing/2014/main" id="{9C5A3601-7F61-F99F-6B70-076961C6EB1F}"/>
              </a:ext>
            </a:extLst>
          </p:cNvPr>
          <p:cNvSpPr/>
          <p:nvPr/>
        </p:nvSpPr>
        <p:spPr>
          <a:xfrm>
            <a:off x="6515623" y="4819677"/>
            <a:ext cx="454625" cy="432048"/>
          </a:xfrm>
          <a:prstGeom prst="ellipse">
            <a:avLst/>
          </a:prstGeom>
          <a:solidFill>
            <a:srgbClr val="ECA4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a:t>
            </a:r>
          </a:p>
        </p:txBody>
      </p:sp>
      <p:sp>
        <p:nvSpPr>
          <p:cNvPr id="15" name="Ellipse 23">
            <a:extLst>
              <a:ext uri="{FF2B5EF4-FFF2-40B4-BE49-F238E27FC236}">
                <a16:creationId xmlns:a16="http://schemas.microsoft.com/office/drawing/2014/main" id="{1462D435-A756-6C79-5FED-6F4E39E13A7B}"/>
              </a:ext>
            </a:extLst>
          </p:cNvPr>
          <p:cNvSpPr/>
          <p:nvPr/>
        </p:nvSpPr>
        <p:spPr>
          <a:xfrm>
            <a:off x="6515623" y="5570199"/>
            <a:ext cx="454625" cy="432048"/>
          </a:xfrm>
          <a:prstGeom prst="ellipse">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D</a:t>
            </a:r>
          </a:p>
        </p:txBody>
      </p:sp>
      <p:sp>
        <p:nvSpPr>
          <p:cNvPr id="16" name="Ellipse 23">
            <a:extLst>
              <a:ext uri="{FF2B5EF4-FFF2-40B4-BE49-F238E27FC236}">
                <a16:creationId xmlns:a16="http://schemas.microsoft.com/office/drawing/2014/main" id="{B485AE28-3363-FD90-93F9-4D4D6BF06FFA}"/>
              </a:ext>
            </a:extLst>
          </p:cNvPr>
          <p:cNvSpPr/>
          <p:nvPr/>
        </p:nvSpPr>
        <p:spPr>
          <a:xfrm>
            <a:off x="128641" y="5827879"/>
            <a:ext cx="454625" cy="432048"/>
          </a:xfrm>
          <a:prstGeom prst="ellipse">
            <a:avLst/>
          </a:prstGeom>
          <a:solidFill>
            <a:schemeClr val="accent2">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E</a:t>
            </a:r>
          </a:p>
        </p:txBody>
      </p:sp>
      <p:pic>
        <p:nvPicPr>
          <p:cNvPr id="17" name="Picture 2" descr="Drapeaux Monde Banque d'images et photos libres de droit - iStock">
            <a:extLst>
              <a:ext uri="{FF2B5EF4-FFF2-40B4-BE49-F238E27FC236}">
                <a16:creationId xmlns:a16="http://schemas.microsoft.com/office/drawing/2014/main" id="{9445530E-F97F-A14A-E1EB-0E1CB4A83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Group 47">
            <a:extLst>
              <a:ext uri="{FF2B5EF4-FFF2-40B4-BE49-F238E27FC236}">
                <a16:creationId xmlns:a16="http://schemas.microsoft.com/office/drawing/2014/main" id="{1F5F7327-A919-C928-2214-94472EBC0BB3}"/>
              </a:ext>
            </a:extLst>
          </p:cNvPr>
          <p:cNvGraphicFramePr>
            <a:graphicFrameLocks noGrp="1"/>
          </p:cNvGraphicFramePr>
          <p:nvPr>
            <p:extLst>
              <p:ext uri="{D42A27DB-BD31-4B8C-83A1-F6EECF244321}">
                <p14:modId xmlns:p14="http://schemas.microsoft.com/office/powerpoint/2010/main" val="1300959964"/>
              </p:ext>
            </p:extLst>
          </p:nvPr>
        </p:nvGraphicFramePr>
        <p:xfrm>
          <a:off x="734333" y="2827801"/>
          <a:ext cx="5724532" cy="1219419"/>
        </p:xfrm>
        <a:graphic>
          <a:graphicData uri="http://schemas.openxmlformats.org/drawingml/2006/table">
            <a:tbl>
              <a:tblPr firstRow="1"/>
              <a:tblGrid>
                <a:gridCol w="2862266">
                  <a:extLst>
                    <a:ext uri="{9D8B030D-6E8A-4147-A177-3AD203B41FA5}">
                      <a16:colId xmlns:a16="http://schemas.microsoft.com/office/drawing/2014/main" val="20000"/>
                    </a:ext>
                  </a:extLst>
                </a:gridCol>
                <a:gridCol w="2862266">
                  <a:extLst>
                    <a:ext uri="{9D8B030D-6E8A-4147-A177-3AD203B41FA5}">
                      <a16:colId xmlns:a16="http://schemas.microsoft.com/office/drawing/2014/main" val="20001"/>
                    </a:ext>
                  </a:extLst>
                </a:gridCol>
              </a:tblGrid>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bg1"/>
                          </a:solidFill>
                          <a:effectLst/>
                          <a:latin typeface="+mn-lt"/>
                        </a:rPr>
                        <a:t>Financial</a:t>
                      </a: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bg1"/>
                        </a:solidFill>
                        <a:effectLst/>
                        <a:latin typeface="Arial" charset="0"/>
                      </a:endParaRPr>
                    </a:p>
                  </a:txBody>
                  <a:tcPr marL="84406" marR="84406" marT="45655" marB="4565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lumOff val="25000"/>
                      </a:schemeClr>
                    </a:solidFill>
                  </a:tcPr>
                </a:tc>
                <a:extLst>
                  <a:ext uri="{0D108BD9-81ED-4DB2-BD59-A6C34878D82A}">
                    <a16:rowId xmlns:a16="http://schemas.microsoft.com/office/drawing/2014/main" val="10002"/>
                  </a:ext>
                </a:extLst>
              </a:tr>
              <a:tr h="384547">
                <a:tc rowSpan="2">
                  <a:txBody>
                    <a:bodyPr/>
                    <a:lstStyle/>
                    <a:p>
                      <a:pPr marL="90488" marR="0" lvl="0" indent="-90488" algn="l" defTabSz="914400" rtl="0" eaLnBrk="1" fontAlgn="base" latinLnBrk="0" hangingPunct="1">
                        <a:lnSpc>
                          <a:spcPct val="100000"/>
                        </a:lnSpc>
                        <a:spcBef>
                          <a:spcPct val="20000"/>
                        </a:spcBef>
                        <a:spcAft>
                          <a:spcPct val="0"/>
                        </a:spcAft>
                        <a:buClrTx/>
                        <a:buSzTx/>
                        <a:buFontTx/>
                        <a:buChar char="•"/>
                        <a:tabLst/>
                        <a:defRPr/>
                      </a:pPr>
                      <a:r>
                        <a:rPr kumimoji="0" lang="fr-FR" sz="1400" b="0" i="0" u="none" strike="noStrike" kern="1200" cap="none" normalizeH="0" baseline="0" dirty="0" err="1">
                          <a:ln>
                            <a:noFill/>
                          </a:ln>
                          <a:solidFill>
                            <a:schemeClr val="tx1"/>
                          </a:solidFill>
                          <a:effectLst/>
                          <a:latin typeface="+mn-lt"/>
                          <a:ea typeface="+mn-ea"/>
                          <a:cs typeface="+mn-cs"/>
                        </a:rPr>
                        <a:t>Depreciation</a:t>
                      </a:r>
                      <a:r>
                        <a:rPr lang="fr-FR" sz="1600" b="0" i="0" u="none" strike="noStrike" cap="none" normalizeH="0" baseline="0" dirty="0">
                          <a:ln>
                            <a:noFill/>
                          </a:ln>
                          <a:solidFill>
                            <a:schemeClr val="tx1"/>
                          </a:solidFill>
                          <a:effectLst/>
                          <a:latin typeface="+mn-lt"/>
                        </a:rPr>
                        <a:t> </a:t>
                      </a:r>
                      <a:r>
                        <a:rPr kumimoji="0" lang="fr-FR" sz="1200" b="0" i="0" u="none" strike="noStrike" kern="1200" cap="none" normalizeH="0" baseline="0" dirty="0">
                          <a:ln>
                            <a:noFill/>
                          </a:ln>
                          <a:solidFill>
                            <a:schemeClr val="tx1"/>
                          </a:solidFill>
                          <a:effectLst/>
                          <a:latin typeface="+mn-lt"/>
                          <a:ea typeface="+mn-ea"/>
                          <a:cs typeface="+mn-cs"/>
                        </a:rPr>
                        <a:t>(</a:t>
                      </a:r>
                      <a:r>
                        <a:rPr kumimoji="0" lang="fr-FR" sz="1200" b="0" i="0" u="none" strike="noStrike" kern="1200" cap="none" normalizeH="0" baseline="0" dirty="0" err="1">
                          <a:ln>
                            <a:noFill/>
                          </a:ln>
                          <a:solidFill>
                            <a:schemeClr val="tx1"/>
                          </a:solidFill>
                          <a:effectLst/>
                          <a:latin typeface="+mn-lt"/>
                          <a:ea typeface="+mn-ea"/>
                          <a:cs typeface="+mn-cs"/>
                        </a:rPr>
                        <a:t>fixed</a:t>
                      </a:r>
                      <a:r>
                        <a:rPr kumimoji="0" lang="fr-FR" sz="1200" b="0" i="0" u="none" strike="noStrike" kern="1200" cap="none" normalizeH="0" baseline="0" dirty="0">
                          <a:ln>
                            <a:noFill/>
                          </a:ln>
                          <a:solidFill>
                            <a:schemeClr val="tx1"/>
                          </a:solidFill>
                          <a:effectLst/>
                          <a:latin typeface="+mn-lt"/>
                          <a:ea typeface="+mn-ea"/>
                          <a:cs typeface="+mn-cs"/>
                        </a:rPr>
                        <a:t> </a:t>
                      </a:r>
                      <a:r>
                        <a:rPr kumimoji="0" lang="fr-FR" sz="1200" b="0" i="0" u="none" strike="noStrike" kern="1200" cap="none" normalizeH="0" baseline="0" dirty="0" err="1">
                          <a:ln>
                            <a:noFill/>
                          </a:ln>
                          <a:solidFill>
                            <a:schemeClr val="tx1"/>
                          </a:solidFill>
                          <a:effectLst/>
                          <a:latin typeface="+mn-lt"/>
                          <a:ea typeface="+mn-ea"/>
                          <a:cs typeface="+mn-cs"/>
                        </a:rPr>
                        <a:t>vehicles</a:t>
                      </a:r>
                      <a:r>
                        <a:rPr kumimoji="0" lang="fr-FR" sz="1200" b="0" i="0" u="none" strike="noStrike" kern="1200" cap="none" normalizeH="0" baseline="0" dirty="0">
                          <a:ln>
                            <a:noFill/>
                          </a:ln>
                          <a:solidFill>
                            <a:schemeClr val="tx1"/>
                          </a:solidFill>
                          <a:effectLst/>
                          <a:latin typeface="+mn-lt"/>
                          <a:ea typeface="+mn-ea"/>
                          <a:cs typeface="+mn-cs"/>
                        </a:rPr>
                        <a:t>)</a:t>
                      </a:r>
                    </a:p>
                    <a:p>
                      <a:pPr marL="90488" marR="0" lvl="0" indent="-90488" algn="l" defTabSz="914400" rtl="0" eaLnBrk="1" fontAlgn="base" latinLnBrk="0" hangingPunct="1">
                        <a:lnSpc>
                          <a:spcPct val="100000"/>
                        </a:lnSpc>
                        <a:spcBef>
                          <a:spcPct val="20000"/>
                        </a:spcBef>
                        <a:spcAft>
                          <a:spcPct val="0"/>
                        </a:spcAft>
                        <a:buClrTx/>
                        <a:buSzTx/>
                        <a:buFontTx/>
                        <a:buChar char="•"/>
                        <a:tabLst/>
                      </a:pPr>
                      <a:r>
                        <a:rPr kumimoji="0" lang="fr-FR" sz="1400" b="0" i="0" u="none" strike="noStrike" cap="none" normalizeH="0" baseline="0" dirty="0">
                          <a:ln>
                            <a:noFill/>
                          </a:ln>
                          <a:solidFill>
                            <a:schemeClr val="tx1"/>
                          </a:solidFill>
                          <a:effectLst/>
                          <a:latin typeface="+mn-lt"/>
                        </a:rPr>
                        <a:t>Financial charges </a:t>
                      </a:r>
                      <a:r>
                        <a:rPr kumimoji="0" lang="fr-FR" sz="1200" b="0" i="0" u="none" strike="noStrike" cap="none" normalizeH="0" baseline="0" dirty="0">
                          <a:ln>
                            <a:noFill/>
                          </a:ln>
                          <a:solidFill>
                            <a:schemeClr val="tx1"/>
                          </a:solidFill>
                          <a:effectLst/>
                          <a:latin typeface="+mn-lt"/>
                        </a:rPr>
                        <a:t>(</a:t>
                      </a:r>
                      <a:r>
                        <a:rPr kumimoji="0" lang="fr-FR" sz="1200" b="0" i="0" u="none" strike="noStrike" cap="none" normalizeH="0" baseline="0" dirty="0" err="1">
                          <a:ln>
                            <a:noFill/>
                          </a:ln>
                          <a:solidFill>
                            <a:schemeClr val="tx1"/>
                          </a:solidFill>
                          <a:effectLst/>
                          <a:latin typeface="+mn-lt"/>
                        </a:rPr>
                        <a:t>loans</a:t>
                      </a:r>
                      <a:r>
                        <a:rPr kumimoji="0" lang="fr-FR" sz="1200" b="0" i="0" u="none" strike="noStrike" cap="none" normalizeH="0" baseline="0" dirty="0">
                          <a:ln>
                            <a:noFill/>
                          </a:ln>
                          <a:solidFill>
                            <a:schemeClr val="tx1"/>
                          </a:solidFill>
                          <a:effectLst/>
                          <a:latin typeface="+mn-lt"/>
                        </a:rPr>
                        <a:t>, </a:t>
                      </a:r>
                      <a:r>
                        <a:rPr kumimoji="0" lang="fr-FR" sz="1200" b="0" i="0" u="none" strike="noStrike" cap="none" normalizeH="0" baseline="0" dirty="0" err="1">
                          <a:ln>
                            <a:noFill/>
                          </a:ln>
                          <a:solidFill>
                            <a:schemeClr val="tx1"/>
                          </a:solidFill>
                          <a:effectLst/>
                          <a:latin typeface="+mn-lt"/>
                        </a:rPr>
                        <a:t>interests</a:t>
                      </a:r>
                      <a:r>
                        <a:rPr kumimoji="0" lang="fr-FR" sz="1200" b="0" i="0" u="none" strike="noStrike" cap="none" normalizeH="0" baseline="0" dirty="0">
                          <a:ln>
                            <a:noFill/>
                          </a:ln>
                          <a:solidFill>
                            <a:schemeClr val="tx1"/>
                          </a:solidFill>
                          <a:effectLst/>
                          <a:latin typeface="+mn-lt"/>
                        </a:rPr>
                        <a:t>...)</a:t>
                      </a: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192088" marR="0" lvl="0" indent="-192088" algn="l" defTabSz="914400" rtl="0" eaLnBrk="1" fontAlgn="base" latinLnBrk="0" hangingPunct="1">
                        <a:lnSpc>
                          <a:spcPct val="100000"/>
                        </a:lnSpc>
                        <a:spcBef>
                          <a:spcPct val="20000"/>
                        </a:spcBef>
                        <a:spcAft>
                          <a:spcPct val="0"/>
                        </a:spcAft>
                        <a:buClrTx/>
                        <a:buSzTx/>
                        <a:buFontTx/>
                        <a:buChar char="•"/>
                        <a:tabLst/>
                      </a:pPr>
                      <a:r>
                        <a:rPr kumimoji="0" lang="fr-BE" sz="1400" b="0" i="0" u="none" strike="noStrike" cap="none" normalizeH="0" baseline="0" dirty="0">
                          <a:ln>
                            <a:noFill/>
                          </a:ln>
                          <a:solidFill>
                            <a:schemeClr val="tx1"/>
                          </a:solidFill>
                          <a:effectLst/>
                          <a:latin typeface="+mn-lt"/>
                        </a:rPr>
                        <a:t>Financial </a:t>
                      </a:r>
                      <a:r>
                        <a:rPr kumimoji="0" lang="fr-BE" sz="1400" b="0" i="0" u="none" strike="noStrike" cap="none" normalizeH="0" baseline="0" dirty="0" err="1">
                          <a:ln>
                            <a:noFill/>
                          </a:ln>
                          <a:solidFill>
                            <a:schemeClr val="tx1"/>
                          </a:solidFill>
                          <a:effectLst/>
                          <a:latin typeface="+mn-lt"/>
                        </a:rPr>
                        <a:t>income</a:t>
                      </a:r>
                      <a:endParaRPr kumimoji="0" lang="fr-BE" sz="1400" b="0" i="0" u="none" strike="noStrike" cap="none" normalizeH="0" baseline="0" dirty="0">
                        <a:ln>
                          <a:noFill/>
                        </a:ln>
                        <a:solidFill>
                          <a:schemeClr val="tx1"/>
                        </a:solidFill>
                        <a:effectLst/>
                        <a:latin typeface="Encode Sans Expanded" panose="00000505000000000000" pitchFamily="2"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530202">
                <a:tc vMerge="1">
                  <a:txBody>
                    <a:bodyPr/>
                    <a:lstStyle/>
                    <a:p>
                      <a:endParaRPr lang="fr-FR"/>
                    </a:p>
                  </a:txBody>
                  <a:tcPr/>
                </a:tc>
                <a:tc>
                  <a:txBody>
                    <a:bodyPr/>
                    <a:lstStyle/>
                    <a:p>
                      <a:r>
                        <a:rPr kumimoji="0" lang="fr-BE" sz="1400" b="1" i="0" u="none" strike="noStrike" kern="1200" cap="none" normalizeH="0" baseline="0" dirty="0">
                          <a:ln>
                            <a:noFill/>
                          </a:ln>
                          <a:solidFill>
                            <a:schemeClr val="tx1"/>
                          </a:solidFill>
                          <a:effectLst/>
                          <a:latin typeface="+mn-lt"/>
                          <a:ea typeface="+mn-ea"/>
                          <a:cs typeface="+mn-cs"/>
                        </a:rPr>
                        <a:t>2) Financial </a:t>
                      </a:r>
                      <a:r>
                        <a:rPr kumimoji="0" lang="fr-BE" sz="1400" b="1" i="0" u="none" strike="noStrike" kern="1200" cap="none" normalizeH="0" baseline="0" dirty="0" err="1">
                          <a:ln>
                            <a:noFill/>
                          </a:ln>
                          <a:solidFill>
                            <a:schemeClr val="tx1"/>
                          </a:solidFill>
                          <a:effectLst/>
                          <a:latin typeface="+mn-lt"/>
                          <a:ea typeface="+mn-ea"/>
                          <a:cs typeface="+mn-cs"/>
                        </a:rPr>
                        <a:t>result</a:t>
                      </a:r>
                      <a:endParaRPr lang="fr-FR" dirty="0"/>
                    </a:p>
                  </a:txBody>
                  <a:tcPr marL="84406" marR="84406" marT="45655" marB="45655"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65697674"/>
                  </a:ext>
                </a:extLst>
              </a:tr>
            </a:tbl>
          </a:graphicData>
        </a:graphic>
      </p:graphicFrame>
      <p:graphicFrame>
        <p:nvGraphicFramePr>
          <p:cNvPr id="19" name="Group 47">
            <a:extLst>
              <a:ext uri="{FF2B5EF4-FFF2-40B4-BE49-F238E27FC236}">
                <a16:creationId xmlns:a16="http://schemas.microsoft.com/office/drawing/2014/main" id="{E8FAFBA6-F7D1-1D66-669D-53264E7BA15C}"/>
              </a:ext>
            </a:extLst>
          </p:cNvPr>
          <p:cNvGraphicFramePr>
            <a:graphicFrameLocks noGrp="1"/>
          </p:cNvGraphicFramePr>
          <p:nvPr>
            <p:extLst>
              <p:ext uri="{D42A27DB-BD31-4B8C-83A1-F6EECF244321}">
                <p14:modId xmlns:p14="http://schemas.microsoft.com/office/powerpoint/2010/main" val="3014993216"/>
              </p:ext>
            </p:extLst>
          </p:nvPr>
        </p:nvGraphicFramePr>
        <p:xfrm>
          <a:off x="734333" y="4133400"/>
          <a:ext cx="5724532" cy="1474692"/>
        </p:xfrm>
        <a:graphic>
          <a:graphicData uri="http://schemas.openxmlformats.org/drawingml/2006/table">
            <a:tbl>
              <a:tblPr firstRow="1"/>
              <a:tblGrid>
                <a:gridCol w="2862266">
                  <a:extLst>
                    <a:ext uri="{9D8B030D-6E8A-4147-A177-3AD203B41FA5}">
                      <a16:colId xmlns:a16="http://schemas.microsoft.com/office/drawing/2014/main" val="20000"/>
                    </a:ext>
                  </a:extLst>
                </a:gridCol>
                <a:gridCol w="2862266">
                  <a:extLst>
                    <a:ext uri="{9D8B030D-6E8A-4147-A177-3AD203B41FA5}">
                      <a16:colId xmlns:a16="http://schemas.microsoft.com/office/drawing/2014/main" val="20001"/>
                    </a:ext>
                  </a:extLst>
                </a:gridCol>
              </a:tblGrid>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kern="1200" cap="none" normalizeH="0" baseline="0" dirty="0" err="1">
                          <a:ln>
                            <a:noFill/>
                          </a:ln>
                          <a:solidFill>
                            <a:schemeClr val="bg1"/>
                          </a:solidFill>
                          <a:effectLst/>
                          <a:latin typeface="+mn-lt"/>
                          <a:ea typeface="+mn-ea"/>
                          <a:cs typeface="+mn-cs"/>
                        </a:rPr>
                        <a:t>Outstanding</a:t>
                      </a:r>
                      <a:endParaRPr kumimoji="0" lang="fr-FR" sz="1400" b="1" i="0" u="none" strike="noStrike" kern="1200" cap="none" normalizeH="0" baseline="0" dirty="0">
                        <a:ln>
                          <a:noFill/>
                        </a:ln>
                        <a:solidFill>
                          <a:schemeClr val="bg1"/>
                        </a:solidFill>
                        <a:effectLst/>
                        <a:latin typeface="+mn-lt"/>
                        <a:ea typeface="+mn-ea"/>
                        <a:cs typeface="+mn-cs"/>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7A600"/>
                    </a:solidFill>
                  </a:tcPr>
                </a:tc>
                <a:tc hMerge="1">
                  <a:txBody>
                    <a:bodyPr/>
                    <a:lstStyle/>
                    <a:p>
                      <a:endParaRPr lang="fr-FR"/>
                    </a:p>
                  </a:txBody>
                  <a:tcPr/>
                </a:tc>
                <a:extLst>
                  <a:ext uri="{0D108BD9-81ED-4DB2-BD59-A6C34878D82A}">
                    <a16:rowId xmlns:a16="http://schemas.microsoft.com/office/drawing/2014/main" val="308324232"/>
                  </a:ext>
                </a:extLst>
              </a:tr>
              <a:tr h="288097">
                <a:tc>
                  <a:txBody>
                    <a:bodyPr/>
                    <a:lstStyle/>
                    <a:p>
                      <a:pPr marL="90488" marR="0" lvl="0" indent="-90488" algn="l" defTabSz="914400" rtl="0" eaLnBrk="1" fontAlgn="base" latinLnBrk="0" hangingPunct="1">
                        <a:lnSpc>
                          <a:spcPct val="100000"/>
                        </a:lnSpc>
                        <a:spcBef>
                          <a:spcPct val="20000"/>
                        </a:spcBef>
                        <a:spcAft>
                          <a:spcPct val="0"/>
                        </a:spcAft>
                        <a:buClrTx/>
                        <a:buSzTx/>
                        <a:buFontTx/>
                        <a:buChar char="•"/>
                        <a:tabLst/>
                      </a:pPr>
                      <a:r>
                        <a:rPr kumimoji="0" lang="fr-FR" sz="1400" b="0" i="0" u="none" strike="noStrike" kern="1200" cap="none" normalizeH="0" baseline="0" dirty="0" err="1">
                          <a:ln>
                            <a:noFill/>
                          </a:ln>
                          <a:solidFill>
                            <a:schemeClr val="tx1"/>
                          </a:solidFill>
                          <a:effectLst/>
                          <a:latin typeface="+mn-lt"/>
                          <a:ea typeface="+mn-ea"/>
                          <a:cs typeface="+mn-cs"/>
                        </a:rPr>
                        <a:t>Outstanding</a:t>
                      </a:r>
                      <a:r>
                        <a:rPr kumimoji="0" lang="fr-FR" sz="1400" b="0" i="0" u="none" strike="noStrike" kern="1200" cap="none" normalizeH="0" baseline="0" dirty="0">
                          <a:ln>
                            <a:noFill/>
                          </a:ln>
                          <a:solidFill>
                            <a:schemeClr val="tx1"/>
                          </a:solidFill>
                          <a:effectLst/>
                          <a:latin typeface="+mn-lt"/>
                          <a:ea typeface="+mn-ea"/>
                          <a:cs typeface="+mn-cs"/>
                        </a:rPr>
                        <a:t> charges</a:t>
                      </a: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r>
                        <a:rPr kumimoji="0" lang="fr-FR" sz="1400" b="0" i="0" u="none" strike="noStrike" kern="1200" cap="none" normalizeH="0" baseline="0" dirty="0" err="1">
                          <a:ln>
                            <a:noFill/>
                          </a:ln>
                          <a:solidFill>
                            <a:schemeClr val="tx1"/>
                          </a:solidFill>
                          <a:effectLst/>
                          <a:latin typeface="+mn-lt"/>
                          <a:ea typeface="+mn-ea"/>
                          <a:cs typeface="+mn-cs"/>
                        </a:rPr>
                        <a:t>Extraordinary</a:t>
                      </a:r>
                      <a:r>
                        <a:rPr kumimoji="0" lang="fr-FR" sz="1400" b="0" i="0" u="none" strike="noStrike" kern="1200" cap="none" normalizeH="0" baseline="0" dirty="0">
                          <a:ln>
                            <a:noFill/>
                          </a:ln>
                          <a:solidFill>
                            <a:schemeClr val="tx1"/>
                          </a:solidFill>
                          <a:effectLst/>
                          <a:latin typeface="+mn-lt"/>
                          <a:ea typeface="+mn-ea"/>
                          <a:cs typeface="+mn-cs"/>
                        </a:rPr>
                        <a:t> </a:t>
                      </a:r>
                      <a:r>
                        <a:rPr kumimoji="0" lang="fr-FR" sz="1400" b="0" i="0" u="none" strike="noStrike" kern="1200" cap="none" normalizeH="0" baseline="0" dirty="0" err="1">
                          <a:ln>
                            <a:noFill/>
                          </a:ln>
                          <a:solidFill>
                            <a:schemeClr val="tx1"/>
                          </a:solidFill>
                          <a:effectLst/>
                          <a:latin typeface="+mn-lt"/>
                          <a:ea typeface="+mn-ea"/>
                          <a:cs typeface="+mn-cs"/>
                        </a:rPr>
                        <a:t>income</a:t>
                      </a:r>
                      <a:endParaRPr lang="fr-FR" dirty="0"/>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599248886"/>
                  </a:ext>
                </a:extLst>
              </a:tr>
              <a:tr h="5302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r>
                        <a:rPr kumimoji="0" lang="fr-BE" sz="1400" b="1" i="0" u="none" strike="noStrike" kern="1200" cap="none" normalizeH="0" baseline="0" dirty="0">
                          <a:ln>
                            <a:noFill/>
                          </a:ln>
                          <a:solidFill>
                            <a:schemeClr val="tx1"/>
                          </a:solidFill>
                          <a:effectLst/>
                          <a:latin typeface="+mn-lt"/>
                          <a:ea typeface="+mn-ea"/>
                          <a:cs typeface="+mn-cs"/>
                        </a:rPr>
                        <a:t>3 ) </a:t>
                      </a:r>
                      <a:r>
                        <a:rPr kumimoji="0" lang="fr-BE" sz="1400" b="1" i="0" u="none" strike="noStrike" kern="1200" cap="none" normalizeH="0" baseline="0" dirty="0" err="1">
                          <a:ln>
                            <a:noFill/>
                          </a:ln>
                          <a:solidFill>
                            <a:schemeClr val="tx1"/>
                          </a:solidFill>
                          <a:effectLst/>
                          <a:latin typeface="+mn-lt"/>
                          <a:ea typeface="+mn-ea"/>
                          <a:cs typeface="+mn-cs"/>
                        </a:rPr>
                        <a:t>Outstanding</a:t>
                      </a:r>
                      <a:r>
                        <a:rPr kumimoji="0" lang="fr-BE" sz="1400" b="1" i="0" u="none" strike="noStrike" kern="1200" cap="none" normalizeH="0" baseline="0" dirty="0">
                          <a:ln>
                            <a:noFill/>
                          </a:ln>
                          <a:solidFill>
                            <a:schemeClr val="tx1"/>
                          </a:solidFill>
                          <a:effectLst/>
                          <a:latin typeface="+mn-lt"/>
                          <a:ea typeface="+mn-ea"/>
                          <a:cs typeface="+mn-cs"/>
                        </a:rPr>
                        <a:t> </a:t>
                      </a:r>
                      <a:r>
                        <a:rPr kumimoji="0" lang="fr-BE" sz="1400" b="1" i="0" u="none" strike="noStrike" kern="1200" cap="none" normalizeH="0" baseline="0" dirty="0" err="1">
                          <a:ln>
                            <a:noFill/>
                          </a:ln>
                          <a:solidFill>
                            <a:schemeClr val="tx1"/>
                          </a:solidFill>
                          <a:effectLst/>
                          <a:latin typeface="+mn-lt"/>
                          <a:ea typeface="+mn-ea"/>
                          <a:cs typeface="+mn-cs"/>
                        </a:rPr>
                        <a:t>result</a:t>
                      </a:r>
                      <a:endParaRPr lang="fr-FR" dirty="0"/>
                    </a:p>
                  </a:txBody>
                  <a:tcPr marL="84406" marR="84406" marT="45655" marB="45655"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640344407"/>
                  </a:ext>
                </a:extLst>
              </a:tr>
              <a:tr h="31691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err="1">
                          <a:ln>
                            <a:noFill/>
                          </a:ln>
                          <a:solidFill>
                            <a:schemeClr val="bg1"/>
                          </a:solidFill>
                          <a:effectLst/>
                          <a:latin typeface="+mn-lt"/>
                        </a:rPr>
                        <a:t>Current</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result</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before</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tax</a:t>
                      </a:r>
                      <a:r>
                        <a:rPr kumimoji="0" lang="fr-FR" sz="1600" b="1" i="0" u="none" strike="noStrike" cap="none" normalizeH="0" baseline="0" dirty="0">
                          <a:ln>
                            <a:noFill/>
                          </a:ln>
                          <a:solidFill>
                            <a:schemeClr val="bg1"/>
                          </a:solidFill>
                          <a:effectLst/>
                          <a:latin typeface="+mn-lt"/>
                        </a:rPr>
                        <a:t> (A + B + C)</a:t>
                      </a: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hMerge="1">
                  <a:txBody>
                    <a:bodyPr/>
                    <a:lstStyle/>
                    <a:p>
                      <a:endParaRPr lang="fr-FR"/>
                    </a:p>
                  </a:txBody>
                  <a:tcPr/>
                </a:tc>
                <a:extLst>
                  <a:ext uri="{0D108BD9-81ED-4DB2-BD59-A6C34878D82A}">
                    <a16:rowId xmlns:a16="http://schemas.microsoft.com/office/drawing/2014/main" val="2018021040"/>
                  </a:ext>
                </a:extLst>
              </a:tr>
            </a:tbl>
          </a:graphicData>
        </a:graphic>
      </p:graphicFrame>
      <p:graphicFrame>
        <p:nvGraphicFramePr>
          <p:cNvPr id="20" name="Group 47">
            <a:extLst>
              <a:ext uri="{FF2B5EF4-FFF2-40B4-BE49-F238E27FC236}">
                <a16:creationId xmlns:a16="http://schemas.microsoft.com/office/drawing/2014/main" id="{4B8FD6F5-0842-D4C0-563E-778FAF986821}"/>
              </a:ext>
            </a:extLst>
          </p:cNvPr>
          <p:cNvGraphicFramePr>
            <a:graphicFrameLocks noGrp="1"/>
          </p:cNvGraphicFramePr>
          <p:nvPr>
            <p:extLst>
              <p:ext uri="{D42A27DB-BD31-4B8C-83A1-F6EECF244321}">
                <p14:modId xmlns:p14="http://schemas.microsoft.com/office/powerpoint/2010/main" val="2529388132"/>
              </p:ext>
            </p:extLst>
          </p:nvPr>
        </p:nvGraphicFramePr>
        <p:xfrm>
          <a:off x="734333" y="5604961"/>
          <a:ext cx="5724532" cy="304670"/>
        </p:xfrm>
        <a:graphic>
          <a:graphicData uri="http://schemas.openxmlformats.org/drawingml/2006/table">
            <a:tbl>
              <a:tblPr firstRow="1"/>
              <a:tblGrid>
                <a:gridCol w="5724532">
                  <a:extLst>
                    <a:ext uri="{9D8B030D-6E8A-4147-A177-3AD203B41FA5}">
                      <a16:colId xmlns:a16="http://schemas.microsoft.com/office/drawing/2014/main" val="20000"/>
                    </a:ext>
                  </a:extLst>
                </a:gridCol>
              </a:tblGrid>
              <a:tr h="2880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bg1"/>
                          </a:solidFill>
                          <a:effectLst/>
                          <a:latin typeface="+mn-lt"/>
                        </a:rPr>
                        <a:t>- </a:t>
                      </a:r>
                      <a:r>
                        <a:rPr kumimoji="0" lang="fr-FR" sz="1400" b="1" i="0" u="none" strike="noStrike" cap="none" normalizeH="0" baseline="0" dirty="0" err="1">
                          <a:ln>
                            <a:noFill/>
                          </a:ln>
                          <a:solidFill>
                            <a:schemeClr val="bg1"/>
                          </a:solidFill>
                          <a:effectLst/>
                          <a:latin typeface="+mn-lt"/>
                        </a:rPr>
                        <a:t>Tax</a:t>
                      </a:r>
                      <a:r>
                        <a:rPr kumimoji="0" lang="fr-FR" sz="1400" b="1" i="0" u="none" strike="noStrike" cap="none" normalizeH="0" baseline="0" dirty="0">
                          <a:ln>
                            <a:noFill/>
                          </a:ln>
                          <a:solidFill>
                            <a:schemeClr val="bg1"/>
                          </a:solidFill>
                          <a:effectLst/>
                          <a:latin typeface="+mn-lt"/>
                        </a:rPr>
                        <a:t> on taxable </a:t>
                      </a:r>
                      <a:r>
                        <a:rPr kumimoji="0" lang="fr-FR" sz="1400" b="1" i="0" u="none" strike="noStrike" cap="none" normalizeH="0" baseline="0" dirty="0" err="1">
                          <a:ln>
                            <a:noFill/>
                          </a:ln>
                          <a:solidFill>
                            <a:schemeClr val="bg1"/>
                          </a:solidFill>
                          <a:effectLst/>
                          <a:latin typeface="+mn-lt"/>
                        </a:rPr>
                        <a:t>income</a:t>
                      </a:r>
                      <a:endParaRPr kumimoji="0" lang="fr-FR" sz="1400" b="1" i="0" u="none" strike="noStrike" kern="1200" cap="none" normalizeH="0" baseline="0" dirty="0">
                        <a:ln>
                          <a:noFill/>
                        </a:ln>
                        <a:solidFill>
                          <a:schemeClr val="bg1"/>
                        </a:solidFill>
                        <a:effectLst/>
                        <a:latin typeface="+mn-lt"/>
                        <a:ea typeface="+mn-ea"/>
                        <a:cs typeface="+mn-cs"/>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120950581"/>
                  </a:ext>
                </a:extLst>
              </a:tr>
            </a:tbl>
          </a:graphicData>
        </a:graphic>
      </p:graphicFrame>
      <p:graphicFrame>
        <p:nvGraphicFramePr>
          <p:cNvPr id="21" name="Group 47">
            <a:extLst>
              <a:ext uri="{FF2B5EF4-FFF2-40B4-BE49-F238E27FC236}">
                <a16:creationId xmlns:a16="http://schemas.microsoft.com/office/drawing/2014/main" id="{D70E1A44-899A-1755-BBB6-FA571BE27112}"/>
              </a:ext>
            </a:extLst>
          </p:cNvPr>
          <p:cNvGraphicFramePr>
            <a:graphicFrameLocks noGrp="1"/>
          </p:cNvGraphicFramePr>
          <p:nvPr>
            <p:extLst>
              <p:ext uri="{D42A27DB-BD31-4B8C-83A1-F6EECF244321}">
                <p14:modId xmlns:p14="http://schemas.microsoft.com/office/powerpoint/2010/main" val="3699991653"/>
              </p:ext>
            </p:extLst>
          </p:nvPr>
        </p:nvGraphicFramePr>
        <p:xfrm>
          <a:off x="734333" y="5907092"/>
          <a:ext cx="5724532" cy="335150"/>
        </p:xfrm>
        <a:graphic>
          <a:graphicData uri="http://schemas.openxmlformats.org/drawingml/2006/table">
            <a:tbl>
              <a:tblPr firstRow="1"/>
              <a:tblGrid>
                <a:gridCol w="5724532">
                  <a:extLst>
                    <a:ext uri="{9D8B030D-6E8A-4147-A177-3AD203B41FA5}">
                      <a16:colId xmlns:a16="http://schemas.microsoft.com/office/drawing/2014/main" val="20000"/>
                    </a:ext>
                  </a:extLst>
                </a:gridCol>
              </a:tblGrid>
              <a:tr h="316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mn-lt"/>
                        </a:rPr>
                        <a:t>Result after tax (Profit or Loss)</a:t>
                      </a: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3612"/>
                    </a:solidFill>
                  </a:tcPr>
                </a:tc>
                <a:extLst>
                  <a:ext uri="{0D108BD9-81ED-4DB2-BD59-A6C34878D82A}">
                    <a16:rowId xmlns:a16="http://schemas.microsoft.com/office/drawing/2014/main" val="4155889011"/>
                  </a:ext>
                </a:extLst>
              </a:tr>
            </a:tbl>
          </a:graphicData>
        </a:graphic>
      </p:graphicFrame>
    </p:spTree>
    <p:extLst>
      <p:ext uri="{BB962C8B-B14F-4D97-AF65-F5344CB8AC3E}">
        <p14:creationId xmlns:p14="http://schemas.microsoft.com/office/powerpoint/2010/main" val="243531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animBg="1"/>
      <p:bldP spid="65" grpId="0" animBg="1"/>
      <p:bldP spid="8"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1646353-C36B-A349-8D40-CA78552AC28E}"/>
              </a:ext>
            </a:extLst>
          </p:cNvPr>
          <p:cNvSpPr>
            <a:spLocks noGrp="1"/>
          </p:cNvSpPr>
          <p:nvPr>
            <p:ph type="body" idx="1"/>
          </p:nvPr>
        </p:nvSpPr>
        <p:spPr>
          <a:solidFill>
            <a:schemeClr val="accent1"/>
          </a:solidFill>
        </p:spPr>
        <p:txBody>
          <a:bodyPr/>
          <a:lstStyle/>
          <a:p>
            <a:r>
              <a:rPr lang="fr-FR" dirty="0"/>
              <a:t>introduction</a:t>
            </a:r>
          </a:p>
        </p:txBody>
      </p:sp>
      <p:sp>
        <p:nvSpPr>
          <p:cNvPr id="2" name="Espace réservé du texte 1"/>
          <p:cNvSpPr>
            <a:spLocks noGrp="1"/>
          </p:cNvSpPr>
          <p:nvPr>
            <p:ph type="body" sz="quarter" idx="15"/>
          </p:nvPr>
        </p:nvSpPr>
        <p:spPr/>
        <p:txBody>
          <a:bodyPr/>
          <a:lstStyle/>
          <a:p>
            <a:r>
              <a:rPr lang="fr-FR" dirty="0"/>
              <a:t>Session Programme</a:t>
            </a:r>
          </a:p>
        </p:txBody>
      </p:sp>
      <p:pic>
        <p:nvPicPr>
          <p:cNvPr id="7" name="Graphic 6" descr="Clock with solid fill">
            <a:extLst>
              <a:ext uri="{FF2B5EF4-FFF2-40B4-BE49-F238E27FC236}">
                <a16:creationId xmlns:a16="http://schemas.microsoft.com/office/drawing/2014/main" id="{4EFCC554-B78E-47DF-D6C2-6E46B50C5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34754"/>
            <a:ext cx="2232000" cy="2232000"/>
          </a:xfrm>
          <a:prstGeom prst="rect">
            <a:avLst/>
          </a:prstGeom>
        </p:spPr>
      </p:pic>
      <p:graphicFrame>
        <p:nvGraphicFramePr>
          <p:cNvPr id="6" name="Table 7">
            <a:extLst>
              <a:ext uri="{FF2B5EF4-FFF2-40B4-BE49-F238E27FC236}">
                <a16:creationId xmlns:a16="http://schemas.microsoft.com/office/drawing/2014/main" id="{1D9913CD-2B00-5066-E229-6A3BB0B396C1}"/>
              </a:ext>
            </a:extLst>
          </p:cNvPr>
          <p:cNvGraphicFramePr>
            <a:graphicFrameLocks noGrp="1"/>
          </p:cNvGraphicFramePr>
          <p:nvPr>
            <p:extLst>
              <p:ext uri="{D42A27DB-BD31-4B8C-83A1-F6EECF244321}">
                <p14:modId xmlns:p14="http://schemas.microsoft.com/office/powerpoint/2010/main" val="3993374769"/>
              </p:ext>
            </p:extLst>
          </p:nvPr>
        </p:nvGraphicFramePr>
        <p:xfrm>
          <a:off x="2200589" y="1767840"/>
          <a:ext cx="9887577" cy="3840480"/>
        </p:xfrm>
        <a:graphic>
          <a:graphicData uri="http://schemas.openxmlformats.org/drawingml/2006/table">
            <a:tbl>
              <a:tblPr firstRow="1" bandRow="1">
                <a:tableStyleId>{2D5ABB26-0587-4C30-8999-92F81FD0307C}</a:tableStyleId>
              </a:tblPr>
              <a:tblGrid>
                <a:gridCol w="642223">
                  <a:extLst>
                    <a:ext uri="{9D8B030D-6E8A-4147-A177-3AD203B41FA5}">
                      <a16:colId xmlns:a16="http://schemas.microsoft.com/office/drawing/2014/main" val="1212120649"/>
                    </a:ext>
                  </a:extLst>
                </a:gridCol>
                <a:gridCol w="321111">
                  <a:extLst>
                    <a:ext uri="{9D8B030D-6E8A-4147-A177-3AD203B41FA5}">
                      <a16:colId xmlns:a16="http://schemas.microsoft.com/office/drawing/2014/main" val="1831917379"/>
                    </a:ext>
                  </a:extLst>
                </a:gridCol>
                <a:gridCol w="7859574">
                  <a:extLst>
                    <a:ext uri="{9D8B030D-6E8A-4147-A177-3AD203B41FA5}">
                      <a16:colId xmlns:a16="http://schemas.microsoft.com/office/drawing/2014/main" val="2997267541"/>
                    </a:ext>
                  </a:extLst>
                </a:gridCol>
                <a:gridCol w="1064669">
                  <a:extLst>
                    <a:ext uri="{9D8B030D-6E8A-4147-A177-3AD203B41FA5}">
                      <a16:colId xmlns:a16="http://schemas.microsoft.com/office/drawing/2014/main" val="570396204"/>
                    </a:ext>
                  </a:extLst>
                </a:gridCol>
              </a:tblGrid>
              <a:tr h="409805">
                <a:tc gridSpan="3">
                  <a:txBody>
                    <a:bodyPr/>
                    <a:lstStyle/>
                    <a:p>
                      <a:pPr marL="0" indent="0">
                        <a:buNone/>
                      </a:pPr>
                      <a:r>
                        <a:rPr lang="fr-FR" sz="2200" dirty="0">
                          <a:solidFill>
                            <a:schemeClr val="bg1"/>
                          </a:solidFill>
                          <a:latin typeface="+mj-lt"/>
                        </a:rPr>
                        <a:t>Introduction								</a:t>
                      </a:r>
                    </a:p>
                  </a:txBody>
                  <a:tcPr/>
                </a:tc>
                <a:tc hMerge="1">
                  <a:txBody>
                    <a:bodyPr/>
                    <a:lstStyle/>
                    <a:p>
                      <a:endParaRPr lang="en-US"/>
                    </a:p>
                  </a:txBody>
                  <a:tcPr/>
                </a:tc>
                <a:tc hMerge="1">
                  <a:txBody>
                    <a:bodyPr/>
                    <a:lstStyle/>
                    <a:p>
                      <a:endParaRPr lang="en-US"/>
                    </a:p>
                  </a:txBody>
                  <a:tcPr/>
                </a:tc>
                <a:tc>
                  <a:txBody>
                    <a:bodyPr/>
                    <a:lstStyle/>
                    <a:p>
                      <a:pPr algn="ctr"/>
                      <a:r>
                        <a:rPr lang="fr-FR" sz="2200">
                          <a:solidFill>
                            <a:schemeClr val="bg1"/>
                          </a:solidFill>
                          <a:latin typeface="+mj-lt"/>
                        </a:rPr>
                        <a:t>15’</a:t>
                      </a:r>
                      <a:endParaRPr lang="en-US" sz="2200">
                        <a:solidFill>
                          <a:schemeClr val="bg1"/>
                        </a:solidFill>
                        <a:latin typeface="+mj-lt"/>
                      </a:endParaRPr>
                    </a:p>
                  </a:txBody>
                  <a:tcPr/>
                </a:tc>
                <a:extLst>
                  <a:ext uri="{0D108BD9-81ED-4DB2-BD59-A6C34878D82A}">
                    <a16:rowId xmlns:a16="http://schemas.microsoft.com/office/drawing/2014/main" val="385469514"/>
                  </a:ext>
                </a:extLst>
              </a:tr>
              <a:tr h="409805">
                <a:tc>
                  <a:txBody>
                    <a:bodyPr/>
                    <a:lstStyle/>
                    <a:p>
                      <a:pPr algn="r"/>
                      <a:r>
                        <a:rPr lang="fr-FR" sz="2200">
                          <a:solidFill>
                            <a:schemeClr val="bg1"/>
                          </a:solidFill>
                          <a:latin typeface="+mj-lt"/>
                        </a:rPr>
                        <a:t>01</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r>
                        <a:rPr lang="fr-FR" sz="2200" dirty="0" err="1">
                          <a:solidFill>
                            <a:schemeClr val="bg1"/>
                          </a:solidFill>
                          <a:latin typeface="+mj-lt"/>
                        </a:rPr>
                        <a:t>Context</a:t>
                      </a:r>
                      <a:endParaRPr lang="fr-FR" sz="2200" dirty="0">
                        <a:solidFill>
                          <a:schemeClr val="bg1"/>
                        </a:solidFill>
                        <a:latin typeface="+mj-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15’</a:t>
                      </a:r>
                    </a:p>
                  </a:txBody>
                  <a:tcPr/>
                </a:tc>
                <a:extLst>
                  <a:ext uri="{0D108BD9-81ED-4DB2-BD59-A6C34878D82A}">
                    <a16:rowId xmlns:a16="http://schemas.microsoft.com/office/drawing/2014/main" val="311605185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2200" dirty="0">
                          <a:solidFill>
                            <a:schemeClr val="bg1"/>
                          </a:solidFill>
                          <a:latin typeface="+mj-lt"/>
                        </a:rPr>
                        <a:t>02</a:t>
                      </a:r>
                      <a:endParaRPr lang="en-US" sz="2200" dirty="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The balance sheet: what is it and what is it for?</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kern="1200">
                          <a:solidFill>
                            <a:schemeClr val="bg1"/>
                          </a:solidFill>
                          <a:latin typeface="+mj-lt"/>
                          <a:ea typeface="+mn-ea"/>
                          <a:cs typeface="+mn-cs"/>
                        </a:rPr>
                        <a:t>10’</a:t>
                      </a:r>
                    </a:p>
                  </a:txBody>
                  <a:tcPr/>
                </a:tc>
                <a:extLst>
                  <a:ext uri="{0D108BD9-81ED-4DB2-BD59-A6C34878D82A}">
                    <a16:rowId xmlns:a16="http://schemas.microsoft.com/office/drawing/2014/main" val="2081968798"/>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03</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The income statement: what is it and what is it for?</a:t>
                      </a:r>
                    </a:p>
                  </a:txBody>
                  <a:tcPr/>
                </a:tc>
                <a:tc>
                  <a:txBody>
                    <a:bodyPr/>
                    <a:lstStyle/>
                    <a:p>
                      <a:pPr algn="ctr"/>
                      <a:r>
                        <a:rPr lang="fr-FR" sz="2200" kern="1200">
                          <a:solidFill>
                            <a:schemeClr val="bg1"/>
                          </a:solidFill>
                          <a:latin typeface="+mj-lt"/>
                          <a:ea typeface="+mn-ea"/>
                          <a:cs typeface="+mn-cs"/>
                        </a:rPr>
                        <a:t>10’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663067203"/>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04</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The concept of accounting depreciation</a:t>
                      </a:r>
                      <a:endParaRPr lang="fr-FR" sz="2200" kern="1200" dirty="0">
                        <a:solidFill>
                          <a:schemeClr val="bg1"/>
                        </a:solidFill>
                        <a:latin typeface="+mj-lt"/>
                        <a:ea typeface="+mn-ea"/>
                        <a:cs typeface="+mn-cs"/>
                      </a:endParaRPr>
                    </a:p>
                  </a:txBody>
                  <a:tcPr/>
                </a:tc>
                <a:tc>
                  <a:txBody>
                    <a:bodyPr/>
                    <a:lstStyle/>
                    <a:p>
                      <a:pPr algn="ctr"/>
                      <a:r>
                        <a:rPr lang="fr-FR" sz="2200" kern="1200">
                          <a:solidFill>
                            <a:schemeClr val="bg1"/>
                          </a:solidFill>
                          <a:latin typeface="+mj-lt"/>
                          <a:ea typeface="+mn-ea"/>
                          <a:cs typeface="+mn-cs"/>
                        </a:rPr>
                        <a:t>15’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309331330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05</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The fundamentals of business management</a:t>
                      </a:r>
                    </a:p>
                  </a:txBody>
                  <a:tcPr/>
                </a:tc>
                <a:tc>
                  <a:txBody>
                    <a:bodyPr/>
                    <a:lstStyle/>
                    <a:p>
                      <a:pPr algn="ctr"/>
                      <a:r>
                        <a:rPr lang="fr-FR" sz="2200" kern="1200">
                          <a:solidFill>
                            <a:schemeClr val="bg1"/>
                          </a:solidFill>
                          <a:latin typeface="+mj-lt"/>
                          <a:ea typeface="+mn-ea"/>
                          <a:cs typeface="+mn-cs"/>
                        </a:rPr>
                        <a:t>10’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570421087"/>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06</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prstClr val="white"/>
                          </a:solidFill>
                          <a:effectLst/>
                          <a:uLnTx/>
                          <a:uFillTx/>
                          <a:latin typeface="Encode Sans ExpandedSemiBold"/>
                          <a:ea typeface="+mn-ea"/>
                          <a:cs typeface="+mn-cs"/>
                        </a:rPr>
                        <a:t>|</a:t>
                      </a:r>
                      <a:endParaRPr lang="en-US" sz="2200" kern="1200">
                        <a:solidFill>
                          <a:schemeClr val="bg1"/>
                        </a:solidFill>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Impact of management choices on the company life </a:t>
                      </a:r>
                    </a:p>
                  </a:txBody>
                  <a:tcPr/>
                </a:tc>
                <a:tc>
                  <a:txBody>
                    <a:bodyPr/>
                    <a:lstStyle/>
                    <a:p>
                      <a:pPr algn="ctr"/>
                      <a:r>
                        <a:rPr lang="fr-BE" sz="2200" kern="1200">
                          <a:solidFill>
                            <a:schemeClr val="bg1"/>
                          </a:solidFill>
                          <a:latin typeface="+mj-lt"/>
                          <a:ea typeface="+mn-ea"/>
                          <a:cs typeface="+mn-cs"/>
                        </a:rPr>
                        <a:t>10'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1344627465"/>
                  </a:ext>
                </a:extLst>
              </a:tr>
              <a:tr h="409805">
                <a:tc gridSpan="3">
                  <a:txBody>
                    <a:bodyPr/>
                    <a:lstStyle/>
                    <a:p>
                      <a:r>
                        <a:rPr lang="fr-FR" sz="2200" dirty="0">
                          <a:solidFill>
                            <a:schemeClr val="bg1"/>
                          </a:solidFill>
                          <a:latin typeface="+mj-lt"/>
                        </a:rPr>
                        <a:t>Conclusion</a:t>
                      </a:r>
                      <a:endParaRPr lang="en-US" sz="2200" dirty="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a:solidFill>
                            <a:schemeClr val="bg1"/>
                          </a:solidFill>
                          <a:latin typeface="+mj-lt"/>
                        </a:rPr>
                        <a:t>5'</a:t>
                      </a:r>
                      <a:endParaRPr lang="en-US" sz="2200">
                        <a:solidFill>
                          <a:schemeClr val="bg1"/>
                        </a:solidFill>
                        <a:latin typeface="+mj-lt"/>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44428"/>
                  </a:ext>
                </a:extLst>
              </a:tr>
              <a:tr h="409805">
                <a:tc gridSpan="3">
                  <a:txBody>
                    <a:bodyPr/>
                    <a:lstStyle/>
                    <a:p>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mj-lt"/>
                        </a:rPr>
                        <a:t>90'</a:t>
                      </a:r>
                      <a:endParaRPr lang="en-US" sz="2200" dirty="0">
                        <a:solidFill>
                          <a:schemeClr val="bg1"/>
                        </a:solidFill>
                        <a:latin typeface="+mj-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48209841"/>
                  </a:ext>
                </a:extLst>
              </a:tr>
            </a:tbl>
          </a:graphicData>
        </a:graphic>
      </p:graphicFrame>
    </p:spTree>
    <p:extLst>
      <p:ext uri="{BB962C8B-B14F-4D97-AF65-F5344CB8AC3E}">
        <p14:creationId xmlns:p14="http://schemas.microsoft.com/office/powerpoint/2010/main" val="258946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30519C-54D3-839F-FA2E-78D40CAFC599}"/>
              </a:ext>
            </a:extLst>
          </p:cNvPr>
          <p:cNvPicPr>
            <a:picLocks noChangeAspect="1"/>
          </p:cNvPicPr>
          <p:nvPr/>
        </p:nvPicPr>
        <p:blipFill>
          <a:blip r:embed="rId3"/>
          <a:stretch>
            <a:fillRect/>
          </a:stretch>
        </p:blipFill>
        <p:spPr>
          <a:xfrm>
            <a:off x="5170588" y="1054865"/>
            <a:ext cx="5264384" cy="3038682"/>
          </a:xfrm>
          <a:prstGeom prst="rect">
            <a:avLst/>
          </a:prstGeom>
        </p:spPr>
      </p:pic>
      <p:sp>
        <p:nvSpPr>
          <p:cNvPr id="9" name="Espace réservé du texte 8">
            <a:extLst>
              <a:ext uri="{FF2B5EF4-FFF2-40B4-BE49-F238E27FC236}">
                <a16:creationId xmlns:a16="http://schemas.microsoft.com/office/drawing/2014/main" id="{A06336DD-CB21-42CF-83A8-7599C16A7F0A}"/>
              </a:ext>
            </a:extLst>
          </p:cNvPr>
          <p:cNvSpPr>
            <a:spLocks noGrp="1"/>
          </p:cNvSpPr>
          <p:nvPr>
            <p:ph type="body" idx="1"/>
          </p:nvPr>
        </p:nvSpPr>
        <p:spPr/>
        <p:txBody>
          <a:bodyPr/>
          <a:lstStyle/>
          <a:p>
            <a:r>
              <a:rPr lang="en-US" dirty="0"/>
              <a:t>The income statement - what is it &amp; what is it for?</a:t>
            </a:r>
            <a:endParaRPr lang="fr-FR" dirty="0"/>
          </a:p>
        </p:txBody>
      </p:sp>
      <p:sp>
        <p:nvSpPr>
          <p:cNvPr id="3" name="Text Placeholder 2">
            <a:extLst>
              <a:ext uri="{FF2B5EF4-FFF2-40B4-BE49-F238E27FC236}">
                <a16:creationId xmlns:a16="http://schemas.microsoft.com/office/drawing/2014/main" id="{4CD43A44-4946-2107-C3FF-ABB9CDC10D05}"/>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EC1AAA6-D7B4-4489-BE46-B26A8D70B117}"/>
              </a:ext>
            </a:extLst>
          </p:cNvPr>
          <p:cNvSpPr>
            <a:spLocks noGrp="1"/>
          </p:cNvSpPr>
          <p:nvPr>
            <p:ph type="title"/>
          </p:nvPr>
        </p:nvSpPr>
        <p:spPr>
          <a:xfrm>
            <a:off x="1328420" y="696268"/>
            <a:ext cx="10800000" cy="335964"/>
          </a:xfrm>
        </p:spPr>
        <p:txBody>
          <a:bodyPr/>
          <a:lstStyle/>
          <a:p>
            <a:pPr>
              <a:defRPr/>
            </a:pPr>
            <a:r>
              <a:rPr lang="en-US" dirty="0"/>
              <a:t>EXAMPLE OF AN INCOME STATEMENT</a:t>
            </a:r>
            <a:endParaRPr lang="fr-FR" dirty="0"/>
          </a:p>
        </p:txBody>
      </p:sp>
      <p:pic>
        <p:nvPicPr>
          <p:cNvPr id="4" name="Picture 3">
            <a:extLst>
              <a:ext uri="{FF2B5EF4-FFF2-40B4-BE49-F238E27FC236}">
                <a16:creationId xmlns:a16="http://schemas.microsoft.com/office/drawing/2014/main" id="{DC8C0560-D5DA-51AC-F7C1-855F0CA8DE57}"/>
              </a:ext>
            </a:extLst>
          </p:cNvPr>
          <p:cNvPicPr>
            <a:picLocks noChangeAspect="1"/>
          </p:cNvPicPr>
          <p:nvPr/>
        </p:nvPicPr>
        <p:blipFill rotWithShape="1">
          <a:blip r:embed="rId4"/>
          <a:srcRect b="2656"/>
          <a:stretch/>
        </p:blipFill>
        <p:spPr>
          <a:xfrm>
            <a:off x="546100" y="1200203"/>
            <a:ext cx="4048416" cy="5413958"/>
          </a:xfrm>
          <a:prstGeom prst="rect">
            <a:avLst/>
          </a:prstGeom>
        </p:spPr>
      </p:pic>
      <p:sp>
        <p:nvSpPr>
          <p:cNvPr id="7" name="Rectangle 6">
            <a:extLst>
              <a:ext uri="{FF2B5EF4-FFF2-40B4-BE49-F238E27FC236}">
                <a16:creationId xmlns:a16="http://schemas.microsoft.com/office/drawing/2014/main" id="{DF8E5848-CB2B-3F1E-FBC9-A465EEA7C129}"/>
              </a:ext>
            </a:extLst>
          </p:cNvPr>
          <p:cNvSpPr/>
          <p:nvPr/>
        </p:nvSpPr>
        <p:spPr>
          <a:xfrm>
            <a:off x="675640" y="4693920"/>
            <a:ext cx="3987800" cy="152400"/>
          </a:xfrm>
          <a:prstGeom prst="rect">
            <a:avLst/>
          </a:prstGeom>
          <a:noFill/>
          <a:ln w="28575">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ACB7A5-B7E8-7FCB-87C9-FBF02D59D39A}"/>
              </a:ext>
            </a:extLst>
          </p:cNvPr>
          <p:cNvSpPr/>
          <p:nvPr/>
        </p:nvSpPr>
        <p:spPr>
          <a:xfrm>
            <a:off x="675640" y="6471921"/>
            <a:ext cx="3987800" cy="1524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F0005F-2662-EE85-0E5A-D9B3670D4EC3}"/>
              </a:ext>
            </a:extLst>
          </p:cNvPr>
          <p:cNvSpPr/>
          <p:nvPr/>
        </p:nvSpPr>
        <p:spPr>
          <a:xfrm>
            <a:off x="5421184" y="3141406"/>
            <a:ext cx="4840415" cy="152400"/>
          </a:xfrm>
          <a:prstGeom prst="rect">
            <a:avLst/>
          </a:prstGeom>
          <a:noFill/>
          <a:ln w="28575">
            <a:solidFill>
              <a:srgbClr val="F7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111948-B364-21D1-2AEA-4688A92647E3}"/>
              </a:ext>
            </a:extLst>
          </p:cNvPr>
          <p:cNvSpPr/>
          <p:nvPr/>
        </p:nvSpPr>
        <p:spPr>
          <a:xfrm>
            <a:off x="5421184" y="3919162"/>
            <a:ext cx="4840414" cy="15240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CF280-883C-EA96-F334-9536D1CC06A0}"/>
              </a:ext>
            </a:extLst>
          </p:cNvPr>
          <p:cNvSpPr/>
          <p:nvPr/>
        </p:nvSpPr>
        <p:spPr>
          <a:xfrm>
            <a:off x="5421184" y="3454293"/>
            <a:ext cx="4840414" cy="15240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3">
            <a:extLst>
              <a:ext uri="{FF2B5EF4-FFF2-40B4-BE49-F238E27FC236}">
                <a16:creationId xmlns:a16="http://schemas.microsoft.com/office/drawing/2014/main" id="{9AB7A9E7-0F23-7724-4454-C49CDD10D5CA}"/>
              </a:ext>
            </a:extLst>
          </p:cNvPr>
          <p:cNvSpPr>
            <a:spLocks noGrp="1"/>
          </p:cNvSpPr>
          <p:nvPr>
            <p:ph type="sldNum" sz="quarter" idx="17"/>
          </p:nvPr>
        </p:nvSpPr>
        <p:spPr>
          <a:xfrm>
            <a:off x="11472000" y="6579767"/>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30</a:t>
            </a:fld>
            <a:endParaRPr lang="en-US"/>
          </a:p>
        </p:txBody>
      </p:sp>
      <p:sp>
        <p:nvSpPr>
          <p:cNvPr id="23" name="Ellipse 14">
            <a:extLst>
              <a:ext uri="{FF2B5EF4-FFF2-40B4-BE49-F238E27FC236}">
                <a16:creationId xmlns:a16="http://schemas.microsoft.com/office/drawing/2014/main" id="{303C70FB-1410-0A7B-B2AD-211B555FC193}"/>
              </a:ext>
            </a:extLst>
          </p:cNvPr>
          <p:cNvSpPr/>
          <p:nvPr/>
        </p:nvSpPr>
        <p:spPr>
          <a:xfrm>
            <a:off x="98906" y="4538856"/>
            <a:ext cx="454625" cy="432048"/>
          </a:xfrm>
          <a:prstGeom prst="ellipse">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sp>
        <p:nvSpPr>
          <p:cNvPr id="24" name="Ellipse 18">
            <a:extLst>
              <a:ext uri="{FF2B5EF4-FFF2-40B4-BE49-F238E27FC236}">
                <a16:creationId xmlns:a16="http://schemas.microsoft.com/office/drawing/2014/main" id="{455D6939-19E5-31C0-5292-F20BE1BB5AF6}"/>
              </a:ext>
            </a:extLst>
          </p:cNvPr>
          <p:cNvSpPr/>
          <p:nvPr/>
        </p:nvSpPr>
        <p:spPr>
          <a:xfrm>
            <a:off x="98906" y="6353558"/>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a:t>
            </a:r>
          </a:p>
        </p:txBody>
      </p:sp>
      <p:sp>
        <p:nvSpPr>
          <p:cNvPr id="25" name="Ellipse 23">
            <a:extLst>
              <a:ext uri="{FF2B5EF4-FFF2-40B4-BE49-F238E27FC236}">
                <a16:creationId xmlns:a16="http://schemas.microsoft.com/office/drawing/2014/main" id="{212FAE1D-7EC2-7E4E-B23C-F0251C6BC9BE}"/>
              </a:ext>
            </a:extLst>
          </p:cNvPr>
          <p:cNvSpPr/>
          <p:nvPr/>
        </p:nvSpPr>
        <p:spPr>
          <a:xfrm>
            <a:off x="10388533" y="3025474"/>
            <a:ext cx="454625" cy="432048"/>
          </a:xfrm>
          <a:prstGeom prst="ellipse">
            <a:avLst/>
          </a:prstGeom>
          <a:solidFill>
            <a:srgbClr val="ECA4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a:t>
            </a:r>
          </a:p>
        </p:txBody>
      </p:sp>
      <p:sp>
        <p:nvSpPr>
          <p:cNvPr id="26" name="Ellipse 23">
            <a:extLst>
              <a:ext uri="{FF2B5EF4-FFF2-40B4-BE49-F238E27FC236}">
                <a16:creationId xmlns:a16="http://schemas.microsoft.com/office/drawing/2014/main" id="{4D2EC6F5-A5D4-97C3-51B0-DCC6ADF4124D}"/>
              </a:ext>
            </a:extLst>
          </p:cNvPr>
          <p:cNvSpPr/>
          <p:nvPr/>
        </p:nvSpPr>
        <p:spPr>
          <a:xfrm>
            <a:off x="4888984" y="3365312"/>
            <a:ext cx="454625" cy="432048"/>
          </a:xfrm>
          <a:prstGeom prst="ellipse">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D</a:t>
            </a:r>
          </a:p>
        </p:txBody>
      </p:sp>
      <p:sp>
        <p:nvSpPr>
          <p:cNvPr id="27" name="Ellipse 23">
            <a:extLst>
              <a:ext uri="{FF2B5EF4-FFF2-40B4-BE49-F238E27FC236}">
                <a16:creationId xmlns:a16="http://schemas.microsoft.com/office/drawing/2014/main" id="{4EB425D7-ED34-FDAB-7B0D-BEDC2E0DCC06}"/>
              </a:ext>
            </a:extLst>
          </p:cNvPr>
          <p:cNvSpPr/>
          <p:nvPr/>
        </p:nvSpPr>
        <p:spPr>
          <a:xfrm>
            <a:off x="10388532" y="3779338"/>
            <a:ext cx="454625" cy="432048"/>
          </a:xfrm>
          <a:prstGeom prst="ellipse">
            <a:avLst/>
          </a:prstGeom>
          <a:solidFill>
            <a:schemeClr val="accent2">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E</a:t>
            </a:r>
          </a:p>
        </p:txBody>
      </p:sp>
      <p:pic>
        <p:nvPicPr>
          <p:cNvPr id="28" name="Picture 2" descr="Drapeaux Monde Banque d'images et photos libres de droit - iStock">
            <a:extLst>
              <a:ext uri="{FF2B5EF4-FFF2-40B4-BE49-F238E27FC236}">
                <a16:creationId xmlns:a16="http://schemas.microsoft.com/office/drawing/2014/main" id="{C4569FCB-762D-4202-A067-BCEAAA8F1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91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6" grpId="0" animBg="1"/>
      <p:bldP spid="19" grpId="0" animBg="1"/>
      <p:bldP spid="23" grpId="0" animBg="1"/>
      <p:bldP spid="24"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A06336DD-CB21-42CF-83A8-7599C16A7F0A}"/>
              </a:ext>
            </a:extLst>
          </p:cNvPr>
          <p:cNvSpPr>
            <a:spLocks noGrp="1"/>
          </p:cNvSpPr>
          <p:nvPr>
            <p:ph type="body" idx="1"/>
          </p:nvPr>
        </p:nvSpPr>
        <p:spPr/>
        <p:txBody>
          <a:bodyPr/>
          <a:lstStyle/>
          <a:p>
            <a:r>
              <a:rPr lang="en-US" dirty="0"/>
              <a:t>The income statement - what is it &amp; what is it for?</a:t>
            </a:r>
            <a:endParaRPr lang="fr-FR" dirty="0"/>
          </a:p>
        </p:txBody>
      </p:sp>
      <p:sp>
        <p:nvSpPr>
          <p:cNvPr id="7" name="Text Placeholder 6">
            <a:extLst>
              <a:ext uri="{FF2B5EF4-FFF2-40B4-BE49-F238E27FC236}">
                <a16:creationId xmlns:a16="http://schemas.microsoft.com/office/drawing/2014/main" id="{6A409B6C-F47B-7D4F-82F5-7FCC73BF3E8E}"/>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EC1AAA6-D7B4-4489-BE46-B26A8D70B117}"/>
              </a:ext>
            </a:extLst>
          </p:cNvPr>
          <p:cNvSpPr>
            <a:spLocks noGrp="1"/>
          </p:cNvSpPr>
          <p:nvPr>
            <p:ph type="title"/>
          </p:nvPr>
        </p:nvSpPr>
        <p:spPr/>
        <p:txBody>
          <a:bodyPr/>
          <a:lstStyle/>
          <a:p>
            <a:pPr>
              <a:defRPr/>
            </a:pPr>
            <a:r>
              <a:rPr lang="en-US" dirty="0"/>
              <a:t>Summary of key income statement items</a:t>
            </a:r>
            <a:endParaRPr lang="fr-FR" dirty="0"/>
          </a:p>
        </p:txBody>
      </p:sp>
      <p:sp>
        <p:nvSpPr>
          <p:cNvPr id="68" name="Slide Number Placeholder 3">
            <a:extLst>
              <a:ext uri="{FF2B5EF4-FFF2-40B4-BE49-F238E27FC236}">
                <a16:creationId xmlns:a16="http://schemas.microsoft.com/office/drawing/2014/main" id="{9376D613-CF51-A6D1-DB8D-02CB7DB0C0DA}"/>
              </a:ext>
            </a:extLst>
          </p:cNvPr>
          <p:cNvSpPr>
            <a:spLocks noGrp="1"/>
          </p:cNvSpPr>
          <p:nvPr>
            <p:ph type="sldNum" sz="quarter" idx="17"/>
          </p:nvPr>
        </p:nvSpPr>
        <p:spPr>
          <a:xfrm>
            <a:off x="11482160" y="6628559"/>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31</a:t>
            </a:fld>
            <a:endParaRPr lang="en-US"/>
          </a:p>
        </p:txBody>
      </p:sp>
      <p:pic>
        <p:nvPicPr>
          <p:cNvPr id="8" name="Picture 2" descr="Drapeaux Monde Banque d'images et photos libres de droit - iStock">
            <a:extLst>
              <a:ext uri="{FF2B5EF4-FFF2-40B4-BE49-F238E27FC236}">
                <a16:creationId xmlns:a16="http://schemas.microsoft.com/office/drawing/2014/main" id="{6954E179-8A3F-35D8-465F-86BC070E4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oup 47">
            <a:extLst>
              <a:ext uri="{FF2B5EF4-FFF2-40B4-BE49-F238E27FC236}">
                <a16:creationId xmlns:a16="http://schemas.microsoft.com/office/drawing/2014/main" id="{E83591CC-F18B-51A5-2758-939580264624}"/>
              </a:ext>
            </a:extLst>
          </p:cNvPr>
          <p:cNvGraphicFramePr>
            <a:graphicFrameLocks noGrp="1"/>
          </p:cNvGraphicFramePr>
          <p:nvPr>
            <p:extLst>
              <p:ext uri="{D42A27DB-BD31-4B8C-83A1-F6EECF244321}">
                <p14:modId xmlns:p14="http://schemas.microsoft.com/office/powerpoint/2010/main" val="3061823570"/>
              </p:ext>
            </p:extLst>
          </p:nvPr>
        </p:nvGraphicFramePr>
        <p:xfrm>
          <a:off x="1108308" y="1066836"/>
          <a:ext cx="9316634" cy="5391643"/>
        </p:xfrm>
        <a:graphic>
          <a:graphicData uri="http://schemas.openxmlformats.org/drawingml/2006/table">
            <a:tbl>
              <a:tblPr firstRow="1"/>
              <a:tblGrid>
                <a:gridCol w="4658317">
                  <a:extLst>
                    <a:ext uri="{9D8B030D-6E8A-4147-A177-3AD203B41FA5}">
                      <a16:colId xmlns:a16="http://schemas.microsoft.com/office/drawing/2014/main" val="20000"/>
                    </a:ext>
                  </a:extLst>
                </a:gridCol>
                <a:gridCol w="4658317">
                  <a:extLst>
                    <a:ext uri="{9D8B030D-6E8A-4147-A177-3AD203B41FA5}">
                      <a16:colId xmlns:a16="http://schemas.microsoft.com/office/drawing/2014/main" val="20001"/>
                    </a:ext>
                  </a:extLst>
                </a:gridCol>
              </a:tblGrid>
              <a:tr h="345473">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fr-FR" sz="1600" b="1" i="0" u="none" strike="noStrike" cap="none" normalizeH="0" baseline="0" dirty="0">
                          <a:ln>
                            <a:noFill/>
                          </a:ln>
                          <a:solidFill>
                            <a:schemeClr val="bg1"/>
                          </a:solidFill>
                          <a:effectLst/>
                          <a:latin typeface="+mn-lt"/>
                        </a:rPr>
                        <a:t>EXPENSES</a:t>
                      </a:r>
                      <a:r>
                        <a:rPr lang="fr-FR" sz="1600" b="1" i="0" u="none" strike="noStrike" cap="none" normalizeH="0" baseline="0" dirty="0">
                          <a:ln>
                            <a:noFill/>
                          </a:ln>
                          <a:solidFill>
                            <a:schemeClr val="bg1"/>
                          </a:solidFill>
                          <a:effectLst/>
                          <a:latin typeface="+mn-lt"/>
                        </a:rPr>
                        <a:t> (-)</a:t>
                      </a: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fr-FR" sz="1600" b="1" i="0" u="none" strike="noStrike" cap="none" normalizeH="0" baseline="0" dirty="0">
                          <a:ln>
                            <a:noFill/>
                          </a:ln>
                          <a:solidFill>
                            <a:schemeClr val="bg1"/>
                          </a:solidFill>
                          <a:effectLst/>
                          <a:latin typeface="+mn-lt"/>
                        </a:rPr>
                        <a:t>INCOME</a:t>
                      </a:r>
                      <a:r>
                        <a:rPr lang="fr-FR" sz="1600" b="1" i="0" u="none" strike="noStrike" cap="none" normalizeH="0" baseline="0" dirty="0">
                          <a:ln>
                            <a:noFill/>
                          </a:ln>
                          <a:solidFill>
                            <a:schemeClr val="bg1"/>
                          </a:solidFill>
                          <a:effectLst/>
                          <a:latin typeface="+mn-lt"/>
                        </a:rPr>
                        <a:t> (+)</a:t>
                      </a: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339204147"/>
                  </a:ext>
                </a:extLst>
              </a:tr>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err="1">
                          <a:ln>
                            <a:noFill/>
                          </a:ln>
                          <a:solidFill>
                            <a:schemeClr val="bg1"/>
                          </a:solidFill>
                          <a:effectLst/>
                          <a:latin typeface="+mn-lt"/>
                        </a:rPr>
                        <a:t>Operation</a:t>
                      </a:r>
                      <a:endParaRPr kumimoji="0" lang="fr-FR" sz="14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4E24"/>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bg1"/>
                        </a:solidFill>
                        <a:effectLst/>
                        <a:latin typeface="Arial"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87736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fr-FR" sz="1400" b="1" i="0" u="none" strike="noStrike" cap="none" normalizeH="0" baseline="0" dirty="0">
                          <a:ln>
                            <a:noFill/>
                          </a:ln>
                          <a:solidFill>
                            <a:schemeClr val="tx1"/>
                          </a:solidFill>
                          <a:effectLst/>
                          <a:latin typeface="+mn-lt"/>
                        </a:rPr>
                        <a:t>Operating charges (</a:t>
                      </a:r>
                      <a:r>
                        <a:rPr lang="fr-FR" sz="1400" b="1" i="1" u="none" strike="noStrike" cap="none" normalizeH="0" baseline="0" dirty="0">
                          <a:ln>
                            <a:noFill/>
                          </a:ln>
                          <a:solidFill>
                            <a:schemeClr val="tx1"/>
                          </a:solidFill>
                          <a:effectLst/>
                          <a:latin typeface="+mn-lt"/>
                        </a:rPr>
                        <a:t>GF</a:t>
                      </a:r>
                      <a:r>
                        <a:rPr lang="fr-FR" sz="1400" b="1" i="0" u="none" strike="noStrike" cap="none" normalizeH="0" baseline="0" dirty="0">
                          <a:ln>
                            <a:noFill/>
                          </a:ln>
                          <a:solidFill>
                            <a:schemeClr val="tx1"/>
                          </a:solidFill>
                          <a:effectLst/>
                          <a:latin typeface="+mn-lt"/>
                        </a:rPr>
                        <a:t>)</a:t>
                      </a:r>
                    </a:p>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Purchase of goods &amp; services</a:t>
                      </a:r>
                    </a:p>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Salaries and social charges</a:t>
                      </a:r>
                    </a:p>
                    <a:p>
                      <a:pPr marL="90488" marR="0" lvl="0" indent="-90488" algn="l" defTabSz="914400" rtl="0" eaLnBrk="1" fontAlgn="base" latinLnBrk="0" hangingPunct="1">
                        <a:lnSpc>
                          <a:spcPct val="100000"/>
                        </a:lnSpc>
                        <a:spcBef>
                          <a:spcPct val="20000"/>
                        </a:spcBef>
                        <a:spcAft>
                          <a:spcPct val="0"/>
                        </a:spcAft>
                        <a:buClrTx/>
                        <a:buSzTx/>
                        <a:buFontTx/>
                        <a:buChar char="•"/>
                        <a:tabLst/>
                        <a:defRPr/>
                      </a:pPr>
                      <a:r>
                        <a:rPr lang="en-US" sz="1400" b="0" i="0" u="none" strike="noStrike" cap="none" normalizeH="0" baseline="0" dirty="0">
                          <a:ln>
                            <a:noFill/>
                          </a:ln>
                          <a:solidFill>
                            <a:schemeClr val="tx1"/>
                          </a:solidFill>
                          <a:effectLst/>
                          <a:latin typeface="+mn-lt"/>
                        </a:rPr>
                        <a:t>Other operating charges </a:t>
                      </a:r>
                      <a:r>
                        <a:rPr lang="en-US" sz="1200" b="0" i="0" u="none" strike="noStrike" cap="none" normalizeH="0" baseline="0" dirty="0">
                          <a:ln>
                            <a:noFill/>
                          </a:ln>
                          <a:solidFill>
                            <a:schemeClr val="tx1"/>
                          </a:solidFill>
                          <a:effectLst/>
                          <a:latin typeface="+mn-lt"/>
                        </a:rPr>
                        <a:t>(rent, leased vehicles, marketing costs, etc.)</a:t>
                      </a:r>
                      <a:endParaRPr kumimoji="0" lang="fr-FR" sz="1200" b="0" i="0" u="none" strike="noStrike" cap="none" normalizeH="0" baseline="0" dirty="0">
                        <a:ln>
                          <a:noFill/>
                        </a:ln>
                        <a:solidFill>
                          <a:schemeClr val="tx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400" b="1" i="0" u="none" strike="noStrike" kern="1200" cap="none" normalizeH="0" baseline="0" dirty="0">
                          <a:ln>
                            <a:noFill/>
                          </a:ln>
                          <a:solidFill>
                            <a:schemeClr val="tx1"/>
                          </a:solidFill>
                          <a:effectLst/>
                          <a:latin typeface="+mn-lt"/>
                          <a:ea typeface="+mn-ea"/>
                          <a:cs typeface="+mn-cs"/>
                        </a:rPr>
                        <a:t>Operating </a:t>
                      </a:r>
                      <a:r>
                        <a:rPr kumimoji="0" lang="fr-BE" sz="1400" b="1" i="0" u="none" strike="noStrike" kern="1200" cap="none" normalizeH="0" baseline="0" dirty="0" err="1">
                          <a:ln>
                            <a:noFill/>
                          </a:ln>
                          <a:solidFill>
                            <a:schemeClr val="tx1"/>
                          </a:solidFill>
                          <a:effectLst/>
                          <a:latin typeface="+mn-lt"/>
                          <a:ea typeface="+mn-ea"/>
                          <a:cs typeface="+mn-cs"/>
                        </a:rPr>
                        <a:t>income</a:t>
                      </a:r>
                      <a:r>
                        <a:rPr kumimoji="0" lang="fr-BE" sz="1400" b="1" i="0" u="none" strike="noStrike" kern="1200" cap="none" normalizeH="0" baseline="0" dirty="0">
                          <a:ln>
                            <a:noFill/>
                          </a:ln>
                          <a:solidFill>
                            <a:schemeClr val="tx1"/>
                          </a:solidFill>
                          <a:effectLst/>
                          <a:latin typeface="+mn-lt"/>
                          <a:ea typeface="+mn-ea"/>
                          <a:cs typeface="+mn-cs"/>
                        </a:rPr>
                        <a:t> (</a:t>
                      </a:r>
                      <a:r>
                        <a:rPr kumimoji="0" lang="fr-BE" sz="1400" b="1" i="1" u="none" strike="noStrike" kern="1200" cap="none" normalizeH="0" baseline="0" dirty="0">
                          <a:ln>
                            <a:noFill/>
                          </a:ln>
                          <a:solidFill>
                            <a:schemeClr val="tx1"/>
                          </a:solidFill>
                          <a:effectLst/>
                          <a:latin typeface="+mn-lt"/>
                          <a:ea typeface="+mn-ea"/>
                          <a:cs typeface="+mn-cs"/>
                        </a:rPr>
                        <a:t>FR</a:t>
                      </a:r>
                      <a:r>
                        <a:rPr kumimoji="0" lang="fr-BE" sz="1400" b="1" i="0" u="none" strike="noStrike" kern="1200" cap="none" normalizeH="0" baseline="0" dirty="0">
                          <a:ln>
                            <a:noFill/>
                          </a:ln>
                          <a:solidFill>
                            <a:schemeClr val="tx1"/>
                          </a:solidFill>
                          <a:effectLst/>
                          <a:latin typeface="+mn-lt"/>
                          <a:ea typeface="+mn-ea"/>
                          <a:cs typeface="+mn-cs"/>
                        </a:rPr>
                        <a:t>)</a:t>
                      </a:r>
                    </a:p>
                    <a:p>
                      <a:pPr marL="192088" marR="0" lvl="0" indent="-192088" algn="l" defTabSz="914400" rtl="0" eaLnBrk="1" fontAlgn="base" latinLnBrk="0" hangingPunct="1">
                        <a:lnSpc>
                          <a:spcPct val="100000"/>
                        </a:lnSpc>
                        <a:spcBef>
                          <a:spcPct val="20000"/>
                        </a:spcBef>
                        <a:spcAft>
                          <a:spcPct val="0"/>
                        </a:spcAft>
                        <a:buClrTx/>
                        <a:buSzTx/>
                        <a:buFontTx/>
                        <a:buChar char="•"/>
                        <a:tabLst/>
                      </a:pPr>
                      <a:r>
                        <a:rPr kumimoji="0" lang="en-US" sz="1400" b="0" i="0" u="none" strike="noStrike" kern="1200" cap="none" normalizeH="0" baseline="0" dirty="0">
                          <a:ln>
                            <a:noFill/>
                          </a:ln>
                          <a:solidFill>
                            <a:schemeClr val="tx1"/>
                          </a:solidFill>
                          <a:effectLst/>
                          <a:latin typeface="+mn-lt"/>
                          <a:ea typeface="+mn-ea"/>
                          <a:cs typeface="+mn-cs"/>
                        </a:rPr>
                        <a:t>Turnover (goods and/or services)</a:t>
                      </a:r>
                      <a:endParaRPr kumimoji="0" lang="fr-BE" sz="1000" b="0" i="0" u="none" strike="noStrike" cap="none" normalizeH="0" baseline="0" dirty="0">
                        <a:ln>
                          <a:noFill/>
                        </a:ln>
                        <a:solidFill>
                          <a:schemeClr val="tx1"/>
                        </a:solidFill>
                        <a:effectLst/>
                        <a:latin typeface="Encode Sans Expanded" panose="00000505000000000000" pitchFamily="2"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530202">
                <a:tc vMerge="1">
                  <a:txBody>
                    <a:bodyPr/>
                    <a:lstStyle/>
                    <a:p>
                      <a:endParaRPr lang="fr-FR"/>
                    </a:p>
                  </a:txBody>
                  <a:tcPr/>
                </a:tc>
                <a:tc>
                  <a:txBody>
                    <a:bodyPr/>
                    <a:lstStyle/>
                    <a:p>
                      <a:r>
                        <a:rPr kumimoji="0" lang="fr-BE" sz="1400" b="1" i="0" u="none" strike="noStrike" cap="none" normalizeH="0" baseline="0" dirty="0">
                          <a:ln>
                            <a:noFill/>
                          </a:ln>
                          <a:solidFill>
                            <a:schemeClr val="tx1"/>
                          </a:solidFill>
                          <a:effectLst/>
                          <a:latin typeface="+mn-lt"/>
                        </a:rPr>
                        <a:t>1) Operating </a:t>
                      </a:r>
                      <a:r>
                        <a:rPr kumimoji="0" lang="fr-BE" sz="1400" b="1" i="0" u="none" strike="noStrike" cap="none" normalizeH="0" baseline="0" dirty="0" err="1">
                          <a:ln>
                            <a:noFill/>
                          </a:ln>
                          <a:solidFill>
                            <a:schemeClr val="tx1"/>
                          </a:solidFill>
                          <a:effectLst/>
                          <a:latin typeface="+mn-lt"/>
                        </a:rPr>
                        <a:t>result</a:t>
                      </a:r>
                      <a:r>
                        <a:rPr kumimoji="0" lang="fr-BE" sz="1400" b="1" i="0" u="none" strike="noStrike" cap="none" normalizeH="0" baseline="0" dirty="0">
                          <a:ln>
                            <a:noFill/>
                          </a:ln>
                          <a:solidFill>
                            <a:schemeClr val="tx1"/>
                          </a:solidFill>
                          <a:effectLst/>
                          <a:latin typeface="+mn-lt"/>
                        </a:rPr>
                        <a:t> (</a:t>
                      </a:r>
                      <a:r>
                        <a:rPr kumimoji="0" lang="fr-BE" sz="1400" b="1" i="1" u="none" strike="noStrike" cap="none" normalizeH="0" baseline="0" dirty="0">
                          <a:ln>
                            <a:noFill/>
                          </a:ln>
                          <a:solidFill>
                            <a:schemeClr val="tx1"/>
                          </a:solidFill>
                          <a:effectLst/>
                          <a:latin typeface="+mn-lt"/>
                        </a:rPr>
                        <a:t>GG</a:t>
                      </a:r>
                      <a:r>
                        <a:rPr kumimoji="0" lang="fr-BE" sz="1400" b="1" i="0" u="none" strike="noStrike" cap="none" normalizeH="0" baseline="0" dirty="0">
                          <a:ln>
                            <a:noFill/>
                          </a:ln>
                          <a:solidFill>
                            <a:schemeClr val="tx1"/>
                          </a:solidFill>
                          <a:effectLst/>
                          <a:latin typeface="+mn-lt"/>
                        </a:rPr>
                        <a:t>)</a:t>
                      </a:r>
                      <a:endParaRPr lang="fr-FR" dirty="0"/>
                    </a:p>
                  </a:txBody>
                  <a:tcPr marL="84406" marR="84406" marT="45655" marB="45655"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85726617"/>
                  </a:ext>
                </a:extLst>
              </a:tr>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bg1"/>
                          </a:solidFill>
                          <a:effectLst/>
                          <a:latin typeface="+mn-lt"/>
                        </a:rPr>
                        <a:t>Financial</a:t>
                      </a: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bg1"/>
                        </a:solidFill>
                        <a:effectLst/>
                        <a:latin typeface="Arial" charset="0"/>
                      </a:endParaRPr>
                    </a:p>
                  </a:txBody>
                  <a:tcPr marL="84406" marR="84406" marT="45655" marB="4565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lumOff val="25000"/>
                      </a:schemeClr>
                    </a:solidFill>
                  </a:tcPr>
                </a:tc>
                <a:extLst>
                  <a:ext uri="{0D108BD9-81ED-4DB2-BD59-A6C34878D82A}">
                    <a16:rowId xmlns:a16="http://schemas.microsoft.com/office/drawing/2014/main" val="10002"/>
                  </a:ext>
                </a:extLst>
              </a:tr>
              <a:tr h="38454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mn-lt"/>
                        </a:rPr>
                        <a:t>Financial charges (</a:t>
                      </a:r>
                      <a:r>
                        <a:rPr kumimoji="0" lang="fr-FR" sz="1400" b="1" i="1" u="none" strike="noStrike" cap="none" normalizeH="0" baseline="0" dirty="0">
                          <a:ln>
                            <a:noFill/>
                          </a:ln>
                          <a:solidFill>
                            <a:schemeClr val="tx1"/>
                          </a:solidFill>
                          <a:effectLst/>
                          <a:latin typeface="+mn-lt"/>
                        </a:rPr>
                        <a:t>GU</a:t>
                      </a:r>
                      <a:r>
                        <a:rPr kumimoji="0" lang="fr-FR" sz="1400" b="1" i="0" u="none" strike="noStrike" cap="none" normalizeH="0" baseline="0" dirty="0">
                          <a:ln>
                            <a:noFill/>
                          </a:ln>
                          <a:solidFill>
                            <a:schemeClr val="tx1"/>
                          </a:solidFill>
                          <a:effectLst/>
                          <a:latin typeface="+mn-lt"/>
                        </a:rPr>
                        <a:t>)</a:t>
                      </a:r>
                    </a:p>
                    <a:p>
                      <a:pPr marL="90488" marR="0" lvl="0" indent="-90488" algn="l" defTabSz="91440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a:ln>
                            <a:noFill/>
                          </a:ln>
                          <a:solidFill>
                            <a:schemeClr val="tx1"/>
                          </a:solidFill>
                          <a:effectLst/>
                          <a:latin typeface="+mn-lt"/>
                        </a:rPr>
                        <a:t>Depreciation</a:t>
                      </a:r>
                    </a:p>
                    <a:p>
                      <a:pPr marL="90488" marR="0" lvl="0" indent="-90488" algn="l" defTabSz="914400" rtl="0" eaLnBrk="1" fontAlgn="base" latinLnBrk="0" hangingPunct="1">
                        <a:lnSpc>
                          <a:spcPct val="100000"/>
                        </a:lnSpc>
                        <a:spcBef>
                          <a:spcPct val="20000"/>
                        </a:spcBef>
                        <a:spcAft>
                          <a:spcPct val="0"/>
                        </a:spcAft>
                        <a:buClrTx/>
                        <a:buSzTx/>
                        <a:buFontTx/>
                        <a:buChar char="•"/>
                        <a:tabLst/>
                      </a:pPr>
                      <a:r>
                        <a:rPr kumimoji="0" lang="en-US" sz="1400" b="0" i="0" u="none" strike="noStrike" cap="none" normalizeH="0" baseline="0" dirty="0">
                          <a:ln>
                            <a:noFill/>
                          </a:ln>
                          <a:solidFill>
                            <a:schemeClr val="tx1"/>
                          </a:solidFill>
                          <a:effectLst/>
                          <a:latin typeface="+mn-lt"/>
                        </a:rPr>
                        <a:t>Interest and similar charges</a:t>
                      </a:r>
                      <a:endParaRPr kumimoji="0" lang="fr-FR" sz="1400" b="0" i="0" u="none" strike="noStrike" cap="none" normalizeH="0" baseline="0" dirty="0">
                        <a:ln>
                          <a:noFill/>
                        </a:ln>
                        <a:solidFill>
                          <a:schemeClr val="tx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400" b="1" i="0" u="none" strike="noStrike" cap="none" normalizeH="0" baseline="0" dirty="0">
                          <a:ln>
                            <a:noFill/>
                          </a:ln>
                          <a:solidFill>
                            <a:schemeClr val="tx1"/>
                          </a:solidFill>
                          <a:effectLst/>
                          <a:latin typeface="+mn-lt"/>
                        </a:rPr>
                        <a:t>Financial </a:t>
                      </a:r>
                      <a:r>
                        <a:rPr kumimoji="0" lang="fr-BE" sz="1400" b="1" i="0" u="none" strike="noStrike" cap="none" normalizeH="0" baseline="0" dirty="0" err="1">
                          <a:ln>
                            <a:noFill/>
                          </a:ln>
                          <a:solidFill>
                            <a:schemeClr val="tx1"/>
                          </a:solidFill>
                          <a:effectLst/>
                          <a:latin typeface="+mn-lt"/>
                        </a:rPr>
                        <a:t>income</a:t>
                      </a:r>
                      <a:r>
                        <a:rPr kumimoji="0" lang="fr-BE" sz="1400" b="1" i="0" u="none" strike="noStrike" cap="none" normalizeH="0" baseline="0" dirty="0">
                          <a:ln>
                            <a:noFill/>
                          </a:ln>
                          <a:solidFill>
                            <a:schemeClr val="tx1"/>
                          </a:solidFill>
                          <a:effectLst/>
                          <a:latin typeface="+mn-lt"/>
                        </a:rPr>
                        <a:t> (</a:t>
                      </a:r>
                      <a:r>
                        <a:rPr kumimoji="0" lang="fr-BE" sz="1400" b="1" i="1" u="none" strike="noStrike" cap="none" normalizeH="0" baseline="0" dirty="0">
                          <a:ln>
                            <a:noFill/>
                          </a:ln>
                          <a:solidFill>
                            <a:schemeClr val="tx1"/>
                          </a:solidFill>
                          <a:effectLst/>
                          <a:latin typeface="+mn-lt"/>
                        </a:rPr>
                        <a:t>GP</a:t>
                      </a:r>
                      <a:r>
                        <a:rPr kumimoji="0" lang="fr-BE" sz="1400" b="1" i="0" u="none" strike="noStrike" cap="none" normalizeH="0" baseline="0" dirty="0">
                          <a:ln>
                            <a:noFill/>
                          </a:ln>
                          <a:solidFill>
                            <a:schemeClr val="tx1"/>
                          </a:solidFill>
                          <a:effectLst/>
                          <a:latin typeface="+mn-lt"/>
                        </a:rPr>
                        <a:t>)</a:t>
                      </a:r>
                      <a:endParaRPr kumimoji="0" lang="fr-BE" sz="1400" b="1" i="0" u="none" strike="noStrike" cap="none" normalizeH="0" baseline="0" dirty="0">
                        <a:ln>
                          <a:noFill/>
                        </a:ln>
                        <a:solidFill>
                          <a:schemeClr val="tx1"/>
                        </a:solidFill>
                        <a:effectLst/>
                        <a:latin typeface="Encode Sans Expanded" panose="00000505000000000000" pitchFamily="2" charset="0"/>
                      </a:endParaRPr>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530202">
                <a:tc vMerge="1">
                  <a:txBody>
                    <a:bodyPr/>
                    <a:lstStyle/>
                    <a:p>
                      <a:endParaRPr lang="fr-FR"/>
                    </a:p>
                  </a:txBody>
                  <a:tcPr/>
                </a:tc>
                <a:tc>
                  <a:txBody>
                    <a:bodyPr/>
                    <a:lstStyle/>
                    <a:p>
                      <a:r>
                        <a:rPr kumimoji="0" lang="fr-BE" sz="1400" b="1" i="0" u="none" strike="noStrike" kern="1200" cap="none" normalizeH="0" baseline="0" dirty="0">
                          <a:ln>
                            <a:noFill/>
                          </a:ln>
                          <a:solidFill>
                            <a:schemeClr val="tx1"/>
                          </a:solidFill>
                          <a:effectLst/>
                          <a:latin typeface="+mn-lt"/>
                          <a:ea typeface="+mn-ea"/>
                          <a:cs typeface="+mn-cs"/>
                        </a:rPr>
                        <a:t>2) Financial </a:t>
                      </a:r>
                      <a:r>
                        <a:rPr kumimoji="0" lang="fr-BE" sz="1400" b="1" i="0" u="none" strike="noStrike" kern="1200" cap="none" normalizeH="0" baseline="0" dirty="0" err="1">
                          <a:ln>
                            <a:noFill/>
                          </a:ln>
                          <a:solidFill>
                            <a:schemeClr val="tx1"/>
                          </a:solidFill>
                          <a:effectLst/>
                          <a:latin typeface="+mn-lt"/>
                          <a:ea typeface="+mn-ea"/>
                          <a:cs typeface="+mn-cs"/>
                        </a:rPr>
                        <a:t>result</a:t>
                      </a:r>
                      <a:r>
                        <a:rPr kumimoji="0" lang="fr-BE" sz="1400" b="1" i="0" u="none" strike="noStrike" kern="1200" cap="none" normalizeH="0" baseline="0" dirty="0">
                          <a:ln>
                            <a:noFill/>
                          </a:ln>
                          <a:solidFill>
                            <a:schemeClr val="tx1"/>
                          </a:solidFill>
                          <a:effectLst/>
                          <a:latin typeface="+mn-lt"/>
                          <a:ea typeface="+mn-ea"/>
                          <a:cs typeface="+mn-cs"/>
                        </a:rPr>
                        <a:t> (</a:t>
                      </a:r>
                      <a:r>
                        <a:rPr kumimoji="0" lang="fr-BE" sz="1400" b="1" i="1" u="none" strike="noStrike" kern="1200" cap="none" normalizeH="0" baseline="0" dirty="0">
                          <a:ln>
                            <a:noFill/>
                          </a:ln>
                          <a:solidFill>
                            <a:schemeClr val="tx1"/>
                          </a:solidFill>
                          <a:effectLst/>
                          <a:latin typeface="+mn-lt"/>
                          <a:ea typeface="+mn-ea"/>
                          <a:cs typeface="+mn-cs"/>
                        </a:rPr>
                        <a:t>GV</a:t>
                      </a:r>
                      <a:r>
                        <a:rPr kumimoji="0" lang="fr-BE" sz="1400" b="1" i="0" u="none" strike="noStrike" kern="1200" cap="none" normalizeH="0" baseline="0" dirty="0">
                          <a:ln>
                            <a:noFill/>
                          </a:ln>
                          <a:solidFill>
                            <a:schemeClr val="tx1"/>
                          </a:solidFill>
                          <a:effectLst/>
                          <a:latin typeface="+mn-lt"/>
                          <a:ea typeface="+mn-ea"/>
                          <a:cs typeface="+mn-cs"/>
                        </a:rPr>
                        <a:t>)</a:t>
                      </a:r>
                      <a:endParaRPr lang="fr-FR" dirty="0"/>
                    </a:p>
                  </a:txBody>
                  <a:tcPr marL="84406" marR="84406" marT="45655" marB="45655"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665697674"/>
                  </a:ext>
                </a:extLst>
              </a:tr>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kern="1200" cap="none" normalizeH="0" baseline="0" dirty="0" err="1">
                          <a:ln>
                            <a:noFill/>
                          </a:ln>
                          <a:solidFill>
                            <a:schemeClr val="bg1"/>
                          </a:solidFill>
                          <a:effectLst/>
                          <a:latin typeface="+mn-lt"/>
                          <a:ea typeface="+mn-ea"/>
                          <a:cs typeface="+mn-cs"/>
                        </a:rPr>
                        <a:t>Outstanding</a:t>
                      </a:r>
                      <a:endParaRPr kumimoji="0" lang="fr-FR" sz="1400" b="1" i="0" u="none" strike="noStrike" kern="1200" cap="none" normalizeH="0" baseline="0" dirty="0">
                        <a:ln>
                          <a:noFill/>
                        </a:ln>
                        <a:solidFill>
                          <a:schemeClr val="bg1"/>
                        </a:solidFill>
                        <a:effectLst/>
                        <a:latin typeface="+mn-lt"/>
                        <a:ea typeface="+mn-ea"/>
                        <a:cs typeface="+mn-cs"/>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7A600"/>
                    </a:solidFill>
                  </a:tcPr>
                </a:tc>
                <a:tc hMerge="1">
                  <a:txBody>
                    <a:bodyPr/>
                    <a:lstStyle/>
                    <a:p>
                      <a:endParaRPr lang="fr-FR"/>
                    </a:p>
                  </a:txBody>
                  <a:tcPr/>
                </a:tc>
                <a:extLst>
                  <a:ext uri="{0D108BD9-81ED-4DB2-BD59-A6C34878D82A}">
                    <a16:rowId xmlns:a16="http://schemas.microsoft.com/office/drawing/2014/main" val="308324232"/>
                  </a:ext>
                </a:extLst>
              </a:tr>
              <a:tr h="2880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kern="1200" cap="none" normalizeH="0" baseline="0" dirty="0" err="1">
                          <a:ln>
                            <a:noFill/>
                          </a:ln>
                          <a:solidFill>
                            <a:schemeClr val="tx1"/>
                          </a:solidFill>
                          <a:effectLst/>
                          <a:latin typeface="+mn-lt"/>
                          <a:ea typeface="+mn-ea"/>
                          <a:cs typeface="+mn-cs"/>
                        </a:rPr>
                        <a:t>Outstanding</a:t>
                      </a:r>
                      <a:r>
                        <a:rPr kumimoji="0" lang="fr-FR" sz="1400" b="1" i="0" u="none" strike="noStrike" kern="1200" cap="none" normalizeH="0" baseline="0" dirty="0">
                          <a:ln>
                            <a:noFill/>
                          </a:ln>
                          <a:solidFill>
                            <a:schemeClr val="tx1"/>
                          </a:solidFill>
                          <a:effectLst/>
                          <a:latin typeface="+mn-lt"/>
                          <a:ea typeface="+mn-ea"/>
                          <a:cs typeface="+mn-cs"/>
                        </a:rPr>
                        <a:t> charges (</a:t>
                      </a:r>
                      <a:r>
                        <a:rPr kumimoji="0" lang="fr-FR" sz="1400" b="1" i="1" u="none" strike="noStrike" kern="1200" cap="none" normalizeH="0" baseline="0" dirty="0">
                          <a:ln>
                            <a:noFill/>
                          </a:ln>
                          <a:solidFill>
                            <a:schemeClr val="tx1"/>
                          </a:solidFill>
                          <a:effectLst/>
                          <a:latin typeface="+mn-lt"/>
                          <a:ea typeface="+mn-ea"/>
                          <a:cs typeface="+mn-cs"/>
                        </a:rPr>
                        <a:t>HH</a:t>
                      </a:r>
                      <a:r>
                        <a:rPr kumimoji="0" lang="fr-FR" sz="1400" b="1" i="0" u="none" strike="noStrike" kern="1200" cap="none" normalizeH="0" baseline="0" dirty="0">
                          <a:ln>
                            <a:noFill/>
                          </a:ln>
                          <a:solidFill>
                            <a:schemeClr val="tx1"/>
                          </a:solidFill>
                          <a:effectLst/>
                          <a:latin typeface="+mn-lt"/>
                          <a:ea typeface="+mn-ea"/>
                          <a:cs typeface="+mn-cs"/>
                        </a:rPr>
                        <a:t>)</a:t>
                      </a: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r>
                        <a:rPr kumimoji="0" lang="fr-FR" sz="1400" b="1" i="0" u="none" strike="noStrike" kern="1200" cap="none" normalizeH="0" baseline="0" dirty="0" err="1">
                          <a:ln>
                            <a:noFill/>
                          </a:ln>
                          <a:solidFill>
                            <a:schemeClr val="tx1"/>
                          </a:solidFill>
                          <a:effectLst/>
                          <a:latin typeface="+mn-lt"/>
                          <a:ea typeface="+mn-ea"/>
                          <a:cs typeface="+mn-cs"/>
                        </a:rPr>
                        <a:t>Extraordinary</a:t>
                      </a:r>
                      <a:r>
                        <a:rPr kumimoji="0" lang="fr-FR" sz="1400" b="1" i="0" u="none" strike="noStrike" kern="1200" cap="none" normalizeH="0" baseline="0" dirty="0">
                          <a:ln>
                            <a:noFill/>
                          </a:ln>
                          <a:solidFill>
                            <a:schemeClr val="tx1"/>
                          </a:solidFill>
                          <a:effectLst/>
                          <a:latin typeface="+mn-lt"/>
                          <a:ea typeface="+mn-ea"/>
                          <a:cs typeface="+mn-cs"/>
                        </a:rPr>
                        <a:t> </a:t>
                      </a:r>
                      <a:r>
                        <a:rPr kumimoji="0" lang="fr-FR" sz="1400" b="1" i="0" u="none" strike="noStrike" kern="1200" cap="none" normalizeH="0" baseline="0" dirty="0" err="1">
                          <a:ln>
                            <a:noFill/>
                          </a:ln>
                          <a:solidFill>
                            <a:schemeClr val="tx1"/>
                          </a:solidFill>
                          <a:effectLst/>
                          <a:latin typeface="+mn-lt"/>
                          <a:ea typeface="+mn-ea"/>
                          <a:cs typeface="+mn-cs"/>
                        </a:rPr>
                        <a:t>income</a:t>
                      </a:r>
                      <a:r>
                        <a:rPr kumimoji="0" lang="fr-FR" sz="1400" b="1" i="0" u="none" strike="noStrike" kern="1200" cap="none" normalizeH="0" baseline="0" dirty="0">
                          <a:ln>
                            <a:noFill/>
                          </a:ln>
                          <a:solidFill>
                            <a:schemeClr val="tx1"/>
                          </a:solidFill>
                          <a:effectLst/>
                          <a:latin typeface="+mn-lt"/>
                          <a:ea typeface="+mn-ea"/>
                          <a:cs typeface="+mn-cs"/>
                        </a:rPr>
                        <a:t> (</a:t>
                      </a:r>
                      <a:r>
                        <a:rPr kumimoji="0" lang="fr-FR" sz="1400" b="1" i="1" u="none" strike="noStrike" kern="1200" cap="none" normalizeH="0" baseline="0" dirty="0">
                          <a:ln>
                            <a:noFill/>
                          </a:ln>
                          <a:solidFill>
                            <a:schemeClr val="tx1"/>
                          </a:solidFill>
                          <a:effectLst/>
                          <a:latin typeface="+mn-lt"/>
                          <a:ea typeface="+mn-ea"/>
                          <a:cs typeface="+mn-cs"/>
                        </a:rPr>
                        <a:t>HD</a:t>
                      </a:r>
                      <a:r>
                        <a:rPr kumimoji="0" lang="fr-FR" sz="1400" b="1" i="0" u="none" strike="noStrike" kern="1200" cap="none" normalizeH="0" baseline="0" dirty="0">
                          <a:ln>
                            <a:noFill/>
                          </a:ln>
                          <a:solidFill>
                            <a:schemeClr val="tx1"/>
                          </a:solidFill>
                          <a:effectLst/>
                          <a:latin typeface="+mn-lt"/>
                          <a:ea typeface="+mn-ea"/>
                          <a:cs typeface="+mn-cs"/>
                        </a:rPr>
                        <a:t>)</a:t>
                      </a:r>
                      <a:endParaRPr lang="fr-FR" b="1" dirty="0"/>
                    </a:p>
                  </a:txBody>
                  <a:tcPr marL="84406" marR="84406" marT="45655" marB="45655"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599248886"/>
                  </a:ext>
                </a:extLst>
              </a:tr>
              <a:tr h="5302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dirty="0">
                        <a:ln>
                          <a:noFill/>
                        </a:ln>
                        <a:solidFill>
                          <a:schemeClr val="bg1"/>
                        </a:solidFill>
                        <a:effectLst/>
                        <a:latin typeface="+mn-lt"/>
                      </a:endParaRPr>
                    </a:p>
                  </a:txBody>
                  <a:tcPr marL="84406" marR="84406" marT="45655" marB="45655"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r>
                        <a:rPr kumimoji="0" lang="fr-BE" sz="1400" b="1" i="0" u="none" strike="noStrike" kern="1200" cap="none" normalizeH="0" baseline="0" dirty="0">
                          <a:ln>
                            <a:noFill/>
                          </a:ln>
                          <a:solidFill>
                            <a:schemeClr val="tx1"/>
                          </a:solidFill>
                          <a:effectLst/>
                          <a:latin typeface="+mn-lt"/>
                          <a:ea typeface="+mn-ea"/>
                          <a:cs typeface="+mn-cs"/>
                        </a:rPr>
                        <a:t>3 ) </a:t>
                      </a:r>
                      <a:r>
                        <a:rPr kumimoji="0" lang="fr-BE" sz="1400" b="1" i="0" u="none" strike="noStrike" kern="1200" cap="none" normalizeH="0" baseline="0" dirty="0" err="1">
                          <a:ln>
                            <a:noFill/>
                          </a:ln>
                          <a:solidFill>
                            <a:schemeClr val="tx1"/>
                          </a:solidFill>
                          <a:effectLst/>
                          <a:latin typeface="+mn-lt"/>
                          <a:ea typeface="+mn-ea"/>
                          <a:cs typeface="+mn-cs"/>
                        </a:rPr>
                        <a:t>Exceptional</a:t>
                      </a:r>
                      <a:r>
                        <a:rPr kumimoji="0" lang="fr-BE" sz="1400" b="1" i="0" u="none" strike="noStrike" kern="1200" cap="none" normalizeH="0" baseline="0" dirty="0">
                          <a:ln>
                            <a:noFill/>
                          </a:ln>
                          <a:solidFill>
                            <a:schemeClr val="tx1"/>
                          </a:solidFill>
                          <a:effectLst/>
                          <a:latin typeface="+mn-lt"/>
                          <a:ea typeface="+mn-ea"/>
                          <a:cs typeface="+mn-cs"/>
                        </a:rPr>
                        <a:t> </a:t>
                      </a:r>
                      <a:r>
                        <a:rPr kumimoji="0" lang="fr-BE" sz="1400" b="1" i="0" u="none" strike="noStrike" kern="1200" cap="none" normalizeH="0" baseline="0" dirty="0" err="1">
                          <a:ln>
                            <a:noFill/>
                          </a:ln>
                          <a:solidFill>
                            <a:schemeClr val="tx1"/>
                          </a:solidFill>
                          <a:effectLst/>
                          <a:latin typeface="+mn-lt"/>
                          <a:ea typeface="+mn-ea"/>
                          <a:cs typeface="+mn-cs"/>
                        </a:rPr>
                        <a:t>result</a:t>
                      </a:r>
                      <a:r>
                        <a:rPr kumimoji="0" lang="fr-BE" sz="1400" b="1" i="0" u="none" strike="noStrike" kern="1200" cap="none" normalizeH="0" baseline="0" dirty="0">
                          <a:ln>
                            <a:noFill/>
                          </a:ln>
                          <a:solidFill>
                            <a:schemeClr val="tx1"/>
                          </a:solidFill>
                          <a:effectLst/>
                          <a:latin typeface="+mn-lt"/>
                          <a:ea typeface="+mn-ea"/>
                          <a:cs typeface="+mn-cs"/>
                        </a:rPr>
                        <a:t> (</a:t>
                      </a:r>
                      <a:r>
                        <a:rPr kumimoji="0" lang="fr-BE" sz="1400" b="1" i="1" u="none" strike="noStrike" kern="1200" cap="none" normalizeH="0" baseline="0" dirty="0">
                          <a:ln>
                            <a:noFill/>
                          </a:ln>
                          <a:solidFill>
                            <a:schemeClr val="tx1"/>
                          </a:solidFill>
                          <a:effectLst/>
                          <a:latin typeface="+mn-lt"/>
                          <a:ea typeface="+mn-ea"/>
                          <a:cs typeface="+mn-cs"/>
                        </a:rPr>
                        <a:t>HI</a:t>
                      </a:r>
                      <a:r>
                        <a:rPr kumimoji="0" lang="fr-BE" sz="1400" b="1" i="0" u="none" strike="noStrike" kern="1200" cap="none" normalizeH="0" baseline="0" dirty="0">
                          <a:ln>
                            <a:noFill/>
                          </a:ln>
                          <a:solidFill>
                            <a:schemeClr val="tx1"/>
                          </a:solidFill>
                          <a:effectLst/>
                          <a:latin typeface="+mn-lt"/>
                          <a:ea typeface="+mn-ea"/>
                          <a:cs typeface="+mn-cs"/>
                        </a:rPr>
                        <a:t>)</a:t>
                      </a:r>
                      <a:endParaRPr lang="fr-FR" dirty="0"/>
                    </a:p>
                  </a:txBody>
                  <a:tcPr marL="84406" marR="84406" marT="45655" marB="45655"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2640344407"/>
                  </a:ext>
                </a:extLst>
              </a:tr>
              <a:tr h="31691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err="1">
                          <a:ln>
                            <a:noFill/>
                          </a:ln>
                          <a:solidFill>
                            <a:schemeClr val="bg1"/>
                          </a:solidFill>
                          <a:effectLst/>
                          <a:latin typeface="+mn-lt"/>
                        </a:rPr>
                        <a:t>Current</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result</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before</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tax</a:t>
                      </a:r>
                      <a:r>
                        <a:rPr kumimoji="0" lang="fr-FR" sz="1600" b="1" i="0" u="none" strike="noStrike" cap="none" normalizeH="0" baseline="0" dirty="0">
                          <a:ln>
                            <a:noFill/>
                          </a:ln>
                          <a:solidFill>
                            <a:schemeClr val="bg1"/>
                          </a:solidFill>
                          <a:effectLst/>
                          <a:latin typeface="+mn-lt"/>
                        </a:rPr>
                        <a:t> (</a:t>
                      </a:r>
                      <a:r>
                        <a:rPr kumimoji="0" lang="fr-FR" sz="1600" b="1" i="1" u="none" strike="noStrike" cap="none" normalizeH="0" baseline="0" dirty="0">
                          <a:ln>
                            <a:noFill/>
                          </a:ln>
                          <a:solidFill>
                            <a:schemeClr val="bg1"/>
                          </a:solidFill>
                          <a:effectLst/>
                          <a:latin typeface="+mn-lt"/>
                        </a:rPr>
                        <a:t>GG+GV+HI</a:t>
                      </a:r>
                      <a:r>
                        <a:rPr kumimoji="0" lang="fr-FR" sz="1600" b="1" i="0" u="none" strike="noStrike" cap="none" normalizeH="0" baseline="0" dirty="0">
                          <a:ln>
                            <a:noFill/>
                          </a:ln>
                          <a:solidFill>
                            <a:schemeClr val="bg1"/>
                          </a:solidFill>
                          <a:effectLst/>
                          <a:latin typeface="+mn-lt"/>
                        </a:rPr>
                        <a:t>)</a:t>
                      </a: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solidFill>
                  </a:tcPr>
                </a:tc>
                <a:tc hMerge="1">
                  <a:txBody>
                    <a:bodyPr/>
                    <a:lstStyle/>
                    <a:p>
                      <a:endParaRPr lang="fr-FR"/>
                    </a:p>
                  </a:txBody>
                  <a:tcPr/>
                </a:tc>
                <a:extLst>
                  <a:ext uri="{0D108BD9-81ED-4DB2-BD59-A6C34878D82A}">
                    <a16:rowId xmlns:a16="http://schemas.microsoft.com/office/drawing/2014/main" val="2018021040"/>
                  </a:ext>
                </a:extLst>
              </a:tr>
              <a:tr h="28809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bg1"/>
                          </a:solidFill>
                          <a:effectLst/>
                          <a:latin typeface="+mn-lt"/>
                        </a:rPr>
                        <a:t>- </a:t>
                      </a:r>
                      <a:r>
                        <a:rPr kumimoji="0" lang="fr-FR" sz="1400" b="1" i="0" u="none" strike="noStrike" cap="none" normalizeH="0" baseline="0" dirty="0" err="1">
                          <a:ln>
                            <a:noFill/>
                          </a:ln>
                          <a:solidFill>
                            <a:schemeClr val="bg1"/>
                          </a:solidFill>
                          <a:effectLst/>
                          <a:latin typeface="+mn-lt"/>
                        </a:rPr>
                        <a:t>Tax</a:t>
                      </a:r>
                      <a:r>
                        <a:rPr kumimoji="0" lang="fr-FR" sz="1400" b="1" i="0" u="none" strike="noStrike" cap="none" normalizeH="0" baseline="0" dirty="0">
                          <a:ln>
                            <a:noFill/>
                          </a:ln>
                          <a:solidFill>
                            <a:schemeClr val="bg1"/>
                          </a:solidFill>
                          <a:effectLst/>
                          <a:latin typeface="+mn-lt"/>
                        </a:rPr>
                        <a:t> on taxable </a:t>
                      </a:r>
                      <a:r>
                        <a:rPr kumimoji="0" lang="fr-FR" sz="1400" b="1" i="0" u="none" strike="noStrike" cap="none" normalizeH="0" baseline="0" dirty="0" err="1">
                          <a:ln>
                            <a:noFill/>
                          </a:ln>
                          <a:solidFill>
                            <a:schemeClr val="bg1"/>
                          </a:solidFill>
                          <a:effectLst/>
                          <a:latin typeface="+mn-lt"/>
                        </a:rPr>
                        <a:t>income</a:t>
                      </a:r>
                      <a:r>
                        <a:rPr kumimoji="0" lang="fr-FR" sz="1400" b="1" i="0" u="none" strike="noStrike" cap="none" normalizeH="0" baseline="0" dirty="0">
                          <a:ln>
                            <a:noFill/>
                          </a:ln>
                          <a:solidFill>
                            <a:schemeClr val="bg1"/>
                          </a:solidFill>
                          <a:effectLst/>
                          <a:latin typeface="+mn-lt"/>
                        </a:rPr>
                        <a:t> (</a:t>
                      </a:r>
                      <a:r>
                        <a:rPr kumimoji="0" lang="fr-FR" sz="1400" b="1" i="1" u="none" strike="noStrike" cap="none" normalizeH="0" baseline="0" dirty="0">
                          <a:ln>
                            <a:noFill/>
                          </a:ln>
                          <a:solidFill>
                            <a:schemeClr val="bg1"/>
                          </a:solidFill>
                          <a:effectLst/>
                          <a:latin typeface="+mn-lt"/>
                        </a:rPr>
                        <a:t>HK</a:t>
                      </a:r>
                      <a:r>
                        <a:rPr kumimoji="0" lang="fr-FR" sz="1400" b="1" i="0" u="none" strike="noStrike" cap="none" normalizeH="0" baseline="0" dirty="0">
                          <a:ln>
                            <a:noFill/>
                          </a:ln>
                          <a:solidFill>
                            <a:schemeClr val="bg1"/>
                          </a:solidFill>
                          <a:effectLst/>
                          <a:latin typeface="+mn-lt"/>
                        </a:rPr>
                        <a:t>)</a:t>
                      </a:r>
                      <a:endParaRPr kumimoji="0" lang="fr-FR" sz="1400" b="1" i="0" u="none" strike="noStrike" kern="1200" cap="none" normalizeH="0" baseline="0" dirty="0">
                        <a:ln>
                          <a:noFill/>
                        </a:ln>
                        <a:solidFill>
                          <a:schemeClr val="bg1"/>
                        </a:solidFill>
                        <a:effectLst/>
                        <a:latin typeface="+mn-lt"/>
                        <a:ea typeface="+mn-ea"/>
                        <a:cs typeface="+mn-cs"/>
                      </a:endParaRP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extLst>
                  <a:ext uri="{0D108BD9-81ED-4DB2-BD59-A6C34878D82A}">
                    <a16:rowId xmlns:a16="http://schemas.microsoft.com/office/drawing/2014/main" val="1120950581"/>
                  </a:ext>
                </a:extLst>
              </a:tr>
              <a:tr h="31691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err="1">
                          <a:ln>
                            <a:noFill/>
                          </a:ln>
                          <a:solidFill>
                            <a:schemeClr val="bg1"/>
                          </a:solidFill>
                          <a:effectLst/>
                          <a:latin typeface="+mn-lt"/>
                        </a:rPr>
                        <a:t>Result</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after</a:t>
                      </a: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tax</a:t>
                      </a:r>
                      <a:r>
                        <a:rPr kumimoji="0" lang="fr-FR" sz="1600" b="1" i="0" u="none" strike="noStrike" cap="none" normalizeH="0" baseline="0" dirty="0">
                          <a:ln>
                            <a:noFill/>
                          </a:ln>
                          <a:solidFill>
                            <a:schemeClr val="bg1"/>
                          </a:solidFill>
                          <a:effectLst/>
                          <a:latin typeface="+mn-lt"/>
                        </a:rPr>
                        <a:t> (</a:t>
                      </a:r>
                      <a:r>
                        <a:rPr kumimoji="0" lang="fr-FR" sz="1600" b="1" i="1" u="none" strike="noStrike" cap="none" normalizeH="0" baseline="0" dirty="0">
                          <a:ln>
                            <a:noFill/>
                          </a:ln>
                          <a:solidFill>
                            <a:schemeClr val="bg1"/>
                          </a:solidFill>
                          <a:effectLst/>
                          <a:latin typeface="+mn-lt"/>
                        </a:rPr>
                        <a:t>HN</a:t>
                      </a:r>
                      <a:r>
                        <a:rPr kumimoji="0" lang="fr-FR" sz="1600" b="1" i="0" u="none" strike="noStrike" cap="none" normalizeH="0" baseline="0" dirty="0">
                          <a:ln>
                            <a:noFill/>
                          </a:ln>
                          <a:solidFill>
                            <a:schemeClr val="bg1"/>
                          </a:solidFill>
                          <a:effectLst/>
                          <a:latin typeface="+mn-lt"/>
                        </a:rPr>
                        <a:t>)</a:t>
                      </a:r>
                    </a:p>
                  </a:txBody>
                  <a:tcPr marL="84406" marR="84406" marT="45655" marB="45655"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3612"/>
                    </a:solidFill>
                  </a:tcPr>
                </a:tc>
                <a:tc hMerge="1">
                  <a:txBody>
                    <a:bodyPr/>
                    <a:lstStyle/>
                    <a:p>
                      <a:endParaRPr lang="fr-FR"/>
                    </a:p>
                  </a:txBody>
                  <a:tcPr/>
                </a:tc>
                <a:extLst>
                  <a:ext uri="{0D108BD9-81ED-4DB2-BD59-A6C34878D82A}">
                    <a16:rowId xmlns:a16="http://schemas.microsoft.com/office/drawing/2014/main" val="4155889011"/>
                  </a:ext>
                </a:extLst>
              </a:tr>
            </a:tbl>
          </a:graphicData>
        </a:graphic>
      </p:graphicFrame>
      <p:sp>
        <p:nvSpPr>
          <p:cNvPr id="11" name="Ellipse 14">
            <a:extLst>
              <a:ext uri="{FF2B5EF4-FFF2-40B4-BE49-F238E27FC236}">
                <a16:creationId xmlns:a16="http://schemas.microsoft.com/office/drawing/2014/main" id="{C1309C41-6E40-383E-AE08-6E69E29FCEE2}"/>
              </a:ext>
            </a:extLst>
          </p:cNvPr>
          <p:cNvSpPr/>
          <p:nvPr/>
        </p:nvSpPr>
        <p:spPr>
          <a:xfrm>
            <a:off x="8658750" y="2651747"/>
            <a:ext cx="454625" cy="432048"/>
          </a:xfrm>
          <a:prstGeom prst="ellipse">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a:t>
            </a:r>
          </a:p>
        </p:txBody>
      </p:sp>
      <p:sp>
        <p:nvSpPr>
          <p:cNvPr id="12" name="Ellipse 18">
            <a:extLst>
              <a:ext uri="{FF2B5EF4-FFF2-40B4-BE49-F238E27FC236}">
                <a16:creationId xmlns:a16="http://schemas.microsoft.com/office/drawing/2014/main" id="{E9FD9653-2D02-C0BF-E113-0D1384BA84E1}"/>
              </a:ext>
            </a:extLst>
          </p:cNvPr>
          <p:cNvSpPr/>
          <p:nvPr/>
        </p:nvSpPr>
        <p:spPr>
          <a:xfrm>
            <a:off x="8658746" y="3874948"/>
            <a:ext cx="454625" cy="432048"/>
          </a:xfrm>
          <a:prstGeom prst="ellipse">
            <a:avLst/>
          </a:prstGeom>
          <a:solidFill>
            <a:schemeClr val="accent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a:t>
            </a:r>
          </a:p>
        </p:txBody>
      </p:sp>
      <p:sp>
        <p:nvSpPr>
          <p:cNvPr id="13" name="Ellipse 23">
            <a:extLst>
              <a:ext uri="{FF2B5EF4-FFF2-40B4-BE49-F238E27FC236}">
                <a16:creationId xmlns:a16="http://schemas.microsoft.com/office/drawing/2014/main" id="{B8749761-492C-7A03-CD04-FD3B9887ED24}"/>
              </a:ext>
            </a:extLst>
          </p:cNvPr>
          <p:cNvSpPr/>
          <p:nvPr/>
        </p:nvSpPr>
        <p:spPr>
          <a:xfrm>
            <a:off x="8673176" y="5003800"/>
            <a:ext cx="454625" cy="432048"/>
          </a:xfrm>
          <a:prstGeom prst="ellipse">
            <a:avLst/>
          </a:prstGeom>
          <a:solidFill>
            <a:srgbClr val="ECA4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C</a:t>
            </a:r>
          </a:p>
        </p:txBody>
      </p:sp>
      <p:sp>
        <p:nvSpPr>
          <p:cNvPr id="14" name="Ellipse 23">
            <a:extLst>
              <a:ext uri="{FF2B5EF4-FFF2-40B4-BE49-F238E27FC236}">
                <a16:creationId xmlns:a16="http://schemas.microsoft.com/office/drawing/2014/main" id="{B1DED68E-EAD5-34EC-1676-A7EE1A6EEFFA}"/>
              </a:ext>
            </a:extLst>
          </p:cNvPr>
          <p:cNvSpPr/>
          <p:nvPr/>
        </p:nvSpPr>
        <p:spPr>
          <a:xfrm>
            <a:off x="10539452" y="5768394"/>
            <a:ext cx="454625" cy="432048"/>
          </a:xfrm>
          <a:prstGeom prst="ellipse">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D</a:t>
            </a:r>
          </a:p>
        </p:txBody>
      </p:sp>
      <p:sp>
        <p:nvSpPr>
          <p:cNvPr id="15" name="Ellipse 23">
            <a:extLst>
              <a:ext uri="{FF2B5EF4-FFF2-40B4-BE49-F238E27FC236}">
                <a16:creationId xmlns:a16="http://schemas.microsoft.com/office/drawing/2014/main" id="{C5B6528F-34DD-FC76-F9BD-7CFE94335B86}"/>
              </a:ext>
            </a:extLst>
          </p:cNvPr>
          <p:cNvSpPr/>
          <p:nvPr/>
        </p:nvSpPr>
        <p:spPr>
          <a:xfrm>
            <a:off x="496622" y="6058787"/>
            <a:ext cx="454625" cy="432048"/>
          </a:xfrm>
          <a:prstGeom prst="ellipse">
            <a:avLst/>
          </a:prstGeom>
          <a:solidFill>
            <a:schemeClr val="accent2">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E</a:t>
            </a:r>
          </a:p>
        </p:txBody>
      </p:sp>
      <p:sp>
        <p:nvSpPr>
          <p:cNvPr id="16" name="TextBox 15">
            <a:extLst>
              <a:ext uri="{FF2B5EF4-FFF2-40B4-BE49-F238E27FC236}">
                <a16:creationId xmlns:a16="http://schemas.microsoft.com/office/drawing/2014/main" id="{ED04C617-00D3-BA97-DD60-A63650B94001}"/>
              </a:ext>
            </a:extLst>
          </p:cNvPr>
          <p:cNvSpPr txBox="1"/>
          <p:nvPr/>
        </p:nvSpPr>
        <p:spPr>
          <a:xfrm>
            <a:off x="4483920" y="1743788"/>
            <a:ext cx="1282705" cy="276999"/>
          </a:xfrm>
          <a:prstGeom prst="rect">
            <a:avLst/>
          </a:prstGeom>
          <a:noFill/>
        </p:spPr>
        <p:txBody>
          <a:bodyPr wrap="square" rtlCol="0">
            <a:spAutoFit/>
          </a:bodyPr>
          <a:lstStyle/>
          <a:p>
            <a:pPr algn="r"/>
            <a:r>
              <a:rPr lang="fr-BE" sz="1200" dirty="0"/>
              <a:t>6 657 066 €</a:t>
            </a:r>
            <a:endParaRPr lang="en-US" sz="1200" dirty="0"/>
          </a:p>
        </p:txBody>
      </p:sp>
      <p:sp>
        <p:nvSpPr>
          <p:cNvPr id="17" name="TextBox 16">
            <a:extLst>
              <a:ext uri="{FF2B5EF4-FFF2-40B4-BE49-F238E27FC236}">
                <a16:creationId xmlns:a16="http://schemas.microsoft.com/office/drawing/2014/main" id="{EC50FA98-54C8-2A11-C060-49DC64E4987C}"/>
              </a:ext>
            </a:extLst>
          </p:cNvPr>
          <p:cNvSpPr txBox="1"/>
          <p:nvPr/>
        </p:nvSpPr>
        <p:spPr>
          <a:xfrm>
            <a:off x="9127807" y="1723468"/>
            <a:ext cx="1282705" cy="276999"/>
          </a:xfrm>
          <a:prstGeom prst="rect">
            <a:avLst/>
          </a:prstGeom>
          <a:noFill/>
        </p:spPr>
        <p:txBody>
          <a:bodyPr wrap="square" rtlCol="0">
            <a:spAutoFit/>
          </a:bodyPr>
          <a:lstStyle/>
          <a:p>
            <a:pPr algn="r"/>
            <a:r>
              <a:rPr lang="fr-BE" sz="1200"/>
              <a:t>6 831 350 €</a:t>
            </a:r>
            <a:endParaRPr lang="en-US" sz="1200"/>
          </a:p>
        </p:txBody>
      </p:sp>
      <p:sp>
        <p:nvSpPr>
          <p:cNvPr id="18" name="TextBox 17">
            <a:extLst>
              <a:ext uri="{FF2B5EF4-FFF2-40B4-BE49-F238E27FC236}">
                <a16:creationId xmlns:a16="http://schemas.microsoft.com/office/drawing/2014/main" id="{EC9AD81B-BBD3-34DD-7070-F8D6D4DFC8B1}"/>
              </a:ext>
            </a:extLst>
          </p:cNvPr>
          <p:cNvSpPr txBox="1"/>
          <p:nvPr/>
        </p:nvSpPr>
        <p:spPr>
          <a:xfrm>
            <a:off x="9127806" y="2712025"/>
            <a:ext cx="1282705" cy="276999"/>
          </a:xfrm>
          <a:prstGeom prst="rect">
            <a:avLst/>
          </a:prstGeom>
          <a:noFill/>
        </p:spPr>
        <p:txBody>
          <a:bodyPr wrap="square" rtlCol="0">
            <a:spAutoFit/>
          </a:bodyPr>
          <a:lstStyle/>
          <a:p>
            <a:pPr algn="r"/>
            <a:r>
              <a:rPr lang="fr-BE" sz="1200"/>
              <a:t> 174 284 €</a:t>
            </a:r>
            <a:endParaRPr lang="en-US" sz="1200"/>
          </a:p>
        </p:txBody>
      </p:sp>
      <p:sp>
        <p:nvSpPr>
          <p:cNvPr id="19" name="TextBox 18">
            <a:extLst>
              <a:ext uri="{FF2B5EF4-FFF2-40B4-BE49-F238E27FC236}">
                <a16:creationId xmlns:a16="http://schemas.microsoft.com/office/drawing/2014/main" id="{07CCD282-B128-1343-2B23-F61FCAB0AF13}"/>
              </a:ext>
            </a:extLst>
          </p:cNvPr>
          <p:cNvSpPr txBox="1"/>
          <p:nvPr/>
        </p:nvSpPr>
        <p:spPr>
          <a:xfrm>
            <a:off x="9127805" y="3469793"/>
            <a:ext cx="1282705" cy="276999"/>
          </a:xfrm>
          <a:prstGeom prst="rect">
            <a:avLst/>
          </a:prstGeom>
          <a:noFill/>
        </p:spPr>
        <p:txBody>
          <a:bodyPr wrap="square" rtlCol="0">
            <a:spAutoFit/>
          </a:bodyPr>
          <a:lstStyle/>
          <a:p>
            <a:pPr algn="r"/>
            <a:r>
              <a:rPr lang="fr-BE" sz="1200"/>
              <a:t> 35 580 €</a:t>
            </a:r>
            <a:endParaRPr lang="en-US" sz="1200"/>
          </a:p>
        </p:txBody>
      </p:sp>
      <p:sp>
        <p:nvSpPr>
          <p:cNvPr id="20" name="TextBox 19">
            <a:extLst>
              <a:ext uri="{FF2B5EF4-FFF2-40B4-BE49-F238E27FC236}">
                <a16:creationId xmlns:a16="http://schemas.microsoft.com/office/drawing/2014/main" id="{C8315ACD-1A22-83A6-96C1-53CE648F867A}"/>
              </a:ext>
            </a:extLst>
          </p:cNvPr>
          <p:cNvSpPr txBox="1"/>
          <p:nvPr/>
        </p:nvSpPr>
        <p:spPr>
          <a:xfrm>
            <a:off x="4476704" y="3469793"/>
            <a:ext cx="1282705" cy="276999"/>
          </a:xfrm>
          <a:prstGeom prst="rect">
            <a:avLst/>
          </a:prstGeom>
          <a:noFill/>
        </p:spPr>
        <p:txBody>
          <a:bodyPr wrap="square" rtlCol="0">
            <a:spAutoFit/>
          </a:bodyPr>
          <a:lstStyle/>
          <a:p>
            <a:pPr algn="r"/>
            <a:r>
              <a:rPr lang="fr-BE" sz="1200"/>
              <a:t> 41 207 €</a:t>
            </a:r>
            <a:endParaRPr lang="en-US" sz="1200"/>
          </a:p>
        </p:txBody>
      </p:sp>
      <p:sp>
        <p:nvSpPr>
          <p:cNvPr id="21" name="TextBox 20">
            <a:extLst>
              <a:ext uri="{FF2B5EF4-FFF2-40B4-BE49-F238E27FC236}">
                <a16:creationId xmlns:a16="http://schemas.microsoft.com/office/drawing/2014/main" id="{A3E75FD2-B72E-038D-441B-32434786BCA0}"/>
              </a:ext>
            </a:extLst>
          </p:cNvPr>
          <p:cNvSpPr txBox="1"/>
          <p:nvPr/>
        </p:nvSpPr>
        <p:spPr>
          <a:xfrm>
            <a:off x="9127804" y="3952473"/>
            <a:ext cx="1282705" cy="276999"/>
          </a:xfrm>
          <a:prstGeom prst="rect">
            <a:avLst/>
          </a:prstGeom>
          <a:noFill/>
        </p:spPr>
        <p:txBody>
          <a:bodyPr wrap="square" rtlCol="0">
            <a:spAutoFit/>
          </a:bodyPr>
          <a:lstStyle/>
          <a:p>
            <a:pPr algn="r"/>
            <a:r>
              <a:rPr lang="fr-BE" sz="1200"/>
              <a:t> (5 627 €)</a:t>
            </a:r>
            <a:endParaRPr lang="en-US" sz="1200"/>
          </a:p>
        </p:txBody>
      </p:sp>
      <p:sp>
        <p:nvSpPr>
          <p:cNvPr id="22" name="TextBox 21">
            <a:extLst>
              <a:ext uri="{FF2B5EF4-FFF2-40B4-BE49-F238E27FC236}">
                <a16:creationId xmlns:a16="http://schemas.microsoft.com/office/drawing/2014/main" id="{9CA0FA11-1AEA-5CF2-E64B-DE0E7F34A378}"/>
              </a:ext>
            </a:extLst>
          </p:cNvPr>
          <p:cNvSpPr txBox="1"/>
          <p:nvPr/>
        </p:nvSpPr>
        <p:spPr>
          <a:xfrm>
            <a:off x="9127803" y="4687137"/>
            <a:ext cx="1282705" cy="276999"/>
          </a:xfrm>
          <a:prstGeom prst="rect">
            <a:avLst/>
          </a:prstGeom>
          <a:noFill/>
        </p:spPr>
        <p:txBody>
          <a:bodyPr wrap="square" rtlCol="0">
            <a:spAutoFit/>
          </a:bodyPr>
          <a:lstStyle/>
          <a:p>
            <a:pPr algn="r"/>
            <a:r>
              <a:rPr lang="fr-BE" sz="1200"/>
              <a:t>19 677 €</a:t>
            </a:r>
            <a:endParaRPr lang="en-US" sz="1200"/>
          </a:p>
        </p:txBody>
      </p:sp>
      <p:sp>
        <p:nvSpPr>
          <p:cNvPr id="23" name="TextBox 22">
            <a:extLst>
              <a:ext uri="{FF2B5EF4-FFF2-40B4-BE49-F238E27FC236}">
                <a16:creationId xmlns:a16="http://schemas.microsoft.com/office/drawing/2014/main" id="{B9455C54-9089-0682-EAD5-2CDEA6F3184C}"/>
              </a:ext>
            </a:extLst>
          </p:cNvPr>
          <p:cNvSpPr txBox="1"/>
          <p:nvPr/>
        </p:nvSpPr>
        <p:spPr>
          <a:xfrm>
            <a:off x="4476703" y="4687136"/>
            <a:ext cx="1282705" cy="276999"/>
          </a:xfrm>
          <a:prstGeom prst="rect">
            <a:avLst/>
          </a:prstGeom>
          <a:noFill/>
        </p:spPr>
        <p:txBody>
          <a:bodyPr wrap="square" rtlCol="0">
            <a:spAutoFit/>
          </a:bodyPr>
          <a:lstStyle/>
          <a:p>
            <a:pPr algn="r"/>
            <a:r>
              <a:rPr lang="fr-BE" sz="1200"/>
              <a:t>12 429 €</a:t>
            </a:r>
            <a:endParaRPr lang="en-US" sz="1200"/>
          </a:p>
        </p:txBody>
      </p:sp>
      <p:sp>
        <p:nvSpPr>
          <p:cNvPr id="24" name="TextBox 23">
            <a:extLst>
              <a:ext uri="{FF2B5EF4-FFF2-40B4-BE49-F238E27FC236}">
                <a16:creationId xmlns:a16="http://schemas.microsoft.com/office/drawing/2014/main" id="{5C9E2D48-AF99-F575-5566-B1C8E546B1D9}"/>
              </a:ext>
            </a:extLst>
          </p:cNvPr>
          <p:cNvSpPr txBox="1"/>
          <p:nvPr/>
        </p:nvSpPr>
        <p:spPr>
          <a:xfrm>
            <a:off x="9127802" y="5106946"/>
            <a:ext cx="1282705" cy="276999"/>
          </a:xfrm>
          <a:prstGeom prst="rect">
            <a:avLst/>
          </a:prstGeom>
          <a:noFill/>
        </p:spPr>
        <p:txBody>
          <a:bodyPr wrap="square" rtlCol="0">
            <a:spAutoFit/>
          </a:bodyPr>
          <a:lstStyle/>
          <a:p>
            <a:pPr algn="r"/>
            <a:r>
              <a:rPr lang="fr-BE" sz="1200"/>
              <a:t>7 248 €</a:t>
            </a:r>
            <a:endParaRPr lang="en-US" sz="1200"/>
          </a:p>
        </p:txBody>
      </p:sp>
      <p:sp>
        <p:nvSpPr>
          <p:cNvPr id="25" name="TextBox 24">
            <a:extLst>
              <a:ext uri="{FF2B5EF4-FFF2-40B4-BE49-F238E27FC236}">
                <a16:creationId xmlns:a16="http://schemas.microsoft.com/office/drawing/2014/main" id="{78B35AC5-656E-0674-1216-14ED061BE706}"/>
              </a:ext>
            </a:extLst>
          </p:cNvPr>
          <p:cNvSpPr txBox="1"/>
          <p:nvPr/>
        </p:nvSpPr>
        <p:spPr>
          <a:xfrm>
            <a:off x="9142237" y="5505713"/>
            <a:ext cx="1282705" cy="276999"/>
          </a:xfrm>
          <a:prstGeom prst="rect">
            <a:avLst/>
          </a:prstGeom>
          <a:noFill/>
        </p:spPr>
        <p:txBody>
          <a:bodyPr wrap="square" rtlCol="0">
            <a:spAutoFit/>
          </a:bodyPr>
          <a:lstStyle/>
          <a:p>
            <a:pPr algn="r"/>
            <a:r>
              <a:rPr lang="fr-BE" sz="1200">
                <a:solidFill>
                  <a:schemeClr val="bg1"/>
                </a:solidFill>
              </a:rPr>
              <a:t>175 905 €</a:t>
            </a:r>
            <a:endParaRPr lang="en-US" sz="1200">
              <a:solidFill>
                <a:schemeClr val="bg1"/>
              </a:solidFill>
            </a:endParaRPr>
          </a:p>
        </p:txBody>
      </p:sp>
      <p:sp>
        <p:nvSpPr>
          <p:cNvPr id="26" name="TextBox 25">
            <a:extLst>
              <a:ext uri="{FF2B5EF4-FFF2-40B4-BE49-F238E27FC236}">
                <a16:creationId xmlns:a16="http://schemas.microsoft.com/office/drawing/2014/main" id="{6D2F5371-380B-9046-5838-1398BC9D4EC7}"/>
              </a:ext>
            </a:extLst>
          </p:cNvPr>
          <p:cNvSpPr txBox="1"/>
          <p:nvPr/>
        </p:nvSpPr>
        <p:spPr>
          <a:xfrm>
            <a:off x="9142236" y="5815963"/>
            <a:ext cx="1282705" cy="276999"/>
          </a:xfrm>
          <a:prstGeom prst="rect">
            <a:avLst/>
          </a:prstGeom>
          <a:noFill/>
        </p:spPr>
        <p:txBody>
          <a:bodyPr wrap="square" rtlCol="0">
            <a:spAutoFit/>
          </a:bodyPr>
          <a:lstStyle/>
          <a:p>
            <a:pPr algn="r"/>
            <a:r>
              <a:rPr lang="fr-BE" sz="1200">
                <a:solidFill>
                  <a:schemeClr val="bg1"/>
                </a:solidFill>
              </a:rPr>
              <a:t>53 333 €</a:t>
            </a:r>
            <a:endParaRPr lang="en-US" sz="1200">
              <a:solidFill>
                <a:schemeClr val="bg1"/>
              </a:solidFill>
            </a:endParaRPr>
          </a:p>
        </p:txBody>
      </p:sp>
      <p:sp>
        <p:nvSpPr>
          <p:cNvPr id="27" name="TextBox 26">
            <a:extLst>
              <a:ext uri="{FF2B5EF4-FFF2-40B4-BE49-F238E27FC236}">
                <a16:creationId xmlns:a16="http://schemas.microsoft.com/office/drawing/2014/main" id="{0D0A106D-7F6D-71C8-F6BA-ED740585D9E8}"/>
              </a:ext>
            </a:extLst>
          </p:cNvPr>
          <p:cNvSpPr txBox="1"/>
          <p:nvPr/>
        </p:nvSpPr>
        <p:spPr>
          <a:xfrm>
            <a:off x="9127801" y="6134923"/>
            <a:ext cx="1282705" cy="276999"/>
          </a:xfrm>
          <a:prstGeom prst="rect">
            <a:avLst/>
          </a:prstGeom>
          <a:noFill/>
        </p:spPr>
        <p:txBody>
          <a:bodyPr wrap="square" rtlCol="0">
            <a:spAutoFit/>
          </a:bodyPr>
          <a:lstStyle/>
          <a:p>
            <a:pPr algn="r"/>
            <a:r>
              <a:rPr lang="fr-BE" sz="1200">
                <a:solidFill>
                  <a:schemeClr val="bg1"/>
                </a:solidFill>
              </a:rPr>
              <a:t>122 572 €</a:t>
            </a:r>
            <a:endParaRPr lang="en-US" sz="1200">
              <a:solidFill>
                <a:schemeClr val="bg1"/>
              </a:solidFill>
            </a:endParaRPr>
          </a:p>
        </p:txBody>
      </p:sp>
    </p:spTree>
    <p:extLst>
      <p:ext uri="{BB962C8B-B14F-4D97-AF65-F5344CB8AC3E}">
        <p14:creationId xmlns:p14="http://schemas.microsoft.com/office/powerpoint/2010/main" val="8390004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12344-7BC1-0FAC-EF1A-E0A1095FA818}"/>
              </a:ext>
            </a:extLst>
          </p:cNvPr>
          <p:cNvSpPr>
            <a:spLocks noGrp="1"/>
          </p:cNvSpPr>
          <p:nvPr>
            <p:ph type="body" idx="1"/>
          </p:nvPr>
        </p:nvSpPr>
        <p:spPr>
          <a:xfrm>
            <a:off x="1" y="116474"/>
            <a:ext cx="9683261" cy="335964"/>
          </a:xfrm>
        </p:spPr>
        <p:txBody>
          <a:bodyPr vert="horz" wrap="square" lIns="990000" tIns="0" rIns="360000" bIns="0" rtlCol="0" anchor="ctr">
            <a:normAutofit/>
          </a:bodyPr>
          <a:lstStyle/>
          <a:p>
            <a:r>
              <a:rPr lang="en-US" dirty="0"/>
              <a:t>The income statement - what is it &amp; what is it for?</a:t>
            </a:r>
            <a:endParaRPr lang="fr-FR" dirty="0"/>
          </a:p>
        </p:txBody>
      </p:sp>
      <p:sp>
        <p:nvSpPr>
          <p:cNvPr id="13" name="Text Placeholder 12">
            <a:extLst>
              <a:ext uri="{FF2B5EF4-FFF2-40B4-BE49-F238E27FC236}">
                <a16:creationId xmlns:a16="http://schemas.microsoft.com/office/drawing/2014/main" id="{A75A29E9-86C8-4B15-BED4-C07054201595}"/>
              </a:ext>
            </a:extLst>
          </p:cNvPr>
          <p:cNvSpPr>
            <a:spLocks noGrp="1"/>
          </p:cNvSpPr>
          <p:nvPr>
            <p:ph type="body" sz="quarter" idx="19"/>
          </p:nvPr>
        </p:nvSpPr>
        <p:spPr>
          <a:xfrm>
            <a:off x="1" y="116474"/>
            <a:ext cx="745715" cy="334800"/>
          </a:xfrm>
        </p:spPr>
        <p:txBody>
          <a:bodyPr vert="horz" wrap="square" lIns="91440" tIns="45720" rIns="91440" bIns="45720" rtlCol="0">
            <a:normAutofit/>
          </a:bodyPr>
          <a:lstStyle/>
          <a:p>
            <a:pPr>
              <a:lnSpc>
                <a:spcPct val="95000"/>
              </a:lnSpc>
              <a:spcAft>
                <a:spcPts val="600"/>
              </a:spcAft>
            </a:pPr>
            <a:r>
              <a:rPr lang="en-US" b="0" kern="1200">
                <a:latin typeface="+mj-lt"/>
                <a:ea typeface="+mn-ea"/>
                <a:cs typeface="+mn-cs"/>
              </a:rPr>
              <a:t>03</a:t>
            </a:r>
          </a:p>
        </p:txBody>
      </p:sp>
      <p:sp>
        <p:nvSpPr>
          <p:cNvPr id="4" name="Slide Number Placeholder 3">
            <a:extLst>
              <a:ext uri="{FF2B5EF4-FFF2-40B4-BE49-F238E27FC236}">
                <a16:creationId xmlns:a16="http://schemas.microsoft.com/office/drawing/2014/main" id="{2F449304-9077-80B3-D1F4-1982F9657BF8}"/>
              </a:ext>
            </a:extLst>
          </p:cNvPr>
          <p:cNvSpPr>
            <a:spLocks noGrp="1"/>
          </p:cNvSpPr>
          <p:nvPr>
            <p:ph type="sldNum" sz="quarter" idx="17"/>
          </p:nvPr>
        </p:nvSpPr>
        <p:spPr>
          <a:xfrm>
            <a:off x="11472000"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32</a:t>
            </a:fld>
            <a:endParaRPr lang="en-US"/>
          </a:p>
        </p:txBody>
      </p:sp>
      <p:pic>
        <p:nvPicPr>
          <p:cNvPr id="16" name="Picture 2" descr="Remember&amp;amp;quot; : les mémoires vivent | Région Normandie">
            <a:extLst>
              <a:ext uri="{FF2B5EF4-FFF2-40B4-BE49-F238E27FC236}">
                <a16:creationId xmlns:a16="http://schemas.microsoft.com/office/drawing/2014/main" id="{775B3690-DE30-B82A-902E-E2E970D12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7" r="44130"/>
          <a:stretch/>
        </p:blipFill>
        <p:spPr bwMode="auto">
          <a:xfrm>
            <a:off x="6553200" y="1128410"/>
            <a:ext cx="5499370" cy="5039202"/>
          </a:xfrm>
          <a:prstGeom prst="rect">
            <a:avLst/>
          </a:prstGeom>
          <a:solidFill>
            <a:srgbClr val="FFFFFF"/>
          </a:solidFill>
          <a:ln w="3175">
            <a:noFill/>
          </a:ln>
        </p:spPr>
      </p:pic>
      <p:sp>
        <p:nvSpPr>
          <p:cNvPr id="21" name="Title 5">
            <a:extLst>
              <a:ext uri="{FF2B5EF4-FFF2-40B4-BE49-F238E27FC236}">
                <a16:creationId xmlns:a16="http://schemas.microsoft.com/office/drawing/2014/main" id="{BA0F1E14-06C2-4217-CBCD-F0B6CC844897}"/>
              </a:ext>
            </a:extLst>
          </p:cNvPr>
          <p:cNvSpPr>
            <a:spLocks noGrp="1"/>
          </p:cNvSpPr>
          <p:nvPr>
            <p:ph type="title"/>
          </p:nvPr>
        </p:nvSpPr>
        <p:spPr>
          <a:xfrm>
            <a:off x="643890" y="1128410"/>
            <a:ext cx="5452110" cy="5039202"/>
          </a:xfrm>
        </p:spPr>
        <p:txBody>
          <a:bodyPr/>
          <a:lstStyle/>
          <a:p>
            <a:r>
              <a:rPr lang="fr-BE" dirty="0"/>
              <a:t>THE INCOME STATEMENT </a:t>
            </a:r>
            <a:br>
              <a:rPr lang="fr-BE" dirty="0"/>
            </a:br>
            <a:endParaRPr lang="en-US" dirty="0"/>
          </a:p>
        </p:txBody>
      </p:sp>
      <p:sp>
        <p:nvSpPr>
          <p:cNvPr id="9" name="TextBox 8">
            <a:extLst>
              <a:ext uri="{FF2B5EF4-FFF2-40B4-BE49-F238E27FC236}">
                <a16:creationId xmlns:a16="http://schemas.microsoft.com/office/drawing/2014/main" id="{421EED60-A9EA-36D8-4805-1DB901902834}"/>
              </a:ext>
            </a:extLst>
          </p:cNvPr>
          <p:cNvSpPr txBox="1"/>
          <p:nvPr/>
        </p:nvSpPr>
        <p:spPr>
          <a:xfrm rot="5400000">
            <a:off x="55901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vert="horz" wrap="square" lIns="91440" tIns="45720" rIns="91440" bIns="45720" rtlCol="0">
            <a:normAutofit/>
          </a:bodyPr>
          <a:lstStyle/>
          <a:p>
            <a:pPr defTabSz="685800">
              <a:lnSpc>
                <a:spcPct val="95000"/>
              </a:lnSpc>
              <a:spcAft>
                <a:spcPts val="600"/>
              </a:spcAft>
            </a:pPr>
            <a:endParaRPr lang="en-US" sz="1100" b="0" kern="1200" cap="all">
              <a:solidFill>
                <a:schemeClr val="tx2"/>
              </a:solidFill>
              <a:latin typeface="+mj-lt"/>
              <a:ea typeface="+mn-ea"/>
              <a:cs typeface="+mn-cs"/>
            </a:endParaRPr>
          </a:p>
        </p:txBody>
      </p:sp>
      <p:sp>
        <p:nvSpPr>
          <p:cNvPr id="20" name="TextBox 19">
            <a:extLst>
              <a:ext uri="{FF2B5EF4-FFF2-40B4-BE49-F238E27FC236}">
                <a16:creationId xmlns:a16="http://schemas.microsoft.com/office/drawing/2014/main" id="{4BE77550-A042-607F-9BD1-D07AF6B608D7}"/>
              </a:ext>
            </a:extLst>
          </p:cNvPr>
          <p:cNvSpPr txBox="1"/>
          <p:nvPr/>
        </p:nvSpPr>
        <p:spPr>
          <a:xfrm>
            <a:off x="5937520" y="674421"/>
            <a:ext cx="6115050" cy="297004"/>
          </a:xfrm>
          <a:prstGeom prst="rect">
            <a:avLst/>
          </a:prstGeom>
          <a:noFill/>
        </p:spPr>
        <p:txBody>
          <a:bodyPr wrap="square">
            <a:spAutoFit/>
          </a:bodyPr>
          <a:lstStyle/>
          <a:p>
            <a:pPr algn="r" defTabSz="685800">
              <a:lnSpc>
                <a:spcPct val="95000"/>
              </a:lnSpc>
              <a:spcAft>
                <a:spcPts val="600"/>
              </a:spcAft>
            </a:pPr>
            <a:r>
              <a:rPr lang="en-US" sz="1400" cap="all" dirty="0">
                <a:solidFill>
                  <a:schemeClr val="tx2"/>
                </a:solidFill>
                <a:latin typeface="+mj-lt"/>
                <a:ea typeface="+mj-ea"/>
                <a:cs typeface="+mj-cs"/>
              </a:rPr>
              <a:t>THE INCOME STATEMENT - TO REMEMBER</a:t>
            </a:r>
          </a:p>
        </p:txBody>
      </p:sp>
      <p:sp>
        <p:nvSpPr>
          <p:cNvPr id="18" name="TextBox 17">
            <a:extLst>
              <a:ext uri="{FF2B5EF4-FFF2-40B4-BE49-F238E27FC236}">
                <a16:creationId xmlns:a16="http://schemas.microsoft.com/office/drawing/2014/main" id="{222A47B2-09A6-FC80-BE5C-A00D5AAF1F53}"/>
              </a:ext>
            </a:extLst>
          </p:cNvPr>
          <p:cNvSpPr txBox="1"/>
          <p:nvPr/>
        </p:nvSpPr>
        <p:spPr>
          <a:xfrm>
            <a:off x="1034780" y="2309138"/>
            <a:ext cx="464212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Provides an understanding of how the business earns its money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Income - Charges = Taxable Income (basis for tax calculation)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No direct link between profit and cash flow</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Leased vehicles are recorded in the income statement</a:t>
            </a:r>
          </a:p>
        </p:txBody>
      </p:sp>
    </p:spTree>
    <p:extLst>
      <p:ext uri="{BB962C8B-B14F-4D97-AF65-F5344CB8AC3E}">
        <p14:creationId xmlns:p14="http://schemas.microsoft.com/office/powerpoint/2010/main" val="243982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C02C-F49B-4EA6-BC9E-AD6CDBA0B7BF}"/>
              </a:ext>
            </a:extLst>
          </p:cNvPr>
          <p:cNvSpPr>
            <a:spLocks noGrp="1"/>
          </p:cNvSpPr>
          <p:nvPr>
            <p:ph type="ctrTitle"/>
          </p:nvPr>
        </p:nvSpPr>
        <p:spPr/>
        <p:txBody>
          <a:bodyPr/>
          <a:lstStyle/>
          <a:p>
            <a:pPr marL="1343025" indent="-1343025"/>
            <a:r>
              <a:rPr lang="fr-BE" dirty="0"/>
              <a:t>0</a:t>
            </a:r>
            <a:r>
              <a:rPr lang="en-US" dirty="0"/>
              <a:t>4</a:t>
            </a:r>
            <a:r>
              <a:rPr lang="fr-FR" dirty="0"/>
              <a:t> | </a:t>
            </a:r>
            <a:r>
              <a:rPr lang="fr-BE" dirty="0"/>
              <a:t>the concept of </a:t>
            </a:r>
            <a:r>
              <a:rPr lang="fr-BE" dirty="0" err="1"/>
              <a:t>depreciation</a:t>
            </a:r>
            <a:endParaRPr lang="en-US" dirty="0"/>
          </a:p>
        </p:txBody>
      </p:sp>
      <p:sp>
        <p:nvSpPr>
          <p:cNvPr id="4" name="Subtitle 3">
            <a:extLst>
              <a:ext uri="{FF2B5EF4-FFF2-40B4-BE49-F238E27FC236}">
                <a16:creationId xmlns:a16="http://schemas.microsoft.com/office/drawing/2014/main" id="{DE2D856F-7CC2-4C2E-B325-B59E69433B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6866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8A5857-3D28-417A-2AA0-54374ECBF6E8}"/>
              </a:ext>
            </a:extLst>
          </p:cNvPr>
          <p:cNvSpPr>
            <a:spLocks noGrp="1"/>
          </p:cNvSpPr>
          <p:nvPr>
            <p:ph type="body" idx="1"/>
          </p:nvPr>
        </p:nvSpPr>
        <p:spPr/>
        <p:txBody>
          <a:bodyPr/>
          <a:lstStyle/>
          <a:p>
            <a:r>
              <a:rPr lang="fr-FR" dirty="0"/>
              <a:t>the concept of </a:t>
            </a:r>
            <a:r>
              <a:rPr lang="fr-FR" dirty="0" err="1"/>
              <a:t>depreciation</a:t>
            </a:r>
            <a:endParaRPr lang="fr-FR" dirty="0"/>
          </a:p>
        </p:txBody>
      </p:sp>
      <p:sp>
        <p:nvSpPr>
          <p:cNvPr id="6" name="Text Placeholder 5">
            <a:extLst>
              <a:ext uri="{FF2B5EF4-FFF2-40B4-BE49-F238E27FC236}">
                <a16:creationId xmlns:a16="http://schemas.microsoft.com/office/drawing/2014/main" id="{2A852B6F-F9B9-883F-9EAE-434915336470}"/>
              </a:ext>
            </a:extLst>
          </p:cNvPr>
          <p:cNvSpPr>
            <a:spLocks noGrp="1"/>
          </p:cNvSpPr>
          <p:nvPr>
            <p:ph type="body" sz="quarter" idx="19"/>
          </p:nvPr>
        </p:nvSpPr>
        <p:spPr/>
        <p:txBody>
          <a:bodyPr/>
          <a:lstStyle/>
          <a:p>
            <a:r>
              <a:rPr lang="fr-BE"/>
              <a:t>04</a:t>
            </a:r>
            <a:endParaRPr lang="en-US"/>
          </a:p>
        </p:txBody>
      </p:sp>
      <p:sp>
        <p:nvSpPr>
          <p:cNvPr id="2" name="Titre 1">
            <a:extLst>
              <a:ext uri="{FF2B5EF4-FFF2-40B4-BE49-F238E27FC236}">
                <a16:creationId xmlns:a16="http://schemas.microsoft.com/office/drawing/2014/main" id="{43E733F4-8A57-8448-BD0D-972601FFECD7}"/>
              </a:ext>
            </a:extLst>
          </p:cNvPr>
          <p:cNvSpPr>
            <a:spLocks noGrp="1"/>
          </p:cNvSpPr>
          <p:nvPr>
            <p:ph type="title"/>
          </p:nvPr>
        </p:nvSpPr>
        <p:spPr/>
        <p:txBody>
          <a:bodyPr/>
          <a:lstStyle/>
          <a:p>
            <a:r>
              <a:rPr lang="fr-FR" dirty="0"/>
              <a:t>BOOK </a:t>
            </a:r>
            <a:r>
              <a:rPr lang="fr-FR" dirty="0" err="1"/>
              <a:t>depreciation</a:t>
            </a:r>
            <a:endParaRPr lang="fr-FR" dirty="0"/>
          </a:p>
        </p:txBody>
      </p:sp>
      <p:sp>
        <p:nvSpPr>
          <p:cNvPr id="21" name="Espace réservé du contenu 4">
            <a:extLst>
              <a:ext uri="{FF2B5EF4-FFF2-40B4-BE49-F238E27FC236}">
                <a16:creationId xmlns:a16="http://schemas.microsoft.com/office/drawing/2014/main" id="{2D685E65-5268-4CBD-97C4-7692556A4391}"/>
              </a:ext>
            </a:extLst>
          </p:cNvPr>
          <p:cNvSpPr txBox="1">
            <a:spLocks/>
          </p:cNvSpPr>
          <p:nvPr/>
        </p:nvSpPr>
        <p:spPr>
          <a:xfrm>
            <a:off x="1092201" y="1021757"/>
            <a:ext cx="6117180" cy="1200318"/>
          </a:xfrm>
          <a:prstGeom prst="rect">
            <a:avLst/>
          </a:prstGeom>
        </p:spPr>
        <p:txBody>
          <a:bodyPr vert="horz" wrap="square" lIns="91429" tIns="45715" rIns="91429" bIns="45715" numCol="1" rtlCol="0" anchor="t" anchorCtr="0" compatLnSpc="1">
            <a:prstTxWarp prst="textNoShape">
              <a:avLst/>
            </a:prstTxWarp>
            <a:spAutoFit/>
          </a:bodyPr>
          <a:lstStyle>
            <a:defPPr>
              <a:defRPr lang="fr-FR"/>
            </a:defPPr>
            <a:lvl1pPr algn="r" defTabSz="457200" rtl="0" eaLnBrk="1" fontAlgn="base" hangingPunct="1">
              <a:spcBef>
                <a:spcPct val="0"/>
              </a:spcBef>
              <a:spcAft>
                <a:spcPct val="0"/>
              </a:spcAft>
              <a:defRPr sz="800" kern="1200">
                <a:solidFill>
                  <a:srgbClr val="7F7F7F"/>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marL="285750" indent="-285750" algn="l">
              <a:buFont typeface="Wingdings" panose="05000000000000000000" pitchFamily="2" charset="2"/>
              <a:buChar char="§"/>
            </a:pPr>
            <a:r>
              <a:rPr lang="en-US" sz="1800" dirty="0">
                <a:solidFill>
                  <a:schemeClr val="tx2"/>
                </a:solidFill>
                <a:latin typeface="+mj-lt"/>
                <a:cs typeface="Arial"/>
              </a:rPr>
              <a:t>The economic value of a fixed asset (car) decreases over time </a:t>
            </a:r>
          </a:p>
          <a:p>
            <a:pPr marL="285750" indent="-285750" algn="l">
              <a:buFont typeface="Wingdings" panose="05000000000000000000" pitchFamily="2" charset="2"/>
              <a:buChar char="§"/>
            </a:pPr>
            <a:r>
              <a:rPr lang="en-US" sz="1800" dirty="0">
                <a:solidFill>
                  <a:schemeClr val="tx2"/>
                </a:solidFill>
                <a:latin typeface="+mj-lt"/>
                <a:cs typeface="Arial"/>
              </a:rPr>
              <a:t>Depreciation allows the loss of value of an asset to be reflected in the accounts</a:t>
            </a:r>
            <a:endParaRPr lang="fr-FR" sz="1800" dirty="0">
              <a:solidFill>
                <a:schemeClr val="tx2"/>
              </a:solidFill>
              <a:latin typeface="+mj-lt"/>
              <a:cs typeface="Arial"/>
            </a:endParaRPr>
          </a:p>
        </p:txBody>
      </p:sp>
      <p:sp>
        <p:nvSpPr>
          <p:cNvPr id="22" name="Espace réservé du texte 8">
            <a:extLst>
              <a:ext uri="{FF2B5EF4-FFF2-40B4-BE49-F238E27FC236}">
                <a16:creationId xmlns:a16="http://schemas.microsoft.com/office/drawing/2014/main" id="{B0A954A2-4AD4-4650-834A-DD30D4307F21}"/>
              </a:ext>
            </a:extLst>
          </p:cNvPr>
          <p:cNvSpPr txBox="1">
            <a:spLocks/>
          </p:cNvSpPr>
          <p:nvPr/>
        </p:nvSpPr>
        <p:spPr>
          <a:xfrm>
            <a:off x="578664" y="2686422"/>
            <a:ext cx="6117179" cy="1815872"/>
          </a:xfrm>
          <a:prstGeom prst="rect">
            <a:avLst/>
          </a:prstGeom>
        </p:spPr>
        <p:txBody>
          <a:bodyPr vert="horz" wrap="square" lIns="91429" tIns="45715" rIns="91429" bIns="45715" rtlCol="0" anchor="t">
            <a:spAutoFit/>
          </a:bodyPr>
          <a:lstStyle>
            <a:lvl1pPr marL="342900" indent="-342900" algn="l" defTabSz="457200" rtl="0" eaLnBrk="0" fontAlgn="base" hangingPunct="0">
              <a:spcBef>
                <a:spcPct val="20000"/>
              </a:spcBef>
              <a:spcAft>
                <a:spcPct val="0"/>
              </a:spcAft>
              <a:buFont typeface="Arial" panose="020B0604020202020204" pitchFamily="34" charset="0"/>
              <a:defRPr lang="fr-FR" sz="2000" kern="1200">
                <a:solidFill>
                  <a:srgbClr val="4C5356"/>
                </a:solidFill>
                <a:latin typeface="+mn-lt"/>
                <a:ea typeface="MS PGothic" pitchFamily="34" charset="-128"/>
                <a:cs typeface="Arial"/>
              </a:defRPr>
            </a:lvl1pPr>
            <a:lvl2pPr marL="742950" indent="-285750" algn="l" defTabSz="457200" rtl="0" eaLnBrk="0" fontAlgn="base" hangingPunct="0">
              <a:spcBef>
                <a:spcPct val="20000"/>
              </a:spcBef>
              <a:spcAft>
                <a:spcPct val="0"/>
              </a:spcAft>
              <a:buClr>
                <a:schemeClr val="tx2"/>
              </a:buClr>
              <a:buFont typeface="Wingdings" panose="05000000000000000000" pitchFamily="2" charset="2"/>
              <a:buChar char="§"/>
              <a:defRPr lang="fr-FR" kern="1200">
                <a:solidFill>
                  <a:srgbClr val="4C5356"/>
                </a:solidFill>
                <a:latin typeface="+mn-lt"/>
                <a:ea typeface="MS PGothic" pitchFamily="34" charset="-128"/>
                <a:cs typeface="Arial"/>
              </a:defRPr>
            </a:lvl2pPr>
            <a:lvl3pPr marL="1143000" indent="-228600" algn="l" defTabSz="457200" rtl="0" eaLnBrk="0" fontAlgn="base" hangingPunct="0">
              <a:spcBef>
                <a:spcPct val="20000"/>
              </a:spcBef>
              <a:spcAft>
                <a:spcPct val="0"/>
              </a:spcAft>
              <a:buClr>
                <a:srgbClr val="7F7F7F"/>
              </a:buClr>
              <a:buFont typeface="Wingdings" panose="05000000000000000000" pitchFamily="2" charset="2"/>
              <a:buChar char="§"/>
              <a:defRPr lang="fr-FR" sz="1600" kern="1200" dirty="0">
                <a:solidFill>
                  <a:srgbClr val="4C5356"/>
                </a:solidFill>
                <a:latin typeface="+mn-lt"/>
                <a:ea typeface="MS PGothic" pitchFamily="34" charset="-128"/>
                <a:cs typeface="Arial"/>
              </a:defRPr>
            </a:lvl3pPr>
            <a:lvl4pPr marL="1600200" indent="-228600" algn="l" defTabSz="457200" rtl="0" eaLnBrk="0" fontAlgn="base" hangingPunct="0">
              <a:spcBef>
                <a:spcPct val="20000"/>
              </a:spcBef>
              <a:spcAft>
                <a:spcPct val="0"/>
              </a:spcAft>
              <a:buClr>
                <a:srgbClr val="9A0054"/>
              </a:buClr>
              <a:buFont typeface="Wingdings" panose="05000000000000000000" pitchFamily="2" charset="2"/>
              <a:buChar char="§"/>
              <a:defRPr lang="fr-FR" sz="1400" kern="1200">
                <a:solidFill>
                  <a:srgbClr val="4C5356"/>
                </a:solidFill>
                <a:latin typeface="+mn-lt"/>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lang="fr-FR" sz="1400" kern="1200">
                <a:solidFill>
                  <a:srgbClr val="C00000"/>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4E24"/>
              </a:buClr>
            </a:pPr>
            <a:r>
              <a:rPr lang="en-US" sz="1400" b="1" dirty="0">
                <a:solidFill>
                  <a:schemeClr val="tx2"/>
                </a:solidFill>
              </a:rPr>
              <a:t>To calculate depreciation, you need to rely on the following:</a:t>
            </a:r>
            <a:endParaRPr lang="fr-BE" sz="1400" b="1" dirty="0">
              <a:solidFill>
                <a:schemeClr val="tx2"/>
              </a:solidFill>
            </a:endParaRPr>
          </a:p>
          <a:p>
            <a:pPr marL="285750" indent="-285750">
              <a:buClr>
                <a:srgbClr val="E94E24"/>
              </a:buClr>
              <a:buFont typeface="Courier New" panose="02070309020205020404" pitchFamily="49" charset="0"/>
              <a:buChar char="o"/>
            </a:pPr>
            <a:r>
              <a:rPr lang="en-US" sz="1400" dirty="0"/>
              <a:t>The amount of the investment is its </a:t>
            </a:r>
            <a:r>
              <a:rPr lang="en-US" sz="1400" b="1" dirty="0">
                <a:solidFill>
                  <a:srgbClr val="FF0000"/>
                </a:solidFill>
              </a:rPr>
              <a:t>gross book value </a:t>
            </a:r>
            <a:r>
              <a:rPr lang="en-US" sz="1400" dirty="0"/>
              <a:t>(GBV)</a:t>
            </a:r>
            <a:endParaRPr lang="fr-BE" sz="1400" dirty="0"/>
          </a:p>
          <a:p>
            <a:pPr marL="285750" indent="-285750">
              <a:buClr>
                <a:srgbClr val="E94E24"/>
              </a:buClr>
              <a:buFont typeface="Courier New" panose="02070309020205020404" pitchFamily="49" charset="0"/>
              <a:buChar char="o"/>
            </a:pPr>
            <a:r>
              <a:rPr lang="en-US" sz="1400" dirty="0"/>
              <a:t>The </a:t>
            </a:r>
            <a:r>
              <a:rPr lang="en-US" sz="1400" b="1" dirty="0">
                <a:solidFill>
                  <a:srgbClr val="FF0000"/>
                </a:solidFill>
              </a:rPr>
              <a:t>depreciation period </a:t>
            </a:r>
            <a:r>
              <a:rPr lang="en-US" sz="1400" dirty="0"/>
              <a:t>(DP) is the </a:t>
            </a:r>
            <a:r>
              <a:rPr lang="en-US" sz="1400" dirty="0" err="1"/>
              <a:t>durantion</a:t>
            </a:r>
            <a:r>
              <a:rPr lang="en-US" sz="1400" dirty="0"/>
              <a:t> of economic use, set by the company and accepted by the tax authorities</a:t>
            </a:r>
            <a:endParaRPr lang="fr-BE" sz="1400" dirty="0"/>
          </a:p>
          <a:p>
            <a:pPr marL="285750" indent="-285750">
              <a:buClr>
                <a:srgbClr val="E94E24"/>
              </a:buClr>
              <a:buFont typeface="Courier New" panose="02070309020205020404" pitchFamily="49" charset="0"/>
              <a:buChar char="o"/>
            </a:pPr>
            <a:r>
              <a:rPr lang="en-US" sz="1400" dirty="0"/>
              <a:t>The </a:t>
            </a:r>
            <a:r>
              <a:rPr lang="en-US" sz="1400" b="1" dirty="0">
                <a:solidFill>
                  <a:srgbClr val="FF0000"/>
                </a:solidFill>
              </a:rPr>
              <a:t>depreciation method: </a:t>
            </a:r>
            <a:r>
              <a:rPr lang="en-US" sz="1400" dirty="0"/>
              <a:t>straight-line type (for cars)</a:t>
            </a:r>
            <a:endParaRPr lang="fr-BE" sz="1400" dirty="0"/>
          </a:p>
          <a:p>
            <a:pPr marL="285750" indent="-285750">
              <a:buClr>
                <a:srgbClr val="E94E24"/>
              </a:buClr>
              <a:buFont typeface="Courier New" panose="02070309020205020404" pitchFamily="49" charset="0"/>
              <a:buChar char="o"/>
            </a:pPr>
            <a:r>
              <a:rPr lang="en-US" sz="1400" dirty="0"/>
              <a:t>The </a:t>
            </a:r>
            <a:r>
              <a:rPr lang="en-US" sz="1400" b="1" dirty="0">
                <a:solidFill>
                  <a:srgbClr val="FF0000"/>
                </a:solidFill>
              </a:rPr>
              <a:t>annual </a:t>
            </a:r>
            <a:r>
              <a:rPr lang="en-US" sz="1400" dirty="0"/>
              <a:t>depreciation</a:t>
            </a:r>
            <a:r>
              <a:rPr lang="en-US" sz="1400" dirty="0">
                <a:solidFill>
                  <a:srgbClr val="FF0000"/>
                </a:solidFill>
              </a:rPr>
              <a:t> </a:t>
            </a:r>
            <a:r>
              <a:rPr lang="en-US" sz="1400" b="1" dirty="0">
                <a:solidFill>
                  <a:srgbClr val="FF0000"/>
                </a:solidFill>
              </a:rPr>
              <a:t>charge </a:t>
            </a:r>
            <a:r>
              <a:rPr lang="en-US" sz="1400" dirty="0"/>
              <a:t>= GBV / DP</a:t>
            </a:r>
            <a:endParaRPr lang="fr-BE" sz="1400" dirty="0"/>
          </a:p>
          <a:p>
            <a:pPr marL="285750" indent="-285750">
              <a:buClr>
                <a:srgbClr val="E94E24"/>
              </a:buClr>
              <a:buFont typeface="Courier New" panose="02070309020205020404" pitchFamily="49" charset="0"/>
              <a:buChar char="o"/>
            </a:pPr>
            <a:r>
              <a:rPr lang="en-US" sz="1400" dirty="0"/>
              <a:t>The </a:t>
            </a:r>
            <a:r>
              <a:rPr lang="en-US" sz="1400" b="1" dirty="0">
                <a:solidFill>
                  <a:srgbClr val="FF0000"/>
                </a:solidFill>
              </a:rPr>
              <a:t>Net Book Value </a:t>
            </a:r>
            <a:r>
              <a:rPr lang="en-US" sz="1400" dirty="0"/>
              <a:t>= GBV - Accumulated depreciation</a:t>
            </a:r>
            <a:endParaRPr lang="fr-BE" sz="1400" dirty="0"/>
          </a:p>
        </p:txBody>
      </p:sp>
      <p:grpSp>
        <p:nvGrpSpPr>
          <p:cNvPr id="10" name="Groupe 9">
            <a:extLst>
              <a:ext uri="{FF2B5EF4-FFF2-40B4-BE49-F238E27FC236}">
                <a16:creationId xmlns:a16="http://schemas.microsoft.com/office/drawing/2014/main" id="{1CA66433-2426-AE17-BCAD-743203989451}"/>
              </a:ext>
            </a:extLst>
          </p:cNvPr>
          <p:cNvGrpSpPr/>
          <p:nvPr/>
        </p:nvGrpSpPr>
        <p:grpSpPr>
          <a:xfrm>
            <a:off x="7018526" y="1361164"/>
            <a:ext cx="4772104" cy="4494362"/>
            <a:chOff x="7018526" y="1361164"/>
            <a:chExt cx="4772104" cy="4494362"/>
          </a:xfrm>
        </p:grpSpPr>
        <p:grpSp>
          <p:nvGrpSpPr>
            <p:cNvPr id="8" name="Groupe 7">
              <a:extLst>
                <a:ext uri="{FF2B5EF4-FFF2-40B4-BE49-F238E27FC236}">
                  <a16:creationId xmlns:a16="http://schemas.microsoft.com/office/drawing/2014/main" id="{8BF8B4CA-D106-4402-F12A-B1028B3B2770}"/>
                </a:ext>
              </a:extLst>
            </p:cNvPr>
            <p:cNvGrpSpPr/>
            <p:nvPr/>
          </p:nvGrpSpPr>
          <p:grpSpPr>
            <a:xfrm>
              <a:off x="7018526" y="1361164"/>
              <a:ext cx="4772104" cy="4494362"/>
              <a:chOff x="7018526" y="1361164"/>
              <a:chExt cx="4772104" cy="4494362"/>
            </a:xfrm>
          </p:grpSpPr>
          <p:pic>
            <p:nvPicPr>
              <p:cNvPr id="5" name="Image 4" descr="Une image contenant table&#10;&#10;Description générée automatiquement">
                <a:extLst>
                  <a:ext uri="{FF2B5EF4-FFF2-40B4-BE49-F238E27FC236}">
                    <a16:creationId xmlns:a16="http://schemas.microsoft.com/office/drawing/2014/main" id="{4C42BF0D-2AB0-081F-184A-756098A8B634}"/>
                  </a:ext>
                </a:extLst>
              </p:cNvPr>
              <p:cNvPicPr>
                <a:picLocks noChangeAspect="1"/>
              </p:cNvPicPr>
              <p:nvPr/>
            </p:nvPicPr>
            <p:blipFill>
              <a:blip r:embed="rId3"/>
              <a:stretch>
                <a:fillRect/>
              </a:stretch>
            </p:blipFill>
            <p:spPr>
              <a:xfrm>
                <a:off x="7018526" y="1361164"/>
                <a:ext cx="4772104" cy="4494362"/>
              </a:xfrm>
              <a:prstGeom prst="rect">
                <a:avLst/>
              </a:prstGeom>
            </p:spPr>
          </p:pic>
          <p:sp>
            <p:nvSpPr>
              <p:cNvPr id="4" name="ZoneTexte 3">
                <a:extLst>
                  <a:ext uri="{FF2B5EF4-FFF2-40B4-BE49-F238E27FC236}">
                    <a16:creationId xmlns:a16="http://schemas.microsoft.com/office/drawing/2014/main" id="{5B76BBBA-A454-C09E-17C7-B31A957D1E57}"/>
                  </a:ext>
                </a:extLst>
              </p:cNvPr>
              <p:cNvSpPr txBox="1"/>
              <p:nvPr/>
            </p:nvSpPr>
            <p:spPr>
              <a:xfrm>
                <a:off x="7166518" y="1514478"/>
                <a:ext cx="1491707" cy="307777"/>
              </a:xfrm>
              <a:prstGeom prst="rect">
                <a:avLst/>
              </a:prstGeom>
              <a:solidFill>
                <a:schemeClr val="bg1"/>
              </a:solidFill>
            </p:spPr>
            <p:txBody>
              <a:bodyPr wrap="square" rtlCol="0">
                <a:spAutoFit/>
              </a:bodyPr>
              <a:lstStyle/>
              <a:p>
                <a:r>
                  <a:rPr lang="fr-FR" sz="1400" b="1" dirty="0" err="1">
                    <a:highlight>
                      <a:srgbClr val="FFFFFF"/>
                    </a:highlight>
                  </a:rPr>
                  <a:t>Fixed</a:t>
                </a:r>
                <a:r>
                  <a:rPr lang="fr-FR" sz="1400" b="1" dirty="0">
                    <a:highlight>
                      <a:srgbClr val="FFFFFF"/>
                    </a:highlight>
                  </a:rPr>
                  <a:t> Assets</a:t>
                </a:r>
              </a:p>
            </p:txBody>
          </p:sp>
        </p:grpSp>
        <p:sp>
          <p:nvSpPr>
            <p:cNvPr id="7" name="Rectangle 6">
              <a:extLst>
                <a:ext uri="{FF2B5EF4-FFF2-40B4-BE49-F238E27FC236}">
                  <a16:creationId xmlns:a16="http://schemas.microsoft.com/office/drawing/2014/main" id="{1C5B4177-322A-36E7-BA5E-6435BF9E5692}"/>
                </a:ext>
              </a:extLst>
            </p:cNvPr>
            <p:cNvSpPr/>
            <p:nvPr/>
          </p:nvSpPr>
          <p:spPr>
            <a:xfrm>
              <a:off x="7174878" y="3608345"/>
              <a:ext cx="4375892" cy="366027"/>
            </a:xfrm>
            <a:prstGeom prst="rect">
              <a:avLst/>
            </a:prstGeom>
            <a:noFill/>
            <a:ln w="28575">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720132B-3639-FD0F-6ABC-C5B13FE6A408}"/>
              </a:ext>
            </a:extLst>
          </p:cNvPr>
          <p:cNvPicPr>
            <a:picLocks noChangeAspect="1"/>
          </p:cNvPicPr>
          <p:nvPr/>
        </p:nvPicPr>
        <p:blipFill>
          <a:blip r:embed="rId4"/>
          <a:stretch>
            <a:fillRect/>
          </a:stretch>
        </p:blipFill>
        <p:spPr>
          <a:xfrm>
            <a:off x="99529" y="1112706"/>
            <a:ext cx="893141" cy="893141"/>
          </a:xfrm>
          <a:prstGeom prst="rect">
            <a:avLst/>
          </a:prstGeom>
        </p:spPr>
      </p:pic>
      <p:pic>
        <p:nvPicPr>
          <p:cNvPr id="15" name="Picture 2" descr="Drapeaux Monde Banque d'images et photos libres de droit - iStock">
            <a:extLst>
              <a:ext uri="{FF2B5EF4-FFF2-40B4-BE49-F238E27FC236}">
                <a16:creationId xmlns:a16="http://schemas.microsoft.com/office/drawing/2014/main" id="{F5D4F091-24FA-510D-437F-2DE919AEA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fade">
                                      <p:cBhvr>
                                        <p:cTn id="13" dur="500"/>
                                        <p:tgtEl>
                                          <p:spTgt spid="2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fade">
                                      <p:cBhvr>
                                        <p:cTn id="18" dur="500"/>
                                        <p:tgtEl>
                                          <p:spTgt spid="22">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Effect transition="in" filter="fade">
                                      <p:cBhvr>
                                        <p:cTn id="21" dur="500"/>
                                        <p:tgtEl>
                                          <p:spTgt spid="2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2" end="2"/>
                                            </p:txEl>
                                          </p:spTgt>
                                        </p:tgtEl>
                                        <p:attrNameLst>
                                          <p:attrName>style.visibility</p:attrName>
                                        </p:attrNameLst>
                                      </p:cBhvr>
                                      <p:to>
                                        <p:strVal val="visible"/>
                                      </p:to>
                                    </p:set>
                                    <p:animEffect transition="in" filter="fade">
                                      <p:cBhvr>
                                        <p:cTn id="26" dur="500"/>
                                        <p:tgtEl>
                                          <p:spTgt spid="2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fade">
                                      <p:cBhvr>
                                        <p:cTn id="31" dur="500"/>
                                        <p:tgtEl>
                                          <p:spTgt spid="2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xEl>
                                              <p:pRg st="4" end="4"/>
                                            </p:txEl>
                                          </p:spTgt>
                                        </p:tgtEl>
                                        <p:attrNameLst>
                                          <p:attrName>style.visibility</p:attrName>
                                        </p:attrNameLst>
                                      </p:cBhvr>
                                      <p:to>
                                        <p:strVal val="visible"/>
                                      </p:to>
                                    </p:set>
                                    <p:animEffect transition="in" filter="fade">
                                      <p:cBhvr>
                                        <p:cTn id="36" dur="500"/>
                                        <p:tgtEl>
                                          <p:spTgt spid="2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xEl>
                                              <p:pRg st="5" end="5"/>
                                            </p:txEl>
                                          </p:spTgt>
                                        </p:tgtEl>
                                        <p:attrNameLst>
                                          <p:attrName>style.visibility</p:attrName>
                                        </p:attrNameLst>
                                      </p:cBhvr>
                                      <p:to>
                                        <p:strVal val="visible"/>
                                      </p:to>
                                    </p:set>
                                    <p:animEffect transition="in" filter="fade">
                                      <p:cBhvr>
                                        <p:cTn id="41" dur="500"/>
                                        <p:tgtEl>
                                          <p:spTgt spid="2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fr-FR" dirty="0"/>
              <a:t>the concept of </a:t>
            </a:r>
            <a:r>
              <a:rPr lang="fr-FR" dirty="0" err="1"/>
              <a:t>depreciation</a:t>
            </a:r>
            <a:endParaRPr lang="fr-FR" dirty="0"/>
          </a:p>
        </p:txBody>
      </p:sp>
      <p:sp>
        <p:nvSpPr>
          <p:cNvPr id="8" name="Text Placeholder 7">
            <a:extLst>
              <a:ext uri="{FF2B5EF4-FFF2-40B4-BE49-F238E27FC236}">
                <a16:creationId xmlns:a16="http://schemas.microsoft.com/office/drawing/2014/main" id="{2440E536-13AF-12A4-69D4-B6274A31D5E7}"/>
              </a:ext>
            </a:extLst>
          </p:cNvPr>
          <p:cNvSpPr>
            <a:spLocks noGrp="1"/>
          </p:cNvSpPr>
          <p:nvPr>
            <p:ph type="body" sz="quarter" idx="19"/>
          </p:nvPr>
        </p:nvSpPr>
        <p:spPr/>
        <p:txBody>
          <a:bodyPr/>
          <a:lstStyle/>
          <a:p>
            <a:r>
              <a:rPr lang="fr-BE"/>
              <a:t>04</a:t>
            </a:r>
            <a:endParaRPr lang="en-US"/>
          </a:p>
        </p:txBody>
      </p:sp>
      <p:sp>
        <p:nvSpPr>
          <p:cNvPr id="12" name="Text Placeholder 11">
            <a:extLst>
              <a:ext uri="{FF2B5EF4-FFF2-40B4-BE49-F238E27FC236}">
                <a16:creationId xmlns:a16="http://schemas.microsoft.com/office/drawing/2014/main" id="{8988F2CD-1832-DE1F-F647-2A2B7E09FD47}"/>
              </a:ext>
            </a:extLst>
          </p:cNvPr>
          <p:cNvSpPr>
            <a:spLocks noGrp="1"/>
          </p:cNvSpPr>
          <p:nvPr>
            <p:ph type="body" sz="quarter" idx="13"/>
          </p:nvPr>
        </p:nvSpPr>
        <p:spPr>
          <a:xfrm>
            <a:off x="1438100" y="1362974"/>
            <a:ext cx="10800000" cy="633285"/>
          </a:xfrm>
        </p:spPr>
        <p:txBody>
          <a:bodyPr/>
          <a:lstStyle/>
          <a:p>
            <a:r>
              <a:rPr lang="fr-BE" altLang="fr-FR" dirty="0"/>
              <a:t>				</a:t>
            </a:r>
            <a:r>
              <a:rPr lang="fr-BE" altLang="fr-FR" dirty="0">
                <a:sym typeface="Wingdings" panose="05000000000000000000" pitchFamily="2" charset="2"/>
              </a:rPr>
              <a:t></a:t>
            </a:r>
            <a:r>
              <a:rPr lang="fr-BE" altLang="fr-FR" dirty="0"/>
              <a:t> </a:t>
            </a:r>
            <a:r>
              <a:rPr lang="en-US" altLang="fr-FR" dirty="0"/>
              <a:t>straight-line depreciation in 4 years on a yearly basis (DP)</a:t>
            </a:r>
            <a:endParaRPr lang="fr-BE" altLang="fr-FR" dirty="0"/>
          </a:p>
          <a:p>
            <a:r>
              <a:rPr lang="fr-BE" altLang="fr-FR" dirty="0"/>
              <a:t>				</a:t>
            </a:r>
            <a:r>
              <a:rPr lang="fr-BE" altLang="fr-FR" dirty="0">
                <a:sym typeface="Wingdings" panose="05000000000000000000" pitchFamily="2" charset="2"/>
              </a:rPr>
              <a:t> </a:t>
            </a:r>
            <a:r>
              <a:rPr lang="en-US" altLang="fr-FR" dirty="0">
                <a:sym typeface="Wingdings" panose="05000000000000000000" pitchFamily="2" charset="2"/>
              </a:rPr>
              <a:t>Annual depreciation allowance = €7,500 / year for 4 years</a:t>
            </a:r>
            <a:endParaRPr lang="fr-BE" altLang="fr-FR" dirty="0"/>
          </a:p>
        </p:txBody>
      </p:sp>
      <p:sp>
        <p:nvSpPr>
          <p:cNvPr id="2" name="Titre 1"/>
          <p:cNvSpPr>
            <a:spLocks noGrp="1"/>
          </p:cNvSpPr>
          <p:nvPr>
            <p:ph type="title"/>
          </p:nvPr>
        </p:nvSpPr>
        <p:spPr/>
        <p:txBody>
          <a:bodyPr/>
          <a:lstStyle/>
          <a:p>
            <a:r>
              <a:rPr lang="fr-BE" dirty="0"/>
              <a:t>Example</a:t>
            </a:r>
            <a:endParaRPr lang="fr-FR" dirty="0"/>
          </a:p>
        </p:txBody>
      </p:sp>
      <p:graphicFrame>
        <p:nvGraphicFramePr>
          <p:cNvPr id="6" name="Group 4"/>
          <p:cNvGraphicFramePr>
            <a:graphicFrameLocks noGrp="1"/>
          </p:cNvGraphicFramePr>
          <p:nvPr>
            <p:extLst>
              <p:ext uri="{D42A27DB-BD31-4B8C-83A1-F6EECF244321}">
                <p14:modId xmlns:p14="http://schemas.microsoft.com/office/powerpoint/2010/main" val="296078375"/>
              </p:ext>
            </p:extLst>
          </p:nvPr>
        </p:nvGraphicFramePr>
        <p:xfrm>
          <a:off x="1016000" y="2094529"/>
          <a:ext cx="8801100" cy="3600011"/>
        </p:xfrm>
        <a:graphic>
          <a:graphicData uri="http://schemas.openxmlformats.org/drawingml/2006/table">
            <a:tbl>
              <a:tblPr/>
              <a:tblGrid>
                <a:gridCol w="1755922">
                  <a:extLst>
                    <a:ext uri="{9D8B030D-6E8A-4147-A177-3AD203B41FA5}">
                      <a16:colId xmlns:a16="http://schemas.microsoft.com/office/drawing/2014/main" val="20000"/>
                    </a:ext>
                  </a:extLst>
                </a:gridCol>
                <a:gridCol w="1682263">
                  <a:extLst>
                    <a:ext uri="{9D8B030D-6E8A-4147-A177-3AD203B41FA5}">
                      <a16:colId xmlns:a16="http://schemas.microsoft.com/office/drawing/2014/main" val="20001"/>
                    </a:ext>
                  </a:extLst>
                </a:gridCol>
                <a:gridCol w="1004841">
                  <a:extLst>
                    <a:ext uri="{9D8B030D-6E8A-4147-A177-3AD203B41FA5}">
                      <a16:colId xmlns:a16="http://schemas.microsoft.com/office/drawing/2014/main" val="20002"/>
                    </a:ext>
                  </a:extLst>
                </a:gridCol>
                <a:gridCol w="1888714">
                  <a:extLst>
                    <a:ext uri="{9D8B030D-6E8A-4147-A177-3AD203B41FA5}">
                      <a16:colId xmlns:a16="http://schemas.microsoft.com/office/drawing/2014/main" val="20003"/>
                    </a:ext>
                  </a:extLst>
                </a:gridCol>
                <a:gridCol w="2469360">
                  <a:extLst>
                    <a:ext uri="{9D8B030D-6E8A-4147-A177-3AD203B41FA5}">
                      <a16:colId xmlns:a16="http://schemas.microsoft.com/office/drawing/2014/main" val="20004"/>
                    </a:ext>
                  </a:extLst>
                </a:gridCol>
              </a:tblGrid>
              <a:tr h="459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200" b="0" i="0" u="none" strike="noStrike" cap="none" normalizeH="0" baseline="0">
                        <a:ln>
                          <a:noFill/>
                        </a:ln>
                        <a:solidFill>
                          <a:schemeClr val="bg1"/>
                        </a:solidFill>
                        <a:effectLst/>
                        <a:latin typeface="Encode Sans Expanded" panose="00000505000000000000" pitchFamily="2" charset="0"/>
                      </a:endParaRPr>
                    </a:p>
                  </a:txBody>
                  <a:tcPr marL="84413" marR="84413" marT="45742" marB="45742" horzOverflow="overflow">
                    <a:lnL cap="flat">
                      <a:noFill/>
                    </a:lnL>
                    <a:lnR>
                      <a:noFill/>
                    </a:lnR>
                    <a:lnT cap="fla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200" b="0" i="0" u="none" strike="noStrike" cap="none" normalizeH="0" baseline="0">
                        <a:ln>
                          <a:noFill/>
                        </a:ln>
                        <a:solidFill>
                          <a:schemeClr val="bg1"/>
                        </a:solidFill>
                        <a:effectLst/>
                        <a:latin typeface="+mn-lt"/>
                      </a:endParaRPr>
                    </a:p>
                  </a:txBody>
                  <a:tcPr marL="84413" marR="84413" marT="45742" marB="45742" horzOverflow="overflow">
                    <a:lnL>
                      <a:noFill/>
                    </a:lnL>
                    <a:lnR w="28575"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mn-lt"/>
                        </a:rPr>
                        <a:t>Depreciation</a:t>
                      </a:r>
                      <a:endParaRPr kumimoji="0" lang="fr-BE" sz="1200" b="0" i="0" u="none" strike="noStrike" cap="none" normalizeH="0" baseline="0" dirty="0">
                        <a:ln>
                          <a:noFill/>
                        </a:ln>
                        <a:solidFill>
                          <a:schemeClr val="bg1"/>
                        </a:solidFill>
                        <a:effectLst/>
                        <a:latin typeface="+mn-lt"/>
                      </a:endParaRPr>
                    </a:p>
                  </a:txBody>
                  <a:tcPr marL="84413" marR="84413" marT="45742" marB="45742"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BE"/>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200" b="0" i="0" u="none" strike="noStrike" cap="none" normalizeH="0" baseline="0">
                        <a:ln>
                          <a:noFill/>
                        </a:ln>
                        <a:solidFill>
                          <a:schemeClr val="bg1"/>
                        </a:solidFill>
                        <a:effectLst/>
                        <a:latin typeface="+mn-lt"/>
                      </a:endParaRPr>
                    </a:p>
                  </a:txBody>
                  <a:tcPr marL="84413" marR="84413" marT="45742" marB="45742" horzOverflow="overflow">
                    <a:lnL w="28575" cap="flat" cmpd="sng" algn="ctr">
                      <a:noFill/>
                      <a:prstDash val="solid"/>
                      <a:round/>
                      <a:headEnd type="none" w="med" len="med"/>
                      <a:tailEnd type="none" w="med" len="med"/>
                    </a:lnL>
                    <a:lnR cap="flat">
                      <a:noFill/>
                    </a:lnR>
                    <a:lnT cap="fla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9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a:ln>
                            <a:noFill/>
                          </a:ln>
                          <a:solidFill>
                            <a:schemeClr val="bg1"/>
                          </a:solidFill>
                          <a:effectLst/>
                          <a:latin typeface="Encode Sans Expanded" panose="00000505000000000000" pitchFamily="2" charset="0"/>
                        </a:rPr>
                        <a:t>Time</a:t>
                      </a:r>
                    </a:p>
                  </a:txBody>
                  <a:tcPr marL="84413" marR="84413" marT="45742" marB="45742"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a:ln>
                            <a:noFill/>
                          </a:ln>
                          <a:solidFill>
                            <a:schemeClr val="bg1"/>
                          </a:solidFill>
                          <a:effectLst/>
                          <a:latin typeface="+mn-lt"/>
                        </a:rPr>
                        <a:t>Gross book value (GBV)</a:t>
                      </a:r>
                    </a:p>
                  </a:txBody>
                  <a:tcPr marL="84413" marR="84413" marT="45742" marB="4574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a:ln>
                            <a:noFill/>
                          </a:ln>
                          <a:solidFill>
                            <a:schemeClr val="bg1"/>
                          </a:solidFill>
                          <a:effectLst/>
                          <a:latin typeface="+mn-lt"/>
                        </a:rPr>
                        <a:t>Rate</a:t>
                      </a:r>
                    </a:p>
                  </a:txBody>
                  <a:tcPr marL="84413" marR="84413" marT="45742" marB="4574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mn-lt"/>
                        </a:rPr>
                        <a:t>Annual</a:t>
                      </a:r>
                      <a:r>
                        <a:rPr kumimoji="0" lang="fr-BE" sz="1200" b="0" i="0" u="none" strike="noStrike" cap="none" normalizeH="0" baseline="0" dirty="0">
                          <a:ln>
                            <a:noFill/>
                          </a:ln>
                          <a:solidFill>
                            <a:schemeClr val="bg1"/>
                          </a:solidFill>
                          <a:effectLst/>
                          <a:latin typeface="+mn-lt"/>
                        </a:rPr>
                        <a:t> allocation</a:t>
                      </a:r>
                    </a:p>
                  </a:txBody>
                  <a:tcPr marL="84413" marR="84413" marT="45742" marB="4574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a:ln>
                            <a:noFill/>
                          </a:ln>
                          <a:solidFill>
                            <a:schemeClr val="bg1"/>
                          </a:solidFill>
                          <a:effectLst/>
                          <a:latin typeface="+mn-lt"/>
                        </a:rPr>
                        <a:t>Net book value (NBV)</a:t>
                      </a:r>
                    </a:p>
                  </a:txBody>
                  <a:tcPr marL="84413" marR="84413" marT="45742" marB="45742"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536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Encode Sans Expanded" panose="00000505000000000000" pitchFamily="2" charset="0"/>
                        </a:rPr>
                        <a:t>Year 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Encode Sans Expanded" panose="00000505000000000000" pitchFamily="2" charset="0"/>
                        </a:rPr>
                        <a:t>(time of purchase)</a:t>
                      </a:r>
                      <a:endParaRPr kumimoji="0" lang="fr-BE" sz="1200" b="0" i="0" u="none" strike="noStrike" cap="none" normalizeH="0" baseline="0" dirty="0">
                        <a:ln>
                          <a:noFill/>
                        </a:ln>
                        <a:solidFill>
                          <a:schemeClr val="bg1"/>
                        </a:solidFill>
                        <a:effectLst/>
                        <a:latin typeface="Encode Sans Expanded" panose="00000505000000000000" pitchFamily="2" charset="0"/>
                      </a:endParaRPr>
                    </a:p>
                  </a:txBody>
                  <a:tcPr marL="84413" marR="84413" marT="45742" marB="45742"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400" b="0" i="0" u="none" strike="noStrike" cap="none" normalizeH="0" baseline="0">
                          <a:ln>
                            <a:noFill/>
                          </a:ln>
                          <a:solidFill>
                            <a:schemeClr val="tx1"/>
                          </a:solidFill>
                          <a:effectLst/>
                          <a:latin typeface="+mn-lt"/>
                        </a:rPr>
                        <a:t>30 000 €</a:t>
                      </a: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tx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BE" sz="1400" b="0" i="0" u="none" strike="noStrike" cap="none" normalizeH="0" baseline="0">
                          <a:ln>
                            <a:noFill/>
                          </a:ln>
                          <a:solidFill>
                            <a:schemeClr val="tx1"/>
                          </a:solidFill>
                          <a:effectLst/>
                          <a:latin typeface="+mn-lt"/>
                        </a:rPr>
                        <a:t>30 000 €</a:t>
                      </a:r>
                    </a:p>
                  </a:txBody>
                  <a:tcPr marL="84413" marR="84413" marT="45742" marB="45742"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536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Encode Sans Expanded" panose="00000505000000000000" pitchFamily="2" charset="0"/>
                        </a:rPr>
                        <a:t>Year</a:t>
                      </a:r>
                      <a:r>
                        <a:rPr kumimoji="0" lang="fr-BE" sz="1200" b="0" i="0" u="none" strike="noStrike" cap="none" normalizeH="0" baseline="0" dirty="0">
                          <a:ln>
                            <a:noFill/>
                          </a:ln>
                          <a:solidFill>
                            <a:schemeClr val="bg1"/>
                          </a:solidFill>
                          <a:effectLst/>
                          <a:latin typeface="Encode Sans Expanded" panose="00000505000000000000" pitchFamily="2" charset="0"/>
                        </a:rPr>
                        <a:t> N+1</a:t>
                      </a:r>
                    </a:p>
                  </a:txBody>
                  <a:tcPr marL="84413" marR="84413" marT="45742" marB="45742"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536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Encode Sans Expanded" panose="00000505000000000000" pitchFamily="2" charset="0"/>
                        </a:rPr>
                        <a:t>Year</a:t>
                      </a:r>
                      <a:r>
                        <a:rPr kumimoji="0" lang="fr-BE" sz="1200" b="0" i="0" u="none" strike="noStrike" cap="none" normalizeH="0" baseline="0" dirty="0">
                          <a:ln>
                            <a:noFill/>
                          </a:ln>
                          <a:solidFill>
                            <a:schemeClr val="bg1"/>
                          </a:solidFill>
                          <a:effectLst/>
                          <a:latin typeface="Encode Sans Expanded" panose="00000505000000000000" pitchFamily="2" charset="0"/>
                        </a:rPr>
                        <a:t> N+2</a:t>
                      </a:r>
                    </a:p>
                  </a:txBody>
                  <a:tcPr marL="84413" marR="84413" marT="45742" marB="45742"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536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Encode Sans Expanded" panose="00000505000000000000" pitchFamily="2" charset="0"/>
                        </a:rPr>
                        <a:t>Year</a:t>
                      </a:r>
                      <a:r>
                        <a:rPr kumimoji="0" lang="fr-BE" sz="1200" b="0" i="0" u="none" strike="noStrike" cap="none" normalizeH="0" baseline="0" dirty="0">
                          <a:ln>
                            <a:noFill/>
                          </a:ln>
                          <a:solidFill>
                            <a:schemeClr val="bg1"/>
                          </a:solidFill>
                          <a:effectLst/>
                          <a:latin typeface="Encode Sans Expanded" panose="00000505000000000000" pitchFamily="2" charset="0"/>
                        </a:rPr>
                        <a:t> N+3</a:t>
                      </a:r>
                    </a:p>
                  </a:txBody>
                  <a:tcPr marL="84413" marR="84413" marT="45742" marB="45742"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536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1200" b="0" i="0" u="none" strike="noStrike" cap="none" normalizeH="0" baseline="0" dirty="0" err="1">
                          <a:ln>
                            <a:noFill/>
                          </a:ln>
                          <a:solidFill>
                            <a:schemeClr val="bg1"/>
                          </a:solidFill>
                          <a:effectLst/>
                          <a:latin typeface="Encode Sans Expanded" panose="00000505000000000000" pitchFamily="2" charset="0"/>
                        </a:rPr>
                        <a:t>Year</a:t>
                      </a:r>
                      <a:r>
                        <a:rPr kumimoji="0" lang="fr-BE" sz="1200" b="0" i="0" u="none" strike="noStrike" cap="none" normalizeH="0" baseline="0" dirty="0">
                          <a:ln>
                            <a:noFill/>
                          </a:ln>
                          <a:solidFill>
                            <a:schemeClr val="bg1"/>
                          </a:solidFill>
                          <a:effectLst/>
                          <a:latin typeface="Encode Sans Expanded" panose="00000505000000000000" pitchFamily="2" charset="0"/>
                        </a:rPr>
                        <a:t> N+4</a:t>
                      </a:r>
                    </a:p>
                  </a:txBody>
                  <a:tcPr marL="84413" marR="84413" marT="45742" marB="45742"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BE" sz="1400" b="0" i="0" u="none" strike="noStrike" cap="none" normalizeH="0" baseline="0" dirty="0">
                        <a:ln>
                          <a:noFill/>
                        </a:ln>
                        <a:solidFill>
                          <a:schemeClr val="bg1"/>
                        </a:solidFill>
                        <a:effectLst/>
                        <a:latin typeface="+mn-lt"/>
                      </a:endParaRPr>
                    </a:p>
                  </a:txBody>
                  <a:tcPr marL="84413" marR="84413" marT="45742" marB="45742"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60E428B6-B9D6-0A77-E14C-D8E50002513B}"/>
              </a:ext>
            </a:extLst>
          </p:cNvPr>
          <p:cNvSpPr txBox="1"/>
          <p:nvPr/>
        </p:nvSpPr>
        <p:spPr>
          <a:xfrm>
            <a:off x="4492381" y="3659821"/>
            <a:ext cx="924169" cy="307777"/>
          </a:xfrm>
          <a:prstGeom prst="rect">
            <a:avLst/>
          </a:prstGeom>
          <a:noFill/>
        </p:spPr>
        <p:txBody>
          <a:bodyPr wrap="square" rtlCol="0">
            <a:spAutoFit/>
          </a:bodyPr>
          <a:lstStyle/>
          <a:p>
            <a:pPr algn="ctr"/>
            <a:r>
              <a:rPr lang="fr-BE" sz="1400"/>
              <a:t>25%</a:t>
            </a:r>
            <a:endParaRPr lang="en-US" sz="1400"/>
          </a:p>
        </p:txBody>
      </p:sp>
      <p:sp>
        <p:nvSpPr>
          <p:cNvPr id="13" name="TextBox 12">
            <a:extLst>
              <a:ext uri="{FF2B5EF4-FFF2-40B4-BE49-F238E27FC236}">
                <a16:creationId xmlns:a16="http://schemas.microsoft.com/office/drawing/2014/main" id="{3F8D78E5-1762-8103-B5A8-E74680284CC4}"/>
              </a:ext>
            </a:extLst>
          </p:cNvPr>
          <p:cNvSpPr txBox="1"/>
          <p:nvPr/>
        </p:nvSpPr>
        <p:spPr>
          <a:xfrm>
            <a:off x="4492380" y="4192286"/>
            <a:ext cx="924169" cy="307777"/>
          </a:xfrm>
          <a:prstGeom prst="rect">
            <a:avLst/>
          </a:prstGeom>
          <a:noFill/>
        </p:spPr>
        <p:txBody>
          <a:bodyPr wrap="square" rtlCol="0">
            <a:spAutoFit/>
          </a:bodyPr>
          <a:lstStyle/>
          <a:p>
            <a:pPr algn="ctr"/>
            <a:r>
              <a:rPr lang="fr-BE" sz="1400"/>
              <a:t>25%</a:t>
            </a:r>
            <a:endParaRPr lang="en-US" sz="1400"/>
          </a:p>
        </p:txBody>
      </p:sp>
      <p:sp>
        <p:nvSpPr>
          <p:cNvPr id="14" name="TextBox 13">
            <a:extLst>
              <a:ext uri="{FF2B5EF4-FFF2-40B4-BE49-F238E27FC236}">
                <a16:creationId xmlns:a16="http://schemas.microsoft.com/office/drawing/2014/main" id="{9CE624BC-B4E6-7B91-C9E7-5665A34E2931}"/>
              </a:ext>
            </a:extLst>
          </p:cNvPr>
          <p:cNvSpPr txBox="1"/>
          <p:nvPr/>
        </p:nvSpPr>
        <p:spPr>
          <a:xfrm>
            <a:off x="4492380" y="4724751"/>
            <a:ext cx="924169" cy="307777"/>
          </a:xfrm>
          <a:prstGeom prst="rect">
            <a:avLst/>
          </a:prstGeom>
          <a:noFill/>
        </p:spPr>
        <p:txBody>
          <a:bodyPr wrap="square" rtlCol="0">
            <a:spAutoFit/>
          </a:bodyPr>
          <a:lstStyle/>
          <a:p>
            <a:pPr algn="ctr"/>
            <a:r>
              <a:rPr lang="fr-BE" sz="1400"/>
              <a:t>25%</a:t>
            </a:r>
            <a:endParaRPr lang="en-US" sz="1400"/>
          </a:p>
        </p:txBody>
      </p:sp>
      <p:sp>
        <p:nvSpPr>
          <p:cNvPr id="15" name="TextBox 14">
            <a:extLst>
              <a:ext uri="{FF2B5EF4-FFF2-40B4-BE49-F238E27FC236}">
                <a16:creationId xmlns:a16="http://schemas.microsoft.com/office/drawing/2014/main" id="{A4A36B5D-3212-D6AE-7196-09EDEF5CD71B}"/>
              </a:ext>
            </a:extLst>
          </p:cNvPr>
          <p:cNvSpPr txBox="1"/>
          <p:nvPr/>
        </p:nvSpPr>
        <p:spPr>
          <a:xfrm>
            <a:off x="4492379" y="5257216"/>
            <a:ext cx="924169" cy="307777"/>
          </a:xfrm>
          <a:prstGeom prst="rect">
            <a:avLst/>
          </a:prstGeom>
          <a:noFill/>
        </p:spPr>
        <p:txBody>
          <a:bodyPr wrap="square" rtlCol="0">
            <a:spAutoFit/>
          </a:bodyPr>
          <a:lstStyle/>
          <a:p>
            <a:pPr algn="ctr"/>
            <a:r>
              <a:rPr lang="fr-BE" sz="1400"/>
              <a:t>25%</a:t>
            </a:r>
            <a:endParaRPr lang="en-US" sz="1400"/>
          </a:p>
        </p:txBody>
      </p:sp>
      <p:sp>
        <p:nvSpPr>
          <p:cNvPr id="16" name="TextBox 15">
            <a:extLst>
              <a:ext uri="{FF2B5EF4-FFF2-40B4-BE49-F238E27FC236}">
                <a16:creationId xmlns:a16="http://schemas.microsoft.com/office/drawing/2014/main" id="{C3DDFEA7-DD27-AB9A-D80A-8FAB887950CF}"/>
              </a:ext>
            </a:extLst>
          </p:cNvPr>
          <p:cNvSpPr txBox="1"/>
          <p:nvPr/>
        </p:nvSpPr>
        <p:spPr>
          <a:xfrm>
            <a:off x="5937181" y="3659821"/>
            <a:ext cx="924169" cy="307777"/>
          </a:xfrm>
          <a:prstGeom prst="rect">
            <a:avLst/>
          </a:prstGeom>
          <a:noFill/>
        </p:spPr>
        <p:txBody>
          <a:bodyPr wrap="square" rtlCol="0">
            <a:spAutoFit/>
          </a:bodyPr>
          <a:lstStyle/>
          <a:p>
            <a:pPr algn="ctr"/>
            <a:r>
              <a:rPr lang="fr-BE" sz="1400"/>
              <a:t>7 500 €</a:t>
            </a:r>
            <a:endParaRPr lang="en-US" sz="1400"/>
          </a:p>
        </p:txBody>
      </p:sp>
      <p:sp>
        <p:nvSpPr>
          <p:cNvPr id="17" name="TextBox 16">
            <a:extLst>
              <a:ext uri="{FF2B5EF4-FFF2-40B4-BE49-F238E27FC236}">
                <a16:creationId xmlns:a16="http://schemas.microsoft.com/office/drawing/2014/main" id="{F861F849-C8D3-FCC4-9B32-687FA8BC1DEA}"/>
              </a:ext>
            </a:extLst>
          </p:cNvPr>
          <p:cNvSpPr txBox="1"/>
          <p:nvPr/>
        </p:nvSpPr>
        <p:spPr>
          <a:xfrm>
            <a:off x="5937180" y="4192286"/>
            <a:ext cx="924169" cy="307777"/>
          </a:xfrm>
          <a:prstGeom prst="rect">
            <a:avLst/>
          </a:prstGeom>
          <a:noFill/>
        </p:spPr>
        <p:txBody>
          <a:bodyPr wrap="square" rtlCol="0">
            <a:spAutoFit/>
          </a:bodyPr>
          <a:lstStyle/>
          <a:p>
            <a:pPr algn="ctr"/>
            <a:r>
              <a:rPr lang="fr-BE" sz="1400"/>
              <a:t>7 500 €</a:t>
            </a:r>
            <a:endParaRPr lang="en-US" sz="1400"/>
          </a:p>
        </p:txBody>
      </p:sp>
      <p:sp>
        <p:nvSpPr>
          <p:cNvPr id="18" name="TextBox 17">
            <a:extLst>
              <a:ext uri="{FF2B5EF4-FFF2-40B4-BE49-F238E27FC236}">
                <a16:creationId xmlns:a16="http://schemas.microsoft.com/office/drawing/2014/main" id="{181CEC26-D945-3749-5FD1-F9E3DE386501}"/>
              </a:ext>
            </a:extLst>
          </p:cNvPr>
          <p:cNvSpPr txBox="1"/>
          <p:nvPr/>
        </p:nvSpPr>
        <p:spPr>
          <a:xfrm>
            <a:off x="5937180" y="4724751"/>
            <a:ext cx="924169" cy="307777"/>
          </a:xfrm>
          <a:prstGeom prst="rect">
            <a:avLst/>
          </a:prstGeom>
          <a:noFill/>
        </p:spPr>
        <p:txBody>
          <a:bodyPr wrap="square" rtlCol="0">
            <a:spAutoFit/>
          </a:bodyPr>
          <a:lstStyle/>
          <a:p>
            <a:pPr algn="ctr"/>
            <a:r>
              <a:rPr lang="fr-BE" sz="1400"/>
              <a:t>7 500 €</a:t>
            </a:r>
            <a:endParaRPr lang="en-US" sz="1400"/>
          </a:p>
        </p:txBody>
      </p:sp>
      <p:sp>
        <p:nvSpPr>
          <p:cNvPr id="19" name="TextBox 18">
            <a:extLst>
              <a:ext uri="{FF2B5EF4-FFF2-40B4-BE49-F238E27FC236}">
                <a16:creationId xmlns:a16="http://schemas.microsoft.com/office/drawing/2014/main" id="{769C6CE8-4E78-8016-415F-B27C6B2BF688}"/>
              </a:ext>
            </a:extLst>
          </p:cNvPr>
          <p:cNvSpPr txBox="1"/>
          <p:nvPr/>
        </p:nvSpPr>
        <p:spPr>
          <a:xfrm>
            <a:off x="5937179" y="5257216"/>
            <a:ext cx="924169" cy="307777"/>
          </a:xfrm>
          <a:prstGeom prst="rect">
            <a:avLst/>
          </a:prstGeom>
          <a:noFill/>
        </p:spPr>
        <p:txBody>
          <a:bodyPr wrap="square" rtlCol="0">
            <a:spAutoFit/>
          </a:bodyPr>
          <a:lstStyle/>
          <a:p>
            <a:pPr algn="ctr"/>
            <a:r>
              <a:rPr lang="fr-BE" sz="1400"/>
              <a:t>7 500 €</a:t>
            </a:r>
            <a:endParaRPr lang="en-US" sz="1400"/>
          </a:p>
        </p:txBody>
      </p:sp>
      <p:sp>
        <p:nvSpPr>
          <p:cNvPr id="20" name="TextBox 19">
            <a:extLst>
              <a:ext uri="{FF2B5EF4-FFF2-40B4-BE49-F238E27FC236}">
                <a16:creationId xmlns:a16="http://schemas.microsoft.com/office/drawing/2014/main" id="{60EF006F-E75F-13E8-89F2-D0B0962B6C26}"/>
              </a:ext>
            </a:extLst>
          </p:cNvPr>
          <p:cNvSpPr txBox="1"/>
          <p:nvPr/>
        </p:nvSpPr>
        <p:spPr>
          <a:xfrm>
            <a:off x="8075861" y="3659821"/>
            <a:ext cx="1073219" cy="307777"/>
          </a:xfrm>
          <a:prstGeom prst="rect">
            <a:avLst/>
          </a:prstGeom>
          <a:noFill/>
        </p:spPr>
        <p:txBody>
          <a:bodyPr wrap="square" rtlCol="0">
            <a:spAutoFit/>
          </a:bodyPr>
          <a:lstStyle/>
          <a:p>
            <a:pPr algn="ctr"/>
            <a:r>
              <a:rPr lang="fr-BE" sz="1400"/>
              <a:t>22 500 €</a:t>
            </a:r>
            <a:endParaRPr lang="en-US" sz="1400"/>
          </a:p>
        </p:txBody>
      </p:sp>
      <p:sp>
        <p:nvSpPr>
          <p:cNvPr id="21" name="TextBox 20">
            <a:extLst>
              <a:ext uri="{FF2B5EF4-FFF2-40B4-BE49-F238E27FC236}">
                <a16:creationId xmlns:a16="http://schemas.microsoft.com/office/drawing/2014/main" id="{106A5A1B-28DE-76B5-FDAF-B741296B1F47}"/>
              </a:ext>
            </a:extLst>
          </p:cNvPr>
          <p:cNvSpPr txBox="1"/>
          <p:nvPr/>
        </p:nvSpPr>
        <p:spPr>
          <a:xfrm>
            <a:off x="8075860" y="4192286"/>
            <a:ext cx="1073220" cy="307777"/>
          </a:xfrm>
          <a:prstGeom prst="rect">
            <a:avLst/>
          </a:prstGeom>
          <a:noFill/>
        </p:spPr>
        <p:txBody>
          <a:bodyPr wrap="square" rtlCol="0">
            <a:spAutoFit/>
          </a:bodyPr>
          <a:lstStyle/>
          <a:p>
            <a:pPr algn="ctr"/>
            <a:r>
              <a:rPr lang="fr-BE" sz="1400"/>
              <a:t>15 000 €</a:t>
            </a:r>
            <a:endParaRPr lang="en-US" sz="1400"/>
          </a:p>
        </p:txBody>
      </p:sp>
      <p:sp>
        <p:nvSpPr>
          <p:cNvPr id="22" name="TextBox 21">
            <a:extLst>
              <a:ext uri="{FF2B5EF4-FFF2-40B4-BE49-F238E27FC236}">
                <a16:creationId xmlns:a16="http://schemas.microsoft.com/office/drawing/2014/main" id="{AA8A5FB2-5E62-F8D6-C040-94E8C02BD5AE}"/>
              </a:ext>
            </a:extLst>
          </p:cNvPr>
          <p:cNvSpPr txBox="1"/>
          <p:nvPr/>
        </p:nvSpPr>
        <p:spPr>
          <a:xfrm>
            <a:off x="8150386" y="4724751"/>
            <a:ext cx="924169" cy="307777"/>
          </a:xfrm>
          <a:prstGeom prst="rect">
            <a:avLst/>
          </a:prstGeom>
          <a:noFill/>
        </p:spPr>
        <p:txBody>
          <a:bodyPr wrap="square" rtlCol="0">
            <a:spAutoFit/>
          </a:bodyPr>
          <a:lstStyle/>
          <a:p>
            <a:pPr algn="ctr"/>
            <a:r>
              <a:rPr lang="fr-BE" sz="1400"/>
              <a:t>7 500 €</a:t>
            </a:r>
            <a:endParaRPr lang="en-US" sz="1400"/>
          </a:p>
        </p:txBody>
      </p:sp>
      <p:sp>
        <p:nvSpPr>
          <p:cNvPr id="23" name="TextBox 22">
            <a:extLst>
              <a:ext uri="{FF2B5EF4-FFF2-40B4-BE49-F238E27FC236}">
                <a16:creationId xmlns:a16="http://schemas.microsoft.com/office/drawing/2014/main" id="{86F162EE-E840-0843-0C5B-5DE6E743E925}"/>
              </a:ext>
            </a:extLst>
          </p:cNvPr>
          <p:cNvSpPr txBox="1"/>
          <p:nvPr/>
        </p:nvSpPr>
        <p:spPr>
          <a:xfrm>
            <a:off x="8150386" y="5257216"/>
            <a:ext cx="924169" cy="307777"/>
          </a:xfrm>
          <a:prstGeom prst="rect">
            <a:avLst/>
          </a:prstGeom>
          <a:noFill/>
        </p:spPr>
        <p:txBody>
          <a:bodyPr wrap="square" rtlCol="0">
            <a:spAutoFit/>
          </a:bodyPr>
          <a:lstStyle/>
          <a:p>
            <a:pPr algn="ctr"/>
            <a:r>
              <a:rPr lang="fr-BE" sz="1400">
                <a:solidFill>
                  <a:srgbClr val="E94E24"/>
                </a:solidFill>
                <a:latin typeface="+mj-lt"/>
              </a:rPr>
              <a:t>0€</a:t>
            </a:r>
            <a:endParaRPr lang="en-US" sz="1400">
              <a:solidFill>
                <a:srgbClr val="E94E24"/>
              </a:solidFill>
              <a:latin typeface="+mj-lt"/>
            </a:endParaRPr>
          </a:p>
        </p:txBody>
      </p:sp>
      <p:sp>
        <p:nvSpPr>
          <p:cNvPr id="24" name="Rectangle 23">
            <a:extLst>
              <a:ext uri="{FF2B5EF4-FFF2-40B4-BE49-F238E27FC236}">
                <a16:creationId xmlns:a16="http://schemas.microsoft.com/office/drawing/2014/main" id="{9490BE29-1148-6C16-D888-09020313191A}"/>
              </a:ext>
            </a:extLst>
          </p:cNvPr>
          <p:cNvSpPr/>
          <p:nvPr/>
        </p:nvSpPr>
        <p:spPr>
          <a:xfrm>
            <a:off x="1020078" y="5931823"/>
            <a:ext cx="8797022" cy="510331"/>
          </a:xfrm>
          <a:prstGeom prst="rect">
            <a:avLst/>
          </a:prstGeom>
          <a:solidFill>
            <a:srgbClr val="E94E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bg1"/>
                </a:solidFill>
                <a:latin typeface="+mj-lt"/>
              </a:rPr>
              <a:t>In the company accounts, after 4 years, the vehicle has a zero value</a:t>
            </a:r>
            <a:endParaRPr lang="fr-FR" sz="1400" dirty="0">
              <a:solidFill>
                <a:schemeClr val="bg1"/>
              </a:solidFill>
              <a:latin typeface="+mj-lt"/>
            </a:endParaRPr>
          </a:p>
        </p:txBody>
      </p:sp>
      <p:sp>
        <p:nvSpPr>
          <p:cNvPr id="27" name="TextBox 26">
            <a:extLst>
              <a:ext uri="{FF2B5EF4-FFF2-40B4-BE49-F238E27FC236}">
                <a16:creationId xmlns:a16="http://schemas.microsoft.com/office/drawing/2014/main" id="{B2920EDC-67EC-B768-7CAA-33A2BD23D07D}"/>
              </a:ext>
            </a:extLst>
          </p:cNvPr>
          <p:cNvSpPr txBox="1"/>
          <p:nvPr/>
        </p:nvSpPr>
        <p:spPr>
          <a:xfrm>
            <a:off x="1519380" y="1362534"/>
            <a:ext cx="2590800" cy="584775"/>
          </a:xfrm>
          <a:prstGeom prst="rect">
            <a:avLst/>
          </a:prstGeom>
          <a:noFill/>
        </p:spPr>
        <p:txBody>
          <a:bodyPr wrap="square" rtlCol="0">
            <a:spAutoFit/>
          </a:bodyPr>
          <a:lstStyle/>
          <a:p>
            <a:r>
              <a:rPr lang="fr-BE" sz="1600" dirty="0"/>
              <a:t>30,000 €</a:t>
            </a:r>
          </a:p>
          <a:p>
            <a:r>
              <a:rPr lang="fr-BE" sz="1600" dirty="0" err="1"/>
              <a:t>Purchase</a:t>
            </a:r>
            <a:r>
              <a:rPr lang="fr-BE" sz="1600" dirty="0"/>
              <a:t> 31/12/N</a:t>
            </a:r>
            <a:endParaRPr lang="en-US" sz="1600" dirty="0"/>
          </a:p>
        </p:txBody>
      </p:sp>
      <p:pic>
        <p:nvPicPr>
          <p:cNvPr id="29" name="Picture 28">
            <a:extLst>
              <a:ext uri="{FF2B5EF4-FFF2-40B4-BE49-F238E27FC236}">
                <a16:creationId xmlns:a16="http://schemas.microsoft.com/office/drawing/2014/main" id="{302ADEE6-1989-B91E-3C33-DBD47509E51A}"/>
              </a:ext>
            </a:extLst>
          </p:cNvPr>
          <p:cNvPicPr>
            <a:picLocks noChangeAspect="1"/>
          </p:cNvPicPr>
          <p:nvPr/>
        </p:nvPicPr>
        <p:blipFill>
          <a:blip r:embed="rId3"/>
          <a:stretch>
            <a:fillRect/>
          </a:stretch>
        </p:blipFill>
        <p:spPr>
          <a:xfrm>
            <a:off x="139700" y="1140566"/>
            <a:ext cx="1298400" cy="967752"/>
          </a:xfrm>
          <a:prstGeom prst="rect">
            <a:avLst/>
          </a:prstGeom>
        </p:spPr>
      </p:pic>
      <p:pic>
        <p:nvPicPr>
          <p:cNvPr id="25" name="Picture 2" descr="Drapeaux Monde Banque d'images et photos libres de droit - iStock">
            <a:extLst>
              <a:ext uri="{FF2B5EF4-FFF2-40B4-BE49-F238E27FC236}">
                <a16:creationId xmlns:a16="http://schemas.microsoft.com/office/drawing/2014/main" id="{F0672FDD-545F-3854-B559-4A5A54E8D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1" grpId="0"/>
      <p:bldP spid="13" grpId="0"/>
      <p:bldP spid="14" grpId="0"/>
      <p:bldP spid="15" grpId="0"/>
      <p:bldP spid="16" grpId="0"/>
      <p:bldP spid="17" grpId="0"/>
      <p:bldP spid="18" grpId="0"/>
      <p:bldP spid="19" grpId="0"/>
      <p:bldP spid="20" grpId="0"/>
      <p:bldP spid="21" grpId="0"/>
      <p:bldP spid="22" grpId="0"/>
      <p:bldP spid="23"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B15552-BC88-7FE2-A8BB-B67F10D7E77E}"/>
              </a:ext>
            </a:extLst>
          </p:cNvPr>
          <p:cNvSpPr>
            <a:spLocks noGrp="1"/>
          </p:cNvSpPr>
          <p:nvPr>
            <p:ph type="body" idx="1"/>
          </p:nvPr>
        </p:nvSpPr>
        <p:spPr/>
        <p:txBody>
          <a:bodyPr/>
          <a:lstStyle/>
          <a:p>
            <a:r>
              <a:rPr lang="fr-FR" dirty="0"/>
              <a:t>the concept of </a:t>
            </a:r>
            <a:r>
              <a:rPr lang="fr-FR" dirty="0" err="1"/>
              <a:t>depreciation</a:t>
            </a:r>
            <a:endParaRPr lang="fr-FR" dirty="0"/>
          </a:p>
        </p:txBody>
      </p:sp>
      <p:sp>
        <p:nvSpPr>
          <p:cNvPr id="3" name="Text Placeholder 2">
            <a:extLst>
              <a:ext uri="{FF2B5EF4-FFF2-40B4-BE49-F238E27FC236}">
                <a16:creationId xmlns:a16="http://schemas.microsoft.com/office/drawing/2014/main" id="{5216A651-A394-835A-C4B5-9D332D0087CE}"/>
              </a:ext>
            </a:extLst>
          </p:cNvPr>
          <p:cNvSpPr>
            <a:spLocks noGrp="1"/>
          </p:cNvSpPr>
          <p:nvPr>
            <p:ph type="body" sz="quarter" idx="19"/>
          </p:nvPr>
        </p:nvSpPr>
        <p:spPr/>
        <p:txBody>
          <a:bodyPr/>
          <a:lstStyle/>
          <a:p>
            <a:r>
              <a:rPr lang="fr-BE"/>
              <a:t>04</a:t>
            </a:r>
            <a:endParaRPr lang="en-US"/>
          </a:p>
        </p:txBody>
      </p:sp>
      <p:sp>
        <p:nvSpPr>
          <p:cNvPr id="5" name="Title 4">
            <a:extLst>
              <a:ext uri="{FF2B5EF4-FFF2-40B4-BE49-F238E27FC236}">
                <a16:creationId xmlns:a16="http://schemas.microsoft.com/office/drawing/2014/main" id="{0928E103-4100-78E1-2BAB-8DE8EDF12A04}"/>
              </a:ext>
            </a:extLst>
          </p:cNvPr>
          <p:cNvSpPr>
            <a:spLocks noGrp="1"/>
          </p:cNvSpPr>
          <p:nvPr>
            <p:ph type="title"/>
          </p:nvPr>
        </p:nvSpPr>
        <p:spPr>
          <a:xfrm>
            <a:off x="546100" y="827722"/>
            <a:ext cx="11402060" cy="335964"/>
          </a:xfrm>
        </p:spPr>
        <p:txBody>
          <a:bodyPr/>
          <a:lstStyle/>
          <a:p>
            <a:r>
              <a:rPr lang="en-US" dirty="0"/>
              <a:t>The impact of depreciation on accounting TOOLS - example</a:t>
            </a:r>
          </a:p>
        </p:txBody>
      </p:sp>
      <p:graphicFrame>
        <p:nvGraphicFramePr>
          <p:cNvPr id="8" name="Table 8">
            <a:extLst>
              <a:ext uri="{FF2B5EF4-FFF2-40B4-BE49-F238E27FC236}">
                <a16:creationId xmlns:a16="http://schemas.microsoft.com/office/drawing/2014/main" id="{D59D6BFA-E0F0-1C17-5EE1-9B69F9F22D00}"/>
              </a:ext>
            </a:extLst>
          </p:cNvPr>
          <p:cNvGraphicFramePr>
            <a:graphicFrameLocks noGrp="1"/>
          </p:cNvGraphicFramePr>
          <p:nvPr>
            <p:extLst>
              <p:ext uri="{D42A27DB-BD31-4B8C-83A1-F6EECF244321}">
                <p14:modId xmlns:p14="http://schemas.microsoft.com/office/powerpoint/2010/main" val="3806323203"/>
              </p:ext>
            </p:extLst>
          </p:nvPr>
        </p:nvGraphicFramePr>
        <p:xfrm>
          <a:off x="1555263" y="1608666"/>
          <a:ext cx="8127999" cy="1483360"/>
        </p:xfrm>
        <a:graphic>
          <a:graphicData uri="http://schemas.openxmlformats.org/drawingml/2006/table">
            <a:tbl>
              <a:tblPr firstRow="1" bandRow="1">
                <a:tableStyleId>{5C22544A-7EE6-4342-B048-85BDC9FD1C3A}</a:tableStyleId>
              </a:tblPr>
              <a:tblGrid>
                <a:gridCol w="2991337">
                  <a:extLst>
                    <a:ext uri="{9D8B030D-6E8A-4147-A177-3AD203B41FA5}">
                      <a16:colId xmlns:a16="http://schemas.microsoft.com/office/drawing/2014/main" val="4294777326"/>
                    </a:ext>
                  </a:extLst>
                </a:gridCol>
                <a:gridCol w="2427329">
                  <a:extLst>
                    <a:ext uri="{9D8B030D-6E8A-4147-A177-3AD203B41FA5}">
                      <a16:colId xmlns:a16="http://schemas.microsoft.com/office/drawing/2014/main" val="1184151004"/>
                    </a:ext>
                  </a:extLst>
                </a:gridCol>
                <a:gridCol w="2709333">
                  <a:extLst>
                    <a:ext uri="{9D8B030D-6E8A-4147-A177-3AD203B41FA5}">
                      <a16:colId xmlns:a16="http://schemas.microsoft.com/office/drawing/2014/main" val="1819686857"/>
                    </a:ext>
                  </a:extLst>
                </a:gridCol>
              </a:tblGrid>
              <a:tr h="370840">
                <a:tc>
                  <a:txBody>
                    <a:bodyPr/>
                    <a:lstStyle/>
                    <a:p>
                      <a:r>
                        <a:rPr lang="fr-BE" dirty="0"/>
                        <a:t>Balance </a:t>
                      </a:r>
                      <a:r>
                        <a:rPr lang="fr-BE" dirty="0" err="1"/>
                        <a:t>Sheet</a:t>
                      </a:r>
                      <a:endParaRPr lang="en-US" dirty="0"/>
                    </a:p>
                  </a:txBody>
                  <a:tcPr/>
                </a:tc>
                <a:tc>
                  <a:txBody>
                    <a:bodyPr/>
                    <a:lstStyle/>
                    <a:p>
                      <a:pPr algn="r"/>
                      <a:r>
                        <a:rPr lang="fr-BE"/>
                        <a:t>31/12/N</a:t>
                      </a:r>
                      <a:endParaRPr lang="en-US"/>
                    </a:p>
                  </a:txBody>
                  <a:tcPr/>
                </a:tc>
                <a:tc>
                  <a:txBody>
                    <a:bodyPr/>
                    <a:lstStyle/>
                    <a:p>
                      <a:pPr algn="r"/>
                      <a:r>
                        <a:rPr lang="fr-BE"/>
                        <a:t>31/12/ N+1</a:t>
                      </a:r>
                      <a:endParaRPr lang="en-US"/>
                    </a:p>
                  </a:txBody>
                  <a:tcPr/>
                </a:tc>
                <a:extLst>
                  <a:ext uri="{0D108BD9-81ED-4DB2-BD59-A6C34878D82A}">
                    <a16:rowId xmlns:a16="http://schemas.microsoft.com/office/drawing/2014/main" val="3837571475"/>
                  </a:ext>
                </a:extLst>
              </a:tr>
              <a:tr h="370840">
                <a:tc>
                  <a:txBody>
                    <a:bodyPr/>
                    <a:lstStyle/>
                    <a:p>
                      <a:r>
                        <a:rPr lang="fr-BE" dirty="0"/>
                        <a:t>Gross tangible </a:t>
                      </a:r>
                      <a:r>
                        <a:rPr lang="fr-BE" dirty="0" err="1"/>
                        <a:t>fixed</a:t>
                      </a:r>
                      <a:r>
                        <a:rPr lang="fr-BE" dirty="0"/>
                        <a:t> assets</a:t>
                      </a:r>
                      <a:endParaRPr lang="en-US" dirty="0"/>
                    </a:p>
                  </a:txBody>
                  <a:tcPr/>
                </a:tc>
                <a:tc>
                  <a:txBody>
                    <a:bodyPr/>
                    <a:lstStyle/>
                    <a:p>
                      <a:pPr algn="r"/>
                      <a:r>
                        <a:rPr lang="fr-BE"/>
                        <a:t>30 000 €</a:t>
                      </a:r>
                      <a:endParaRPr lang="en-US"/>
                    </a:p>
                  </a:txBody>
                  <a:tcPr/>
                </a:tc>
                <a:tc>
                  <a:txBody>
                    <a:bodyPr/>
                    <a:lstStyle/>
                    <a:p>
                      <a:pPr algn="r"/>
                      <a:r>
                        <a:rPr lang="fr-BE"/>
                        <a:t>30 000 €</a:t>
                      </a:r>
                      <a:endParaRPr lang="en-US"/>
                    </a:p>
                  </a:txBody>
                  <a:tcPr/>
                </a:tc>
                <a:extLst>
                  <a:ext uri="{0D108BD9-81ED-4DB2-BD59-A6C34878D82A}">
                    <a16:rowId xmlns:a16="http://schemas.microsoft.com/office/drawing/2014/main" val="1673412585"/>
                  </a:ext>
                </a:extLst>
              </a:tr>
              <a:tr h="370840">
                <a:tc>
                  <a:txBody>
                    <a:bodyPr/>
                    <a:lstStyle/>
                    <a:p>
                      <a:r>
                        <a:rPr lang="fr-BE" dirty="0"/>
                        <a:t>- </a:t>
                      </a:r>
                      <a:r>
                        <a:rPr lang="fr-BE" dirty="0" err="1"/>
                        <a:t>Accumulated</a:t>
                      </a:r>
                      <a:r>
                        <a:rPr lang="fr-BE" dirty="0"/>
                        <a:t> </a:t>
                      </a:r>
                      <a:r>
                        <a:rPr lang="fr-BE" dirty="0" err="1"/>
                        <a:t>depreciation</a:t>
                      </a:r>
                      <a:endParaRPr lang="en-US" dirty="0"/>
                    </a:p>
                  </a:txBody>
                  <a:tcPr/>
                </a:tc>
                <a:tc>
                  <a:txBody>
                    <a:bodyPr/>
                    <a:lstStyle/>
                    <a:p>
                      <a:pPr algn="r"/>
                      <a:r>
                        <a:rPr lang="fr-BE"/>
                        <a:t>0 €</a:t>
                      </a:r>
                      <a:endParaRPr lang="en-US"/>
                    </a:p>
                  </a:txBody>
                  <a:tcPr/>
                </a:tc>
                <a:tc>
                  <a:txBody>
                    <a:bodyPr/>
                    <a:lstStyle/>
                    <a:p>
                      <a:pPr marL="0" indent="0" algn="r">
                        <a:buFontTx/>
                        <a:buNone/>
                      </a:pPr>
                      <a:r>
                        <a:rPr lang="fr-BE" u="none"/>
                        <a:t> - 7 500 €</a:t>
                      </a:r>
                    </a:p>
                  </a:txBody>
                  <a:tcPr/>
                </a:tc>
                <a:extLst>
                  <a:ext uri="{0D108BD9-81ED-4DB2-BD59-A6C34878D82A}">
                    <a16:rowId xmlns:a16="http://schemas.microsoft.com/office/drawing/2014/main" val="1396333486"/>
                  </a:ext>
                </a:extLst>
              </a:tr>
              <a:tr h="370840">
                <a:tc>
                  <a:txBody>
                    <a:bodyPr/>
                    <a:lstStyle/>
                    <a:p>
                      <a:r>
                        <a:rPr lang="fr-BE" dirty="0"/>
                        <a:t>Net tangible </a:t>
                      </a:r>
                      <a:r>
                        <a:rPr lang="fr-BE" dirty="0" err="1"/>
                        <a:t>fixed</a:t>
                      </a:r>
                      <a:r>
                        <a:rPr lang="fr-BE" dirty="0"/>
                        <a:t> assets</a:t>
                      </a:r>
                      <a:endParaRPr lang="en-US" dirty="0"/>
                    </a:p>
                  </a:txBody>
                  <a:tcPr/>
                </a:tc>
                <a:tc>
                  <a:txBody>
                    <a:bodyPr/>
                    <a:lstStyle/>
                    <a:p>
                      <a:pPr algn="r"/>
                      <a:r>
                        <a:rPr lang="fr-BE"/>
                        <a:t>30 000 €</a:t>
                      </a:r>
                      <a:endParaRPr lang="en-US"/>
                    </a:p>
                  </a:txBody>
                  <a:tcPr/>
                </a:tc>
                <a:tc>
                  <a:txBody>
                    <a:bodyPr/>
                    <a:lstStyle/>
                    <a:p>
                      <a:pPr marL="0" indent="0" algn="r">
                        <a:buFontTx/>
                        <a:buNone/>
                      </a:pPr>
                      <a:r>
                        <a:rPr lang="fr-BE" u="none" dirty="0"/>
                        <a:t>22 500 €</a:t>
                      </a:r>
                    </a:p>
                  </a:txBody>
                  <a:tcPr/>
                </a:tc>
                <a:extLst>
                  <a:ext uri="{0D108BD9-81ED-4DB2-BD59-A6C34878D82A}">
                    <a16:rowId xmlns:a16="http://schemas.microsoft.com/office/drawing/2014/main" val="3675050988"/>
                  </a:ext>
                </a:extLst>
              </a:tr>
            </a:tbl>
          </a:graphicData>
        </a:graphic>
      </p:graphicFrame>
      <p:graphicFrame>
        <p:nvGraphicFramePr>
          <p:cNvPr id="9" name="Table 8">
            <a:extLst>
              <a:ext uri="{FF2B5EF4-FFF2-40B4-BE49-F238E27FC236}">
                <a16:creationId xmlns:a16="http://schemas.microsoft.com/office/drawing/2014/main" id="{DCA6B361-107A-EEF8-C297-6DD369D71CD3}"/>
              </a:ext>
            </a:extLst>
          </p:cNvPr>
          <p:cNvGraphicFramePr>
            <a:graphicFrameLocks noGrp="1"/>
          </p:cNvGraphicFramePr>
          <p:nvPr>
            <p:extLst>
              <p:ext uri="{D42A27DB-BD31-4B8C-83A1-F6EECF244321}">
                <p14:modId xmlns:p14="http://schemas.microsoft.com/office/powerpoint/2010/main" val="844875823"/>
              </p:ext>
            </p:extLst>
          </p:nvPr>
        </p:nvGraphicFramePr>
        <p:xfrm>
          <a:off x="1555263" y="3429000"/>
          <a:ext cx="8127999" cy="1854200"/>
        </p:xfrm>
        <a:graphic>
          <a:graphicData uri="http://schemas.openxmlformats.org/drawingml/2006/table">
            <a:tbl>
              <a:tblPr firstRow="1" bandRow="1">
                <a:tableStyleId>{5C22544A-7EE6-4342-B048-85BDC9FD1C3A}</a:tableStyleId>
              </a:tblPr>
              <a:tblGrid>
                <a:gridCol w="2927837">
                  <a:extLst>
                    <a:ext uri="{9D8B030D-6E8A-4147-A177-3AD203B41FA5}">
                      <a16:colId xmlns:a16="http://schemas.microsoft.com/office/drawing/2014/main" val="4294777326"/>
                    </a:ext>
                  </a:extLst>
                </a:gridCol>
                <a:gridCol w="2490829">
                  <a:extLst>
                    <a:ext uri="{9D8B030D-6E8A-4147-A177-3AD203B41FA5}">
                      <a16:colId xmlns:a16="http://schemas.microsoft.com/office/drawing/2014/main" val="1184151004"/>
                    </a:ext>
                  </a:extLst>
                </a:gridCol>
                <a:gridCol w="2709333">
                  <a:extLst>
                    <a:ext uri="{9D8B030D-6E8A-4147-A177-3AD203B41FA5}">
                      <a16:colId xmlns:a16="http://schemas.microsoft.com/office/drawing/2014/main" val="1819686857"/>
                    </a:ext>
                  </a:extLst>
                </a:gridCol>
              </a:tblGrid>
              <a:tr h="370840">
                <a:tc>
                  <a:txBody>
                    <a:bodyPr/>
                    <a:lstStyle/>
                    <a:p>
                      <a:r>
                        <a:rPr lang="fr-BE" dirty="0"/>
                        <a:t>Profit and </a:t>
                      </a:r>
                      <a:r>
                        <a:rPr lang="fr-BE" dirty="0" err="1"/>
                        <a:t>Loss</a:t>
                      </a:r>
                      <a:r>
                        <a:rPr lang="fr-BE" dirty="0"/>
                        <a:t> </a:t>
                      </a:r>
                      <a:r>
                        <a:rPr lang="fr-BE" dirty="0" err="1"/>
                        <a:t>Account</a:t>
                      </a:r>
                      <a:endParaRPr lang="en-US" dirty="0"/>
                    </a:p>
                  </a:txBody>
                  <a:tcPr/>
                </a:tc>
                <a:tc>
                  <a:txBody>
                    <a:bodyPr/>
                    <a:lstStyle/>
                    <a:p>
                      <a:pPr algn="r"/>
                      <a:r>
                        <a:rPr lang="fr-BE"/>
                        <a:t>31/12/N</a:t>
                      </a:r>
                      <a:endParaRPr lang="en-US"/>
                    </a:p>
                  </a:txBody>
                  <a:tcPr/>
                </a:tc>
                <a:tc>
                  <a:txBody>
                    <a:bodyPr/>
                    <a:lstStyle/>
                    <a:p>
                      <a:pPr algn="r"/>
                      <a:r>
                        <a:rPr lang="fr-BE"/>
                        <a:t>31/12/N+1</a:t>
                      </a:r>
                      <a:endParaRPr lang="en-US"/>
                    </a:p>
                  </a:txBody>
                  <a:tcPr/>
                </a:tc>
                <a:extLst>
                  <a:ext uri="{0D108BD9-81ED-4DB2-BD59-A6C34878D82A}">
                    <a16:rowId xmlns:a16="http://schemas.microsoft.com/office/drawing/2014/main" val="3837571475"/>
                  </a:ext>
                </a:extLst>
              </a:tr>
              <a:tr h="370840">
                <a:tc>
                  <a:txBody>
                    <a:bodyPr/>
                    <a:lstStyle/>
                    <a:p>
                      <a:r>
                        <a:rPr lang="fr-BE" dirty="0"/>
                        <a:t>Turnover</a:t>
                      </a:r>
                      <a:endParaRPr lang="en-US" dirty="0"/>
                    </a:p>
                  </a:txBody>
                  <a:tcPr/>
                </a:tc>
                <a:tc>
                  <a:txBody>
                    <a:bodyPr/>
                    <a:lstStyle/>
                    <a:p>
                      <a:pPr algn="r"/>
                      <a:r>
                        <a:rPr lang="fr-BE"/>
                        <a:t>20 000 €</a:t>
                      </a:r>
                      <a:endParaRPr lang="en-US"/>
                    </a:p>
                  </a:txBody>
                  <a:tcPr/>
                </a:tc>
                <a:tc>
                  <a:txBody>
                    <a:bodyPr/>
                    <a:lstStyle/>
                    <a:p>
                      <a:pPr algn="r"/>
                      <a:r>
                        <a:rPr lang="fr-BE"/>
                        <a:t>20 000 €</a:t>
                      </a:r>
                      <a:endParaRPr lang="en-US"/>
                    </a:p>
                  </a:txBody>
                  <a:tcPr/>
                </a:tc>
                <a:extLst>
                  <a:ext uri="{0D108BD9-81ED-4DB2-BD59-A6C34878D82A}">
                    <a16:rowId xmlns:a16="http://schemas.microsoft.com/office/drawing/2014/main" val="1673412585"/>
                  </a:ext>
                </a:extLst>
              </a:tr>
              <a:tr h="370840">
                <a:tc>
                  <a:txBody>
                    <a:bodyPr/>
                    <a:lstStyle/>
                    <a:p>
                      <a:r>
                        <a:rPr lang="fr-BE" dirty="0" err="1"/>
                        <a:t>Depreciation</a:t>
                      </a:r>
                      <a:r>
                        <a:rPr lang="fr-BE" dirty="0"/>
                        <a:t> charges</a:t>
                      </a:r>
                      <a:endParaRPr lang="en-US" dirty="0"/>
                    </a:p>
                  </a:txBody>
                  <a:tcPr/>
                </a:tc>
                <a:tc>
                  <a:txBody>
                    <a:bodyPr/>
                    <a:lstStyle/>
                    <a:p>
                      <a:pPr algn="r"/>
                      <a:r>
                        <a:rPr lang="fr-BE"/>
                        <a:t>0 €</a:t>
                      </a:r>
                      <a:endParaRPr lang="en-US"/>
                    </a:p>
                  </a:txBody>
                  <a:tcPr/>
                </a:tc>
                <a:tc>
                  <a:txBody>
                    <a:bodyPr/>
                    <a:lstStyle/>
                    <a:p>
                      <a:pPr marL="0" indent="0" algn="r">
                        <a:buFontTx/>
                        <a:buNone/>
                      </a:pPr>
                      <a:r>
                        <a:rPr lang="fr-BE" u="none"/>
                        <a:t>7 500 €</a:t>
                      </a:r>
                    </a:p>
                  </a:txBody>
                  <a:tcPr/>
                </a:tc>
                <a:extLst>
                  <a:ext uri="{0D108BD9-81ED-4DB2-BD59-A6C34878D82A}">
                    <a16:rowId xmlns:a16="http://schemas.microsoft.com/office/drawing/2014/main" val="1396333486"/>
                  </a:ext>
                </a:extLst>
              </a:tr>
              <a:tr h="370840">
                <a:tc>
                  <a:txBody>
                    <a:bodyPr/>
                    <a:lstStyle/>
                    <a:p>
                      <a:r>
                        <a:rPr lang="fr-BE" dirty="0"/>
                        <a:t>Gross taxable </a:t>
                      </a:r>
                      <a:r>
                        <a:rPr lang="fr-BE" dirty="0" err="1"/>
                        <a:t>income</a:t>
                      </a:r>
                      <a:endParaRPr lang="en-US" dirty="0"/>
                    </a:p>
                  </a:txBody>
                  <a:tcPr/>
                </a:tc>
                <a:tc>
                  <a:txBody>
                    <a:bodyPr/>
                    <a:lstStyle/>
                    <a:p>
                      <a:pPr algn="r"/>
                      <a:r>
                        <a:rPr lang="fr-BE"/>
                        <a:t>20 000 €</a:t>
                      </a:r>
                      <a:endParaRPr lang="en-US"/>
                    </a:p>
                  </a:txBody>
                  <a:tcPr/>
                </a:tc>
                <a:tc>
                  <a:txBody>
                    <a:bodyPr/>
                    <a:lstStyle/>
                    <a:p>
                      <a:pPr marL="0" indent="0" algn="r">
                        <a:buFontTx/>
                        <a:buNone/>
                      </a:pPr>
                      <a:r>
                        <a:rPr lang="fr-BE" u="none"/>
                        <a:t>12 500 €</a:t>
                      </a:r>
                    </a:p>
                  </a:txBody>
                  <a:tcPr/>
                </a:tc>
                <a:extLst>
                  <a:ext uri="{0D108BD9-81ED-4DB2-BD59-A6C34878D82A}">
                    <a16:rowId xmlns:a16="http://schemas.microsoft.com/office/drawing/2014/main" val="3927392747"/>
                  </a:ext>
                </a:extLst>
              </a:tr>
              <a:tr h="370840">
                <a:tc>
                  <a:txBody>
                    <a:bodyPr/>
                    <a:lstStyle/>
                    <a:p>
                      <a:r>
                        <a:rPr lang="fr-BE" dirty="0" err="1"/>
                        <a:t>Tax</a:t>
                      </a:r>
                      <a:r>
                        <a:rPr lang="fr-BE" dirty="0"/>
                        <a:t> payable (CIT = 25%)</a:t>
                      </a:r>
                      <a:endParaRPr lang="en-US" dirty="0"/>
                    </a:p>
                  </a:txBody>
                  <a:tcPr/>
                </a:tc>
                <a:tc>
                  <a:txBody>
                    <a:bodyPr/>
                    <a:lstStyle/>
                    <a:p>
                      <a:pPr algn="r"/>
                      <a:r>
                        <a:rPr lang="fr-BE"/>
                        <a:t>5 000 €</a:t>
                      </a:r>
                      <a:endParaRPr lang="en-US"/>
                    </a:p>
                  </a:txBody>
                  <a:tcPr/>
                </a:tc>
                <a:tc>
                  <a:txBody>
                    <a:bodyPr/>
                    <a:lstStyle/>
                    <a:p>
                      <a:pPr marL="0" indent="0" algn="r">
                        <a:buFontTx/>
                        <a:buNone/>
                      </a:pPr>
                      <a:r>
                        <a:rPr lang="fr-BE" u="none" dirty="0"/>
                        <a:t>3 125 €</a:t>
                      </a:r>
                    </a:p>
                  </a:txBody>
                  <a:tcPr/>
                </a:tc>
                <a:extLst>
                  <a:ext uri="{0D108BD9-81ED-4DB2-BD59-A6C34878D82A}">
                    <a16:rowId xmlns:a16="http://schemas.microsoft.com/office/drawing/2014/main" val="246105151"/>
                  </a:ext>
                </a:extLst>
              </a:tr>
            </a:tbl>
          </a:graphicData>
        </a:graphic>
      </p:graphicFrame>
      <p:sp>
        <p:nvSpPr>
          <p:cNvPr id="10" name="Rectangle 9">
            <a:extLst>
              <a:ext uri="{FF2B5EF4-FFF2-40B4-BE49-F238E27FC236}">
                <a16:creationId xmlns:a16="http://schemas.microsoft.com/office/drawing/2014/main" id="{4CA2D47F-B6F7-F990-4135-146F29388E03}"/>
              </a:ext>
            </a:extLst>
          </p:cNvPr>
          <p:cNvSpPr/>
          <p:nvPr/>
        </p:nvSpPr>
        <p:spPr>
          <a:xfrm>
            <a:off x="1555263" y="5514868"/>
            <a:ext cx="8127999" cy="510331"/>
          </a:xfrm>
          <a:prstGeom prst="rect">
            <a:avLst/>
          </a:prstGeom>
          <a:solidFill>
            <a:srgbClr val="E94E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400" dirty="0">
                <a:solidFill>
                  <a:schemeClr val="bg1"/>
                </a:solidFill>
                <a:latin typeface="+mj-lt"/>
              </a:rPr>
              <a:t>Tax gain (tax saving) from depreciation </a:t>
            </a:r>
            <a:r>
              <a:rPr lang="fr-BE" sz="1400" dirty="0">
                <a:solidFill>
                  <a:schemeClr val="bg1"/>
                </a:solidFill>
                <a:latin typeface="+mj-lt"/>
              </a:rPr>
              <a:t>= 1 875 €</a:t>
            </a:r>
            <a:endParaRPr lang="fr-FR" sz="1400" dirty="0">
              <a:solidFill>
                <a:schemeClr val="bg1"/>
              </a:solidFill>
              <a:latin typeface="+mj-lt"/>
            </a:endParaRPr>
          </a:p>
        </p:txBody>
      </p:sp>
      <p:pic>
        <p:nvPicPr>
          <p:cNvPr id="11" name="Picture 2" descr="Drapeaux Monde Banque d'images et photos libres de droit - iStock">
            <a:extLst>
              <a:ext uri="{FF2B5EF4-FFF2-40B4-BE49-F238E27FC236}">
                <a16:creationId xmlns:a16="http://schemas.microsoft.com/office/drawing/2014/main" id="{9F5D9CF6-B16F-7CE1-D8E0-468AA0180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7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B0B170-89B8-AA6F-6EA9-6FAF846ADD97}"/>
              </a:ext>
            </a:extLst>
          </p:cNvPr>
          <p:cNvSpPr>
            <a:spLocks noGrp="1"/>
          </p:cNvSpPr>
          <p:nvPr>
            <p:ph type="body" idx="1"/>
          </p:nvPr>
        </p:nvSpPr>
        <p:spPr/>
        <p:txBody>
          <a:bodyPr/>
          <a:lstStyle/>
          <a:p>
            <a:r>
              <a:rPr lang="fr-FR" dirty="0"/>
              <a:t>the concept of </a:t>
            </a:r>
            <a:r>
              <a:rPr lang="fr-FR" dirty="0" err="1"/>
              <a:t>depreciation</a:t>
            </a:r>
            <a:endParaRPr lang="fr-FR" dirty="0"/>
          </a:p>
        </p:txBody>
      </p:sp>
      <p:sp>
        <p:nvSpPr>
          <p:cNvPr id="10" name="Text Placeholder 9">
            <a:extLst>
              <a:ext uri="{FF2B5EF4-FFF2-40B4-BE49-F238E27FC236}">
                <a16:creationId xmlns:a16="http://schemas.microsoft.com/office/drawing/2014/main" id="{8B560C4A-4E3F-8376-2A67-0C3732FB74A0}"/>
              </a:ext>
            </a:extLst>
          </p:cNvPr>
          <p:cNvSpPr>
            <a:spLocks noGrp="1"/>
          </p:cNvSpPr>
          <p:nvPr>
            <p:ph type="body" sz="quarter" idx="19"/>
          </p:nvPr>
        </p:nvSpPr>
        <p:spPr/>
        <p:txBody>
          <a:bodyPr/>
          <a:lstStyle/>
          <a:p>
            <a:r>
              <a:rPr lang="fr-BE"/>
              <a:t>04</a:t>
            </a:r>
            <a:endParaRPr lang="en-US"/>
          </a:p>
        </p:txBody>
      </p:sp>
      <p:sp>
        <p:nvSpPr>
          <p:cNvPr id="238594" name="Title 1"/>
          <p:cNvSpPr>
            <a:spLocks noGrp="1"/>
          </p:cNvSpPr>
          <p:nvPr>
            <p:ph type="title"/>
          </p:nvPr>
        </p:nvSpPr>
        <p:spPr/>
        <p:txBody>
          <a:bodyPr/>
          <a:lstStyle/>
          <a:p>
            <a:r>
              <a:rPr lang="en-US" altLang="fr-FR" dirty="0"/>
              <a:t>advantages of depreciation for the </a:t>
            </a:r>
            <a:r>
              <a:rPr lang="en-US" altLang="fr-FR" dirty="0" err="1"/>
              <a:t>BtoB</a:t>
            </a:r>
            <a:r>
              <a:rPr lang="en-US" altLang="fr-FR" dirty="0"/>
              <a:t> customer</a:t>
            </a:r>
            <a:endParaRPr lang="en-IE" altLang="fr-FR" dirty="0"/>
          </a:p>
        </p:txBody>
      </p:sp>
      <p:sp>
        <p:nvSpPr>
          <p:cNvPr id="5" name="Rectangle 4">
            <a:extLst>
              <a:ext uri="{FF2B5EF4-FFF2-40B4-BE49-F238E27FC236}">
                <a16:creationId xmlns:a16="http://schemas.microsoft.com/office/drawing/2014/main" id="{F07D1BEB-E394-7D44-E4FD-2C90FAEA5FB2}"/>
              </a:ext>
            </a:extLst>
          </p:cNvPr>
          <p:cNvSpPr/>
          <p:nvPr/>
        </p:nvSpPr>
        <p:spPr>
          <a:xfrm>
            <a:off x="455615" y="1800225"/>
            <a:ext cx="3175000" cy="1044023"/>
          </a:xfrm>
          <a:prstGeom prst="rect">
            <a:avLst/>
          </a:prstGeom>
          <a:solidFill>
            <a:schemeClr val="bg1"/>
          </a:solidFill>
          <a:ln w="38100">
            <a:solidFill>
              <a:srgbClr val="E94E2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Graphic 3" descr="Tax with solid fill">
            <a:extLst>
              <a:ext uri="{FF2B5EF4-FFF2-40B4-BE49-F238E27FC236}">
                <a16:creationId xmlns:a16="http://schemas.microsoft.com/office/drawing/2014/main" id="{88B44F39-D7BB-D3C7-EA95-B29B6A5C1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0" y="1953936"/>
            <a:ext cx="736600" cy="736600"/>
          </a:xfrm>
          <a:prstGeom prst="rect">
            <a:avLst/>
          </a:prstGeom>
        </p:spPr>
      </p:pic>
      <p:sp>
        <p:nvSpPr>
          <p:cNvPr id="6" name="TextBox 5">
            <a:extLst>
              <a:ext uri="{FF2B5EF4-FFF2-40B4-BE49-F238E27FC236}">
                <a16:creationId xmlns:a16="http://schemas.microsoft.com/office/drawing/2014/main" id="{7D1D1384-8215-62E9-1788-55854B429DCF}"/>
              </a:ext>
            </a:extLst>
          </p:cNvPr>
          <p:cNvSpPr txBox="1"/>
          <p:nvPr/>
        </p:nvSpPr>
        <p:spPr>
          <a:xfrm>
            <a:off x="1518107" y="2128770"/>
            <a:ext cx="2004100" cy="369332"/>
          </a:xfrm>
          <a:prstGeom prst="rect">
            <a:avLst/>
          </a:prstGeom>
          <a:noFill/>
        </p:spPr>
        <p:txBody>
          <a:bodyPr wrap="square" rtlCol="0">
            <a:spAutoFit/>
          </a:bodyPr>
          <a:lstStyle/>
          <a:p>
            <a:pPr algn="r"/>
            <a:r>
              <a:rPr lang="fr-BE" dirty="0">
                <a:solidFill>
                  <a:srgbClr val="E94E24"/>
                </a:solidFill>
                <a:latin typeface="+mj-lt"/>
              </a:rPr>
              <a:t>Taxes</a:t>
            </a:r>
            <a:endParaRPr lang="en-US" dirty="0">
              <a:solidFill>
                <a:srgbClr val="E94E24"/>
              </a:solidFill>
              <a:latin typeface="+mj-lt"/>
            </a:endParaRPr>
          </a:p>
        </p:txBody>
      </p:sp>
      <p:sp>
        <p:nvSpPr>
          <p:cNvPr id="33" name="Rectangle 32">
            <a:extLst>
              <a:ext uri="{FF2B5EF4-FFF2-40B4-BE49-F238E27FC236}">
                <a16:creationId xmlns:a16="http://schemas.microsoft.com/office/drawing/2014/main" id="{BB99A9C0-435D-A107-4209-C7A63C34694C}"/>
              </a:ext>
            </a:extLst>
          </p:cNvPr>
          <p:cNvSpPr/>
          <p:nvPr/>
        </p:nvSpPr>
        <p:spPr>
          <a:xfrm>
            <a:off x="4548187" y="1800225"/>
            <a:ext cx="3175000" cy="1044023"/>
          </a:xfrm>
          <a:prstGeom prst="rect">
            <a:avLst/>
          </a:prstGeom>
          <a:solidFill>
            <a:schemeClr val="bg1"/>
          </a:solidFill>
          <a:ln w="38100">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AC39CD5-6998-730A-C64D-EC387AB1DFA2}"/>
              </a:ext>
            </a:extLst>
          </p:cNvPr>
          <p:cNvSpPr txBox="1"/>
          <p:nvPr/>
        </p:nvSpPr>
        <p:spPr>
          <a:xfrm>
            <a:off x="5623379" y="2128770"/>
            <a:ext cx="2004100" cy="369332"/>
          </a:xfrm>
          <a:prstGeom prst="rect">
            <a:avLst/>
          </a:prstGeom>
          <a:noFill/>
        </p:spPr>
        <p:txBody>
          <a:bodyPr wrap="square" rtlCol="0">
            <a:spAutoFit/>
          </a:bodyPr>
          <a:lstStyle/>
          <a:p>
            <a:pPr algn="r"/>
            <a:r>
              <a:rPr lang="fr-BE" dirty="0" err="1">
                <a:solidFill>
                  <a:schemeClr val="accent6"/>
                </a:solidFill>
                <a:latin typeface="+mj-lt"/>
              </a:rPr>
              <a:t>Treasury</a:t>
            </a:r>
            <a:endParaRPr lang="en-US" dirty="0">
              <a:solidFill>
                <a:schemeClr val="accent6"/>
              </a:solidFill>
              <a:latin typeface="+mj-lt"/>
            </a:endParaRPr>
          </a:p>
        </p:txBody>
      </p:sp>
      <p:sp>
        <p:nvSpPr>
          <p:cNvPr id="36" name="Rectangle 35">
            <a:extLst>
              <a:ext uri="{FF2B5EF4-FFF2-40B4-BE49-F238E27FC236}">
                <a16:creationId xmlns:a16="http://schemas.microsoft.com/office/drawing/2014/main" id="{3426C8D8-3B84-479C-DC96-CCD7EAA23429}"/>
              </a:ext>
            </a:extLst>
          </p:cNvPr>
          <p:cNvSpPr/>
          <p:nvPr/>
        </p:nvSpPr>
        <p:spPr>
          <a:xfrm>
            <a:off x="8513761" y="1800225"/>
            <a:ext cx="3175000" cy="1044023"/>
          </a:xfrm>
          <a:prstGeom prst="rect">
            <a:avLst/>
          </a:prstGeom>
          <a:solidFill>
            <a:schemeClr val="bg1"/>
          </a:solidFill>
          <a:ln w="381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194" name="Picture 2" descr="Icône De Raster Euro Cash. Symbole Noir Plat. Le Pictogramme Est Isolé Sur  Un Fond Blanc. Conçu Pour Les Interfaces Web Et Logiciels. Banque D'Images  Et Photos Libres De Droits. Image 79921439.">
            <a:extLst>
              <a:ext uri="{FF2B5EF4-FFF2-40B4-BE49-F238E27FC236}">
                <a16:creationId xmlns:a16="http://schemas.microsoft.com/office/drawing/2014/main" id="{02AB6305-5EE5-C364-8450-F64F4BF6D5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078" b="16361"/>
          <a:stretch/>
        </p:blipFill>
        <p:spPr bwMode="auto">
          <a:xfrm>
            <a:off x="4821621" y="1966694"/>
            <a:ext cx="1040648" cy="723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ictogramme Voiture Vectoriel Gratuit - (7 605 téléchargements gratuits)">
            <a:extLst>
              <a:ext uri="{FF2B5EF4-FFF2-40B4-BE49-F238E27FC236}">
                <a16:creationId xmlns:a16="http://schemas.microsoft.com/office/drawing/2014/main" id="{0F618B51-A88D-E3DC-AE83-D66566E34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7390" y="1896150"/>
            <a:ext cx="864987" cy="8649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2737E3E-DA30-FAF6-CC25-09BA18AD7F54}"/>
              </a:ext>
            </a:extLst>
          </p:cNvPr>
          <p:cNvSpPr/>
          <p:nvPr/>
        </p:nvSpPr>
        <p:spPr>
          <a:xfrm>
            <a:off x="455615" y="3019081"/>
            <a:ext cx="3175000" cy="3011197"/>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45"/>
          <p:cNvSpPr txBox="1">
            <a:spLocks noChangeArrowheads="1"/>
          </p:cNvSpPr>
          <p:nvPr/>
        </p:nvSpPr>
        <p:spPr bwMode="auto">
          <a:xfrm>
            <a:off x="690567" y="3258101"/>
            <a:ext cx="2573333" cy="10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71931" tIns="35965" rIns="71931" bIns="35965">
            <a:spAutoFit/>
          </a:bodyPr>
          <a:lstStyle>
            <a:lvl1pPr marL="342900" indent="-342900" eaLnBrk="0" hangingPunct="0">
              <a:spcBef>
                <a:spcPct val="20000"/>
              </a:spcBef>
              <a:buFont typeface="Arial" pitchFamily="34" charset="0"/>
              <a:defRPr sz="2000">
                <a:solidFill>
                  <a:srgbClr val="4C5356"/>
                </a:solidFill>
                <a:latin typeface="Calibri" pitchFamily="34" charset="0"/>
                <a:ea typeface="ＭＳ Ｐゴシック" pitchFamily="34" charset="-128"/>
                <a:cs typeface="Arial" pitchFamily="34" charset="0"/>
              </a:defRPr>
            </a:lvl1pPr>
            <a:lvl2pPr marL="388938" eaLnBrk="0" hangingPunct="0">
              <a:spcBef>
                <a:spcPct val="20000"/>
              </a:spcBef>
              <a:buClr>
                <a:schemeClr val="tx2"/>
              </a:buClr>
              <a:buFont typeface="Wingdings" pitchFamily="2" charset="2"/>
              <a:buChar char="§"/>
              <a:defRPr>
                <a:solidFill>
                  <a:srgbClr val="4C5356"/>
                </a:solidFill>
                <a:latin typeface="Calibri" pitchFamily="34" charset="0"/>
                <a:ea typeface="ＭＳ Ｐゴシック" pitchFamily="34" charset="-128"/>
                <a:cs typeface="Arial" pitchFamily="34" charset="0"/>
              </a:defRPr>
            </a:lvl2pPr>
            <a:lvl3pPr eaLnBrk="0" hangingPunct="0">
              <a:spcBef>
                <a:spcPct val="20000"/>
              </a:spcBef>
              <a:buClr>
                <a:srgbClr val="7F7F7F"/>
              </a:buClr>
              <a:buFont typeface="Wingdings" pitchFamily="2" charset="2"/>
              <a:buChar char="§"/>
              <a:defRPr sz="1600">
                <a:solidFill>
                  <a:srgbClr val="4C5356"/>
                </a:solidFill>
                <a:latin typeface="Calibri" pitchFamily="34" charset="0"/>
                <a:ea typeface="ＭＳ Ｐゴシック" pitchFamily="34" charset="-128"/>
                <a:cs typeface="Arial" pitchFamily="34" charset="0"/>
              </a:defRPr>
            </a:lvl3pPr>
            <a:lvl4pPr marL="1600200" indent="-228600" eaLnBrk="0" hangingPunct="0">
              <a:spcBef>
                <a:spcPct val="20000"/>
              </a:spcBef>
              <a:buClr>
                <a:srgbClr val="9A0054"/>
              </a:buClr>
              <a:buFont typeface="Wingdings" pitchFamily="2" charset="2"/>
              <a:buChar char="§"/>
              <a:defRPr sz="1400">
                <a:solidFill>
                  <a:srgbClr val="4C5356"/>
                </a:solidFill>
                <a:latin typeface="Calibri"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1400">
                <a:solidFill>
                  <a:srgbClr val="C00000"/>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9pPr>
          </a:lstStyle>
          <a:p>
            <a:pPr eaLnBrk="1" hangingPunct="1">
              <a:spcBef>
                <a:spcPct val="0"/>
              </a:spcBef>
              <a:buFontTx/>
              <a:buNone/>
              <a:defRPr/>
            </a:pPr>
            <a:r>
              <a:rPr lang="fr-BE" altLang="fr-FR" sz="1600" dirty="0" err="1">
                <a:solidFill>
                  <a:schemeClr val="bg1"/>
                </a:solidFill>
                <a:latin typeface="Encode Sans Expanded" panose="00000505000000000000" pitchFamily="2" charset="0"/>
              </a:rPr>
              <a:t>Increase</a:t>
            </a:r>
            <a:r>
              <a:rPr lang="fr-BE" altLang="fr-FR" sz="1600" dirty="0">
                <a:solidFill>
                  <a:schemeClr val="bg1"/>
                </a:solidFill>
                <a:latin typeface="Encode Sans Expanded" panose="00000505000000000000" pitchFamily="2" charset="0"/>
              </a:rPr>
              <a:t> in charges:</a:t>
            </a:r>
          </a:p>
          <a:p>
            <a:pPr eaLnBrk="1" hangingPunct="1">
              <a:spcBef>
                <a:spcPct val="0"/>
              </a:spcBef>
              <a:buFontTx/>
              <a:buNone/>
              <a:defRPr/>
            </a:pPr>
            <a:r>
              <a:rPr lang="fr-BE" altLang="fr-FR" sz="1600" dirty="0">
                <a:solidFill>
                  <a:schemeClr val="bg1"/>
                </a:solidFill>
                <a:latin typeface="Encode Sans Expanded" panose="00000505000000000000" pitchFamily="2" charset="0"/>
                <a:sym typeface="Wingdings" pitchFamily="2" charset="2"/>
              </a:rPr>
              <a:t> </a:t>
            </a:r>
            <a:r>
              <a:rPr lang="en-US" altLang="fr-FR" sz="1600" dirty="0">
                <a:solidFill>
                  <a:schemeClr val="bg1"/>
                </a:solidFill>
                <a:latin typeface="Encode Sans Expanded" panose="00000505000000000000" pitchFamily="2" charset="0"/>
                <a:sym typeface="Wingdings" pitchFamily="2" charset="2"/>
              </a:rPr>
              <a:t>Decrease in profit (taxable base)</a:t>
            </a:r>
            <a:r>
              <a:rPr lang="fr-BE" altLang="fr-FR" sz="1600" dirty="0">
                <a:solidFill>
                  <a:schemeClr val="bg1"/>
                </a:solidFill>
                <a:latin typeface="Encode Sans Expanded" panose="00000505000000000000" pitchFamily="2" charset="0"/>
                <a:sym typeface="Wingdings" pitchFamily="2" charset="2"/>
              </a:rPr>
              <a:t> </a:t>
            </a:r>
          </a:p>
          <a:p>
            <a:pPr eaLnBrk="1" hangingPunct="1">
              <a:spcBef>
                <a:spcPct val="0"/>
              </a:spcBef>
              <a:buFontTx/>
              <a:buNone/>
              <a:defRPr/>
            </a:pPr>
            <a:r>
              <a:rPr lang="fr-BE" altLang="fr-FR" sz="1600" dirty="0">
                <a:solidFill>
                  <a:schemeClr val="bg1"/>
                </a:solidFill>
                <a:latin typeface="Encode Sans Expanded" panose="00000505000000000000" pitchFamily="2" charset="0"/>
                <a:sym typeface="Wingdings" pitchFamily="2" charset="2"/>
              </a:rPr>
              <a:t> </a:t>
            </a:r>
            <a:r>
              <a:rPr lang="fr-BE" altLang="fr-FR" sz="1600" b="1" dirty="0" err="1">
                <a:solidFill>
                  <a:schemeClr val="tx2"/>
                </a:solidFill>
                <a:latin typeface="Encode Sans Expanded" panose="00000505000000000000" pitchFamily="2" charset="0"/>
                <a:sym typeface="Wingdings" pitchFamily="2" charset="2"/>
              </a:rPr>
              <a:t>Less</a:t>
            </a:r>
            <a:r>
              <a:rPr lang="fr-BE" altLang="fr-FR" sz="1600" b="1" dirty="0">
                <a:solidFill>
                  <a:schemeClr val="tx2"/>
                </a:solidFill>
                <a:latin typeface="Encode Sans Expanded" panose="00000505000000000000" pitchFamily="2" charset="0"/>
                <a:sym typeface="Wingdings" pitchFamily="2" charset="2"/>
              </a:rPr>
              <a:t> </a:t>
            </a:r>
            <a:r>
              <a:rPr lang="fr-BE" altLang="fr-FR" sz="1600" b="1" dirty="0" err="1">
                <a:solidFill>
                  <a:schemeClr val="tx2"/>
                </a:solidFill>
                <a:latin typeface="Encode Sans Expanded" panose="00000505000000000000" pitchFamily="2" charset="0"/>
                <a:sym typeface="Wingdings" pitchFamily="2" charset="2"/>
              </a:rPr>
              <a:t>tax</a:t>
            </a:r>
            <a:r>
              <a:rPr lang="fr-BE" altLang="fr-FR" sz="1600" b="1" dirty="0">
                <a:solidFill>
                  <a:schemeClr val="tx2"/>
                </a:solidFill>
                <a:latin typeface="Encode Sans Expanded" panose="00000505000000000000" pitchFamily="2" charset="0"/>
                <a:sym typeface="Wingdings" pitchFamily="2" charset="2"/>
              </a:rPr>
              <a:t> payable</a:t>
            </a:r>
          </a:p>
        </p:txBody>
      </p:sp>
      <p:sp>
        <p:nvSpPr>
          <p:cNvPr id="40" name="Rectangle 39">
            <a:extLst>
              <a:ext uri="{FF2B5EF4-FFF2-40B4-BE49-F238E27FC236}">
                <a16:creationId xmlns:a16="http://schemas.microsoft.com/office/drawing/2014/main" id="{930B5846-BDE7-8F46-8710-487BF84744DC}"/>
              </a:ext>
            </a:extLst>
          </p:cNvPr>
          <p:cNvSpPr/>
          <p:nvPr/>
        </p:nvSpPr>
        <p:spPr>
          <a:xfrm>
            <a:off x="4548187" y="3026713"/>
            <a:ext cx="3175000" cy="301119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45"/>
          <p:cNvSpPr txBox="1">
            <a:spLocks noChangeArrowheads="1"/>
          </p:cNvSpPr>
          <p:nvPr/>
        </p:nvSpPr>
        <p:spPr bwMode="auto">
          <a:xfrm>
            <a:off x="4703636" y="3258101"/>
            <a:ext cx="3019551" cy="15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71931" tIns="35965" rIns="71931" bIns="35965">
            <a:spAutoFit/>
          </a:bodyPr>
          <a:lstStyle>
            <a:lvl1pPr marL="342900" indent="-342900" eaLnBrk="0" hangingPunct="0">
              <a:spcBef>
                <a:spcPct val="20000"/>
              </a:spcBef>
              <a:buFont typeface="Arial" pitchFamily="34" charset="0"/>
              <a:defRPr sz="2000">
                <a:solidFill>
                  <a:srgbClr val="4C5356"/>
                </a:solidFill>
                <a:latin typeface="Calibri" pitchFamily="34" charset="0"/>
                <a:ea typeface="ＭＳ Ｐゴシック" pitchFamily="34" charset="-128"/>
                <a:cs typeface="Arial" pitchFamily="34" charset="0"/>
              </a:defRPr>
            </a:lvl1pPr>
            <a:lvl2pPr marL="388938" eaLnBrk="0" hangingPunct="0">
              <a:spcBef>
                <a:spcPct val="20000"/>
              </a:spcBef>
              <a:buClr>
                <a:schemeClr val="tx2"/>
              </a:buClr>
              <a:buFont typeface="Wingdings" pitchFamily="2" charset="2"/>
              <a:buChar char="§"/>
              <a:defRPr>
                <a:solidFill>
                  <a:srgbClr val="4C5356"/>
                </a:solidFill>
                <a:latin typeface="Calibri" pitchFamily="34" charset="0"/>
                <a:ea typeface="ＭＳ Ｐゴシック" pitchFamily="34" charset="-128"/>
                <a:cs typeface="Arial" pitchFamily="34" charset="0"/>
              </a:defRPr>
            </a:lvl2pPr>
            <a:lvl3pPr eaLnBrk="0" hangingPunct="0">
              <a:spcBef>
                <a:spcPct val="20000"/>
              </a:spcBef>
              <a:buClr>
                <a:srgbClr val="7F7F7F"/>
              </a:buClr>
              <a:buFont typeface="Wingdings" pitchFamily="2" charset="2"/>
              <a:buChar char="§"/>
              <a:defRPr sz="1600">
                <a:solidFill>
                  <a:srgbClr val="4C5356"/>
                </a:solidFill>
                <a:latin typeface="Calibri" pitchFamily="34" charset="0"/>
                <a:ea typeface="ＭＳ Ｐゴシック" pitchFamily="34" charset="-128"/>
                <a:cs typeface="Arial" pitchFamily="34" charset="0"/>
              </a:defRPr>
            </a:lvl3pPr>
            <a:lvl4pPr marL="1600200" indent="-228600" eaLnBrk="0" hangingPunct="0">
              <a:spcBef>
                <a:spcPct val="20000"/>
              </a:spcBef>
              <a:buClr>
                <a:srgbClr val="9A0054"/>
              </a:buClr>
              <a:buFont typeface="Wingdings" pitchFamily="2" charset="2"/>
              <a:buChar char="§"/>
              <a:defRPr sz="1400">
                <a:solidFill>
                  <a:srgbClr val="4C5356"/>
                </a:solidFill>
                <a:latin typeface="Calibri"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1400">
                <a:solidFill>
                  <a:srgbClr val="C00000"/>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9pPr>
          </a:lstStyle>
          <a:p>
            <a:pPr marL="0" indent="0" eaLnBrk="1" hangingPunct="1">
              <a:spcBef>
                <a:spcPct val="0"/>
              </a:spcBef>
              <a:buFontTx/>
              <a:buNone/>
              <a:defRPr/>
            </a:pPr>
            <a:r>
              <a:rPr lang="en-US" altLang="fr-FR" sz="1600" dirty="0">
                <a:solidFill>
                  <a:schemeClr val="bg1"/>
                </a:solidFill>
                <a:latin typeface="Encode Sans Expanded" panose="00000505000000000000" pitchFamily="2" charset="0"/>
              </a:rPr>
              <a:t>Depreciation =</a:t>
            </a:r>
            <a:endParaRPr lang="en-AS" altLang="fr-FR" sz="1600" dirty="0">
              <a:solidFill>
                <a:schemeClr val="bg1"/>
              </a:solidFill>
              <a:latin typeface="Encode Sans Expanded" panose="00000505000000000000" pitchFamily="2" charset="0"/>
            </a:endParaRPr>
          </a:p>
          <a:p>
            <a:pPr marL="0" indent="0" eaLnBrk="1" hangingPunct="1">
              <a:spcBef>
                <a:spcPct val="0"/>
              </a:spcBef>
              <a:buFontTx/>
              <a:buNone/>
              <a:defRPr/>
            </a:pPr>
            <a:r>
              <a:rPr lang="en-US" altLang="fr-FR" sz="1600" dirty="0">
                <a:solidFill>
                  <a:schemeClr val="bg1"/>
                </a:solidFill>
                <a:latin typeface="Encode Sans Expanded" panose="00000505000000000000" pitchFamily="2" charset="0"/>
              </a:rPr>
              <a:t>accounting entry that does not generate expenses</a:t>
            </a:r>
            <a:endParaRPr lang="fr-BE" altLang="fr-FR" sz="1600" dirty="0">
              <a:solidFill>
                <a:schemeClr val="bg1"/>
              </a:solidFill>
              <a:latin typeface="Encode Sans Expanded" panose="00000505000000000000" pitchFamily="2" charset="0"/>
            </a:endParaRPr>
          </a:p>
          <a:p>
            <a:pPr eaLnBrk="1" hangingPunct="1">
              <a:spcBef>
                <a:spcPct val="0"/>
              </a:spcBef>
              <a:buFontTx/>
              <a:buNone/>
              <a:defRPr/>
            </a:pPr>
            <a:endParaRPr lang="fr-BE" altLang="fr-FR" sz="1600" dirty="0">
              <a:solidFill>
                <a:schemeClr val="bg1"/>
              </a:solidFill>
              <a:latin typeface="Encode Sans Expanded" panose="00000505000000000000" pitchFamily="2" charset="0"/>
            </a:endParaRPr>
          </a:p>
          <a:p>
            <a:pPr eaLnBrk="1" hangingPunct="1">
              <a:spcBef>
                <a:spcPct val="0"/>
              </a:spcBef>
              <a:buFontTx/>
              <a:buNone/>
              <a:defRPr/>
            </a:pPr>
            <a:r>
              <a:rPr lang="fr-BE" altLang="fr-FR" sz="1600" dirty="0">
                <a:solidFill>
                  <a:schemeClr val="bg1"/>
                </a:solidFill>
                <a:latin typeface="Encode Sans Expanded" panose="00000505000000000000" pitchFamily="2" charset="0"/>
                <a:sym typeface="Wingdings" pitchFamily="2" charset="2"/>
              </a:rPr>
              <a:t> </a:t>
            </a:r>
            <a:r>
              <a:rPr lang="en-US" altLang="fr-FR" sz="1600" b="1" dirty="0">
                <a:solidFill>
                  <a:schemeClr val="tx2"/>
                </a:solidFill>
                <a:latin typeface="Encode Sans Expanded" panose="00000505000000000000" pitchFamily="2" charset="0"/>
                <a:sym typeface="Wingdings" pitchFamily="2" charset="2"/>
              </a:rPr>
              <a:t>No impact on cash flow</a:t>
            </a:r>
            <a:r>
              <a:rPr lang="fr-BE" altLang="fr-FR" sz="1600" b="1" dirty="0">
                <a:solidFill>
                  <a:schemeClr val="tx2"/>
                </a:solidFill>
                <a:latin typeface="Encode Sans Expanded" panose="00000505000000000000" pitchFamily="2" charset="0"/>
                <a:sym typeface="Wingdings" pitchFamily="2" charset="2"/>
              </a:rPr>
              <a:t> </a:t>
            </a:r>
            <a:r>
              <a:rPr lang="fr-BE" altLang="fr-FR" sz="1600" dirty="0">
                <a:solidFill>
                  <a:schemeClr val="bg1"/>
                </a:solidFill>
                <a:latin typeface="Encode Sans Expanded" panose="00000505000000000000" pitchFamily="2" charset="0"/>
                <a:sym typeface="Wingdings" pitchFamily="2" charset="2"/>
              </a:rPr>
              <a:t>(no cash</a:t>
            </a:r>
            <a:r>
              <a:rPr lang="en-US" altLang="fr-FR" sz="1600" dirty="0">
                <a:solidFill>
                  <a:schemeClr val="bg1"/>
                </a:solidFill>
                <a:latin typeface="Encode Sans Expanded" panose="00000505000000000000" pitchFamily="2" charset="0"/>
                <a:sym typeface="Wingdings" pitchFamily="2" charset="2"/>
              </a:rPr>
              <a:t>-</a:t>
            </a:r>
            <a:r>
              <a:rPr lang="fr-BE" altLang="fr-FR" sz="1600" dirty="0">
                <a:solidFill>
                  <a:schemeClr val="bg1"/>
                </a:solidFill>
                <a:latin typeface="Encode Sans Expanded" panose="00000505000000000000" pitchFamily="2" charset="0"/>
                <a:sym typeface="Wingdings" pitchFamily="2" charset="2"/>
              </a:rPr>
              <a:t>out flow)</a:t>
            </a:r>
          </a:p>
        </p:txBody>
      </p:sp>
      <p:sp>
        <p:nvSpPr>
          <p:cNvPr id="41" name="Rectangle 40">
            <a:extLst>
              <a:ext uri="{FF2B5EF4-FFF2-40B4-BE49-F238E27FC236}">
                <a16:creationId xmlns:a16="http://schemas.microsoft.com/office/drawing/2014/main" id="{4923EB53-9A7C-40A3-8728-D84A2271A86F}"/>
              </a:ext>
            </a:extLst>
          </p:cNvPr>
          <p:cNvSpPr/>
          <p:nvPr/>
        </p:nvSpPr>
        <p:spPr>
          <a:xfrm>
            <a:off x="8513761" y="3010847"/>
            <a:ext cx="3175000" cy="30111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Box 45"/>
          <p:cNvSpPr txBox="1">
            <a:spLocks noChangeArrowheads="1"/>
          </p:cNvSpPr>
          <p:nvPr/>
        </p:nvSpPr>
        <p:spPr bwMode="auto">
          <a:xfrm>
            <a:off x="8689972" y="3152807"/>
            <a:ext cx="2890382" cy="253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71931" tIns="35965" rIns="71931" bIns="35965">
            <a:spAutoFit/>
          </a:bodyPr>
          <a:lstStyle>
            <a:lvl1pPr marL="342900" indent="-342900" eaLnBrk="0" hangingPunct="0">
              <a:spcBef>
                <a:spcPct val="20000"/>
              </a:spcBef>
              <a:buFont typeface="Arial" pitchFamily="34" charset="0"/>
              <a:defRPr sz="2000">
                <a:solidFill>
                  <a:srgbClr val="4C5356"/>
                </a:solidFill>
                <a:latin typeface="Calibri" pitchFamily="34" charset="0"/>
                <a:ea typeface="ＭＳ Ｐゴシック" pitchFamily="34" charset="-128"/>
                <a:cs typeface="Arial" pitchFamily="34" charset="0"/>
              </a:defRPr>
            </a:lvl1pPr>
            <a:lvl2pPr marL="388938" eaLnBrk="0" hangingPunct="0">
              <a:spcBef>
                <a:spcPct val="20000"/>
              </a:spcBef>
              <a:buClr>
                <a:schemeClr val="tx2"/>
              </a:buClr>
              <a:buFont typeface="Wingdings" pitchFamily="2" charset="2"/>
              <a:buChar char="§"/>
              <a:defRPr>
                <a:solidFill>
                  <a:srgbClr val="4C5356"/>
                </a:solidFill>
                <a:latin typeface="Calibri" pitchFamily="34" charset="0"/>
                <a:ea typeface="ＭＳ Ｐゴシック" pitchFamily="34" charset="-128"/>
                <a:cs typeface="Arial" pitchFamily="34" charset="0"/>
              </a:defRPr>
            </a:lvl2pPr>
            <a:lvl3pPr eaLnBrk="0" hangingPunct="0">
              <a:spcBef>
                <a:spcPct val="20000"/>
              </a:spcBef>
              <a:buClr>
                <a:srgbClr val="7F7F7F"/>
              </a:buClr>
              <a:buFont typeface="Wingdings" pitchFamily="2" charset="2"/>
              <a:buChar char="§"/>
              <a:defRPr sz="1600">
                <a:solidFill>
                  <a:srgbClr val="4C5356"/>
                </a:solidFill>
                <a:latin typeface="Calibri" pitchFamily="34" charset="0"/>
                <a:ea typeface="ＭＳ Ｐゴシック" pitchFamily="34" charset="-128"/>
                <a:cs typeface="Arial" pitchFamily="34" charset="0"/>
              </a:defRPr>
            </a:lvl3pPr>
            <a:lvl4pPr marL="1600200" indent="-228600" eaLnBrk="0" hangingPunct="0">
              <a:spcBef>
                <a:spcPct val="20000"/>
              </a:spcBef>
              <a:buClr>
                <a:srgbClr val="9A0054"/>
              </a:buClr>
              <a:buFont typeface="Wingdings" pitchFamily="2" charset="2"/>
              <a:buChar char="§"/>
              <a:defRPr sz="1400">
                <a:solidFill>
                  <a:srgbClr val="4C5356"/>
                </a:solidFill>
                <a:latin typeface="Calibri"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1400">
                <a:solidFill>
                  <a:srgbClr val="C00000"/>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1400">
                <a:solidFill>
                  <a:srgbClr val="C00000"/>
                </a:solidFill>
                <a:latin typeface="Calibri" pitchFamily="34" charset="0"/>
                <a:ea typeface="ＭＳ Ｐゴシック" pitchFamily="34" charset="-128"/>
              </a:defRPr>
            </a:lvl9pPr>
          </a:lstStyle>
          <a:p>
            <a:pPr marL="0" indent="0" eaLnBrk="1" hangingPunct="1">
              <a:spcBef>
                <a:spcPct val="0"/>
              </a:spcBef>
              <a:buFontTx/>
              <a:buNone/>
              <a:defRPr/>
            </a:pPr>
            <a:r>
              <a:rPr lang="en-US" altLang="fr-FR" sz="1600" dirty="0">
                <a:solidFill>
                  <a:schemeClr val="tx1"/>
                </a:solidFill>
                <a:latin typeface="Encode Sans Expanded" panose="00000505000000000000" pitchFamily="2" charset="0"/>
              </a:rPr>
              <a:t>In the event of resale after 4 years, the market value is close to 35%, whereas the book value of the vehicle = 0</a:t>
            </a:r>
            <a:endParaRPr lang="fr-FR" altLang="fr-FR" sz="1600" dirty="0">
              <a:solidFill>
                <a:schemeClr val="tx1"/>
              </a:solidFill>
              <a:latin typeface="Encode Sans Expanded" panose="00000505000000000000" pitchFamily="2" charset="0"/>
            </a:endParaRPr>
          </a:p>
          <a:p>
            <a:pPr marL="0" indent="0" eaLnBrk="1" hangingPunct="1">
              <a:spcBef>
                <a:spcPct val="0"/>
              </a:spcBef>
              <a:buFontTx/>
              <a:buNone/>
              <a:defRPr/>
            </a:pPr>
            <a:endParaRPr lang="fr-FR" altLang="fr-FR" sz="1600" dirty="0">
              <a:solidFill>
                <a:schemeClr val="tx1"/>
              </a:solidFill>
              <a:latin typeface="Encode Sans Expanded" panose="00000505000000000000" pitchFamily="2" charset="0"/>
            </a:endParaRPr>
          </a:p>
          <a:p>
            <a:pPr marL="0" indent="0" eaLnBrk="1" hangingPunct="1">
              <a:spcBef>
                <a:spcPct val="0"/>
              </a:spcBef>
              <a:buFontTx/>
              <a:buNone/>
              <a:defRPr/>
            </a:pPr>
            <a:r>
              <a:rPr lang="en-US" altLang="fr-FR" sz="1600" dirty="0">
                <a:solidFill>
                  <a:schemeClr val="tx1"/>
                </a:solidFill>
                <a:latin typeface="Encode Sans Expanded" panose="00000505000000000000" pitchFamily="2" charset="0"/>
              </a:rPr>
              <a:t>This generates an </a:t>
            </a:r>
            <a:r>
              <a:rPr lang="en-US" altLang="fr-FR" sz="1600" b="1" dirty="0">
                <a:solidFill>
                  <a:schemeClr val="tx2"/>
                </a:solidFill>
                <a:latin typeface="Encode Sans Expanded" panose="00000505000000000000" pitchFamily="2" charset="0"/>
              </a:rPr>
              <a:t>accounting profit </a:t>
            </a:r>
            <a:r>
              <a:rPr lang="en-US" altLang="fr-FR" sz="1600" dirty="0">
                <a:solidFill>
                  <a:schemeClr val="tx1"/>
                </a:solidFill>
                <a:latin typeface="Encode Sans Expanded" panose="00000505000000000000" pitchFamily="2" charset="0"/>
              </a:rPr>
              <a:t>called "capital gain" as well as a </a:t>
            </a:r>
            <a:r>
              <a:rPr lang="en-US" altLang="fr-FR" sz="1600" b="1" dirty="0">
                <a:solidFill>
                  <a:schemeClr val="tx2"/>
                </a:solidFill>
                <a:latin typeface="Encode Sans Expanded" panose="00000505000000000000" pitchFamily="2" charset="0"/>
              </a:rPr>
              <a:t>cash injection</a:t>
            </a:r>
            <a:endParaRPr lang="fr-FR" altLang="fr-FR" sz="1600" b="1" dirty="0">
              <a:solidFill>
                <a:schemeClr val="tx2"/>
              </a:solidFill>
              <a:latin typeface="Encode Sans Expanded" panose="00000505000000000000" pitchFamily="2" charset="0"/>
              <a:sym typeface="Wingdings" pitchFamily="2" charset="2"/>
            </a:endParaRPr>
          </a:p>
        </p:txBody>
      </p:sp>
      <p:sp>
        <p:nvSpPr>
          <p:cNvPr id="43" name="ZoneTexte 17">
            <a:extLst>
              <a:ext uri="{FF2B5EF4-FFF2-40B4-BE49-F238E27FC236}">
                <a16:creationId xmlns:a16="http://schemas.microsoft.com/office/drawing/2014/main" id="{235EB6DF-4487-D4BF-ADF1-BE26183ADC02}"/>
              </a:ext>
            </a:extLst>
          </p:cNvPr>
          <p:cNvSpPr txBox="1"/>
          <p:nvPr/>
        </p:nvSpPr>
        <p:spPr>
          <a:xfrm>
            <a:off x="1655427" y="4758359"/>
            <a:ext cx="1845807" cy="1200329"/>
          </a:xfrm>
          <a:prstGeom prst="rect">
            <a:avLst/>
          </a:prstGeom>
          <a:solidFill>
            <a:srgbClr val="E94E24"/>
          </a:solidFill>
        </p:spPr>
        <p:txBody>
          <a:bodyPr wrap="square" rtlCol="0">
            <a:spAutoFit/>
          </a:bodyPr>
          <a:lstStyle/>
          <a:p>
            <a:r>
              <a:rPr lang="en-US" sz="1200" dirty="0">
                <a:solidFill>
                  <a:schemeClr val="bg1"/>
                </a:solidFill>
                <a:latin typeface="+mj-lt"/>
                <a:cs typeface="Arial"/>
              </a:rPr>
              <a:t>Private vehicles are subject to a</a:t>
            </a:r>
          </a:p>
          <a:p>
            <a:r>
              <a:rPr lang="en-US" sz="1200" dirty="0">
                <a:solidFill>
                  <a:schemeClr val="bg1"/>
                </a:solidFill>
                <a:latin typeface="+mj-lt"/>
                <a:cs typeface="Arial"/>
              </a:rPr>
              <a:t>non-deductible depreciation rule (see taxation course)</a:t>
            </a:r>
            <a:endParaRPr lang="fr-FR" sz="1200" dirty="0">
              <a:solidFill>
                <a:schemeClr val="bg1"/>
              </a:solidFill>
              <a:latin typeface="+mj-lt"/>
              <a:cs typeface="Arial"/>
            </a:endParaRPr>
          </a:p>
        </p:txBody>
      </p:sp>
      <p:pic>
        <p:nvPicPr>
          <p:cNvPr id="11" name="Graphic 10" descr="Warning with solid fill">
            <a:extLst>
              <a:ext uri="{FF2B5EF4-FFF2-40B4-BE49-F238E27FC236}">
                <a16:creationId xmlns:a16="http://schemas.microsoft.com/office/drawing/2014/main" id="{61C64379-DABC-831D-42A5-6560F42B4F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120" y="4859622"/>
            <a:ext cx="914400" cy="914400"/>
          </a:xfrm>
          <a:prstGeom prst="rect">
            <a:avLst/>
          </a:prstGeom>
        </p:spPr>
      </p:pic>
      <p:pic>
        <p:nvPicPr>
          <p:cNvPr id="22" name="Picture 2" descr="Drapeaux Monde Banque d'images et photos libres de droit - iStock">
            <a:extLst>
              <a:ext uri="{FF2B5EF4-FFF2-40B4-BE49-F238E27FC236}">
                <a16:creationId xmlns:a16="http://schemas.microsoft.com/office/drawing/2014/main" id="{AAE657DB-1A17-BC9F-E930-92658BBB81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860503B-A0F4-0947-419C-03C19A1C1F0B}"/>
              </a:ext>
            </a:extLst>
          </p:cNvPr>
          <p:cNvSpPr txBox="1"/>
          <p:nvPr/>
        </p:nvSpPr>
        <p:spPr>
          <a:xfrm>
            <a:off x="9272588" y="2128770"/>
            <a:ext cx="2307765" cy="369332"/>
          </a:xfrm>
          <a:prstGeom prst="rect">
            <a:avLst/>
          </a:prstGeom>
          <a:noFill/>
        </p:spPr>
        <p:txBody>
          <a:bodyPr wrap="square" rtlCol="0">
            <a:spAutoFit/>
          </a:bodyPr>
          <a:lstStyle/>
          <a:p>
            <a:pPr algn="r"/>
            <a:r>
              <a:rPr lang="fr-BE" dirty="0" err="1">
                <a:solidFill>
                  <a:schemeClr val="accent4"/>
                </a:solidFill>
                <a:latin typeface="+mj-lt"/>
              </a:rPr>
              <a:t>Vehicle</a:t>
            </a:r>
            <a:r>
              <a:rPr lang="fr-BE" dirty="0">
                <a:solidFill>
                  <a:schemeClr val="accent4"/>
                </a:solidFill>
                <a:latin typeface="+mj-lt"/>
              </a:rPr>
              <a:t> resale</a:t>
            </a:r>
            <a:endParaRPr lang="en-US" dirty="0">
              <a:solidFill>
                <a:schemeClr val="accent4"/>
              </a:solidFill>
              <a:latin typeface="+mj-lt"/>
            </a:endParaRPr>
          </a:p>
        </p:txBody>
      </p:sp>
    </p:spTree>
    <p:extLst>
      <p:ext uri="{BB962C8B-B14F-4D97-AF65-F5344CB8AC3E}">
        <p14:creationId xmlns:p14="http://schemas.microsoft.com/office/powerpoint/2010/main" val="42587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40" grpId="0" animBg="1"/>
      <p:bldP spid="31" grpId="0"/>
      <p:bldP spid="41" grpId="0" animBg="1"/>
      <p:bldP spid="32" grpId="0"/>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fr-FR" dirty="0"/>
              <a:t>the concept of </a:t>
            </a:r>
            <a:r>
              <a:rPr lang="fr-FR" dirty="0" err="1"/>
              <a:t>depreciation</a:t>
            </a:r>
            <a:endParaRPr lang="fr-FR" dirty="0"/>
          </a:p>
        </p:txBody>
      </p:sp>
      <p:sp>
        <p:nvSpPr>
          <p:cNvPr id="5" name="Text Placeholder 4">
            <a:extLst>
              <a:ext uri="{FF2B5EF4-FFF2-40B4-BE49-F238E27FC236}">
                <a16:creationId xmlns:a16="http://schemas.microsoft.com/office/drawing/2014/main" id="{9099D28E-9D38-6095-1175-E122F8520F4F}"/>
              </a:ext>
            </a:extLst>
          </p:cNvPr>
          <p:cNvSpPr>
            <a:spLocks noGrp="1"/>
          </p:cNvSpPr>
          <p:nvPr>
            <p:ph type="body" sz="quarter" idx="19"/>
          </p:nvPr>
        </p:nvSpPr>
        <p:spPr/>
        <p:txBody>
          <a:bodyPr/>
          <a:lstStyle/>
          <a:p>
            <a:r>
              <a:rPr lang="fr-BE"/>
              <a:t>04</a:t>
            </a:r>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Digital TASK - Which of the following items should be depreciated?</a:t>
            </a:r>
            <a:endParaRPr lang="fr-FR" dirty="0"/>
          </a:p>
        </p:txBody>
      </p:sp>
      <p:pic>
        <p:nvPicPr>
          <p:cNvPr id="26" name="Picture 2" descr="Tableau blanc">
            <a:extLst>
              <a:ext uri="{FF2B5EF4-FFF2-40B4-BE49-F238E27FC236}">
                <a16:creationId xmlns:a16="http://schemas.microsoft.com/office/drawing/2014/main" id="{6F877B06-30A8-411B-96CA-3E786F5189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24" name="TextBox 23">
            <a:extLst>
              <a:ext uri="{FF2B5EF4-FFF2-40B4-BE49-F238E27FC236}">
                <a16:creationId xmlns:a16="http://schemas.microsoft.com/office/drawing/2014/main" id="{9BC38C57-E1F6-4DD6-B022-A105CDAE5264}"/>
              </a:ext>
            </a:extLst>
          </p:cNvPr>
          <p:cNvSpPr txBox="1"/>
          <p:nvPr/>
        </p:nvSpPr>
        <p:spPr>
          <a:xfrm>
            <a:off x="1220486" y="1559277"/>
            <a:ext cx="5428527" cy="369332"/>
          </a:xfrm>
          <a:prstGeom prst="rect">
            <a:avLst/>
          </a:prstGeom>
          <a:noFill/>
        </p:spPr>
        <p:txBody>
          <a:bodyPr wrap="square" rtlCol="0">
            <a:spAutoFit/>
          </a:bodyPr>
          <a:lstStyle/>
          <a:p>
            <a:r>
              <a:rPr lang="fr-BE" dirty="0"/>
              <a:t>Digital </a:t>
            </a:r>
            <a:r>
              <a:rPr lang="fr-BE" dirty="0" err="1"/>
              <a:t>activity</a:t>
            </a:r>
            <a:r>
              <a:rPr lang="fr-BE" dirty="0"/>
              <a:t> MCQ</a:t>
            </a:r>
          </a:p>
        </p:txBody>
      </p:sp>
      <p:graphicFrame>
        <p:nvGraphicFramePr>
          <p:cNvPr id="8" name="Tableau 11">
            <a:extLst>
              <a:ext uri="{FF2B5EF4-FFF2-40B4-BE49-F238E27FC236}">
                <a16:creationId xmlns:a16="http://schemas.microsoft.com/office/drawing/2014/main" id="{16A5AA76-92BF-B38F-D565-3A2F1C3B28DB}"/>
              </a:ext>
            </a:extLst>
          </p:cNvPr>
          <p:cNvGraphicFramePr>
            <a:graphicFrameLocks noGrp="1"/>
          </p:cNvGraphicFramePr>
          <p:nvPr>
            <p:extLst>
              <p:ext uri="{D42A27DB-BD31-4B8C-83A1-F6EECF244321}">
                <p14:modId xmlns:p14="http://schemas.microsoft.com/office/powerpoint/2010/main" val="4097830026"/>
              </p:ext>
            </p:extLst>
          </p:nvPr>
        </p:nvGraphicFramePr>
        <p:xfrm>
          <a:off x="1774341" y="2597409"/>
          <a:ext cx="5212397" cy="2701314"/>
        </p:xfrm>
        <a:graphic>
          <a:graphicData uri="http://schemas.openxmlformats.org/drawingml/2006/table">
            <a:tbl>
              <a:tblPr firstRow="1" bandRow="1">
                <a:tableStyleId>{2D5ABB26-0587-4C30-8999-92F81FD0307C}</a:tableStyleId>
              </a:tblPr>
              <a:tblGrid>
                <a:gridCol w="5212397">
                  <a:extLst>
                    <a:ext uri="{9D8B030D-6E8A-4147-A177-3AD203B41FA5}">
                      <a16:colId xmlns:a16="http://schemas.microsoft.com/office/drawing/2014/main" val="237830825"/>
                    </a:ext>
                  </a:extLst>
                </a:gridCol>
              </a:tblGrid>
              <a:tr h="450219">
                <a:tc>
                  <a:txBody>
                    <a:bodyPr/>
                    <a:lstStyle/>
                    <a:p>
                      <a:r>
                        <a:rPr lang="fr-BE" dirty="0"/>
                        <a:t>Real </a:t>
                      </a:r>
                      <a:r>
                        <a:rPr lang="fr-BE" dirty="0" err="1"/>
                        <a:t>estate</a:t>
                      </a:r>
                      <a:r>
                        <a:rPr lang="fr-BE" dirty="0"/>
                        <a:t> (</a:t>
                      </a:r>
                      <a:r>
                        <a:rPr lang="fr-BE" dirty="0" err="1"/>
                        <a:t>rental</a:t>
                      </a:r>
                      <a:r>
                        <a:rPr lang="fr-BE" dirty="0"/>
                        <a:t>)</a:t>
                      </a:r>
                    </a:p>
                  </a:txBody>
                  <a:tcPr/>
                </a:tc>
                <a:extLst>
                  <a:ext uri="{0D108BD9-81ED-4DB2-BD59-A6C34878D82A}">
                    <a16:rowId xmlns:a16="http://schemas.microsoft.com/office/drawing/2014/main" val="564486612"/>
                  </a:ext>
                </a:extLst>
              </a:tr>
              <a:tr h="450219">
                <a:tc>
                  <a:txBody>
                    <a:bodyPr/>
                    <a:lstStyle/>
                    <a:p>
                      <a:r>
                        <a:rPr lang="fr-BE" dirty="0" err="1"/>
                        <a:t>Vehicles</a:t>
                      </a:r>
                      <a:r>
                        <a:rPr lang="fr-BE" dirty="0"/>
                        <a:t> (cash </a:t>
                      </a:r>
                      <a:r>
                        <a:rPr lang="fr-BE" dirty="0" err="1"/>
                        <a:t>purchase</a:t>
                      </a:r>
                      <a:r>
                        <a:rPr lang="fr-BE" dirty="0"/>
                        <a:t>)</a:t>
                      </a:r>
                    </a:p>
                  </a:txBody>
                  <a:tcPr>
                    <a:solidFill>
                      <a:schemeClr val="bg1">
                        <a:lumMod val="85000"/>
                      </a:schemeClr>
                    </a:solidFill>
                  </a:tcPr>
                </a:tc>
                <a:extLst>
                  <a:ext uri="{0D108BD9-81ED-4DB2-BD59-A6C34878D82A}">
                    <a16:rowId xmlns:a16="http://schemas.microsoft.com/office/drawing/2014/main" val="3347882926"/>
                  </a:ext>
                </a:extLst>
              </a:tr>
              <a:tr h="450219">
                <a:tc>
                  <a:txBody>
                    <a:bodyPr/>
                    <a:lstStyle/>
                    <a:p>
                      <a:r>
                        <a:rPr lang="fr-BE" dirty="0" err="1"/>
                        <a:t>Vehicles</a:t>
                      </a:r>
                      <a:r>
                        <a:rPr lang="fr-BE" dirty="0"/>
                        <a:t> (</a:t>
                      </a:r>
                      <a:r>
                        <a:rPr lang="fr-BE" dirty="0" err="1"/>
                        <a:t>leased</a:t>
                      </a:r>
                      <a:r>
                        <a:rPr lang="fr-BE" dirty="0"/>
                        <a:t>)</a:t>
                      </a:r>
                    </a:p>
                  </a:txBody>
                  <a:tcPr/>
                </a:tc>
                <a:extLst>
                  <a:ext uri="{0D108BD9-81ED-4DB2-BD59-A6C34878D82A}">
                    <a16:rowId xmlns:a16="http://schemas.microsoft.com/office/drawing/2014/main" val="944487934"/>
                  </a:ext>
                </a:extLst>
              </a:tr>
              <a:tr h="450219">
                <a:tc>
                  <a:txBody>
                    <a:bodyPr/>
                    <a:lstStyle/>
                    <a:p>
                      <a:r>
                        <a:rPr lang="fr-BE" dirty="0"/>
                        <a:t>Computers</a:t>
                      </a:r>
                    </a:p>
                  </a:txBody>
                  <a:tcPr>
                    <a:solidFill>
                      <a:schemeClr val="bg1">
                        <a:lumMod val="85000"/>
                      </a:schemeClr>
                    </a:solidFill>
                  </a:tcPr>
                </a:tc>
                <a:extLst>
                  <a:ext uri="{0D108BD9-81ED-4DB2-BD59-A6C34878D82A}">
                    <a16:rowId xmlns:a16="http://schemas.microsoft.com/office/drawing/2014/main" val="3367242252"/>
                  </a:ext>
                </a:extLst>
              </a:tr>
              <a:tr h="450219">
                <a:tc>
                  <a:txBody>
                    <a:bodyPr/>
                    <a:lstStyle/>
                    <a:p>
                      <a:r>
                        <a:rPr lang="fr-BE" dirty="0"/>
                        <a:t>Office supplies (</a:t>
                      </a:r>
                      <a:r>
                        <a:rPr lang="fr-BE" dirty="0" err="1"/>
                        <a:t>paper</a:t>
                      </a:r>
                      <a:r>
                        <a:rPr lang="fr-BE" dirty="0"/>
                        <a:t>, </a:t>
                      </a:r>
                      <a:r>
                        <a:rPr lang="fr-BE" dirty="0" err="1"/>
                        <a:t>ink</a:t>
                      </a:r>
                      <a:r>
                        <a:rPr lang="fr-BE" dirty="0"/>
                        <a:t> </a:t>
                      </a:r>
                      <a:r>
                        <a:rPr lang="fr-BE" dirty="0" err="1"/>
                        <a:t>cartridges</a:t>
                      </a:r>
                      <a:r>
                        <a:rPr lang="fr-BE" dirty="0"/>
                        <a:t>...)</a:t>
                      </a:r>
                    </a:p>
                  </a:txBody>
                  <a:tcPr/>
                </a:tc>
                <a:extLst>
                  <a:ext uri="{0D108BD9-81ED-4DB2-BD59-A6C34878D82A}">
                    <a16:rowId xmlns:a16="http://schemas.microsoft.com/office/drawing/2014/main" val="250710886"/>
                  </a:ext>
                </a:extLst>
              </a:tr>
              <a:tr h="450219">
                <a:tc>
                  <a:txBody>
                    <a:bodyPr/>
                    <a:lstStyle/>
                    <a:p>
                      <a:r>
                        <a:rPr lang="fr-BE" dirty="0"/>
                        <a:t>Advertising and </a:t>
                      </a:r>
                      <a:r>
                        <a:rPr lang="fr-BE" dirty="0" err="1"/>
                        <a:t>telephone</a:t>
                      </a:r>
                      <a:r>
                        <a:rPr lang="fr-BE" dirty="0"/>
                        <a:t> </a:t>
                      </a:r>
                      <a:r>
                        <a:rPr lang="fr-BE" dirty="0" err="1"/>
                        <a:t>costs</a:t>
                      </a:r>
                      <a:endParaRPr lang="fr-BE" dirty="0"/>
                    </a:p>
                  </a:txBody>
                  <a:tcPr>
                    <a:solidFill>
                      <a:schemeClr val="bg1">
                        <a:lumMod val="85000"/>
                      </a:schemeClr>
                    </a:solidFill>
                  </a:tcPr>
                </a:tc>
                <a:extLst>
                  <a:ext uri="{0D108BD9-81ED-4DB2-BD59-A6C34878D82A}">
                    <a16:rowId xmlns:a16="http://schemas.microsoft.com/office/drawing/2014/main" val="4204309137"/>
                  </a:ext>
                </a:extLst>
              </a:tr>
            </a:tbl>
          </a:graphicData>
        </a:graphic>
      </p:graphicFrame>
      <p:pic>
        <p:nvPicPr>
          <p:cNvPr id="9" name="Graphique 12" descr="Badge Tick1 avec un remplissage uni">
            <a:extLst>
              <a:ext uri="{FF2B5EF4-FFF2-40B4-BE49-F238E27FC236}">
                <a16:creationId xmlns:a16="http://schemas.microsoft.com/office/drawing/2014/main" id="{97BE5F90-F6EA-350B-EAB8-83D7C0F0AFE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42898" y="3008051"/>
            <a:ext cx="487680" cy="487680"/>
          </a:xfrm>
          <a:prstGeom prst="rect">
            <a:avLst/>
          </a:prstGeom>
        </p:spPr>
      </p:pic>
      <p:pic>
        <p:nvPicPr>
          <p:cNvPr id="10" name="Graphique 13" descr="Badge Tick1 avec un remplissage uni">
            <a:extLst>
              <a:ext uri="{FF2B5EF4-FFF2-40B4-BE49-F238E27FC236}">
                <a16:creationId xmlns:a16="http://schemas.microsoft.com/office/drawing/2014/main" id="{8487C09B-5A34-D76C-85DD-E3DFFC54486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42898" y="3903826"/>
            <a:ext cx="487680" cy="487680"/>
          </a:xfrm>
          <a:prstGeom prst="rect">
            <a:avLst/>
          </a:prstGeom>
        </p:spPr>
      </p:pic>
      <p:pic>
        <p:nvPicPr>
          <p:cNvPr id="11" name="Picture 2" descr="Drapeaux Monde Banque d'images et photos libres de droit - iStock">
            <a:extLst>
              <a:ext uri="{FF2B5EF4-FFF2-40B4-BE49-F238E27FC236}">
                <a16:creationId xmlns:a16="http://schemas.microsoft.com/office/drawing/2014/main" id="{7C59435D-1F4D-4F90-6855-980607F10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12344-7BC1-0FAC-EF1A-E0A1095FA818}"/>
              </a:ext>
            </a:extLst>
          </p:cNvPr>
          <p:cNvSpPr>
            <a:spLocks noGrp="1"/>
          </p:cNvSpPr>
          <p:nvPr>
            <p:ph type="body" idx="1"/>
          </p:nvPr>
        </p:nvSpPr>
        <p:spPr>
          <a:xfrm>
            <a:off x="1" y="116474"/>
            <a:ext cx="9683261" cy="335964"/>
          </a:xfrm>
        </p:spPr>
        <p:txBody>
          <a:bodyPr vert="horz" wrap="square" lIns="990000" tIns="0" rIns="360000" bIns="0" rtlCol="0" anchor="ctr">
            <a:normAutofit/>
          </a:bodyPr>
          <a:lstStyle/>
          <a:p>
            <a:r>
              <a:rPr lang="fr-FR" dirty="0"/>
              <a:t>the concept of </a:t>
            </a:r>
            <a:r>
              <a:rPr lang="fr-FR" dirty="0" err="1"/>
              <a:t>depreciation</a:t>
            </a:r>
            <a:endParaRPr lang="fr-FR" dirty="0"/>
          </a:p>
        </p:txBody>
      </p:sp>
      <p:sp>
        <p:nvSpPr>
          <p:cNvPr id="13" name="Text Placeholder 12">
            <a:extLst>
              <a:ext uri="{FF2B5EF4-FFF2-40B4-BE49-F238E27FC236}">
                <a16:creationId xmlns:a16="http://schemas.microsoft.com/office/drawing/2014/main" id="{A75A29E9-86C8-4B15-BED4-C07054201595}"/>
              </a:ext>
            </a:extLst>
          </p:cNvPr>
          <p:cNvSpPr>
            <a:spLocks noGrp="1"/>
          </p:cNvSpPr>
          <p:nvPr>
            <p:ph type="body" sz="quarter" idx="19"/>
          </p:nvPr>
        </p:nvSpPr>
        <p:spPr>
          <a:xfrm>
            <a:off x="1" y="116474"/>
            <a:ext cx="745715" cy="334800"/>
          </a:xfrm>
        </p:spPr>
        <p:txBody>
          <a:bodyPr vert="horz" wrap="square" lIns="91440" tIns="45720" rIns="91440" bIns="45720" rtlCol="0">
            <a:normAutofit/>
          </a:bodyPr>
          <a:lstStyle/>
          <a:p>
            <a:pPr>
              <a:lnSpc>
                <a:spcPct val="95000"/>
              </a:lnSpc>
              <a:spcAft>
                <a:spcPts val="600"/>
              </a:spcAft>
            </a:pPr>
            <a:r>
              <a:rPr lang="en-US" b="0" kern="1200">
                <a:latin typeface="+mj-lt"/>
                <a:ea typeface="+mn-ea"/>
                <a:cs typeface="+mn-cs"/>
              </a:rPr>
              <a:t>04</a:t>
            </a:r>
          </a:p>
        </p:txBody>
      </p:sp>
      <p:pic>
        <p:nvPicPr>
          <p:cNvPr id="16" name="Picture 2" descr="Remember&amp;amp;quot; : les mémoires vivent | Région Normandie">
            <a:extLst>
              <a:ext uri="{FF2B5EF4-FFF2-40B4-BE49-F238E27FC236}">
                <a16:creationId xmlns:a16="http://schemas.microsoft.com/office/drawing/2014/main" id="{775B3690-DE30-B82A-902E-E2E970D12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7" r="44130"/>
          <a:stretch/>
        </p:blipFill>
        <p:spPr bwMode="auto">
          <a:xfrm>
            <a:off x="6553200" y="1128410"/>
            <a:ext cx="5499370" cy="5039202"/>
          </a:xfrm>
          <a:prstGeom prst="rect">
            <a:avLst/>
          </a:prstGeom>
          <a:solidFill>
            <a:srgbClr val="FFFFFF"/>
          </a:solidFill>
          <a:ln w="3175">
            <a:noFill/>
          </a:ln>
        </p:spPr>
      </p:pic>
      <p:sp>
        <p:nvSpPr>
          <p:cNvPr id="21" name="Title 5">
            <a:extLst>
              <a:ext uri="{FF2B5EF4-FFF2-40B4-BE49-F238E27FC236}">
                <a16:creationId xmlns:a16="http://schemas.microsoft.com/office/drawing/2014/main" id="{BA0F1E14-06C2-4217-CBCD-F0B6CC844897}"/>
              </a:ext>
            </a:extLst>
          </p:cNvPr>
          <p:cNvSpPr>
            <a:spLocks noGrp="1"/>
          </p:cNvSpPr>
          <p:nvPr>
            <p:ph type="title"/>
          </p:nvPr>
        </p:nvSpPr>
        <p:spPr>
          <a:xfrm>
            <a:off x="643890" y="1128410"/>
            <a:ext cx="5452110" cy="5039202"/>
          </a:xfrm>
        </p:spPr>
        <p:txBody>
          <a:bodyPr/>
          <a:lstStyle/>
          <a:p>
            <a:r>
              <a:rPr lang="fr-BE" dirty="0" err="1"/>
              <a:t>Depreciation</a:t>
            </a:r>
            <a:br>
              <a:rPr lang="fr-BE" dirty="0"/>
            </a:br>
            <a:endParaRPr lang="en-US" dirty="0"/>
          </a:p>
        </p:txBody>
      </p:sp>
      <p:sp>
        <p:nvSpPr>
          <p:cNvPr id="9" name="TextBox 8">
            <a:extLst>
              <a:ext uri="{FF2B5EF4-FFF2-40B4-BE49-F238E27FC236}">
                <a16:creationId xmlns:a16="http://schemas.microsoft.com/office/drawing/2014/main" id="{421EED60-A9EA-36D8-4805-1DB901902834}"/>
              </a:ext>
            </a:extLst>
          </p:cNvPr>
          <p:cNvSpPr txBox="1"/>
          <p:nvPr/>
        </p:nvSpPr>
        <p:spPr>
          <a:xfrm rot="5400000">
            <a:off x="55901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vert="horz" wrap="square" lIns="91440" tIns="45720" rIns="91440" bIns="45720" rtlCol="0">
            <a:normAutofit/>
          </a:bodyPr>
          <a:lstStyle/>
          <a:p>
            <a:pPr defTabSz="685800">
              <a:lnSpc>
                <a:spcPct val="95000"/>
              </a:lnSpc>
              <a:spcAft>
                <a:spcPts val="600"/>
              </a:spcAft>
            </a:pPr>
            <a:endParaRPr lang="en-US" sz="1100" b="0" kern="1200" cap="all">
              <a:solidFill>
                <a:schemeClr val="tx2"/>
              </a:solidFill>
              <a:latin typeface="+mj-lt"/>
              <a:ea typeface="+mn-ea"/>
              <a:cs typeface="+mn-cs"/>
            </a:endParaRPr>
          </a:p>
        </p:txBody>
      </p:sp>
      <p:sp>
        <p:nvSpPr>
          <p:cNvPr id="20" name="TextBox 19">
            <a:extLst>
              <a:ext uri="{FF2B5EF4-FFF2-40B4-BE49-F238E27FC236}">
                <a16:creationId xmlns:a16="http://schemas.microsoft.com/office/drawing/2014/main" id="{4BE77550-A042-607F-9BD1-D07AF6B608D7}"/>
              </a:ext>
            </a:extLst>
          </p:cNvPr>
          <p:cNvSpPr txBox="1"/>
          <p:nvPr/>
        </p:nvSpPr>
        <p:spPr>
          <a:xfrm>
            <a:off x="5937520" y="674421"/>
            <a:ext cx="6115050" cy="297004"/>
          </a:xfrm>
          <a:prstGeom prst="rect">
            <a:avLst/>
          </a:prstGeom>
          <a:noFill/>
        </p:spPr>
        <p:txBody>
          <a:bodyPr wrap="square">
            <a:spAutoFit/>
          </a:bodyPr>
          <a:lstStyle/>
          <a:p>
            <a:pPr algn="r" defTabSz="685800">
              <a:lnSpc>
                <a:spcPct val="95000"/>
              </a:lnSpc>
              <a:spcAft>
                <a:spcPts val="600"/>
              </a:spcAft>
            </a:pPr>
            <a:r>
              <a:rPr lang="en-US" sz="1400" cap="all" dirty="0">
                <a:solidFill>
                  <a:schemeClr val="tx2"/>
                </a:solidFill>
                <a:latin typeface="+mj-lt"/>
                <a:ea typeface="+mj-ea"/>
                <a:cs typeface="+mj-cs"/>
              </a:rPr>
              <a:t>Depreciation - TO REMEMBER</a:t>
            </a:r>
          </a:p>
        </p:txBody>
      </p:sp>
      <p:sp>
        <p:nvSpPr>
          <p:cNvPr id="18" name="TextBox 17">
            <a:extLst>
              <a:ext uri="{FF2B5EF4-FFF2-40B4-BE49-F238E27FC236}">
                <a16:creationId xmlns:a16="http://schemas.microsoft.com/office/drawing/2014/main" id="{222A47B2-09A6-FC80-BE5C-A00D5AAF1F53}"/>
              </a:ext>
            </a:extLst>
          </p:cNvPr>
          <p:cNvSpPr txBox="1"/>
          <p:nvPr/>
        </p:nvSpPr>
        <p:spPr>
          <a:xfrm>
            <a:off x="1034780" y="2309138"/>
            <a:ext cx="4902740"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Reflects in the accounts the loss of economic value of an asset (tangible fixed asset)</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Charge deductible from the accounting result </a:t>
            </a:r>
            <a:r>
              <a:rPr lang="fr-FR" sz="1400" dirty="0">
                <a:solidFill>
                  <a:schemeClr val="bg1"/>
                </a:solidFill>
                <a:sym typeface="Wingdings" panose="05000000000000000000" pitchFamily="2" charset="2"/>
              </a:rPr>
              <a:t> </a:t>
            </a:r>
            <a:r>
              <a:rPr lang="en-US" sz="1400" dirty="0">
                <a:solidFill>
                  <a:schemeClr val="bg1"/>
                </a:solidFill>
              </a:rPr>
              <a:t>it reduces the result, thus the tax</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Charge that does not generate a cash-out flow</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In case of resale of a fully depreciated asset</a:t>
            </a:r>
            <a:r>
              <a:rPr lang="fr-FR" sz="1400" dirty="0">
                <a:solidFill>
                  <a:schemeClr val="bg1"/>
                </a:solidFill>
                <a:sym typeface="Wingdings" panose="05000000000000000000" pitchFamily="2" charset="2"/>
              </a:rPr>
              <a:t> </a:t>
            </a:r>
            <a:r>
              <a:rPr lang="en-US" sz="1400" dirty="0">
                <a:solidFill>
                  <a:schemeClr val="bg1"/>
                </a:solidFill>
              </a:rPr>
              <a:t> taxable capital gain</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Specific tax rules (partially non-deductible depreciation) for cars</a:t>
            </a:r>
            <a:endParaRPr lang="fr-BE" sz="1400" dirty="0">
              <a:solidFill>
                <a:schemeClr val="bg1"/>
              </a:solidFill>
            </a:endParaRPr>
          </a:p>
        </p:txBody>
      </p:sp>
      <p:pic>
        <p:nvPicPr>
          <p:cNvPr id="10" name="Picture 2" descr="Drapeaux Monde Banque d'images et photos libres de droit - iStock">
            <a:extLst>
              <a:ext uri="{FF2B5EF4-FFF2-40B4-BE49-F238E27FC236}">
                <a16:creationId xmlns:a16="http://schemas.microsoft.com/office/drawing/2014/main" id="{A740BB01-11E8-54CE-AB59-419E1117B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82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35EFFDF-E88A-624F-901B-1011595D5C47}"/>
              </a:ext>
            </a:extLst>
          </p:cNvPr>
          <p:cNvSpPr>
            <a:spLocks noGrp="1"/>
          </p:cNvSpPr>
          <p:nvPr>
            <p:ph type="body" idx="1"/>
          </p:nvPr>
        </p:nvSpPr>
        <p:spPr/>
        <p:txBody>
          <a:bodyPr/>
          <a:lstStyle/>
          <a:p>
            <a:r>
              <a:rPr lang="fr-FR"/>
              <a:t>introduction</a:t>
            </a:r>
          </a:p>
        </p:txBody>
      </p:sp>
      <p:sp>
        <p:nvSpPr>
          <p:cNvPr id="4" name="Espace réservé du texte 3"/>
          <p:cNvSpPr>
            <a:spLocks noGrp="1"/>
          </p:cNvSpPr>
          <p:nvPr>
            <p:ph type="body" sz="quarter" idx="15"/>
          </p:nvPr>
        </p:nvSpPr>
        <p:spPr/>
        <p:txBody>
          <a:bodyPr/>
          <a:lstStyle/>
          <a:p>
            <a:r>
              <a:rPr lang="fr-FR" dirty="0"/>
              <a:t>Virtual </a:t>
            </a:r>
            <a:r>
              <a:rPr lang="fr-FR" dirty="0" err="1"/>
              <a:t>classroom</a:t>
            </a:r>
            <a:r>
              <a:rPr lang="fr-FR" dirty="0"/>
              <a:t> </a:t>
            </a:r>
            <a:r>
              <a:rPr lang="fr-FR" dirty="0" err="1"/>
              <a:t>environment</a:t>
            </a:r>
            <a:endParaRPr lang="fr-FR" dirty="0"/>
          </a:p>
        </p:txBody>
      </p:sp>
      <p:grpSp>
        <p:nvGrpSpPr>
          <p:cNvPr id="2" name="Groupe 1"/>
          <p:cNvGrpSpPr/>
          <p:nvPr/>
        </p:nvGrpSpPr>
        <p:grpSpPr>
          <a:xfrm>
            <a:off x="1470149" y="1096962"/>
            <a:ext cx="9441691" cy="5300123"/>
            <a:chOff x="1252464" y="820790"/>
            <a:chExt cx="9441691" cy="5679536"/>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465"/>
            <a:stretch/>
          </p:blipFill>
          <p:spPr>
            <a:xfrm>
              <a:off x="1252464" y="820790"/>
              <a:ext cx="9441691" cy="5679536"/>
            </a:xfrm>
            <a:prstGeom prst="rect">
              <a:avLst/>
            </a:prstGeom>
          </p:spPr>
        </p:pic>
        <p:pic>
          <p:nvPicPr>
            <p:cNvPr id="16" name="Image 15"/>
            <p:cNvPicPr>
              <a:picLocks/>
            </p:cNvPicPr>
            <p:nvPr/>
          </p:nvPicPr>
          <p:blipFill rotWithShape="1">
            <a:blip r:embed="rId4"/>
            <a:srcRect t="-1" r="27547" b="-10422"/>
            <a:stretch/>
          </p:blipFill>
          <p:spPr>
            <a:xfrm>
              <a:off x="8373991" y="4036400"/>
              <a:ext cx="2298000" cy="215438"/>
            </a:xfrm>
            <a:prstGeom prst="rect">
              <a:avLst/>
            </a:prstGeom>
          </p:spPr>
        </p:pic>
        <p:pic>
          <p:nvPicPr>
            <p:cNvPr id="17" name="Grafik 6"/>
            <p:cNvPicPr>
              <a:picLocks noChangeAspect="1"/>
            </p:cNvPicPr>
            <p:nvPr/>
          </p:nvPicPr>
          <p:blipFill rotWithShape="1">
            <a:blip r:embed="rId5"/>
            <a:srcRect l="3524" t="1975" r="76164" b="70438"/>
            <a:stretch/>
          </p:blipFill>
          <p:spPr>
            <a:xfrm>
              <a:off x="5045864" y="843513"/>
              <a:ext cx="3192731" cy="2619677"/>
            </a:xfrm>
            <a:prstGeom prst="rect">
              <a:avLst/>
            </a:prstGeom>
          </p:spPr>
        </p:pic>
        <p:pic>
          <p:nvPicPr>
            <p:cNvPr id="18" name="Grafik 5"/>
            <p:cNvPicPr>
              <a:picLocks noChangeAspect="1"/>
            </p:cNvPicPr>
            <p:nvPr/>
          </p:nvPicPr>
          <p:blipFill rotWithShape="1">
            <a:blip r:embed="rId6"/>
            <a:srcRect l="3420" t="2148" r="79809" b="83542"/>
            <a:stretch/>
          </p:blipFill>
          <p:spPr>
            <a:xfrm>
              <a:off x="1615816" y="822128"/>
              <a:ext cx="3066695" cy="1580966"/>
            </a:xfrm>
            <a:prstGeom prst="rect">
              <a:avLst/>
            </a:prstGeom>
          </p:spPr>
        </p:pic>
        <p:grpSp>
          <p:nvGrpSpPr>
            <p:cNvPr id="19" name="Groupe 18"/>
            <p:cNvGrpSpPr/>
            <p:nvPr/>
          </p:nvGrpSpPr>
          <p:grpSpPr>
            <a:xfrm>
              <a:off x="3905885" y="3893980"/>
              <a:ext cx="4427073" cy="2175557"/>
              <a:chOff x="3916083" y="3903947"/>
              <a:chExt cx="4438632" cy="2181237"/>
            </a:xfrm>
          </p:grpSpPr>
          <p:pic>
            <p:nvPicPr>
              <p:cNvPr id="20" name="Grafik 4"/>
              <p:cNvPicPr>
                <a:picLocks noChangeAspect="1"/>
              </p:cNvPicPr>
              <p:nvPr/>
            </p:nvPicPr>
            <p:blipFill rotWithShape="1">
              <a:blip r:embed="rId7"/>
              <a:srcRect r="2391" b="46125"/>
              <a:stretch/>
            </p:blipFill>
            <p:spPr>
              <a:xfrm>
                <a:off x="3916083" y="3903947"/>
                <a:ext cx="4417894" cy="2181237"/>
              </a:xfrm>
              <a:prstGeom prst="rect">
                <a:avLst/>
              </a:prstGeom>
            </p:spPr>
          </p:pic>
          <p:pic>
            <p:nvPicPr>
              <p:cNvPr id="21" name="Image 20"/>
              <p:cNvPicPr>
                <a:picLocks noChangeAspect="1"/>
              </p:cNvPicPr>
              <p:nvPr/>
            </p:nvPicPr>
            <p:blipFill>
              <a:blip r:embed="rId4"/>
              <a:stretch>
                <a:fillRect/>
              </a:stretch>
            </p:blipFill>
            <p:spPr>
              <a:xfrm>
                <a:off x="3930411" y="5573511"/>
                <a:ext cx="3548571" cy="216000"/>
              </a:xfrm>
              <a:prstGeom prst="rect">
                <a:avLst/>
              </a:prstGeom>
            </p:spPr>
          </p:pic>
          <p:pic>
            <p:nvPicPr>
              <p:cNvPr id="22" name="Image 21"/>
              <p:cNvPicPr>
                <a:picLocks/>
              </p:cNvPicPr>
              <p:nvPr/>
            </p:nvPicPr>
            <p:blipFill rotWithShape="1">
              <a:blip r:embed="rId8"/>
              <a:srcRect r="9993" b="8503"/>
              <a:stretch/>
            </p:blipFill>
            <p:spPr>
              <a:xfrm>
                <a:off x="7130715" y="5573511"/>
                <a:ext cx="1224000" cy="216000"/>
              </a:xfrm>
              <a:prstGeom prst="rect">
                <a:avLst/>
              </a:prstGeom>
            </p:spPr>
          </p:pic>
        </p:grpSp>
      </p:grpSp>
    </p:spTree>
    <p:extLst>
      <p:ext uri="{BB962C8B-B14F-4D97-AF65-F5344CB8AC3E}">
        <p14:creationId xmlns:p14="http://schemas.microsoft.com/office/powerpoint/2010/main" val="2676541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6394-856C-4385-9B8D-2A71137C4C8D}"/>
              </a:ext>
            </a:extLst>
          </p:cNvPr>
          <p:cNvSpPr>
            <a:spLocks noGrp="1"/>
          </p:cNvSpPr>
          <p:nvPr>
            <p:ph type="title"/>
          </p:nvPr>
        </p:nvSpPr>
        <p:spPr/>
        <p:txBody>
          <a:bodyPr/>
          <a:lstStyle/>
          <a:p>
            <a:pPr marL="985838" indent="-985838"/>
            <a:r>
              <a:rPr lang="fr-BE" sz="4800" dirty="0"/>
              <a:t>05 </a:t>
            </a:r>
            <a:r>
              <a:rPr lang="fr-FR" sz="4800" dirty="0"/>
              <a:t>the management </a:t>
            </a:r>
            <a:r>
              <a:rPr lang="fr-FR" sz="4800" dirty="0" err="1"/>
              <a:t>criteria</a:t>
            </a:r>
            <a:endParaRPr lang="en-US" sz="4800" dirty="0"/>
          </a:p>
        </p:txBody>
      </p:sp>
      <p:sp>
        <p:nvSpPr>
          <p:cNvPr id="3" name="Text Placeholder 2">
            <a:extLst>
              <a:ext uri="{FF2B5EF4-FFF2-40B4-BE49-F238E27FC236}">
                <a16:creationId xmlns:a16="http://schemas.microsoft.com/office/drawing/2014/main" id="{34B52EF9-1234-420E-8553-1CB5A404C15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97144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4901133A-2E39-4813-BB6E-E99F2F9018F6}"/>
              </a:ext>
            </a:extLst>
          </p:cNvPr>
          <p:cNvSpPr>
            <a:spLocks noGrp="1"/>
          </p:cNvSpPr>
          <p:nvPr>
            <p:ph type="body" idx="1"/>
          </p:nvPr>
        </p:nvSpPr>
        <p:spPr/>
        <p:txBody>
          <a:bodyPr/>
          <a:lstStyle/>
          <a:p>
            <a:r>
              <a:rPr lang="fr-BE" dirty="0"/>
              <a:t>the management </a:t>
            </a:r>
            <a:r>
              <a:rPr lang="fr-BE" dirty="0" err="1"/>
              <a:t>criteria</a:t>
            </a:r>
            <a:endParaRPr lang="en-US" dirty="0"/>
          </a:p>
        </p:txBody>
      </p:sp>
      <p:sp>
        <p:nvSpPr>
          <p:cNvPr id="10" name="Text Placeholder 9">
            <a:extLst>
              <a:ext uri="{FF2B5EF4-FFF2-40B4-BE49-F238E27FC236}">
                <a16:creationId xmlns:a16="http://schemas.microsoft.com/office/drawing/2014/main" id="{4C6AD1F7-CAE7-1340-8D75-F57C85354FDF}"/>
              </a:ext>
            </a:extLst>
          </p:cNvPr>
          <p:cNvSpPr>
            <a:spLocks noGrp="1"/>
          </p:cNvSpPr>
          <p:nvPr>
            <p:ph type="body" sz="quarter" idx="19"/>
          </p:nvPr>
        </p:nvSpPr>
        <p:spPr/>
        <p:txBody>
          <a:bodyPr/>
          <a:lstStyle/>
          <a:p>
            <a:r>
              <a:rPr lang="fr-BE"/>
              <a:t>05</a:t>
            </a:r>
            <a:endParaRPr lang="en-US"/>
          </a:p>
        </p:txBody>
      </p:sp>
      <p:sp>
        <p:nvSpPr>
          <p:cNvPr id="4" name="Espace réservé du numéro de diapositive 3">
            <a:extLst>
              <a:ext uri="{FF2B5EF4-FFF2-40B4-BE49-F238E27FC236}">
                <a16:creationId xmlns:a16="http://schemas.microsoft.com/office/drawing/2014/main" id="{883C7978-B6D0-42C9-8BE5-637557989B03}"/>
              </a:ext>
            </a:extLst>
          </p:cNvPr>
          <p:cNvSpPr>
            <a:spLocks noGrp="1"/>
          </p:cNvSpPr>
          <p:nvPr>
            <p:ph type="sldNum" sz="quarter" idx="17"/>
          </p:nvPr>
        </p:nvSpPr>
        <p:spPr>
          <a:xfrm>
            <a:off x="11426872" y="6642000"/>
            <a:ext cx="720000" cy="216000"/>
          </a:xfrm>
        </p:spPr>
        <p:txBody>
          <a:bodyPr/>
          <a:lstStyle/>
          <a:p>
            <a:pPr>
              <a:defRPr/>
            </a:pPr>
            <a:fld id="{375BE7B3-FD3C-4FD2-96BA-426B54A95289}" type="slidenum">
              <a:rPr lang="fr-FR" altLang="en-US" smtClean="0"/>
              <a:pPr>
                <a:defRPr/>
              </a:pPr>
              <a:t>41</a:t>
            </a:fld>
            <a:endParaRPr lang="fr-FR" altLang="en-US"/>
          </a:p>
        </p:txBody>
      </p:sp>
      <p:sp>
        <p:nvSpPr>
          <p:cNvPr id="2" name="Titre 1">
            <a:extLst>
              <a:ext uri="{FF2B5EF4-FFF2-40B4-BE49-F238E27FC236}">
                <a16:creationId xmlns:a16="http://schemas.microsoft.com/office/drawing/2014/main" id="{9C8DDEB4-52E3-B140-8118-53B8E8380582}"/>
              </a:ext>
            </a:extLst>
          </p:cNvPr>
          <p:cNvSpPr>
            <a:spLocks noGrp="1"/>
          </p:cNvSpPr>
          <p:nvPr>
            <p:ph type="title"/>
          </p:nvPr>
        </p:nvSpPr>
        <p:spPr>
          <a:xfrm>
            <a:off x="1346872" y="786145"/>
            <a:ext cx="10800000" cy="335964"/>
          </a:xfrm>
        </p:spPr>
        <p:txBody>
          <a:bodyPr/>
          <a:lstStyle/>
          <a:p>
            <a:r>
              <a:rPr lang="en-US" dirty="0"/>
              <a:t>How to assess the financial health of a company in practice?</a:t>
            </a:r>
            <a:endParaRPr lang="fr-BE" dirty="0"/>
          </a:p>
        </p:txBody>
      </p:sp>
      <p:pic>
        <p:nvPicPr>
          <p:cNvPr id="14" name="Espace réservé pour une image  13" descr="Une image contenant texte, règle&#10;&#10;Description générée automatiquement">
            <a:extLst>
              <a:ext uri="{FF2B5EF4-FFF2-40B4-BE49-F238E27FC236}">
                <a16:creationId xmlns:a16="http://schemas.microsoft.com/office/drawing/2014/main" id="{B908DD34-43C9-46AC-9F25-8A6C8B22D15C}"/>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6675438" y="2054225"/>
            <a:ext cx="5516562" cy="4033838"/>
          </a:xfrm>
        </p:spPr>
      </p:pic>
      <p:sp>
        <p:nvSpPr>
          <p:cNvPr id="3" name="Rectangle 2">
            <a:extLst>
              <a:ext uri="{FF2B5EF4-FFF2-40B4-BE49-F238E27FC236}">
                <a16:creationId xmlns:a16="http://schemas.microsoft.com/office/drawing/2014/main" id="{52AC85A7-8D76-7144-A3AE-F4E811D711FA}"/>
              </a:ext>
            </a:extLst>
          </p:cNvPr>
          <p:cNvSpPr/>
          <p:nvPr/>
        </p:nvSpPr>
        <p:spPr>
          <a:xfrm>
            <a:off x="181373" y="3067309"/>
            <a:ext cx="2495152" cy="2616101"/>
          </a:xfrm>
          <a:prstGeom prst="rect">
            <a:avLst/>
          </a:prstGeom>
        </p:spPr>
        <p:txBody>
          <a:bodyPr wrap="square" lIns="91440" tIns="45720" rIns="91440" bIns="45720" anchor="t">
            <a:spAutoFit/>
          </a:bodyPr>
          <a:lstStyle/>
          <a:p>
            <a:r>
              <a:rPr lang="fr-FR" sz="2800" b="1" dirty="0" err="1">
                <a:latin typeface="+mn-lt"/>
                <a:cs typeface="Arial"/>
              </a:rPr>
              <a:t>Profitability</a:t>
            </a:r>
            <a:r>
              <a:rPr lang="fr-FR" dirty="0">
                <a:latin typeface="+mn-lt"/>
                <a:cs typeface="Arial"/>
              </a:rPr>
              <a:t>:</a:t>
            </a:r>
            <a:endParaRPr lang="fr-FR" dirty="0">
              <a:latin typeface="+mn-lt"/>
            </a:endParaRPr>
          </a:p>
          <a:p>
            <a:endParaRPr lang="fr-FR" sz="2800" b="1" dirty="0">
              <a:latin typeface="+mn-lt"/>
              <a:cs typeface="Arial"/>
            </a:endParaRPr>
          </a:p>
          <a:p>
            <a:endParaRPr lang="fr-FR" sz="2800" b="1" dirty="0">
              <a:latin typeface="+mn-lt"/>
              <a:cs typeface="Arial"/>
            </a:endParaRPr>
          </a:p>
          <a:p>
            <a:r>
              <a:rPr lang="fr-FR" sz="2800" b="1" dirty="0">
                <a:latin typeface="+mn-lt"/>
                <a:cs typeface="Arial"/>
              </a:rPr>
              <a:t>Solvency</a:t>
            </a:r>
            <a:r>
              <a:rPr lang="fr-FR" dirty="0">
                <a:latin typeface="+mn-lt"/>
                <a:cs typeface="Arial"/>
              </a:rPr>
              <a:t>:</a:t>
            </a:r>
          </a:p>
          <a:p>
            <a:endParaRPr lang="fr-FR" sz="2800" b="1" dirty="0">
              <a:latin typeface="+mn-lt"/>
              <a:cs typeface="Arial"/>
            </a:endParaRPr>
          </a:p>
          <a:p>
            <a:endParaRPr lang="fr-FR" sz="2400" b="1" dirty="0">
              <a:latin typeface="+mn-lt"/>
              <a:cs typeface="Arial"/>
            </a:endParaRPr>
          </a:p>
        </p:txBody>
      </p:sp>
      <p:sp>
        <p:nvSpPr>
          <p:cNvPr id="6" name="ZoneTexte 5">
            <a:extLst>
              <a:ext uri="{FF2B5EF4-FFF2-40B4-BE49-F238E27FC236}">
                <a16:creationId xmlns:a16="http://schemas.microsoft.com/office/drawing/2014/main" id="{FBAFB1E1-61D9-4B43-B2CE-A0B552262AFB}"/>
              </a:ext>
            </a:extLst>
          </p:cNvPr>
          <p:cNvSpPr txBox="1"/>
          <p:nvPr/>
        </p:nvSpPr>
        <p:spPr>
          <a:xfrm>
            <a:off x="1274897" y="1680093"/>
            <a:ext cx="3926733" cy="646331"/>
          </a:xfrm>
          <a:prstGeom prst="rect">
            <a:avLst/>
          </a:prstGeom>
          <a:noFill/>
        </p:spPr>
        <p:txBody>
          <a:bodyPr wrap="square" lIns="91440" tIns="45720" rIns="91440" bIns="45720" rtlCol="0" anchor="t">
            <a:spAutoFit/>
          </a:bodyPr>
          <a:lstStyle/>
          <a:p>
            <a:r>
              <a:rPr lang="fr-FR" sz="3600" dirty="0">
                <a:latin typeface="+mn-lt"/>
                <a:cs typeface="Arial"/>
              </a:rPr>
              <a:t>  Main </a:t>
            </a:r>
            <a:r>
              <a:rPr lang="fr-FR" sz="3600" dirty="0" err="1">
                <a:latin typeface="+mn-lt"/>
                <a:cs typeface="Arial"/>
              </a:rPr>
              <a:t>criteria</a:t>
            </a:r>
            <a:endParaRPr lang="fr-FR" dirty="0">
              <a:latin typeface="+mn-lt"/>
            </a:endParaRPr>
          </a:p>
        </p:txBody>
      </p:sp>
      <p:sp>
        <p:nvSpPr>
          <p:cNvPr id="18" name="Rectangle 17">
            <a:extLst>
              <a:ext uri="{FF2B5EF4-FFF2-40B4-BE49-F238E27FC236}">
                <a16:creationId xmlns:a16="http://schemas.microsoft.com/office/drawing/2014/main" id="{AA2E765E-53BD-4C3E-A49A-C98AE1612B85}"/>
              </a:ext>
            </a:extLst>
          </p:cNvPr>
          <p:cNvSpPr/>
          <p:nvPr/>
        </p:nvSpPr>
        <p:spPr>
          <a:xfrm>
            <a:off x="2641710" y="3009100"/>
            <a:ext cx="3841386" cy="923330"/>
          </a:xfrm>
          <a:prstGeom prst="rect">
            <a:avLst/>
          </a:prstGeom>
        </p:spPr>
        <p:txBody>
          <a:bodyPr wrap="square" lIns="91440" tIns="45720" rIns="91440" bIns="45720" anchor="t">
            <a:spAutoFit/>
          </a:bodyPr>
          <a:lstStyle/>
          <a:p>
            <a:pPr marL="285750" indent="-285750">
              <a:buClr>
                <a:schemeClr val="tx2"/>
              </a:buClr>
              <a:buFont typeface="Wingdings" panose="05000000000000000000" pitchFamily="2" charset="2"/>
              <a:buChar char="§"/>
            </a:pPr>
            <a:r>
              <a:rPr lang="en-US" dirty="0">
                <a:cs typeface="Arial"/>
              </a:rPr>
              <a:t>Measure profits</a:t>
            </a:r>
          </a:p>
          <a:p>
            <a:pPr marL="285750" indent="-285750">
              <a:buClr>
                <a:schemeClr val="tx2"/>
              </a:buClr>
              <a:buFont typeface="Wingdings" panose="05000000000000000000" pitchFamily="2" charset="2"/>
              <a:buChar char="§"/>
            </a:pPr>
            <a:r>
              <a:rPr lang="en-US" dirty="0">
                <a:cs typeface="Arial"/>
              </a:rPr>
              <a:t>Productivity of capital invested</a:t>
            </a:r>
            <a:endParaRPr lang="fr-FR" dirty="0">
              <a:latin typeface="+mn-lt"/>
            </a:endParaRPr>
          </a:p>
        </p:txBody>
      </p:sp>
      <p:sp>
        <p:nvSpPr>
          <p:cNvPr id="20" name="Rectangle 19">
            <a:extLst>
              <a:ext uri="{FF2B5EF4-FFF2-40B4-BE49-F238E27FC236}">
                <a16:creationId xmlns:a16="http://schemas.microsoft.com/office/drawing/2014/main" id="{DA03C484-48CF-47F0-8AC3-758E6D48BCEA}"/>
              </a:ext>
            </a:extLst>
          </p:cNvPr>
          <p:cNvSpPr/>
          <p:nvPr/>
        </p:nvSpPr>
        <p:spPr>
          <a:xfrm>
            <a:off x="2641710" y="4365472"/>
            <a:ext cx="3841386" cy="646331"/>
          </a:xfrm>
          <a:prstGeom prst="rect">
            <a:avLst/>
          </a:prstGeom>
        </p:spPr>
        <p:txBody>
          <a:bodyPr wrap="square" lIns="91440" tIns="45720" rIns="91440" bIns="45720" anchor="t">
            <a:spAutoFit/>
          </a:bodyPr>
          <a:lstStyle/>
          <a:p>
            <a:pPr marL="285750" indent="-285750">
              <a:buClr>
                <a:schemeClr val="tx2"/>
              </a:buClr>
              <a:buFont typeface="Wingdings" panose="05000000000000000000" pitchFamily="2" charset="2"/>
              <a:buChar char="§"/>
            </a:pPr>
            <a:r>
              <a:rPr lang="en-US" dirty="0">
                <a:cs typeface="Arial"/>
              </a:rPr>
              <a:t>Measure ability to pay off debts</a:t>
            </a:r>
            <a:endParaRPr lang="fr-FR" dirty="0">
              <a:latin typeface="+mn-lt"/>
            </a:endParaRPr>
          </a:p>
        </p:txBody>
      </p:sp>
      <p:sp>
        <p:nvSpPr>
          <p:cNvPr id="7" name="Oval 6">
            <a:extLst>
              <a:ext uri="{FF2B5EF4-FFF2-40B4-BE49-F238E27FC236}">
                <a16:creationId xmlns:a16="http://schemas.microsoft.com/office/drawing/2014/main" id="{4F6389A0-556A-4C04-EAA6-874F70689F6B}"/>
              </a:ext>
            </a:extLst>
          </p:cNvPr>
          <p:cNvSpPr/>
          <p:nvPr/>
        </p:nvSpPr>
        <p:spPr>
          <a:xfrm>
            <a:off x="496064" y="1626359"/>
            <a:ext cx="722376" cy="72237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a:t>3</a:t>
            </a:r>
            <a:endParaRPr lang="en-US"/>
          </a:p>
        </p:txBody>
      </p:sp>
      <p:sp>
        <p:nvSpPr>
          <p:cNvPr id="13" name="TextBox 12">
            <a:extLst>
              <a:ext uri="{FF2B5EF4-FFF2-40B4-BE49-F238E27FC236}">
                <a16:creationId xmlns:a16="http://schemas.microsoft.com/office/drawing/2014/main" id="{16C722A4-881A-FA92-E9E9-C38BC415E97A}"/>
              </a:ext>
            </a:extLst>
          </p:cNvPr>
          <p:cNvSpPr txBox="1"/>
          <p:nvPr/>
        </p:nvSpPr>
        <p:spPr>
          <a:xfrm>
            <a:off x="181373" y="5491763"/>
            <a:ext cx="2806700" cy="523220"/>
          </a:xfrm>
          <a:prstGeom prst="rect">
            <a:avLst/>
          </a:prstGeom>
          <a:noFill/>
        </p:spPr>
        <p:txBody>
          <a:bodyPr wrap="square">
            <a:spAutoFit/>
          </a:bodyPr>
          <a:lstStyle/>
          <a:p>
            <a:r>
              <a:rPr lang="fr-FR" sz="2800" b="1" dirty="0" err="1">
                <a:cs typeface="Arial"/>
              </a:rPr>
              <a:t>Liquidity</a:t>
            </a:r>
            <a:r>
              <a:rPr lang="fr-FR" b="1" dirty="0">
                <a:cs typeface="Arial"/>
              </a:rPr>
              <a:t>:</a:t>
            </a:r>
          </a:p>
        </p:txBody>
      </p:sp>
      <p:sp>
        <p:nvSpPr>
          <p:cNvPr id="15" name="Rectangle 14">
            <a:extLst>
              <a:ext uri="{FF2B5EF4-FFF2-40B4-BE49-F238E27FC236}">
                <a16:creationId xmlns:a16="http://schemas.microsoft.com/office/drawing/2014/main" id="{E0581CB6-F314-219A-B4AE-BB5E996594E1}"/>
              </a:ext>
            </a:extLst>
          </p:cNvPr>
          <p:cNvSpPr/>
          <p:nvPr/>
        </p:nvSpPr>
        <p:spPr>
          <a:xfrm>
            <a:off x="2641710" y="5508191"/>
            <a:ext cx="3841386" cy="646331"/>
          </a:xfrm>
          <a:prstGeom prst="rect">
            <a:avLst/>
          </a:prstGeom>
        </p:spPr>
        <p:txBody>
          <a:bodyPr wrap="square" lIns="91440" tIns="45720" rIns="91440" bIns="45720" anchor="t">
            <a:spAutoFit/>
          </a:bodyPr>
          <a:lstStyle/>
          <a:p>
            <a:pPr marL="285750" indent="-285750">
              <a:buClr>
                <a:schemeClr val="tx2"/>
              </a:buClr>
              <a:buFont typeface="Wingdings" panose="05000000000000000000" pitchFamily="2" charset="2"/>
              <a:buChar char="§"/>
            </a:pPr>
            <a:r>
              <a:rPr lang="en-US" dirty="0">
                <a:cs typeface="Arial"/>
              </a:rPr>
              <a:t>Measure ability to finance daily activity</a:t>
            </a:r>
            <a:endParaRPr lang="fr-FR" dirty="0">
              <a:latin typeface="+mn-lt"/>
            </a:endParaRPr>
          </a:p>
        </p:txBody>
      </p:sp>
    </p:spTree>
    <p:extLst>
      <p:ext uri="{BB962C8B-B14F-4D97-AF65-F5344CB8AC3E}">
        <p14:creationId xmlns:p14="http://schemas.microsoft.com/office/powerpoint/2010/main" val="108108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6303B128-A5FA-4560-AC88-FC343AB76E6C}"/>
              </a:ext>
            </a:extLst>
          </p:cNvPr>
          <p:cNvSpPr>
            <a:spLocks noGrp="1"/>
          </p:cNvSpPr>
          <p:nvPr>
            <p:ph type="body" idx="1"/>
          </p:nvPr>
        </p:nvSpPr>
        <p:spPr/>
        <p:txBody>
          <a:bodyPr/>
          <a:lstStyle/>
          <a:p>
            <a:r>
              <a:rPr lang="fr-BE" dirty="0"/>
              <a:t>the management </a:t>
            </a:r>
            <a:r>
              <a:rPr lang="fr-BE" dirty="0" err="1"/>
              <a:t>criteria</a:t>
            </a:r>
            <a:endParaRPr lang="fr-BE" dirty="0"/>
          </a:p>
        </p:txBody>
      </p:sp>
      <p:sp>
        <p:nvSpPr>
          <p:cNvPr id="3" name="Text Placeholder 2">
            <a:extLst>
              <a:ext uri="{FF2B5EF4-FFF2-40B4-BE49-F238E27FC236}">
                <a16:creationId xmlns:a16="http://schemas.microsoft.com/office/drawing/2014/main" id="{916C4628-3EB4-62E4-1784-2F0E8FD539D7}"/>
              </a:ext>
            </a:extLst>
          </p:cNvPr>
          <p:cNvSpPr>
            <a:spLocks noGrp="1"/>
          </p:cNvSpPr>
          <p:nvPr>
            <p:ph type="body" sz="quarter" idx="19"/>
          </p:nvPr>
        </p:nvSpPr>
        <p:spPr/>
        <p:txBody>
          <a:bodyPr/>
          <a:lstStyle/>
          <a:p>
            <a:r>
              <a:rPr lang="fr-BE"/>
              <a:t>05</a:t>
            </a:r>
            <a:endParaRPr lang="en-US"/>
          </a:p>
        </p:txBody>
      </p:sp>
      <p:sp>
        <p:nvSpPr>
          <p:cNvPr id="8" name="Titre 7">
            <a:extLst>
              <a:ext uri="{FF2B5EF4-FFF2-40B4-BE49-F238E27FC236}">
                <a16:creationId xmlns:a16="http://schemas.microsoft.com/office/drawing/2014/main" id="{842678AD-2DE5-465B-B8A6-006AB322BA5C}"/>
              </a:ext>
            </a:extLst>
          </p:cNvPr>
          <p:cNvSpPr>
            <a:spLocks noGrp="1"/>
          </p:cNvSpPr>
          <p:nvPr>
            <p:ph type="title"/>
          </p:nvPr>
        </p:nvSpPr>
        <p:spPr>
          <a:xfrm>
            <a:off x="1249429" y="792312"/>
            <a:ext cx="10800000" cy="335964"/>
          </a:xfrm>
        </p:spPr>
        <p:txBody>
          <a:bodyPr/>
          <a:lstStyle/>
          <a:p>
            <a:r>
              <a:rPr lang="en-US" dirty="0"/>
              <a:t>Profitability: Is the company profitable?</a:t>
            </a:r>
            <a:endParaRPr lang="fr-FR" dirty="0"/>
          </a:p>
        </p:txBody>
      </p:sp>
      <p:sp>
        <p:nvSpPr>
          <p:cNvPr id="16" name="Rectangle 15">
            <a:extLst>
              <a:ext uri="{FF2B5EF4-FFF2-40B4-BE49-F238E27FC236}">
                <a16:creationId xmlns:a16="http://schemas.microsoft.com/office/drawing/2014/main" id="{ECEDF2E1-EB54-4CCE-B553-7FD62BA6A057}"/>
              </a:ext>
            </a:extLst>
          </p:cNvPr>
          <p:cNvSpPr/>
          <p:nvPr/>
        </p:nvSpPr>
        <p:spPr>
          <a:xfrm>
            <a:off x="-131380" y="1167000"/>
            <a:ext cx="5040514" cy="707886"/>
          </a:xfrm>
          <a:prstGeom prst="rect">
            <a:avLst/>
          </a:prstGeom>
        </p:spPr>
        <p:txBody>
          <a:bodyPr wrap="square">
            <a:spAutoFit/>
          </a:bodyPr>
          <a:lstStyle/>
          <a:p>
            <a:pPr algn="ctr"/>
            <a:r>
              <a:rPr lang="en-US" altLang="nl-BE" sz="2000" b="1" dirty="0">
                <a:solidFill>
                  <a:srgbClr val="243782"/>
                </a:solidFill>
                <a:latin typeface="+mj-lt"/>
              </a:rPr>
              <a:t>Relative profitability in relation</a:t>
            </a:r>
          </a:p>
          <a:p>
            <a:pPr algn="ctr"/>
            <a:r>
              <a:rPr lang="en-US" altLang="nl-BE" sz="2000" b="1" dirty="0">
                <a:solidFill>
                  <a:srgbClr val="243782"/>
                </a:solidFill>
                <a:latin typeface="+mj-lt"/>
              </a:rPr>
              <a:t>to turnover</a:t>
            </a:r>
            <a:endParaRPr lang="fr-FR" sz="2000" b="1" dirty="0">
              <a:solidFill>
                <a:srgbClr val="243782"/>
              </a:solidFill>
              <a:latin typeface="+mj-lt"/>
            </a:endParaRPr>
          </a:p>
        </p:txBody>
      </p:sp>
      <p:sp>
        <p:nvSpPr>
          <p:cNvPr id="14" name="Espace réservé du numéro de diapositive 3">
            <a:extLst>
              <a:ext uri="{FF2B5EF4-FFF2-40B4-BE49-F238E27FC236}">
                <a16:creationId xmlns:a16="http://schemas.microsoft.com/office/drawing/2014/main" id="{A0B2B17E-8D5B-0B7E-A920-D6FA9DF08615}"/>
              </a:ext>
            </a:extLst>
          </p:cNvPr>
          <p:cNvSpPr>
            <a:spLocks noGrp="1"/>
          </p:cNvSpPr>
          <p:nvPr>
            <p:ph type="sldNum" sz="quarter" idx="17"/>
          </p:nvPr>
        </p:nvSpPr>
        <p:spPr>
          <a:xfrm>
            <a:off x="11428740" y="6585024"/>
            <a:ext cx="720000" cy="216000"/>
          </a:xfrm>
        </p:spPr>
        <p:txBody>
          <a:bodyPr/>
          <a:lstStyle/>
          <a:p>
            <a:pPr>
              <a:defRPr/>
            </a:pPr>
            <a:fld id="{375BE7B3-FD3C-4FD2-96BA-426B54A95289}" type="slidenum">
              <a:rPr lang="fr-FR" altLang="en-US" smtClean="0"/>
              <a:pPr>
                <a:defRPr/>
              </a:pPr>
              <a:t>42</a:t>
            </a:fld>
            <a:endParaRPr lang="fr-FR"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D83DE3-AD31-E346-6A69-5EAD46CFD9FB}"/>
                  </a:ext>
                </a:extLst>
              </p:cNvPr>
              <p:cNvSpPr txBox="1"/>
              <p:nvPr/>
            </p:nvSpPr>
            <p:spPr>
              <a:xfrm>
                <a:off x="779002" y="1907813"/>
                <a:ext cx="3219750" cy="618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𝐶</m:t>
                          </m:r>
                          <m:r>
                            <a:rPr lang="fr-BE" i="1">
                              <a:latin typeface="Cambria Math" panose="02040503050406030204" pitchFamily="18" charset="0"/>
                            </a:rPr>
                            <m:t>𝑢𝑟𝑟𝑒𝑛𝑡</m:t>
                          </m:r>
                          <m:r>
                            <a:rPr lang="fr-BE" i="1">
                              <a:latin typeface="Cambria Math" panose="02040503050406030204" pitchFamily="18" charset="0"/>
                            </a:rPr>
                            <m:t> </m:t>
                          </m:r>
                          <m:r>
                            <a:rPr lang="fr-BE" i="1">
                              <a:latin typeface="Cambria Math" panose="02040503050406030204" pitchFamily="18" charset="0"/>
                            </a:rPr>
                            <m:t>𝑟𝑒𝑠𝑢𝑙𝑡</m:t>
                          </m:r>
                          <m:r>
                            <a:rPr lang="fr-BE" i="1">
                              <a:latin typeface="Cambria Math" panose="02040503050406030204" pitchFamily="18" charset="0"/>
                            </a:rPr>
                            <m:t> </m:t>
                          </m:r>
                          <m:r>
                            <a:rPr lang="fr-BE" i="1">
                              <a:latin typeface="Cambria Math" panose="02040503050406030204" pitchFamily="18" charset="0"/>
                            </a:rPr>
                            <m:t>𝑏𝑒𝑓𝑜𝑟𝑒</m:t>
                          </m:r>
                          <m:r>
                            <a:rPr lang="fr-BE" i="1">
                              <a:latin typeface="Cambria Math" panose="02040503050406030204" pitchFamily="18" charset="0"/>
                            </a:rPr>
                            <m:t> </m:t>
                          </m:r>
                          <m:r>
                            <a:rPr lang="fr-BE" i="1">
                              <a:latin typeface="Cambria Math" panose="02040503050406030204" pitchFamily="18" charset="0"/>
                            </a:rPr>
                            <m:t>𝑡𝑎𝑥</m:t>
                          </m:r>
                        </m:num>
                        <m:den>
                          <m:r>
                            <a:rPr lang="en-GB" b="0" i="1" smtClean="0">
                              <a:latin typeface="Cambria Math" panose="02040503050406030204" pitchFamily="18" charset="0"/>
                            </a:rPr>
                            <m:t>𝑇𝑢𝑟𝑛𝑜𝑣𝑒𝑟</m:t>
                          </m:r>
                        </m:den>
                      </m:f>
                    </m:oMath>
                  </m:oMathPara>
                </a14:m>
                <a:endParaRPr lang="en-US" dirty="0"/>
              </a:p>
            </p:txBody>
          </p:sp>
        </mc:Choice>
        <mc:Fallback xmlns="">
          <p:sp>
            <p:nvSpPr>
              <p:cNvPr id="9" name="TextBox 8">
                <a:extLst>
                  <a:ext uri="{FF2B5EF4-FFF2-40B4-BE49-F238E27FC236}">
                    <a16:creationId xmlns:a16="http://schemas.microsoft.com/office/drawing/2014/main" id="{1CD83DE3-AD31-E346-6A69-5EAD46CFD9FB}"/>
                  </a:ext>
                </a:extLst>
              </p:cNvPr>
              <p:cNvSpPr txBox="1">
                <a:spLocks noRot="1" noChangeAspect="1" noMove="1" noResize="1" noEditPoints="1" noAdjustHandles="1" noChangeArrowheads="1" noChangeShapeType="1" noTextEdit="1"/>
              </p:cNvSpPr>
              <p:nvPr/>
            </p:nvSpPr>
            <p:spPr>
              <a:xfrm>
                <a:off x="779002" y="1907813"/>
                <a:ext cx="3219750" cy="618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262A3AE-7E38-4BE5-1D22-387C1DCFEE4D}"/>
                  </a:ext>
                </a:extLst>
              </p:cNvPr>
              <p:cNvSpPr txBox="1"/>
              <p:nvPr/>
            </p:nvSpPr>
            <p:spPr>
              <a:xfrm>
                <a:off x="779002" y="2782896"/>
                <a:ext cx="3219750" cy="565796"/>
              </a:xfrm>
              <a:prstGeom prst="rect">
                <a:avLst/>
              </a:prstGeom>
              <a:noFill/>
            </p:spPr>
            <p:txBody>
              <a:bodyPr wrap="square" rtlCol="0">
                <a:spAutoFit/>
              </a:bodyPr>
              <a:lstStyle/>
              <a:p>
                <a:pPr algn="ctr"/>
                <a14:m>
                  <m:oMath xmlns:m="http://schemas.openxmlformats.org/officeDocument/2006/math">
                    <m:f>
                      <m:fPr>
                        <m:ctrlPr>
                          <a:rPr lang="en-US" i="1" smtClean="0">
                            <a:latin typeface="Cambria Math" panose="02040503050406030204" pitchFamily="18" charset="0"/>
                          </a:rPr>
                        </m:ctrlPr>
                      </m:fPr>
                      <m:num>
                        <m:r>
                          <m:rPr>
                            <m:nor/>
                          </m:rPr>
                          <a:rPr lang="fr-BE" altLang="nl-BE" dirty="0">
                            <a:latin typeface="Encode Sans" panose="020B0604020202020204" charset="0"/>
                            <a:cs typeface="Arial" panose="020B0604020202020204" pitchFamily="34" charset="0"/>
                          </a:rPr>
                          <m:t>175 905 €</m:t>
                        </m:r>
                      </m:num>
                      <m:den>
                        <m:r>
                          <m:rPr>
                            <m:nor/>
                          </m:rPr>
                          <a:rPr lang="fr-BE" altLang="nl-BE" dirty="0">
                            <a:latin typeface="Encode Sans" panose="020B0604020202020204" charset="0"/>
                            <a:cs typeface="Arial" panose="020B0604020202020204" pitchFamily="34" charset="0"/>
                          </a:rPr>
                          <m:t>6 831 350 €</m:t>
                        </m:r>
                      </m:den>
                    </m:f>
                  </m:oMath>
                </a14:m>
                <a:r>
                  <a:rPr lang="en-US" dirty="0"/>
                  <a:t> = </a:t>
                </a:r>
                <a:r>
                  <a:rPr lang="en-US" sz="2400" b="1" dirty="0">
                    <a:solidFill>
                      <a:schemeClr val="tx2"/>
                    </a:solidFill>
                  </a:rPr>
                  <a:t>3%</a:t>
                </a:r>
                <a:endParaRPr lang="en-US" b="1" dirty="0">
                  <a:solidFill>
                    <a:schemeClr val="tx2"/>
                  </a:solidFill>
                </a:endParaRPr>
              </a:p>
            </p:txBody>
          </p:sp>
        </mc:Choice>
        <mc:Fallback xmlns="">
          <p:sp>
            <p:nvSpPr>
              <p:cNvPr id="50" name="TextBox 49">
                <a:extLst>
                  <a:ext uri="{FF2B5EF4-FFF2-40B4-BE49-F238E27FC236}">
                    <a16:creationId xmlns:a16="http://schemas.microsoft.com/office/drawing/2014/main" id="{E262A3AE-7E38-4BE5-1D22-387C1DCFEE4D}"/>
                  </a:ext>
                </a:extLst>
              </p:cNvPr>
              <p:cNvSpPr txBox="1">
                <a:spLocks noRot="1" noChangeAspect="1" noMove="1" noResize="1" noEditPoints="1" noAdjustHandles="1" noChangeArrowheads="1" noChangeShapeType="1" noTextEdit="1"/>
              </p:cNvSpPr>
              <p:nvPr/>
            </p:nvSpPr>
            <p:spPr>
              <a:xfrm>
                <a:off x="779002" y="2782896"/>
                <a:ext cx="3219750" cy="565796"/>
              </a:xfrm>
              <a:prstGeom prst="rect">
                <a:avLst/>
              </a:prstGeom>
              <a:blipFill>
                <a:blip r:embed="rId4"/>
                <a:stretch>
                  <a:fillRect b="-27174"/>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A9C3420D-6994-6537-4A31-B8F72C071FB2}"/>
              </a:ext>
            </a:extLst>
          </p:cNvPr>
          <p:cNvSpPr/>
          <p:nvPr/>
        </p:nvSpPr>
        <p:spPr>
          <a:xfrm>
            <a:off x="-131380" y="3762104"/>
            <a:ext cx="5040514" cy="707886"/>
          </a:xfrm>
          <a:prstGeom prst="rect">
            <a:avLst/>
          </a:prstGeom>
        </p:spPr>
        <p:txBody>
          <a:bodyPr wrap="square">
            <a:spAutoFit/>
          </a:bodyPr>
          <a:lstStyle/>
          <a:p>
            <a:pPr algn="ctr"/>
            <a:r>
              <a:rPr lang="fr-BE" altLang="nl-BE" sz="2000" b="1" dirty="0">
                <a:solidFill>
                  <a:srgbClr val="243782"/>
                </a:solidFill>
                <a:latin typeface="+mj-lt"/>
              </a:rPr>
              <a:t>Relative </a:t>
            </a:r>
            <a:r>
              <a:rPr lang="fr-BE" altLang="nl-BE" sz="2000" b="1" dirty="0" err="1">
                <a:solidFill>
                  <a:srgbClr val="243782"/>
                </a:solidFill>
                <a:latin typeface="+mj-lt"/>
              </a:rPr>
              <a:t>profitability</a:t>
            </a:r>
            <a:r>
              <a:rPr lang="fr-BE" altLang="nl-BE" sz="2000" b="1" dirty="0">
                <a:solidFill>
                  <a:srgbClr val="243782"/>
                </a:solidFill>
                <a:latin typeface="+mj-lt"/>
              </a:rPr>
              <a:t> for </a:t>
            </a:r>
            <a:r>
              <a:rPr lang="fr-BE" altLang="nl-BE" sz="2000" b="1" dirty="0" err="1">
                <a:solidFill>
                  <a:srgbClr val="243782"/>
                </a:solidFill>
                <a:latin typeface="+mj-lt"/>
              </a:rPr>
              <a:t>shareholders</a:t>
            </a:r>
            <a:endParaRPr lang="fr-FR" sz="2000" b="1" dirty="0">
              <a:solidFill>
                <a:srgbClr val="243782"/>
              </a:solidFill>
              <a:latin typeface="+mj-lt"/>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D765AD3-93BF-FC12-71D4-5BE40DC99751}"/>
                  </a:ext>
                </a:extLst>
              </p:cNvPr>
              <p:cNvSpPr txBox="1"/>
              <p:nvPr/>
            </p:nvSpPr>
            <p:spPr>
              <a:xfrm>
                <a:off x="779002" y="4530624"/>
                <a:ext cx="3219750" cy="6649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𝑇𝑎𝑥</m:t>
                          </m:r>
                          <m:r>
                            <a:rPr lang="en-GB" b="0" i="1" smtClean="0">
                              <a:latin typeface="Cambria Math" panose="02040503050406030204" pitchFamily="18" charset="0"/>
                            </a:rPr>
                            <m:t> </m:t>
                          </m:r>
                          <m:r>
                            <a:rPr lang="en-GB" b="0" i="1" smtClean="0">
                              <a:latin typeface="Cambria Math" panose="02040503050406030204" pitchFamily="18" charset="0"/>
                            </a:rPr>
                            <m:t>𝑟𝑒𝑠𝑢𝑙𝑡</m:t>
                          </m:r>
                        </m:num>
                        <m:den>
                          <m:r>
                            <a:rPr lang="en-GB" b="0" i="1" smtClean="0">
                              <a:latin typeface="Cambria Math" panose="02040503050406030204" pitchFamily="18" charset="0"/>
                            </a:rPr>
                            <m:t>𝐸𝑞𝑢𝑖𝑡𝑦</m:t>
                          </m:r>
                        </m:den>
                      </m:f>
                    </m:oMath>
                  </m:oMathPara>
                </a14:m>
                <a:endParaRPr lang="en-US" dirty="0"/>
              </a:p>
            </p:txBody>
          </p:sp>
        </mc:Choice>
        <mc:Fallback xmlns="">
          <p:sp>
            <p:nvSpPr>
              <p:cNvPr id="52" name="TextBox 51">
                <a:extLst>
                  <a:ext uri="{FF2B5EF4-FFF2-40B4-BE49-F238E27FC236}">
                    <a16:creationId xmlns:a16="http://schemas.microsoft.com/office/drawing/2014/main" id="{BD765AD3-93BF-FC12-71D4-5BE40DC99751}"/>
                  </a:ext>
                </a:extLst>
              </p:cNvPr>
              <p:cNvSpPr txBox="1">
                <a:spLocks noRot="1" noChangeAspect="1" noMove="1" noResize="1" noEditPoints="1" noAdjustHandles="1" noChangeArrowheads="1" noChangeShapeType="1" noTextEdit="1"/>
              </p:cNvSpPr>
              <p:nvPr/>
            </p:nvSpPr>
            <p:spPr>
              <a:xfrm>
                <a:off x="779002" y="4530624"/>
                <a:ext cx="3219750" cy="6649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2004BBC-7B1C-FDE4-FCC3-7F043EA0E127}"/>
                  </a:ext>
                </a:extLst>
              </p:cNvPr>
              <p:cNvSpPr txBox="1"/>
              <p:nvPr/>
            </p:nvSpPr>
            <p:spPr>
              <a:xfrm>
                <a:off x="779002" y="5405707"/>
                <a:ext cx="3219750" cy="565796"/>
              </a:xfrm>
              <a:prstGeom prst="rect">
                <a:avLst/>
              </a:prstGeom>
              <a:noFill/>
            </p:spPr>
            <p:txBody>
              <a:bodyPr wrap="square" rtlCol="0">
                <a:spAutoFit/>
              </a:bodyPr>
              <a:lstStyle/>
              <a:p>
                <a:pPr algn="ctr"/>
                <a14:m>
                  <m:oMath xmlns:m="http://schemas.openxmlformats.org/officeDocument/2006/math">
                    <m:f>
                      <m:fPr>
                        <m:ctrlPr>
                          <a:rPr lang="en-US" i="1" smtClean="0">
                            <a:latin typeface="Cambria Math" panose="02040503050406030204" pitchFamily="18" charset="0"/>
                          </a:rPr>
                        </m:ctrlPr>
                      </m:fPr>
                      <m:num>
                        <m:r>
                          <m:rPr>
                            <m:nor/>
                          </m:rPr>
                          <a:rPr lang="fr-BE" altLang="nl-BE" dirty="0">
                            <a:latin typeface="Encode Sans" panose="020B0604020202020204" charset="0"/>
                            <a:cs typeface="Arial" panose="020B0604020202020204" pitchFamily="34" charset="0"/>
                          </a:rPr>
                          <m:t>1</m:t>
                        </m:r>
                        <m:r>
                          <m:rPr>
                            <m:nor/>
                          </m:rPr>
                          <a:rPr lang="fr-BE" altLang="nl-BE" b="0" i="0" dirty="0" smtClean="0">
                            <a:latin typeface="Encode Sans" panose="020B0604020202020204" charset="0"/>
                            <a:cs typeface="Arial" panose="020B0604020202020204" pitchFamily="34" charset="0"/>
                          </a:rPr>
                          <m:t>22</m:t>
                        </m:r>
                        <m:r>
                          <m:rPr>
                            <m:nor/>
                          </m:rPr>
                          <a:rPr lang="fr-BE" altLang="nl-BE" dirty="0">
                            <a:latin typeface="Encode Sans" panose="020B0604020202020204" charset="0"/>
                            <a:cs typeface="Arial" panose="020B0604020202020204" pitchFamily="34" charset="0"/>
                          </a:rPr>
                          <m:t> </m:t>
                        </m:r>
                        <m:r>
                          <m:rPr>
                            <m:nor/>
                          </m:rPr>
                          <a:rPr lang="fr-BE" altLang="nl-BE" b="0" i="0" dirty="0" smtClean="0">
                            <a:latin typeface="Encode Sans" panose="020B0604020202020204" charset="0"/>
                            <a:cs typeface="Arial" panose="020B0604020202020204" pitchFamily="34" charset="0"/>
                          </a:rPr>
                          <m:t>572</m:t>
                        </m:r>
                        <m:r>
                          <m:rPr>
                            <m:nor/>
                          </m:rPr>
                          <a:rPr lang="fr-BE" altLang="nl-BE" dirty="0">
                            <a:latin typeface="Encode Sans" panose="020B0604020202020204" charset="0"/>
                            <a:cs typeface="Arial" panose="020B0604020202020204" pitchFamily="34" charset="0"/>
                          </a:rPr>
                          <m:t> €</m:t>
                        </m:r>
                      </m:num>
                      <m:den>
                        <m:r>
                          <m:rPr>
                            <m:nor/>
                          </m:rPr>
                          <a:rPr lang="fr-BE" altLang="nl-BE" b="0" i="0" dirty="0" smtClean="0">
                            <a:latin typeface="Encode Sans" panose="020B0604020202020204" charset="0"/>
                            <a:cs typeface="Arial" panose="020B0604020202020204" pitchFamily="34" charset="0"/>
                          </a:rPr>
                          <m:t>1</m:t>
                        </m:r>
                        <m:r>
                          <m:rPr>
                            <m:nor/>
                          </m:rPr>
                          <a:rPr lang="fr-BE" altLang="nl-BE" dirty="0">
                            <a:latin typeface="Encode Sans" panose="020B0604020202020204" charset="0"/>
                            <a:cs typeface="Arial" panose="020B0604020202020204" pitchFamily="34" charset="0"/>
                          </a:rPr>
                          <m:t> </m:t>
                        </m:r>
                        <m:r>
                          <m:rPr>
                            <m:nor/>
                          </m:rPr>
                          <a:rPr lang="fr-BE" altLang="nl-BE" b="0" i="0" dirty="0" smtClean="0">
                            <a:latin typeface="Encode Sans" panose="020B0604020202020204" charset="0"/>
                            <a:cs typeface="Arial" panose="020B0604020202020204" pitchFamily="34" charset="0"/>
                          </a:rPr>
                          <m:t>155</m:t>
                        </m:r>
                        <m:r>
                          <m:rPr>
                            <m:nor/>
                          </m:rPr>
                          <a:rPr lang="fr-BE" altLang="nl-BE" dirty="0">
                            <a:latin typeface="Encode Sans" panose="020B0604020202020204" charset="0"/>
                            <a:cs typeface="Arial" panose="020B0604020202020204" pitchFamily="34" charset="0"/>
                          </a:rPr>
                          <m:t> </m:t>
                        </m:r>
                        <m:r>
                          <m:rPr>
                            <m:nor/>
                          </m:rPr>
                          <a:rPr lang="fr-BE" altLang="nl-BE" b="0" i="0" dirty="0" smtClean="0">
                            <a:latin typeface="Encode Sans" panose="020B0604020202020204" charset="0"/>
                            <a:cs typeface="Arial" panose="020B0604020202020204" pitchFamily="34" charset="0"/>
                          </a:rPr>
                          <m:t>348</m:t>
                        </m:r>
                        <m:r>
                          <m:rPr>
                            <m:nor/>
                          </m:rPr>
                          <a:rPr lang="fr-BE" altLang="nl-BE" dirty="0">
                            <a:latin typeface="Encode Sans" panose="020B0604020202020204" charset="0"/>
                            <a:cs typeface="Arial" panose="020B0604020202020204" pitchFamily="34" charset="0"/>
                          </a:rPr>
                          <m:t> €</m:t>
                        </m:r>
                      </m:den>
                    </m:f>
                  </m:oMath>
                </a14:m>
                <a:r>
                  <a:rPr lang="en-US" dirty="0"/>
                  <a:t> = </a:t>
                </a:r>
                <a:r>
                  <a:rPr lang="en-US" sz="2400" b="1" dirty="0">
                    <a:solidFill>
                      <a:schemeClr val="tx2"/>
                    </a:solidFill>
                  </a:rPr>
                  <a:t>11%</a:t>
                </a:r>
                <a:endParaRPr lang="en-US" b="1" dirty="0">
                  <a:solidFill>
                    <a:schemeClr val="tx2"/>
                  </a:solidFill>
                </a:endParaRPr>
              </a:p>
            </p:txBody>
          </p:sp>
        </mc:Choice>
        <mc:Fallback xmlns="">
          <p:sp>
            <p:nvSpPr>
              <p:cNvPr id="53" name="TextBox 52">
                <a:extLst>
                  <a:ext uri="{FF2B5EF4-FFF2-40B4-BE49-F238E27FC236}">
                    <a16:creationId xmlns:a16="http://schemas.microsoft.com/office/drawing/2014/main" id="{12004BBC-7B1C-FDE4-FCC3-7F043EA0E127}"/>
                  </a:ext>
                </a:extLst>
              </p:cNvPr>
              <p:cNvSpPr txBox="1">
                <a:spLocks noRot="1" noChangeAspect="1" noMove="1" noResize="1" noEditPoints="1" noAdjustHandles="1" noChangeArrowheads="1" noChangeShapeType="1" noTextEdit="1"/>
              </p:cNvSpPr>
              <p:nvPr/>
            </p:nvSpPr>
            <p:spPr>
              <a:xfrm>
                <a:off x="779002" y="5405707"/>
                <a:ext cx="3219750" cy="565796"/>
              </a:xfrm>
              <a:prstGeom prst="rect">
                <a:avLst/>
              </a:prstGeom>
              <a:blipFill>
                <a:blip r:embed="rId6"/>
                <a:stretch>
                  <a:fillRect b="-2580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1DAC635-1E79-D153-77F3-9AED75A65106}"/>
              </a:ext>
            </a:extLst>
          </p:cNvPr>
          <p:cNvSpPr txBox="1"/>
          <p:nvPr/>
        </p:nvSpPr>
        <p:spPr>
          <a:xfrm>
            <a:off x="6999772" y="1140020"/>
            <a:ext cx="3401528" cy="369332"/>
          </a:xfrm>
          <a:prstGeom prst="rect">
            <a:avLst/>
          </a:prstGeom>
          <a:noFill/>
        </p:spPr>
        <p:txBody>
          <a:bodyPr wrap="square" rtlCol="0">
            <a:spAutoFit/>
          </a:bodyPr>
          <a:lstStyle/>
          <a:p>
            <a:r>
              <a:rPr lang="fr-BE" dirty="0">
                <a:latin typeface="+mj-lt"/>
              </a:rPr>
              <a:t>BALANCE SHEET</a:t>
            </a:r>
            <a:endParaRPr lang="en-US" dirty="0">
              <a:latin typeface="+mj-lt"/>
            </a:endParaRPr>
          </a:p>
        </p:txBody>
      </p:sp>
      <p:graphicFrame>
        <p:nvGraphicFramePr>
          <p:cNvPr id="18" name="Table 4">
            <a:extLst>
              <a:ext uri="{FF2B5EF4-FFF2-40B4-BE49-F238E27FC236}">
                <a16:creationId xmlns:a16="http://schemas.microsoft.com/office/drawing/2014/main" id="{1EBBA309-F1C1-CF68-3FE4-75256E365A2E}"/>
              </a:ext>
            </a:extLst>
          </p:cNvPr>
          <p:cNvGraphicFramePr>
            <a:graphicFrameLocks noGrp="1"/>
          </p:cNvGraphicFramePr>
          <p:nvPr>
            <p:extLst>
              <p:ext uri="{D42A27DB-BD31-4B8C-83A1-F6EECF244321}">
                <p14:modId xmlns:p14="http://schemas.microsoft.com/office/powerpoint/2010/main" val="1074416250"/>
              </p:ext>
            </p:extLst>
          </p:nvPr>
        </p:nvGraphicFramePr>
        <p:xfrm>
          <a:off x="6905928" y="4239250"/>
          <a:ext cx="5143501" cy="2334138"/>
        </p:xfrm>
        <a:graphic>
          <a:graphicData uri="http://schemas.openxmlformats.org/drawingml/2006/table">
            <a:tbl>
              <a:tblPr firstRow="1" bandRow="1">
                <a:tableStyleId>{5C22544A-7EE6-4342-B048-85BDC9FD1C3A}</a:tableStyleId>
              </a:tblPr>
              <a:tblGrid>
                <a:gridCol w="3871115">
                  <a:extLst>
                    <a:ext uri="{9D8B030D-6E8A-4147-A177-3AD203B41FA5}">
                      <a16:colId xmlns:a16="http://schemas.microsoft.com/office/drawing/2014/main" val="3152599313"/>
                    </a:ext>
                  </a:extLst>
                </a:gridCol>
                <a:gridCol w="1272386">
                  <a:extLst>
                    <a:ext uri="{9D8B030D-6E8A-4147-A177-3AD203B41FA5}">
                      <a16:colId xmlns:a16="http://schemas.microsoft.com/office/drawing/2014/main" val="1478778778"/>
                    </a:ext>
                  </a:extLst>
                </a:gridCol>
              </a:tblGrid>
              <a:tr h="389023">
                <a:tc gridSpan="2">
                  <a:txBody>
                    <a:bodyPr/>
                    <a:lstStyle/>
                    <a:p>
                      <a:r>
                        <a:rPr lang="fr-BE" sz="1300" dirty="0">
                          <a:solidFill>
                            <a:schemeClr val="bg1"/>
                          </a:solidFill>
                        </a:rPr>
                        <a:t>INCOME STATEMENT</a:t>
                      </a:r>
                      <a:endParaRPr lang="en-US" sz="1300" dirty="0">
                        <a:solidFill>
                          <a:schemeClr val="bg1"/>
                        </a:solidFill>
                      </a:endParaRPr>
                    </a:p>
                  </a:txBody>
                  <a:tcPr marL="85218" marR="85218" marT="42609" marB="42609"/>
                </a:tc>
                <a:tc hMerge="1">
                  <a:txBody>
                    <a:bodyPr/>
                    <a:lstStyle/>
                    <a:p>
                      <a:endParaRPr lang="en-US"/>
                    </a:p>
                  </a:txBody>
                  <a:tcPr/>
                </a:tc>
                <a:extLst>
                  <a:ext uri="{0D108BD9-81ED-4DB2-BD59-A6C34878D82A}">
                    <a16:rowId xmlns:a16="http://schemas.microsoft.com/office/drawing/2014/main" val="3725871226"/>
                  </a:ext>
                </a:extLst>
              </a:tr>
              <a:tr h="389023">
                <a:tc>
                  <a:txBody>
                    <a:bodyPr/>
                    <a:lstStyle/>
                    <a:p>
                      <a:r>
                        <a:rPr lang="fr-BE" sz="1100" dirty="0">
                          <a:solidFill>
                            <a:schemeClr val="bg1"/>
                          </a:solidFill>
                        </a:rPr>
                        <a:t>Operating </a:t>
                      </a:r>
                      <a:r>
                        <a:rPr lang="fr-BE" sz="1100" dirty="0" err="1">
                          <a:solidFill>
                            <a:schemeClr val="bg1"/>
                          </a:solidFill>
                        </a:rPr>
                        <a:t>income</a:t>
                      </a:r>
                      <a:r>
                        <a:rPr lang="fr-BE" sz="1100" dirty="0">
                          <a:solidFill>
                            <a:schemeClr val="bg1"/>
                          </a:solidFill>
                        </a:rPr>
                        <a:t> (</a:t>
                      </a:r>
                      <a:r>
                        <a:rPr lang="fr-BE" sz="1100" i="1" dirty="0">
                          <a:solidFill>
                            <a:schemeClr val="bg1"/>
                          </a:solidFill>
                        </a:rPr>
                        <a:t>FR</a:t>
                      </a:r>
                      <a:r>
                        <a:rPr lang="fr-BE" sz="1100" dirty="0">
                          <a:solidFill>
                            <a:schemeClr val="bg1"/>
                          </a:solidFill>
                        </a:rPr>
                        <a:t>)</a:t>
                      </a:r>
                      <a:endParaRPr lang="en-US" sz="1100" dirty="0">
                        <a:solidFill>
                          <a:schemeClr val="bg1"/>
                        </a:solidFill>
                      </a:endParaRPr>
                    </a:p>
                  </a:txBody>
                  <a:tcPr marL="85218" marR="85218" marT="42609" marB="42609">
                    <a:solidFill>
                      <a:schemeClr val="accent2"/>
                    </a:solidFill>
                  </a:tcPr>
                </a:tc>
                <a:tc>
                  <a:txBody>
                    <a:bodyPr/>
                    <a:lstStyle/>
                    <a:p>
                      <a:pPr algn="r"/>
                      <a:r>
                        <a:rPr lang="fr-BE" sz="1100">
                          <a:solidFill>
                            <a:schemeClr val="bg1"/>
                          </a:solidFill>
                        </a:rPr>
                        <a:t>6 831 350 €</a:t>
                      </a:r>
                      <a:endParaRPr lang="en-US" sz="1100">
                        <a:solidFill>
                          <a:schemeClr val="bg1"/>
                        </a:solidFill>
                      </a:endParaRPr>
                    </a:p>
                  </a:txBody>
                  <a:tcPr marL="85218" marR="85218" marT="42609" marB="42609">
                    <a:solidFill>
                      <a:schemeClr val="accent2"/>
                    </a:solidFill>
                  </a:tcPr>
                </a:tc>
                <a:extLst>
                  <a:ext uri="{0D108BD9-81ED-4DB2-BD59-A6C34878D82A}">
                    <a16:rowId xmlns:a16="http://schemas.microsoft.com/office/drawing/2014/main" val="1270982167"/>
                  </a:ext>
                </a:extLst>
              </a:tr>
              <a:tr h="389023">
                <a:tc>
                  <a:txBody>
                    <a:bodyPr/>
                    <a:lstStyle/>
                    <a:p>
                      <a:r>
                        <a:rPr lang="fr-BE" sz="1100" dirty="0">
                          <a:solidFill>
                            <a:schemeClr val="bg1"/>
                          </a:solidFill>
                        </a:rPr>
                        <a:t>Operating </a:t>
                      </a:r>
                      <a:r>
                        <a:rPr lang="fr-BE" sz="1100" dirty="0" err="1">
                          <a:solidFill>
                            <a:schemeClr val="bg1"/>
                          </a:solidFill>
                        </a:rPr>
                        <a:t>result</a:t>
                      </a:r>
                      <a:r>
                        <a:rPr lang="fr-BE" sz="1100" dirty="0">
                          <a:solidFill>
                            <a:schemeClr val="bg1"/>
                          </a:solidFill>
                        </a:rPr>
                        <a:t> (</a:t>
                      </a:r>
                      <a:r>
                        <a:rPr lang="fr-BE" sz="1100" i="1" dirty="0">
                          <a:solidFill>
                            <a:schemeClr val="bg1"/>
                          </a:solidFill>
                        </a:rPr>
                        <a:t>GG</a:t>
                      </a:r>
                      <a:r>
                        <a:rPr lang="fr-BE" sz="1100" dirty="0">
                          <a:solidFill>
                            <a:schemeClr val="bg1"/>
                          </a:solidFill>
                        </a:rPr>
                        <a:t>)</a:t>
                      </a:r>
                      <a:endParaRPr lang="en-US" sz="1100" dirty="0">
                        <a:solidFill>
                          <a:schemeClr val="bg1"/>
                        </a:solidFill>
                      </a:endParaRPr>
                    </a:p>
                  </a:txBody>
                  <a:tcPr marL="85218" marR="85218" marT="42609" marB="42609">
                    <a:solidFill>
                      <a:schemeClr val="accent2"/>
                    </a:solidFill>
                  </a:tcPr>
                </a:tc>
                <a:tc>
                  <a:txBody>
                    <a:bodyPr/>
                    <a:lstStyle/>
                    <a:p>
                      <a:pPr algn="r"/>
                      <a:r>
                        <a:rPr lang="fr-BE" sz="1100">
                          <a:solidFill>
                            <a:schemeClr val="bg1"/>
                          </a:solidFill>
                        </a:rPr>
                        <a:t>174 284 €</a:t>
                      </a:r>
                      <a:endParaRPr lang="en-US" sz="1100">
                        <a:solidFill>
                          <a:schemeClr val="bg1"/>
                        </a:solidFill>
                      </a:endParaRPr>
                    </a:p>
                  </a:txBody>
                  <a:tcPr marL="85218" marR="85218" marT="42609" marB="42609">
                    <a:solidFill>
                      <a:schemeClr val="accent2"/>
                    </a:solidFill>
                  </a:tcPr>
                </a:tc>
                <a:extLst>
                  <a:ext uri="{0D108BD9-81ED-4DB2-BD59-A6C34878D82A}">
                    <a16:rowId xmlns:a16="http://schemas.microsoft.com/office/drawing/2014/main" val="3838234843"/>
                  </a:ext>
                </a:extLst>
              </a:tr>
              <a:tr h="389023">
                <a:tc>
                  <a:txBody>
                    <a:bodyPr/>
                    <a:lstStyle/>
                    <a:p>
                      <a:r>
                        <a:rPr lang="en-US" sz="1100" dirty="0">
                          <a:solidFill>
                            <a:schemeClr val="bg1"/>
                          </a:solidFill>
                        </a:rPr>
                        <a:t>Current result before taxes (</a:t>
                      </a:r>
                      <a:r>
                        <a:rPr lang="en-US" sz="1100" i="1" dirty="0">
                          <a:solidFill>
                            <a:schemeClr val="bg1"/>
                          </a:solidFill>
                        </a:rPr>
                        <a:t>GG+GV+HI</a:t>
                      </a:r>
                      <a:r>
                        <a:rPr lang="en-US" sz="1100" dirty="0">
                          <a:solidFill>
                            <a:schemeClr val="bg1"/>
                          </a:solidFill>
                        </a:rPr>
                        <a:t>)</a:t>
                      </a:r>
                    </a:p>
                  </a:txBody>
                  <a:tcPr marL="85218" marR="85218" marT="42609" marB="42609">
                    <a:solidFill>
                      <a:schemeClr val="bg1">
                        <a:lumMod val="50000"/>
                      </a:schemeClr>
                    </a:solidFill>
                  </a:tcPr>
                </a:tc>
                <a:tc>
                  <a:txBody>
                    <a:bodyPr/>
                    <a:lstStyle/>
                    <a:p>
                      <a:pPr algn="r"/>
                      <a:r>
                        <a:rPr lang="fr-BE" sz="1100">
                          <a:solidFill>
                            <a:schemeClr val="bg1"/>
                          </a:solidFill>
                        </a:rPr>
                        <a:t>175 905 €</a:t>
                      </a:r>
                      <a:endParaRPr lang="en-US" sz="1100">
                        <a:solidFill>
                          <a:schemeClr val="bg1"/>
                        </a:solidFill>
                      </a:endParaRPr>
                    </a:p>
                  </a:txBody>
                  <a:tcPr marL="85218" marR="85218" marT="42609" marB="42609">
                    <a:solidFill>
                      <a:schemeClr val="bg1">
                        <a:lumMod val="50000"/>
                      </a:schemeClr>
                    </a:solidFill>
                  </a:tcPr>
                </a:tc>
                <a:extLst>
                  <a:ext uri="{0D108BD9-81ED-4DB2-BD59-A6C34878D82A}">
                    <a16:rowId xmlns:a16="http://schemas.microsoft.com/office/drawing/2014/main" val="1015760552"/>
                  </a:ext>
                </a:extLst>
              </a:tr>
              <a:tr h="389023">
                <a:tc>
                  <a:txBody>
                    <a:bodyPr/>
                    <a:lstStyle/>
                    <a:p>
                      <a:r>
                        <a:rPr lang="fr-BE" sz="1100" dirty="0" err="1">
                          <a:solidFill>
                            <a:schemeClr val="bg1"/>
                          </a:solidFill>
                        </a:rPr>
                        <a:t>Income</a:t>
                      </a:r>
                      <a:r>
                        <a:rPr lang="fr-BE" sz="1100" dirty="0">
                          <a:solidFill>
                            <a:schemeClr val="bg1"/>
                          </a:solidFill>
                        </a:rPr>
                        <a:t> </a:t>
                      </a:r>
                      <a:r>
                        <a:rPr lang="fr-BE" sz="1100" dirty="0" err="1">
                          <a:solidFill>
                            <a:schemeClr val="bg1"/>
                          </a:solidFill>
                        </a:rPr>
                        <a:t>tax</a:t>
                      </a:r>
                      <a:r>
                        <a:rPr lang="fr-BE" sz="1100" dirty="0">
                          <a:solidFill>
                            <a:schemeClr val="bg1"/>
                          </a:solidFill>
                        </a:rPr>
                        <a:t> (</a:t>
                      </a:r>
                      <a:r>
                        <a:rPr lang="fr-BE" sz="1100" i="1" dirty="0">
                          <a:solidFill>
                            <a:schemeClr val="bg1"/>
                          </a:solidFill>
                        </a:rPr>
                        <a:t>HK</a:t>
                      </a:r>
                      <a:r>
                        <a:rPr lang="fr-BE" sz="1100" dirty="0">
                          <a:solidFill>
                            <a:schemeClr val="bg1"/>
                          </a:solidFill>
                        </a:rPr>
                        <a:t>)</a:t>
                      </a:r>
                      <a:endParaRPr lang="en-US" sz="1100" dirty="0">
                        <a:solidFill>
                          <a:schemeClr val="bg1"/>
                        </a:solidFill>
                      </a:endParaRPr>
                    </a:p>
                  </a:txBody>
                  <a:tcPr marL="85218" marR="85218" marT="42609" marB="42609">
                    <a:solidFill>
                      <a:schemeClr val="tx2"/>
                    </a:solidFill>
                  </a:tcPr>
                </a:tc>
                <a:tc>
                  <a:txBody>
                    <a:bodyPr/>
                    <a:lstStyle/>
                    <a:p>
                      <a:pPr algn="r"/>
                      <a:r>
                        <a:rPr lang="fr-BE" sz="1100" dirty="0">
                          <a:solidFill>
                            <a:schemeClr val="bg1"/>
                          </a:solidFill>
                        </a:rPr>
                        <a:t>53 333 €</a:t>
                      </a:r>
                      <a:endParaRPr lang="en-US" sz="1100" dirty="0">
                        <a:solidFill>
                          <a:schemeClr val="bg1"/>
                        </a:solidFill>
                      </a:endParaRPr>
                    </a:p>
                  </a:txBody>
                  <a:tcPr marL="85218" marR="85218" marT="42609" marB="42609">
                    <a:solidFill>
                      <a:schemeClr val="tx2"/>
                    </a:solidFill>
                  </a:tcPr>
                </a:tc>
                <a:extLst>
                  <a:ext uri="{0D108BD9-81ED-4DB2-BD59-A6C34878D82A}">
                    <a16:rowId xmlns:a16="http://schemas.microsoft.com/office/drawing/2014/main" val="2594138103"/>
                  </a:ext>
                </a:extLst>
              </a:tr>
              <a:tr h="389023">
                <a:tc>
                  <a:txBody>
                    <a:bodyPr/>
                    <a:lstStyle/>
                    <a:p>
                      <a:r>
                        <a:rPr lang="fr-BE" sz="1100" dirty="0" err="1">
                          <a:solidFill>
                            <a:schemeClr val="bg1"/>
                          </a:solidFill>
                        </a:rPr>
                        <a:t>Result</a:t>
                      </a:r>
                      <a:r>
                        <a:rPr lang="fr-BE" sz="1100" dirty="0">
                          <a:solidFill>
                            <a:schemeClr val="bg1"/>
                          </a:solidFill>
                        </a:rPr>
                        <a:t> </a:t>
                      </a:r>
                      <a:r>
                        <a:rPr lang="fr-BE" sz="1100" dirty="0" err="1">
                          <a:solidFill>
                            <a:schemeClr val="bg1"/>
                          </a:solidFill>
                        </a:rPr>
                        <a:t>after</a:t>
                      </a:r>
                      <a:r>
                        <a:rPr lang="fr-BE" sz="1100" dirty="0">
                          <a:solidFill>
                            <a:schemeClr val="bg1"/>
                          </a:solidFill>
                        </a:rPr>
                        <a:t> taxes (</a:t>
                      </a:r>
                      <a:r>
                        <a:rPr lang="fr-BE" sz="1100" i="1" dirty="0">
                          <a:solidFill>
                            <a:schemeClr val="bg1"/>
                          </a:solidFill>
                        </a:rPr>
                        <a:t>HN</a:t>
                      </a:r>
                      <a:r>
                        <a:rPr lang="fr-BE" sz="1100" dirty="0">
                          <a:solidFill>
                            <a:schemeClr val="bg1"/>
                          </a:solidFill>
                        </a:rPr>
                        <a:t>)</a:t>
                      </a:r>
                      <a:endParaRPr lang="en-US" sz="1100" dirty="0">
                        <a:solidFill>
                          <a:schemeClr val="bg1"/>
                        </a:solidFill>
                      </a:endParaRPr>
                    </a:p>
                  </a:txBody>
                  <a:tcPr marL="85218" marR="85218" marT="42609" marB="42609">
                    <a:solidFill>
                      <a:srgbClr val="C00000"/>
                    </a:solidFill>
                  </a:tcPr>
                </a:tc>
                <a:tc>
                  <a:txBody>
                    <a:bodyPr/>
                    <a:lstStyle/>
                    <a:p>
                      <a:pPr algn="r"/>
                      <a:r>
                        <a:rPr lang="fr-BE" sz="1100" dirty="0">
                          <a:solidFill>
                            <a:schemeClr val="bg1"/>
                          </a:solidFill>
                        </a:rPr>
                        <a:t>122 572 €</a:t>
                      </a:r>
                      <a:endParaRPr lang="en-US" sz="1100" dirty="0">
                        <a:solidFill>
                          <a:schemeClr val="bg1"/>
                        </a:solidFill>
                      </a:endParaRPr>
                    </a:p>
                  </a:txBody>
                  <a:tcPr marL="85218" marR="85218" marT="42609" marB="42609">
                    <a:solidFill>
                      <a:srgbClr val="C00000"/>
                    </a:solidFill>
                  </a:tcPr>
                </a:tc>
                <a:extLst>
                  <a:ext uri="{0D108BD9-81ED-4DB2-BD59-A6C34878D82A}">
                    <a16:rowId xmlns:a16="http://schemas.microsoft.com/office/drawing/2014/main" val="3896502893"/>
                  </a:ext>
                </a:extLst>
              </a:tr>
            </a:tbl>
          </a:graphicData>
        </a:graphic>
      </p:graphicFrame>
      <p:pic>
        <p:nvPicPr>
          <p:cNvPr id="19" name="Picture 2" descr="Drapeaux Monde Banque d'images et photos libres de droit - iStock">
            <a:extLst>
              <a:ext uri="{FF2B5EF4-FFF2-40B4-BE49-F238E27FC236}">
                <a16:creationId xmlns:a16="http://schemas.microsoft.com/office/drawing/2014/main" id="{2DDA6120-B3AD-3E20-DD08-605163B59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able&#10;&#10;Description générée automatiquement">
            <a:extLst>
              <a:ext uri="{FF2B5EF4-FFF2-40B4-BE49-F238E27FC236}">
                <a16:creationId xmlns:a16="http://schemas.microsoft.com/office/drawing/2014/main" id="{53B29B7A-03C3-AD8C-B563-EEC1ED866E4F}"/>
              </a:ext>
            </a:extLst>
          </p:cNvPr>
          <p:cNvPicPr>
            <a:picLocks noChangeAspect="1"/>
          </p:cNvPicPr>
          <p:nvPr/>
        </p:nvPicPr>
        <p:blipFill>
          <a:blip r:embed="rId8"/>
          <a:stretch>
            <a:fillRect/>
          </a:stretch>
        </p:blipFill>
        <p:spPr>
          <a:xfrm>
            <a:off x="6899888" y="1514474"/>
            <a:ext cx="5149541" cy="2631388"/>
          </a:xfrm>
          <a:prstGeom prst="rect">
            <a:avLst/>
          </a:prstGeom>
        </p:spPr>
      </p:pic>
    </p:spTree>
    <p:extLst>
      <p:ext uri="{BB962C8B-B14F-4D97-AF65-F5344CB8AC3E}">
        <p14:creationId xmlns:p14="http://schemas.microsoft.com/office/powerpoint/2010/main" val="323142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6303B128-A5FA-4560-AC88-FC343AB76E6C}"/>
              </a:ext>
            </a:extLst>
          </p:cNvPr>
          <p:cNvSpPr>
            <a:spLocks noGrp="1"/>
          </p:cNvSpPr>
          <p:nvPr>
            <p:ph type="body" idx="1"/>
          </p:nvPr>
        </p:nvSpPr>
        <p:spPr/>
        <p:txBody>
          <a:bodyPr/>
          <a:lstStyle/>
          <a:p>
            <a:r>
              <a:rPr lang="fr-BE" dirty="0"/>
              <a:t>the management </a:t>
            </a:r>
            <a:r>
              <a:rPr lang="fr-BE" dirty="0" err="1"/>
              <a:t>criteria</a:t>
            </a:r>
            <a:endParaRPr lang="fr-BE" dirty="0"/>
          </a:p>
        </p:txBody>
      </p:sp>
      <p:sp>
        <p:nvSpPr>
          <p:cNvPr id="3" name="Text Placeholder 2">
            <a:extLst>
              <a:ext uri="{FF2B5EF4-FFF2-40B4-BE49-F238E27FC236}">
                <a16:creationId xmlns:a16="http://schemas.microsoft.com/office/drawing/2014/main" id="{F2F39E9F-E2CA-FE03-7FEC-DD6876AF0FDE}"/>
              </a:ext>
            </a:extLst>
          </p:cNvPr>
          <p:cNvSpPr>
            <a:spLocks noGrp="1"/>
          </p:cNvSpPr>
          <p:nvPr>
            <p:ph type="body" sz="quarter" idx="19"/>
          </p:nvPr>
        </p:nvSpPr>
        <p:spPr/>
        <p:txBody>
          <a:bodyPr/>
          <a:lstStyle/>
          <a:p>
            <a:r>
              <a:rPr lang="fr-BE"/>
              <a:t>05</a:t>
            </a:r>
            <a:endParaRPr lang="en-US"/>
          </a:p>
        </p:txBody>
      </p:sp>
      <p:sp>
        <p:nvSpPr>
          <p:cNvPr id="8" name="Titre 7">
            <a:extLst>
              <a:ext uri="{FF2B5EF4-FFF2-40B4-BE49-F238E27FC236}">
                <a16:creationId xmlns:a16="http://schemas.microsoft.com/office/drawing/2014/main" id="{842678AD-2DE5-465B-B8A6-006AB322BA5C}"/>
              </a:ext>
            </a:extLst>
          </p:cNvPr>
          <p:cNvSpPr>
            <a:spLocks noGrp="1"/>
          </p:cNvSpPr>
          <p:nvPr>
            <p:ph type="title"/>
          </p:nvPr>
        </p:nvSpPr>
        <p:spPr>
          <a:xfrm>
            <a:off x="1249429" y="805320"/>
            <a:ext cx="10800000" cy="335964"/>
          </a:xfrm>
        </p:spPr>
        <p:txBody>
          <a:bodyPr/>
          <a:lstStyle/>
          <a:p>
            <a:r>
              <a:rPr lang="en-US" dirty="0"/>
              <a:t>Solvency: Is the company in debt?</a:t>
            </a:r>
            <a:endParaRPr lang="fr-BE" dirty="0"/>
          </a:p>
        </p:txBody>
      </p:sp>
      <p:sp>
        <p:nvSpPr>
          <p:cNvPr id="12" name="Espace réservé du numéro de diapositive 3">
            <a:extLst>
              <a:ext uri="{FF2B5EF4-FFF2-40B4-BE49-F238E27FC236}">
                <a16:creationId xmlns:a16="http://schemas.microsoft.com/office/drawing/2014/main" id="{2B8D9BB5-660F-9AC7-143B-FC81215A5765}"/>
              </a:ext>
            </a:extLst>
          </p:cNvPr>
          <p:cNvSpPr>
            <a:spLocks noGrp="1"/>
          </p:cNvSpPr>
          <p:nvPr>
            <p:ph type="sldNum" sz="quarter" idx="17"/>
          </p:nvPr>
        </p:nvSpPr>
        <p:spPr>
          <a:xfrm>
            <a:off x="11472000" y="6642000"/>
            <a:ext cx="720000" cy="216000"/>
          </a:xfrm>
        </p:spPr>
        <p:txBody>
          <a:bodyPr/>
          <a:lstStyle/>
          <a:p>
            <a:pPr>
              <a:defRPr/>
            </a:pPr>
            <a:fld id="{375BE7B3-FD3C-4FD2-96BA-426B54A95289}" type="slidenum">
              <a:rPr lang="fr-FR" altLang="en-US" smtClean="0"/>
              <a:pPr>
                <a:defRPr/>
              </a:pPr>
              <a:t>43</a:t>
            </a:fld>
            <a:endParaRPr lang="fr-FR" alt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604C625-E924-73B3-AECB-DCBF2EF241FC}"/>
                  </a:ext>
                </a:extLst>
              </p:cNvPr>
              <p:cNvSpPr txBox="1"/>
              <p:nvPr/>
            </p:nvSpPr>
            <p:spPr>
              <a:xfrm>
                <a:off x="779002" y="2025864"/>
                <a:ext cx="3219750" cy="6655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𝐹</m:t>
                          </m:r>
                          <m:r>
                            <a:rPr lang="fr-BE" i="1">
                              <a:latin typeface="Cambria Math" panose="02040503050406030204" pitchFamily="18" charset="0"/>
                            </a:rPr>
                            <m:t>𝑖𝑛𝑎𝑛𝑐𝑖𝑎𝑙</m:t>
                          </m:r>
                          <m:r>
                            <a:rPr lang="fr-BE" i="1">
                              <a:latin typeface="Cambria Math" panose="02040503050406030204" pitchFamily="18" charset="0"/>
                            </a:rPr>
                            <m:t> </m:t>
                          </m:r>
                          <m:r>
                            <a:rPr lang="fr-BE" i="1">
                              <a:latin typeface="Cambria Math" panose="02040503050406030204" pitchFamily="18" charset="0"/>
                            </a:rPr>
                            <m:t>𝑑𝑒𝑏𝑡𝑠</m:t>
                          </m:r>
                        </m:num>
                        <m:den>
                          <m:r>
                            <a:rPr lang="en-GB" b="0" i="1" smtClean="0">
                              <a:latin typeface="Cambria Math" panose="02040503050406030204" pitchFamily="18" charset="0"/>
                            </a:rPr>
                            <m:t>𝐸𝑞𝑢𝑖𝑡𝑦</m:t>
                          </m:r>
                        </m:den>
                      </m:f>
                    </m:oMath>
                  </m:oMathPara>
                </a14:m>
                <a:endParaRPr lang="en-US" dirty="0"/>
              </a:p>
            </p:txBody>
          </p:sp>
        </mc:Choice>
        <mc:Fallback xmlns="">
          <p:sp>
            <p:nvSpPr>
              <p:cNvPr id="24" name="TextBox 23">
                <a:extLst>
                  <a:ext uri="{FF2B5EF4-FFF2-40B4-BE49-F238E27FC236}">
                    <a16:creationId xmlns:a16="http://schemas.microsoft.com/office/drawing/2014/main" id="{F604C625-E924-73B3-AECB-DCBF2EF241FC}"/>
                  </a:ext>
                </a:extLst>
              </p:cNvPr>
              <p:cNvSpPr txBox="1">
                <a:spLocks noRot="1" noChangeAspect="1" noMove="1" noResize="1" noEditPoints="1" noAdjustHandles="1" noChangeArrowheads="1" noChangeShapeType="1" noTextEdit="1"/>
              </p:cNvSpPr>
              <p:nvPr/>
            </p:nvSpPr>
            <p:spPr>
              <a:xfrm>
                <a:off x="779002" y="2025864"/>
                <a:ext cx="3219750" cy="665567"/>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0C099CF-2BC1-41A8-60AA-6677CBD94F46}"/>
                  </a:ext>
                </a:extLst>
              </p:cNvPr>
              <p:cNvSpPr txBox="1"/>
              <p:nvPr/>
            </p:nvSpPr>
            <p:spPr>
              <a:xfrm>
                <a:off x="779002" y="2900947"/>
                <a:ext cx="3219750" cy="561757"/>
              </a:xfrm>
              <a:prstGeom prst="rect">
                <a:avLst/>
              </a:prstGeom>
              <a:noFill/>
            </p:spPr>
            <p:txBody>
              <a:bodyPr wrap="square" rtlCol="0">
                <a:spAutoFit/>
              </a:bodyPr>
              <a:lstStyle/>
              <a:p>
                <a:pPr algn="ctr"/>
                <a14:m>
                  <m:oMath xmlns:m="http://schemas.openxmlformats.org/officeDocument/2006/math">
                    <m:f>
                      <m:fPr>
                        <m:ctrlPr>
                          <a:rPr lang="en-US" i="1" smtClean="0">
                            <a:latin typeface="Cambria Math" panose="02040503050406030204" pitchFamily="18" charset="0"/>
                          </a:rPr>
                        </m:ctrlPr>
                      </m:fPr>
                      <m:num>
                        <m:r>
                          <m:rPr>
                            <m:nor/>
                          </m:rPr>
                          <a:rPr lang="fr-BE" altLang="nl-BE" b="0" i="1" dirty="0" smtClean="0">
                            <a:latin typeface="Encode Sans" panose="020B0604020202020204" charset="0"/>
                            <a:cs typeface="Arial" panose="020B0604020202020204" pitchFamily="34" charset="0"/>
                          </a:rPr>
                          <m:t>1 705 707 €</m:t>
                        </m:r>
                      </m:num>
                      <m:den>
                        <m:r>
                          <m:rPr>
                            <m:nor/>
                          </m:rPr>
                          <a:rPr lang="fr-BE" altLang="nl-BE" b="0" i="0" dirty="0" smtClean="0">
                            <a:latin typeface="Encode Sans" panose="020B0604020202020204" charset="0"/>
                            <a:cs typeface="Arial" panose="020B0604020202020204" pitchFamily="34" charset="0"/>
                          </a:rPr>
                          <m:t>1 155 348 €</m:t>
                        </m:r>
                      </m:den>
                    </m:f>
                  </m:oMath>
                </a14:m>
                <a:r>
                  <a:rPr lang="en-US" dirty="0">
                    <a:latin typeface="Encode Sans" panose="020B0604020202020204" charset="0"/>
                    <a:cs typeface="Arial" panose="020B0604020202020204" pitchFamily="34" charset="0"/>
                  </a:rPr>
                  <a:t> </a:t>
                </a:r>
                <a:r>
                  <a:rPr lang="en-US" dirty="0"/>
                  <a:t>= </a:t>
                </a:r>
                <a:r>
                  <a:rPr lang="en-US" sz="2400" b="1" dirty="0"/>
                  <a:t>1,5</a:t>
                </a:r>
                <a:endParaRPr lang="en-US" b="1" dirty="0"/>
              </a:p>
            </p:txBody>
          </p:sp>
        </mc:Choice>
        <mc:Fallback xmlns="">
          <p:sp>
            <p:nvSpPr>
              <p:cNvPr id="25" name="TextBox 24">
                <a:extLst>
                  <a:ext uri="{FF2B5EF4-FFF2-40B4-BE49-F238E27FC236}">
                    <a16:creationId xmlns:a16="http://schemas.microsoft.com/office/drawing/2014/main" id="{D0C099CF-2BC1-41A8-60AA-6677CBD94F46}"/>
                  </a:ext>
                </a:extLst>
              </p:cNvPr>
              <p:cNvSpPr txBox="1">
                <a:spLocks noRot="1" noChangeAspect="1" noMove="1" noResize="1" noEditPoints="1" noAdjustHandles="1" noChangeArrowheads="1" noChangeShapeType="1" noTextEdit="1"/>
              </p:cNvSpPr>
              <p:nvPr/>
            </p:nvSpPr>
            <p:spPr>
              <a:xfrm>
                <a:off x="779002" y="2900947"/>
                <a:ext cx="3219750" cy="561757"/>
              </a:xfrm>
              <a:prstGeom prst="rect">
                <a:avLst/>
              </a:prstGeom>
              <a:blipFill>
                <a:blip r:embed="rId4"/>
                <a:stretch>
                  <a:fillRect t="-1087" b="-14130"/>
                </a:stretch>
              </a:blipFill>
            </p:spPr>
            <p:txBody>
              <a:bodyPr/>
              <a:lstStyle/>
              <a:p>
                <a:r>
                  <a:rPr lang="fr-FR">
                    <a:noFill/>
                  </a:rPr>
                  <a:t> </a:t>
                </a:r>
              </a:p>
            </p:txBody>
          </p:sp>
        </mc:Fallback>
      </mc:AlternateContent>
      <p:sp>
        <p:nvSpPr>
          <p:cNvPr id="26" name="Rectangle 25">
            <a:extLst>
              <a:ext uri="{FF2B5EF4-FFF2-40B4-BE49-F238E27FC236}">
                <a16:creationId xmlns:a16="http://schemas.microsoft.com/office/drawing/2014/main" id="{96E61FFF-6C70-8E48-0178-C355703ECE26}"/>
              </a:ext>
            </a:extLst>
          </p:cNvPr>
          <p:cNvSpPr/>
          <p:nvPr/>
        </p:nvSpPr>
        <p:spPr>
          <a:xfrm>
            <a:off x="-131380" y="1405993"/>
            <a:ext cx="5040514" cy="400110"/>
          </a:xfrm>
          <a:prstGeom prst="rect">
            <a:avLst/>
          </a:prstGeom>
        </p:spPr>
        <p:txBody>
          <a:bodyPr wrap="square">
            <a:spAutoFit/>
          </a:bodyPr>
          <a:lstStyle/>
          <a:p>
            <a:pPr algn="ctr"/>
            <a:r>
              <a:rPr lang="fr-BE" altLang="nl-BE" sz="2000" b="1" dirty="0">
                <a:solidFill>
                  <a:srgbClr val="243782"/>
                </a:solidFill>
                <a:latin typeface="+mj-lt"/>
              </a:rPr>
              <a:t>Solvency</a:t>
            </a:r>
            <a:endParaRPr lang="fr-FR" sz="2000" b="1" dirty="0">
              <a:solidFill>
                <a:srgbClr val="243782"/>
              </a:solidFill>
              <a:latin typeface="+mj-lt"/>
            </a:endParaRPr>
          </a:p>
        </p:txBody>
      </p:sp>
      <p:sp>
        <p:nvSpPr>
          <p:cNvPr id="33" name="TextBox 32">
            <a:extLst>
              <a:ext uri="{FF2B5EF4-FFF2-40B4-BE49-F238E27FC236}">
                <a16:creationId xmlns:a16="http://schemas.microsoft.com/office/drawing/2014/main" id="{28DFDD6A-C7ED-1D4C-7E24-79735BDFFDB5}"/>
              </a:ext>
            </a:extLst>
          </p:cNvPr>
          <p:cNvSpPr txBox="1"/>
          <p:nvPr/>
        </p:nvSpPr>
        <p:spPr>
          <a:xfrm>
            <a:off x="6999772" y="1140020"/>
            <a:ext cx="3534878" cy="369332"/>
          </a:xfrm>
          <a:prstGeom prst="rect">
            <a:avLst/>
          </a:prstGeom>
          <a:noFill/>
        </p:spPr>
        <p:txBody>
          <a:bodyPr wrap="square" rtlCol="0">
            <a:spAutoFit/>
          </a:bodyPr>
          <a:lstStyle/>
          <a:p>
            <a:r>
              <a:rPr lang="fr-BE" dirty="0">
                <a:latin typeface="+mj-lt"/>
              </a:rPr>
              <a:t>BALANCE SHEET</a:t>
            </a:r>
            <a:endParaRPr lang="en-US" dirty="0">
              <a:latin typeface="+mj-lt"/>
            </a:endParaRPr>
          </a:p>
        </p:txBody>
      </p:sp>
      <p:pic>
        <p:nvPicPr>
          <p:cNvPr id="35" name="Picture 2" descr="Drapeaux Monde Banque d'images et photos libres de droit - iStock">
            <a:extLst>
              <a:ext uri="{FF2B5EF4-FFF2-40B4-BE49-F238E27FC236}">
                <a16:creationId xmlns:a16="http://schemas.microsoft.com/office/drawing/2014/main" id="{2DD5A0FE-F067-061A-EC9F-FD4A97B0E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839D25-774F-B3C1-5E8B-4D98BED2395E}"/>
              </a:ext>
            </a:extLst>
          </p:cNvPr>
          <p:cNvSpPr txBox="1"/>
          <p:nvPr/>
        </p:nvSpPr>
        <p:spPr>
          <a:xfrm>
            <a:off x="1217431" y="5051898"/>
            <a:ext cx="5040514" cy="923330"/>
          </a:xfrm>
          <a:prstGeom prst="rect">
            <a:avLst/>
          </a:prstGeom>
          <a:solidFill>
            <a:schemeClr val="tx2"/>
          </a:solidFill>
        </p:spPr>
        <p:txBody>
          <a:bodyPr wrap="square" rtlCol="0">
            <a:spAutoFit/>
          </a:bodyPr>
          <a:lstStyle/>
          <a:p>
            <a:pPr algn="ctr"/>
            <a:r>
              <a:rPr lang="en-US" dirty="0">
                <a:solidFill>
                  <a:schemeClr val="bg1"/>
                </a:solidFill>
              </a:rPr>
              <a:t>This company is applying for a bank financing for the purchase of 5 vehicles.</a:t>
            </a:r>
          </a:p>
          <a:p>
            <a:pPr algn="ctr"/>
            <a:r>
              <a:rPr lang="en-US" dirty="0">
                <a:solidFill>
                  <a:schemeClr val="bg1"/>
                </a:solidFill>
              </a:rPr>
              <a:t>Do you think it will be granted?</a:t>
            </a:r>
          </a:p>
        </p:txBody>
      </p:sp>
      <p:pic>
        <p:nvPicPr>
          <p:cNvPr id="1026" name="Picture 2" descr="question point d'interrogation - Économies et cie">
            <a:extLst>
              <a:ext uri="{FF2B5EF4-FFF2-40B4-BE49-F238E27FC236}">
                <a16:creationId xmlns:a16="http://schemas.microsoft.com/office/drawing/2014/main" id="{C9DF2383-0809-4DBC-F8E8-1D5D029513A4}"/>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21030" r="19298"/>
          <a:stretch/>
        </p:blipFill>
        <p:spPr bwMode="auto">
          <a:xfrm>
            <a:off x="142570" y="5051898"/>
            <a:ext cx="910382" cy="9233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D24AC24A-8423-BF92-CF87-36FD31781340}"/>
              </a:ext>
            </a:extLst>
          </p:cNvPr>
          <p:cNvGraphicFramePr>
            <a:graphicFrameLocks noGrp="1"/>
          </p:cNvGraphicFramePr>
          <p:nvPr>
            <p:extLst>
              <p:ext uri="{D42A27DB-BD31-4B8C-83A1-F6EECF244321}">
                <p14:modId xmlns:p14="http://schemas.microsoft.com/office/powerpoint/2010/main" val="122847334"/>
              </p:ext>
            </p:extLst>
          </p:nvPr>
        </p:nvGraphicFramePr>
        <p:xfrm>
          <a:off x="6905928" y="4239250"/>
          <a:ext cx="5143501" cy="2334138"/>
        </p:xfrm>
        <a:graphic>
          <a:graphicData uri="http://schemas.openxmlformats.org/drawingml/2006/table">
            <a:tbl>
              <a:tblPr firstRow="1" bandRow="1">
                <a:tableStyleId>{5C22544A-7EE6-4342-B048-85BDC9FD1C3A}</a:tableStyleId>
              </a:tblPr>
              <a:tblGrid>
                <a:gridCol w="3871115">
                  <a:extLst>
                    <a:ext uri="{9D8B030D-6E8A-4147-A177-3AD203B41FA5}">
                      <a16:colId xmlns:a16="http://schemas.microsoft.com/office/drawing/2014/main" val="3152599313"/>
                    </a:ext>
                  </a:extLst>
                </a:gridCol>
                <a:gridCol w="1272386">
                  <a:extLst>
                    <a:ext uri="{9D8B030D-6E8A-4147-A177-3AD203B41FA5}">
                      <a16:colId xmlns:a16="http://schemas.microsoft.com/office/drawing/2014/main" val="1478778778"/>
                    </a:ext>
                  </a:extLst>
                </a:gridCol>
              </a:tblGrid>
              <a:tr h="389023">
                <a:tc gridSpan="2">
                  <a:txBody>
                    <a:bodyPr/>
                    <a:lstStyle/>
                    <a:p>
                      <a:r>
                        <a:rPr lang="fr-BE" sz="1300" dirty="0">
                          <a:solidFill>
                            <a:schemeClr val="bg1"/>
                          </a:solidFill>
                        </a:rPr>
                        <a:t>INCOME STATEMENT</a:t>
                      </a:r>
                      <a:endParaRPr lang="en-US" sz="1300" dirty="0">
                        <a:solidFill>
                          <a:schemeClr val="bg1"/>
                        </a:solidFill>
                      </a:endParaRPr>
                    </a:p>
                  </a:txBody>
                  <a:tcPr marL="85218" marR="85218" marT="42609" marB="42609"/>
                </a:tc>
                <a:tc hMerge="1">
                  <a:txBody>
                    <a:bodyPr/>
                    <a:lstStyle/>
                    <a:p>
                      <a:endParaRPr lang="en-US"/>
                    </a:p>
                  </a:txBody>
                  <a:tcPr/>
                </a:tc>
                <a:extLst>
                  <a:ext uri="{0D108BD9-81ED-4DB2-BD59-A6C34878D82A}">
                    <a16:rowId xmlns:a16="http://schemas.microsoft.com/office/drawing/2014/main" val="3725871226"/>
                  </a:ext>
                </a:extLst>
              </a:tr>
              <a:tr h="389023">
                <a:tc>
                  <a:txBody>
                    <a:bodyPr/>
                    <a:lstStyle/>
                    <a:p>
                      <a:r>
                        <a:rPr lang="fr-BE" sz="1100" dirty="0">
                          <a:solidFill>
                            <a:schemeClr val="bg1"/>
                          </a:solidFill>
                        </a:rPr>
                        <a:t>Operating </a:t>
                      </a:r>
                      <a:r>
                        <a:rPr lang="fr-BE" sz="1100" dirty="0" err="1">
                          <a:solidFill>
                            <a:schemeClr val="bg1"/>
                          </a:solidFill>
                        </a:rPr>
                        <a:t>income</a:t>
                      </a:r>
                      <a:r>
                        <a:rPr lang="fr-BE" sz="1100" dirty="0">
                          <a:solidFill>
                            <a:schemeClr val="bg1"/>
                          </a:solidFill>
                        </a:rPr>
                        <a:t> (</a:t>
                      </a:r>
                      <a:r>
                        <a:rPr lang="fr-BE" sz="1100" i="1" dirty="0">
                          <a:solidFill>
                            <a:schemeClr val="bg1"/>
                          </a:solidFill>
                        </a:rPr>
                        <a:t>FR</a:t>
                      </a:r>
                      <a:r>
                        <a:rPr lang="fr-BE" sz="1100" dirty="0">
                          <a:solidFill>
                            <a:schemeClr val="bg1"/>
                          </a:solidFill>
                        </a:rPr>
                        <a:t>)</a:t>
                      </a:r>
                      <a:endParaRPr lang="en-US" sz="1100" dirty="0">
                        <a:solidFill>
                          <a:schemeClr val="bg1"/>
                        </a:solidFill>
                      </a:endParaRPr>
                    </a:p>
                  </a:txBody>
                  <a:tcPr marL="85218" marR="85218" marT="42609" marB="42609">
                    <a:solidFill>
                      <a:schemeClr val="accent2"/>
                    </a:solidFill>
                  </a:tcPr>
                </a:tc>
                <a:tc>
                  <a:txBody>
                    <a:bodyPr/>
                    <a:lstStyle/>
                    <a:p>
                      <a:pPr algn="r"/>
                      <a:r>
                        <a:rPr lang="fr-BE" sz="1100">
                          <a:solidFill>
                            <a:schemeClr val="bg1"/>
                          </a:solidFill>
                        </a:rPr>
                        <a:t>6 831 350 €</a:t>
                      </a:r>
                      <a:endParaRPr lang="en-US" sz="1100">
                        <a:solidFill>
                          <a:schemeClr val="bg1"/>
                        </a:solidFill>
                      </a:endParaRPr>
                    </a:p>
                  </a:txBody>
                  <a:tcPr marL="85218" marR="85218" marT="42609" marB="42609">
                    <a:solidFill>
                      <a:schemeClr val="accent2"/>
                    </a:solidFill>
                  </a:tcPr>
                </a:tc>
                <a:extLst>
                  <a:ext uri="{0D108BD9-81ED-4DB2-BD59-A6C34878D82A}">
                    <a16:rowId xmlns:a16="http://schemas.microsoft.com/office/drawing/2014/main" val="1270982167"/>
                  </a:ext>
                </a:extLst>
              </a:tr>
              <a:tr h="389023">
                <a:tc>
                  <a:txBody>
                    <a:bodyPr/>
                    <a:lstStyle/>
                    <a:p>
                      <a:r>
                        <a:rPr lang="fr-BE" sz="1100" dirty="0">
                          <a:solidFill>
                            <a:schemeClr val="bg1"/>
                          </a:solidFill>
                        </a:rPr>
                        <a:t>Operating </a:t>
                      </a:r>
                      <a:r>
                        <a:rPr lang="fr-BE" sz="1100" dirty="0" err="1">
                          <a:solidFill>
                            <a:schemeClr val="bg1"/>
                          </a:solidFill>
                        </a:rPr>
                        <a:t>result</a:t>
                      </a:r>
                      <a:r>
                        <a:rPr lang="fr-BE" sz="1100" dirty="0">
                          <a:solidFill>
                            <a:schemeClr val="bg1"/>
                          </a:solidFill>
                        </a:rPr>
                        <a:t> (</a:t>
                      </a:r>
                      <a:r>
                        <a:rPr lang="fr-BE" sz="1100" i="1" dirty="0">
                          <a:solidFill>
                            <a:schemeClr val="bg1"/>
                          </a:solidFill>
                        </a:rPr>
                        <a:t>GG</a:t>
                      </a:r>
                      <a:r>
                        <a:rPr lang="fr-BE" sz="1100" dirty="0">
                          <a:solidFill>
                            <a:schemeClr val="bg1"/>
                          </a:solidFill>
                        </a:rPr>
                        <a:t>)</a:t>
                      </a:r>
                      <a:endParaRPr lang="en-US" sz="1100" dirty="0">
                        <a:solidFill>
                          <a:schemeClr val="bg1"/>
                        </a:solidFill>
                      </a:endParaRPr>
                    </a:p>
                  </a:txBody>
                  <a:tcPr marL="85218" marR="85218" marT="42609" marB="42609">
                    <a:solidFill>
                      <a:schemeClr val="accent2"/>
                    </a:solidFill>
                  </a:tcPr>
                </a:tc>
                <a:tc>
                  <a:txBody>
                    <a:bodyPr/>
                    <a:lstStyle/>
                    <a:p>
                      <a:pPr algn="r"/>
                      <a:r>
                        <a:rPr lang="fr-BE" sz="1100">
                          <a:solidFill>
                            <a:schemeClr val="bg1"/>
                          </a:solidFill>
                        </a:rPr>
                        <a:t>174 284 €</a:t>
                      </a:r>
                      <a:endParaRPr lang="en-US" sz="1100">
                        <a:solidFill>
                          <a:schemeClr val="bg1"/>
                        </a:solidFill>
                      </a:endParaRPr>
                    </a:p>
                  </a:txBody>
                  <a:tcPr marL="85218" marR="85218" marT="42609" marB="42609">
                    <a:solidFill>
                      <a:schemeClr val="accent2"/>
                    </a:solidFill>
                  </a:tcPr>
                </a:tc>
                <a:extLst>
                  <a:ext uri="{0D108BD9-81ED-4DB2-BD59-A6C34878D82A}">
                    <a16:rowId xmlns:a16="http://schemas.microsoft.com/office/drawing/2014/main" val="3838234843"/>
                  </a:ext>
                </a:extLst>
              </a:tr>
              <a:tr h="389023">
                <a:tc>
                  <a:txBody>
                    <a:bodyPr/>
                    <a:lstStyle/>
                    <a:p>
                      <a:r>
                        <a:rPr lang="en-US" sz="1100" dirty="0">
                          <a:solidFill>
                            <a:schemeClr val="bg1"/>
                          </a:solidFill>
                        </a:rPr>
                        <a:t>Current result before taxes (</a:t>
                      </a:r>
                      <a:r>
                        <a:rPr lang="en-US" sz="1100" i="1" dirty="0">
                          <a:solidFill>
                            <a:schemeClr val="bg1"/>
                          </a:solidFill>
                        </a:rPr>
                        <a:t>GG+GV+HI</a:t>
                      </a:r>
                      <a:r>
                        <a:rPr lang="en-US" sz="1100" dirty="0">
                          <a:solidFill>
                            <a:schemeClr val="bg1"/>
                          </a:solidFill>
                        </a:rPr>
                        <a:t>)</a:t>
                      </a:r>
                    </a:p>
                  </a:txBody>
                  <a:tcPr marL="85218" marR="85218" marT="42609" marB="42609">
                    <a:solidFill>
                      <a:schemeClr val="bg1">
                        <a:lumMod val="50000"/>
                      </a:schemeClr>
                    </a:solidFill>
                  </a:tcPr>
                </a:tc>
                <a:tc>
                  <a:txBody>
                    <a:bodyPr/>
                    <a:lstStyle/>
                    <a:p>
                      <a:pPr algn="r"/>
                      <a:r>
                        <a:rPr lang="fr-BE" sz="1100">
                          <a:solidFill>
                            <a:schemeClr val="bg1"/>
                          </a:solidFill>
                        </a:rPr>
                        <a:t>175 905 €</a:t>
                      </a:r>
                      <a:endParaRPr lang="en-US" sz="1100">
                        <a:solidFill>
                          <a:schemeClr val="bg1"/>
                        </a:solidFill>
                      </a:endParaRPr>
                    </a:p>
                  </a:txBody>
                  <a:tcPr marL="85218" marR="85218" marT="42609" marB="42609">
                    <a:solidFill>
                      <a:schemeClr val="bg1">
                        <a:lumMod val="50000"/>
                      </a:schemeClr>
                    </a:solidFill>
                  </a:tcPr>
                </a:tc>
                <a:extLst>
                  <a:ext uri="{0D108BD9-81ED-4DB2-BD59-A6C34878D82A}">
                    <a16:rowId xmlns:a16="http://schemas.microsoft.com/office/drawing/2014/main" val="1015760552"/>
                  </a:ext>
                </a:extLst>
              </a:tr>
              <a:tr h="389023">
                <a:tc>
                  <a:txBody>
                    <a:bodyPr/>
                    <a:lstStyle/>
                    <a:p>
                      <a:r>
                        <a:rPr lang="fr-BE" sz="1100" dirty="0" err="1">
                          <a:solidFill>
                            <a:schemeClr val="bg1"/>
                          </a:solidFill>
                        </a:rPr>
                        <a:t>Income</a:t>
                      </a:r>
                      <a:r>
                        <a:rPr lang="fr-BE" sz="1100" dirty="0">
                          <a:solidFill>
                            <a:schemeClr val="bg1"/>
                          </a:solidFill>
                        </a:rPr>
                        <a:t> </a:t>
                      </a:r>
                      <a:r>
                        <a:rPr lang="fr-BE" sz="1100" dirty="0" err="1">
                          <a:solidFill>
                            <a:schemeClr val="bg1"/>
                          </a:solidFill>
                        </a:rPr>
                        <a:t>tax</a:t>
                      </a:r>
                      <a:r>
                        <a:rPr lang="fr-BE" sz="1100" dirty="0">
                          <a:solidFill>
                            <a:schemeClr val="bg1"/>
                          </a:solidFill>
                        </a:rPr>
                        <a:t> (</a:t>
                      </a:r>
                      <a:r>
                        <a:rPr lang="fr-BE" sz="1100" i="1" dirty="0">
                          <a:solidFill>
                            <a:schemeClr val="bg1"/>
                          </a:solidFill>
                        </a:rPr>
                        <a:t>HK</a:t>
                      </a:r>
                      <a:r>
                        <a:rPr lang="fr-BE" sz="1100" dirty="0">
                          <a:solidFill>
                            <a:schemeClr val="bg1"/>
                          </a:solidFill>
                        </a:rPr>
                        <a:t>)</a:t>
                      </a:r>
                      <a:endParaRPr lang="en-US" sz="1100" dirty="0">
                        <a:solidFill>
                          <a:schemeClr val="bg1"/>
                        </a:solidFill>
                      </a:endParaRPr>
                    </a:p>
                  </a:txBody>
                  <a:tcPr marL="85218" marR="85218" marT="42609" marB="42609">
                    <a:solidFill>
                      <a:schemeClr val="tx2"/>
                    </a:solidFill>
                  </a:tcPr>
                </a:tc>
                <a:tc>
                  <a:txBody>
                    <a:bodyPr/>
                    <a:lstStyle/>
                    <a:p>
                      <a:pPr algn="r"/>
                      <a:r>
                        <a:rPr lang="fr-BE" sz="1100" dirty="0">
                          <a:solidFill>
                            <a:schemeClr val="bg1"/>
                          </a:solidFill>
                        </a:rPr>
                        <a:t>53 333 €</a:t>
                      </a:r>
                      <a:endParaRPr lang="en-US" sz="1100" dirty="0">
                        <a:solidFill>
                          <a:schemeClr val="bg1"/>
                        </a:solidFill>
                      </a:endParaRPr>
                    </a:p>
                  </a:txBody>
                  <a:tcPr marL="85218" marR="85218" marT="42609" marB="42609">
                    <a:solidFill>
                      <a:schemeClr val="tx2"/>
                    </a:solidFill>
                  </a:tcPr>
                </a:tc>
                <a:extLst>
                  <a:ext uri="{0D108BD9-81ED-4DB2-BD59-A6C34878D82A}">
                    <a16:rowId xmlns:a16="http://schemas.microsoft.com/office/drawing/2014/main" val="2594138103"/>
                  </a:ext>
                </a:extLst>
              </a:tr>
              <a:tr h="389023">
                <a:tc>
                  <a:txBody>
                    <a:bodyPr/>
                    <a:lstStyle/>
                    <a:p>
                      <a:r>
                        <a:rPr lang="fr-BE" sz="1100" dirty="0" err="1">
                          <a:solidFill>
                            <a:schemeClr val="bg1"/>
                          </a:solidFill>
                        </a:rPr>
                        <a:t>Result</a:t>
                      </a:r>
                      <a:r>
                        <a:rPr lang="fr-BE" sz="1100" dirty="0">
                          <a:solidFill>
                            <a:schemeClr val="bg1"/>
                          </a:solidFill>
                        </a:rPr>
                        <a:t> </a:t>
                      </a:r>
                      <a:r>
                        <a:rPr lang="fr-BE" sz="1100" dirty="0" err="1">
                          <a:solidFill>
                            <a:schemeClr val="bg1"/>
                          </a:solidFill>
                        </a:rPr>
                        <a:t>after</a:t>
                      </a:r>
                      <a:r>
                        <a:rPr lang="fr-BE" sz="1100" dirty="0">
                          <a:solidFill>
                            <a:schemeClr val="bg1"/>
                          </a:solidFill>
                        </a:rPr>
                        <a:t> taxes (</a:t>
                      </a:r>
                      <a:r>
                        <a:rPr lang="fr-BE" sz="1100" i="1" dirty="0">
                          <a:solidFill>
                            <a:schemeClr val="bg1"/>
                          </a:solidFill>
                        </a:rPr>
                        <a:t>HN</a:t>
                      </a:r>
                      <a:r>
                        <a:rPr lang="fr-BE" sz="1100" dirty="0">
                          <a:solidFill>
                            <a:schemeClr val="bg1"/>
                          </a:solidFill>
                        </a:rPr>
                        <a:t>)</a:t>
                      </a:r>
                      <a:endParaRPr lang="en-US" sz="1100" dirty="0">
                        <a:solidFill>
                          <a:schemeClr val="bg1"/>
                        </a:solidFill>
                      </a:endParaRPr>
                    </a:p>
                  </a:txBody>
                  <a:tcPr marL="85218" marR="85218" marT="42609" marB="42609">
                    <a:solidFill>
                      <a:srgbClr val="C00000"/>
                    </a:solidFill>
                  </a:tcPr>
                </a:tc>
                <a:tc>
                  <a:txBody>
                    <a:bodyPr/>
                    <a:lstStyle/>
                    <a:p>
                      <a:pPr algn="r"/>
                      <a:r>
                        <a:rPr lang="fr-BE" sz="1100" dirty="0">
                          <a:solidFill>
                            <a:schemeClr val="bg1"/>
                          </a:solidFill>
                        </a:rPr>
                        <a:t>122 572 €</a:t>
                      </a:r>
                      <a:endParaRPr lang="en-US" sz="1100" dirty="0">
                        <a:solidFill>
                          <a:schemeClr val="bg1"/>
                        </a:solidFill>
                      </a:endParaRPr>
                    </a:p>
                  </a:txBody>
                  <a:tcPr marL="85218" marR="85218" marT="42609" marB="42609">
                    <a:solidFill>
                      <a:srgbClr val="C00000"/>
                    </a:solidFill>
                  </a:tcPr>
                </a:tc>
                <a:extLst>
                  <a:ext uri="{0D108BD9-81ED-4DB2-BD59-A6C34878D82A}">
                    <a16:rowId xmlns:a16="http://schemas.microsoft.com/office/drawing/2014/main" val="3896502893"/>
                  </a:ext>
                </a:extLst>
              </a:tr>
            </a:tbl>
          </a:graphicData>
        </a:graphic>
      </p:graphicFrame>
      <p:pic>
        <p:nvPicPr>
          <p:cNvPr id="7" name="Image 6" descr="Une image contenant table&#10;&#10;Description générée automatiquement">
            <a:extLst>
              <a:ext uri="{FF2B5EF4-FFF2-40B4-BE49-F238E27FC236}">
                <a16:creationId xmlns:a16="http://schemas.microsoft.com/office/drawing/2014/main" id="{F3738A93-67ED-4A1C-7D3C-E6C8F93197AD}"/>
              </a:ext>
            </a:extLst>
          </p:cNvPr>
          <p:cNvPicPr>
            <a:picLocks noChangeAspect="1"/>
          </p:cNvPicPr>
          <p:nvPr/>
        </p:nvPicPr>
        <p:blipFill>
          <a:blip r:embed="rId7"/>
          <a:stretch>
            <a:fillRect/>
          </a:stretch>
        </p:blipFill>
        <p:spPr>
          <a:xfrm>
            <a:off x="6899888" y="1514474"/>
            <a:ext cx="5149541" cy="2631388"/>
          </a:xfrm>
          <a:prstGeom prst="rect">
            <a:avLst/>
          </a:prstGeom>
        </p:spPr>
      </p:pic>
    </p:spTree>
    <p:extLst>
      <p:ext uri="{BB962C8B-B14F-4D97-AF65-F5344CB8AC3E}">
        <p14:creationId xmlns:p14="http://schemas.microsoft.com/office/powerpoint/2010/main" val="34512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4F92E8F-A96B-4696-A000-13B9E9E55E9D}"/>
              </a:ext>
            </a:extLst>
          </p:cNvPr>
          <p:cNvSpPr>
            <a:spLocks noGrp="1"/>
          </p:cNvSpPr>
          <p:nvPr>
            <p:ph type="body" idx="1"/>
          </p:nvPr>
        </p:nvSpPr>
        <p:spPr>
          <a:xfrm>
            <a:off x="1" y="125758"/>
            <a:ext cx="9683261" cy="335964"/>
          </a:xfrm>
        </p:spPr>
        <p:txBody>
          <a:bodyPr/>
          <a:lstStyle/>
          <a:p>
            <a:r>
              <a:rPr lang="fr-BE" dirty="0"/>
              <a:t>the management </a:t>
            </a:r>
            <a:r>
              <a:rPr lang="fr-BE" dirty="0" err="1"/>
              <a:t>criteria</a:t>
            </a:r>
            <a:endParaRPr lang="fr-BE" dirty="0"/>
          </a:p>
        </p:txBody>
      </p:sp>
      <p:sp>
        <p:nvSpPr>
          <p:cNvPr id="5" name="Text Placeholder 4">
            <a:extLst>
              <a:ext uri="{FF2B5EF4-FFF2-40B4-BE49-F238E27FC236}">
                <a16:creationId xmlns:a16="http://schemas.microsoft.com/office/drawing/2014/main" id="{BE275991-12F5-FAF1-8F9C-454D05C580FB}"/>
              </a:ext>
            </a:extLst>
          </p:cNvPr>
          <p:cNvSpPr>
            <a:spLocks noGrp="1"/>
          </p:cNvSpPr>
          <p:nvPr>
            <p:ph type="body" sz="quarter" idx="19"/>
          </p:nvPr>
        </p:nvSpPr>
        <p:spPr>
          <a:xfrm>
            <a:off x="1" y="125758"/>
            <a:ext cx="745715" cy="334800"/>
          </a:xfrm>
        </p:spPr>
        <p:txBody>
          <a:bodyPr/>
          <a:lstStyle/>
          <a:p>
            <a:r>
              <a:rPr lang="fr-BE"/>
              <a:t>05</a:t>
            </a:r>
            <a:endParaRPr lang="en-US"/>
          </a:p>
        </p:txBody>
      </p:sp>
      <p:sp>
        <p:nvSpPr>
          <p:cNvPr id="30" name="Espace réservé du numéro de diapositive 3">
            <a:extLst>
              <a:ext uri="{FF2B5EF4-FFF2-40B4-BE49-F238E27FC236}">
                <a16:creationId xmlns:a16="http://schemas.microsoft.com/office/drawing/2014/main" id="{EE0B5A47-5FCB-604A-27C3-09C7FF574DBC}"/>
              </a:ext>
            </a:extLst>
          </p:cNvPr>
          <p:cNvSpPr>
            <a:spLocks noGrp="1"/>
          </p:cNvSpPr>
          <p:nvPr>
            <p:ph type="sldNum" sz="quarter" idx="17"/>
          </p:nvPr>
        </p:nvSpPr>
        <p:spPr>
          <a:xfrm>
            <a:off x="11394077" y="6568894"/>
            <a:ext cx="720000" cy="216000"/>
          </a:xfrm>
        </p:spPr>
        <p:txBody>
          <a:bodyPr/>
          <a:lstStyle/>
          <a:p>
            <a:pPr>
              <a:defRPr/>
            </a:pPr>
            <a:fld id="{375BE7B3-FD3C-4FD2-96BA-426B54A95289}" type="slidenum">
              <a:rPr lang="fr-FR" altLang="en-US" smtClean="0"/>
              <a:pPr>
                <a:defRPr/>
              </a:pPr>
              <a:t>44</a:t>
            </a:fld>
            <a:endParaRPr lang="fr-FR" altLang="en-US"/>
          </a:p>
        </p:txBody>
      </p:sp>
      <p:sp>
        <p:nvSpPr>
          <p:cNvPr id="10" name="Titre 1">
            <a:extLst>
              <a:ext uri="{FF2B5EF4-FFF2-40B4-BE49-F238E27FC236}">
                <a16:creationId xmlns:a16="http://schemas.microsoft.com/office/drawing/2014/main" id="{96AB2B8B-8091-49CC-B671-B43C51D45454}"/>
              </a:ext>
            </a:extLst>
          </p:cNvPr>
          <p:cNvSpPr>
            <a:spLocks noGrp="1"/>
          </p:cNvSpPr>
          <p:nvPr>
            <p:ph type="title"/>
          </p:nvPr>
        </p:nvSpPr>
        <p:spPr/>
        <p:txBody>
          <a:bodyPr/>
          <a:lstStyle/>
          <a:p>
            <a:r>
              <a:rPr lang="en-US" dirty="0"/>
              <a:t>What is the difference between these 2 commercial transactions?</a:t>
            </a:r>
            <a:endParaRPr lang="fr-FR" dirty="0"/>
          </a:p>
        </p:txBody>
      </p:sp>
      <p:sp>
        <p:nvSpPr>
          <p:cNvPr id="6" name="Text Placeholder 5">
            <a:extLst>
              <a:ext uri="{FF2B5EF4-FFF2-40B4-BE49-F238E27FC236}">
                <a16:creationId xmlns:a16="http://schemas.microsoft.com/office/drawing/2014/main" id="{7B647D5D-0073-4B08-44C8-89D74F55A76F}"/>
              </a:ext>
            </a:extLst>
          </p:cNvPr>
          <p:cNvSpPr>
            <a:spLocks noGrp="1"/>
          </p:cNvSpPr>
          <p:nvPr>
            <p:ph type="body" sz="quarter" idx="13"/>
          </p:nvPr>
        </p:nvSpPr>
        <p:spPr>
          <a:xfrm>
            <a:off x="912536" y="3402174"/>
            <a:ext cx="4932000" cy="2880000"/>
          </a:xfrm>
        </p:spPr>
        <p:txBody>
          <a:bodyPr/>
          <a:lstStyle/>
          <a:p>
            <a:endParaRPr lang="fr-BE"/>
          </a:p>
          <a:p>
            <a:r>
              <a:rPr lang="fr-BE" err="1"/>
              <a:t>BtoB</a:t>
            </a:r>
            <a:r>
              <a:rPr lang="fr-BE"/>
              <a:t> </a:t>
            </a:r>
            <a:r>
              <a:rPr lang="fr-BE">
                <a:sym typeface="Wingdings" panose="05000000000000000000" pitchFamily="2" charset="2"/>
              </a:rPr>
              <a:t> </a:t>
            </a:r>
            <a:r>
              <a:rPr lang="fr-BE" err="1">
                <a:sym typeface="Wingdings" panose="05000000000000000000" pitchFamily="2" charset="2"/>
              </a:rPr>
              <a:t>BtoB</a:t>
            </a:r>
            <a:endParaRPr lang="fr-BE">
              <a:sym typeface="Wingdings" panose="05000000000000000000" pitchFamily="2" charset="2"/>
            </a:endParaRPr>
          </a:p>
          <a:p>
            <a:endParaRPr lang="fr-BE">
              <a:sym typeface="Wingdings" panose="05000000000000000000" pitchFamily="2" charset="2"/>
            </a:endParaRPr>
          </a:p>
          <a:p>
            <a:endParaRPr lang="fr-BE">
              <a:sym typeface="Wingdings" panose="05000000000000000000" pitchFamily="2" charset="2"/>
            </a:endParaRPr>
          </a:p>
          <a:p>
            <a:endParaRPr lang="fr-BE">
              <a:sym typeface="Wingdings" panose="05000000000000000000" pitchFamily="2" charset="2"/>
            </a:endParaRPr>
          </a:p>
          <a:p>
            <a:r>
              <a:rPr lang="fr-BE" err="1">
                <a:sym typeface="Wingdings" panose="05000000000000000000" pitchFamily="2" charset="2"/>
              </a:rPr>
              <a:t>BtoB</a:t>
            </a:r>
            <a:r>
              <a:rPr lang="fr-BE">
                <a:sym typeface="Wingdings" panose="05000000000000000000" pitchFamily="2" charset="2"/>
              </a:rPr>
              <a:t>  BtoC</a:t>
            </a:r>
            <a:endParaRPr lang="en-US"/>
          </a:p>
        </p:txBody>
      </p:sp>
      <p:sp>
        <p:nvSpPr>
          <p:cNvPr id="4" name="Text Placeholder 3">
            <a:extLst>
              <a:ext uri="{FF2B5EF4-FFF2-40B4-BE49-F238E27FC236}">
                <a16:creationId xmlns:a16="http://schemas.microsoft.com/office/drawing/2014/main" id="{87E6CEB1-5F1E-2A26-D775-097A58055708}"/>
              </a:ext>
            </a:extLst>
          </p:cNvPr>
          <p:cNvSpPr>
            <a:spLocks noGrp="1"/>
          </p:cNvSpPr>
          <p:nvPr>
            <p:ph type="body" sz="quarter" idx="18"/>
          </p:nvPr>
        </p:nvSpPr>
        <p:spPr>
          <a:xfrm rot="5400000">
            <a:off x="5579987" y="3525796"/>
            <a:ext cx="1500865" cy="286749"/>
          </a:xfrm>
        </p:spPr>
        <p:txBody>
          <a:bodyPr/>
          <a:lstStyle/>
          <a:p>
            <a:endParaRPr lang="en-US"/>
          </a:p>
        </p:txBody>
      </p:sp>
      <p:pic>
        <p:nvPicPr>
          <p:cNvPr id="1026" name="Picture 2" descr="B2B B2C Images – Browse 6,856 Stock Photos, Vectors, and Video | Adobe Stock">
            <a:extLst>
              <a:ext uri="{FF2B5EF4-FFF2-40B4-BE49-F238E27FC236}">
                <a16:creationId xmlns:a16="http://schemas.microsoft.com/office/drawing/2014/main" id="{6D740679-A981-C42E-A565-9E244A2A7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15" r="18475" b="51403"/>
          <a:stretch/>
        </p:blipFill>
        <p:spPr bwMode="auto">
          <a:xfrm>
            <a:off x="6634591" y="931640"/>
            <a:ext cx="3102016" cy="24077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2B B2C Images – Browse 6,856 Stock Photos, Vectors, and Video | Adobe Stock">
            <a:extLst>
              <a:ext uri="{FF2B5EF4-FFF2-40B4-BE49-F238E27FC236}">
                <a16:creationId xmlns:a16="http://schemas.microsoft.com/office/drawing/2014/main" id="{974F87C5-FD8D-0AED-BBAA-8A3ADEE9E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3" r="22598"/>
          <a:stretch/>
        </p:blipFill>
        <p:spPr bwMode="auto">
          <a:xfrm>
            <a:off x="8185599" y="3858267"/>
            <a:ext cx="3834855" cy="240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554218-2AFE-31AB-858A-19D48022FAE9}"/>
              </a:ext>
            </a:extLst>
          </p:cNvPr>
          <p:cNvSpPr txBox="1"/>
          <p:nvPr/>
        </p:nvSpPr>
        <p:spPr>
          <a:xfrm>
            <a:off x="10036543" y="1713054"/>
            <a:ext cx="1803031" cy="646331"/>
          </a:xfrm>
          <a:prstGeom prst="rect">
            <a:avLst/>
          </a:prstGeom>
          <a:noFill/>
        </p:spPr>
        <p:txBody>
          <a:bodyPr wrap="square" rtlCol="0">
            <a:spAutoFit/>
          </a:bodyPr>
          <a:lstStyle/>
          <a:p>
            <a:r>
              <a:rPr lang="en-US" dirty="0"/>
              <a:t>Payment term</a:t>
            </a:r>
          </a:p>
          <a:p>
            <a:r>
              <a:rPr lang="en-US" dirty="0"/>
              <a:t> </a:t>
            </a:r>
            <a:r>
              <a:rPr lang="en-US" sz="1400" dirty="0"/>
              <a:t>(30 to 60 days)</a:t>
            </a:r>
          </a:p>
        </p:txBody>
      </p:sp>
      <p:sp>
        <p:nvSpPr>
          <p:cNvPr id="34" name="TextBox 33">
            <a:extLst>
              <a:ext uri="{FF2B5EF4-FFF2-40B4-BE49-F238E27FC236}">
                <a16:creationId xmlns:a16="http://schemas.microsoft.com/office/drawing/2014/main" id="{C589D6ED-A951-3C19-3494-91924BDBDC46}"/>
              </a:ext>
            </a:extLst>
          </p:cNvPr>
          <p:cNvSpPr txBox="1"/>
          <p:nvPr/>
        </p:nvSpPr>
        <p:spPr>
          <a:xfrm>
            <a:off x="7556341" y="4738985"/>
            <a:ext cx="1663330" cy="646331"/>
          </a:xfrm>
          <a:prstGeom prst="rect">
            <a:avLst/>
          </a:prstGeom>
          <a:noFill/>
        </p:spPr>
        <p:txBody>
          <a:bodyPr wrap="square" rtlCol="0">
            <a:spAutoFit/>
          </a:bodyPr>
          <a:lstStyle/>
          <a:p>
            <a:r>
              <a:rPr lang="fr-BE" dirty="0" err="1"/>
              <a:t>Immediate</a:t>
            </a:r>
            <a:r>
              <a:rPr lang="fr-BE" dirty="0"/>
              <a:t> </a:t>
            </a:r>
            <a:r>
              <a:rPr lang="fr-BE" dirty="0" err="1"/>
              <a:t>payment</a:t>
            </a:r>
            <a:endParaRPr lang="en-US" dirty="0"/>
          </a:p>
        </p:txBody>
      </p:sp>
      <p:sp>
        <p:nvSpPr>
          <p:cNvPr id="35" name="Titre 1">
            <a:extLst>
              <a:ext uri="{FF2B5EF4-FFF2-40B4-BE49-F238E27FC236}">
                <a16:creationId xmlns:a16="http://schemas.microsoft.com/office/drawing/2014/main" id="{3B17D4F5-F67D-9521-13D3-49C7181E23C6}"/>
              </a:ext>
            </a:extLst>
          </p:cNvPr>
          <p:cNvSpPr txBox="1">
            <a:spLocks/>
          </p:cNvSpPr>
          <p:nvPr/>
        </p:nvSpPr>
        <p:spPr>
          <a:xfrm>
            <a:off x="1271582" y="687475"/>
            <a:ext cx="10800000" cy="335964"/>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noFill/>
        </p:spPr>
        <p:txBody>
          <a:bodyPr vert="horz" wrap="square" lIns="360000" tIns="540000" rIns="360000" bIns="360000" rtlCol="0" anchor="t">
            <a:noAutofit/>
          </a:bodyPr>
          <a:lstStyle>
            <a:lvl1pPr algn="l" defTabSz="685800" rtl="0" eaLnBrk="1" latinLnBrk="0" hangingPunct="1">
              <a:lnSpc>
                <a:spcPct val="95000"/>
              </a:lnSpc>
              <a:spcBef>
                <a:spcPct val="0"/>
              </a:spcBef>
              <a:buNone/>
              <a:defRPr sz="2600" b="0" kern="1200" cap="all" baseline="0">
                <a:solidFill>
                  <a:schemeClr val="bg1"/>
                </a:solidFill>
                <a:latin typeface="+mj-lt"/>
                <a:ea typeface="+mj-ea"/>
                <a:cs typeface="+mj-cs"/>
              </a:defRPr>
            </a:lvl1pPr>
          </a:lstStyle>
          <a:p>
            <a:endParaRPr lang="fr-FR" sz="1600">
              <a:solidFill>
                <a:srgbClr val="243782"/>
              </a:solidFill>
            </a:endParaRPr>
          </a:p>
        </p:txBody>
      </p:sp>
      <p:sp>
        <p:nvSpPr>
          <p:cNvPr id="36" name="TextBox 35">
            <a:extLst>
              <a:ext uri="{FF2B5EF4-FFF2-40B4-BE49-F238E27FC236}">
                <a16:creationId xmlns:a16="http://schemas.microsoft.com/office/drawing/2014/main" id="{A68544C1-AA46-EAF4-1854-9C4E18F40DFF}"/>
              </a:ext>
            </a:extLst>
          </p:cNvPr>
          <p:cNvSpPr txBox="1"/>
          <p:nvPr/>
        </p:nvSpPr>
        <p:spPr>
          <a:xfrm>
            <a:off x="4737459" y="621863"/>
            <a:ext cx="7376618" cy="307777"/>
          </a:xfrm>
          <a:prstGeom prst="rect">
            <a:avLst/>
          </a:prstGeom>
          <a:noFill/>
        </p:spPr>
        <p:txBody>
          <a:bodyPr wrap="square">
            <a:spAutoFit/>
          </a:bodyPr>
          <a:lstStyle/>
          <a:p>
            <a:pPr algn="r"/>
            <a:r>
              <a:rPr lang="en-US" sz="1400" dirty="0">
                <a:solidFill>
                  <a:srgbClr val="243782"/>
                </a:solidFill>
                <a:latin typeface="+mj-lt"/>
              </a:rPr>
              <a:t>LINK BETWEEN TURNOVER, CASH AND ASSETS</a:t>
            </a:r>
            <a:endParaRPr lang="fr-FR" sz="1400" dirty="0">
              <a:solidFill>
                <a:srgbClr val="243782"/>
              </a:solidFill>
              <a:latin typeface="+mj-lt"/>
            </a:endParaRPr>
          </a:p>
        </p:txBody>
      </p:sp>
    </p:spTree>
    <p:extLst>
      <p:ext uri="{BB962C8B-B14F-4D97-AF65-F5344CB8AC3E}">
        <p14:creationId xmlns:p14="http://schemas.microsoft.com/office/powerpoint/2010/main" val="11912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orme libre : forme 37">
            <a:extLst>
              <a:ext uri="{FF2B5EF4-FFF2-40B4-BE49-F238E27FC236}">
                <a16:creationId xmlns:a16="http://schemas.microsoft.com/office/drawing/2014/main" id="{80B8B271-EF73-4777-9E0E-4C13439931F7}"/>
              </a:ext>
            </a:extLst>
          </p:cNvPr>
          <p:cNvSpPr/>
          <p:nvPr/>
        </p:nvSpPr>
        <p:spPr>
          <a:xfrm>
            <a:off x="1463040" y="4670097"/>
            <a:ext cx="2403210" cy="1701752"/>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Aft>
                <a:spcPct val="35000"/>
              </a:spcAft>
            </a:pPr>
            <a:r>
              <a:rPr lang="en-US" sz="1600" dirty="0">
                <a:solidFill>
                  <a:schemeClr val="tx1"/>
                </a:solidFill>
              </a:rPr>
              <a:t>Payment of purchase invoices</a:t>
            </a:r>
          </a:p>
          <a:p>
            <a:pPr algn="ctr" defTabSz="3200320">
              <a:lnSpc>
                <a:spcPct val="90000"/>
              </a:lnSpc>
              <a:spcAft>
                <a:spcPct val="35000"/>
              </a:spcAft>
            </a:pPr>
            <a:r>
              <a:rPr lang="en-US" sz="1600" dirty="0">
                <a:solidFill>
                  <a:schemeClr val="tx1"/>
                </a:solidFill>
              </a:rPr>
              <a:t>=</a:t>
            </a:r>
          </a:p>
          <a:p>
            <a:pPr algn="ctr" defTabSz="3200320">
              <a:lnSpc>
                <a:spcPct val="90000"/>
              </a:lnSpc>
              <a:spcAft>
                <a:spcPct val="35000"/>
              </a:spcAft>
            </a:pPr>
            <a:r>
              <a:rPr lang="en-US" sz="1600" dirty="0">
                <a:solidFill>
                  <a:schemeClr val="tx1"/>
                </a:solidFill>
              </a:rPr>
              <a:t>CASH-OUT FLOW</a:t>
            </a:r>
            <a:endParaRPr lang="fr-FR" sz="1600" dirty="0">
              <a:solidFill>
                <a:schemeClr val="tx1"/>
              </a:solidFill>
            </a:endParaRPr>
          </a:p>
        </p:txBody>
      </p:sp>
      <p:sp>
        <p:nvSpPr>
          <p:cNvPr id="2" name="Espace réservé du texte 1">
            <a:extLst>
              <a:ext uri="{FF2B5EF4-FFF2-40B4-BE49-F238E27FC236}">
                <a16:creationId xmlns:a16="http://schemas.microsoft.com/office/drawing/2014/main" id="{B4F92E8F-A96B-4696-A000-13B9E9E55E9D}"/>
              </a:ext>
            </a:extLst>
          </p:cNvPr>
          <p:cNvSpPr>
            <a:spLocks noGrp="1"/>
          </p:cNvSpPr>
          <p:nvPr>
            <p:ph type="body" idx="1"/>
          </p:nvPr>
        </p:nvSpPr>
        <p:spPr/>
        <p:txBody>
          <a:bodyPr/>
          <a:lstStyle/>
          <a:p>
            <a:r>
              <a:rPr lang="fr-BE" dirty="0"/>
              <a:t>the management </a:t>
            </a:r>
            <a:r>
              <a:rPr lang="fr-BE" dirty="0" err="1"/>
              <a:t>criteria</a:t>
            </a:r>
            <a:endParaRPr lang="fr-BE" dirty="0"/>
          </a:p>
        </p:txBody>
      </p:sp>
      <p:sp>
        <p:nvSpPr>
          <p:cNvPr id="6" name="Text Placeholder 5">
            <a:extLst>
              <a:ext uri="{FF2B5EF4-FFF2-40B4-BE49-F238E27FC236}">
                <a16:creationId xmlns:a16="http://schemas.microsoft.com/office/drawing/2014/main" id="{7B647D5D-0073-4B08-44C8-89D74F55A76F}"/>
              </a:ext>
            </a:extLst>
          </p:cNvPr>
          <p:cNvSpPr>
            <a:spLocks noGrp="1"/>
          </p:cNvSpPr>
          <p:nvPr>
            <p:ph type="body" sz="quarter" idx="19"/>
          </p:nvPr>
        </p:nvSpPr>
        <p:spPr/>
        <p:txBody>
          <a:bodyPr/>
          <a:lstStyle/>
          <a:p>
            <a:r>
              <a:rPr lang="fr-BE"/>
              <a:t>05</a:t>
            </a:r>
            <a:endParaRPr lang="en-US"/>
          </a:p>
        </p:txBody>
      </p:sp>
      <p:sp>
        <p:nvSpPr>
          <p:cNvPr id="10" name="Titre 1">
            <a:extLst>
              <a:ext uri="{FF2B5EF4-FFF2-40B4-BE49-F238E27FC236}">
                <a16:creationId xmlns:a16="http://schemas.microsoft.com/office/drawing/2014/main" id="{96AB2B8B-8091-49CC-B671-B43C51D45454}"/>
              </a:ext>
            </a:extLst>
          </p:cNvPr>
          <p:cNvSpPr>
            <a:spLocks noGrp="1"/>
          </p:cNvSpPr>
          <p:nvPr>
            <p:ph type="title"/>
          </p:nvPr>
        </p:nvSpPr>
        <p:spPr>
          <a:xfrm>
            <a:off x="1271582" y="687475"/>
            <a:ext cx="10800000" cy="335964"/>
          </a:xfrm>
        </p:spPr>
        <p:txBody>
          <a:bodyPr/>
          <a:lstStyle/>
          <a:p>
            <a:r>
              <a:rPr lang="en-US" dirty="0"/>
              <a:t>LINK BETWEEN TURNOVER, CASH AND ASSETS</a:t>
            </a:r>
            <a:endParaRPr lang="fr-FR" dirty="0"/>
          </a:p>
        </p:txBody>
      </p:sp>
      <p:sp>
        <p:nvSpPr>
          <p:cNvPr id="7" name="Espace réservé du contenu 2">
            <a:extLst>
              <a:ext uri="{FF2B5EF4-FFF2-40B4-BE49-F238E27FC236}">
                <a16:creationId xmlns:a16="http://schemas.microsoft.com/office/drawing/2014/main" id="{9534630A-E2FC-4067-9D46-E2E1474E08A9}"/>
              </a:ext>
            </a:extLst>
          </p:cNvPr>
          <p:cNvSpPr txBox="1">
            <a:spLocks/>
          </p:cNvSpPr>
          <p:nvPr>
            <p:custDataLst>
              <p:tags r:id="rId1"/>
            </p:custDataLst>
          </p:nvPr>
        </p:nvSpPr>
        <p:spPr>
          <a:xfrm>
            <a:off x="715434" y="1775885"/>
            <a:ext cx="11279717" cy="4567767"/>
          </a:xfrm>
          <a:prstGeom prst="rect">
            <a:avLst/>
          </a:prstGeom>
        </p:spPr>
        <p:txBody>
          <a:bodyPr/>
          <a:lstStyle>
            <a:lvl1pPr marL="257175" indent="-257175" algn="l" rtl="0" eaLnBrk="0" fontAlgn="base" hangingPunct="0">
              <a:spcBef>
                <a:spcPct val="35000"/>
              </a:spcBef>
              <a:spcAft>
                <a:spcPct val="0"/>
              </a:spcAft>
              <a:buClr>
                <a:srgbClr val="F7B100"/>
              </a:buClr>
              <a:buFont typeface="Wingdings" panose="05000000000000000000" pitchFamily="2" charset="2"/>
              <a:buChar char="§"/>
              <a:defRPr sz="1500" b="1">
                <a:solidFill>
                  <a:schemeClr val="tx1"/>
                </a:solidFill>
                <a:latin typeface="+mn-lt"/>
                <a:ea typeface="MS PGothic" pitchFamily="34" charset="-128"/>
                <a:cs typeface="+mn-cs"/>
              </a:defRPr>
            </a:lvl1pPr>
            <a:lvl2pPr marL="557213" indent="-214313" algn="l" rtl="0" eaLnBrk="0" fontAlgn="base" hangingPunct="0">
              <a:spcBef>
                <a:spcPct val="30000"/>
              </a:spcBef>
              <a:spcAft>
                <a:spcPct val="0"/>
              </a:spcAft>
              <a:buClr>
                <a:srgbClr val="F7B100"/>
              </a:buClr>
              <a:buFont typeface="Wingdings" panose="05000000000000000000" pitchFamily="2" charset="2"/>
              <a:buChar char="§"/>
              <a:defRPr sz="1200">
                <a:solidFill>
                  <a:schemeClr val="tx1"/>
                </a:solidFill>
                <a:latin typeface="+mn-lt"/>
                <a:ea typeface="MS PGothic" pitchFamily="34" charset="-128"/>
              </a:defRPr>
            </a:lvl2pPr>
            <a:lvl3pPr marL="857250" indent="-171450" algn="l" rtl="0" eaLnBrk="0" fontAlgn="base" hangingPunct="0">
              <a:spcBef>
                <a:spcPct val="35000"/>
              </a:spcBef>
              <a:spcAft>
                <a:spcPct val="0"/>
              </a:spcAft>
              <a:buFont typeface="Wingdings" panose="05000000000000000000" pitchFamily="2" charset="2"/>
              <a:buChar char="§"/>
              <a:defRPr sz="1100">
                <a:solidFill>
                  <a:schemeClr val="tx1"/>
                </a:solidFill>
                <a:latin typeface="+mn-lt"/>
                <a:ea typeface="MS PGothic" pitchFamily="34" charset="-128"/>
              </a:defRPr>
            </a:lvl3pPr>
            <a:lvl4pPr marL="1200150" indent="-171450" algn="l" rtl="0" eaLnBrk="0" fontAlgn="base" hangingPunct="0">
              <a:spcBef>
                <a:spcPct val="40000"/>
              </a:spcBef>
              <a:spcAft>
                <a:spcPct val="0"/>
              </a:spcAft>
              <a:buFont typeface="Wingdings" panose="05000000000000000000" pitchFamily="2" charset="2"/>
              <a:buChar char="§"/>
              <a:defRPr sz="800">
                <a:solidFill>
                  <a:schemeClr val="tx1"/>
                </a:solidFill>
                <a:latin typeface="+mn-lt"/>
                <a:ea typeface="MS PGothic" pitchFamily="34" charset="-128"/>
              </a:defRPr>
            </a:lvl4pPr>
            <a:lvl5pPr marL="1543050" indent="-171450" algn="l" rtl="0" eaLnBrk="0" fontAlgn="base" hangingPunct="0">
              <a:spcBef>
                <a:spcPct val="20000"/>
              </a:spcBef>
              <a:spcAft>
                <a:spcPct val="0"/>
              </a:spcAft>
              <a:buChar char="»"/>
              <a:defRPr sz="800">
                <a:solidFill>
                  <a:schemeClr val="tx1"/>
                </a:solidFill>
                <a:latin typeface="+mn-lt"/>
                <a:ea typeface="MS PGothic" pitchFamily="34" charset="-128"/>
              </a:defRPr>
            </a:lvl5pPr>
            <a:lvl6pPr marL="1885950" indent="-171450" algn="l" rtl="0" eaLnBrk="1" fontAlgn="base" hangingPunct="1">
              <a:spcBef>
                <a:spcPct val="20000"/>
              </a:spcBef>
              <a:spcAft>
                <a:spcPct val="0"/>
              </a:spcAft>
              <a:buChar char="»"/>
              <a:defRPr sz="800">
                <a:solidFill>
                  <a:schemeClr val="tx1"/>
                </a:solidFill>
                <a:latin typeface="+mn-lt"/>
                <a:ea typeface="+mn-ea"/>
              </a:defRPr>
            </a:lvl6pPr>
            <a:lvl7pPr marL="2228850" indent="-171450" algn="l" rtl="0" eaLnBrk="1" fontAlgn="base" hangingPunct="1">
              <a:spcBef>
                <a:spcPct val="20000"/>
              </a:spcBef>
              <a:spcAft>
                <a:spcPct val="0"/>
              </a:spcAft>
              <a:buChar char="»"/>
              <a:defRPr sz="800">
                <a:solidFill>
                  <a:schemeClr val="tx1"/>
                </a:solidFill>
                <a:latin typeface="+mn-lt"/>
                <a:ea typeface="+mn-ea"/>
              </a:defRPr>
            </a:lvl7pPr>
            <a:lvl8pPr marL="2571750" indent="-171450" algn="l" rtl="0" eaLnBrk="1" fontAlgn="base" hangingPunct="1">
              <a:spcBef>
                <a:spcPct val="20000"/>
              </a:spcBef>
              <a:spcAft>
                <a:spcPct val="0"/>
              </a:spcAft>
              <a:buChar char="»"/>
              <a:defRPr sz="800">
                <a:solidFill>
                  <a:schemeClr val="tx1"/>
                </a:solidFill>
                <a:latin typeface="+mn-lt"/>
                <a:ea typeface="+mn-ea"/>
              </a:defRPr>
            </a:lvl8pPr>
            <a:lvl9pPr marL="2914650" indent="-171450" algn="l" rtl="0" eaLnBrk="1" fontAlgn="base" hangingPunct="1">
              <a:spcBef>
                <a:spcPct val="20000"/>
              </a:spcBef>
              <a:spcAft>
                <a:spcPct val="0"/>
              </a:spcAft>
              <a:buChar char="»"/>
              <a:defRPr sz="800">
                <a:solidFill>
                  <a:schemeClr val="tx1"/>
                </a:solidFill>
                <a:latin typeface="+mn-lt"/>
                <a:ea typeface="+mn-ea"/>
              </a:defRPr>
            </a:lvl9pPr>
          </a:lstStyle>
          <a:p>
            <a:pPr marL="342891" indent="-342891" defTabSz="1219170" eaLnBrk="1" hangingPunct="1">
              <a:defRPr/>
            </a:pPr>
            <a:endParaRPr lang="fr-FR" altLang="fr-FR" sz="1867" b="0" kern="0">
              <a:solidFill>
                <a:srgbClr val="000000"/>
              </a:solidFill>
              <a:latin typeface="Encode Sans Expanded" panose="00000505000000000000" pitchFamily="2" charset="0"/>
            </a:endParaRPr>
          </a:p>
        </p:txBody>
      </p:sp>
      <p:sp>
        <p:nvSpPr>
          <p:cNvPr id="14" name="Forme libre : forme 13">
            <a:extLst>
              <a:ext uri="{FF2B5EF4-FFF2-40B4-BE49-F238E27FC236}">
                <a16:creationId xmlns:a16="http://schemas.microsoft.com/office/drawing/2014/main" id="{9929F4B7-8A79-4DA1-B323-12FDB7B51E8F}"/>
              </a:ext>
            </a:extLst>
          </p:cNvPr>
          <p:cNvSpPr/>
          <p:nvPr/>
        </p:nvSpPr>
        <p:spPr>
          <a:xfrm>
            <a:off x="1043182" y="1237565"/>
            <a:ext cx="2359996" cy="862701"/>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fr-FR" dirty="0" err="1">
                <a:solidFill>
                  <a:schemeClr val="bg1"/>
                </a:solidFill>
              </a:rPr>
              <a:t>Purchase</a:t>
            </a:r>
            <a:r>
              <a:rPr lang="fr-FR" dirty="0">
                <a:solidFill>
                  <a:schemeClr val="bg1"/>
                </a:solidFill>
              </a:rPr>
              <a:t> of </a:t>
            </a:r>
            <a:r>
              <a:rPr lang="fr-FR" dirty="0" err="1">
                <a:solidFill>
                  <a:schemeClr val="bg1"/>
                </a:solidFill>
              </a:rPr>
              <a:t>goods</a:t>
            </a:r>
            <a:endParaRPr lang="fr-FR" dirty="0">
              <a:solidFill>
                <a:schemeClr val="bg1"/>
              </a:solidFill>
            </a:endParaRPr>
          </a:p>
        </p:txBody>
      </p:sp>
      <p:sp>
        <p:nvSpPr>
          <p:cNvPr id="24" name="Forme libre : forme 23">
            <a:extLst>
              <a:ext uri="{FF2B5EF4-FFF2-40B4-BE49-F238E27FC236}">
                <a16:creationId xmlns:a16="http://schemas.microsoft.com/office/drawing/2014/main" id="{63F6932F-58CB-4973-BAF4-6F30A851366A}"/>
              </a:ext>
            </a:extLst>
          </p:cNvPr>
          <p:cNvSpPr/>
          <p:nvPr/>
        </p:nvSpPr>
        <p:spPr>
          <a:xfrm>
            <a:off x="4240277" y="1237565"/>
            <a:ext cx="2359996" cy="862701"/>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fr-FR" dirty="0">
                <a:solidFill>
                  <a:schemeClr val="bg1"/>
                </a:solidFill>
              </a:rPr>
              <a:t>Stock</a:t>
            </a:r>
          </a:p>
        </p:txBody>
      </p:sp>
      <p:sp>
        <p:nvSpPr>
          <p:cNvPr id="25" name="Forme libre : forme 24">
            <a:extLst>
              <a:ext uri="{FF2B5EF4-FFF2-40B4-BE49-F238E27FC236}">
                <a16:creationId xmlns:a16="http://schemas.microsoft.com/office/drawing/2014/main" id="{0843136C-1FCA-4C5A-B0CD-511E7E4793B6}"/>
              </a:ext>
            </a:extLst>
          </p:cNvPr>
          <p:cNvSpPr/>
          <p:nvPr/>
        </p:nvSpPr>
        <p:spPr>
          <a:xfrm>
            <a:off x="7437370" y="1237565"/>
            <a:ext cx="2359996" cy="862701"/>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fr-FR" dirty="0">
                <a:solidFill>
                  <a:schemeClr val="bg1"/>
                </a:solidFill>
              </a:rPr>
              <a:t>Sale of </a:t>
            </a:r>
            <a:r>
              <a:rPr lang="fr-FR" dirty="0" err="1">
                <a:solidFill>
                  <a:schemeClr val="bg1"/>
                </a:solidFill>
              </a:rPr>
              <a:t>goods</a:t>
            </a:r>
            <a:endParaRPr lang="fr-FR" dirty="0">
              <a:solidFill>
                <a:schemeClr val="bg1"/>
              </a:solidFill>
            </a:endParaRPr>
          </a:p>
        </p:txBody>
      </p:sp>
      <p:cxnSp>
        <p:nvCxnSpPr>
          <p:cNvPr id="28" name="Connecteur droit avec flèche 27">
            <a:extLst>
              <a:ext uri="{FF2B5EF4-FFF2-40B4-BE49-F238E27FC236}">
                <a16:creationId xmlns:a16="http://schemas.microsoft.com/office/drawing/2014/main" id="{47A087C6-542A-4C47-9251-BD5B6BBFF2C5}"/>
              </a:ext>
            </a:extLst>
          </p:cNvPr>
          <p:cNvCxnSpPr>
            <a:cxnSpLocks/>
          </p:cNvCxnSpPr>
          <p:nvPr/>
        </p:nvCxnSpPr>
        <p:spPr>
          <a:xfrm>
            <a:off x="2211159" y="2100266"/>
            <a:ext cx="0" cy="2112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8E3E377C-89B6-479F-A637-6CB1BF6F2276}"/>
              </a:ext>
            </a:extLst>
          </p:cNvPr>
          <p:cNvCxnSpPr>
            <a:cxnSpLocks/>
          </p:cNvCxnSpPr>
          <p:nvPr/>
        </p:nvCxnSpPr>
        <p:spPr>
          <a:xfrm>
            <a:off x="8619139" y="2100266"/>
            <a:ext cx="18909" cy="2112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F2650208-5038-4140-B209-8900F35998F4}"/>
              </a:ext>
            </a:extLst>
          </p:cNvPr>
          <p:cNvCxnSpPr>
            <a:cxnSpLocks/>
          </p:cNvCxnSpPr>
          <p:nvPr/>
        </p:nvCxnSpPr>
        <p:spPr>
          <a:xfrm>
            <a:off x="3379138" y="1668916"/>
            <a:ext cx="8611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435969D3-1F31-4717-AB05-FA977C60303E}"/>
              </a:ext>
            </a:extLst>
          </p:cNvPr>
          <p:cNvCxnSpPr>
            <a:cxnSpLocks/>
          </p:cNvCxnSpPr>
          <p:nvPr/>
        </p:nvCxnSpPr>
        <p:spPr>
          <a:xfrm>
            <a:off x="6600273" y="1670946"/>
            <a:ext cx="8370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orme libre : forme 38">
            <a:extLst>
              <a:ext uri="{FF2B5EF4-FFF2-40B4-BE49-F238E27FC236}">
                <a16:creationId xmlns:a16="http://schemas.microsoft.com/office/drawing/2014/main" id="{24FFA287-229E-4DF2-A6DF-8EB5657E734B}"/>
              </a:ext>
            </a:extLst>
          </p:cNvPr>
          <p:cNvSpPr/>
          <p:nvPr/>
        </p:nvSpPr>
        <p:spPr>
          <a:xfrm>
            <a:off x="8488492" y="4776726"/>
            <a:ext cx="2045905" cy="1680615"/>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Aft>
                <a:spcPct val="35000"/>
              </a:spcAft>
            </a:pPr>
            <a:r>
              <a:rPr lang="en-US" sz="1600" dirty="0">
                <a:solidFill>
                  <a:schemeClr val="tx1"/>
                </a:solidFill>
              </a:rPr>
              <a:t>Payment of sales invoices</a:t>
            </a:r>
          </a:p>
          <a:p>
            <a:pPr algn="ctr" defTabSz="3200320">
              <a:lnSpc>
                <a:spcPct val="90000"/>
              </a:lnSpc>
              <a:spcAft>
                <a:spcPct val="35000"/>
              </a:spcAft>
            </a:pPr>
            <a:r>
              <a:rPr lang="en-US" sz="1600" dirty="0">
                <a:solidFill>
                  <a:schemeClr val="tx1"/>
                </a:solidFill>
              </a:rPr>
              <a:t>=</a:t>
            </a:r>
          </a:p>
          <a:p>
            <a:pPr algn="ctr" defTabSz="3200320">
              <a:lnSpc>
                <a:spcPct val="90000"/>
              </a:lnSpc>
              <a:spcAft>
                <a:spcPct val="35000"/>
              </a:spcAft>
            </a:pPr>
            <a:r>
              <a:rPr lang="en-US" sz="1600" dirty="0">
                <a:solidFill>
                  <a:schemeClr val="tx1"/>
                </a:solidFill>
              </a:rPr>
              <a:t>CASH-IN FLOW</a:t>
            </a:r>
            <a:endParaRPr lang="fr-FR" sz="1600" dirty="0">
              <a:solidFill>
                <a:schemeClr val="tx1"/>
              </a:solidFill>
            </a:endParaRPr>
          </a:p>
        </p:txBody>
      </p:sp>
      <p:cxnSp>
        <p:nvCxnSpPr>
          <p:cNvPr id="50" name="Connecteur droit avec flèche 49">
            <a:extLst>
              <a:ext uri="{FF2B5EF4-FFF2-40B4-BE49-F238E27FC236}">
                <a16:creationId xmlns:a16="http://schemas.microsoft.com/office/drawing/2014/main" id="{625BD0E9-FF05-40ED-B84C-BB2BA8B6F7DD}"/>
              </a:ext>
            </a:extLst>
          </p:cNvPr>
          <p:cNvCxnSpPr>
            <a:cxnSpLocks/>
          </p:cNvCxnSpPr>
          <p:nvPr/>
        </p:nvCxnSpPr>
        <p:spPr>
          <a:xfrm flipH="1" flipV="1">
            <a:off x="4060462" y="5520973"/>
            <a:ext cx="4128693" cy="1056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Forme libre : forme 52">
            <a:extLst>
              <a:ext uri="{FF2B5EF4-FFF2-40B4-BE49-F238E27FC236}">
                <a16:creationId xmlns:a16="http://schemas.microsoft.com/office/drawing/2014/main" id="{FD905D0A-9C5F-45AA-8A92-3FE8F1DBDD62}"/>
              </a:ext>
            </a:extLst>
          </p:cNvPr>
          <p:cNvSpPr/>
          <p:nvPr/>
        </p:nvSpPr>
        <p:spPr>
          <a:xfrm>
            <a:off x="4583145" y="5637773"/>
            <a:ext cx="3083327" cy="663304"/>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en-US" sz="1600" dirty="0">
                <a:solidFill>
                  <a:schemeClr val="tx1"/>
                </a:solidFill>
              </a:rPr>
              <a:t>Cash flow generated by the company activity</a:t>
            </a:r>
            <a:endParaRPr lang="fr-FR" sz="1600" dirty="0">
              <a:solidFill>
                <a:schemeClr val="tx1"/>
              </a:solidFill>
            </a:endParaRPr>
          </a:p>
        </p:txBody>
      </p:sp>
      <p:cxnSp>
        <p:nvCxnSpPr>
          <p:cNvPr id="56" name="Connecteur droit 55">
            <a:extLst>
              <a:ext uri="{FF2B5EF4-FFF2-40B4-BE49-F238E27FC236}">
                <a16:creationId xmlns:a16="http://schemas.microsoft.com/office/drawing/2014/main" id="{61DC3181-5F89-4329-8D2B-73A5BDF24C0E}"/>
              </a:ext>
            </a:extLst>
          </p:cNvPr>
          <p:cNvCxnSpPr>
            <a:cxnSpLocks/>
          </p:cNvCxnSpPr>
          <p:nvPr/>
        </p:nvCxnSpPr>
        <p:spPr>
          <a:xfrm>
            <a:off x="9486863" y="4212266"/>
            <a:ext cx="0" cy="536374"/>
          </a:xfrm>
          <a:prstGeom prst="line">
            <a:avLst/>
          </a:prstGeom>
          <a:ln w="28575">
            <a:solidFill>
              <a:schemeClr val="accent6"/>
            </a:solidFill>
          </a:ln>
        </p:spPr>
        <p:style>
          <a:lnRef idx="2">
            <a:schemeClr val="dk1"/>
          </a:lnRef>
          <a:fillRef idx="0">
            <a:schemeClr val="dk1"/>
          </a:fillRef>
          <a:effectRef idx="1">
            <a:schemeClr val="dk1"/>
          </a:effectRef>
          <a:fontRef idx="minor">
            <a:schemeClr val="tx1"/>
          </a:fontRef>
        </p:style>
      </p:cxnSp>
      <p:sp>
        <p:nvSpPr>
          <p:cNvPr id="59" name="ZoneTexte 58">
            <a:extLst>
              <a:ext uri="{FF2B5EF4-FFF2-40B4-BE49-F238E27FC236}">
                <a16:creationId xmlns:a16="http://schemas.microsoft.com/office/drawing/2014/main" id="{B6737F0C-5D01-42BD-851A-D7C930A8CE82}"/>
              </a:ext>
            </a:extLst>
          </p:cNvPr>
          <p:cNvSpPr txBox="1"/>
          <p:nvPr/>
        </p:nvSpPr>
        <p:spPr>
          <a:xfrm>
            <a:off x="5170023" y="5045445"/>
            <a:ext cx="2045905" cy="47552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defPPr>
              <a:defRPr lang="fr-FR"/>
            </a:defPPr>
            <a:lvl1pPr algn="ctr" defTabSz="2400300">
              <a:lnSpc>
                <a:spcPct val="90000"/>
              </a:lnSpc>
              <a:spcAft>
                <a:spcPct val="35000"/>
              </a:spcAft>
              <a:defRPr>
                <a:solidFill>
                  <a:schemeClr val="tx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2400" dirty="0"/>
              <a:t>Shift</a:t>
            </a:r>
          </a:p>
        </p:txBody>
      </p:sp>
      <p:sp>
        <p:nvSpPr>
          <p:cNvPr id="61" name="ZoneTexte 60">
            <a:extLst>
              <a:ext uri="{FF2B5EF4-FFF2-40B4-BE49-F238E27FC236}">
                <a16:creationId xmlns:a16="http://schemas.microsoft.com/office/drawing/2014/main" id="{CFD0A553-4251-4235-950B-366E663E6B43}"/>
              </a:ext>
            </a:extLst>
          </p:cNvPr>
          <p:cNvSpPr txBox="1"/>
          <p:nvPr/>
        </p:nvSpPr>
        <p:spPr>
          <a:xfrm>
            <a:off x="2439276" y="3687973"/>
            <a:ext cx="1134387" cy="370917"/>
          </a:xfrm>
          <a:prstGeom prst="rect">
            <a:avLst/>
          </a:prstGeom>
          <a:noFill/>
        </p:spPr>
        <p:txBody>
          <a:bodyPr wrap="square" lIns="0" tIns="0" rIns="0" bIns="0" rtlCol="0">
            <a:noAutofit/>
          </a:bodyPr>
          <a:lstStyle/>
          <a:p>
            <a:r>
              <a:rPr lang="fr-FR" sz="1467" dirty="0" err="1"/>
              <a:t>Payment</a:t>
            </a:r>
            <a:r>
              <a:rPr lang="fr-FR" sz="1467" dirty="0"/>
              <a:t> </a:t>
            </a:r>
          </a:p>
          <a:p>
            <a:r>
              <a:rPr lang="fr-FR" sz="1467" dirty="0"/>
              <a:t>30 </a:t>
            </a:r>
            <a:r>
              <a:rPr lang="fr-FR" sz="1467" dirty="0" err="1"/>
              <a:t>days</a:t>
            </a:r>
            <a:endParaRPr lang="fr-FR" sz="1467" dirty="0"/>
          </a:p>
        </p:txBody>
      </p:sp>
      <p:sp>
        <p:nvSpPr>
          <p:cNvPr id="62" name="ZoneTexte 61">
            <a:extLst>
              <a:ext uri="{FF2B5EF4-FFF2-40B4-BE49-F238E27FC236}">
                <a16:creationId xmlns:a16="http://schemas.microsoft.com/office/drawing/2014/main" id="{62633C23-028A-4C6B-89FE-8D275F9C111A}"/>
              </a:ext>
            </a:extLst>
          </p:cNvPr>
          <p:cNvSpPr txBox="1"/>
          <p:nvPr/>
        </p:nvSpPr>
        <p:spPr>
          <a:xfrm>
            <a:off x="9180622" y="3650792"/>
            <a:ext cx="1134387" cy="370917"/>
          </a:xfrm>
          <a:prstGeom prst="rect">
            <a:avLst/>
          </a:prstGeom>
          <a:noFill/>
        </p:spPr>
        <p:txBody>
          <a:bodyPr wrap="square" lIns="0" tIns="0" rIns="0" bIns="0" rtlCol="0">
            <a:noAutofit/>
          </a:bodyPr>
          <a:lstStyle>
            <a:defPPr>
              <a:defRPr lang="fr-FR"/>
            </a:defPPr>
            <a:lvl1pPr>
              <a:defRPr sz="1100" b="0">
                <a:solidFill>
                  <a:schemeClr val="tx1"/>
                </a:solidFill>
              </a:defRPr>
            </a:lvl1pPr>
          </a:lstStyle>
          <a:p>
            <a:r>
              <a:rPr lang="fr-FR" sz="1467" dirty="0" err="1"/>
              <a:t>Payment</a:t>
            </a:r>
            <a:endParaRPr lang="fr-FR" sz="1467" dirty="0"/>
          </a:p>
          <a:p>
            <a:r>
              <a:rPr lang="fr-FR" sz="1467" dirty="0"/>
              <a:t>45 </a:t>
            </a:r>
            <a:r>
              <a:rPr lang="fr-FR" sz="1467" dirty="0" err="1"/>
              <a:t>days</a:t>
            </a:r>
            <a:endParaRPr lang="fr-FR" sz="1467" dirty="0"/>
          </a:p>
        </p:txBody>
      </p:sp>
      <p:cxnSp>
        <p:nvCxnSpPr>
          <p:cNvPr id="27" name="Connecteur droit 26">
            <a:extLst>
              <a:ext uri="{FF2B5EF4-FFF2-40B4-BE49-F238E27FC236}">
                <a16:creationId xmlns:a16="http://schemas.microsoft.com/office/drawing/2014/main" id="{6703A65C-1B01-4437-917F-EE55CACE5698}"/>
              </a:ext>
            </a:extLst>
          </p:cNvPr>
          <p:cNvCxnSpPr>
            <a:cxnSpLocks/>
          </p:cNvCxnSpPr>
          <p:nvPr/>
        </p:nvCxnSpPr>
        <p:spPr>
          <a:xfrm>
            <a:off x="2800006" y="4212266"/>
            <a:ext cx="0" cy="421482"/>
          </a:xfrm>
          <a:prstGeom prst="line">
            <a:avLst/>
          </a:prstGeom>
          <a:ln w="28575">
            <a:solidFill>
              <a:schemeClr val="accent6"/>
            </a:solidFill>
          </a:ln>
        </p:spPr>
        <p:style>
          <a:lnRef idx="2">
            <a:schemeClr val="dk1"/>
          </a:lnRef>
          <a:fillRef idx="0">
            <a:schemeClr val="dk1"/>
          </a:fillRef>
          <a:effectRef idx="1">
            <a:schemeClr val="dk1"/>
          </a:effectRef>
          <a:fontRef idx="minor">
            <a:schemeClr val="tx1"/>
          </a:fontRef>
        </p:style>
      </p:cxnSp>
      <p:sp>
        <p:nvSpPr>
          <p:cNvPr id="23" name="Forme libre : forme 22">
            <a:extLst>
              <a:ext uri="{FF2B5EF4-FFF2-40B4-BE49-F238E27FC236}">
                <a16:creationId xmlns:a16="http://schemas.microsoft.com/office/drawing/2014/main" id="{55CB8742-2890-4CF4-9758-F6EA070CF004}"/>
              </a:ext>
            </a:extLst>
          </p:cNvPr>
          <p:cNvSpPr/>
          <p:nvPr/>
        </p:nvSpPr>
        <p:spPr>
          <a:xfrm>
            <a:off x="1043184" y="2476443"/>
            <a:ext cx="2359996" cy="862701"/>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fr-FR" sz="1600" dirty="0" err="1">
                <a:solidFill>
                  <a:schemeClr val="tx1"/>
                </a:solidFill>
              </a:rPr>
              <a:t>Purchase</a:t>
            </a:r>
            <a:r>
              <a:rPr lang="fr-FR" sz="1600" dirty="0">
                <a:solidFill>
                  <a:schemeClr val="tx1"/>
                </a:solidFill>
              </a:rPr>
              <a:t> </a:t>
            </a:r>
            <a:r>
              <a:rPr lang="fr-FR" sz="1600" dirty="0" err="1">
                <a:solidFill>
                  <a:schemeClr val="tx1"/>
                </a:solidFill>
              </a:rPr>
              <a:t>invoice</a:t>
            </a:r>
            <a:r>
              <a:rPr lang="fr-FR" sz="1600" dirty="0">
                <a:solidFill>
                  <a:schemeClr val="tx1"/>
                </a:solidFill>
              </a:rPr>
              <a:t> </a:t>
            </a:r>
          </a:p>
          <a:p>
            <a:pPr algn="ctr" defTabSz="3200320">
              <a:lnSpc>
                <a:spcPct val="90000"/>
              </a:lnSpc>
              <a:spcBef>
                <a:spcPct val="0"/>
              </a:spcBef>
              <a:spcAft>
                <a:spcPct val="35000"/>
              </a:spcAft>
            </a:pPr>
            <a:r>
              <a:rPr lang="fr-FR" sz="1600" dirty="0">
                <a:solidFill>
                  <a:schemeClr val="tx1"/>
                </a:solidFill>
              </a:rPr>
              <a:t>= </a:t>
            </a:r>
          </a:p>
          <a:p>
            <a:pPr algn="ctr" defTabSz="3200320">
              <a:lnSpc>
                <a:spcPct val="90000"/>
              </a:lnSpc>
              <a:spcBef>
                <a:spcPct val="0"/>
              </a:spcBef>
              <a:spcAft>
                <a:spcPct val="35000"/>
              </a:spcAft>
            </a:pPr>
            <a:r>
              <a:rPr lang="fr-FR" sz="1600" dirty="0">
                <a:solidFill>
                  <a:schemeClr val="tx1"/>
                </a:solidFill>
              </a:rPr>
              <a:t>COST</a:t>
            </a:r>
          </a:p>
        </p:txBody>
      </p:sp>
      <p:sp>
        <p:nvSpPr>
          <p:cNvPr id="26" name="Forme libre : forme 25">
            <a:extLst>
              <a:ext uri="{FF2B5EF4-FFF2-40B4-BE49-F238E27FC236}">
                <a16:creationId xmlns:a16="http://schemas.microsoft.com/office/drawing/2014/main" id="{D6C9A805-5FF8-4C8C-8ECE-360DDD1C86AD}"/>
              </a:ext>
            </a:extLst>
          </p:cNvPr>
          <p:cNvSpPr/>
          <p:nvPr/>
        </p:nvSpPr>
        <p:spPr>
          <a:xfrm>
            <a:off x="7437370" y="2476443"/>
            <a:ext cx="2359996" cy="862701"/>
          </a:xfrm>
          <a:custGeom>
            <a:avLst/>
            <a:gdLst>
              <a:gd name="connsiteX0" fmla="*/ 0 w 2321718"/>
              <a:gd name="connsiteY0" fmla="*/ 116086 h 1160859"/>
              <a:gd name="connsiteX1" fmla="*/ 116086 w 2321718"/>
              <a:gd name="connsiteY1" fmla="*/ 0 h 1160859"/>
              <a:gd name="connsiteX2" fmla="*/ 2205632 w 2321718"/>
              <a:gd name="connsiteY2" fmla="*/ 0 h 1160859"/>
              <a:gd name="connsiteX3" fmla="*/ 2321718 w 2321718"/>
              <a:gd name="connsiteY3" fmla="*/ 116086 h 1160859"/>
              <a:gd name="connsiteX4" fmla="*/ 2321718 w 2321718"/>
              <a:gd name="connsiteY4" fmla="*/ 1044773 h 1160859"/>
              <a:gd name="connsiteX5" fmla="*/ 2205632 w 2321718"/>
              <a:gd name="connsiteY5" fmla="*/ 1160859 h 1160859"/>
              <a:gd name="connsiteX6" fmla="*/ 116086 w 2321718"/>
              <a:gd name="connsiteY6" fmla="*/ 1160859 h 1160859"/>
              <a:gd name="connsiteX7" fmla="*/ 0 w 2321718"/>
              <a:gd name="connsiteY7" fmla="*/ 1044773 h 1160859"/>
              <a:gd name="connsiteX8" fmla="*/ 0 w 2321718"/>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718" h="1160859">
                <a:moveTo>
                  <a:pt x="0" y="116086"/>
                </a:moveTo>
                <a:cubicBezTo>
                  <a:pt x="0" y="51973"/>
                  <a:pt x="51973" y="0"/>
                  <a:pt x="116086" y="0"/>
                </a:cubicBezTo>
                <a:lnTo>
                  <a:pt x="2205632" y="0"/>
                </a:lnTo>
                <a:cubicBezTo>
                  <a:pt x="2269745" y="0"/>
                  <a:pt x="2321718" y="51973"/>
                  <a:pt x="2321718" y="116086"/>
                </a:cubicBezTo>
                <a:lnTo>
                  <a:pt x="2321718" y="1044773"/>
                </a:lnTo>
                <a:cubicBezTo>
                  <a:pt x="2321718" y="1108886"/>
                  <a:pt x="2269745" y="1160859"/>
                  <a:pt x="2205632" y="1160859"/>
                </a:cubicBezTo>
                <a:lnTo>
                  <a:pt x="116086" y="1160859"/>
                </a:lnTo>
                <a:cubicBezTo>
                  <a:pt x="51973" y="1160859"/>
                  <a:pt x="0" y="1108886"/>
                  <a:pt x="0" y="1044773"/>
                </a:cubicBezTo>
                <a:lnTo>
                  <a:pt x="0" y="11608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493" tIns="136773" rIns="182493" bIns="136773" numCol="1" spcCol="1270" anchor="ctr" anchorCtr="0">
            <a:noAutofit/>
          </a:bodyPr>
          <a:lstStyle/>
          <a:p>
            <a:pPr algn="ctr" defTabSz="3200320">
              <a:lnSpc>
                <a:spcPct val="90000"/>
              </a:lnSpc>
              <a:spcBef>
                <a:spcPct val="0"/>
              </a:spcBef>
              <a:spcAft>
                <a:spcPct val="35000"/>
              </a:spcAft>
            </a:pPr>
            <a:r>
              <a:rPr lang="fr-FR" sz="1600" dirty="0">
                <a:solidFill>
                  <a:schemeClr val="tx1"/>
                </a:solidFill>
              </a:rPr>
              <a:t>Sales </a:t>
            </a:r>
            <a:r>
              <a:rPr lang="fr-FR" sz="1600" dirty="0" err="1">
                <a:solidFill>
                  <a:schemeClr val="tx1"/>
                </a:solidFill>
              </a:rPr>
              <a:t>invoice</a:t>
            </a:r>
            <a:r>
              <a:rPr lang="fr-FR" sz="1600" dirty="0">
                <a:solidFill>
                  <a:schemeClr val="tx1"/>
                </a:solidFill>
              </a:rPr>
              <a:t> </a:t>
            </a:r>
          </a:p>
          <a:p>
            <a:pPr algn="ctr" defTabSz="3200320">
              <a:lnSpc>
                <a:spcPct val="90000"/>
              </a:lnSpc>
              <a:spcBef>
                <a:spcPct val="0"/>
              </a:spcBef>
              <a:spcAft>
                <a:spcPct val="35000"/>
              </a:spcAft>
            </a:pPr>
            <a:r>
              <a:rPr lang="fr-FR" sz="1600" dirty="0">
                <a:solidFill>
                  <a:schemeClr val="tx1"/>
                </a:solidFill>
              </a:rPr>
              <a:t>= </a:t>
            </a:r>
          </a:p>
          <a:p>
            <a:pPr algn="ctr" defTabSz="3200320">
              <a:lnSpc>
                <a:spcPct val="90000"/>
              </a:lnSpc>
              <a:spcBef>
                <a:spcPct val="0"/>
              </a:spcBef>
              <a:spcAft>
                <a:spcPct val="35000"/>
              </a:spcAft>
            </a:pPr>
            <a:r>
              <a:rPr lang="fr-FR" sz="1600" dirty="0">
                <a:solidFill>
                  <a:schemeClr val="tx1"/>
                </a:solidFill>
              </a:rPr>
              <a:t>INCOME</a:t>
            </a:r>
          </a:p>
        </p:txBody>
      </p:sp>
      <p:sp>
        <p:nvSpPr>
          <p:cNvPr id="54" name="Flèche : droite 53">
            <a:extLst>
              <a:ext uri="{FF2B5EF4-FFF2-40B4-BE49-F238E27FC236}">
                <a16:creationId xmlns:a16="http://schemas.microsoft.com/office/drawing/2014/main" id="{0C183373-C9C2-446F-BBFC-11F185BDDCC4}"/>
              </a:ext>
            </a:extLst>
          </p:cNvPr>
          <p:cNvSpPr/>
          <p:nvPr/>
        </p:nvSpPr>
        <p:spPr>
          <a:xfrm>
            <a:off x="1134674" y="4080594"/>
            <a:ext cx="10540956" cy="55315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Espace réservé du numéro de diapositive 3">
            <a:extLst>
              <a:ext uri="{FF2B5EF4-FFF2-40B4-BE49-F238E27FC236}">
                <a16:creationId xmlns:a16="http://schemas.microsoft.com/office/drawing/2014/main" id="{BF676661-194E-CB70-174B-63DC66F2C1EF}"/>
              </a:ext>
            </a:extLst>
          </p:cNvPr>
          <p:cNvSpPr>
            <a:spLocks noGrp="1"/>
          </p:cNvSpPr>
          <p:nvPr>
            <p:ph type="sldNum" sz="quarter" idx="17"/>
          </p:nvPr>
        </p:nvSpPr>
        <p:spPr>
          <a:xfrm>
            <a:off x="11284674" y="6605450"/>
            <a:ext cx="720000" cy="216000"/>
          </a:xfrm>
        </p:spPr>
        <p:txBody>
          <a:bodyPr/>
          <a:lstStyle/>
          <a:p>
            <a:pPr>
              <a:defRPr/>
            </a:pPr>
            <a:fld id="{375BE7B3-FD3C-4FD2-96BA-426B54A95289}" type="slidenum">
              <a:rPr lang="fr-FR" altLang="en-US" smtClean="0"/>
              <a:pPr>
                <a:defRPr/>
              </a:pPr>
              <a:t>45</a:t>
            </a:fld>
            <a:endParaRPr lang="fr-FR" altLang="en-US"/>
          </a:p>
        </p:txBody>
      </p:sp>
      <p:sp>
        <p:nvSpPr>
          <p:cNvPr id="12" name="Rectangle 11">
            <a:extLst>
              <a:ext uri="{FF2B5EF4-FFF2-40B4-BE49-F238E27FC236}">
                <a16:creationId xmlns:a16="http://schemas.microsoft.com/office/drawing/2014/main" id="{8FBDC9A3-1CBA-8C7B-8BAD-47A7FE460878}"/>
              </a:ext>
            </a:extLst>
          </p:cNvPr>
          <p:cNvSpPr/>
          <p:nvPr/>
        </p:nvSpPr>
        <p:spPr>
          <a:xfrm>
            <a:off x="0" y="1069787"/>
            <a:ext cx="12192000" cy="5769925"/>
          </a:xfrm>
          <a:prstGeom prst="rect">
            <a:avLst/>
          </a:prstGeom>
          <a:solidFill>
            <a:srgbClr val="7F7F7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 coins arrondis 14">
            <a:extLst>
              <a:ext uri="{FF2B5EF4-FFF2-40B4-BE49-F238E27FC236}">
                <a16:creationId xmlns:a16="http://schemas.microsoft.com/office/drawing/2014/main" id="{6170E63B-ECD3-0CE5-E2AB-E7F06F533C43}"/>
              </a:ext>
            </a:extLst>
          </p:cNvPr>
          <p:cNvSpPr/>
          <p:nvPr/>
        </p:nvSpPr>
        <p:spPr>
          <a:xfrm>
            <a:off x="0" y="3294523"/>
            <a:ext cx="12192000" cy="1293023"/>
          </a:xfrm>
          <a:prstGeom prst="roundRect">
            <a:avLst>
              <a:gd name="adj" fmla="val 38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bg1"/>
                </a:solidFill>
              </a:rPr>
              <a:t>Working Capital (WC)</a:t>
            </a:r>
          </a:p>
          <a:p>
            <a:pPr algn="ctr"/>
            <a:r>
              <a:rPr lang="en-US" sz="2400" dirty="0">
                <a:solidFill>
                  <a:schemeClr val="bg1"/>
                </a:solidFill>
              </a:rPr>
              <a:t>= Resources needed for the day-to-day operations</a:t>
            </a:r>
          </a:p>
          <a:p>
            <a:pPr algn="ctr"/>
            <a:r>
              <a:rPr lang="en-US" sz="2400" dirty="0">
                <a:solidFill>
                  <a:schemeClr val="bg1"/>
                </a:solidFill>
              </a:rPr>
              <a:t>of a business</a:t>
            </a:r>
            <a:endParaRPr lang="fr-FR" sz="2400" dirty="0">
              <a:solidFill>
                <a:schemeClr val="bg1"/>
              </a:solidFill>
            </a:endParaRPr>
          </a:p>
        </p:txBody>
      </p:sp>
    </p:spTree>
    <p:extLst>
      <p:ext uri="{BB962C8B-B14F-4D97-AF65-F5344CB8AC3E}">
        <p14:creationId xmlns:p14="http://schemas.microsoft.com/office/powerpoint/2010/main" val="32184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4" grpId="0" animBg="1"/>
      <p:bldP spid="25" grpId="0" animBg="1"/>
      <p:bldP spid="39" grpId="0" animBg="1"/>
      <p:bldP spid="53" grpId="0" animBg="1"/>
      <p:bldP spid="59" grpId="0"/>
      <p:bldP spid="61" grpId="0"/>
      <p:bldP spid="62" grpId="0"/>
      <p:bldP spid="23" grpId="0" animBg="1"/>
      <p:bldP spid="26" grpId="0" animBg="1"/>
      <p:bldP spid="54" grpId="0" animBg="1"/>
      <p:bldP spid="12" grpId="0" animBg="1"/>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764129E-28EA-F7C7-E3B6-2C96B9B017DD}"/>
              </a:ext>
            </a:extLst>
          </p:cNvPr>
          <p:cNvSpPr/>
          <p:nvPr/>
        </p:nvSpPr>
        <p:spPr>
          <a:xfrm>
            <a:off x="404728" y="2365151"/>
            <a:ext cx="3455564" cy="276564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space réservé du texte 2">
            <a:extLst>
              <a:ext uri="{FF2B5EF4-FFF2-40B4-BE49-F238E27FC236}">
                <a16:creationId xmlns:a16="http://schemas.microsoft.com/office/drawing/2014/main" id="{8A64EC82-C977-47B7-9FD8-55FF0B583118}"/>
              </a:ext>
            </a:extLst>
          </p:cNvPr>
          <p:cNvSpPr>
            <a:spLocks noGrp="1"/>
          </p:cNvSpPr>
          <p:nvPr>
            <p:ph type="body" idx="1"/>
          </p:nvPr>
        </p:nvSpPr>
        <p:spPr/>
        <p:txBody>
          <a:bodyPr/>
          <a:lstStyle/>
          <a:p>
            <a:r>
              <a:rPr lang="fr-BE" dirty="0"/>
              <a:t>the management </a:t>
            </a:r>
            <a:r>
              <a:rPr lang="fr-BE" dirty="0" err="1"/>
              <a:t>criteria</a:t>
            </a:r>
            <a:endParaRPr lang="fr-BE" dirty="0"/>
          </a:p>
        </p:txBody>
      </p:sp>
      <p:sp>
        <p:nvSpPr>
          <p:cNvPr id="3" name="Text Placeholder 2">
            <a:extLst>
              <a:ext uri="{FF2B5EF4-FFF2-40B4-BE49-F238E27FC236}">
                <a16:creationId xmlns:a16="http://schemas.microsoft.com/office/drawing/2014/main" id="{FC4C20D3-D05F-4EC6-CD9E-174B5FDAFC56}"/>
              </a:ext>
            </a:extLst>
          </p:cNvPr>
          <p:cNvSpPr>
            <a:spLocks noGrp="1"/>
          </p:cNvSpPr>
          <p:nvPr>
            <p:ph type="body" sz="quarter" idx="19"/>
          </p:nvPr>
        </p:nvSpPr>
        <p:spPr/>
        <p:txBody>
          <a:bodyPr/>
          <a:lstStyle/>
          <a:p>
            <a:r>
              <a:rPr lang="fr-BE"/>
              <a:t>05</a:t>
            </a:r>
            <a:endParaRPr lang="en-US"/>
          </a:p>
        </p:txBody>
      </p:sp>
      <p:sp>
        <p:nvSpPr>
          <p:cNvPr id="30" name="TextBox 29">
            <a:extLst>
              <a:ext uri="{FF2B5EF4-FFF2-40B4-BE49-F238E27FC236}">
                <a16:creationId xmlns:a16="http://schemas.microsoft.com/office/drawing/2014/main" id="{3472BDE2-54DF-3D68-9A82-ABEA3FBF9AC2}"/>
              </a:ext>
            </a:extLst>
          </p:cNvPr>
          <p:cNvSpPr txBox="1"/>
          <p:nvPr/>
        </p:nvSpPr>
        <p:spPr>
          <a:xfrm>
            <a:off x="292608" y="1835530"/>
            <a:ext cx="3529584" cy="369332"/>
          </a:xfrm>
          <a:prstGeom prst="rect">
            <a:avLst/>
          </a:prstGeom>
          <a:noFill/>
        </p:spPr>
        <p:txBody>
          <a:bodyPr wrap="square" rtlCol="0">
            <a:spAutoFit/>
          </a:bodyPr>
          <a:lstStyle/>
          <a:p>
            <a:r>
              <a:rPr lang="fr-BE" dirty="0">
                <a:solidFill>
                  <a:schemeClr val="tx2"/>
                </a:solidFill>
                <a:latin typeface="+mj-lt"/>
              </a:rPr>
              <a:t>WORKING CAPITAL =</a:t>
            </a:r>
          </a:p>
        </p:txBody>
      </p:sp>
      <p:sp>
        <p:nvSpPr>
          <p:cNvPr id="34" name="Titre 1">
            <a:extLst>
              <a:ext uri="{FF2B5EF4-FFF2-40B4-BE49-F238E27FC236}">
                <a16:creationId xmlns:a16="http://schemas.microsoft.com/office/drawing/2014/main" id="{283456B5-44BE-B1B2-DA2F-A885DD3C52BA}"/>
              </a:ext>
            </a:extLst>
          </p:cNvPr>
          <p:cNvSpPr>
            <a:spLocks noGrp="1"/>
          </p:cNvSpPr>
          <p:nvPr>
            <p:ph type="title"/>
          </p:nvPr>
        </p:nvSpPr>
        <p:spPr>
          <a:xfrm>
            <a:off x="1305052" y="672523"/>
            <a:ext cx="10800000" cy="335964"/>
          </a:xfrm>
        </p:spPr>
        <p:txBody>
          <a:bodyPr/>
          <a:lstStyle/>
          <a:p>
            <a:pPr>
              <a:defRPr/>
            </a:pPr>
            <a:r>
              <a:rPr lang="en-US" dirty="0"/>
              <a:t>How to calculate working capital?</a:t>
            </a:r>
            <a:endParaRPr lang="fr-FR" dirty="0"/>
          </a:p>
        </p:txBody>
      </p:sp>
      <p:pic>
        <p:nvPicPr>
          <p:cNvPr id="35" name="Picture 2" descr="Drapeaux Monde Banque d'images et photos libres de droit - iStock">
            <a:extLst>
              <a:ext uri="{FF2B5EF4-FFF2-40B4-BE49-F238E27FC236}">
                <a16:creationId xmlns:a16="http://schemas.microsoft.com/office/drawing/2014/main" id="{95DB792D-4E3B-7C8A-11BD-5F5ED62C8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au 31">
            <a:extLst>
              <a:ext uri="{FF2B5EF4-FFF2-40B4-BE49-F238E27FC236}">
                <a16:creationId xmlns:a16="http://schemas.microsoft.com/office/drawing/2014/main" id="{F401C96B-3A9F-C5A8-178F-86A4E085F1A4}"/>
              </a:ext>
            </a:extLst>
          </p:cNvPr>
          <p:cNvGraphicFramePr>
            <a:graphicFrameLocks noGrp="1"/>
          </p:cNvGraphicFramePr>
          <p:nvPr>
            <p:extLst>
              <p:ext uri="{D42A27DB-BD31-4B8C-83A1-F6EECF244321}">
                <p14:modId xmlns:p14="http://schemas.microsoft.com/office/powerpoint/2010/main" val="2757771317"/>
              </p:ext>
            </p:extLst>
          </p:nvPr>
        </p:nvGraphicFramePr>
        <p:xfrm>
          <a:off x="8065639" y="1835530"/>
          <a:ext cx="4039413" cy="108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1080000">
                <a:tc>
                  <a:txBody>
                    <a:bodyPr/>
                    <a:lstStyle/>
                    <a:p>
                      <a:pPr lvl="1"/>
                      <a:r>
                        <a:rPr lang="fr-FR" sz="1400" b="1" u="sng" noProof="0" dirty="0" err="1">
                          <a:solidFill>
                            <a:schemeClr val="bg1"/>
                          </a:solidFill>
                        </a:rPr>
                        <a:t>Shareholders</a:t>
                      </a:r>
                      <a:r>
                        <a:rPr lang="fr-FR" sz="1400" b="1" u="sng" noProof="0" dirty="0">
                          <a:solidFill>
                            <a:schemeClr val="bg1"/>
                          </a:solidFill>
                        </a:rPr>
                        <a:t>' </a:t>
                      </a:r>
                      <a:r>
                        <a:rPr lang="fr-FR" sz="1400" b="1" u="sng" noProof="0" dirty="0" err="1">
                          <a:solidFill>
                            <a:schemeClr val="bg1"/>
                          </a:solidFill>
                        </a:rPr>
                        <a:t>equity</a:t>
                      </a:r>
                      <a:r>
                        <a:rPr lang="fr-FR" sz="1400" b="1" u="sng" noProof="0" dirty="0">
                          <a:solidFill>
                            <a:schemeClr val="bg1"/>
                          </a:solidFill>
                        </a:rPr>
                        <a:t> </a:t>
                      </a:r>
                    </a:p>
                    <a:p>
                      <a:pPr marL="447675" lvl="1" indent="-104775">
                        <a:buFont typeface="Arial" panose="020B0604020202020204" pitchFamily="34" charset="0"/>
                        <a:buChar char="•"/>
                      </a:pPr>
                      <a:r>
                        <a:rPr lang="en-US" sz="1200" noProof="0" dirty="0">
                          <a:solidFill>
                            <a:schemeClr val="bg1"/>
                          </a:solidFill>
                        </a:rPr>
                        <a:t>Share capital (shareholders)</a:t>
                      </a:r>
                    </a:p>
                    <a:p>
                      <a:pPr marL="447675" lvl="1" indent="-104775">
                        <a:buFont typeface="Arial" panose="020B0604020202020204" pitchFamily="34" charset="0"/>
                        <a:buChar char="•"/>
                      </a:pPr>
                      <a:r>
                        <a:rPr lang="en-US" sz="1200" noProof="0" dirty="0">
                          <a:solidFill>
                            <a:schemeClr val="bg1"/>
                          </a:solidFill>
                        </a:rPr>
                        <a:t>Reserves</a:t>
                      </a:r>
                    </a:p>
                    <a:p>
                      <a:pPr marL="447675" lvl="1" indent="-104775">
                        <a:buFont typeface="Arial" panose="020B0604020202020204" pitchFamily="34" charset="0"/>
                        <a:buChar char="•"/>
                      </a:pPr>
                      <a:r>
                        <a:rPr lang="en-US" sz="1200" noProof="0" dirty="0">
                          <a:solidFill>
                            <a:schemeClr val="bg1"/>
                          </a:solidFill>
                        </a:rPr>
                        <a:t>Retained earnings</a:t>
                      </a:r>
                      <a:endParaRPr lang="fr-FR" sz="1200" noProof="0" dirty="0">
                        <a:solidFill>
                          <a:schemeClr val="bg1"/>
                        </a:solidFill>
                      </a:endParaRPr>
                    </a:p>
                  </a:txBody>
                  <a:tcPr marL="121920" marR="121920" marT="60960" marB="6096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75460410"/>
                  </a:ext>
                </a:extLst>
              </a:tr>
            </a:tbl>
          </a:graphicData>
        </a:graphic>
      </p:graphicFrame>
      <p:graphicFrame>
        <p:nvGraphicFramePr>
          <p:cNvPr id="13" name="Tableau 32">
            <a:extLst>
              <a:ext uri="{FF2B5EF4-FFF2-40B4-BE49-F238E27FC236}">
                <a16:creationId xmlns:a16="http://schemas.microsoft.com/office/drawing/2014/main" id="{8878BA77-3358-8017-B1DE-03CAF627C008}"/>
              </a:ext>
            </a:extLst>
          </p:cNvPr>
          <p:cNvGraphicFramePr>
            <a:graphicFrameLocks noGrp="1"/>
          </p:cNvGraphicFramePr>
          <p:nvPr>
            <p:extLst>
              <p:ext uri="{D42A27DB-BD31-4B8C-83A1-F6EECF244321}">
                <p14:modId xmlns:p14="http://schemas.microsoft.com/office/powerpoint/2010/main" val="34227750"/>
              </p:ext>
            </p:extLst>
          </p:nvPr>
        </p:nvGraphicFramePr>
        <p:xfrm>
          <a:off x="8060107" y="2966105"/>
          <a:ext cx="4039413" cy="90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900000">
                <a:tc>
                  <a:txBody>
                    <a:bodyPr/>
                    <a:lstStyle/>
                    <a:p>
                      <a:pPr marL="342900" lvl="1" indent="0">
                        <a:buFontTx/>
                        <a:buNone/>
                      </a:pPr>
                      <a:r>
                        <a:rPr lang="fr-FR" sz="1400" b="1" u="sng" noProof="0" dirty="0"/>
                        <a:t>Financial </a:t>
                      </a:r>
                      <a:r>
                        <a:rPr lang="fr-FR" sz="1400" b="1" u="sng" noProof="0" dirty="0" err="1"/>
                        <a:t>debts</a:t>
                      </a:r>
                      <a:r>
                        <a:rPr lang="fr-FR" sz="1400" b="1" u="sng" noProof="0" dirty="0"/>
                        <a:t> (</a:t>
                      </a:r>
                      <a:r>
                        <a:rPr lang="fr-FR" sz="1400" b="1" u="sng" noProof="0" dirty="0" err="1"/>
                        <a:t>Credit</a:t>
                      </a:r>
                      <a:r>
                        <a:rPr lang="fr-FR" sz="1400" b="1" u="sng" noProof="0" dirty="0"/>
                        <a:t> institutions)</a:t>
                      </a:r>
                    </a:p>
                    <a:p>
                      <a:pPr marL="444500" lvl="1" indent="-96838" algn="l" defTabSz="685800" rtl="0" eaLnBrk="1" latinLnBrk="0" hangingPunct="1">
                        <a:buFont typeface="Arial" panose="020B0604020202020204" pitchFamily="34" charset="0"/>
                        <a:buChar char="•"/>
                      </a:pPr>
                      <a:r>
                        <a:rPr lang="fr-FR" sz="1200" noProof="0" dirty="0">
                          <a:solidFill>
                            <a:schemeClr val="tx1"/>
                          </a:solidFill>
                          <a:latin typeface="+mn-lt"/>
                          <a:ea typeface="+mn-ea"/>
                          <a:cs typeface="+mn-cs"/>
                        </a:rPr>
                        <a:t>Long-</a:t>
                      </a:r>
                      <a:r>
                        <a:rPr lang="fr-FR" sz="1200" noProof="0" dirty="0" err="1">
                          <a:solidFill>
                            <a:schemeClr val="tx1"/>
                          </a:solidFill>
                          <a:latin typeface="+mn-lt"/>
                          <a:ea typeface="+mn-ea"/>
                          <a:cs typeface="+mn-cs"/>
                        </a:rPr>
                        <a:t>term</a:t>
                      </a:r>
                      <a:r>
                        <a:rPr lang="fr-FR" sz="1200" noProof="0" dirty="0">
                          <a:solidFill>
                            <a:schemeClr val="tx1"/>
                          </a:solidFill>
                          <a:latin typeface="+mn-lt"/>
                          <a:ea typeface="+mn-ea"/>
                          <a:cs typeface="+mn-cs"/>
                        </a:rPr>
                        <a:t> </a:t>
                      </a:r>
                      <a:r>
                        <a:rPr lang="fr-FR" sz="1200" noProof="0" dirty="0" err="1">
                          <a:solidFill>
                            <a:schemeClr val="tx1"/>
                          </a:solidFill>
                          <a:latin typeface="+mn-lt"/>
                          <a:ea typeface="+mn-ea"/>
                          <a:cs typeface="+mn-cs"/>
                        </a:rPr>
                        <a:t>debts</a:t>
                      </a:r>
                      <a:endParaRPr lang="fr-FR" sz="1200" noProof="0" dirty="0">
                        <a:solidFill>
                          <a:schemeClr val="tx1"/>
                        </a:solidFill>
                        <a:latin typeface="+mn-lt"/>
                        <a:ea typeface="+mn-ea"/>
                        <a:cs typeface="+mn-cs"/>
                      </a:endParaRPr>
                    </a:p>
                    <a:p>
                      <a:pPr marL="444500" lvl="1" indent="-96838" algn="l" defTabSz="685800" rtl="0" eaLnBrk="1" latinLnBrk="0" hangingPunct="1">
                        <a:buFont typeface="Arial" panose="020B0604020202020204" pitchFamily="34" charset="0"/>
                        <a:buChar char="•"/>
                      </a:pPr>
                      <a:r>
                        <a:rPr lang="fr-FR" sz="1200" noProof="0" dirty="0">
                          <a:solidFill>
                            <a:schemeClr val="tx1"/>
                          </a:solidFill>
                          <a:latin typeface="+mn-lt"/>
                          <a:ea typeface="+mn-ea"/>
                          <a:cs typeface="+mn-cs"/>
                        </a:rPr>
                        <a:t>Short-</a:t>
                      </a:r>
                      <a:r>
                        <a:rPr lang="fr-FR" sz="1200" noProof="0" dirty="0" err="1">
                          <a:solidFill>
                            <a:schemeClr val="tx1"/>
                          </a:solidFill>
                          <a:latin typeface="+mn-lt"/>
                          <a:ea typeface="+mn-ea"/>
                          <a:cs typeface="+mn-cs"/>
                        </a:rPr>
                        <a:t>term</a:t>
                      </a:r>
                      <a:r>
                        <a:rPr lang="fr-FR" sz="1200" noProof="0" dirty="0">
                          <a:solidFill>
                            <a:schemeClr val="tx1"/>
                          </a:solidFill>
                          <a:latin typeface="+mn-lt"/>
                          <a:ea typeface="+mn-ea"/>
                          <a:cs typeface="+mn-cs"/>
                        </a:rPr>
                        <a:t> </a:t>
                      </a:r>
                      <a:r>
                        <a:rPr lang="fr-FR" sz="1200" noProof="0" dirty="0" err="1">
                          <a:solidFill>
                            <a:schemeClr val="tx1"/>
                          </a:solidFill>
                          <a:latin typeface="+mn-lt"/>
                          <a:ea typeface="+mn-ea"/>
                          <a:cs typeface="+mn-cs"/>
                        </a:rPr>
                        <a:t>debts</a:t>
                      </a:r>
                      <a:endParaRPr lang="fr-FR" sz="1200" noProof="0"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4E24"/>
                    </a:solidFill>
                  </a:tcPr>
                </a:tc>
                <a:extLst>
                  <a:ext uri="{0D108BD9-81ED-4DB2-BD59-A6C34878D82A}">
                    <a16:rowId xmlns:a16="http://schemas.microsoft.com/office/drawing/2014/main" val="418911251"/>
                  </a:ext>
                </a:extLst>
              </a:tr>
            </a:tbl>
          </a:graphicData>
        </a:graphic>
      </p:graphicFrame>
      <p:graphicFrame>
        <p:nvGraphicFramePr>
          <p:cNvPr id="14" name="Tableau 28">
            <a:extLst>
              <a:ext uri="{FF2B5EF4-FFF2-40B4-BE49-F238E27FC236}">
                <a16:creationId xmlns:a16="http://schemas.microsoft.com/office/drawing/2014/main" id="{A537D342-27FE-D72E-3D2A-268D9EA43D8B}"/>
              </a:ext>
            </a:extLst>
          </p:cNvPr>
          <p:cNvGraphicFramePr>
            <a:graphicFrameLocks noGrp="1"/>
          </p:cNvGraphicFramePr>
          <p:nvPr>
            <p:extLst>
              <p:ext uri="{D42A27DB-BD31-4B8C-83A1-F6EECF244321}">
                <p14:modId xmlns:p14="http://schemas.microsoft.com/office/powerpoint/2010/main" val="3124047078"/>
              </p:ext>
            </p:extLst>
          </p:nvPr>
        </p:nvGraphicFramePr>
        <p:xfrm>
          <a:off x="4033506" y="1835530"/>
          <a:ext cx="4003996" cy="1079562"/>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1079562">
                <a:tc>
                  <a:txBody>
                    <a:bodyPr/>
                    <a:lstStyle/>
                    <a:p>
                      <a:pPr marL="342900" marR="0" lvl="1" indent="0" algn="l" defTabSz="685800" rtl="0" eaLnBrk="1" fontAlgn="auto" latinLnBrk="0" hangingPunct="1">
                        <a:lnSpc>
                          <a:spcPct val="100000"/>
                        </a:lnSpc>
                        <a:spcBef>
                          <a:spcPts val="0"/>
                        </a:spcBef>
                        <a:spcAft>
                          <a:spcPts val="0"/>
                        </a:spcAft>
                        <a:buClrTx/>
                        <a:buSzTx/>
                        <a:buFontTx/>
                        <a:buNone/>
                        <a:tabLst/>
                        <a:defRPr/>
                      </a:pPr>
                      <a:r>
                        <a:rPr lang="fr-FR" sz="1400" b="1" u="sng" dirty="0" err="1">
                          <a:solidFill>
                            <a:schemeClr val="bg1"/>
                          </a:solidFill>
                          <a:latin typeface="+mn-lt"/>
                          <a:ea typeface="+mn-ea"/>
                          <a:cs typeface="+mn-cs"/>
                        </a:rPr>
                        <a:t>Fixed</a:t>
                      </a:r>
                      <a:r>
                        <a:rPr lang="fr-FR" sz="1400" b="1" u="sng" dirty="0">
                          <a:solidFill>
                            <a:schemeClr val="bg1"/>
                          </a:solidFill>
                          <a:latin typeface="+mn-lt"/>
                          <a:ea typeface="+mn-ea"/>
                          <a:cs typeface="+mn-cs"/>
                        </a:rPr>
                        <a:t> assets (</a:t>
                      </a:r>
                      <a:r>
                        <a:rPr lang="fr-FR" sz="1400" b="1" u="sng" dirty="0" err="1">
                          <a:solidFill>
                            <a:schemeClr val="bg1"/>
                          </a:solidFill>
                          <a:latin typeface="+mn-lt"/>
                          <a:ea typeface="+mn-ea"/>
                          <a:cs typeface="+mn-cs"/>
                        </a:rPr>
                        <a:t>investments</a:t>
                      </a:r>
                      <a:r>
                        <a:rPr lang="fr-FR" sz="1400" b="1" u="sng" dirty="0">
                          <a:solidFill>
                            <a:schemeClr val="bg1"/>
                          </a:solidFill>
                          <a:latin typeface="+mn-lt"/>
                          <a:ea typeface="+mn-ea"/>
                          <a:cs typeface="+mn-cs"/>
                        </a:rPr>
                        <a:t>)</a:t>
                      </a:r>
                    </a:p>
                    <a:p>
                      <a:pPr lvl="1" algn="l" rtl="0"/>
                      <a:endParaRPr lang="en-GB" sz="1400" b="1" u="sng" kern="1200" noProof="0" dirty="0">
                        <a:solidFill>
                          <a:schemeClr val="bg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75460410"/>
                  </a:ext>
                </a:extLst>
              </a:tr>
            </a:tbl>
          </a:graphicData>
        </a:graphic>
      </p:graphicFrame>
      <p:graphicFrame>
        <p:nvGraphicFramePr>
          <p:cNvPr id="15" name="Tableau 29">
            <a:extLst>
              <a:ext uri="{FF2B5EF4-FFF2-40B4-BE49-F238E27FC236}">
                <a16:creationId xmlns:a16="http://schemas.microsoft.com/office/drawing/2014/main" id="{802A9B5B-713C-379B-A64F-4F0ED44751A1}"/>
              </a:ext>
            </a:extLst>
          </p:cNvPr>
          <p:cNvGraphicFramePr>
            <a:graphicFrameLocks noGrp="1"/>
          </p:cNvGraphicFramePr>
          <p:nvPr>
            <p:extLst>
              <p:ext uri="{D42A27DB-BD31-4B8C-83A1-F6EECF244321}">
                <p14:modId xmlns:p14="http://schemas.microsoft.com/office/powerpoint/2010/main" val="1681268716"/>
              </p:ext>
            </p:extLst>
          </p:nvPr>
        </p:nvGraphicFramePr>
        <p:xfrm>
          <a:off x="4033506" y="2966105"/>
          <a:ext cx="4003996" cy="90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900000">
                <a:tc>
                  <a:txBody>
                    <a:bodyPr/>
                    <a:lstStyle/>
                    <a:p>
                      <a:pPr lvl="1"/>
                      <a:r>
                        <a:rPr lang="fr-FR" sz="1400" b="1" u="sng">
                          <a:solidFill>
                            <a:schemeClr val="tx1"/>
                          </a:solidFill>
                          <a:latin typeface="+mn-lt"/>
                          <a:ea typeface="+mn-ea"/>
                          <a:cs typeface="+mn-cs"/>
                        </a:rPr>
                        <a:t>Stocks</a:t>
                      </a:r>
                      <a:endParaRPr lang="fr-FR" sz="1600" b="1" u="sng">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275460410"/>
                  </a:ext>
                </a:extLst>
              </a:tr>
            </a:tbl>
          </a:graphicData>
        </a:graphic>
      </p:graphicFrame>
      <p:graphicFrame>
        <p:nvGraphicFramePr>
          <p:cNvPr id="16" name="Tableau 30">
            <a:extLst>
              <a:ext uri="{FF2B5EF4-FFF2-40B4-BE49-F238E27FC236}">
                <a16:creationId xmlns:a16="http://schemas.microsoft.com/office/drawing/2014/main" id="{1D919EB6-DBEC-59A0-83FB-96DB8AD17C6C}"/>
              </a:ext>
            </a:extLst>
          </p:cNvPr>
          <p:cNvGraphicFramePr>
            <a:graphicFrameLocks noGrp="1"/>
          </p:cNvGraphicFramePr>
          <p:nvPr>
            <p:extLst>
              <p:ext uri="{D42A27DB-BD31-4B8C-83A1-F6EECF244321}">
                <p14:modId xmlns:p14="http://schemas.microsoft.com/office/powerpoint/2010/main" val="3938253245"/>
              </p:ext>
            </p:extLst>
          </p:nvPr>
        </p:nvGraphicFramePr>
        <p:xfrm>
          <a:off x="4033506" y="3923400"/>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fr-FR" sz="1400" b="1" u="sng" dirty="0">
                          <a:solidFill>
                            <a:schemeClr val="tx1"/>
                          </a:solidFill>
                          <a:latin typeface="+mn-lt"/>
                          <a:ea typeface="+mn-ea"/>
                          <a:cs typeface="+mn-cs"/>
                        </a:rPr>
                        <a:t>Customer </a:t>
                      </a:r>
                      <a:r>
                        <a:rPr lang="fr-FR" sz="1400" b="1" u="sng" dirty="0" err="1">
                          <a:solidFill>
                            <a:schemeClr val="tx1"/>
                          </a:solidFill>
                          <a:latin typeface="+mn-lt"/>
                          <a:ea typeface="+mn-ea"/>
                          <a:cs typeface="+mn-cs"/>
                        </a:rPr>
                        <a:t>receivables</a:t>
                      </a:r>
                      <a:endParaRPr lang="fr-FR" sz="1400" b="1" u="sng" dirty="0">
                        <a:solidFill>
                          <a:schemeClr val="tx1"/>
                        </a:solidFill>
                        <a:latin typeface="+mn-lt"/>
                        <a:ea typeface="+mn-ea"/>
                        <a:cs typeface="+mn-cs"/>
                      </a:endParaRP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275460410"/>
                  </a:ext>
                </a:extLst>
              </a:tr>
            </a:tbl>
          </a:graphicData>
        </a:graphic>
      </p:graphicFrame>
      <p:graphicFrame>
        <p:nvGraphicFramePr>
          <p:cNvPr id="17" name="Tableau 35">
            <a:extLst>
              <a:ext uri="{FF2B5EF4-FFF2-40B4-BE49-F238E27FC236}">
                <a16:creationId xmlns:a16="http://schemas.microsoft.com/office/drawing/2014/main" id="{1737A9EF-8026-FB04-C503-03B86638951F}"/>
              </a:ext>
            </a:extLst>
          </p:cNvPr>
          <p:cNvGraphicFramePr>
            <a:graphicFrameLocks noGrp="1"/>
          </p:cNvGraphicFramePr>
          <p:nvPr>
            <p:extLst>
              <p:ext uri="{D42A27DB-BD31-4B8C-83A1-F6EECF244321}">
                <p14:modId xmlns:p14="http://schemas.microsoft.com/office/powerpoint/2010/main" val="4064602536"/>
              </p:ext>
            </p:extLst>
          </p:nvPr>
        </p:nvGraphicFramePr>
        <p:xfrm>
          <a:off x="8060107" y="3923400"/>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a:solidFill>
                            <a:schemeClr val="tx1"/>
                          </a:solidFill>
                          <a:latin typeface="+mn-lt"/>
                          <a:ea typeface="+mn-ea"/>
                          <a:cs typeface="+mn-cs"/>
                        </a:rPr>
                        <a:t>Supplier </a:t>
                      </a:r>
                      <a:r>
                        <a:rPr lang="fr-FR" sz="1400" b="1" u="sng" dirty="0" err="1">
                          <a:solidFill>
                            <a:schemeClr val="tx1"/>
                          </a:solidFill>
                          <a:latin typeface="+mn-lt"/>
                          <a:ea typeface="+mn-ea"/>
                          <a:cs typeface="+mn-cs"/>
                        </a:rPr>
                        <a:t>debts</a:t>
                      </a:r>
                      <a:endParaRPr lang="fr-FR" sz="1600" b="1" u="sng" dirty="0">
                        <a:solidFill>
                          <a:schemeClr val="tx1"/>
                        </a:solidFill>
                        <a:latin typeface="+mn-lt"/>
                        <a:ea typeface="+mn-ea"/>
                        <a:cs typeface="+mn-cs"/>
                      </a:endParaRP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18911251"/>
                  </a:ext>
                </a:extLst>
              </a:tr>
            </a:tbl>
          </a:graphicData>
        </a:graphic>
      </p:graphicFrame>
      <p:graphicFrame>
        <p:nvGraphicFramePr>
          <p:cNvPr id="18" name="Tableau 30">
            <a:extLst>
              <a:ext uri="{FF2B5EF4-FFF2-40B4-BE49-F238E27FC236}">
                <a16:creationId xmlns:a16="http://schemas.microsoft.com/office/drawing/2014/main" id="{7933CBDA-6D7A-5664-1EFC-2D19735D38EE}"/>
              </a:ext>
            </a:extLst>
          </p:cNvPr>
          <p:cNvGraphicFramePr>
            <a:graphicFrameLocks noGrp="1"/>
          </p:cNvGraphicFramePr>
          <p:nvPr>
            <p:extLst>
              <p:ext uri="{D42A27DB-BD31-4B8C-83A1-F6EECF244321}">
                <p14:modId xmlns:p14="http://schemas.microsoft.com/office/powerpoint/2010/main" val="4272208272"/>
              </p:ext>
            </p:extLst>
          </p:nvPr>
        </p:nvGraphicFramePr>
        <p:xfrm>
          <a:off x="4014603" y="4704236"/>
          <a:ext cx="4003996" cy="720000"/>
        </p:xfrm>
        <a:graphic>
          <a:graphicData uri="http://schemas.openxmlformats.org/drawingml/2006/table">
            <a:tbl>
              <a:tblPr bandRow="1">
                <a:tableStyleId>{69012ECD-51FC-41F1-AA8D-1B2483CD663E}</a:tableStyleId>
              </a:tblPr>
              <a:tblGrid>
                <a:gridCol w="4003996">
                  <a:extLst>
                    <a:ext uri="{9D8B030D-6E8A-4147-A177-3AD203B41FA5}">
                      <a16:colId xmlns:a16="http://schemas.microsoft.com/office/drawing/2014/main" val="2281576095"/>
                    </a:ext>
                  </a:extLst>
                </a:gridCol>
              </a:tblGrid>
              <a:tr h="720000">
                <a:tc>
                  <a:txBody>
                    <a:bodyPr/>
                    <a:lstStyle/>
                    <a:p>
                      <a:pPr lvl="1"/>
                      <a:r>
                        <a:rPr lang="fr-FR" sz="1400" b="1" u="sng" dirty="0">
                          <a:solidFill>
                            <a:schemeClr val="tx1"/>
                          </a:solidFill>
                          <a:latin typeface="+mn-lt"/>
                          <a:ea typeface="+mn-ea"/>
                          <a:cs typeface="+mn-cs"/>
                        </a:rPr>
                        <a:t>Cash &amp; Cash Equivalents</a:t>
                      </a:r>
                    </a:p>
                    <a:p>
                      <a:pPr marL="514350" lvl="1" indent="-171450">
                        <a:buFont typeface="Arial" panose="020B0604020202020204" pitchFamily="34" charset="0"/>
                        <a:buChar char="•"/>
                      </a:pPr>
                      <a:r>
                        <a:rPr lang="fr-FR" sz="1200" b="0" dirty="0">
                          <a:solidFill>
                            <a:schemeClr val="tx1"/>
                          </a:solidFill>
                          <a:latin typeface="+mn-lt"/>
                          <a:ea typeface="+mn-ea"/>
                          <a:cs typeface="+mn-cs"/>
                        </a:rPr>
                        <a:t>Cash / Bank</a:t>
                      </a:r>
                    </a:p>
                  </a:txBody>
                  <a:tcPr marL="121920" marR="121920" marT="60960" marB="6096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275460410"/>
                  </a:ext>
                </a:extLst>
              </a:tr>
            </a:tbl>
          </a:graphicData>
        </a:graphic>
      </p:graphicFrame>
      <p:graphicFrame>
        <p:nvGraphicFramePr>
          <p:cNvPr id="19" name="Tableau 35">
            <a:extLst>
              <a:ext uri="{FF2B5EF4-FFF2-40B4-BE49-F238E27FC236}">
                <a16:creationId xmlns:a16="http://schemas.microsoft.com/office/drawing/2014/main" id="{AF6555C7-4C4F-19EF-6EE3-7E4879C3AC9C}"/>
              </a:ext>
            </a:extLst>
          </p:cNvPr>
          <p:cNvGraphicFramePr>
            <a:graphicFrameLocks noGrp="1"/>
          </p:cNvGraphicFramePr>
          <p:nvPr>
            <p:extLst>
              <p:ext uri="{D42A27DB-BD31-4B8C-83A1-F6EECF244321}">
                <p14:modId xmlns:p14="http://schemas.microsoft.com/office/powerpoint/2010/main" val="212030602"/>
              </p:ext>
            </p:extLst>
          </p:nvPr>
        </p:nvGraphicFramePr>
        <p:xfrm>
          <a:off x="8060107" y="4691677"/>
          <a:ext cx="4039413" cy="720000"/>
        </p:xfrm>
        <a:graphic>
          <a:graphicData uri="http://schemas.openxmlformats.org/drawingml/2006/table">
            <a:tbl>
              <a:tblPr bandRow="1">
                <a:tableStyleId>{69012ECD-51FC-41F1-AA8D-1B2483CD663E}</a:tableStyleId>
              </a:tblPr>
              <a:tblGrid>
                <a:gridCol w="4039413">
                  <a:extLst>
                    <a:ext uri="{9D8B030D-6E8A-4147-A177-3AD203B41FA5}">
                      <a16:colId xmlns:a16="http://schemas.microsoft.com/office/drawing/2014/main" val="3343347825"/>
                    </a:ext>
                  </a:extLst>
                </a:gridCol>
              </a:tblGrid>
              <a:tr h="720000">
                <a:tc>
                  <a:txBody>
                    <a:bodyPr/>
                    <a:lstStyle/>
                    <a:p>
                      <a:pPr lvl="1"/>
                      <a:r>
                        <a:rPr lang="fr-FR" sz="1400" b="1" u="sng" dirty="0" err="1">
                          <a:solidFill>
                            <a:schemeClr val="tx1"/>
                          </a:solidFill>
                          <a:latin typeface="+mn-lt"/>
                          <a:ea typeface="+mn-ea"/>
                          <a:cs typeface="+mn-cs"/>
                        </a:rPr>
                        <a:t>Other</a:t>
                      </a:r>
                      <a:r>
                        <a:rPr lang="fr-FR" sz="1400" b="1" u="sng" dirty="0">
                          <a:solidFill>
                            <a:schemeClr val="tx1"/>
                          </a:solidFill>
                          <a:latin typeface="+mn-lt"/>
                          <a:ea typeface="+mn-ea"/>
                          <a:cs typeface="+mn-cs"/>
                        </a:rPr>
                        <a:t> </a:t>
                      </a:r>
                      <a:r>
                        <a:rPr lang="fr-FR" sz="1400" b="1" u="sng" dirty="0" err="1">
                          <a:solidFill>
                            <a:schemeClr val="tx1"/>
                          </a:solidFill>
                          <a:latin typeface="+mn-lt"/>
                          <a:ea typeface="+mn-ea"/>
                          <a:cs typeface="+mn-cs"/>
                        </a:rPr>
                        <a:t>debts</a:t>
                      </a:r>
                      <a:endParaRPr lang="fr-FR" sz="1600" b="1" u="sng" dirty="0">
                        <a:solidFill>
                          <a:schemeClr val="tx1"/>
                        </a:solidFill>
                        <a:latin typeface="+mn-lt"/>
                        <a:ea typeface="+mn-ea"/>
                        <a:cs typeface="+mn-cs"/>
                      </a:endParaRPr>
                    </a:p>
                    <a:p>
                      <a:pPr marL="444500" lvl="1" indent="-96838" defTabSz="685800">
                        <a:buFont typeface="Arial" panose="020B0604020202020204" pitchFamily="34" charset="0"/>
                        <a:buChar char="•"/>
                      </a:pPr>
                      <a:r>
                        <a:rPr lang="fr-FR" sz="1400" b="0" dirty="0">
                          <a:solidFill>
                            <a:schemeClr val="tx1"/>
                          </a:solidFill>
                          <a:latin typeface="+mn-lt"/>
                          <a:ea typeface="+mn-ea"/>
                          <a:cs typeface="+mn-cs"/>
                        </a:rPr>
                        <a:t>VAT, social </a:t>
                      </a:r>
                      <a:r>
                        <a:rPr lang="fr-FR" sz="1400" b="0" dirty="0" err="1">
                          <a:solidFill>
                            <a:schemeClr val="tx1"/>
                          </a:solidFill>
                          <a:latin typeface="+mn-lt"/>
                          <a:ea typeface="+mn-ea"/>
                          <a:cs typeface="+mn-cs"/>
                        </a:rPr>
                        <a:t>security</a:t>
                      </a:r>
                      <a:r>
                        <a:rPr lang="fr-FR" sz="1400" b="0" dirty="0">
                          <a:solidFill>
                            <a:schemeClr val="tx1"/>
                          </a:solidFill>
                          <a:latin typeface="+mn-lt"/>
                          <a:ea typeface="+mn-ea"/>
                          <a:cs typeface="+mn-cs"/>
                        </a:rPr>
                        <a:t>, </a:t>
                      </a:r>
                      <a:r>
                        <a:rPr lang="fr-FR" sz="1400" b="0" dirty="0" err="1">
                          <a:solidFill>
                            <a:schemeClr val="tx1"/>
                          </a:solidFill>
                          <a:latin typeface="+mn-lt"/>
                          <a:ea typeface="+mn-ea"/>
                          <a:cs typeface="+mn-cs"/>
                        </a:rPr>
                        <a:t>income</a:t>
                      </a:r>
                      <a:r>
                        <a:rPr lang="fr-FR" sz="1400" b="0" dirty="0">
                          <a:solidFill>
                            <a:schemeClr val="tx1"/>
                          </a:solidFill>
                          <a:latin typeface="+mn-lt"/>
                          <a:ea typeface="+mn-ea"/>
                          <a:cs typeface="+mn-cs"/>
                        </a:rPr>
                        <a:t> taxes...</a:t>
                      </a: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18911251"/>
                  </a:ext>
                </a:extLst>
              </a:tr>
            </a:tbl>
          </a:graphicData>
        </a:graphic>
      </p:graphicFrame>
      <p:sp>
        <p:nvSpPr>
          <p:cNvPr id="20" name="TextBox 19">
            <a:extLst>
              <a:ext uri="{FF2B5EF4-FFF2-40B4-BE49-F238E27FC236}">
                <a16:creationId xmlns:a16="http://schemas.microsoft.com/office/drawing/2014/main" id="{88EBAE57-863C-BB15-785D-7AD6AA07C712}"/>
              </a:ext>
            </a:extLst>
          </p:cNvPr>
          <p:cNvSpPr txBox="1"/>
          <p:nvPr/>
        </p:nvSpPr>
        <p:spPr>
          <a:xfrm>
            <a:off x="4673030" y="5496841"/>
            <a:ext cx="2720050" cy="382959"/>
          </a:xfrm>
          <a:prstGeom prst="rect">
            <a:avLst/>
          </a:prstGeom>
          <a:noFill/>
        </p:spPr>
        <p:txBody>
          <a:bodyPr wrap="square" rtlCol="0">
            <a:spAutoFit/>
          </a:bodyPr>
          <a:lstStyle/>
          <a:p>
            <a:pPr algn="ctr"/>
            <a:r>
              <a:rPr lang="fr-BE" b="1"/>
              <a:t>ACTIF</a:t>
            </a:r>
            <a:endParaRPr lang="en-US" b="1"/>
          </a:p>
        </p:txBody>
      </p:sp>
      <p:sp>
        <p:nvSpPr>
          <p:cNvPr id="21" name="TextBox 20">
            <a:extLst>
              <a:ext uri="{FF2B5EF4-FFF2-40B4-BE49-F238E27FC236}">
                <a16:creationId xmlns:a16="http://schemas.microsoft.com/office/drawing/2014/main" id="{0E251B1A-94EC-BFB2-E843-11F65D2A630E}"/>
              </a:ext>
            </a:extLst>
          </p:cNvPr>
          <p:cNvSpPr txBox="1"/>
          <p:nvPr/>
        </p:nvSpPr>
        <p:spPr>
          <a:xfrm>
            <a:off x="8719788" y="5496841"/>
            <a:ext cx="2720050" cy="382959"/>
          </a:xfrm>
          <a:prstGeom prst="rect">
            <a:avLst/>
          </a:prstGeom>
          <a:noFill/>
        </p:spPr>
        <p:txBody>
          <a:bodyPr wrap="square" rtlCol="0">
            <a:spAutoFit/>
          </a:bodyPr>
          <a:lstStyle/>
          <a:p>
            <a:pPr algn="ctr"/>
            <a:r>
              <a:rPr lang="fr-BE" b="1"/>
              <a:t>PASSIF</a:t>
            </a:r>
            <a:endParaRPr lang="en-US" b="1"/>
          </a:p>
        </p:txBody>
      </p:sp>
      <p:sp>
        <p:nvSpPr>
          <p:cNvPr id="22" name="Rectangle 21">
            <a:extLst>
              <a:ext uri="{FF2B5EF4-FFF2-40B4-BE49-F238E27FC236}">
                <a16:creationId xmlns:a16="http://schemas.microsoft.com/office/drawing/2014/main" id="{4E487A51-27F6-6AA7-A166-C9FE0ED6F38E}"/>
              </a:ext>
            </a:extLst>
          </p:cNvPr>
          <p:cNvSpPr/>
          <p:nvPr/>
        </p:nvSpPr>
        <p:spPr>
          <a:xfrm>
            <a:off x="4014603" y="5496841"/>
            <a:ext cx="8043408" cy="461665"/>
          </a:xfrm>
          <a:prstGeom prst="rect">
            <a:avLst/>
          </a:prstGeom>
          <a:solidFill>
            <a:schemeClr val="tx2"/>
          </a:solidFill>
        </p:spPr>
        <p:txBody>
          <a:bodyPr wrap="square">
            <a:spAutoFit/>
          </a:bodyPr>
          <a:lstStyle/>
          <a:p>
            <a:pPr algn="ctr"/>
            <a:r>
              <a:rPr lang="fr-FR" sz="2400" dirty="0">
                <a:solidFill>
                  <a:schemeClr val="bg1"/>
                </a:solidFill>
              </a:rPr>
              <a:t>TOTAL ASSETS	 = 	 TOTAL LIABILITIES</a:t>
            </a:r>
          </a:p>
        </p:txBody>
      </p:sp>
      <p:sp>
        <p:nvSpPr>
          <p:cNvPr id="23" name="TextBox 22">
            <a:extLst>
              <a:ext uri="{FF2B5EF4-FFF2-40B4-BE49-F238E27FC236}">
                <a16:creationId xmlns:a16="http://schemas.microsoft.com/office/drawing/2014/main" id="{98A2DF97-1403-D1C9-393E-71D087E6E962}"/>
              </a:ext>
            </a:extLst>
          </p:cNvPr>
          <p:cNvSpPr txBox="1"/>
          <p:nvPr/>
        </p:nvSpPr>
        <p:spPr>
          <a:xfrm>
            <a:off x="766572" y="2411797"/>
            <a:ext cx="1220731" cy="369332"/>
          </a:xfrm>
          <a:prstGeom prst="rect">
            <a:avLst/>
          </a:prstGeom>
          <a:noFill/>
        </p:spPr>
        <p:txBody>
          <a:bodyPr wrap="square">
            <a:spAutoFit/>
          </a:bodyPr>
          <a:lstStyle/>
          <a:p>
            <a:r>
              <a:rPr lang="fr-BE" dirty="0"/>
              <a:t>Stocks</a:t>
            </a:r>
            <a:endParaRPr lang="en-US" dirty="0"/>
          </a:p>
        </p:txBody>
      </p:sp>
      <p:sp>
        <p:nvSpPr>
          <p:cNvPr id="25" name="TextBox 24">
            <a:extLst>
              <a:ext uri="{FF2B5EF4-FFF2-40B4-BE49-F238E27FC236}">
                <a16:creationId xmlns:a16="http://schemas.microsoft.com/office/drawing/2014/main" id="{A174FBA9-E464-57DD-9D91-E7E6967C6961}"/>
              </a:ext>
            </a:extLst>
          </p:cNvPr>
          <p:cNvSpPr txBox="1"/>
          <p:nvPr/>
        </p:nvSpPr>
        <p:spPr>
          <a:xfrm>
            <a:off x="766572" y="2922653"/>
            <a:ext cx="2929128" cy="369332"/>
          </a:xfrm>
          <a:prstGeom prst="rect">
            <a:avLst/>
          </a:prstGeom>
          <a:noFill/>
        </p:spPr>
        <p:txBody>
          <a:bodyPr wrap="square">
            <a:spAutoFit/>
          </a:bodyPr>
          <a:lstStyle/>
          <a:p>
            <a:r>
              <a:rPr lang="fr-BE" dirty="0"/>
              <a:t>+ Customer </a:t>
            </a:r>
            <a:r>
              <a:rPr lang="fr-BE" dirty="0" err="1"/>
              <a:t>receivables</a:t>
            </a:r>
            <a:endParaRPr lang="en-US" dirty="0"/>
          </a:p>
        </p:txBody>
      </p:sp>
      <p:sp>
        <p:nvSpPr>
          <p:cNvPr id="27" name="TextBox 26">
            <a:extLst>
              <a:ext uri="{FF2B5EF4-FFF2-40B4-BE49-F238E27FC236}">
                <a16:creationId xmlns:a16="http://schemas.microsoft.com/office/drawing/2014/main" id="{829D82B4-5CCB-1151-E48E-1F0C21BBC173}"/>
              </a:ext>
            </a:extLst>
          </p:cNvPr>
          <p:cNvSpPr txBox="1"/>
          <p:nvPr/>
        </p:nvSpPr>
        <p:spPr>
          <a:xfrm>
            <a:off x="766572" y="3466266"/>
            <a:ext cx="3175508" cy="369332"/>
          </a:xfrm>
          <a:prstGeom prst="rect">
            <a:avLst/>
          </a:prstGeom>
          <a:noFill/>
        </p:spPr>
        <p:txBody>
          <a:bodyPr wrap="square">
            <a:spAutoFit/>
          </a:bodyPr>
          <a:lstStyle/>
          <a:p>
            <a:r>
              <a:rPr lang="fr-BE" dirty="0"/>
              <a:t>- Supplier </a:t>
            </a:r>
            <a:r>
              <a:rPr lang="fr-BE" dirty="0" err="1"/>
              <a:t>debts</a:t>
            </a:r>
            <a:endParaRPr lang="en-US" dirty="0"/>
          </a:p>
        </p:txBody>
      </p:sp>
      <p:sp>
        <p:nvSpPr>
          <p:cNvPr id="32" name="TextBox 31">
            <a:extLst>
              <a:ext uri="{FF2B5EF4-FFF2-40B4-BE49-F238E27FC236}">
                <a16:creationId xmlns:a16="http://schemas.microsoft.com/office/drawing/2014/main" id="{8A0D75AF-6A52-D1AD-43E4-BAA97C1583CE}"/>
              </a:ext>
            </a:extLst>
          </p:cNvPr>
          <p:cNvSpPr txBox="1"/>
          <p:nvPr/>
        </p:nvSpPr>
        <p:spPr>
          <a:xfrm>
            <a:off x="766572" y="3977122"/>
            <a:ext cx="2628264" cy="369332"/>
          </a:xfrm>
          <a:prstGeom prst="rect">
            <a:avLst/>
          </a:prstGeom>
          <a:noFill/>
        </p:spPr>
        <p:txBody>
          <a:bodyPr wrap="square">
            <a:spAutoFit/>
          </a:bodyPr>
          <a:lstStyle/>
          <a:p>
            <a:r>
              <a:rPr lang="fr-BE" dirty="0"/>
              <a:t>- </a:t>
            </a:r>
            <a:r>
              <a:rPr lang="fr-BE" dirty="0" err="1"/>
              <a:t>Other</a:t>
            </a:r>
            <a:r>
              <a:rPr lang="fr-BE" dirty="0"/>
              <a:t> </a:t>
            </a:r>
            <a:r>
              <a:rPr lang="fr-BE" dirty="0" err="1"/>
              <a:t>debts</a:t>
            </a:r>
            <a:endParaRPr lang="en-US" dirty="0"/>
          </a:p>
        </p:txBody>
      </p:sp>
      <p:sp>
        <p:nvSpPr>
          <p:cNvPr id="33" name="TextBox 32">
            <a:extLst>
              <a:ext uri="{FF2B5EF4-FFF2-40B4-BE49-F238E27FC236}">
                <a16:creationId xmlns:a16="http://schemas.microsoft.com/office/drawing/2014/main" id="{FD7ECE26-926E-919A-75F9-0C857C09F38D}"/>
              </a:ext>
            </a:extLst>
          </p:cNvPr>
          <p:cNvSpPr txBox="1"/>
          <p:nvPr/>
        </p:nvSpPr>
        <p:spPr>
          <a:xfrm>
            <a:off x="766572" y="4553389"/>
            <a:ext cx="2835500" cy="369332"/>
          </a:xfrm>
          <a:prstGeom prst="rect">
            <a:avLst/>
          </a:prstGeom>
          <a:noFill/>
        </p:spPr>
        <p:txBody>
          <a:bodyPr wrap="square">
            <a:spAutoFit/>
          </a:bodyPr>
          <a:lstStyle/>
          <a:p>
            <a:r>
              <a:rPr lang="fr-BE" dirty="0"/>
              <a:t>= </a:t>
            </a:r>
            <a:r>
              <a:rPr lang="fr-BE" dirty="0" err="1"/>
              <a:t>Working</a:t>
            </a:r>
            <a:r>
              <a:rPr lang="fr-BE" dirty="0"/>
              <a:t> capital</a:t>
            </a:r>
            <a:endParaRPr lang="en-US" dirty="0"/>
          </a:p>
        </p:txBody>
      </p:sp>
      <p:cxnSp>
        <p:nvCxnSpPr>
          <p:cNvPr id="24" name="Straight Connector 23">
            <a:extLst>
              <a:ext uri="{FF2B5EF4-FFF2-40B4-BE49-F238E27FC236}">
                <a16:creationId xmlns:a16="http://schemas.microsoft.com/office/drawing/2014/main" id="{EA387F0F-C5CC-35F1-A2C6-04E98ADA7476}"/>
              </a:ext>
            </a:extLst>
          </p:cNvPr>
          <p:cNvCxnSpPr/>
          <p:nvPr/>
        </p:nvCxnSpPr>
        <p:spPr>
          <a:xfrm>
            <a:off x="457200" y="4429760"/>
            <a:ext cx="32410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0BC66D5B-E14A-94F3-002F-7A73F0178F5D}"/>
              </a:ext>
            </a:extLst>
          </p:cNvPr>
          <p:cNvSpPr>
            <a:spLocks noGrp="1"/>
          </p:cNvSpPr>
          <p:nvPr>
            <p:ph type="sldNum" sz="quarter" idx="17"/>
          </p:nvPr>
        </p:nvSpPr>
        <p:spPr>
          <a:xfrm>
            <a:off x="11439838" y="6625241"/>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46</a:t>
            </a:fld>
            <a:endParaRPr lang="en-US"/>
          </a:p>
        </p:txBody>
      </p:sp>
    </p:spTree>
    <p:extLst>
      <p:ext uri="{BB962C8B-B14F-4D97-AF65-F5344CB8AC3E}">
        <p14:creationId xmlns:p14="http://schemas.microsoft.com/office/powerpoint/2010/main" val="287205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BEDDB9-7AE6-713E-AB48-36947ED43D3E}"/>
              </a:ext>
            </a:extLst>
          </p:cNvPr>
          <p:cNvSpPr/>
          <p:nvPr/>
        </p:nvSpPr>
        <p:spPr>
          <a:xfrm>
            <a:off x="366628" y="2365151"/>
            <a:ext cx="3900572" cy="237399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space réservé du texte 2">
            <a:extLst>
              <a:ext uri="{FF2B5EF4-FFF2-40B4-BE49-F238E27FC236}">
                <a16:creationId xmlns:a16="http://schemas.microsoft.com/office/drawing/2014/main" id="{8A64EC82-C977-47B7-9FD8-55FF0B583118}"/>
              </a:ext>
            </a:extLst>
          </p:cNvPr>
          <p:cNvSpPr>
            <a:spLocks noGrp="1"/>
          </p:cNvSpPr>
          <p:nvPr>
            <p:ph type="body" idx="1"/>
          </p:nvPr>
        </p:nvSpPr>
        <p:spPr/>
        <p:txBody>
          <a:bodyPr/>
          <a:lstStyle/>
          <a:p>
            <a:r>
              <a:rPr lang="fr-BE" dirty="0"/>
              <a:t>the management </a:t>
            </a:r>
            <a:r>
              <a:rPr lang="fr-BE" dirty="0" err="1"/>
              <a:t>criteria</a:t>
            </a:r>
            <a:endParaRPr lang="fr-BE" dirty="0"/>
          </a:p>
        </p:txBody>
      </p:sp>
      <p:sp>
        <p:nvSpPr>
          <p:cNvPr id="3" name="Text Placeholder 2">
            <a:extLst>
              <a:ext uri="{FF2B5EF4-FFF2-40B4-BE49-F238E27FC236}">
                <a16:creationId xmlns:a16="http://schemas.microsoft.com/office/drawing/2014/main" id="{FC4C20D3-D05F-4EC6-CD9E-174B5FDAFC56}"/>
              </a:ext>
            </a:extLst>
          </p:cNvPr>
          <p:cNvSpPr>
            <a:spLocks noGrp="1"/>
          </p:cNvSpPr>
          <p:nvPr>
            <p:ph type="body" sz="quarter" idx="19"/>
          </p:nvPr>
        </p:nvSpPr>
        <p:spPr/>
        <p:txBody>
          <a:bodyPr/>
          <a:lstStyle/>
          <a:p>
            <a:r>
              <a:rPr lang="fr-BE"/>
              <a:t>05</a:t>
            </a:r>
            <a:endParaRPr lang="en-US"/>
          </a:p>
        </p:txBody>
      </p:sp>
      <p:sp>
        <p:nvSpPr>
          <p:cNvPr id="10" name="Titre 1">
            <a:extLst>
              <a:ext uri="{FF2B5EF4-FFF2-40B4-BE49-F238E27FC236}">
                <a16:creationId xmlns:a16="http://schemas.microsoft.com/office/drawing/2014/main" id="{96AB2B8B-8091-49CC-B671-B43C51D45454}"/>
              </a:ext>
            </a:extLst>
          </p:cNvPr>
          <p:cNvSpPr>
            <a:spLocks noGrp="1"/>
          </p:cNvSpPr>
          <p:nvPr>
            <p:ph type="title"/>
          </p:nvPr>
        </p:nvSpPr>
        <p:spPr>
          <a:xfrm>
            <a:off x="1305052" y="672523"/>
            <a:ext cx="10800000" cy="335964"/>
          </a:xfrm>
        </p:spPr>
        <p:txBody>
          <a:bodyPr/>
          <a:lstStyle/>
          <a:p>
            <a:pPr>
              <a:defRPr/>
            </a:pPr>
            <a:r>
              <a:rPr lang="fr-FR" dirty="0" err="1"/>
              <a:t>Practising</a:t>
            </a:r>
            <a:r>
              <a:rPr lang="fr-FR" dirty="0"/>
              <a:t> </a:t>
            </a:r>
            <a:r>
              <a:rPr lang="fr-FR" dirty="0" err="1"/>
              <a:t>working</a:t>
            </a:r>
            <a:r>
              <a:rPr lang="fr-FR" dirty="0"/>
              <a:t> capital </a:t>
            </a:r>
            <a:r>
              <a:rPr lang="fr-FR" dirty="0" err="1"/>
              <a:t>calculations</a:t>
            </a:r>
            <a:endParaRPr lang="fr-FR" dirty="0"/>
          </a:p>
        </p:txBody>
      </p:sp>
      <p:sp>
        <p:nvSpPr>
          <p:cNvPr id="14" name="TextBox 13">
            <a:extLst>
              <a:ext uri="{FF2B5EF4-FFF2-40B4-BE49-F238E27FC236}">
                <a16:creationId xmlns:a16="http://schemas.microsoft.com/office/drawing/2014/main" id="{C3D89E48-F5A8-7D7A-EBEC-CB874B71CAA6}"/>
              </a:ext>
            </a:extLst>
          </p:cNvPr>
          <p:cNvSpPr txBox="1"/>
          <p:nvPr/>
        </p:nvSpPr>
        <p:spPr>
          <a:xfrm>
            <a:off x="8475286" y="5579603"/>
            <a:ext cx="2021264" cy="369332"/>
          </a:xfrm>
          <a:prstGeom prst="rect">
            <a:avLst/>
          </a:prstGeom>
          <a:noFill/>
        </p:spPr>
        <p:txBody>
          <a:bodyPr wrap="square">
            <a:spAutoFit/>
          </a:bodyPr>
          <a:lstStyle/>
          <a:p>
            <a:r>
              <a:rPr lang="en-US"/>
              <a:t>= 270 000 €</a:t>
            </a:r>
          </a:p>
        </p:txBody>
      </p:sp>
      <p:pic>
        <p:nvPicPr>
          <p:cNvPr id="5122" name="Picture 2" descr="Abc images libres de droit, photos de Abc | Depositphotos">
            <a:extLst>
              <a:ext uri="{FF2B5EF4-FFF2-40B4-BE49-F238E27FC236}">
                <a16:creationId xmlns:a16="http://schemas.microsoft.com/office/drawing/2014/main" id="{BFEA3D70-99A2-23CE-1FDF-DF1E8AC2F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402" y="1248879"/>
            <a:ext cx="2327148" cy="11635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5">
            <a:extLst>
              <a:ext uri="{FF2B5EF4-FFF2-40B4-BE49-F238E27FC236}">
                <a16:creationId xmlns:a16="http://schemas.microsoft.com/office/drawing/2014/main" id="{C7B00AD2-39E8-F275-2D09-6298109D4F4F}"/>
              </a:ext>
            </a:extLst>
          </p:cNvPr>
          <p:cNvGraphicFramePr>
            <a:graphicFrameLocks noGrp="1"/>
          </p:cNvGraphicFramePr>
          <p:nvPr>
            <p:extLst>
              <p:ext uri="{D42A27DB-BD31-4B8C-83A1-F6EECF244321}">
                <p14:modId xmlns:p14="http://schemas.microsoft.com/office/powerpoint/2010/main" val="1137100336"/>
              </p:ext>
            </p:extLst>
          </p:nvPr>
        </p:nvGraphicFramePr>
        <p:xfrm>
          <a:off x="6375400" y="2603343"/>
          <a:ext cx="5539232" cy="3708400"/>
        </p:xfrm>
        <a:graphic>
          <a:graphicData uri="http://schemas.openxmlformats.org/drawingml/2006/table">
            <a:tbl>
              <a:tblPr firstRow="1" bandRow="1">
                <a:tableStyleId>{5C22544A-7EE6-4342-B048-85BDC9FD1C3A}</a:tableStyleId>
              </a:tblPr>
              <a:tblGrid>
                <a:gridCol w="4318810">
                  <a:extLst>
                    <a:ext uri="{9D8B030D-6E8A-4147-A177-3AD203B41FA5}">
                      <a16:colId xmlns:a16="http://schemas.microsoft.com/office/drawing/2014/main" val="3833188660"/>
                    </a:ext>
                  </a:extLst>
                </a:gridCol>
                <a:gridCol w="1220422">
                  <a:extLst>
                    <a:ext uri="{9D8B030D-6E8A-4147-A177-3AD203B41FA5}">
                      <a16:colId xmlns:a16="http://schemas.microsoft.com/office/drawing/2014/main" val="2319934074"/>
                    </a:ext>
                  </a:extLst>
                </a:gridCol>
              </a:tblGrid>
              <a:tr h="370840">
                <a:tc>
                  <a:txBody>
                    <a:bodyPr/>
                    <a:lstStyle/>
                    <a:p>
                      <a:r>
                        <a:rPr lang="en-US" sz="1200" dirty="0"/>
                        <a:t>Key accounting data for ABC Company</a:t>
                      </a:r>
                    </a:p>
                  </a:txBody>
                  <a:tcPr/>
                </a:tc>
                <a:tc>
                  <a:txBody>
                    <a:bodyPr/>
                    <a:lstStyle/>
                    <a:p>
                      <a:endParaRPr lang="en-US" sz="1200"/>
                    </a:p>
                  </a:txBody>
                  <a:tcPr/>
                </a:tc>
                <a:extLst>
                  <a:ext uri="{0D108BD9-81ED-4DB2-BD59-A6C34878D82A}">
                    <a16:rowId xmlns:a16="http://schemas.microsoft.com/office/drawing/2014/main" val="2735455589"/>
                  </a:ext>
                </a:extLst>
              </a:tr>
              <a:tr h="370840">
                <a:tc>
                  <a:txBody>
                    <a:bodyPr/>
                    <a:lstStyle/>
                    <a:p>
                      <a:r>
                        <a:rPr lang="fr-FR" sz="1200" dirty="0" err="1"/>
                        <a:t>Monthly</a:t>
                      </a:r>
                      <a:r>
                        <a:rPr lang="fr-FR" sz="1200" dirty="0"/>
                        <a:t> turnover</a:t>
                      </a:r>
                      <a:endParaRPr lang="en-US" sz="1200" b="1"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100 000 €</a:t>
                      </a:r>
                    </a:p>
                  </a:txBody>
                  <a:tcPr/>
                </a:tc>
                <a:extLst>
                  <a:ext uri="{0D108BD9-81ED-4DB2-BD59-A6C34878D82A}">
                    <a16:rowId xmlns:a16="http://schemas.microsoft.com/office/drawing/2014/main" val="862108993"/>
                  </a:ext>
                </a:extLst>
              </a:tr>
              <a:tr h="370840">
                <a:tc>
                  <a:txBody>
                    <a:bodyPr/>
                    <a:lstStyle/>
                    <a:p>
                      <a:r>
                        <a:rPr lang="en-US" sz="1200" dirty="0"/>
                        <a:t>Monthly cost of goods purchased</a:t>
                      </a:r>
                      <a:endParaRPr lang="en-US" sz="1200" b="1"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60 000 €</a:t>
                      </a:r>
                    </a:p>
                  </a:txBody>
                  <a:tcPr/>
                </a:tc>
                <a:extLst>
                  <a:ext uri="{0D108BD9-81ED-4DB2-BD59-A6C34878D82A}">
                    <a16:rowId xmlns:a16="http://schemas.microsoft.com/office/drawing/2014/main" val="3583500036"/>
                  </a:ext>
                </a:extLst>
              </a:tr>
              <a:tr h="370840">
                <a:tc>
                  <a:txBody>
                    <a:bodyPr/>
                    <a:lstStyle/>
                    <a:p>
                      <a:r>
                        <a:rPr lang="fr-FR" sz="1200" dirty="0"/>
                        <a:t>Stocks (2 </a:t>
                      </a:r>
                      <a:r>
                        <a:rPr lang="fr-FR" sz="1200" dirty="0" err="1"/>
                        <a:t>months</a:t>
                      </a:r>
                      <a:r>
                        <a:rPr lang="fr-FR" sz="1200" dirty="0"/>
                        <a:t>)</a:t>
                      </a:r>
                      <a:endParaRPr lang="en-US" sz="1200" b="1" dirty="0"/>
                    </a:p>
                  </a:txBody>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120 000 €</a:t>
                      </a:r>
                    </a:p>
                  </a:txBody>
                  <a:tcPr/>
                </a:tc>
                <a:extLst>
                  <a:ext uri="{0D108BD9-81ED-4DB2-BD59-A6C34878D82A}">
                    <a16:rowId xmlns:a16="http://schemas.microsoft.com/office/drawing/2014/main" val="3755027293"/>
                  </a:ext>
                </a:extLst>
              </a:tr>
              <a:tr h="370840">
                <a:tc>
                  <a:txBody>
                    <a:bodyPr/>
                    <a:lstStyle/>
                    <a:p>
                      <a:r>
                        <a:rPr lang="en-US" sz="1200" dirty="0"/>
                        <a:t>Open customer accounts (average settlement 60 days)</a:t>
                      </a:r>
                      <a:endParaRPr lang="en-US" sz="1200" b="1" dirty="0"/>
                    </a:p>
                  </a:txBody>
                  <a:tcPr/>
                </a:tc>
                <a:tc>
                  <a:txBody>
                    <a:bodyPr/>
                    <a:lstStyle/>
                    <a:p>
                      <a:pPr algn="r"/>
                      <a:r>
                        <a:rPr lang="fr-FR" sz="1200"/>
                        <a:t>200 000 €</a:t>
                      </a:r>
                      <a:endParaRPr lang="en-US" sz="1200" b="1"/>
                    </a:p>
                  </a:txBody>
                  <a:tcPr/>
                </a:tc>
                <a:extLst>
                  <a:ext uri="{0D108BD9-81ED-4DB2-BD59-A6C34878D82A}">
                    <a16:rowId xmlns:a16="http://schemas.microsoft.com/office/drawing/2014/main" val="3675681098"/>
                  </a:ext>
                </a:extLst>
              </a:tr>
              <a:tr h="370840">
                <a:tc>
                  <a:txBody>
                    <a:bodyPr/>
                    <a:lstStyle/>
                    <a:p>
                      <a:r>
                        <a:rPr lang="en-US" sz="1200" dirty="0"/>
                        <a:t>Accounts payable (paid within 45 days)</a:t>
                      </a:r>
                      <a:endParaRPr lang="en-US" sz="1200" b="1" dirty="0"/>
                    </a:p>
                  </a:txBody>
                  <a:tcPr/>
                </a:tc>
                <a:tc>
                  <a:txBody>
                    <a:bodyPr/>
                    <a:lstStyle/>
                    <a:p>
                      <a:pPr algn="r"/>
                      <a:r>
                        <a:rPr lang="fr-FR" sz="1200"/>
                        <a:t>90 000 €</a:t>
                      </a:r>
                      <a:endParaRPr lang="en-US" sz="1200" b="1"/>
                    </a:p>
                  </a:txBody>
                  <a:tcPr/>
                </a:tc>
                <a:extLst>
                  <a:ext uri="{0D108BD9-81ED-4DB2-BD59-A6C34878D82A}">
                    <a16:rowId xmlns:a16="http://schemas.microsoft.com/office/drawing/2014/main" val="2117660396"/>
                  </a:ext>
                </a:extLst>
              </a:tr>
              <a:tr h="370840">
                <a:tc>
                  <a:txBody>
                    <a:bodyPr/>
                    <a:lstStyle/>
                    <a:p>
                      <a:r>
                        <a:rPr lang="fr-BE" sz="1200" kern="1200" dirty="0" err="1">
                          <a:solidFill>
                            <a:schemeClr val="dk1"/>
                          </a:solidFill>
                          <a:latin typeface="+mn-lt"/>
                          <a:ea typeface="+mn-ea"/>
                          <a:cs typeface="+mn-cs"/>
                        </a:rPr>
                        <a:t>Other</a:t>
                      </a:r>
                      <a:r>
                        <a:rPr lang="fr-BE" sz="1200" kern="1200" dirty="0">
                          <a:solidFill>
                            <a:schemeClr val="dk1"/>
                          </a:solidFill>
                          <a:latin typeface="+mn-lt"/>
                          <a:ea typeface="+mn-ea"/>
                          <a:cs typeface="+mn-cs"/>
                        </a:rPr>
                        <a:t> </a:t>
                      </a:r>
                      <a:r>
                        <a:rPr lang="fr-BE" sz="1200" kern="1200" dirty="0" err="1">
                          <a:solidFill>
                            <a:schemeClr val="dk1"/>
                          </a:solidFill>
                          <a:latin typeface="+mn-lt"/>
                          <a:ea typeface="+mn-ea"/>
                          <a:cs typeface="+mn-cs"/>
                        </a:rPr>
                        <a:t>debts</a:t>
                      </a:r>
                      <a:r>
                        <a:rPr lang="fr-BE" sz="1200" kern="1200" dirty="0">
                          <a:solidFill>
                            <a:schemeClr val="dk1"/>
                          </a:solidFill>
                          <a:latin typeface="+mn-lt"/>
                          <a:ea typeface="+mn-ea"/>
                          <a:cs typeface="+mn-cs"/>
                        </a:rPr>
                        <a:t> (social contributions, VAT...)</a:t>
                      </a:r>
                      <a:endParaRPr lang="en-US" sz="1200" kern="1200" dirty="0">
                        <a:solidFill>
                          <a:schemeClr val="dk1"/>
                        </a:solidFill>
                        <a:latin typeface="+mn-lt"/>
                        <a:ea typeface="+mn-ea"/>
                        <a:cs typeface="+mn-cs"/>
                      </a:endParaRPr>
                    </a:p>
                  </a:txBody>
                  <a:tcPr/>
                </a:tc>
                <a:tc>
                  <a:txBody>
                    <a:bodyPr/>
                    <a:lstStyle/>
                    <a:p>
                      <a:pPr algn="r"/>
                      <a:r>
                        <a:rPr lang="fr-BE" sz="1200" kern="1200">
                          <a:solidFill>
                            <a:schemeClr val="dk1"/>
                          </a:solidFill>
                          <a:latin typeface="+mn-lt"/>
                          <a:ea typeface="+mn-ea"/>
                          <a:cs typeface="+mn-cs"/>
                        </a:rPr>
                        <a:t>40 000 €</a:t>
                      </a:r>
                      <a:endParaRPr lang="en-US" sz="1200" kern="1200">
                        <a:solidFill>
                          <a:schemeClr val="dk1"/>
                        </a:solidFill>
                        <a:latin typeface="+mn-lt"/>
                        <a:ea typeface="+mn-ea"/>
                        <a:cs typeface="+mn-cs"/>
                      </a:endParaRPr>
                    </a:p>
                  </a:txBody>
                  <a:tcPr/>
                </a:tc>
                <a:extLst>
                  <a:ext uri="{0D108BD9-81ED-4DB2-BD59-A6C34878D82A}">
                    <a16:rowId xmlns:a16="http://schemas.microsoft.com/office/drawing/2014/main" val="3505464458"/>
                  </a:ext>
                </a:extLst>
              </a:tr>
              <a:tr h="370840">
                <a:tc>
                  <a:txBody>
                    <a:bodyPr/>
                    <a:lstStyle/>
                    <a:p>
                      <a:r>
                        <a:rPr lang="fr-BE" sz="1200" kern="1200" dirty="0" err="1">
                          <a:solidFill>
                            <a:schemeClr val="dk1"/>
                          </a:solidFill>
                          <a:latin typeface="+mn-lt"/>
                          <a:ea typeface="+mn-ea"/>
                          <a:cs typeface="+mn-cs"/>
                        </a:rPr>
                        <a:t>Treasury</a:t>
                      </a:r>
                      <a:endParaRPr lang="en-US" sz="1200" kern="1200" dirty="0">
                        <a:solidFill>
                          <a:schemeClr val="dk1"/>
                        </a:solidFill>
                        <a:latin typeface="+mn-lt"/>
                        <a:ea typeface="+mn-ea"/>
                        <a:cs typeface="+mn-cs"/>
                      </a:endParaRPr>
                    </a:p>
                  </a:txBody>
                  <a:tcPr/>
                </a:tc>
                <a:tc>
                  <a:txBody>
                    <a:bodyPr/>
                    <a:lstStyle/>
                    <a:p>
                      <a:pPr algn="r"/>
                      <a:r>
                        <a:rPr lang="fr-BE" sz="1200" kern="1200">
                          <a:solidFill>
                            <a:schemeClr val="dk1"/>
                          </a:solidFill>
                          <a:latin typeface="+mn-lt"/>
                          <a:ea typeface="+mn-ea"/>
                          <a:cs typeface="+mn-cs"/>
                        </a:rPr>
                        <a:t>50 000 €</a:t>
                      </a:r>
                      <a:endParaRPr lang="en-US" sz="1200" kern="1200">
                        <a:solidFill>
                          <a:schemeClr val="dk1"/>
                        </a:solidFill>
                        <a:latin typeface="+mn-lt"/>
                        <a:ea typeface="+mn-ea"/>
                        <a:cs typeface="+mn-cs"/>
                      </a:endParaRPr>
                    </a:p>
                  </a:txBody>
                  <a:tcPr/>
                </a:tc>
                <a:extLst>
                  <a:ext uri="{0D108BD9-81ED-4DB2-BD59-A6C34878D82A}">
                    <a16:rowId xmlns:a16="http://schemas.microsoft.com/office/drawing/2014/main" val="109549490"/>
                  </a:ext>
                </a:extLst>
              </a:tr>
              <a:tr h="370840">
                <a:tc>
                  <a:txBody>
                    <a:bodyPr/>
                    <a:lstStyle/>
                    <a:p>
                      <a:r>
                        <a:rPr lang="fr-BE" sz="1200" kern="1200" dirty="0">
                          <a:solidFill>
                            <a:schemeClr val="dk1"/>
                          </a:solidFill>
                          <a:latin typeface="+mn-lt"/>
                          <a:ea typeface="+mn-ea"/>
                          <a:cs typeface="+mn-cs"/>
                        </a:rPr>
                        <a:t>Capital stock</a:t>
                      </a:r>
                      <a:endParaRPr lang="en-US" sz="1200" kern="1200" dirty="0">
                        <a:solidFill>
                          <a:schemeClr val="dk1"/>
                        </a:solidFill>
                        <a:latin typeface="+mn-lt"/>
                        <a:ea typeface="+mn-ea"/>
                        <a:cs typeface="+mn-cs"/>
                      </a:endParaRPr>
                    </a:p>
                  </a:txBody>
                  <a:tcPr/>
                </a:tc>
                <a:tc>
                  <a:txBody>
                    <a:bodyPr/>
                    <a:lstStyle/>
                    <a:p>
                      <a:pPr algn="r"/>
                      <a:r>
                        <a:rPr lang="fr-BE" sz="1200" kern="1200">
                          <a:solidFill>
                            <a:schemeClr val="dk1"/>
                          </a:solidFill>
                          <a:latin typeface="+mn-lt"/>
                          <a:ea typeface="+mn-ea"/>
                          <a:cs typeface="+mn-cs"/>
                        </a:rPr>
                        <a:t>85 000 €</a:t>
                      </a:r>
                      <a:endParaRPr lang="en-US" sz="1200" kern="1200">
                        <a:solidFill>
                          <a:schemeClr val="dk1"/>
                        </a:solidFill>
                        <a:latin typeface="+mn-lt"/>
                        <a:ea typeface="+mn-ea"/>
                        <a:cs typeface="+mn-cs"/>
                      </a:endParaRPr>
                    </a:p>
                  </a:txBody>
                  <a:tcPr/>
                </a:tc>
                <a:extLst>
                  <a:ext uri="{0D108BD9-81ED-4DB2-BD59-A6C34878D82A}">
                    <a16:rowId xmlns:a16="http://schemas.microsoft.com/office/drawing/2014/main" val="2206111995"/>
                  </a:ext>
                </a:extLst>
              </a:tr>
              <a:tr h="370840">
                <a:tc>
                  <a:txBody>
                    <a:bodyPr/>
                    <a:lstStyle/>
                    <a:p>
                      <a:r>
                        <a:rPr lang="fr-BE" sz="1200" kern="1200" dirty="0">
                          <a:solidFill>
                            <a:schemeClr val="dk1"/>
                          </a:solidFill>
                          <a:latin typeface="+mn-lt"/>
                          <a:ea typeface="+mn-ea"/>
                          <a:cs typeface="+mn-cs"/>
                        </a:rPr>
                        <a:t>Financial </a:t>
                      </a:r>
                      <a:r>
                        <a:rPr lang="fr-BE" sz="1200" kern="1200" dirty="0" err="1">
                          <a:solidFill>
                            <a:schemeClr val="dk1"/>
                          </a:solidFill>
                          <a:latin typeface="+mn-lt"/>
                          <a:ea typeface="+mn-ea"/>
                          <a:cs typeface="+mn-cs"/>
                        </a:rPr>
                        <a:t>debts</a:t>
                      </a:r>
                      <a:endParaRPr lang="en-US" sz="1200" kern="1200" dirty="0">
                        <a:solidFill>
                          <a:schemeClr val="dk1"/>
                        </a:solidFill>
                        <a:latin typeface="+mn-lt"/>
                        <a:ea typeface="+mn-ea"/>
                        <a:cs typeface="+mn-cs"/>
                      </a:endParaRPr>
                    </a:p>
                  </a:txBody>
                  <a:tcPr/>
                </a:tc>
                <a:tc>
                  <a:txBody>
                    <a:bodyPr/>
                    <a:lstStyle/>
                    <a:p>
                      <a:pPr algn="r"/>
                      <a:r>
                        <a:rPr lang="fr-BE" sz="1200" kern="1200" dirty="0">
                          <a:solidFill>
                            <a:schemeClr val="dk1"/>
                          </a:solidFill>
                          <a:latin typeface="+mn-lt"/>
                          <a:ea typeface="+mn-ea"/>
                          <a:cs typeface="+mn-cs"/>
                        </a:rPr>
                        <a:t>100 000 €</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970790724"/>
                  </a:ext>
                </a:extLst>
              </a:tr>
            </a:tbl>
          </a:graphicData>
        </a:graphic>
      </p:graphicFrame>
      <p:graphicFrame>
        <p:nvGraphicFramePr>
          <p:cNvPr id="16" name="Table 31">
            <a:extLst>
              <a:ext uri="{FF2B5EF4-FFF2-40B4-BE49-F238E27FC236}">
                <a16:creationId xmlns:a16="http://schemas.microsoft.com/office/drawing/2014/main" id="{9A54A032-7BA0-B6A5-6AC2-38EA046DE97E}"/>
              </a:ext>
            </a:extLst>
          </p:cNvPr>
          <p:cNvGraphicFramePr>
            <a:graphicFrameLocks noGrp="1"/>
          </p:cNvGraphicFramePr>
          <p:nvPr>
            <p:extLst>
              <p:ext uri="{D42A27DB-BD31-4B8C-83A1-F6EECF244321}">
                <p14:modId xmlns:p14="http://schemas.microsoft.com/office/powerpoint/2010/main" val="694299104"/>
              </p:ext>
            </p:extLst>
          </p:nvPr>
        </p:nvGraphicFramePr>
        <p:xfrm>
          <a:off x="372858" y="2459909"/>
          <a:ext cx="3815094" cy="2199640"/>
        </p:xfrm>
        <a:graphic>
          <a:graphicData uri="http://schemas.openxmlformats.org/drawingml/2006/table">
            <a:tbl>
              <a:tblPr bandRow="1">
                <a:tableStyleId>{5C22544A-7EE6-4342-B048-85BDC9FD1C3A}</a:tableStyleId>
              </a:tblPr>
              <a:tblGrid>
                <a:gridCol w="425916">
                  <a:extLst>
                    <a:ext uri="{9D8B030D-6E8A-4147-A177-3AD203B41FA5}">
                      <a16:colId xmlns:a16="http://schemas.microsoft.com/office/drawing/2014/main" val="1440253151"/>
                    </a:ext>
                  </a:extLst>
                </a:gridCol>
                <a:gridCol w="2173026">
                  <a:extLst>
                    <a:ext uri="{9D8B030D-6E8A-4147-A177-3AD203B41FA5}">
                      <a16:colId xmlns:a16="http://schemas.microsoft.com/office/drawing/2014/main" val="112045811"/>
                    </a:ext>
                  </a:extLst>
                </a:gridCol>
                <a:gridCol w="1216152">
                  <a:extLst>
                    <a:ext uri="{9D8B030D-6E8A-4147-A177-3AD203B41FA5}">
                      <a16:colId xmlns:a16="http://schemas.microsoft.com/office/drawing/2014/main" val="2767147108"/>
                    </a:ext>
                  </a:extLst>
                </a:gridCol>
              </a:tblGrid>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a:t>Stocks</a:t>
                      </a:r>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1348750"/>
                  </a:ext>
                </a:extLst>
              </a:tr>
              <a:tr h="370840">
                <a:tc>
                  <a:txBody>
                    <a:bodyPr/>
                    <a:lstStyle/>
                    <a:p>
                      <a:pPr algn="ctr"/>
                      <a:r>
                        <a:rPr lang="fr-BE" sz="2400"/>
                        <a:t>+</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dirty="0"/>
                        <a:t>Customer </a:t>
                      </a:r>
                      <a:r>
                        <a:rPr lang="fr-BE" dirty="0" err="1"/>
                        <a:t>accounts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1582540"/>
                  </a:ext>
                </a:extLst>
              </a:tr>
              <a:tr h="370840">
                <a:tc>
                  <a:txBody>
                    <a:bodyPr/>
                    <a:lstStyle/>
                    <a:p>
                      <a:pPr algn="ctr"/>
                      <a:r>
                        <a:rPr lang="fr-BE" sz="2400"/>
                        <a:t>-</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dirty="0"/>
                        <a:t>Supplier </a:t>
                      </a:r>
                      <a:r>
                        <a:rPr lang="fr-BE" dirty="0" err="1"/>
                        <a:t>debts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1739473"/>
                  </a:ext>
                </a:extLst>
              </a:tr>
              <a:tr h="370840">
                <a:tc>
                  <a:txBody>
                    <a:bodyPr/>
                    <a:lstStyle/>
                    <a:p>
                      <a:pPr algn="ctr"/>
                      <a:r>
                        <a:rPr lang="fr-BE" sz="2400"/>
                        <a:t>- </a:t>
                      </a:r>
                      <a:endParaRPr lang="en-US" sz="240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dirty="0" err="1"/>
                        <a:t>Other</a:t>
                      </a:r>
                      <a:r>
                        <a:rPr lang="fr-BE" dirty="0"/>
                        <a:t> </a:t>
                      </a:r>
                      <a:r>
                        <a:rPr lang="fr-BE" dirty="0" err="1"/>
                        <a:t>debts</a:t>
                      </a:r>
                      <a:endParaRPr lang="en-US" dirty="0"/>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931137"/>
                  </a:ext>
                </a:extLst>
              </a:tr>
              <a:tr h="370840">
                <a:tc>
                  <a:txBody>
                    <a:bodyPr/>
                    <a:lstStyle/>
                    <a:p>
                      <a:pPr algn="ctr"/>
                      <a:r>
                        <a:rPr lang="fr-BE" sz="2400" kern="1200">
                          <a:solidFill>
                            <a:schemeClr val="dk1"/>
                          </a:solidFill>
                          <a:latin typeface="+mn-lt"/>
                          <a:ea typeface="+mn-ea"/>
                          <a:cs typeface="+mn-cs"/>
                        </a:rPr>
                        <a:t>=</a:t>
                      </a:r>
                      <a:endParaRPr lang="en-US" sz="2400" kern="1200">
                        <a:solidFill>
                          <a:schemeClr val="dk1"/>
                        </a:solidFill>
                        <a:latin typeface="+mn-lt"/>
                        <a:ea typeface="+mn-ea"/>
                        <a:cs typeface="+mn-cs"/>
                      </a:endParaRPr>
                    </a:p>
                  </a:txBody>
                  <a:tcP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BE" dirty="0" err="1"/>
                        <a:t>Working</a:t>
                      </a:r>
                      <a:r>
                        <a:rPr lang="fr-BE" dirty="0"/>
                        <a:t> Capital</a:t>
                      </a:r>
                      <a:endParaRPr lang="en-US" dirty="0"/>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US" dirty="0"/>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19762"/>
                  </a:ext>
                </a:extLst>
              </a:tr>
            </a:tbl>
          </a:graphicData>
        </a:graphic>
      </p:graphicFrame>
      <p:pic>
        <p:nvPicPr>
          <p:cNvPr id="17" name="Picture 2" descr="Drapeaux Monde Banque d'images et photos libres de droit - iStock">
            <a:extLst>
              <a:ext uri="{FF2B5EF4-FFF2-40B4-BE49-F238E27FC236}">
                <a16:creationId xmlns:a16="http://schemas.microsoft.com/office/drawing/2014/main" id="{5FA5CA34-FAE4-FC05-F4A3-EAE86432E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310CD2B-C395-7587-60C6-5FBEA4C1FCB3}"/>
              </a:ext>
            </a:extLst>
          </p:cNvPr>
          <p:cNvSpPr txBox="1"/>
          <p:nvPr/>
        </p:nvSpPr>
        <p:spPr>
          <a:xfrm>
            <a:off x="292608" y="1835530"/>
            <a:ext cx="3529584" cy="369332"/>
          </a:xfrm>
          <a:prstGeom prst="rect">
            <a:avLst/>
          </a:prstGeom>
          <a:noFill/>
        </p:spPr>
        <p:txBody>
          <a:bodyPr wrap="square" rtlCol="0">
            <a:spAutoFit/>
          </a:bodyPr>
          <a:lstStyle/>
          <a:p>
            <a:r>
              <a:rPr lang="fr-BE" dirty="0">
                <a:solidFill>
                  <a:schemeClr val="tx2"/>
                </a:solidFill>
                <a:latin typeface="+mj-lt"/>
              </a:rPr>
              <a:t>WORKING CAPITAL =</a:t>
            </a:r>
          </a:p>
        </p:txBody>
      </p:sp>
      <p:sp>
        <p:nvSpPr>
          <p:cNvPr id="13" name="TextBox 12">
            <a:extLst>
              <a:ext uri="{FF2B5EF4-FFF2-40B4-BE49-F238E27FC236}">
                <a16:creationId xmlns:a16="http://schemas.microsoft.com/office/drawing/2014/main" id="{7F5083E9-BF0E-13E8-4CD3-2FA1A048B950}"/>
              </a:ext>
            </a:extLst>
          </p:cNvPr>
          <p:cNvSpPr txBox="1"/>
          <p:nvPr/>
        </p:nvSpPr>
        <p:spPr>
          <a:xfrm>
            <a:off x="2628139" y="2411886"/>
            <a:ext cx="1496060" cy="300082"/>
          </a:xfrm>
          <a:prstGeom prst="rect">
            <a:avLst/>
          </a:prstGeom>
          <a:noFill/>
        </p:spPr>
        <p:txBody>
          <a:bodyPr wrap="square">
            <a:spAutoFit/>
          </a:bodyPr>
          <a:lstStyle/>
          <a:p>
            <a:pPr algn="r"/>
            <a:r>
              <a:rPr lang="fr-BE" sz="1350" b="1">
                <a:solidFill>
                  <a:schemeClr val="tx2"/>
                </a:solidFill>
                <a:latin typeface="+mj-lt"/>
              </a:rPr>
              <a:t>120 000 €</a:t>
            </a:r>
            <a:endParaRPr lang="en-US" sz="1350" b="1">
              <a:solidFill>
                <a:schemeClr val="tx2"/>
              </a:solidFill>
              <a:latin typeface="+mj-lt"/>
            </a:endParaRPr>
          </a:p>
        </p:txBody>
      </p:sp>
      <p:sp>
        <p:nvSpPr>
          <p:cNvPr id="15" name="TextBox 14">
            <a:extLst>
              <a:ext uri="{FF2B5EF4-FFF2-40B4-BE49-F238E27FC236}">
                <a16:creationId xmlns:a16="http://schemas.microsoft.com/office/drawing/2014/main" id="{77D17671-DB0A-E814-D861-C36D7F986367}"/>
              </a:ext>
            </a:extLst>
          </p:cNvPr>
          <p:cNvSpPr txBox="1"/>
          <p:nvPr/>
        </p:nvSpPr>
        <p:spPr>
          <a:xfrm>
            <a:off x="2465579" y="2897803"/>
            <a:ext cx="1658620" cy="300082"/>
          </a:xfrm>
          <a:prstGeom prst="rect">
            <a:avLst/>
          </a:prstGeom>
          <a:noFill/>
        </p:spPr>
        <p:txBody>
          <a:bodyPr wrap="square">
            <a:spAutoFit/>
          </a:bodyPr>
          <a:lstStyle/>
          <a:p>
            <a:pPr algn="r"/>
            <a:r>
              <a:rPr lang="fr-BE" sz="1350" b="1">
                <a:solidFill>
                  <a:schemeClr val="accent2"/>
                </a:solidFill>
                <a:latin typeface="+mj-lt"/>
              </a:rPr>
              <a:t>200 000 €</a:t>
            </a:r>
            <a:endParaRPr lang="en-US" sz="1350" b="1">
              <a:solidFill>
                <a:schemeClr val="accent2"/>
              </a:solidFill>
              <a:latin typeface="+mj-lt"/>
            </a:endParaRPr>
          </a:p>
        </p:txBody>
      </p:sp>
      <p:sp>
        <p:nvSpPr>
          <p:cNvPr id="18" name="TextBox 17">
            <a:extLst>
              <a:ext uri="{FF2B5EF4-FFF2-40B4-BE49-F238E27FC236}">
                <a16:creationId xmlns:a16="http://schemas.microsoft.com/office/drawing/2014/main" id="{57D34742-B0A2-3EA7-5692-E3A9ED8C470F}"/>
              </a:ext>
            </a:extLst>
          </p:cNvPr>
          <p:cNvSpPr txBox="1"/>
          <p:nvPr/>
        </p:nvSpPr>
        <p:spPr>
          <a:xfrm>
            <a:off x="2648459" y="3355281"/>
            <a:ext cx="1475740" cy="300082"/>
          </a:xfrm>
          <a:prstGeom prst="rect">
            <a:avLst/>
          </a:prstGeom>
          <a:noFill/>
        </p:spPr>
        <p:txBody>
          <a:bodyPr wrap="square">
            <a:spAutoFit/>
          </a:bodyPr>
          <a:lstStyle/>
          <a:p>
            <a:pPr algn="r"/>
            <a:r>
              <a:rPr lang="fr-BE" sz="1350" b="1">
                <a:solidFill>
                  <a:schemeClr val="accent6"/>
                </a:solidFill>
                <a:latin typeface="+mj-lt"/>
              </a:rPr>
              <a:t>90 000 €</a:t>
            </a:r>
            <a:endParaRPr lang="en-US" sz="1350" b="1">
              <a:solidFill>
                <a:schemeClr val="accent6"/>
              </a:solidFill>
              <a:latin typeface="+mj-lt"/>
            </a:endParaRPr>
          </a:p>
        </p:txBody>
      </p:sp>
      <p:sp>
        <p:nvSpPr>
          <p:cNvPr id="19" name="TextBox 18">
            <a:extLst>
              <a:ext uri="{FF2B5EF4-FFF2-40B4-BE49-F238E27FC236}">
                <a16:creationId xmlns:a16="http://schemas.microsoft.com/office/drawing/2014/main" id="{D6CE6E4B-76EE-65B0-8590-8797C38BDDFB}"/>
              </a:ext>
            </a:extLst>
          </p:cNvPr>
          <p:cNvSpPr txBox="1"/>
          <p:nvPr/>
        </p:nvSpPr>
        <p:spPr>
          <a:xfrm>
            <a:off x="2658619" y="3792439"/>
            <a:ext cx="1465580" cy="300082"/>
          </a:xfrm>
          <a:prstGeom prst="rect">
            <a:avLst/>
          </a:prstGeom>
          <a:noFill/>
        </p:spPr>
        <p:txBody>
          <a:bodyPr wrap="square">
            <a:spAutoFit/>
          </a:bodyPr>
          <a:lstStyle/>
          <a:p>
            <a:pPr algn="r"/>
            <a:r>
              <a:rPr lang="fr-BE" sz="1350" b="1">
                <a:solidFill>
                  <a:schemeClr val="accent4"/>
                </a:solidFill>
                <a:latin typeface="+mj-lt"/>
              </a:rPr>
              <a:t>40 000 €</a:t>
            </a:r>
            <a:endParaRPr lang="en-US" sz="1350" b="1">
              <a:solidFill>
                <a:schemeClr val="accent4"/>
              </a:solidFill>
              <a:latin typeface="+mj-lt"/>
            </a:endParaRPr>
          </a:p>
        </p:txBody>
      </p:sp>
      <p:sp>
        <p:nvSpPr>
          <p:cNvPr id="21" name="TextBox 20">
            <a:extLst>
              <a:ext uri="{FF2B5EF4-FFF2-40B4-BE49-F238E27FC236}">
                <a16:creationId xmlns:a16="http://schemas.microsoft.com/office/drawing/2014/main" id="{FB12797C-B9A6-D547-00BC-23DC098F72B5}"/>
              </a:ext>
            </a:extLst>
          </p:cNvPr>
          <p:cNvSpPr txBox="1"/>
          <p:nvPr/>
        </p:nvSpPr>
        <p:spPr>
          <a:xfrm>
            <a:off x="2658619" y="4277964"/>
            <a:ext cx="1465580" cy="300082"/>
          </a:xfrm>
          <a:prstGeom prst="rect">
            <a:avLst/>
          </a:prstGeom>
          <a:noFill/>
        </p:spPr>
        <p:txBody>
          <a:bodyPr wrap="square">
            <a:spAutoFit/>
          </a:bodyPr>
          <a:lstStyle/>
          <a:p>
            <a:pPr algn="r"/>
            <a:r>
              <a:rPr lang="fr-BE" sz="1350" b="1">
                <a:latin typeface="+mj-lt"/>
              </a:rPr>
              <a:t>190 000 €</a:t>
            </a:r>
            <a:endParaRPr lang="en-US" sz="1350" b="1">
              <a:latin typeface="+mj-lt"/>
            </a:endParaRPr>
          </a:p>
        </p:txBody>
      </p:sp>
      <p:graphicFrame>
        <p:nvGraphicFramePr>
          <p:cNvPr id="22" name="Table 21">
            <a:extLst>
              <a:ext uri="{FF2B5EF4-FFF2-40B4-BE49-F238E27FC236}">
                <a16:creationId xmlns:a16="http://schemas.microsoft.com/office/drawing/2014/main" id="{174ADB9A-E12E-5AD6-1E42-3F7DC49E4FAC}"/>
              </a:ext>
            </a:extLst>
          </p:cNvPr>
          <p:cNvGraphicFramePr>
            <a:graphicFrameLocks noGrp="1"/>
          </p:cNvGraphicFramePr>
          <p:nvPr>
            <p:extLst>
              <p:ext uri="{D42A27DB-BD31-4B8C-83A1-F6EECF244321}">
                <p14:modId xmlns:p14="http://schemas.microsoft.com/office/powerpoint/2010/main" val="2347694166"/>
              </p:ext>
            </p:extLst>
          </p:nvPr>
        </p:nvGraphicFramePr>
        <p:xfrm>
          <a:off x="10719953" y="3721681"/>
          <a:ext cx="1194679" cy="370840"/>
        </p:xfrm>
        <a:graphic>
          <a:graphicData uri="http://schemas.openxmlformats.org/drawingml/2006/table">
            <a:tbl>
              <a:tblPr firstRow="1" bandRow="1">
                <a:tableStyleId>{5C22544A-7EE6-4342-B048-85BDC9FD1C3A}</a:tableStyleId>
              </a:tblPr>
              <a:tblGrid>
                <a:gridCol w="1194679">
                  <a:extLst>
                    <a:ext uri="{9D8B030D-6E8A-4147-A177-3AD203B41FA5}">
                      <a16:colId xmlns:a16="http://schemas.microsoft.com/office/drawing/2014/main" val="2750747797"/>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120 000 €</a:t>
                      </a:r>
                    </a:p>
                  </a:txBody>
                  <a:tcPr/>
                </a:tc>
                <a:extLst>
                  <a:ext uri="{0D108BD9-81ED-4DB2-BD59-A6C34878D82A}">
                    <a16:rowId xmlns:a16="http://schemas.microsoft.com/office/drawing/2014/main" val="1775499053"/>
                  </a:ext>
                </a:extLst>
              </a:tr>
            </a:tbl>
          </a:graphicData>
        </a:graphic>
      </p:graphicFrame>
      <p:graphicFrame>
        <p:nvGraphicFramePr>
          <p:cNvPr id="24" name="Table 23">
            <a:extLst>
              <a:ext uri="{FF2B5EF4-FFF2-40B4-BE49-F238E27FC236}">
                <a16:creationId xmlns:a16="http://schemas.microsoft.com/office/drawing/2014/main" id="{A0EF2081-F75B-9976-6A13-AB3800DB50B3}"/>
              </a:ext>
            </a:extLst>
          </p:cNvPr>
          <p:cNvGraphicFramePr>
            <a:graphicFrameLocks noGrp="1"/>
          </p:cNvGraphicFramePr>
          <p:nvPr>
            <p:extLst>
              <p:ext uri="{D42A27DB-BD31-4B8C-83A1-F6EECF244321}">
                <p14:modId xmlns:p14="http://schemas.microsoft.com/office/powerpoint/2010/main" val="2388751652"/>
              </p:ext>
            </p:extLst>
          </p:nvPr>
        </p:nvGraphicFramePr>
        <p:xfrm>
          <a:off x="10719952" y="4093741"/>
          <a:ext cx="1194679" cy="370840"/>
        </p:xfrm>
        <a:graphic>
          <a:graphicData uri="http://schemas.openxmlformats.org/drawingml/2006/table">
            <a:tbl>
              <a:tblPr firstRow="1" bandRow="1">
                <a:tableStyleId>{5C22544A-7EE6-4342-B048-85BDC9FD1C3A}</a:tableStyleId>
              </a:tblPr>
              <a:tblGrid>
                <a:gridCol w="1194679">
                  <a:extLst>
                    <a:ext uri="{9D8B030D-6E8A-4147-A177-3AD203B41FA5}">
                      <a16:colId xmlns:a16="http://schemas.microsoft.com/office/drawing/2014/main" val="2750747797"/>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200 000 €</a:t>
                      </a:r>
                    </a:p>
                  </a:txBody>
                  <a:tcPr>
                    <a:solidFill>
                      <a:schemeClr val="accent2"/>
                    </a:solidFill>
                  </a:tcPr>
                </a:tc>
                <a:extLst>
                  <a:ext uri="{0D108BD9-81ED-4DB2-BD59-A6C34878D82A}">
                    <a16:rowId xmlns:a16="http://schemas.microsoft.com/office/drawing/2014/main" val="1775499053"/>
                  </a:ext>
                </a:extLst>
              </a:tr>
            </a:tbl>
          </a:graphicData>
        </a:graphic>
      </p:graphicFrame>
      <p:graphicFrame>
        <p:nvGraphicFramePr>
          <p:cNvPr id="25" name="Table 24">
            <a:extLst>
              <a:ext uri="{FF2B5EF4-FFF2-40B4-BE49-F238E27FC236}">
                <a16:creationId xmlns:a16="http://schemas.microsoft.com/office/drawing/2014/main" id="{1AAC0B45-1647-7953-BE78-7B49C902DC93}"/>
              </a:ext>
            </a:extLst>
          </p:cNvPr>
          <p:cNvGraphicFramePr>
            <a:graphicFrameLocks noGrp="1"/>
          </p:cNvGraphicFramePr>
          <p:nvPr>
            <p:extLst>
              <p:ext uri="{D42A27DB-BD31-4B8C-83A1-F6EECF244321}">
                <p14:modId xmlns:p14="http://schemas.microsoft.com/office/powerpoint/2010/main" val="3729199279"/>
              </p:ext>
            </p:extLst>
          </p:nvPr>
        </p:nvGraphicFramePr>
        <p:xfrm>
          <a:off x="10719952" y="4457543"/>
          <a:ext cx="1194679" cy="370840"/>
        </p:xfrm>
        <a:graphic>
          <a:graphicData uri="http://schemas.openxmlformats.org/drawingml/2006/table">
            <a:tbl>
              <a:tblPr firstRow="1" bandRow="1">
                <a:tableStyleId>{5C22544A-7EE6-4342-B048-85BDC9FD1C3A}</a:tableStyleId>
              </a:tblPr>
              <a:tblGrid>
                <a:gridCol w="1194679">
                  <a:extLst>
                    <a:ext uri="{9D8B030D-6E8A-4147-A177-3AD203B41FA5}">
                      <a16:colId xmlns:a16="http://schemas.microsoft.com/office/drawing/2014/main" val="2750747797"/>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90 000 €</a:t>
                      </a:r>
                    </a:p>
                  </a:txBody>
                  <a:tcPr>
                    <a:solidFill>
                      <a:schemeClr val="accent6"/>
                    </a:solidFill>
                  </a:tcPr>
                </a:tc>
                <a:extLst>
                  <a:ext uri="{0D108BD9-81ED-4DB2-BD59-A6C34878D82A}">
                    <a16:rowId xmlns:a16="http://schemas.microsoft.com/office/drawing/2014/main" val="1775499053"/>
                  </a:ext>
                </a:extLst>
              </a:tr>
            </a:tbl>
          </a:graphicData>
        </a:graphic>
      </p:graphicFrame>
      <p:graphicFrame>
        <p:nvGraphicFramePr>
          <p:cNvPr id="26" name="Table 25">
            <a:extLst>
              <a:ext uri="{FF2B5EF4-FFF2-40B4-BE49-F238E27FC236}">
                <a16:creationId xmlns:a16="http://schemas.microsoft.com/office/drawing/2014/main" id="{2B2BD4C6-1BB0-1613-9C01-C901C88CF6EF}"/>
              </a:ext>
            </a:extLst>
          </p:cNvPr>
          <p:cNvGraphicFramePr>
            <a:graphicFrameLocks noGrp="1"/>
          </p:cNvGraphicFramePr>
          <p:nvPr>
            <p:extLst>
              <p:ext uri="{D42A27DB-BD31-4B8C-83A1-F6EECF244321}">
                <p14:modId xmlns:p14="http://schemas.microsoft.com/office/powerpoint/2010/main" val="3459690958"/>
              </p:ext>
            </p:extLst>
          </p:nvPr>
        </p:nvGraphicFramePr>
        <p:xfrm>
          <a:off x="10719952" y="4828383"/>
          <a:ext cx="1194679" cy="370840"/>
        </p:xfrm>
        <a:graphic>
          <a:graphicData uri="http://schemas.openxmlformats.org/drawingml/2006/table">
            <a:tbl>
              <a:tblPr firstRow="1" bandRow="1">
                <a:tableStyleId>{5C22544A-7EE6-4342-B048-85BDC9FD1C3A}</a:tableStyleId>
              </a:tblPr>
              <a:tblGrid>
                <a:gridCol w="1194679">
                  <a:extLst>
                    <a:ext uri="{9D8B030D-6E8A-4147-A177-3AD203B41FA5}">
                      <a16:colId xmlns:a16="http://schemas.microsoft.com/office/drawing/2014/main" val="2750747797"/>
                    </a:ext>
                  </a:extLst>
                </a:gridCol>
              </a:tblGrid>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1200"/>
                        <a:t>40 000 €</a:t>
                      </a:r>
                    </a:p>
                  </a:txBody>
                  <a:tcPr>
                    <a:solidFill>
                      <a:schemeClr val="accent4"/>
                    </a:solidFill>
                  </a:tcPr>
                </a:tc>
                <a:extLst>
                  <a:ext uri="{0D108BD9-81ED-4DB2-BD59-A6C34878D82A}">
                    <a16:rowId xmlns:a16="http://schemas.microsoft.com/office/drawing/2014/main" val="1775499053"/>
                  </a:ext>
                </a:extLst>
              </a:tr>
            </a:tbl>
          </a:graphicData>
        </a:graphic>
      </p:graphicFrame>
      <p:cxnSp>
        <p:nvCxnSpPr>
          <p:cNvPr id="28" name="Straight Connector 27">
            <a:extLst>
              <a:ext uri="{FF2B5EF4-FFF2-40B4-BE49-F238E27FC236}">
                <a16:creationId xmlns:a16="http://schemas.microsoft.com/office/drawing/2014/main" id="{E02E87ED-37ED-C5C8-C5E1-5AA09AF3D150}"/>
              </a:ext>
            </a:extLst>
          </p:cNvPr>
          <p:cNvCxnSpPr>
            <a:cxnSpLocks/>
          </p:cNvCxnSpPr>
          <p:nvPr/>
        </p:nvCxnSpPr>
        <p:spPr>
          <a:xfrm>
            <a:off x="417872" y="4233114"/>
            <a:ext cx="381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335C8A8B-E2B1-EF5B-1B29-6FCAAF910AA8}"/>
              </a:ext>
            </a:extLst>
          </p:cNvPr>
          <p:cNvSpPr>
            <a:spLocks noGrp="1"/>
          </p:cNvSpPr>
          <p:nvPr>
            <p:ph type="sldNum" sz="quarter" idx="17"/>
          </p:nvPr>
        </p:nvSpPr>
        <p:spPr>
          <a:xfrm>
            <a:off x="11439838" y="6625241"/>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47</a:t>
            </a:fld>
            <a:endParaRPr lang="en-US"/>
          </a:p>
        </p:txBody>
      </p:sp>
    </p:spTree>
    <p:extLst>
      <p:ext uri="{BB962C8B-B14F-4D97-AF65-F5344CB8AC3E}">
        <p14:creationId xmlns:p14="http://schemas.microsoft.com/office/powerpoint/2010/main" val="22339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7D212A-15F3-7FC4-36E1-037E0CCDBE45}"/>
              </a:ext>
            </a:extLst>
          </p:cNvPr>
          <p:cNvSpPr/>
          <p:nvPr/>
        </p:nvSpPr>
        <p:spPr>
          <a:xfrm>
            <a:off x="366628" y="2365151"/>
            <a:ext cx="3900572" cy="237399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p:cNvSpPr>
            <a:spLocks noGrp="1"/>
          </p:cNvSpPr>
          <p:nvPr>
            <p:ph type="body" idx="1"/>
          </p:nvPr>
        </p:nvSpPr>
        <p:spPr/>
        <p:txBody>
          <a:bodyPr/>
          <a:lstStyle/>
          <a:p>
            <a:r>
              <a:rPr lang="fr-BE" dirty="0"/>
              <a:t>the management </a:t>
            </a:r>
            <a:r>
              <a:rPr lang="fr-BE" dirty="0" err="1"/>
              <a:t>criteria</a:t>
            </a:r>
            <a:endParaRPr lang="fr-BE" dirty="0"/>
          </a:p>
        </p:txBody>
      </p:sp>
      <p:sp>
        <p:nvSpPr>
          <p:cNvPr id="8" name="Text Placeholder 7">
            <a:extLst>
              <a:ext uri="{FF2B5EF4-FFF2-40B4-BE49-F238E27FC236}">
                <a16:creationId xmlns:a16="http://schemas.microsoft.com/office/drawing/2014/main" id="{977BB2A9-56CD-CBB8-5D7F-B0FB84D7D125}"/>
              </a:ext>
            </a:extLst>
          </p:cNvPr>
          <p:cNvSpPr>
            <a:spLocks noGrp="1"/>
          </p:cNvSpPr>
          <p:nvPr>
            <p:ph type="body" sz="quarter" idx="19"/>
          </p:nvPr>
        </p:nvSpPr>
        <p:spPr/>
        <p:txBody>
          <a:bodyPr/>
          <a:lstStyle/>
          <a:p>
            <a:r>
              <a:rPr lang="fr-BE"/>
              <a:t>05</a:t>
            </a:r>
            <a:endParaRPr lang="en-US"/>
          </a:p>
        </p:txBody>
      </p:sp>
      <p:sp>
        <p:nvSpPr>
          <p:cNvPr id="7" name="Titre 6"/>
          <p:cNvSpPr>
            <a:spLocks noGrp="1"/>
          </p:cNvSpPr>
          <p:nvPr>
            <p:ph type="title"/>
          </p:nvPr>
        </p:nvSpPr>
        <p:spPr>
          <a:xfrm>
            <a:off x="1315175" y="681077"/>
            <a:ext cx="10800000" cy="335964"/>
          </a:xfrm>
        </p:spPr>
        <p:txBody>
          <a:bodyPr/>
          <a:lstStyle/>
          <a:p>
            <a:r>
              <a:rPr lang="en-US" dirty="0" err="1"/>
              <a:t>Practising</a:t>
            </a:r>
            <a:r>
              <a:rPr lang="en-US" dirty="0"/>
              <a:t> working capital calculations - Sample application</a:t>
            </a:r>
            <a:endParaRPr lang="fr-FR" dirty="0"/>
          </a:p>
        </p:txBody>
      </p:sp>
      <p:pic>
        <p:nvPicPr>
          <p:cNvPr id="39" name="Picture 2" descr="Drapeaux Monde Banque d'images et photos libres de droit - iStock">
            <a:extLst>
              <a:ext uri="{FF2B5EF4-FFF2-40B4-BE49-F238E27FC236}">
                <a16:creationId xmlns:a16="http://schemas.microsoft.com/office/drawing/2014/main" id="{1710C694-73A9-8043-6250-D4E9E2DCE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31">
            <a:extLst>
              <a:ext uri="{FF2B5EF4-FFF2-40B4-BE49-F238E27FC236}">
                <a16:creationId xmlns:a16="http://schemas.microsoft.com/office/drawing/2014/main" id="{26D29304-92B5-36EC-A363-33BB199B1217}"/>
              </a:ext>
            </a:extLst>
          </p:cNvPr>
          <p:cNvGraphicFramePr>
            <a:graphicFrameLocks noGrp="1"/>
          </p:cNvGraphicFramePr>
          <p:nvPr>
            <p:extLst>
              <p:ext uri="{D42A27DB-BD31-4B8C-83A1-F6EECF244321}">
                <p14:modId xmlns:p14="http://schemas.microsoft.com/office/powerpoint/2010/main" val="3590822882"/>
              </p:ext>
            </p:extLst>
          </p:nvPr>
        </p:nvGraphicFramePr>
        <p:xfrm>
          <a:off x="381272" y="2463445"/>
          <a:ext cx="3815094" cy="2199640"/>
        </p:xfrm>
        <a:graphic>
          <a:graphicData uri="http://schemas.openxmlformats.org/drawingml/2006/table">
            <a:tbl>
              <a:tblPr bandRow="1">
                <a:tableStyleId>{5C22544A-7EE6-4342-B048-85BDC9FD1C3A}</a:tableStyleId>
              </a:tblPr>
              <a:tblGrid>
                <a:gridCol w="425916">
                  <a:extLst>
                    <a:ext uri="{9D8B030D-6E8A-4147-A177-3AD203B41FA5}">
                      <a16:colId xmlns:a16="http://schemas.microsoft.com/office/drawing/2014/main" val="1440253151"/>
                    </a:ext>
                  </a:extLst>
                </a:gridCol>
                <a:gridCol w="2173026">
                  <a:extLst>
                    <a:ext uri="{9D8B030D-6E8A-4147-A177-3AD203B41FA5}">
                      <a16:colId xmlns:a16="http://schemas.microsoft.com/office/drawing/2014/main" val="112045811"/>
                    </a:ext>
                  </a:extLst>
                </a:gridCol>
                <a:gridCol w="1216152">
                  <a:extLst>
                    <a:ext uri="{9D8B030D-6E8A-4147-A177-3AD203B41FA5}">
                      <a16:colId xmlns:a16="http://schemas.microsoft.com/office/drawing/2014/main" val="2767147108"/>
                    </a:ext>
                  </a:extLst>
                </a:gridCol>
              </a:tblGrid>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a:t>Stocks</a:t>
                      </a:r>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1348750"/>
                  </a:ext>
                </a:extLst>
              </a:tr>
              <a:tr h="370840">
                <a:tc>
                  <a:txBody>
                    <a:bodyPr/>
                    <a:lstStyle/>
                    <a:p>
                      <a:pPr algn="ctr"/>
                      <a:r>
                        <a:rPr lang="fr-BE" sz="2400"/>
                        <a:t>+</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dirty="0"/>
                        <a:t>Customer </a:t>
                      </a:r>
                      <a:r>
                        <a:rPr lang="fr-BE" dirty="0" err="1"/>
                        <a:t>accounts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1582540"/>
                  </a:ext>
                </a:extLst>
              </a:tr>
              <a:tr h="370840">
                <a:tc>
                  <a:txBody>
                    <a:bodyPr/>
                    <a:lstStyle/>
                    <a:p>
                      <a:pPr algn="ctr"/>
                      <a:r>
                        <a:rPr lang="fr-BE" sz="2400"/>
                        <a:t>-</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BE" dirty="0"/>
                        <a:t>Supplier </a:t>
                      </a:r>
                      <a:r>
                        <a:rPr lang="fr-BE" dirty="0" err="1"/>
                        <a:t>debts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1739473"/>
                  </a:ext>
                </a:extLst>
              </a:tr>
              <a:tr h="370840">
                <a:tc>
                  <a:txBody>
                    <a:bodyPr/>
                    <a:lstStyle/>
                    <a:p>
                      <a:pPr algn="ctr"/>
                      <a:r>
                        <a:rPr lang="fr-BE" sz="2400"/>
                        <a:t>- </a:t>
                      </a:r>
                      <a:endParaRPr lang="en-US" sz="240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dirty="0" err="1"/>
                        <a:t>Other</a:t>
                      </a:r>
                      <a:r>
                        <a:rPr lang="fr-BE" dirty="0"/>
                        <a:t> </a:t>
                      </a:r>
                      <a:r>
                        <a:rPr lang="fr-BE" dirty="0" err="1"/>
                        <a:t>debts</a:t>
                      </a:r>
                      <a:endParaRPr lang="en-US" dirty="0"/>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931137"/>
                  </a:ext>
                </a:extLst>
              </a:tr>
              <a:tr h="370840">
                <a:tc>
                  <a:txBody>
                    <a:bodyPr/>
                    <a:lstStyle/>
                    <a:p>
                      <a:pPr algn="ctr"/>
                      <a:r>
                        <a:rPr lang="fr-BE" sz="2400" kern="1200">
                          <a:solidFill>
                            <a:schemeClr val="dk1"/>
                          </a:solidFill>
                          <a:latin typeface="+mn-lt"/>
                          <a:ea typeface="+mn-ea"/>
                          <a:cs typeface="+mn-cs"/>
                        </a:rPr>
                        <a:t>=</a:t>
                      </a:r>
                      <a:endParaRPr lang="en-US" sz="2400" kern="1200">
                        <a:solidFill>
                          <a:schemeClr val="dk1"/>
                        </a:solidFill>
                        <a:latin typeface="+mn-lt"/>
                        <a:ea typeface="+mn-ea"/>
                        <a:cs typeface="+mn-cs"/>
                      </a:endParaRPr>
                    </a:p>
                  </a:txBody>
                  <a:tcP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BE" dirty="0" err="1"/>
                        <a:t>Working</a:t>
                      </a:r>
                      <a:r>
                        <a:rPr lang="fr-BE" dirty="0"/>
                        <a:t> Capital</a:t>
                      </a:r>
                      <a:endParaRPr lang="en-US" dirty="0"/>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US" dirty="0"/>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19762"/>
                  </a:ext>
                </a:extLst>
              </a:tr>
            </a:tbl>
          </a:graphicData>
        </a:graphic>
      </p:graphicFrame>
      <p:sp>
        <p:nvSpPr>
          <p:cNvPr id="9" name="TextBox 8">
            <a:extLst>
              <a:ext uri="{FF2B5EF4-FFF2-40B4-BE49-F238E27FC236}">
                <a16:creationId xmlns:a16="http://schemas.microsoft.com/office/drawing/2014/main" id="{435291B8-ADC8-7424-5612-1DC5B4000DCD}"/>
              </a:ext>
            </a:extLst>
          </p:cNvPr>
          <p:cNvSpPr txBox="1"/>
          <p:nvPr/>
        </p:nvSpPr>
        <p:spPr>
          <a:xfrm>
            <a:off x="292608" y="1835530"/>
            <a:ext cx="3529584" cy="369332"/>
          </a:xfrm>
          <a:prstGeom prst="rect">
            <a:avLst/>
          </a:prstGeom>
          <a:noFill/>
        </p:spPr>
        <p:txBody>
          <a:bodyPr wrap="square" rtlCol="0">
            <a:spAutoFit/>
          </a:bodyPr>
          <a:lstStyle/>
          <a:p>
            <a:r>
              <a:rPr lang="fr-BE" dirty="0">
                <a:solidFill>
                  <a:schemeClr val="tx2"/>
                </a:solidFill>
                <a:latin typeface="+mj-lt"/>
              </a:rPr>
              <a:t>WORKING CAPITAL =</a:t>
            </a:r>
          </a:p>
        </p:txBody>
      </p:sp>
      <p:cxnSp>
        <p:nvCxnSpPr>
          <p:cNvPr id="11" name="Straight Connector 10">
            <a:extLst>
              <a:ext uri="{FF2B5EF4-FFF2-40B4-BE49-F238E27FC236}">
                <a16:creationId xmlns:a16="http://schemas.microsoft.com/office/drawing/2014/main" id="{9FDB236D-5DED-BED5-B099-18A87C7CAFD6}"/>
              </a:ext>
            </a:extLst>
          </p:cNvPr>
          <p:cNvCxnSpPr>
            <a:cxnSpLocks/>
          </p:cNvCxnSpPr>
          <p:nvPr/>
        </p:nvCxnSpPr>
        <p:spPr>
          <a:xfrm>
            <a:off x="417872" y="4233114"/>
            <a:ext cx="3810000"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F93C6835-ECD0-75BC-0731-173976433A58}"/>
              </a:ext>
            </a:extLst>
          </p:cNvPr>
          <p:cNvGraphicFramePr>
            <a:graphicFrameLocks noGrp="1"/>
          </p:cNvGraphicFramePr>
          <p:nvPr>
            <p:extLst>
              <p:ext uri="{D42A27DB-BD31-4B8C-83A1-F6EECF244321}">
                <p14:modId xmlns:p14="http://schemas.microsoft.com/office/powerpoint/2010/main" val="535987047"/>
              </p:ext>
            </p:extLst>
          </p:nvPr>
        </p:nvGraphicFramePr>
        <p:xfrm>
          <a:off x="2959571" y="2400120"/>
          <a:ext cx="1216152" cy="2242645"/>
        </p:xfrm>
        <a:graphic>
          <a:graphicData uri="http://schemas.openxmlformats.org/drawingml/2006/table">
            <a:tbl>
              <a:tblPr bandRow="1">
                <a:tableStyleId>{5C22544A-7EE6-4342-B048-85BDC9FD1C3A}</a:tableStyleId>
              </a:tblPr>
              <a:tblGrid>
                <a:gridCol w="1216152">
                  <a:extLst>
                    <a:ext uri="{9D8B030D-6E8A-4147-A177-3AD203B41FA5}">
                      <a16:colId xmlns:a16="http://schemas.microsoft.com/office/drawing/2014/main" val="564380219"/>
                    </a:ext>
                  </a:extLst>
                </a:gridCol>
              </a:tblGrid>
              <a:tr h="448529">
                <a:tc>
                  <a:txBody>
                    <a:bodyPr/>
                    <a:lstStyle/>
                    <a:p>
                      <a:pPr algn="r"/>
                      <a:r>
                        <a:rPr lang="fr-BE"/>
                        <a:t>913 570 €</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182779"/>
                  </a:ext>
                </a:extLst>
              </a:tr>
              <a:tr h="448529">
                <a:tc>
                  <a:txBody>
                    <a:bodyPr/>
                    <a:lstStyle/>
                    <a:p>
                      <a:pPr algn="r"/>
                      <a:r>
                        <a:rPr lang="fr-BE"/>
                        <a:t>1 478 399 €</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4362993"/>
                  </a:ext>
                </a:extLst>
              </a:tr>
              <a:tr h="448529">
                <a:tc>
                  <a:txBody>
                    <a:bodyPr/>
                    <a:lstStyle/>
                    <a:p>
                      <a:pPr algn="r"/>
                      <a:r>
                        <a:rPr lang="fr-BE"/>
                        <a:t>624 194 €</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9144042"/>
                  </a:ext>
                </a:extLst>
              </a:tr>
              <a:tr h="448529">
                <a:tc>
                  <a:txBody>
                    <a:bodyPr/>
                    <a:lstStyle/>
                    <a:p>
                      <a:pPr algn="r"/>
                      <a:r>
                        <a:rPr lang="fr-BE"/>
                        <a:t>534 375 €</a:t>
                      </a:r>
                      <a:endParaRPr lang="en-US"/>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031055"/>
                  </a:ext>
                </a:extLst>
              </a:tr>
              <a:tr h="448529">
                <a:tc>
                  <a:txBody>
                    <a:bodyPr/>
                    <a:lstStyle/>
                    <a:p>
                      <a:pPr algn="r"/>
                      <a:r>
                        <a:rPr lang="fr-BE"/>
                        <a:t>1 233 400 €</a:t>
                      </a:r>
                      <a:endParaRPr lang="en-US"/>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9751031"/>
                  </a:ext>
                </a:extLst>
              </a:tr>
            </a:tbl>
          </a:graphicData>
        </a:graphic>
      </p:graphicFrame>
      <p:sp>
        <p:nvSpPr>
          <p:cNvPr id="12" name="Slide Number Placeholder 3">
            <a:extLst>
              <a:ext uri="{FF2B5EF4-FFF2-40B4-BE49-F238E27FC236}">
                <a16:creationId xmlns:a16="http://schemas.microsoft.com/office/drawing/2014/main" id="{5E2E06FC-339D-19A6-BC84-C084B693B74F}"/>
              </a:ext>
            </a:extLst>
          </p:cNvPr>
          <p:cNvSpPr>
            <a:spLocks noGrp="1"/>
          </p:cNvSpPr>
          <p:nvPr>
            <p:ph type="sldNum" sz="quarter" idx="17"/>
          </p:nvPr>
        </p:nvSpPr>
        <p:spPr>
          <a:xfrm>
            <a:off x="11439838" y="6625241"/>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48</a:t>
            </a:fld>
            <a:endParaRPr lang="en-US"/>
          </a:p>
        </p:txBody>
      </p:sp>
      <p:sp>
        <p:nvSpPr>
          <p:cNvPr id="13" name="TextBox 12">
            <a:extLst>
              <a:ext uri="{FF2B5EF4-FFF2-40B4-BE49-F238E27FC236}">
                <a16:creationId xmlns:a16="http://schemas.microsoft.com/office/drawing/2014/main" id="{542A2575-CBA6-9CAC-F1B6-77C13886DCCC}"/>
              </a:ext>
            </a:extLst>
          </p:cNvPr>
          <p:cNvSpPr txBox="1"/>
          <p:nvPr/>
        </p:nvSpPr>
        <p:spPr>
          <a:xfrm>
            <a:off x="1441489" y="5210031"/>
            <a:ext cx="5040514" cy="923330"/>
          </a:xfrm>
          <a:prstGeom prst="rect">
            <a:avLst/>
          </a:prstGeom>
          <a:solidFill>
            <a:schemeClr val="tx2"/>
          </a:solidFill>
        </p:spPr>
        <p:txBody>
          <a:bodyPr wrap="square" rtlCol="0">
            <a:spAutoFit/>
          </a:bodyPr>
          <a:lstStyle/>
          <a:p>
            <a:pPr algn="ctr"/>
            <a:r>
              <a:rPr lang="en-US" dirty="0">
                <a:solidFill>
                  <a:schemeClr val="bg1"/>
                </a:solidFill>
              </a:rPr>
              <a:t>This company wants to buy 5 vehicles</a:t>
            </a:r>
            <a:endParaRPr lang="en-AS" dirty="0">
              <a:solidFill>
                <a:schemeClr val="bg1"/>
              </a:solidFill>
            </a:endParaRPr>
          </a:p>
          <a:p>
            <a:pPr algn="ctr"/>
            <a:r>
              <a:rPr lang="en-US" dirty="0">
                <a:solidFill>
                  <a:schemeClr val="bg1"/>
                </a:solidFill>
              </a:rPr>
              <a:t>in cash. </a:t>
            </a:r>
          </a:p>
          <a:p>
            <a:pPr algn="ctr"/>
            <a:r>
              <a:rPr lang="en-US" dirty="0">
                <a:solidFill>
                  <a:schemeClr val="bg1"/>
                </a:solidFill>
              </a:rPr>
              <a:t>Do you think this is a good idea?</a:t>
            </a:r>
          </a:p>
        </p:txBody>
      </p:sp>
      <p:pic>
        <p:nvPicPr>
          <p:cNvPr id="14" name="Picture 2" descr="question point d'interrogation - Économies et cie">
            <a:extLst>
              <a:ext uri="{FF2B5EF4-FFF2-40B4-BE49-F238E27FC236}">
                <a16:creationId xmlns:a16="http://schemas.microsoft.com/office/drawing/2014/main" id="{DBCD135C-8315-A899-7BDC-AD6539952EDA}"/>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21030" r="19298"/>
          <a:stretch/>
        </p:blipFill>
        <p:spPr bwMode="auto">
          <a:xfrm>
            <a:off x="366628" y="5210031"/>
            <a:ext cx="910382" cy="92333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table&#10;&#10;Description générée automatiquement">
            <a:extLst>
              <a:ext uri="{FF2B5EF4-FFF2-40B4-BE49-F238E27FC236}">
                <a16:creationId xmlns:a16="http://schemas.microsoft.com/office/drawing/2014/main" id="{9837439B-C326-E851-8D36-F82268CE86CE}"/>
              </a:ext>
            </a:extLst>
          </p:cNvPr>
          <p:cNvPicPr>
            <a:picLocks noChangeAspect="1"/>
          </p:cNvPicPr>
          <p:nvPr/>
        </p:nvPicPr>
        <p:blipFill>
          <a:blip r:embed="rId5"/>
          <a:stretch>
            <a:fillRect/>
          </a:stretch>
        </p:blipFill>
        <p:spPr>
          <a:xfrm>
            <a:off x="5252567" y="1265987"/>
            <a:ext cx="6796863" cy="3473161"/>
          </a:xfrm>
          <a:prstGeom prst="rect">
            <a:avLst/>
          </a:prstGeom>
        </p:spPr>
      </p:pic>
    </p:spTree>
    <p:extLst>
      <p:ext uri="{BB962C8B-B14F-4D97-AF65-F5344CB8AC3E}">
        <p14:creationId xmlns:p14="http://schemas.microsoft.com/office/powerpoint/2010/main" val="9610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12344-7BC1-0FAC-EF1A-E0A1095FA818}"/>
              </a:ext>
            </a:extLst>
          </p:cNvPr>
          <p:cNvSpPr>
            <a:spLocks noGrp="1"/>
          </p:cNvSpPr>
          <p:nvPr>
            <p:ph type="body" idx="1"/>
          </p:nvPr>
        </p:nvSpPr>
        <p:spPr>
          <a:xfrm>
            <a:off x="1" y="116474"/>
            <a:ext cx="9683261" cy="335964"/>
          </a:xfrm>
        </p:spPr>
        <p:txBody>
          <a:bodyPr vert="horz" wrap="square" lIns="990000" tIns="0" rIns="360000" bIns="0" rtlCol="0" anchor="ctr">
            <a:normAutofit/>
          </a:bodyPr>
          <a:lstStyle/>
          <a:p>
            <a:r>
              <a:rPr lang="fr-BE" dirty="0"/>
              <a:t>the management </a:t>
            </a:r>
            <a:r>
              <a:rPr lang="fr-BE" dirty="0" err="1"/>
              <a:t>criteria</a:t>
            </a:r>
            <a:endParaRPr lang="fr-BE" dirty="0"/>
          </a:p>
        </p:txBody>
      </p:sp>
      <p:sp>
        <p:nvSpPr>
          <p:cNvPr id="13" name="Text Placeholder 12">
            <a:extLst>
              <a:ext uri="{FF2B5EF4-FFF2-40B4-BE49-F238E27FC236}">
                <a16:creationId xmlns:a16="http://schemas.microsoft.com/office/drawing/2014/main" id="{A75A29E9-86C8-4B15-BED4-C07054201595}"/>
              </a:ext>
            </a:extLst>
          </p:cNvPr>
          <p:cNvSpPr>
            <a:spLocks noGrp="1"/>
          </p:cNvSpPr>
          <p:nvPr>
            <p:ph type="body" sz="quarter" idx="19"/>
          </p:nvPr>
        </p:nvSpPr>
        <p:spPr>
          <a:xfrm>
            <a:off x="1" y="116474"/>
            <a:ext cx="745715" cy="334800"/>
          </a:xfrm>
        </p:spPr>
        <p:txBody>
          <a:bodyPr vert="horz" wrap="square" lIns="91440" tIns="45720" rIns="91440" bIns="45720" rtlCol="0">
            <a:normAutofit/>
          </a:bodyPr>
          <a:lstStyle/>
          <a:p>
            <a:pPr>
              <a:lnSpc>
                <a:spcPct val="95000"/>
              </a:lnSpc>
              <a:spcAft>
                <a:spcPts val="600"/>
              </a:spcAft>
            </a:pPr>
            <a:r>
              <a:rPr lang="en-US" b="0" kern="1200">
                <a:latin typeface="+mj-lt"/>
                <a:ea typeface="+mn-ea"/>
                <a:cs typeface="+mn-cs"/>
              </a:rPr>
              <a:t>05</a:t>
            </a:r>
          </a:p>
        </p:txBody>
      </p:sp>
      <p:sp>
        <p:nvSpPr>
          <p:cNvPr id="4" name="Slide Number Placeholder 3">
            <a:extLst>
              <a:ext uri="{FF2B5EF4-FFF2-40B4-BE49-F238E27FC236}">
                <a16:creationId xmlns:a16="http://schemas.microsoft.com/office/drawing/2014/main" id="{2F449304-9077-80B3-D1F4-1982F9657BF8}"/>
              </a:ext>
            </a:extLst>
          </p:cNvPr>
          <p:cNvSpPr>
            <a:spLocks noGrp="1"/>
          </p:cNvSpPr>
          <p:nvPr>
            <p:ph type="sldNum" sz="quarter" idx="17"/>
          </p:nvPr>
        </p:nvSpPr>
        <p:spPr>
          <a:xfrm>
            <a:off x="11472000" y="6642000"/>
            <a:ext cx="720000" cy="216000"/>
          </a:xfrm>
        </p:spPr>
        <p:txBody>
          <a:bodyPr vert="horz" lIns="91440" tIns="45720" rIns="91440" bIns="45720" rtlCol="0" anchor="ctr">
            <a:normAutofit/>
          </a:bodyPr>
          <a:lstStyle/>
          <a:p>
            <a:pPr>
              <a:lnSpc>
                <a:spcPct val="90000"/>
              </a:lnSpc>
              <a:spcAft>
                <a:spcPts val="600"/>
              </a:spcAft>
            </a:pPr>
            <a:fld id="{975A587B-5814-4D9B-9598-FE9CB954CB01}" type="slidenum">
              <a:rPr lang="en-US" smtClean="0"/>
              <a:pPr>
                <a:lnSpc>
                  <a:spcPct val="90000"/>
                </a:lnSpc>
                <a:spcAft>
                  <a:spcPts val="600"/>
                </a:spcAft>
              </a:pPr>
              <a:t>49</a:t>
            </a:fld>
            <a:endParaRPr lang="en-US"/>
          </a:p>
        </p:txBody>
      </p:sp>
      <p:pic>
        <p:nvPicPr>
          <p:cNvPr id="16" name="Picture 2" descr="Remember&amp;amp;quot; : les mémoires vivent | Région Normandie">
            <a:extLst>
              <a:ext uri="{FF2B5EF4-FFF2-40B4-BE49-F238E27FC236}">
                <a16:creationId xmlns:a16="http://schemas.microsoft.com/office/drawing/2014/main" id="{775B3690-DE30-B82A-902E-E2E970D12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7" r="44130"/>
          <a:stretch/>
        </p:blipFill>
        <p:spPr bwMode="auto">
          <a:xfrm>
            <a:off x="6553200" y="1128410"/>
            <a:ext cx="5499370" cy="5039202"/>
          </a:xfrm>
          <a:prstGeom prst="rect">
            <a:avLst/>
          </a:prstGeom>
          <a:solidFill>
            <a:srgbClr val="FFFFFF"/>
          </a:solidFill>
          <a:ln w="3175">
            <a:noFill/>
          </a:ln>
        </p:spPr>
      </p:pic>
      <p:sp>
        <p:nvSpPr>
          <p:cNvPr id="21" name="Title 5">
            <a:extLst>
              <a:ext uri="{FF2B5EF4-FFF2-40B4-BE49-F238E27FC236}">
                <a16:creationId xmlns:a16="http://schemas.microsoft.com/office/drawing/2014/main" id="{BA0F1E14-06C2-4217-CBCD-F0B6CC844897}"/>
              </a:ext>
            </a:extLst>
          </p:cNvPr>
          <p:cNvSpPr>
            <a:spLocks noGrp="1"/>
          </p:cNvSpPr>
          <p:nvPr>
            <p:ph type="title"/>
          </p:nvPr>
        </p:nvSpPr>
        <p:spPr>
          <a:xfrm>
            <a:off x="643890" y="1128410"/>
            <a:ext cx="5452110" cy="5039202"/>
          </a:xfrm>
        </p:spPr>
        <p:txBody>
          <a:bodyPr/>
          <a:lstStyle/>
          <a:p>
            <a:r>
              <a:rPr lang="fr-BE" sz="2400" dirty="0"/>
              <a:t>management </a:t>
            </a:r>
            <a:r>
              <a:rPr lang="fr-BE" sz="2400" dirty="0" err="1"/>
              <a:t>criteria</a:t>
            </a:r>
            <a:endParaRPr lang="en-US" dirty="0"/>
          </a:p>
        </p:txBody>
      </p:sp>
      <p:sp>
        <p:nvSpPr>
          <p:cNvPr id="9" name="TextBox 8">
            <a:extLst>
              <a:ext uri="{FF2B5EF4-FFF2-40B4-BE49-F238E27FC236}">
                <a16:creationId xmlns:a16="http://schemas.microsoft.com/office/drawing/2014/main" id="{421EED60-A9EA-36D8-4805-1DB901902834}"/>
              </a:ext>
            </a:extLst>
          </p:cNvPr>
          <p:cNvSpPr txBox="1"/>
          <p:nvPr/>
        </p:nvSpPr>
        <p:spPr>
          <a:xfrm rot="5400000">
            <a:off x="55901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vert="horz" wrap="square" lIns="91440" tIns="45720" rIns="91440" bIns="45720" rtlCol="0">
            <a:normAutofit/>
          </a:bodyPr>
          <a:lstStyle/>
          <a:p>
            <a:pPr defTabSz="685800">
              <a:lnSpc>
                <a:spcPct val="95000"/>
              </a:lnSpc>
              <a:spcAft>
                <a:spcPts val="600"/>
              </a:spcAft>
            </a:pPr>
            <a:endParaRPr lang="en-US" sz="1100" b="0" kern="1200" cap="all">
              <a:solidFill>
                <a:schemeClr val="tx2"/>
              </a:solidFill>
              <a:latin typeface="+mj-lt"/>
              <a:ea typeface="+mn-ea"/>
              <a:cs typeface="+mn-cs"/>
            </a:endParaRPr>
          </a:p>
        </p:txBody>
      </p:sp>
      <p:sp>
        <p:nvSpPr>
          <p:cNvPr id="20" name="TextBox 19">
            <a:extLst>
              <a:ext uri="{FF2B5EF4-FFF2-40B4-BE49-F238E27FC236}">
                <a16:creationId xmlns:a16="http://schemas.microsoft.com/office/drawing/2014/main" id="{4BE77550-A042-607F-9BD1-D07AF6B608D7}"/>
              </a:ext>
            </a:extLst>
          </p:cNvPr>
          <p:cNvSpPr txBox="1"/>
          <p:nvPr/>
        </p:nvSpPr>
        <p:spPr>
          <a:xfrm>
            <a:off x="5937520" y="674421"/>
            <a:ext cx="6115050" cy="297004"/>
          </a:xfrm>
          <a:prstGeom prst="rect">
            <a:avLst/>
          </a:prstGeom>
          <a:noFill/>
        </p:spPr>
        <p:txBody>
          <a:bodyPr wrap="square">
            <a:spAutoFit/>
          </a:bodyPr>
          <a:lstStyle/>
          <a:p>
            <a:pPr algn="r" defTabSz="685800">
              <a:lnSpc>
                <a:spcPct val="95000"/>
              </a:lnSpc>
              <a:spcAft>
                <a:spcPts val="600"/>
              </a:spcAft>
            </a:pPr>
            <a:r>
              <a:rPr lang="en-US" sz="1400" cap="all" dirty="0">
                <a:solidFill>
                  <a:schemeClr val="tx2"/>
                </a:solidFill>
                <a:latin typeface="+mj-lt"/>
                <a:ea typeface="+mj-ea"/>
                <a:cs typeface="+mj-cs"/>
              </a:rPr>
              <a:t>Management criteria TO REMEMBER</a:t>
            </a:r>
          </a:p>
        </p:txBody>
      </p:sp>
      <p:sp>
        <p:nvSpPr>
          <p:cNvPr id="18" name="TextBox 17">
            <a:extLst>
              <a:ext uri="{FF2B5EF4-FFF2-40B4-BE49-F238E27FC236}">
                <a16:creationId xmlns:a16="http://schemas.microsoft.com/office/drawing/2014/main" id="{222A47B2-09A6-FC80-BE5C-A00D5AAF1F53}"/>
              </a:ext>
            </a:extLst>
          </p:cNvPr>
          <p:cNvSpPr txBox="1"/>
          <p:nvPr/>
        </p:nvSpPr>
        <p:spPr>
          <a:xfrm>
            <a:off x="1034780" y="2309138"/>
            <a:ext cx="4642120"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bg1"/>
                </a:solidFill>
              </a:rPr>
              <a:t>Accounting tools = essential supports in the good management of a company</a:t>
            </a:r>
            <a:endParaRPr lang="fr-BE" sz="1400" dirty="0">
              <a:solidFill>
                <a:schemeClr val="bg1"/>
              </a:solidFill>
            </a:endParaRPr>
          </a:p>
          <a:p>
            <a:pPr marL="742950" lvl="1" indent="-285750">
              <a:buFont typeface="Arial" panose="020B0604020202020204" pitchFamily="34" charset="0"/>
              <a:buChar char="•"/>
            </a:pPr>
            <a:endParaRPr lang="fr-BE" sz="1400" dirty="0">
              <a:solidFill>
                <a:schemeClr val="bg1"/>
              </a:solidFill>
            </a:endParaRPr>
          </a:p>
          <a:p>
            <a:pPr marL="285750" indent="-285750">
              <a:buFont typeface="Arial" panose="020B0604020202020204" pitchFamily="34" charset="0"/>
              <a:buChar char="•"/>
            </a:pPr>
            <a:r>
              <a:rPr lang="fr-BE" sz="1400" dirty="0">
                <a:solidFill>
                  <a:schemeClr val="bg1"/>
                </a:solidFill>
              </a:rPr>
              <a:t>Key </a:t>
            </a:r>
            <a:r>
              <a:rPr lang="fr-BE" sz="1400" dirty="0" err="1">
                <a:solidFill>
                  <a:schemeClr val="bg1"/>
                </a:solidFill>
              </a:rPr>
              <a:t>indicators</a:t>
            </a:r>
            <a:r>
              <a:rPr lang="fr-BE" sz="1400" dirty="0">
                <a:solidFill>
                  <a:schemeClr val="bg1"/>
                </a:solidFill>
              </a:rPr>
              <a:t>:</a:t>
            </a:r>
          </a:p>
          <a:p>
            <a:pPr marL="742950" lvl="1" indent="-285750">
              <a:buFont typeface="Courier New" panose="02070309020205020404" pitchFamily="49" charset="0"/>
              <a:buChar char="o"/>
            </a:pPr>
            <a:r>
              <a:rPr lang="fr-BE" sz="1400" dirty="0" err="1">
                <a:solidFill>
                  <a:schemeClr val="bg1"/>
                </a:solidFill>
              </a:rPr>
              <a:t>Profitability</a:t>
            </a:r>
            <a:endParaRPr lang="fr-BE" sz="1400" dirty="0">
              <a:solidFill>
                <a:schemeClr val="bg1"/>
              </a:solidFill>
            </a:endParaRPr>
          </a:p>
          <a:p>
            <a:pPr marL="742950" lvl="1" indent="-285750">
              <a:buFont typeface="Courier New" panose="02070309020205020404" pitchFamily="49" charset="0"/>
              <a:buChar char="o"/>
            </a:pPr>
            <a:r>
              <a:rPr lang="fr-BE" sz="1400" dirty="0">
                <a:solidFill>
                  <a:schemeClr val="bg1"/>
                </a:solidFill>
              </a:rPr>
              <a:t>Solvency</a:t>
            </a:r>
          </a:p>
          <a:p>
            <a:pPr marL="742950" lvl="1" indent="-285750">
              <a:buFont typeface="Courier New" panose="02070309020205020404" pitchFamily="49" charset="0"/>
              <a:buChar char="o"/>
            </a:pPr>
            <a:r>
              <a:rPr lang="fr-BE" sz="1400" dirty="0">
                <a:solidFill>
                  <a:schemeClr val="bg1"/>
                </a:solidFill>
              </a:rPr>
              <a:t>Cash flow</a:t>
            </a:r>
          </a:p>
          <a:p>
            <a:pPr marL="742950" lvl="1" indent="-285750">
              <a:buFont typeface="Arial" panose="020B0604020202020204" pitchFamily="34" charset="0"/>
              <a:buChar char="•"/>
            </a:pPr>
            <a:endParaRPr lang="fr-BE" sz="1400" dirty="0">
              <a:solidFill>
                <a:schemeClr val="bg1"/>
              </a:solidFill>
            </a:endParaRPr>
          </a:p>
          <a:p>
            <a:pPr marL="285750" indent="-285750">
              <a:buFont typeface="Arial" panose="020B0604020202020204" pitchFamily="34" charset="0"/>
              <a:buChar char="•"/>
            </a:pPr>
            <a:r>
              <a:rPr lang="en-US" sz="1400" dirty="0">
                <a:solidFill>
                  <a:schemeClr val="bg1"/>
                </a:solidFill>
              </a:rPr>
              <a:t>Your added value = advising the customer on the acquisition method best suited to her/his business situation</a:t>
            </a:r>
            <a:endParaRPr lang="fr-BE" sz="1400" dirty="0">
              <a:solidFill>
                <a:schemeClr val="bg1"/>
              </a:solidFill>
            </a:endParaRPr>
          </a:p>
          <a:p>
            <a:pPr marL="742950" lvl="1" indent="-285750">
              <a:buFont typeface="Arial" panose="020B0604020202020204" pitchFamily="34" charset="0"/>
              <a:buChar char="•"/>
            </a:pPr>
            <a:endParaRPr lang="fr-BE"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spTree>
    <p:extLst>
      <p:ext uri="{BB962C8B-B14F-4D97-AF65-F5344CB8AC3E}">
        <p14:creationId xmlns:p14="http://schemas.microsoft.com/office/powerpoint/2010/main" val="172450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8" name="Google Shape;88;p3"/>
          <p:cNvSpPr txBox="1">
            <a:spLocks noGrp="1"/>
          </p:cNvSpPr>
          <p:nvPr>
            <p:ph type="body" idx="1"/>
          </p:nvPr>
        </p:nvSpPr>
        <p:spPr>
          <a:prstGeom prst="rect">
            <a:avLst/>
          </a:prstGeom>
          <a:solidFill>
            <a:schemeClr val="dk2"/>
          </a:solidFill>
          <a:ln>
            <a:noFill/>
          </a:ln>
        </p:spPr>
        <p:txBody>
          <a:bodyPr spcFirstLastPara="1" wrap="square" lIns="630000" tIns="0" rIns="360000" bIns="0" anchor="ctr" anchorCtr="0">
            <a:noAutofit/>
          </a:bodyPr>
          <a:lstStyle/>
          <a:p>
            <a:pPr marL="0" lvl="0" indent="0" algn="l" rtl="0">
              <a:lnSpc>
                <a:spcPct val="100000"/>
              </a:lnSpc>
              <a:spcBef>
                <a:spcPts val="0"/>
              </a:spcBef>
              <a:spcAft>
                <a:spcPts val="0"/>
              </a:spcAft>
              <a:buClr>
                <a:schemeClr val="lt1"/>
              </a:buClr>
              <a:buSzPts val="1500"/>
              <a:buNone/>
            </a:pPr>
            <a:r>
              <a:rPr lang="en-US"/>
              <a:t>INTRODUCTION</a:t>
            </a:r>
            <a:endParaRPr/>
          </a:p>
        </p:txBody>
      </p:sp>
      <p:sp>
        <p:nvSpPr>
          <p:cNvPr id="2" name="Espace réservé du texte 1"/>
          <p:cNvSpPr>
            <a:spLocks noGrp="1"/>
          </p:cNvSpPr>
          <p:nvPr>
            <p:ph type="body" sz="quarter" idx="15"/>
          </p:nvPr>
        </p:nvSpPr>
        <p:spPr>
          <a:xfrm>
            <a:off x="526414" y="700601"/>
            <a:ext cx="10456862" cy="379413"/>
          </a:xfrm>
        </p:spPr>
        <p:txBody>
          <a:bodyPr/>
          <a:lstStyle/>
          <a:p>
            <a:r>
              <a:rPr lang="fr-FR" dirty="0"/>
              <a:t>General </a:t>
            </a:r>
            <a:r>
              <a:rPr lang="fr-FR" dirty="0" err="1"/>
              <a:t>working</a:t>
            </a:r>
            <a:r>
              <a:rPr lang="fr-FR" dirty="0"/>
              <a:t> </a:t>
            </a:r>
            <a:r>
              <a:rPr lang="fr-FR" dirty="0" err="1"/>
              <a:t>rules</a:t>
            </a:r>
            <a:endParaRPr lang="fr-FR" dirty="0"/>
          </a:p>
        </p:txBody>
      </p:sp>
      <p:sp>
        <p:nvSpPr>
          <p:cNvPr id="91" name="Google Shape;91;p3"/>
          <p:cNvSpPr/>
          <p:nvPr/>
        </p:nvSpPr>
        <p:spPr>
          <a:xfrm>
            <a:off x="1668968" y="1903413"/>
            <a:ext cx="2114550" cy="19113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2" name="Google Shape;92;p3"/>
          <p:cNvSpPr txBox="1"/>
          <p:nvPr/>
        </p:nvSpPr>
        <p:spPr>
          <a:xfrm>
            <a:off x="16610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fr-FR" sz="1400" b="0" i="0" u="none" strike="noStrike" kern="1200" cap="none" spc="0" normalizeH="0" baseline="0" noProof="0" dirty="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Turn</a:t>
            </a:r>
            <a:r>
              <a:rPr kumimoji="0" lang="fr-FR" sz="1400" b="0" i="0" u="none" strike="noStrike" kern="1200" cap="none" spc="0" normalizeH="0" baseline="0" noProof="0" dirty="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on </a:t>
            </a:r>
            <a:r>
              <a:rPr kumimoji="0" lang="fr-FR" sz="1400" b="0" i="0" u="none" strike="noStrike" kern="1200" cap="none" spc="0" normalizeH="0" baseline="0" noProof="0" dirty="0" err="1">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your</a:t>
            </a:r>
            <a:r>
              <a:rPr kumimoji="0" lang="fr-FR" sz="1400" b="0" i="0" u="none" strike="noStrike" kern="1200" cap="none" spc="0" normalizeH="0" baseline="0" noProof="0" dirty="0">
                <a:ln>
                  <a:noFill/>
                </a:ln>
                <a:solidFill>
                  <a:srgbClr val="F2F2F2"/>
                </a:solidFill>
                <a:effectLst/>
                <a:uLnTx/>
                <a:uFillTx/>
                <a:latin typeface="Encode Sans Expanded" panose="00000505000000000000" pitchFamily="2" charset="0"/>
                <a:ea typeface="Source Sans Pro Light"/>
                <a:cs typeface="Source Sans Pro Light"/>
                <a:sym typeface="Source Sans Pro Light"/>
              </a:rPr>
              <a:t> camera</a:t>
            </a:r>
            <a:endParaRPr kumimoji="0" sz="1400" b="0" i="0" u="none" strike="noStrike" kern="1200" cap="none" spc="0" normalizeH="0" baseline="0" noProof="0" dirty="0">
              <a:ln>
                <a:noFill/>
              </a:ln>
              <a:solidFill>
                <a:srgbClr val="F2F2F2"/>
              </a:solidFill>
              <a:effectLst/>
              <a:uLnTx/>
              <a:uFillTx/>
              <a:latin typeface="Encode Sans Expanded" panose="00000505000000000000" pitchFamily="2" charset="0"/>
              <a:ea typeface="Source Sans Pro Light"/>
              <a:cs typeface="Source Sans Pro Light"/>
              <a:sym typeface="Source Sans Pro Light"/>
            </a:endParaRPr>
          </a:p>
        </p:txBody>
      </p:sp>
      <p:sp>
        <p:nvSpPr>
          <p:cNvPr id="93" name="Google Shape;93;p3"/>
          <p:cNvSpPr/>
          <p:nvPr/>
        </p:nvSpPr>
        <p:spPr>
          <a:xfrm>
            <a:off x="2189160" y="2228850"/>
            <a:ext cx="1042416" cy="1042416"/>
          </a:xfrm>
          <a:custGeom>
            <a:avLst/>
            <a:gdLst/>
            <a:ahLst/>
            <a:cxnLst/>
            <a:rect l="l" t="t" r="r" b="b"/>
            <a:pathLst>
              <a:path w="120000" h="120000" extrusionOk="0">
                <a:moveTo>
                  <a:pt x="0" y="0"/>
                </a:moveTo>
                <a:lnTo>
                  <a:pt x="120000" y="0"/>
                </a:lnTo>
                <a:lnTo>
                  <a:pt x="120000" y="120000"/>
                </a:lnTo>
                <a:lnTo>
                  <a:pt x="0" y="120000"/>
                </a:lnTo>
                <a:close/>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darken" extrusionOk="0">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none" extrusionOk="0">
                <a:moveTo>
                  <a:pt x="15000" y="37000"/>
                </a:moveTo>
                <a:lnTo>
                  <a:pt x="21063" y="37000"/>
                </a:lnTo>
                <a:lnTo>
                  <a:pt x="22938" y="38875"/>
                </a:lnTo>
                <a:lnTo>
                  <a:pt x="82313" y="38875"/>
                </a:lnTo>
                <a:lnTo>
                  <a:pt x="85875" y="42625"/>
                </a:lnTo>
                <a:lnTo>
                  <a:pt x="85875" y="46217"/>
                </a:lnTo>
                <a:lnTo>
                  <a:pt x="97188" y="46217"/>
                </a:lnTo>
                <a:lnTo>
                  <a:pt x="100813" y="42625"/>
                </a:lnTo>
                <a:lnTo>
                  <a:pt x="105000" y="42625"/>
                </a:lnTo>
                <a:lnTo>
                  <a:pt x="105000" y="75750"/>
                </a:lnTo>
                <a:lnTo>
                  <a:pt x="100813" y="75750"/>
                </a:lnTo>
                <a:lnTo>
                  <a:pt x="95563" y="70592"/>
                </a:lnTo>
                <a:lnTo>
                  <a:pt x="85875" y="70592"/>
                </a:lnTo>
                <a:lnTo>
                  <a:pt x="85875" y="79967"/>
                </a:lnTo>
                <a:lnTo>
                  <a:pt x="24688" y="79967"/>
                </a:lnTo>
                <a:lnTo>
                  <a:pt x="24688" y="52779"/>
                </a:lnTo>
                <a:lnTo>
                  <a:pt x="22938" y="52779"/>
                </a:lnTo>
                <a:lnTo>
                  <a:pt x="21063" y="54813"/>
                </a:lnTo>
                <a:lnTo>
                  <a:pt x="15000" y="54813"/>
                </a:lnTo>
                <a:close/>
              </a:path>
              <a:path w="120000" h="120000" fill="none" extrusionOk="0">
                <a:moveTo>
                  <a:pt x="0" y="0"/>
                </a:moveTo>
                <a:lnTo>
                  <a:pt x="120000" y="0"/>
                </a:lnTo>
                <a:lnTo>
                  <a:pt x="120000" y="120000"/>
                </a:lnTo>
                <a:lnTo>
                  <a:pt x="0" y="120000"/>
                </a:lnTo>
                <a:close/>
              </a:path>
            </a:pathLst>
          </a:custGeom>
          <a:solidFill>
            <a:schemeClr val="accent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94" name="Google Shape;94;p3"/>
          <p:cNvSpPr/>
          <p:nvPr/>
        </p:nvSpPr>
        <p:spPr>
          <a:xfrm>
            <a:off x="3783518" y="1903413"/>
            <a:ext cx="2116138" cy="1911350"/>
          </a:xfrm>
          <a:prstGeom prst="rect">
            <a:avLst/>
          </a:prstGeom>
          <a:solidFill>
            <a:srgbClr val="BBFF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95" name="Google Shape;95;p3"/>
          <p:cNvPicPr preferRelativeResize="0"/>
          <p:nvPr/>
        </p:nvPicPr>
        <p:blipFill rotWithShape="1">
          <a:blip r:embed="rId3">
            <a:alphaModFix/>
          </a:blip>
          <a:srcRect/>
          <a:stretch/>
        </p:blipFill>
        <p:spPr>
          <a:xfrm>
            <a:off x="4386768" y="2228850"/>
            <a:ext cx="909638" cy="909638"/>
          </a:xfrm>
          <a:prstGeom prst="rect">
            <a:avLst/>
          </a:prstGeom>
          <a:noFill/>
          <a:ln>
            <a:noFill/>
          </a:ln>
        </p:spPr>
      </p:pic>
      <p:sp>
        <p:nvSpPr>
          <p:cNvPr id="96" name="Google Shape;96;p3"/>
          <p:cNvSpPr txBox="1"/>
          <p:nvPr/>
        </p:nvSpPr>
        <p:spPr>
          <a:xfrm>
            <a:off x="3781931" y="3313113"/>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Switch off your phone</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97" name="Google Shape;97;p3"/>
          <p:cNvSpPr/>
          <p:nvPr/>
        </p:nvSpPr>
        <p:spPr>
          <a:xfrm>
            <a:off x="5904418" y="1903413"/>
            <a:ext cx="2114550" cy="1911350"/>
          </a:xfrm>
          <a:prstGeom prst="rect">
            <a:avLst/>
          </a:prstGeom>
          <a:solidFill>
            <a:srgbClr val="006E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9" name="Google Shape;99;p3"/>
          <p:cNvSpPr txBox="1"/>
          <p:nvPr/>
        </p:nvSpPr>
        <p:spPr>
          <a:xfrm>
            <a:off x="5906005" y="3152345"/>
            <a:ext cx="2116138"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Activate your microphone</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00" name="Google Shape;100;p3"/>
          <p:cNvSpPr/>
          <p:nvPr/>
        </p:nvSpPr>
        <p:spPr>
          <a:xfrm>
            <a:off x="8019761" y="1903413"/>
            <a:ext cx="2114550" cy="19113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1" name="Google Shape;101;p3"/>
          <p:cNvPicPr preferRelativeResize="0"/>
          <p:nvPr/>
        </p:nvPicPr>
        <p:blipFill rotWithShape="1">
          <a:blip r:embed="rId4">
            <a:alphaModFix/>
          </a:blip>
          <a:srcRect/>
          <a:stretch/>
        </p:blipFill>
        <p:spPr>
          <a:xfrm>
            <a:off x="8665079" y="2228850"/>
            <a:ext cx="908050" cy="908050"/>
          </a:xfrm>
          <a:prstGeom prst="rect">
            <a:avLst/>
          </a:prstGeom>
          <a:noFill/>
          <a:ln>
            <a:noFill/>
          </a:ln>
        </p:spPr>
      </p:pic>
      <p:sp>
        <p:nvSpPr>
          <p:cNvPr id="102" name="Google Shape;102;p3"/>
          <p:cNvSpPr txBox="1"/>
          <p:nvPr/>
        </p:nvSpPr>
        <p:spPr>
          <a:xfrm>
            <a:off x="8047542" y="3152345"/>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Encode Sans Expanded" panose="00000505000000000000" pitchFamily="2" charset="0"/>
                <a:ea typeface="Source Sans Pro Light"/>
                <a:cs typeface="Source Sans Pro Light"/>
                <a:sym typeface="Source Sans Pro Light"/>
              </a:rPr>
              <a:t>Settle down in</a:t>
            </a:r>
          </a:p>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Encode Sans Expanded" panose="00000505000000000000" pitchFamily="2" charset="0"/>
                <a:ea typeface="Source Sans Pro Light"/>
                <a:cs typeface="Source Sans Pro Light"/>
                <a:sym typeface="Source Sans Pro Light"/>
              </a:rPr>
              <a:t>a quiet place</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03" name="Google Shape;103;p3"/>
          <p:cNvSpPr/>
          <p:nvPr/>
        </p:nvSpPr>
        <p:spPr>
          <a:xfrm>
            <a:off x="1671787" y="3801351"/>
            <a:ext cx="2114550" cy="1911350"/>
          </a:xfrm>
          <a:prstGeom prst="rect">
            <a:avLst/>
          </a:prstGeom>
          <a:solidFill>
            <a:srgbClr val="9FD9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4" name="Google Shape;104;p3"/>
          <p:cNvSpPr/>
          <p:nvPr/>
        </p:nvSpPr>
        <p:spPr>
          <a:xfrm>
            <a:off x="3781930" y="3801351"/>
            <a:ext cx="2116138" cy="1911350"/>
          </a:xfrm>
          <a:prstGeom prst="rect">
            <a:avLst/>
          </a:prstGeom>
          <a:solidFill>
            <a:srgbClr val="9190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5" name="Google Shape;105;p3"/>
          <p:cNvSpPr/>
          <p:nvPr/>
        </p:nvSpPr>
        <p:spPr>
          <a:xfrm>
            <a:off x="5898068" y="3801351"/>
            <a:ext cx="2114550" cy="19113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106" name="Google Shape;106;p3"/>
          <p:cNvSpPr/>
          <p:nvPr/>
        </p:nvSpPr>
        <p:spPr>
          <a:xfrm>
            <a:off x="8012618" y="3801351"/>
            <a:ext cx="2114550" cy="1911350"/>
          </a:xfrm>
          <a:prstGeom prst="rect">
            <a:avLst/>
          </a:prstGeom>
          <a:solidFill>
            <a:srgbClr val="0037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7" name="Google Shape;107;p3"/>
          <p:cNvPicPr preferRelativeResize="0"/>
          <p:nvPr/>
        </p:nvPicPr>
        <p:blipFill rotWithShape="1">
          <a:blip r:embed="rId5">
            <a:alphaModFix/>
          </a:blip>
          <a:srcRect/>
          <a:stretch/>
        </p:blipFill>
        <p:spPr>
          <a:xfrm>
            <a:off x="2254755" y="4126788"/>
            <a:ext cx="908050" cy="909638"/>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375655" y="4158538"/>
            <a:ext cx="908050" cy="909638"/>
          </a:xfrm>
          <a:prstGeom prst="rect">
            <a:avLst/>
          </a:prstGeom>
          <a:noFill/>
          <a:ln>
            <a:noFill/>
          </a:ln>
        </p:spPr>
      </p:pic>
      <p:pic>
        <p:nvPicPr>
          <p:cNvPr id="109" name="Google Shape;109;p3"/>
          <p:cNvPicPr preferRelativeResize="0"/>
          <p:nvPr/>
        </p:nvPicPr>
        <p:blipFill rotWithShape="1">
          <a:blip r:embed="rId7">
            <a:alphaModFix/>
          </a:blip>
          <a:srcRect/>
          <a:stretch/>
        </p:blipFill>
        <p:spPr>
          <a:xfrm>
            <a:off x="6480680" y="4129963"/>
            <a:ext cx="908050" cy="909638"/>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8615868" y="4126788"/>
            <a:ext cx="908050" cy="909638"/>
          </a:xfrm>
          <a:prstGeom prst="rect">
            <a:avLst/>
          </a:prstGeom>
          <a:noFill/>
          <a:ln>
            <a:noFill/>
          </a:ln>
        </p:spPr>
      </p:pic>
      <p:sp>
        <p:nvSpPr>
          <p:cNvPr id="111" name="Google Shape;111;p3"/>
          <p:cNvSpPr txBox="1"/>
          <p:nvPr/>
        </p:nvSpPr>
        <p:spPr>
          <a:xfrm>
            <a:off x="1672143"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Expanded" panose="00000505000000000000" pitchFamily="2" charset="0"/>
                <a:ea typeface="Source Sans Pro Light"/>
                <a:cs typeface="Source Sans Pro Light"/>
                <a:sym typeface="Source Sans Pro Light"/>
              </a:rPr>
              <a:t>Kindness</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12" name="Google Shape;112;p3"/>
          <p:cNvSpPr txBox="1"/>
          <p:nvPr/>
        </p:nvSpPr>
        <p:spPr>
          <a:xfrm>
            <a:off x="5899655" y="5218988"/>
            <a:ext cx="2116138"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Encode Sans Expanded" panose="00000505000000000000" pitchFamily="2" charset="0"/>
                <a:ea typeface="Source Sans Pro Light"/>
                <a:cs typeface="Source Sans Pro Light"/>
                <a:sym typeface="Source Sans Pro Light"/>
              </a:rPr>
              <a:t>Privacy</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13" name="Google Shape;113;p3"/>
          <p:cNvSpPr txBox="1"/>
          <p:nvPr/>
        </p:nvSpPr>
        <p:spPr>
          <a:xfrm>
            <a:off x="37898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Listening</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114" name="Google Shape;114;p3"/>
          <p:cNvSpPr txBox="1"/>
          <p:nvPr/>
        </p:nvSpPr>
        <p:spPr>
          <a:xfrm>
            <a:off x="80189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Expanded" panose="00000505000000000000" pitchFamily="2" charset="0"/>
                <a:ea typeface="Source Sans Pro Light"/>
                <a:cs typeface="Source Sans Pro Light"/>
                <a:sym typeface="Source Sans Pro Light"/>
              </a:rPr>
              <a:t>Respect</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pic>
        <p:nvPicPr>
          <p:cNvPr id="5" name="Graphique 4" descr="Micro de radio contour">
            <a:extLst>
              <a:ext uri="{FF2B5EF4-FFF2-40B4-BE49-F238E27FC236}">
                <a16:creationId xmlns:a16="http://schemas.microsoft.com/office/drawing/2014/main" id="{336E11D9-B6C7-EE45-8932-2C10E28BEB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4493" y="2228850"/>
            <a:ext cx="914400" cy="914400"/>
          </a:xfrm>
          <a:prstGeom prst="rect">
            <a:avLst/>
          </a:prstGeom>
        </p:spPr>
      </p:pic>
    </p:spTree>
    <p:extLst>
      <p:ext uri="{BB962C8B-B14F-4D97-AF65-F5344CB8AC3E}">
        <p14:creationId xmlns:p14="http://schemas.microsoft.com/office/powerpoint/2010/main" val="310154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6394-856C-4385-9B8D-2A71137C4C8D}"/>
              </a:ext>
            </a:extLst>
          </p:cNvPr>
          <p:cNvSpPr>
            <a:spLocks noGrp="1"/>
          </p:cNvSpPr>
          <p:nvPr>
            <p:ph type="title"/>
          </p:nvPr>
        </p:nvSpPr>
        <p:spPr/>
        <p:txBody>
          <a:bodyPr/>
          <a:lstStyle/>
          <a:p>
            <a:pPr marL="985838" indent="-985838"/>
            <a:r>
              <a:rPr lang="fr-BE" sz="4800" dirty="0"/>
              <a:t>06 </a:t>
            </a:r>
            <a:r>
              <a:rPr lang="en-US" sz="4800" dirty="0"/>
              <a:t>the business criteria in practice</a:t>
            </a:r>
          </a:p>
        </p:txBody>
      </p:sp>
      <p:sp>
        <p:nvSpPr>
          <p:cNvPr id="4" name="Text Placeholder 3">
            <a:extLst>
              <a:ext uri="{FF2B5EF4-FFF2-40B4-BE49-F238E27FC236}">
                <a16:creationId xmlns:a16="http://schemas.microsoft.com/office/drawing/2014/main" id="{DBE35671-BEBB-27A2-A4E6-41B8FC00F38A}"/>
              </a:ext>
            </a:extLst>
          </p:cNvPr>
          <p:cNvSpPr>
            <a:spLocks noGrp="1"/>
          </p:cNvSpPr>
          <p:nvPr>
            <p:ph type="body" sz="quarter" idx="13"/>
          </p:nvPr>
        </p:nvSpPr>
        <p:spPr>
          <a:xfrm>
            <a:off x="1131889" y="3709352"/>
            <a:ext cx="10602912" cy="1053148"/>
          </a:xfrm>
        </p:spPr>
        <p:txBody>
          <a:bodyPr/>
          <a:lstStyle/>
          <a:p>
            <a:r>
              <a:rPr lang="en-US" sz="2800" kern="1200" dirty="0">
                <a:solidFill>
                  <a:schemeClr val="bg1"/>
                </a:solidFill>
                <a:latin typeface="+mj-lt"/>
                <a:ea typeface="+mn-ea"/>
                <a:cs typeface="+mn-cs"/>
              </a:rPr>
              <a:t>Impact of management choices on the company life</a:t>
            </a:r>
          </a:p>
        </p:txBody>
      </p:sp>
    </p:spTree>
    <p:extLst>
      <p:ext uri="{BB962C8B-B14F-4D97-AF65-F5344CB8AC3E}">
        <p14:creationId xmlns:p14="http://schemas.microsoft.com/office/powerpoint/2010/main" val="3622320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4"/>
          <p:cNvSpPr>
            <a:spLocks noGrp="1"/>
          </p:cNvSpPr>
          <p:nvPr>
            <p:ph type="body" idx="1"/>
          </p:nvPr>
        </p:nvSpPr>
        <p:spPr/>
        <p:txBody>
          <a:bodyPr/>
          <a:lstStyle/>
          <a:p>
            <a:r>
              <a:rPr lang="en-US" sz="1600" dirty="0"/>
              <a:t>the business criteria in practice</a:t>
            </a:r>
            <a:endParaRPr lang="fr-BE" altLang="fr-FR" dirty="0"/>
          </a:p>
        </p:txBody>
      </p:sp>
      <p:sp>
        <p:nvSpPr>
          <p:cNvPr id="3" name="Text Placeholder 2">
            <a:extLst>
              <a:ext uri="{FF2B5EF4-FFF2-40B4-BE49-F238E27FC236}">
                <a16:creationId xmlns:a16="http://schemas.microsoft.com/office/drawing/2014/main" id="{499044FF-FD68-5C36-4608-CD799BB69696}"/>
              </a:ext>
            </a:extLst>
          </p:cNvPr>
          <p:cNvSpPr>
            <a:spLocks noGrp="1"/>
          </p:cNvSpPr>
          <p:nvPr>
            <p:ph type="body" sz="quarter" idx="19"/>
          </p:nvPr>
        </p:nvSpPr>
        <p:spPr/>
        <p:txBody>
          <a:bodyPr/>
          <a:lstStyle/>
          <a:p>
            <a:r>
              <a:rPr lang="fr-BE"/>
              <a:t>06</a:t>
            </a:r>
            <a:endParaRPr lang="en-US"/>
          </a:p>
        </p:txBody>
      </p:sp>
      <p:sp>
        <p:nvSpPr>
          <p:cNvPr id="58370" name="Title 1"/>
          <p:cNvSpPr>
            <a:spLocks noGrp="1"/>
          </p:cNvSpPr>
          <p:nvPr>
            <p:ph type="title"/>
          </p:nvPr>
        </p:nvSpPr>
        <p:spPr>
          <a:xfrm>
            <a:off x="1240581" y="831492"/>
            <a:ext cx="10800000" cy="335964"/>
          </a:xfrm>
        </p:spPr>
        <p:txBody>
          <a:bodyPr>
            <a:normAutofit/>
          </a:bodyPr>
          <a:lstStyle/>
          <a:p>
            <a:r>
              <a:rPr lang="en-US" altLang="fr-FR" dirty="0"/>
              <a:t>Impact of capital gain on tax PAYABLE</a:t>
            </a:r>
            <a:endParaRPr lang="fr-BE" altLang="fr-FR" dirty="0"/>
          </a:p>
        </p:txBody>
      </p:sp>
      <p:pic>
        <p:nvPicPr>
          <p:cNvPr id="23" name="Picture 22">
            <a:extLst>
              <a:ext uri="{FF2B5EF4-FFF2-40B4-BE49-F238E27FC236}">
                <a16:creationId xmlns:a16="http://schemas.microsoft.com/office/drawing/2014/main" id="{5AD87E94-BBBB-9FE9-F8C0-4C1DF0D961C3}"/>
              </a:ext>
            </a:extLst>
          </p:cNvPr>
          <p:cNvPicPr>
            <a:picLocks noChangeAspect="1"/>
          </p:cNvPicPr>
          <p:nvPr/>
        </p:nvPicPr>
        <p:blipFill>
          <a:blip r:embed="rId3"/>
          <a:stretch>
            <a:fillRect/>
          </a:stretch>
        </p:blipFill>
        <p:spPr>
          <a:xfrm>
            <a:off x="6141274" y="1403695"/>
            <a:ext cx="1298400" cy="967752"/>
          </a:xfrm>
          <a:prstGeom prst="rect">
            <a:avLst/>
          </a:prstGeom>
        </p:spPr>
      </p:pic>
      <p:sp>
        <p:nvSpPr>
          <p:cNvPr id="15" name="TextBox 14">
            <a:extLst>
              <a:ext uri="{FF2B5EF4-FFF2-40B4-BE49-F238E27FC236}">
                <a16:creationId xmlns:a16="http://schemas.microsoft.com/office/drawing/2014/main" id="{B7C19CE5-37BB-89A5-9B05-2E13BA8C8F1D}"/>
              </a:ext>
            </a:extLst>
          </p:cNvPr>
          <p:cNvSpPr txBox="1"/>
          <p:nvPr/>
        </p:nvSpPr>
        <p:spPr>
          <a:xfrm>
            <a:off x="7742034" y="1420379"/>
            <a:ext cx="4077108" cy="1292662"/>
          </a:xfrm>
          <a:prstGeom prst="rect">
            <a:avLst/>
          </a:prstGeom>
          <a:noFill/>
        </p:spPr>
        <p:txBody>
          <a:bodyPr wrap="square" rtlCol="0">
            <a:spAutoFit/>
          </a:bodyPr>
          <a:lstStyle/>
          <a:p>
            <a:r>
              <a:rPr lang="en-US" dirty="0"/>
              <a:t>Resale of a car purchased for 40,000 € cash 3 years ago</a:t>
            </a:r>
            <a:endParaRPr lang="fr-BE" dirty="0"/>
          </a:p>
          <a:p>
            <a:pPr marL="285750" indent="-285750">
              <a:buFont typeface="Arial" panose="020B0604020202020204" pitchFamily="34" charset="0"/>
              <a:buChar char="•"/>
            </a:pPr>
            <a:r>
              <a:rPr lang="en-US" sz="1400" dirty="0"/>
              <a:t>Depreciation period 4 years</a:t>
            </a:r>
          </a:p>
          <a:p>
            <a:pPr marL="285750" indent="-285750">
              <a:buFont typeface="Arial" panose="020B0604020202020204" pitchFamily="34" charset="0"/>
              <a:buChar char="•"/>
            </a:pPr>
            <a:r>
              <a:rPr lang="en-US" sz="1400" dirty="0"/>
              <a:t>Net book value 10,000 €</a:t>
            </a:r>
          </a:p>
          <a:p>
            <a:pPr marL="285750" indent="-285750">
              <a:buFont typeface="Arial" panose="020B0604020202020204" pitchFamily="34" charset="0"/>
              <a:buChar char="•"/>
            </a:pPr>
            <a:r>
              <a:rPr lang="en-US" sz="1400" dirty="0"/>
              <a:t>Resale value 25,000 €</a:t>
            </a:r>
          </a:p>
        </p:txBody>
      </p:sp>
      <p:sp>
        <p:nvSpPr>
          <p:cNvPr id="25" name="TextBox 24">
            <a:extLst>
              <a:ext uri="{FF2B5EF4-FFF2-40B4-BE49-F238E27FC236}">
                <a16:creationId xmlns:a16="http://schemas.microsoft.com/office/drawing/2014/main" id="{D6AF5D3B-9E36-1369-3740-C95D5473B11B}"/>
              </a:ext>
            </a:extLst>
          </p:cNvPr>
          <p:cNvSpPr txBox="1"/>
          <p:nvPr/>
        </p:nvSpPr>
        <p:spPr>
          <a:xfrm>
            <a:off x="7103533" y="6270406"/>
            <a:ext cx="3640667" cy="369332"/>
          </a:xfrm>
          <a:prstGeom prst="rect">
            <a:avLst/>
          </a:prstGeom>
          <a:solidFill>
            <a:schemeClr val="tx2"/>
          </a:solidFill>
        </p:spPr>
        <p:txBody>
          <a:bodyPr wrap="square" rtlCol="0">
            <a:spAutoFit/>
          </a:bodyPr>
          <a:lstStyle/>
          <a:p>
            <a:r>
              <a:rPr lang="fr-BE" dirty="0" err="1">
                <a:solidFill>
                  <a:schemeClr val="bg1"/>
                </a:solidFill>
                <a:latin typeface="+mj-lt"/>
              </a:rPr>
              <a:t>Additional</a:t>
            </a:r>
            <a:r>
              <a:rPr lang="fr-BE" dirty="0">
                <a:solidFill>
                  <a:schemeClr val="bg1"/>
                </a:solidFill>
                <a:latin typeface="+mj-lt"/>
              </a:rPr>
              <a:t> </a:t>
            </a:r>
            <a:r>
              <a:rPr lang="fr-BE" dirty="0" err="1">
                <a:solidFill>
                  <a:schemeClr val="bg1"/>
                </a:solidFill>
                <a:latin typeface="+mj-lt"/>
              </a:rPr>
              <a:t>tax</a:t>
            </a:r>
            <a:r>
              <a:rPr lang="fr-BE" dirty="0">
                <a:solidFill>
                  <a:schemeClr val="bg1"/>
                </a:solidFill>
                <a:latin typeface="+mj-lt"/>
              </a:rPr>
              <a:t> </a:t>
            </a:r>
            <a:r>
              <a:rPr lang="fr-BE" dirty="0" err="1">
                <a:solidFill>
                  <a:schemeClr val="bg1"/>
                </a:solidFill>
                <a:latin typeface="+mj-lt"/>
              </a:rPr>
              <a:t>cost</a:t>
            </a:r>
            <a:r>
              <a:rPr lang="fr-BE" dirty="0">
                <a:solidFill>
                  <a:schemeClr val="bg1"/>
                </a:solidFill>
                <a:latin typeface="+mj-lt"/>
              </a:rPr>
              <a:t> = 3 750 €</a:t>
            </a:r>
            <a:endParaRPr lang="en-US" dirty="0">
              <a:solidFill>
                <a:schemeClr val="bg1"/>
              </a:solidFill>
              <a:latin typeface="+mj-lt"/>
            </a:endParaRPr>
          </a:p>
        </p:txBody>
      </p:sp>
      <p:sp>
        <p:nvSpPr>
          <p:cNvPr id="2" name="TextBox 1">
            <a:extLst>
              <a:ext uri="{FF2B5EF4-FFF2-40B4-BE49-F238E27FC236}">
                <a16:creationId xmlns:a16="http://schemas.microsoft.com/office/drawing/2014/main" id="{B71C0EDF-D70B-F0D0-B4B4-255DC4B9C050}"/>
              </a:ext>
            </a:extLst>
          </p:cNvPr>
          <p:cNvSpPr txBox="1"/>
          <p:nvPr/>
        </p:nvSpPr>
        <p:spPr>
          <a:xfrm>
            <a:off x="6494787" y="2805187"/>
            <a:ext cx="5324355" cy="646331"/>
          </a:xfrm>
          <a:prstGeom prst="rect">
            <a:avLst/>
          </a:prstGeom>
          <a:solidFill>
            <a:schemeClr val="tx2"/>
          </a:solidFill>
        </p:spPr>
        <p:txBody>
          <a:bodyPr wrap="square" rtlCol="0">
            <a:spAutoFit/>
          </a:bodyPr>
          <a:lstStyle/>
          <a:p>
            <a:pPr algn="ctr"/>
            <a:r>
              <a:rPr lang="en-US" dirty="0">
                <a:solidFill>
                  <a:schemeClr val="bg1"/>
                </a:solidFill>
              </a:rPr>
              <a:t>What is the impact of this operation on the tax result of this company?</a:t>
            </a:r>
          </a:p>
        </p:txBody>
      </p:sp>
      <p:graphicFrame>
        <p:nvGraphicFramePr>
          <p:cNvPr id="11" name="Table 10">
            <a:extLst>
              <a:ext uri="{FF2B5EF4-FFF2-40B4-BE49-F238E27FC236}">
                <a16:creationId xmlns:a16="http://schemas.microsoft.com/office/drawing/2014/main" id="{3E219F17-40E5-3022-AEF9-E4BD1E7A6786}"/>
              </a:ext>
            </a:extLst>
          </p:cNvPr>
          <p:cNvGraphicFramePr>
            <a:graphicFrameLocks noGrp="1"/>
          </p:cNvGraphicFramePr>
          <p:nvPr>
            <p:extLst>
              <p:ext uri="{D42A27DB-BD31-4B8C-83A1-F6EECF244321}">
                <p14:modId xmlns:p14="http://schemas.microsoft.com/office/powerpoint/2010/main" val="1894273877"/>
              </p:ext>
            </p:extLst>
          </p:nvPr>
        </p:nvGraphicFramePr>
        <p:xfrm>
          <a:off x="5649169" y="3986344"/>
          <a:ext cx="6485681" cy="1997568"/>
        </p:xfrm>
        <a:graphic>
          <a:graphicData uri="http://schemas.openxmlformats.org/drawingml/2006/table">
            <a:tbl>
              <a:tblPr>
                <a:tableStyleId>{5C22544A-7EE6-4342-B048-85BDC9FD1C3A}</a:tableStyleId>
              </a:tblPr>
              <a:tblGrid>
                <a:gridCol w="1853793">
                  <a:extLst>
                    <a:ext uri="{9D8B030D-6E8A-4147-A177-3AD203B41FA5}">
                      <a16:colId xmlns:a16="http://schemas.microsoft.com/office/drawing/2014/main" val="879771615"/>
                    </a:ext>
                  </a:extLst>
                </a:gridCol>
                <a:gridCol w="1375544">
                  <a:extLst>
                    <a:ext uri="{9D8B030D-6E8A-4147-A177-3AD203B41FA5}">
                      <a16:colId xmlns:a16="http://schemas.microsoft.com/office/drawing/2014/main" val="3354635493"/>
                    </a:ext>
                  </a:extLst>
                </a:gridCol>
                <a:gridCol w="1875099">
                  <a:extLst>
                    <a:ext uri="{9D8B030D-6E8A-4147-A177-3AD203B41FA5}">
                      <a16:colId xmlns:a16="http://schemas.microsoft.com/office/drawing/2014/main" val="3790047878"/>
                    </a:ext>
                  </a:extLst>
                </a:gridCol>
                <a:gridCol w="1381245">
                  <a:extLst>
                    <a:ext uri="{9D8B030D-6E8A-4147-A177-3AD203B41FA5}">
                      <a16:colId xmlns:a16="http://schemas.microsoft.com/office/drawing/2014/main" val="3879191607"/>
                    </a:ext>
                  </a:extLst>
                </a:gridCol>
              </a:tblGrid>
              <a:tr h="182880">
                <a:tc gridSpan="4">
                  <a:txBody>
                    <a:bodyPr/>
                    <a:lstStyle/>
                    <a:p>
                      <a:pPr algn="ctr" fontAlgn="b"/>
                      <a:r>
                        <a:rPr lang="en-US" sz="1100" u="none" strike="noStrike" dirty="0">
                          <a:solidFill>
                            <a:schemeClr val="bg1"/>
                          </a:solidFill>
                          <a:effectLst/>
                          <a:latin typeface="+mj-lt"/>
                        </a:rPr>
                        <a:t>INCOME STATEMENT</a:t>
                      </a:r>
                      <a:endParaRPr lang="en-US" sz="1100" b="1" i="0" u="none" strike="noStrike" dirty="0">
                        <a:solidFill>
                          <a:schemeClr val="bg1"/>
                        </a:solidFill>
                        <a:effectLst/>
                        <a:latin typeface="+mj-lt"/>
                      </a:endParaRPr>
                    </a:p>
                  </a:txBody>
                  <a:tcPr marL="7620" marR="7620" marT="762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3102151"/>
                  </a:ext>
                </a:extLst>
              </a:tr>
              <a:tr h="182880">
                <a:tc gridSpan="2">
                  <a:txBody>
                    <a:bodyPr/>
                    <a:lstStyle/>
                    <a:p>
                      <a:pPr algn="ctr" fontAlgn="b"/>
                      <a:r>
                        <a:rPr lang="en-US" sz="1100" u="none" strike="noStrike" dirty="0">
                          <a:solidFill>
                            <a:schemeClr val="bg1"/>
                          </a:solidFill>
                          <a:effectLst/>
                          <a:latin typeface="+mj-lt"/>
                        </a:rPr>
                        <a:t>Charges</a:t>
                      </a:r>
                      <a:endParaRPr lang="en-US" sz="1100" b="0" i="0" u="none" strike="noStrike" dirty="0">
                        <a:solidFill>
                          <a:schemeClr val="bg1"/>
                        </a:solidFill>
                        <a:effectLst/>
                        <a:latin typeface="+mj-lt"/>
                      </a:endParaRPr>
                    </a:p>
                  </a:txBody>
                  <a:tcPr marL="7620" marR="7620" marT="7620" marB="0" anchor="b">
                    <a:solidFill>
                      <a:schemeClr val="bg1">
                        <a:lumMod val="50000"/>
                      </a:schemeClr>
                    </a:solidFill>
                  </a:tcPr>
                </a:tc>
                <a:tc hMerge="1">
                  <a:txBody>
                    <a:bodyPr/>
                    <a:lstStyle/>
                    <a:p>
                      <a:endParaRPr lang="en-US"/>
                    </a:p>
                  </a:txBody>
                  <a:tcPr/>
                </a:tc>
                <a:tc gridSpan="2">
                  <a:txBody>
                    <a:bodyPr/>
                    <a:lstStyle/>
                    <a:p>
                      <a:pPr algn="ctr" fontAlgn="b"/>
                      <a:r>
                        <a:rPr lang="en-US" sz="1100" b="0" i="0" u="none" strike="noStrike" dirty="0">
                          <a:solidFill>
                            <a:schemeClr val="bg1"/>
                          </a:solidFill>
                          <a:effectLst/>
                          <a:latin typeface="+mj-lt"/>
                        </a:rPr>
                        <a:t>Income</a:t>
                      </a:r>
                    </a:p>
                  </a:txBody>
                  <a:tcPr marL="7620" marR="7620" marT="7620" marB="0" anchor="b">
                    <a:solidFill>
                      <a:schemeClr val="bg1">
                        <a:lumMod val="50000"/>
                      </a:schemeClr>
                    </a:solidFill>
                  </a:tcPr>
                </a:tc>
                <a:tc hMerge="1">
                  <a:txBody>
                    <a:bodyPr/>
                    <a:lstStyle/>
                    <a:p>
                      <a:endParaRPr lang="en-US"/>
                    </a:p>
                  </a:txBody>
                  <a:tcPr/>
                </a:tc>
                <a:extLst>
                  <a:ext uri="{0D108BD9-81ED-4DB2-BD59-A6C34878D82A}">
                    <a16:rowId xmlns:a16="http://schemas.microsoft.com/office/drawing/2014/main" val="1925646977"/>
                  </a:ext>
                </a:extLst>
              </a:tr>
              <a:tr h="182880">
                <a:tc>
                  <a:txBody>
                    <a:bodyPr/>
                    <a:lstStyle/>
                    <a:p>
                      <a:pPr algn="l" fontAlgn="b"/>
                      <a:r>
                        <a:rPr lang="en-US" sz="1100" u="none" strike="noStrike" dirty="0">
                          <a:effectLst/>
                        </a:rPr>
                        <a:t>Operating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350.000 €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Turnover</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500.000 € </a:t>
                      </a:r>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350624086"/>
                  </a:ext>
                </a:extLst>
              </a:tr>
              <a:tr h="182880">
                <a:tc>
                  <a:txBody>
                    <a:bodyPr/>
                    <a:lstStyle/>
                    <a:p>
                      <a:pPr algn="l" fontAlgn="b"/>
                      <a:r>
                        <a:rPr lang="en-US" sz="1100" u="none" strike="noStrike" dirty="0">
                          <a:effectLst/>
                        </a:rPr>
                        <a:t>Financial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50.000 € </a:t>
                      </a:r>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987816887"/>
                  </a:ext>
                </a:extLst>
              </a:tr>
              <a:tr h="182880">
                <a:tc>
                  <a:txBody>
                    <a:bodyPr/>
                    <a:lstStyle/>
                    <a:p>
                      <a:pPr algn="l" fontAlgn="b"/>
                      <a:r>
                        <a:rPr lang="en-US" sz="1100" u="none" strike="noStrike" dirty="0">
                          <a:effectLst/>
                        </a:rPr>
                        <a:t>Depreciation</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25.000 € </a:t>
                      </a:r>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639089943"/>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solidFill>
                      <a:srgbClr val="E8E8ED"/>
                    </a:solidFill>
                  </a:tcPr>
                </a:tc>
                <a:extLst>
                  <a:ext uri="{0D108BD9-81ED-4DB2-BD59-A6C34878D82A}">
                    <a16:rowId xmlns:a16="http://schemas.microsoft.com/office/drawing/2014/main" val="4228611742"/>
                  </a:ext>
                </a:extLst>
              </a:tr>
              <a:tr h="182880">
                <a:tc>
                  <a:txBody>
                    <a:bodyPr/>
                    <a:lstStyle/>
                    <a:p>
                      <a:pPr algn="l" fontAlgn="b"/>
                      <a:r>
                        <a:rPr lang="en-US" sz="1100" u="none" strike="noStrike" dirty="0">
                          <a:effectLst/>
                          <a:latin typeface="+mj-lt"/>
                        </a:rPr>
                        <a:t>Total charges</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en-US" sz="1100" u="none" strike="noStrike" dirty="0">
                          <a:effectLst/>
                          <a:latin typeface="+mj-lt"/>
                        </a:rPr>
                        <a:t>            425.000 € </a:t>
                      </a:r>
                      <a:endParaRPr lang="en-US" sz="1100" b="0" i="0" u="none" strike="noStrike" dirty="0">
                        <a:solidFill>
                          <a:srgbClr val="000000"/>
                        </a:solidFill>
                        <a:effectLst/>
                        <a:latin typeface="+mj-lt"/>
                      </a:endParaRPr>
                    </a:p>
                  </a:txBody>
                  <a:tcPr marL="7620" marR="7620" marT="7620" marB="0" anchor="b"/>
                </a:tc>
                <a:tc>
                  <a:txBody>
                    <a:bodyPr/>
                    <a:lstStyle/>
                    <a:p>
                      <a:pPr algn="l" fontAlgn="b"/>
                      <a:r>
                        <a:rPr lang="en-US" sz="1100" u="none" strike="noStrike" dirty="0">
                          <a:effectLst/>
                          <a:latin typeface="+mj-lt"/>
                        </a:rPr>
                        <a:t>Total pro</a:t>
                      </a:r>
                      <a:endParaRPr lang="en-US" sz="1100" b="0" i="0" u="none" strike="noStrike" dirty="0">
                        <a:solidFill>
                          <a:srgbClr val="000000"/>
                        </a:solidFill>
                        <a:effectLst/>
                        <a:latin typeface="+mj-lt"/>
                      </a:endParaRPr>
                    </a:p>
                  </a:txBody>
                  <a:tcPr marL="7620" marR="7620" marT="7620" marB="0" anchor="b"/>
                </a:tc>
                <a:tc>
                  <a:txBody>
                    <a:bodyPr/>
                    <a:lstStyle/>
                    <a:p>
                      <a:pPr algn="r" fontAlgn="b"/>
                      <a:endParaRPr lang="en-US" sz="11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020938805"/>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err="1">
                          <a:effectLst/>
                        </a:rPr>
                        <a:t>Résultat</a:t>
                      </a:r>
                      <a:r>
                        <a:rPr lang="en-US" sz="1100" u="none" strike="noStrike" dirty="0">
                          <a:effectLst/>
                        </a:rPr>
                        <a:t> courant </a:t>
                      </a:r>
                      <a:r>
                        <a:rPr lang="en-US" sz="1100" u="none" strike="noStrike" dirty="0" err="1">
                          <a:effectLst/>
                        </a:rPr>
                        <a:t>avant</a:t>
                      </a:r>
                      <a:r>
                        <a:rPr lang="en-US" sz="1100" u="none" strike="noStrike" dirty="0">
                          <a:effectLst/>
                        </a:rPr>
                        <a:t> </a:t>
                      </a:r>
                      <a:r>
                        <a:rPr lang="en-US" sz="1100" u="none" strike="noStrike" dirty="0" err="1">
                          <a:effectLst/>
                        </a:rPr>
                        <a:t>impôt</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088720313"/>
                  </a:ext>
                </a:extLst>
              </a:tr>
              <a:tr h="191628">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err="1">
                          <a:effectLst/>
                        </a:rPr>
                        <a:t>Impôt</a:t>
                      </a:r>
                      <a:r>
                        <a:rPr lang="en-US" sz="1100" u="none" strike="noStrike" dirty="0">
                          <a:effectLst/>
                        </a:rPr>
                        <a:t> sur le </a:t>
                      </a:r>
                      <a:r>
                        <a:rPr lang="en-US" sz="1100" u="none" strike="noStrike" dirty="0" err="1">
                          <a:effectLst/>
                        </a:rPr>
                        <a:t>résultat</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1" i="0" u="none" strike="noStrike">
                        <a:solidFill>
                          <a:srgbClr val="000000"/>
                        </a:solidFill>
                        <a:effectLst/>
                        <a:latin typeface="Encode Sans Expanded" panose="00000505000000000000" pitchFamily="2" charset="0"/>
                      </a:endParaRPr>
                    </a:p>
                  </a:txBody>
                  <a:tcPr marL="7620" marR="7620" marT="7620" marB="0" anchor="b">
                    <a:solidFill>
                      <a:srgbClr val="E8E8ED"/>
                    </a:solidFill>
                  </a:tcPr>
                </a:tc>
                <a:extLst>
                  <a:ext uri="{0D108BD9-81ED-4DB2-BD59-A6C34878D82A}">
                    <a16:rowId xmlns:a16="http://schemas.microsoft.com/office/drawing/2014/main" val="792073073"/>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Tax result</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742730426"/>
                  </a:ext>
                </a:extLst>
              </a:tr>
            </a:tbl>
          </a:graphicData>
        </a:graphic>
      </p:graphicFrame>
      <p:graphicFrame>
        <p:nvGraphicFramePr>
          <p:cNvPr id="4" name="Table 3">
            <a:extLst>
              <a:ext uri="{FF2B5EF4-FFF2-40B4-BE49-F238E27FC236}">
                <a16:creationId xmlns:a16="http://schemas.microsoft.com/office/drawing/2014/main" id="{6746008F-65CD-4E7E-BEB9-A18034B62C45}"/>
              </a:ext>
            </a:extLst>
          </p:cNvPr>
          <p:cNvGraphicFramePr>
            <a:graphicFrameLocks noGrp="1"/>
          </p:cNvGraphicFramePr>
          <p:nvPr>
            <p:extLst>
              <p:ext uri="{D42A27DB-BD31-4B8C-83A1-F6EECF244321}">
                <p14:modId xmlns:p14="http://schemas.microsoft.com/office/powerpoint/2010/main" val="3349525817"/>
              </p:ext>
            </p:extLst>
          </p:nvPr>
        </p:nvGraphicFramePr>
        <p:xfrm>
          <a:off x="8878506" y="4892540"/>
          <a:ext cx="3256344" cy="923148"/>
        </p:xfrm>
        <a:graphic>
          <a:graphicData uri="http://schemas.openxmlformats.org/drawingml/2006/table">
            <a:tbl>
              <a:tblPr>
                <a:tableStyleId>{5C22544A-7EE6-4342-B048-85BDC9FD1C3A}</a:tableStyleId>
              </a:tblPr>
              <a:tblGrid>
                <a:gridCol w="1875099">
                  <a:extLst>
                    <a:ext uri="{9D8B030D-6E8A-4147-A177-3AD203B41FA5}">
                      <a16:colId xmlns:a16="http://schemas.microsoft.com/office/drawing/2014/main" val="4132769881"/>
                    </a:ext>
                  </a:extLst>
                </a:gridCol>
                <a:gridCol w="1381245">
                  <a:extLst>
                    <a:ext uri="{9D8B030D-6E8A-4147-A177-3AD203B41FA5}">
                      <a16:colId xmlns:a16="http://schemas.microsoft.com/office/drawing/2014/main" val="2289155276"/>
                    </a:ext>
                  </a:extLst>
                </a:gridCol>
              </a:tblGrid>
              <a:tr h="182880">
                <a:tc>
                  <a:txBody>
                    <a:bodyPr/>
                    <a:lstStyle/>
                    <a:p>
                      <a:pPr algn="l" fontAlgn="b"/>
                      <a:r>
                        <a:rPr lang="en-US" sz="1100" u="none" strike="noStrike" dirty="0">
                          <a:effectLst/>
                          <a:latin typeface="+mj-lt"/>
                        </a:rPr>
                        <a:t>Exceptional income</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en-US" sz="1100" u="none" strike="noStrike">
                          <a:effectLst/>
                          <a:latin typeface="+mj-lt"/>
                        </a:rPr>
                        <a:t>            15.000 € </a:t>
                      </a:r>
                      <a:endParaRPr lang="en-US" sz="1100" b="0" i="0" u="none" strike="noStrike">
                        <a:solidFill>
                          <a:srgbClr val="000000"/>
                        </a:solidFill>
                        <a:effectLst/>
                        <a:latin typeface="+mj-lt"/>
                      </a:endParaRPr>
                    </a:p>
                  </a:txBody>
                  <a:tcPr marL="7620" marR="7620" marT="7620" marB="0" anchor="b">
                    <a:solidFill>
                      <a:schemeClr val="accent6"/>
                    </a:solidFill>
                  </a:tcPr>
                </a:tc>
                <a:extLst>
                  <a:ext uri="{0D108BD9-81ED-4DB2-BD59-A6C34878D82A}">
                    <a16:rowId xmlns:a16="http://schemas.microsoft.com/office/drawing/2014/main" val="38304519"/>
                  </a:ext>
                </a:extLst>
              </a:tr>
              <a:tr h="182880">
                <a:tc>
                  <a:txBody>
                    <a:bodyPr/>
                    <a:lstStyle/>
                    <a:p>
                      <a:pPr algn="l" fontAlgn="b"/>
                      <a:r>
                        <a:rPr lang="en-US" sz="1100" u="none" strike="noStrike" dirty="0">
                          <a:effectLst/>
                          <a:latin typeface="+mj-lt"/>
                        </a:rPr>
                        <a:t>Total income</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en-US" sz="1100" u="none" strike="noStrike">
                          <a:effectLst/>
                          <a:latin typeface="+mj-lt"/>
                        </a:rPr>
                        <a:t>          515.000 € </a:t>
                      </a:r>
                      <a:endParaRPr lang="en-US" sz="11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3867353422"/>
                  </a:ext>
                </a:extLst>
              </a:tr>
              <a:tr h="182880">
                <a:tc>
                  <a:txBody>
                    <a:bodyPr/>
                    <a:lstStyle/>
                    <a:p>
                      <a:pPr algn="l" fontAlgn="b"/>
                      <a:r>
                        <a:rPr lang="en-US" sz="1100" u="none" strike="noStrike" dirty="0">
                          <a:effectLst/>
                        </a:rPr>
                        <a:t>Current result before tax</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90.000 € </a:t>
                      </a:r>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576243045"/>
                  </a:ext>
                </a:extLst>
              </a:tr>
              <a:tr h="191628">
                <a:tc>
                  <a:txBody>
                    <a:bodyPr/>
                    <a:lstStyle/>
                    <a:p>
                      <a:pPr algn="l" fontAlgn="b"/>
                      <a:r>
                        <a:rPr lang="en-US" sz="1100" u="none" strike="noStrike" dirty="0">
                          <a:effectLst/>
                          <a:latin typeface="+mj-lt"/>
                        </a:rPr>
                        <a:t>Income tax</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en-US" sz="1100" u="none" strike="noStrike">
                          <a:effectLst/>
                          <a:latin typeface="+mj-lt"/>
                        </a:rPr>
                        <a:t>            22.500 € </a:t>
                      </a:r>
                      <a:endParaRPr lang="en-US" sz="1100" b="1" i="0" u="none" strike="noStrike">
                        <a:solidFill>
                          <a:srgbClr val="000000"/>
                        </a:solidFill>
                        <a:effectLst/>
                        <a:latin typeface="+mj-lt"/>
                      </a:endParaRPr>
                    </a:p>
                  </a:txBody>
                  <a:tcPr marL="7620" marR="7620" marT="7620" marB="0" anchor="b">
                    <a:solidFill>
                      <a:schemeClr val="accent4"/>
                    </a:solidFill>
                  </a:tcPr>
                </a:tc>
                <a:extLst>
                  <a:ext uri="{0D108BD9-81ED-4DB2-BD59-A6C34878D82A}">
                    <a16:rowId xmlns:a16="http://schemas.microsoft.com/office/drawing/2014/main" val="4160581806"/>
                  </a:ext>
                </a:extLst>
              </a:tr>
              <a:tr h="182880">
                <a:tc>
                  <a:txBody>
                    <a:bodyPr/>
                    <a:lstStyle/>
                    <a:p>
                      <a:pPr algn="l" fontAlgn="b"/>
                      <a:r>
                        <a:rPr lang="en-US" sz="1100" u="none" strike="noStrike" dirty="0">
                          <a:effectLst/>
                        </a:rPr>
                        <a:t>Result after tax</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67.500 €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3026853303"/>
                  </a:ext>
                </a:extLst>
              </a:tr>
            </a:tbl>
          </a:graphicData>
        </a:graphic>
      </p:graphicFrame>
      <p:pic>
        <p:nvPicPr>
          <p:cNvPr id="16" name="Picture 2" descr="Drapeaux Monde Banque d'images et photos libres de droit - iStock">
            <a:extLst>
              <a:ext uri="{FF2B5EF4-FFF2-40B4-BE49-F238E27FC236}">
                <a16:creationId xmlns:a16="http://schemas.microsoft.com/office/drawing/2014/main" id="{BF7D4AF2-42CF-A276-DCE9-52BE716BA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8BFADD6B-FF3C-8703-E451-47E10451EC6D}"/>
              </a:ext>
            </a:extLst>
          </p:cNvPr>
          <p:cNvGraphicFramePr>
            <a:graphicFrameLocks noGrp="1"/>
          </p:cNvGraphicFramePr>
          <p:nvPr>
            <p:extLst>
              <p:ext uri="{D42A27DB-BD31-4B8C-83A1-F6EECF244321}">
                <p14:modId xmlns:p14="http://schemas.microsoft.com/office/powerpoint/2010/main" val="4160075922"/>
              </p:ext>
            </p:extLst>
          </p:nvPr>
        </p:nvGraphicFramePr>
        <p:xfrm>
          <a:off x="90365" y="1726602"/>
          <a:ext cx="6197112" cy="1805940"/>
        </p:xfrm>
        <a:graphic>
          <a:graphicData uri="http://schemas.openxmlformats.org/drawingml/2006/table">
            <a:tbl>
              <a:tblPr>
                <a:tableStyleId>{5C22544A-7EE6-4342-B048-85BDC9FD1C3A}</a:tableStyleId>
              </a:tblPr>
              <a:tblGrid>
                <a:gridCol w="1651055">
                  <a:extLst>
                    <a:ext uri="{9D8B030D-6E8A-4147-A177-3AD203B41FA5}">
                      <a16:colId xmlns:a16="http://schemas.microsoft.com/office/drawing/2014/main" val="1495161862"/>
                    </a:ext>
                  </a:extLst>
                </a:gridCol>
                <a:gridCol w="1636953">
                  <a:extLst>
                    <a:ext uri="{9D8B030D-6E8A-4147-A177-3AD203B41FA5}">
                      <a16:colId xmlns:a16="http://schemas.microsoft.com/office/drawing/2014/main" val="4177304637"/>
                    </a:ext>
                  </a:extLst>
                </a:gridCol>
                <a:gridCol w="1597307">
                  <a:extLst>
                    <a:ext uri="{9D8B030D-6E8A-4147-A177-3AD203B41FA5}">
                      <a16:colId xmlns:a16="http://schemas.microsoft.com/office/drawing/2014/main" val="1950656496"/>
                    </a:ext>
                  </a:extLst>
                </a:gridCol>
                <a:gridCol w="1311797">
                  <a:extLst>
                    <a:ext uri="{9D8B030D-6E8A-4147-A177-3AD203B41FA5}">
                      <a16:colId xmlns:a16="http://schemas.microsoft.com/office/drawing/2014/main" val="1872082477"/>
                    </a:ext>
                  </a:extLst>
                </a:gridCol>
              </a:tblGrid>
              <a:tr h="182880">
                <a:tc gridSpan="4">
                  <a:txBody>
                    <a:bodyPr/>
                    <a:lstStyle/>
                    <a:p>
                      <a:pPr algn="ctr" fontAlgn="b"/>
                      <a:r>
                        <a:rPr lang="en-US" sz="1100" u="none" strike="noStrike" kern="1200" dirty="0">
                          <a:solidFill>
                            <a:schemeClr val="bg1"/>
                          </a:solidFill>
                          <a:effectLst/>
                          <a:latin typeface="+mj-lt"/>
                          <a:ea typeface="+mn-ea"/>
                          <a:cs typeface="+mn-cs"/>
                        </a:rPr>
                        <a:t>INCOME STATEMENT</a:t>
                      </a:r>
                    </a:p>
                  </a:txBody>
                  <a:tcPr marL="7620" marR="7620" marT="762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5849554"/>
                  </a:ext>
                </a:extLst>
              </a:tr>
              <a:tr h="182880">
                <a:tc gridSpan="2">
                  <a:txBody>
                    <a:bodyPr/>
                    <a:lstStyle/>
                    <a:p>
                      <a:pPr algn="ctr" fontAlgn="b"/>
                      <a:r>
                        <a:rPr lang="en-US" sz="1100" u="none" strike="noStrike" dirty="0">
                          <a:solidFill>
                            <a:schemeClr val="bg1"/>
                          </a:solidFill>
                          <a:effectLst/>
                          <a:latin typeface="+mj-lt"/>
                        </a:rPr>
                        <a:t>Charges</a:t>
                      </a:r>
                      <a:endParaRPr lang="en-US" sz="1100" b="0" i="0" u="none" strike="noStrike" dirty="0">
                        <a:solidFill>
                          <a:schemeClr val="bg1"/>
                        </a:solidFill>
                        <a:effectLst/>
                        <a:latin typeface="+mj-lt"/>
                      </a:endParaRPr>
                    </a:p>
                  </a:txBody>
                  <a:tcPr marL="7620" marR="7620" marT="7620" marB="0" anchor="b">
                    <a:solidFill>
                      <a:schemeClr val="bg1">
                        <a:lumMod val="50000"/>
                      </a:schemeClr>
                    </a:solidFill>
                  </a:tcPr>
                </a:tc>
                <a:tc hMerge="1">
                  <a:txBody>
                    <a:bodyPr/>
                    <a:lstStyle/>
                    <a:p>
                      <a:endParaRPr lang="en-US"/>
                    </a:p>
                  </a:txBody>
                  <a:tcPr/>
                </a:tc>
                <a:tc gridSpan="2">
                  <a:txBody>
                    <a:bodyPr/>
                    <a:lstStyle/>
                    <a:p>
                      <a:pPr algn="ctr" fontAlgn="b"/>
                      <a:r>
                        <a:rPr lang="en-US" sz="1100" b="0" i="0" u="none" strike="noStrike" dirty="0">
                          <a:solidFill>
                            <a:schemeClr val="bg1"/>
                          </a:solidFill>
                          <a:effectLst/>
                          <a:latin typeface="+mj-lt"/>
                        </a:rPr>
                        <a:t>Income</a:t>
                      </a:r>
                    </a:p>
                  </a:txBody>
                  <a:tcPr marL="7620" marR="7620" marT="7620" marB="0" anchor="b">
                    <a:solidFill>
                      <a:schemeClr val="bg1">
                        <a:lumMod val="50000"/>
                      </a:schemeClr>
                    </a:solidFill>
                  </a:tcPr>
                </a:tc>
                <a:tc hMerge="1">
                  <a:txBody>
                    <a:bodyPr/>
                    <a:lstStyle/>
                    <a:p>
                      <a:endParaRPr lang="en-US"/>
                    </a:p>
                  </a:txBody>
                  <a:tcPr/>
                </a:tc>
                <a:extLst>
                  <a:ext uri="{0D108BD9-81ED-4DB2-BD59-A6C34878D82A}">
                    <a16:rowId xmlns:a16="http://schemas.microsoft.com/office/drawing/2014/main" val="2756540838"/>
                  </a:ext>
                </a:extLst>
              </a:tr>
              <a:tr h="182880">
                <a:tc>
                  <a:txBody>
                    <a:bodyPr/>
                    <a:lstStyle/>
                    <a:p>
                      <a:pPr algn="l" fontAlgn="b"/>
                      <a:r>
                        <a:rPr lang="en-US" sz="1100" u="none" strike="noStrike" dirty="0">
                          <a:effectLst/>
                        </a:rPr>
                        <a:t>Operating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350.000 €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Turnover</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500.000 € </a:t>
                      </a:r>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551569732"/>
                  </a:ext>
                </a:extLst>
              </a:tr>
              <a:tr h="182880">
                <a:tc>
                  <a:txBody>
                    <a:bodyPr/>
                    <a:lstStyle/>
                    <a:p>
                      <a:pPr algn="l" fontAlgn="b"/>
                      <a:r>
                        <a:rPr lang="en-US" sz="1100" u="none" strike="noStrike" dirty="0">
                          <a:effectLst/>
                        </a:rPr>
                        <a:t>Financial charges</a:t>
                      </a:r>
                    </a:p>
                  </a:txBody>
                  <a:tcPr marL="7620" marR="7620" marT="7620" marB="0" anchor="b"/>
                </a:tc>
                <a:tc>
                  <a:txBody>
                    <a:bodyPr/>
                    <a:lstStyle/>
                    <a:p>
                      <a:pPr algn="r" fontAlgn="b"/>
                      <a:r>
                        <a:rPr lang="en-US" sz="1100" u="none" strike="noStrike">
                          <a:effectLst/>
                        </a:rPr>
                        <a:t>               50.000 € </a:t>
                      </a:r>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804565463"/>
                  </a:ext>
                </a:extLst>
              </a:tr>
              <a:tr h="182880">
                <a:tc>
                  <a:txBody>
                    <a:bodyPr/>
                    <a:lstStyle/>
                    <a:p>
                      <a:pPr algn="l" fontAlgn="b"/>
                      <a:r>
                        <a:rPr lang="en-US" sz="1100" u="none" strike="noStrike" dirty="0">
                          <a:effectLst/>
                        </a:rPr>
                        <a:t>Depreciation</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a:effectLst/>
                        </a:rPr>
                        <a:t>               25.000 € </a:t>
                      </a:r>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720629538"/>
                  </a:ext>
                </a:extLst>
              </a:tr>
              <a:tr h="182880">
                <a:tc>
                  <a:txBody>
                    <a:bodyPr/>
                    <a:lstStyle/>
                    <a:p>
                      <a:pPr algn="l" fontAlgn="b"/>
                      <a:r>
                        <a:rPr lang="fr-BE" sz="1100" b="0" i="0" u="none" strike="noStrike" dirty="0">
                          <a:solidFill>
                            <a:srgbClr val="000000"/>
                          </a:solidFill>
                          <a:effectLst/>
                          <a:latin typeface="+mj-lt"/>
                        </a:rPr>
                        <a:t>Total charges</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fr-BE" sz="1100" b="0" i="0" u="none" strike="noStrike">
                          <a:solidFill>
                            <a:srgbClr val="000000"/>
                          </a:solidFill>
                          <a:effectLst/>
                          <a:latin typeface="+mj-lt"/>
                        </a:rPr>
                        <a:t>425 000 €</a:t>
                      </a:r>
                      <a:endParaRPr lang="en-US" sz="1100" b="0" i="0" u="none" strike="noStrike">
                        <a:solidFill>
                          <a:srgbClr val="000000"/>
                        </a:solidFill>
                        <a:effectLst/>
                        <a:latin typeface="+mj-lt"/>
                      </a:endParaRPr>
                    </a:p>
                  </a:txBody>
                  <a:tcPr marL="7620" marR="7620" marT="7620" marB="0" anchor="b">
                    <a:solidFill>
                      <a:srgbClr val="E8E8ED"/>
                    </a:solidFill>
                  </a:tcPr>
                </a:tc>
                <a:tc>
                  <a:txBody>
                    <a:bodyPr/>
                    <a:lstStyle/>
                    <a:p>
                      <a:pPr algn="l" fontAlgn="b"/>
                      <a:r>
                        <a:rPr lang="en-US" sz="1100" b="0" i="0" u="none" strike="noStrike" kern="1200" dirty="0">
                          <a:solidFill>
                            <a:srgbClr val="000000"/>
                          </a:solidFill>
                          <a:effectLst/>
                          <a:latin typeface="+mj-lt"/>
                          <a:ea typeface="+mn-ea"/>
                          <a:cs typeface="+mn-cs"/>
                        </a:rPr>
                        <a:t>Total income</a:t>
                      </a:r>
                    </a:p>
                  </a:txBody>
                  <a:tcPr marL="7620" marR="7620" marT="7620" marB="0" anchor="b"/>
                </a:tc>
                <a:tc>
                  <a:txBody>
                    <a:bodyPr/>
                    <a:lstStyle/>
                    <a:p>
                      <a:pPr algn="r" fontAlgn="b"/>
                      <a:r>
                        <a:rPr lang="en-US" sz="1100" b="0" i="0" u="none" strike="noStrike" kern="1200">
                          <a:solidFill>
                            <a:srgbClr val="000000"/>
                          </a:solidFill>
                          <a:effectLst/>
                          <a:latin typeface="+mj-lt"/>
                          <a:ea typeface="+mn-ea"/>
                          <a:cs typeface="+mn-cs"/>
                        </a:rPr>
                        <a:t>          500.000 € </a:t>
                      </a:r>
                    </a:p>
                  </a:txBody>
                  <a:tcPr marL="7620" marR="7620" marT="7620" marB="0" anchor="b"/>
                </a:tc>
                <a:extLst>
                  <a:ext uri="{0D108BD9-81ED-4DB2-BD59-A6C34878D82A}">
                    <a16:rowId xmlns:a16="http://schemas.microsoft.com/office/drawing/2014/main" val="1818906874"/>
                  </a:ext>
                </a:extLst>
              </a:tr>
              <a:tr h="182880">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dk1"/>
                          </a:solidFill>
                          <a:effectLst/>
                          <a:latin typeface="+mn-lt"/>
                          <a:ea typeface="+mn-ea"/>
                          <a:cs typeface="+mn-cs"/>
                        </a:rPr>
                        <a:t>Current result before tax</a:t>
                      </a:r>
                    </a:p>
                  </a:txBody>
                  <a:tcPr marL="7620" marR="7620" marT="7620" marB="0" anchor="b"/>
                </a:tc>
                <a:tc>
                  <a:txBody>
                    <a:bodyPr/>
                    <a:lstStyle/>
                    <a:p>
                      <a:pPr algn="r" fontAlgn="b"/>
                      <a:r>
                        <a:rPr lang="fr-BE" sz="1100" u="none" strike="noStrike" kern="1200">
                          <a:solidFill>
                            <a:schemeClr val="dk1"/>
                          </a:solidFill>
                          <a:effectLst/>
                          <a:latin typeface="+mn-lt"/>
                          <a:ea typeface="+mn-ea"/>
                          <a:cs typeface="+mn-cs"/>
                        </a:rPr>
                        <a:t>75 000 €</a:t>
                      </a:r>
                      <a:endParaRPr lang="en-US" sz="11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3486242687"/>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dk1"/>
                          </a:solidFill>
                          <a:effectLst/>
                          <a:latin typeface="+mj-lt"/>
                          <a:ea typeface="+mn-ea"/>
                          <a:cs typeface="+mn-cs"/>
                        </a:rPr>
                        <a:t>Income tax</a:t>
                      </a:r>
                    </a:p>
                  </a:txBody>
                  <a:tcPr marL="7620" marR="7620" marT="7620" marB="0" anchor="b"/>
                </a:tc>
                <a:tc>
                  <a:txBody>
                    <a:bodyPr/>
                    <a:lstStyle/>
                    <a:p>
                      <a:pPr algn="r" fontAlgn="b"/>
                      <a:r>
                        <a:rPr lang="fr-BE" sz="1100" u="none" strike="noStrike" kern="1200">
                          <a:solidFill>
                            <a:schemeClr val="dk1"/>
                          </a:solidFill>
                          <a:effectLst/>
                          <a:latin typeface="+mj-lt"/>
                          <a:ea typeface="+mn-ea"/>
                          <a:cs typeface="+mn-cs"/>
                        </a:rPr>
                        <a:t>18 750 €</a:t>
                      </a:r>
                      <a:endParaRPr lang="en-US" sz="1100" u="none" strike="noStrike" kern="1200">
                        <a:solidFill>
                          <a:schemeClr val="dk1"/>
                        </a:solidFill>
                        <a:effectLst/>
                        <a:latin typeface="+mj-lt"/>
                        <a:ea typeface="+mn-ea"/>
                        <a:cs typeface="+mn-cs"/>
                      </a:endParaRPr>
                    </a:p>
                  </a:txBody>
                  <a:tcPr marL="7620" marR="7620" marT="7620" marB="0" anchor="b">
                    <a:solidFill>
                      <a:schemeClr val="accent4"/>
                    </a:solidFill>
                  </a:tcPr>
                </a:tc>
                <a:extLst>
                  <a:ext uri="{0D108BD9-81ED-4DB2-BD59-A6C34878D82A}">
                    <a16:rowId xmlns:a16="http://schemas.microsoft.com/office/drawing/2014/main" val="4008001475"/>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tx1"/>
                          </a:solidFill>
                          <a:effectLst/>
                          <a:latin typeface="+mn-lt"/>
                          <a:ea typeface="+mn-ea"/>
                          <a:cs typeface="+mn-cs"/>
                        </a:rPr>
                        <a:t>Result after tax</a:t>
                      </a:r>
                    </a:p>
                  </a:txBody>
                  <a:tcPr marL="7620" marR="7620" marT="7620" marB="0" anchor="b"/>
                </a:tc>
                <a:tc>
                  <a:txBody>
                    <a:bodyPr/>
                    <a:lstStyle/>
                    <a:p>
                      <a:pPr algn="r" fontAlgn="b"/>
                      <a:r>
                        <a:rPr lang="fr-BE" sz="1100" u="none" strike="noStrike" kern="1200" dirty="0">
                          <a:solidFill>
                            <a:schemeClr val="tx1"/>
                          </a:solidFill>
                          <a:effectLst/>
                          <a:latin typeface="+mn-lt"/>
                          <a:ea typeface="+mn-ea"/>
                          <a:cs typeface="+mn-cs"/>
                        </a:rPr>
                        <a:t>56 250 €</a:t>
                      </a:r>
                      <a:endParaRPr lang="en-US" sz="1100" u="none" strike="noStrike" kern="1200" dirty="0">
                        <a:solidFill>
                          <a:schemeClr val="tx1"/>
                        </a:solidFill>
                        <a:effectLst/>
                        <a:latin typeface="+mn-lt"/>
                        <a:ea typeface="+mn-ea"/>
                        <a:cs typeface="+mn-cs"/>
                      </a:endParaRPr>
                    </a:p>
                  </a:txBody>
                  <a:tcPr marL="7620" marR="7620" marT="7620" marB="0" anchor="b"/>
                </a:tc>
                <a:extLst>
                  <a:ext uri="{0D108BD9-81ED-4DB2-BD59-A6C34878D82A}">
                    <a16:rowId xmlns:a16="http://schemas.microsoft.com/office/drawing/2014/main" val="867486500"/>
                  </a:ext>
                </a:extLst>
              </a:tr>
            </a:tbl>
          </a:graphicData>
        </a:graphic>
      </p:graphicFrame>
    </p:spTree>
    <p:extLst>
      <p:ext uri="{BB962C8B-B14F-4D97-AF65-F5344CB8AC3E}">
        <p14:creationId xmlns:p14="http://schemas.microsoft.com/office/powerpoint/2010/main" val="305467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4"/>
          <p:cNvSpPr>
            <a:spLocks noGrp="1"/>
          </p:cNvSpPr>
          <p:nvPr>
            <p:ph type="body" idx="1"/>
          </p:nvPr>
        </p:nvSpPr>
        <p:spPr/>
        <p:txBody>
          <a:bodyPr/>
          <a:lstStyle/>
          <a:p>
            <a:r>
              <a:rPr lang="en-US" sz="1600" dirty="0"/>
              <a:t>the business criteria in practice</a:t>
            </a:r>
            <a:endParaRPr lang="fr-BE" altLang="fr-FR" dirty="0"/>
          </a:p>
        </p:txBody>
      </p:sp>
      <p:sp>
        <p:nvSpPr>
          <p:cNvPr id="3" name="Text Placeholder 2">
            <a:extLst>
              <a:ext uri="{FF2B5EF4-FFF2-40B4-BE49-F238E27FC236}">
                <a16:creationId xmlns:a16="http://schemas.microsoft.com/office/drawing/2014/main" id="{499044FF-FD68-5C36-4608-CD799BB69696}"/>
              </a:ext>
            </a:extLst>
          </p:cNvPr>
          <p:cNvSpPr>
            <a:spLocks noGrp="1"/>
          </p:cNvSpPr>
          <p:nvPr>
            <p:ph type="body" sz="quarter" idx="19"/>
          </p:nvPr>
        </p:nvSpPr>
        <p:spPr/>
        <p:txBody>
          <a:bodyPr/>
          <a:lstStyle/>
          <a:p>
            <a:r>
              <a:rPr lang="fr-BE"/>
              <a:t>06</a:t>
            </a:r>
            <a:endParaRPr lang="en-US"/>
          </a:p>
        </p:txBody>
      </p:sp>
      <p:sp>
        <p:nvSpPr>
          <p:cNvPr id="58370" name="Title 1"/>
          <p:cNvSpPr>
            <a:spLocks noGrp="1"/>
          </p:cNvSpPr>
          <p:nvPr>
            <p:ph type="title"/>
          </p:nvPr>
        </p:nvSpPr>
        <p:spPr>
          <a:xfrm>
            <a:off x="1259332" y="827722"/>
            <a:ext cx="10800000" cy="335964"/>
          </a:xfrm>
        </p:spPr>
        <p:txBody>
          <a:bodyPr>
            <a:normAutofit/>
          </a:bodyPr>
          <a:lstStyle/>
          <a:p>
            <a:r>
              <a:rPr lang="en-US" altLang="fr-FR" dirty="0"/>
              <a:t>Impact on tax payable of the payment of an increased 1</a:t>
            </a:r>
            <a:r>
              <a:rPr lang="en-US" altLang="fr-FR" baseline="30000" dirty="0"/>
              <a:t>st</a:t>
            </a:r>
            <a:r>
              <a:rPr lang="en-US" altLang="fr-FR" dirty="0"/>
              <a:t> lease rent</a:t>
            </a:r>
            <a:endParaRPr lang="fr-BE" altLang="fr-FR" dirty="0"/>
          </a:p>
        </p:txBody>
      </p:sp>
      <p:pic>
        <p:nvPicPr>
          <p:cNvPr id="23" name="Picture 22">
            <a:extLst>
              <a:ext uri="{FF2B5EF4-FFF2-40B4-BE49-F238E27FC236}">
                <a16:creationId xmlns:a16="http://schemas.microsoft.com/office/drawing/2014/main" id="{5AD87E94-BBBB-9FE9-F8C0-4C1DF0D961C3}"/>
              </a:ext>
            </a:extLst>
          </p:cNvPr>
          <p:cNvPicPr>
            <a:picLocks noChangeAspect="1"/>
          </p:cNvPicPr>
          <p:nvPr/>
        </p:nvPicPr>
        <p:blipFill>
          <a:blip r:embed="rId3"/>
          <a:stretch>
            <a:fillRect/>
          </a:stretch>
        </p:blipFill>
        <p:spPr>
          <a:xfrm>
            <a:off x="6236324" y="1464657"/>
            <a:ext cx="1298400" cy="967752"/>
          </a:xfrm>
          <a:prstGeom prst="rect">
            <a:avLst/>
          </a:prstGeom>
        </p:spPr>
      </p:pic>
      <p:sp>
        <p:nvSpPr>
          <p:cNvPr id="15" name="TextBox 14">
            <a:extLst>
              <a:ext uri="{FF2B5EF4-FFF2-40B4-BE49-F238E27FC236}">
                <a16:creationId xmlns:a16="http://schemas.microsoft.com/office/drawing/2014/main" id="{B7C19CE5-37BB-89A5-9B05-2E13BA8C8F1D}"/>
              </a:ext>
            </a:extLst>
          </p:cNvPr>
          <p:cNvSpPr txBox="1"/>
          <p:nvPr/>
        </p:nvSpPr>
        <p:spPr>
          <a:xfrm>
            <a:off x="7742034" y="1361363"/>
            <a:ext cx="4077108" cy="1508105"/>
          </a:xfrm>
          <a:prstGeom prst="rect">
            <a:avLst/>
          </a:prstGeom>
          <a:noFill/>
        </p:spPr>
        <p:txBody>
          <a:bodyPr wrap="square" rtlCol="0">
            <a:spAutoFit/>
          </a:bodyPr>
          <a:lstStyle/>
          <a:p>
            <a:r>
              <a:rPr lang="en-US" dirty="0"/>
              <a:t>Purchase of a car for 40,000 € in financial lease</a:t>
            </a:r>
            <a:r>
              <a:rPr lang="fr-BE" dirty="0"/>
              <a:t> </a:t>
            </a:r>
          </a:p>
          <a:p>
            <a:pPr marL="285750" indent="-285750">
              <a:buFont typeface="Arial" panose="020B0604020202020204" pitchFamily="34" charset="0"/>
              <a:buChar char="•"/>
            </a:pPr>
            <a:r>
              <a:rPr lang="en-US" sz="1400" dirty="0"/>
              <a:t>Duration 4 years</a:t>
            </a:r>
          </a:p>
          <a:p>
            <a:pPr marL="285750" indent="-285750">
              <a:buFont typeface="Arial" panose="020B0604020202020204" pitchFamily="34" charset="0"/>
              <a:buChar char="•"/>
            </a:pPr>
            <a:r>
              <a:rPr lang="en-US" sz="1400" dirty="0"/>
              <a:t>Purchase option 10%</a:t>
            </a:r>
          </a:p>
          <a:p>
            <a:pPr marL="285750" indent="-285750">
              <a:buFont typeface="Arial" panose="020B0604020202020204" pitchFamily="34" charset="0"/>
              <a:buChar char="•"/>
            </a:pPr>
            <a:r>
              <a:rPr lang="en-US" sz="1400" dirty="0"/>
              <a:t>1</a:t>
            </a:r>
            <a:r>
              <a:rPr lang="en-US" sz="1400" baseline="30000" dirty="0"/>
              <a:t>st</a:t>
            </a:r>
            <a:r>
              <a:rPr lang="en-US" sz="1400" dirty="0"/>
              <a:t> rent increased by 30% (12.000 €)</a:t>
            </a:r>
          </a:p>
          <a:p>
            <a:pPr marL="285750" indent="-285750">
              <a:buFont typeface="Arial" panose="020B0604020202020204" pitchFamily="34" charset="0"/>
              <a:buChar char="•"/>
            </a:pPr>
            <a:r>
              <a:rPr lang="en-US" sz="1400" dirty="0"/>
              <a:t>Monthly rent 567 €</a:t>
            </a:r>
          </a:p>
        </p:txBody>
      </p:sp>
      <p:sp>
        <p:nvSpPr>
          <p:cNvPr id="25" name="TextBox 24">
            <a:extLst>
              <a:ext uri="{FF2B5EF4-FFF2-40B4-BE49-F238E27FC236}">
                <a16:creationId xmlns:a16="http://schemas.microsoft.com/office/drawing/2014/main" id="{D6AF5D3B-9E36-1369-3740-C95D5473B11B}"/>
              </a:ext>
            </a:extLst>
          </p:cNvPr>
          <p:cNvSpPr txBox="1"/>
          <p:nvPr/>
        </p:nvSpPr>
        <p:spPr>
          <a:xfrm>
            <a:off x="7804596" y="6128362"/>
            <a:ext cx="3951983" cy="369332"/>
          </a:xfrm>
          <a:prstGeom prst="rect">
            <a:avLst/>
          </a:prstGeom>
          <a:solidFill>
            <a:schemeClr val="tx2"/>
          </a:solidFill>
        </p:spPr>
        <p:txBody>
          <a:bodyPr wrap="square" rtlCol="0">
            <a:spAutoFit/>
          </a:bodyPr>
          <a:lstStyle/>
          <a:p>
            <a:pPr algn="ctr"/>
            <a:r>
              <a:rPr lang="fr-BE" dirty="0" err="1">
                <a:solidFill>
                  <a:schemeClr val="bg1"/>
                </a:solidFill>
                <a:latin typeface="+mj-lt"/>
              </a:rPr>
              <a:t>Tax</a:t>
            </a:r>
            <a:r>
              <a:rPr lang="fr-BE" dirty="0">
                <a:solidFill>
                  <a:schemeClr val="bg1"/>
                </a:solidFill>
                <a:latin typeface="+mj-lt"/>
              </a:rPr>
              <a:t> </a:t>
            </a:r>
            <a:r>
              <a:rPr lang="fr-BE" dirty="0" err="1">
                <a:solidFill>
                  <a:schemeClr val="bg1"/>
                </a:solidFill>
                <a:latin typeface="+mj-lt"/>
              </a:rPr>
              <a:t>savings</a:t>
            </a:r>
            <a:r>
              <a:rPr lang="fr-BE" dirty="0">
                <a:solidFill>
                  <a:schemeClr val="bg1"/>
                </a:solidFill>
                <a:latin typeface="+mj-lt"/>
              </a:rPr>
              <a:t> = 3 142 €</a:t>
            </a:r>
            <a:endParaRPr lang="en-US" dirty="0">
              <a:solidFill>
                <a:schemeClr val="bg1"/>
              </a:solidFill>
              <a:latin typeface="+mj-lt"/>
            </a:endParaRPr>
          </a:p>
        </p:txBody>
      </p:sp>
      <p:sp>
        <p:nvSpPr>
          <p:cNvPr id="28" name="TextBox 27">
            <a:extLst>
              <a:ext uri="{FF2B5EF4-FFF2-40B4-BE49-F238E27FC236}">
                <a16:creationId xmlns:a16="http://schemas.microsoft.com/office/drawing/2014/main" id="{A6199D6C-53AA-6E15-F0EE-196556188DA2}"/>
              </a:ext>
            </a:extLst>
          </p:cNvPr>
          <p:cNvSpPr txBox="1"/>
          <p:nvPr/>
        </p:nvSpPr>
        <p:spPr>
          <a:xfrm>
            <a:off x="6494787" y="2886211"/>
            <a:ext cx="5324355" cy="646331"/>
          </a:xfrm>
          <a:prstGeom prst="rect">
            <a:avLst/>
          </a:prstGeom>
          <a:solidFill>
            <a:schemeClr val="tx2"/>
          </a:solidFill>
        </p:spPr>
        <p:txBody>
          <a:bodyPr wrap="square" rtlCol="0">
            <a:spAutoFit/>
          </a:bodyPr>
          <a:lstStyle/>
          <a:p>
            <a:pPr algn="ctr"/>
            <a:r>
              <a:rPr lang="en-US" dirty="0">
                <a:solidFill>
                  <a:schemeClr val="bg1"/>
                </a:solidFill>
              </a:rPr>
              <a:t>What is the impact of this operation on the tax result of this company?</a:t>
            </a:r>
          </a:p>
        </p:txBody>
      </p:sp>
      <p:graphicFrame>
        <p:nvGraphicFramePr>
          <p:cNvPr id="32" name="Table 31">
            <a:extLst>
              <a:ext uri="{FF2B5EF4-FFF2-40B4-BE49-F238E27FC236}">
                <a16:creationId xmlns:a16="http://schemas.microsoft.com/office/drawing/2014/main" id="{DF059F57-97DF-C9C2-9A00-D76660B4A22C}"/>
              </a:ext>
            </a:extLst>
          </p:cNvPr>
          <p:cNvGraphicFramePr>
            <a:graphicFrameLocks noGrp="1"/>
          </p:cNvGraphicFramePr>
          <p:nvPr>
            <p:extLst>
              <p:ext uri="{D42A27DB-BD31-4B8C-83A1-F6EECF244321}">
                <p14:modId xmlns:p14="http://schemas.microsoft.com/office/powerpoint/2010/main" val="1483834347"/>
              </p:ext>
            </p:extLst>
          </p:nvPr>
        </p:nvGraphicFramePr>
        <p:xfrm>
          <a:off x="5843469" y="3656994"/>
          <a:ext cx="6197112" cy="2171700"/>
        </p:xfrm>
        <a:graphic>
          <a:graphicData uri="http://schemas.openxmlformats.org/drawingml/2006/table">
            <a:tbl>
              <a:tblPr>
                <a:tableStyleId>{5C22544A-7EE6-4342-B048-85BDC9FD1C3A}</a:tableStyleId>
              </a:tblPr>
              <a:tblGrid>
                <a:gridCol w="1651055">
                  <a:extLst>
                    <a:ext uri="{9D8B030D-6E8A-4147-A177-3AD203B41FA5}">
                      <a16:colId xmlns:a16="http://schemas.microsoft.com/office/drawing/2014/main" val="1495161862"/>
                    </a:ext>
                  </a:extLst>
                </a:gridCol>
                <a:gridCol w="1636953">
                  <a:extLst>
                    <a:ext uri="{9D8B030D-6E8A-4147-A177-3AD203B41FA5}">
                      <a16:colId xmlns:a16="http://schemas.microsoft.com/office/drawing/2014/main" val="4177304637"/>
                    </a:ext>
                  </a:extLst>
                </a:gridCol>
                <a:gridCol w="1597307">
                  <a:extLst>
                    <a:ext uri="{9D8B030D-6E8A-4147-A177-3AD203B41FA5}">
                      <a16:colId xmlns:a16="http://schemas.microsoft.com/office/drawing/2014/main" val="1950656496"/>
                    </a:ext>
                  </a:extLst>
                </a:gridCol>
                <a:gridCol w="1311797">
                  <a:extLst>
                    <a:ext uri="{9D8B030D-6E8A-4147-A177-3AD203B41FA5}">
                      <a16:colId xmlns:a16="http://schemas.microsoft.com/office/drawing/2014/main" val="1872082477"/>
                    </a:ext>
                  </a:extLst>
                </a:gridCol>
              </a:tblGrid>
              <a:tr h="182880">
                <a:tc gridSpan="4">
                  <a:txBody>
                    <a:bodyPr/>
                    <a:lstStyle/>
                    <a:p>
                      <a:pPr algn="ctr" fontAlgn="b"/>
                      <a:r>
                        <a:rPr lang="en-US" sz="1100" u="none" strike="noStrike" kern="1200" dirty="0">
                          <a:solidFill>
                            <a:schemeClr val="bg1"/>
                          </a:solidFill>
                          <a:effectLst/>
                          <a:latin typeface="+mj-lt"/>
                          <a:ea typeface="+mn-ea"/>
                          <a:cs typeface="+mn-cs"/>
                        </a:rPr>
                        <a:t>INCOME STATEMENT</a:t>
                      </a:r>
                    </a:p>
                  </a:txBody>
                  <a:tcPr marL="7620" marR="7620" marT="762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5849554"/>
                  </a:ext>
                </a:extLst>
              </a:tr>
              <a:tr h="182880">
                <a:tc gridSpan="2">
                  <a:txBody>
                    <a:bodyPr/>
                    <a:lstStyle/>
                    <a:p>
                      <a:pPr algn="ctr" fontAlgn="b"/>
                      <a:r>
                        <a:rPr lang="en-US" sz="1100" u="none" strike="noStrike" dirty="0">
                          <a:solidFill>
                            <a:schemeClr val="bg1"/>
                          </a:solidFill>
                          <a:effectLst/>
                          <a:latin typeface="+mj-lt"/>
                        </a:rPr>
                        <a:t>Charges</a:t>
                      </a:r>
                      <a:endParaRPr lang="en-US" sz="1100" b="0" i="0" u="none" strike="noStrike" dirty="0">
                        <a:solidFill>
                          <a:schemeClr val="bg1"/>
                        </a:solidFill>
                        <a:effectLst/>
                        <a:latin typeface="+mj-lt"/>
                      </a:endParaRPr>
                    </a:p>
                  </a:txBody>
                  <a:tcPr marL="7620" marR="7620" marT="7620" marB="0" anchor="b">
                    <a:solidFill>
                      <a:schemeClr val="bg1">
                        <a:lumMod val="50000"/>
                      </a:schemeClr>
                    </a:solidFill>
                  </a:tcPr>
                </a:tc>
                <a:tc hMerge="1">
                  <a:txBody>
                    <a:bodyPr/>
                    <a:lstStyle/>
                    <a:p>
                      <a:endParaRPr lang="en-US"/>
                    </a:p>
                  </a:txBody>
                  <a:tcPr/>
                </a:tc>
                <a:tc gridSpan="2">
                  <a:txBody>
                    <a:bodyPr/>
                    <a:lstStyle/>
                    <a:p>
                      <a:pPr algn="ctr" fontAlgn="b"/>
                      <a:r>
                        <a:rPr lang="en-US" sz="1100" b="0" i="0" u="none" strike="noStrike" dirty="0">
                          <a:solidFill>
                            <a:schemeClr val="bg1"/>
                          </a:solidFill>
                          <a:effectLst/>
                          <a:latin typeface="+mj-lt"/>
                        </a:rPr>
                        <a:t>Income</a:t>
                      </a:r>
                    </a:p>
                  </a:txBody>
                  <a:tcPr marL="7620" marR="7620" marT="7620" marB="0" anchor="b">
                    <a:solidFill>
                      <a:schemeClr val="bg1">
                        <a:lumMod val="50000"/>
                      </a:schemeClr>
                    </a:solidFill>
                  </a:tcPr>
                </a:tc>
                <a:tc hMerge="1">
                  <a:txBody>
                    <a:bodyPr/>
                    <a:lstStyle/>
                    <a:p>
                      <a:endParaRPr lang="en-US"/>
                    </a:p>
                  </a:txBody>
                  <a:tcPr/>
                </a:tc>
                <a:extLst>
                  <a:ext uri="{0D108BD9-81ED-4DB2-BD59-A6C34878D82A}">
                    <a16:rowId xmlns:a16="http://schemas.microsoft.com/office/drawing/2014/main" val="2756540838"/>
                  </a:ext>
                </a:extLst>
              </a:tr>
              <a:tr h="182880">
                <a:tc>
                  <a:txBody>
                    <a:bodyPr/>
                    <a:lstStyle/>
                    <a:p>
                      <a:pPr algn="l" fontAlgn="b"/>
                      <a:r>
                        <a:rPr lang="en-US" sz="1100" u="none" strike="noStrike" dirty="0">
                          <a:effectLst/>
                        </a:rPr>
                        <a:t>Operating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350 000 €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Turnover</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500 000 €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551569732"/>
                  </a:ext>
                </a:extLst>
              </a:tr>
              <a:tr h="182880">
                <a:tc>
                  <a:txBody>
                    <a:bodyPr/>
                    <a:lstStyle/>
                    <a:p>
                      <a:pPr algn="l" fontAlgn="b"/>
                      <a:r>
                        <a:rPr lang="en-US" sz="1100" u="none" strike="noStrike" dirty="0">
                          <a:effectLst/>
                        </a:rPr>
                        <a:t>Financial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50 000 €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804565463"/>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solidFill>
                      <a:srgbClr val="E8E8ED"/>
                    </a:solidFill>
                  </a:tcPr>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3057358191"/>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solidFill>
                      <a:srgbClr val="E8E8ED"/>
                    </a:solidFill>
                  </a:tcPr>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4199976274"/>
                  </a:ext>
                </a:extLst>
              </a:tr>
              <a:tr h="182880">
                <a:tc>
                  <a:txBody>
                    <a:bodyPr/>
                    <a:lstStyle/>
                    <a:p>
                      <a:pPr algn="l" fontAlgn="b"/>
                      <a:r>
                        <a:rPr lang="en-US" sz="1100" b="0" i="0" u="none" strike="noStrike" dirty="0">
                          <a:solidFill>
                            <a:srgbClr val="000000"/>
                          </a:solidFill>
                          <a:effectLst/>
                          <a:latin typeface="Encode Sans Expanded" panose="00000505000000000000" pitchFamily="2" charset="0"/>
                        </a:rPr>
                        <a:t>Depreciation</a:t>
                      </a:r>
                    </a:p>
                  </a:txBody>
                  <a:tcPr marL="7620" marR="7620" marT="7620" marB="0" anchor="b"/>
                </a:tc>
                <a:tc>
                  <a:txBody>
                    <a:bodyPr/>
                    <a:lstStyle/>
                    <a:p>
                      <a:pPr algn="r" fontAlgn="b"/>
                      <a:r>
                        <a:rPr lang="en-US" sz="1100" u="none" strike="noStrike" dirty="0">
                          <a:effectLst/>
                        </a:rPr>
                        <a:t>               25 000 €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720629538"/>
                  </a:ext>
                </a:extLst>
              </a:tr>
              <a:tr h="182880">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solidFill>
                      <a:srgbClr val="E8E8ED"/>
                    </a:solidFill>
                  </a:tcPr>
                </a:tc>
                <a:tc>
                  <a:txBody>
                    <a:bodyPr/>
                    <a:lstStyle/>
                    <a:p>
                      <a:pPr algn="l" fontAlgn="b"/>
                      <a:r>
                        <a:rPr lang="en-US" sz="1100" u="none" strike="noStrike" dirty="0">
                          <a:solidFill>
                            <a:schemeClr val="tx1"/>
                          </a:solidFill>
                          <a:effectLst/>
                          <a:latin typeface="+mj-lt"/>
                        </a:rPr>
                        <a:t>Total income</a:t>
                      </a:r>
                      <a:endParaRPr lang="en-US" sz="1100" b="0" i="0" u="none" strike="noStrike" dirty="0">
                        <a:solidFill>
                          <a:schemeClr val="tx1"/>
                        </a:solidFill>
                        <a:effectLst/>
                        <a:latin typeface="+mj-lt"/>
                      </a:endParaRPr>
                    </a:p>
                  </a:txBody>
                  <a:tcPr marL="7620" marR="7620" marT="7620" marB="0" anchor="b"/>
                </a:tc>
                <a:tc>
                  <a:txBody>
                    <a:bodyPr/>
                    <a:lstStyle/>
                    <a:p>
                      <a:pPr algn="r" fontAlgn="b"/>
                      <a:r>
                        <a:rPr lang="en-US" sz="1100" u="none" strike="noStrike" dirty="0">
                          <a:solidFill>
                            <a:schemeClr val="tx1"/>
                          </a:solidFill>
                          <a:effectLst/>
                          <a:latin typeface="+mj-lt"/>
                        </a:rPr>
                        <a:t>          500 000 € </a:t>
                      </a:r>
                      <a:endParaRPr lang="en-US" sz="11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1818906874"/>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b="0" i="0" u="none" strike="noStrike" dirty="0">
                          <a:solidFill>
                            <a:srgbClr val="000000"/>
                          </a:solidFill>
                          <a:effectLst/>
                          <a:latin typeface="Encode Sans Expanded" panose="00000505000000000000" pitchFamily="2" charset="0"/>
                        </a:rPr>
                        <a:t>Current result before tax</a:t>
                      </a: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3486242687"/>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b="1" u="none" strike="noStrike" dirty="0">
                          <a:effectLst/>
                        </a:rPr>
                        <a:t>Income tax</a:t>
                      </a:r>
                      <a:endParaRPr lang="en-US" sz="1100" b="1"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1" i="0" u="none" strike="noStrike">
                        <a:solidFill>
                          <a:srgbClr val="000000"/>
                        </a:solidFill>
                        <a:effectLst/>
                        <a:latin typeface="Encode Sans Expanded" panose="00000505000000000000" pitchFamily="2" charset="0"/>
                      </a:endParaRPr>
                    </a:p>
                  </a:txBody>
                  <a:tcPr marL="7620" marR="7620" marT="7620" marB="0" anchor="b">
                    <a:solidFill>
                      <a:srgbClr val="E8E8ED"/>
                    </a:solidFill>
                  </a:tcPr>
                </a:tc>
                <a:extLst>
                  <a:ext uri="{0D108BD9-81ED-4DB2-BD59-A6C34878D82A}">
                    <a16:rowId xmlns:a16="http://schemas.microsoft.com/office/drawing/2014/main" val="4008001475"/>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Result after tax</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867486500"/>
                  </a:ext>
                </a:extLst>
              </a:tr>
            </a:tbl>
          </a:graphicData>
        </a:graphic>
      </p:graphicFrame>
      <p:graphicFrame>
        <p:nvGraphicFramePr>
          <p:cNvPr id="35" name="Table 34">
            <a:extLst>
              <a:ext uri="{FF2B5EF4-FFF2-40B4-BE49-F238E27FC236}">
                <a16:creationId xmlns:a16="http://schemas.microsoft.com/office/drawing/2014/main" id="{B64FF852-DB1B-FB20-00C4-78CB10F3CC5A}"/>
              </a:ext>
            </a:extLst>
          </p:cNvPr>
          <p:cNvGraphicFramePr>
            <a:graphicFrameLocks noGrp="1"/>
          </p:cNvGraphicFramePr>
          <p:nvPr>
            <p:extLst>
              <p:ext uri="{D42A27DB-BD31-4B8C-83A1-F6EECF244321}">
                <p14:modId xmlns:p14="http://schemas.microsoft.com/office/powerpoint/2010/main" val="3475987167"/>
              </p:ext>
            </p:extLst>
          </p:nvPr>
        </p:nvGraphicFramePr>
        <p:xfrm>
          <a:off x="5841021" y="4391367"/>
          <a:ext cx="3288008" cy="891540"/>
        </p:xfrm>
        <a:graphic>
          <a:graphicData uri="http://schemas.openxmlformats.org/drawingml/2006/table">
            <a:tbl>
              <a:tblPr>
                <a:tableStyleId>{5C22544A-7EE6-4342-B048-85BDC9FD1C3A}</a:tableStyleId>
              </a:tblPr>
              <a:tblGrid>
                <a:gridCol w="1651055">
                  <a:extLst>
                    <a:ext uri="{9D8B030D-6E8A-4147-A177-3AD203B41FA5}">
                      <a16:colId xmlns:a16="http://schemas.microsoft.com/office/drawing/2014/main" val="453605190"/>
                    </a:ext>
                  </a:extLst>
                </a:gridCol>
                <a:gridCol w="1636953">
                  <a:extLst>
                    <a:ext uri="{9D8B030D-6E8A-4147-A177-3AD203B41FA5}">
                      <a16:colId xmlns:a16="http://schemas.microsoft.com/office/drawing/2014/main" val="992294238"/>
                    </a:ext>
                  </a:extLst>
                </a:gridCol>
              </a:tblGrid>
              <a:tr h="182880">
                <a:tc>
                  <a:txBody>
                    <a:bodyPr/>
                    <a:lstStyle/>
                    <a:p>
                      <a:pPr algn="l" fontAlgn="b"/>
                      <a:r>
                        <a:rPr lang="en-US" sz="1100" u="none" strike="noStrike" dirty="0">
                          <a:effectLst/>
                        </a:rPr>
                        <a:t>Leasing costs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567 € </a:t>
                      </a:r>
                      <a:endParaRPr lang="en-US" sz="1100" b="0" i="0" u="none" strike="noStrike" dirty="0">
                        <a:solidFill>
                          <a:srgbClr val="000000"/>
                        </a:solidFill>
                        <a:effectLst/>
                        <a:latin typeface="Encode Sans Expanded" panose="00000505000000000000" pitchFamily="2" charset="0"/>
                      </a:endParaRPr>
                    </a:p>
                  </a:txBody>
                  <a:tcPr marL="7620" marR="7620" marT="7620" marB="0" anchor="b">
                    <a:solidFill>
                      <a:schemeClr val="accent6"/>
                    </a:solidFill>
                  </a:tcPr>
                </a:tc>
                <a:extLst>
                  <a:ext uri="{0D108BD9-81ED-4DB2-BD59-A6C34878D82A}">
                    <a16:rowId xmlns:a16="http://schemas.microsoft.com/office/drawing/2014/main" val="2481169807"/>
                  </a:ext>
                </a:extLst>
              </a:tr>
              <a:tr h="182880">
                <a:tc>
                  <a:txBody>
                    <a:bodyPr/>
                    <a:lstStyle/>
                    <a:p>
                      <a:pPr algn="l" fontAlgn="b"/>
                      <a:r>
                        <a:rPr lang="en-US" sz="1100" u="none" strike="noStrike" dirty="0">
                          <a:effectLst/>
                        </a:rPr>
                        <a:t>1</a:t>
                      </a:r>
                      <a:r>
                        <a:rPr lang="en-US" sz="1100" u="none" strike="noStrike" baseline="30000" dirty="0">
                          <a:effectLst/>
                        </a:rPr>
                        <a:t>st</a:t>
                      </a:r>
                      <a:r>
                        <a:rPr lang="en-US" sz="1100" u="none" strike="noStrike" dirty="0">
                          <a:effectLst/>
                        </a:rPr>
                        <a:t> rent increased by 30%.</a:t>
                      </a:r>
                    </a:p>
                  </a:txBody>
                  <a:tcPr marL="7620" marR="7620" marT="7620" marB="0" anchor="b"/>
                </a:tc>
                <a:tc>
                  <a:txBody>
                    <a:bodyPr/>
                    <a:lstStyle/>
                    <a:p>
                      <a:pPr algn="r" fontAlgn="b"/>
                      <a:r>
                        <a:rPr lang="en-US" sz="1100" u="none" strike="noStrike" dirty="0">
                          <a:effectLst/>
                        </a:rPr>
                        <a:t>               12 000 €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solidFill>
                      <a:schemeClr val="accent6"/>
                    </a:solidFill>
                  </a:tcPr>
                </a:tc>
                <a:extLst>
                  <a:ext uri="{0D108BD9-81ED-4DB2-BD59-A6C34878D82A}">
                    <a16:rowId xmlns:a16="http://schemas.microsoft.com/office/drawing/2014/main" val="2229673873"/>
                  </a:ext>
                </a:extLst>
              </a:tr>
              <a:tr h="182880">
                <a:tc>
                  <a:txBody>
                    <a:bodyPr/>
                    <a:lstStyle/>
                    <a:p>
                      <a:pPr algn="l" fontAlgn="b"/>
                      <a:r>
                        <a:rPr lang="en-US" sz="1100" u="none" strike="noStrike" dirty="0">
                          <a:effectLst/>
                        </a:rPr>
                        <a:t>Depreciation</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25 000 €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3521241048"/>
                  </a:ext>
                </a:extLst>
              </a:tr>
              <a:tr h="182880">
                <a:tc>
                  <a:txBody>
                    <a:bodyPr/>
                    <a:lstStyle/>
                    <a:p>
                      <a:pPr algn="l" fontAlgn="b"/>
                      <a:r>
                        <a:rPr lang="en-US" sz="1100" u="none" strike="noStrike" dirty="0">
                          <a:solidFill>
                            <a:schemeClr val="tx1"/>
                          </a:solidFill>
                          <a:effectLst/>
                          <a:latin typeface="+mj-lt"/>
                        </a:rPr>
                        <a:t>Total charges</a:t>
                      </a:r>
                      <a:endParaRPr lang="en-US" sz="1100" b="0" i="0" u="none" strike="noStrike" dirty="0">
                        <a:solidFill>
                          <a:schemeClr val="tx1"/>
                        </a:solidFill>
                        <a:effectLst/>
                        <a:latin typeface="+mj-lt"/>
                      </a:endParaRPr>
                    </a:p>
                  </a:txBody>
                  <a:tcPr marL="7620" marR="7620" marT="7620" marB="0" anchor="b"/>
                </a:tc>
                <a:tc>
                  <a:txBody>
                    <a:bodyPr/>
                    <a:lstStyle/>
                    <a:p>
                      <a:pPr algn="r" fontAlgn="b"/>
                      <a:r>
                        <a:rPr lang="en-US" sz="1100" u="none" strike="noStrike" dirty="0">
                          <a:solidFill>
                            <a:schemeClr val="tx1"/>
                          </a:solidFill>
                          <a:effectLst/>
                          <a:latin typeface="+mj-lt"/>
                        </a:rPr>
                        <a:t>            437 567 € </a:t>
                      </a:r>
                      <a:endParaRPr lang="en-US" sz="1100" b="0" i="0" u="none" strike="noStrike" dirty="0">
                        <a:solidFill>
                          <a:schemeClr val="tx1"/>
                        </a:solidFill>
                        <a:effectLst/>
                        <a:latin typeface="+mj-lt"/>
                      </a:endParaRPr>
                    </a:p>
                  </a:txBody>
                  <a:tcPr marL="7620" marR="7620" marT="7620" marB="0" anchor="b">
                    <a:solidFill>
                      <a:schemeClr val="accent6"/>
                    </a:solidFill>
                  </a:tcPr>
                </a:tc>
                <a:extLst>
                  <a:ext uri="{0D108BD9-81ED-4DB2-BD59-A6C34878D82A}">
                    <a16:rowId xmlns:a16="http://schemas.microsoft.com/office/drawing/2014/main" val="729445745"/>
                  </a:ext>
                </a:extLst>
              </a:tr>
            </a:tbl>
          </a:graphicData>
        </a:graphic>
      </p:graphicFrame>
      <p:graphicFrame>
        <p:nvGraphicFramePr>
          <p:cNvPr id="30" name="Table 29">
            <a:extLst>
              <a:ext uri="{FF2B5EF4-FFF2-40B4-BE49-F238E27FC236}">
                <a16:creationId xmlns:a16="http://schemas.microsoft.com/office/drawing/2014/main" id="{F4EB7075-8DBF-DF99-56E8-50B38F42A6B3}"/>
              </a:ext>
            </a:extLst>
          </p:cNvPr>
          <p:cNvGraphicFramePr>
            <a:graphicFrameLocks noGrp="1"/>
          </p:cNvGraphicFramePr>
          <p:nvPr>
            <p:extLst>
              <p:ext uri="{D42A27DB-BD31-4B8C-83A1-F6EECF244321}">
                <p14:modId xmlns:p14="http://schemas.microsoft.com/office/powerpoint/2010/main" val="3241116614"/>
              </p:ext>
            </p:extLst>
          </p:nvPr>
        </p:nvGraphicFramePr>
        <p:xfrm>
          <a:off x="9143305" y="5118608"/>
          <a:ext cx="2909104" cy="708660"/>
        </p:xfrm>
        <a:graphic>
          <a:graphicData uri="http://schemas.openxmlformats.org/drawingml/2006/table">
            <a:tbl>
              <a:tblPr>
                <a:tableStyleId>{5C22544A-7EE6-4342-B048-85BDC9FD1C3A}</a:tableStyleId>
              </a:tblPr>
              <a:tblGrid>
                <a:gridCol w="1597307">
                  <a:extLst>
                    <a:ext uri="{9D8B030D-6E8A-4147-A177-3AD203B41FA5}">
                      <a16:colId xmlns:a16="http://schemas.microsoft.com/office/drawing/2014/main" val="3224037630"/>
                    </a:ext>
                  </a:extLst>
                </a:gridCol>
                <a:gridCol w="1311797">
                  <a:extLst>
                    <a:ext uri="{9D8B030D-6E8A-4147-A177-3AD203B41FA5}">
                      <a16:colId xmlns:a16="http://schemas.microsoft.com/office/drawing/2014/main" val="2347938992"/>
                    </a:ext>
                  </a:extLst>
                </a:gridCol>
              </a:tblGrid>
              <a:tr h="182880">
                <a:tc>
                  <a:txBody>
                    <a:bodyPr/>
                    <a:lstStyle/>
                    <a:p>
                      <a:pPr algn="l" fontAlgn="b"/>
                      <a:r>
                        <a:rPr lang="en-US" sz="1100" u="none" strike="noStrike" dirty="0">
                          <a:effectLst/>
                        </a:rPr>
                        <a:t>Current result before tax</a:t>
                      </a:r>
                    </a:p>
                  </a:txBody>
                  <a:tcPr marL="7620" marR="7620" marT="7620" marB="0" anchor="b"/>
                </a:tc>
                <a:tc>
                  <a:txBody>
                    <a:bodyPr/>
                    <a:lstStyle/>
                    <a:p>
                      <a:pPr algn="r" fontAlgn="b"/>
                      <a:r>
                        <a:rPr lang="en-US" sz="1100" u="none" strike="noStrike">
                          <a:effectLst/>
                        </a:rPr>
                        <a:t>            62.433 € </a:t>
                      </a:r>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547138371"/>
                  </a:ext>
                </a:extLst>
              </a:tr>
              <a:tr h="182880">
                <a:tc>
                  <a:txBody>
                    <a:bodyPr/>
                    <a:lstStyle/>
                    <a:p>
                      <a:pPr algn="l" fontAlgn="b"/>
                      <a:r>
                        <a:rPr lang="en-US" sz="1100" u="none" strike="noStrike" dirty="0">
                          <a:effectLst/>
                          <a:latin typeface="+mj-lt"/>
                        </a:rPr>
                        <a:t>Income tax</a:t>
                      </a:r>
                    </a:p>
                  </a:txBody>
                  <a:tcPr marL="7620" marR="7620" marT="7620" marB="0" anchor="b"/>
                </a:tc>
                <a:tc>
                  <a:txBody>
                    <a:bodyPr/>
                    <a:lstStyle/>
                    <a:p>
                      <a:pPr algn="r" fontAlgn="b"/>
                      <a:r>
                        <a:rPr lang="en-US" sz="1100" u="none" strike="noStrike" dirty="0">
                          <a:effectLst/>
                          <a:latin typeface="+mj-lt"/>
                        </a:rPr>
                        <a:t>            15.608 € </a:t>
                      </a:r>
                      <a:endParaRPr lang="en-US" sz="1100" b="1" i="0" u="none" strike="noStrike" dirty="0">
                        <a:solidFill>
                          <a:srgbClr val="000000"/>
                        </a:solidFill>
                        <a:effectLst/>
                        <a:latin typeface="+mj-lt"/>
                      </a:endParaRPr>
                    </a:p>
                  </a:txBody>
                  <a:tcPr marL="7620" marR="7620" marT="7620" marB="0" anchor="b">
                    <a:solidFill>
                      <a:schemeClr val="accent4"/>
                    </a:solidFill>
                  </a:tcPr>
                </a:tc>
                <a:extLst>
                  <a:ext uri="{0D108BD9-81ED-4DB2-BD59-A6C34878D82A}">
                    <a16:rowId xmlns:a16="http://schemas.microsoft.com/office/drawing/2014/main" val="1512893986"/>
                  </a:ext>
                </a:extLst>
              </a:tr>
              <a:tr h="182880">
                <a:tc>
                  <a:txBody>
                    <a:bodyPr/>
                    <a:lstStyle/>
                    <a:p>
                      <a:pPr algn="l" fontAlgn="b"/>
                      <a:r>
                        <a:rPr lang="en-US" sz="1100" u="none" strike="noStrike" dirty="0">
                          <a:effectLst/>
                        </a:rPr>
                        <a:t>Result after tax</a:t>
                      </a:r>
                    </a:p>
                  </a:txBody>
                  <a:tcPr marL="7620" marR="7620" marT="7620" marB="0" anchor="b"/>
                </a:tc>
                <a:tc>
                  <a:txBody>
                    <a:bodyPr/>
                    <a:lstStyle/>
                    <a:p>
                      <a:pPr algn="r" fontAlgn="b"/>
                      <a:r>
                        <a:rPr lang="en-US" sz="1100" u="none" strike="noStrike" dirty="0">
                          <a:effectLst/>
                        </a:rPr>
                        <a:t>            46.825 €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857994359"/>
                  </a:ext>
                </a:extLst>
              </a:tr>
            </a:tbl>
          </a:graphicData>
        </a:graphic>
      </p:graphicFrame>
      <p:pic>
        <p:nvPicPr>
          <p:cNvPr id="37" name="Picture 2" descr="Drapeaux Monde Banque d'images et photos libres de droit - iStock">
            <a:extLst>
              <a:ext uri="{FF2B5EF4-FFF2-40B4-BE49-F238E27FC236}">
                <a16:creationId xmlns:a16="http://schemas.microsoft.com/office/drawing/2014/main" id="{AA7DB27D-5820-EC0A-694B-A738CFFED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F6C547DD-A833-0574-6077-A915218AE6F4}"/>
              </a:ext>
            </a:extLst>
          </p:cNvPr>
          <p:cNvGraphicFramePr>
            <a:graphicFrameLocks noGrp="1"/>
          </p:cNvGraphicFramePr>
          <p:nvPr>
            <p:extLst>
              <p:ext uri="{D42A27DB-BD31-4B8C-83A1-F6EECF244321}">
                <p14:modId xmlns:p14="http://schemas.microsoft.com/office/powerpoint/2010/main" val="2643363113"/>
              </p:ext>
            </p:extLst>
          </p:nvPr>
        </p:nvGraphicFramePr>
        <p:xfrm>
          <a:off x="90365" y="1726602"/>
          <a:ext cx="6197112" cy="1805940"/>
        </p:xfrm>
        <a:graphic>
          <a:graphicData uri="http://schemas.openxmlformats.org/drawingml/2006/table">
            <a:tbl>
              <a:tblPr>
                <a:tableStyleId>{5C22544A-7EE6-4342-B048-85BDC9FD1C3A}</a:tableStyleId>
              </a:tblPr>
              <a:tblGrid>
                <a:gridCol w="1651055">
                  <a:extLst>
                    <a:ext uri="{9D8B030D-6E8A-4147-A177-3AD203B41FA5}">
                      <a16:colId xmlns:a16="http://schemas.microsoft.com/office/drawing/2014/main" val="1495161862"/>
                    </a:ext>
                  </a:extLst>
                </a:gridCol>
                <a:gridCol w="1636953">
                  <a:extLst>
                    <a:ext uri="{9D8B030D-6E8A-4147-A177-3AD203B41FA5}">
                      <a16:colId xmlns:a16="http://schemas.microsoft.com/office/drawing/2014/main" val="4177304637"/>
                    </a:ext>
                  </a:extLst>
                </a:gridCol>
                <a:gridCol w="1597307">
                  <a:extLst>
                    <a:ext uri="{9D8B030D-6E8A-4147-A177-3AD203B41FA5}">
                      <a16:colId xmlns:a16="http://schemas.microsoft.com/office/drawing/2014/main" val="1950656496"/>
                    </a:ext>
                  </a:extLst>
                </a:gridCol>
                <a:gridCol w="1311797">
                  <a:extLst>
                    <a:ext uri="{9D8B030D-6E8A-4147-A177-3AD203B41FA5}">
                      <a16:colId xmlns:a16="http://schemas.microsoft.com/office/drawing/2014/main" val="1872082477"/>
                    </a:ext>
                  </a:extLst>
                </a:gridCol>
              </a:tblGrid>
              <a:tr h="182880">
                <a:tc gridSpan="4">
                  <a:txBody>
                    <a:bodyPr/>
                    <a:lstStyle/>
                    <a:p>
                      <a:pPr algn="ctr" fontAlgn="b"/>
                      <a:r>
                        <a:rPr lang="en-US" sz="1100" u="none" strike="noStrike" kern="1200" dirty="0">
                          <a:solidFill>
                            <a:schemeClr val="bg1"/>
                          </a:solidFill>
                          <a:effectLst/>
                          <a:latin typeface="+mj-lt"/>
                          <a:ea typeface="+mn-ea"/>
                          <a:cs typeface="+mn-cs"/>
                        </a:rPr>
                        <a:t>INCOME STATEMENT</a:t>
                      </a:r>
                    </a:p>
                  </a:txBody>
                  <a:tcPr marL="7620" marR="7620" marT="762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5849554"/>
                  </a:ext>
                </a:extLst>
              </a:tr>
              <a:tr h="182880">
                <a:tc gridSpan="2">
                  <a:txBody>
                    <a:bodyPr/>
                    <a:lstStyle/>
                    <a:p>
                      <a:pPr algn="ctr" fontAlgn="b"/>
                      <a:r>
                        <a:rPr lang="en-US" sz="1100" u="none" strike="noStrike" dirty="0">
                          <a:solidFill>
                            <a:schemeClr val="bg1"/>
                          </a:solidFill>
                          <a:effectLst/>
                          <a:latin typeface="+mj-lt"/>
                        </a:rPr>
                        <a:t>Charges</a:t>
                      </a:r>
                      <a:endParaRPr lang="en-US" sz="1100" b="0" i="0" u="none" strike="noStrike" dirty="0">
                        <a:solidFill>
                          <a:schemeClr val="bg1"/>
                        </a:solidFill>
                        <a:effectLst/>
                        <a:latin typeface="+mj-lt"/>
                      </a:endParaRPr>
                    </a:p>
                  </a:txBody>
                  <a:tcPr marL="7620" marR="7620" marT="7620" marB="0" anchor="b">
                    <a:solidFill>
                      <a:schemeClr val="bg1">
                        <a:lumMod val="50000"/>
                      </a:schemeClr>
                    </a:solidFill>
                  </a:tcPr>
                </a:tc>
                <a:tc hMerge="1">
                  <a:txBody>
                    <a:bodyPr/>
                    <a:lstStyle/>
                    <a:p>
                      <a:endParaRPr lang="en-US"/>
                    </a:p>
                  </a:txBody>
                  <a:tcPr/>
                </a:tc>
                <a:tc gridSpan="2">
                  <a:txBody>
                    <a:bodyPr/>
                    <a:lstStyle/>
                    <a:p>
                      <a:pPr algn="ctr" fontAlgn="b"/>
                      <a:r>
                        <a:rPr lang="en-US" sz="1100" b="0" i="0" u="none" strike="noStrike" dirty="0">
                          <a:solidFill>
                            <a:schemeClr val="bg1"/>
                          </a:solidFill>
                          <a:effectLst/>
                          <a:latin typeface="+mj-lt"/>
                        </a:rPr>
                        <a:t>Income</a:t>
                      </a:r>
                    </a:p>
                  </a:txBody>
                  <a:tcPr marL="7620" marR="7620" marT="7620" marB="0" anchor="b">
                    <a:solidFill>
                      <a:schemeClr val="bg1">
                        <a:lumMod val="50000"/>
                      </a:schemeClr>
                    </a:solidFill>
                  </a:tcPr>
                </a:tc>
                <a:tc hMerge="1">
                  <a:txBody>
                    <a:bodyPr/>
                    <a:lstStyle/>
                    <a:p>
                      <a:endParaRPr lang="en-US"/>
                    </a:p>
                  </a:txBody>
                  <a:tcPr/>
                </a:tc>
                <a:extLst>
                  <a:ext uri="{0D108BD9-81ED-4DB2-BD59-A6C34878D82A}">
                    <a16:rowId xmlns:a16="http://schemas.microsoft.com/office/drawing/2014/main" val="2756540838"/>
                  </a:ext>
                </a:extLst>
              </a:tr>
              <a:tr h="182880">
                <a:tc>
                  <a:txBody>
                    <a:bodyPr/>
                    <a:lstStyle/>
                    <a:p>
                      <a:pPr algn="l" fontAlgn="b"/>
                      <a:r>
                        <a:rPr lang="en-US" sz="1100" u="none" strike="noStrike" dirty="0">
                          <a:effectLst/>
                        </a:rPr>
                        <a:t>Operating charges</a:t>
                      </a:r>
                    </a:p>
                  </a:txBody>
                  <a:tcPr marL="7620" marR="7620" marT="7620" marB="0" anchor="b"/>
                </a:tc>
                <a:tc>
                  <a:txBody>
                    <a:bodyPr/>
                    <a:lstStyle/>
                    <a:p>
                      <a:pPr algn="r" fontAlgn="b"/>
                      <a:r>
                        <a:rPr lang="en-US" sz="1100" u="none" strike="noStrike" dirty="0">
                          <a:effectLst/>
                        </a:rPr>
                        <a:t>            350 000 €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dirty="0">
                          <a:effectLst/>
                        </a:rPr>
                        <a:t>Turnover</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500 000 €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551569732"/>
                  </a:ext>
                </a:extLst>
              </a:tr>
              <a:tr h="182880">
                <a:tc>
                  <a:txBody>
                    <a:bodyPr/>
                    <a:lstStyle/>
                    <a:p>
                      <a:pPr algn="l" fontAlgn="b"/>
                      <a:r>
                        <a:rPr lang="en-US" sz="1100" u="none" strike="noStrike" dirty="0">
                          <a:effectLst/>
                        </a:rPr>
                        <a:t>Financial charges</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50 000 €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1804565463"/>
                  </a:ext>
                </a:extLst>
              </a:tr>
              <a:tr h="182880">
                <a:tc>
                  <a:txBody>
                    <a:bodyPr/>
                    <a:lstStyle/>
                    <a:p>
                      <a:pPr algn="l" fontAlgn="b"/>
                      <a:r>
                        <a:rPr lang="en-US" sz="1100" u="none" strike="noStrike" dirty="0">
                          <a:effectLst/>
                        </a:rPr>
                        <a:t>Depreciation</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r>
                        <a:rPr lang="en-US" sz="1100" u="none" strike="noStrike" dirty="0">
                          <a:effectLst/>
                        </a:rPr>
                        <a:t>               25 000 € </a:t>
                      </a:r>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dirty="0">
                        <a:solidFill>
                          <a:srgbClr val="000000"/>
                        </a:solidFill>
                        <a:effectLst/>
                        <a:latin typeface="Encode Sans Expanded" panose="00000505000000000000" pitchFamily="2" charset="0"/>
                      </a:endParaRPr>
                    </a:p>
                  </a:txBody>
                  <a:tcPr marL="7620" marR="7620" marT="7620" marB="0" anchor="b"/>
                </a:tc>
                <a:tc>
                  <a:txBody>
                    <a:bodyPr/>
                    <a:lstStyle/>
                    <a:p>
                      <a:pPr algn="r" fontAlgn="b"/>
                      <a:endParaRPr lang="en-US" sz="1100" b="0" i="0" u="none" strike="noStrike">
                        <a:solidFill>
                          <a:srgbClr val="000000"/>
                        </a:solidFill>
                        <a:effectLst/>
                        <a:latin typeface="Encode Sans Expanded" panose="00000505000000000000" pitchFamily="2" charset="0"/>
                      </a:endParaRPr>
                    </a:p>
                  </a:txBody>
                  <a:tcPr marL="7620" marR="7620" marT="7620" marB="0" anchor="b"/>
                </a:tc>
                <a:extLst>
                  <a:ext uri="{0D108BD9-81ED-4DB2-BD59-A6C34878D82A}">
                    <a16:rowId xmlns:a16="http://schemas.microsoft.com/office/drawing/2014/main" val="2720629538"/>
                  </a:ext>
                </a:extLst>
              </a:tr>
              <a:tr h="182880">
                <a:tc>
                  <a:txBody>
                    <a:bodyPr/>
                    <a:lstStyle/>
                    <a:p>
                      <a:pPr algn="l" fontAlgn="b"/>
                      <a:r>
                        <a:rPr lang="fr-BE" sz="1100" b="0" i="0" u="none" strike="noStrike" dirty="0">
                          <a:solidFill>
                            <a:srgbClr val="000000"/>
                          </a:solidFill>
                          <a:effectLst/>
                          <a:latin typeface="+mj-lt"/>
                        </a:rPr>
                        <a:t>Total charges</a:t>
                      </a:r>
                      <a:endParaRPr lang="en-US" sz="1100" b="0" i="0" u="none" strike="noStrike" dirty="0">
                        <a:solidFill>
                          <a:srgbClr val="000000"/>
                        </a:solidFill>
                        <a:effectLst/>
                        <a:latin typeface="+mj-lt"/>
                      </a:endParaRPr>
                    </a:p>
                  </a:txBody>
                  <a:tcPr marL="7620" marR="7620" marT="7620" marB="0" anchor="b"/>
                </a:tc>
                <a:tc>
                  <a:txBody>
                    <a:bodyPr/>
                    <a:lstStyle/>
                    <a:p>
                      <a:pPr algn="r" fontAlgn="b"/>
                      <a:r>
                        <a:rPr lang="fr-BE" sz="1100" b="0" i="0" u="none" strike="noStrike" dirty="0">
                          <a:solidFill>
                            <a:srgbClr val="000000"/>
                          </a:solidFill>
                          <a:effectLst/>
                          <a:latin typeface="+mj-lt"/>
                        </a:rPr>
                        <a:t>425 000 €</a:t>
                      </a:r>
                      <a:endParaRPr lang="en-US" sz="1100" b="0" i="0" u="none" strike="noStrike" dirty="0">
                        <a:solidFill>
                          <a:srgbClr val="000000"/>
                        </a:solidFill>
                        <a:effectLst/>
                        <a:latin typeface="+mj-lt"/>
                      </a:endParaRPr>
                    </a:p>
                  </a:txBody>
                  <a:tcPr marL="7620" marR="7620" marT="7620" marB="0" anchor="b">
                    <a:solidFill>
                      <a:srgbClr val="E8E8ED"/>
                    </a:solidFill>
                  </a:tcPr>
                </a:tc>
                <a:tc>
                  <a:txBody>
                    <a:bodyPr/>
                    <a:lstStyle/>
                    <a:p>
                      <a:pPr algn="l" fontAlgn="b"/>
                      <a:r>
                        <a:rPr lang="en-US" sz="1100" b="0" i="0" u="none" strike="noStrike" kern="1200" dirty="0">
                          <a:solidFill>
                            <a:srgbClr val="000000"/>
                          </a:solidFill>
                          <a:effectLst/>
                          <a:latin typeface="+mj-lt"/>
                          <a:ea typeface="+mn-ea"/>
                          <a:cs typeface="+mn-cs"/>
                        </a:rPr>
                        <a:t>Total income</a:t>
                      </a:r>
                    </a:p>
                  </a:txBody>
                  <a:tcPr marL="7620" marR="7620" marT="7620" marB="0" anchor="b"/>
                </a:tc>
                <a:tc>
                  <a:txBody>
                    <a:bodyPr/>
                    <a:lstStyle/>
                    <a:p>
                      <a:pPr algn="r" fontAlgn="b"/>
                      <a:r>
                        <a:rPr lang="en-US" sz="1100" b="0" i="0" u="none" strike="noStrike" kern="1200" dirty="0">
                          <a:solidFill>
                            <a:srgbClr val="000000"/>
                          </a:solidFill>
                          <a:effectLst/>
                          <a:latin typeface="+mj-lt"/>
                          <a:ea typeface="+mn-ea"/>
                          <a:cs typeface="+mn-cs"/>
                        </a:rPr>
                        <a:t>          500 000 € </a:t>
                      </a:r>
                    </a:p>
                  </a:txBody>
                  <a:tcPr marL="7620" marR="7620" marT="7620" marB="0" anchor="b"/>
                </a:tc>
                <a:extLst>
                  <a:ext uri="{0D108BD9-81ED-4DB2-BD59-A6C34878D82A}">
                    <a16:rowId xmlns:a16="http://schemas.microsoft.com/office/drawing/2014/main" val="1818906874"/>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dk1"/>
                          </a:solidFill>
                          <a:effectLst/>
                          <a:latin typeface="+mn-lt"/>
                          <a:ea typeface="+mn-ea"/>
                          <a:cs typeface="+mn-cs"/>
                        </a:rPr>
                        <a:t>Current result before tax</a:t>
                      </a:r>
                    </a:p>
                  </a:txBody>
                  <a:tcPr marL="7620" marR="7620" marT="7620" marB="0" anchor="b"/>
                </a:tc>
                <a:tc>
                  <a:txBody>
                    <a:bodyPr/>
                    <a:lstStyle/>
                    <a:p>
                      <a:pPr algn="r" fontAlgn="b"/>
                      <a:r>
                        <a:rPr lang="fr-BE" sz="1100" u="none" strike="noStrike" kern="1200">
                          <a:solidFill>
                            <a:schemeClr val="dk1"/>
                          </a:solidFill>
                          <a:effectLst/>
                          <a:latin typeface="+mn-lt"/>
                          <a:ea typeface="+mn-ea"/>
                          <a:cs typeface="+mn-cs"/>
                        </a:rPr>
                        <a:t>75 000 €</a:t>
                      </a:r>
                      <a:endParaRPr lang="en-US" sz="11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3486242687"/>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dk1"/>
                          </a:solidFill>
                          <a:effectLst/>
                          <a:latin typeface="+mj-lt"/>
                          <a:ea typeface="+mn-ea"/>
                          <a:cs typeface="+mn-cs"/>
                        </a:rPr>
                        <a:t>Income tax</a:t>
                      </a:r>
                    </a:p>
                  </a:txBody>
                  <a:tcPr marL="7620" marR="7620" marT="7620" marB="0" anchor="b"/>
                </a:tc>
                <a:tc>
                  <a:txBody>
                    <a:bodyPr/>
                    <a:lstStyle/>
                    <a:p>
                      <a:pPr algn="r" fontAlgn="b"/>
                      <a:r>
                        <a:rPr lang="fr-BE" sz="1100" u="none" strike="noStrike" kern="1200">
                          <a:solidFill>
                            <a:schemeClr val="dk1"/>
                          </a:solidFill>
                          <a:effectLst/>
                          <a:latin typeface="+mj-lt"/>
                          <a:ea typeface="+mn-ea"/>
                          <a:cs typeface="+mn-cs"/>
                        </a:rPr>
                        <a:t>18 750 €</a:t>
                      </a:r>
                      <a:endParaRPr lang="en-US" sz="1100" u="none" strike="noStrike" kern="1200">
                        <a:solidFill>
                          <a:schemeClr val="dk1"/>
                        </a:solidFill>
                        <a:effectLst/>
                        <a:latin typeface="+mj-lt"/>
                        <a:ea typeface="+mn-ea"/>
                        <a:cs typeface="+mn-cs"/>
                      </a:endParaRPr>
                    </a:p>
                  </a:txBody>
                  <a:tcPr marL="7620" marR="7620" marT="7620" marB="0" anchor="b">
                    <a:solidFill>
                      <a:schemeClr val="accent4"/>
                    </a:solidFill>
                  </a:tcPr>
                </a:tc>
                <a:extLst>
                  <a:ext uri="{0D108BD9-81ED-4DB2-BD59-A6C34878D82A}">
                    <a16:rowId xmlns:a16="http://schemas.microsoft.com/office/drawing/2014/main" val="4008001475"/>
                  </a:ext>
                </a:extLst>
              </a:tr>
              <a:tr h="182880">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endParaRPr lang="en-US" sz="1100" b="0" i="0" u="none" strike="noStrike">
                        <a:solidFill>
                          <a:srgbClr val="000000"/>
                        </a:solidFill>
                        <a:effectLst/>
                        <a:latin typeface="Encode Sans Expanded" panose="00000505000000000000" pitchFamily="2" charset="0"/>
                      </a:endParaRPr>
                    </a:p>
                  </a:txBody>
                  <a:tcPr marL="7620" marR="7620" marT="7620" marB="0" anchor="b"/>
                </a:tc>
                <a:tc>
                  <a:txBody>
                    <a:bodyPr/>
                    <a:lstStyle/>
                    <a:p>
                      <a:pPr algn="l" fontAlgn="b"/>
                      <a:r>
                        <a:rPr lang="en-US" sz="1100" u="none" strike="noStrike" kern="1200" dirty="0">
                          <a:solidFill>
                            <a:schemeClr val="tx1"/>
                          </a:solidFill>
                          <a:effectLst/>
                          <a:latin typeface="+mn-lt"/>
                          <a:ea typeface="+mn-ea"/>
                          <a:cs typeface="+mn-cs"/>
                        </a:rPr>
                        <a:t>Result after tax</a:t>
                      </a:r>
                    </a:p>
                  </a:txBody>
                  <a:tcPr marL="7620" marR="7620" marT="7620" marB="0" anchor="b"/>
                </a:tc>
                <a:tc>
                  <a:txBody>
                    <a:bodyPr/>
                    <a:lstStyle/>
                    <a:p>
                      <a:pPr algn="r" fontAlgn="b"/>
                      <a:r>
                        <a:rPr lang="fr-BE" sz="1100" u="none" strike="noStrike" kern="1200" dirty="0">
                          <a:solidFill>
                            <a:schemeClr val="tx1"/>
                          </a:solidFill>
                          <a:effectLst/>
                          <a:latin typeface="+mn-lt"/>
                          <a:ea typeface="+mn-ea"/>
                          <a:cs typeface="+mn-cs"/>
                        </a:rPr>
                        <a:t>56 250 €</a:t>
                      </a:r>
                      <a:endParaRPr lang="en-US" sz="1100" u="none" strike="noStrike" kern="1200" dirty="0">
                        <a:solidFill>
                          <a:schemeClr val="tx1"/>
                        </a:solidFill>
                        <a:effectLst/>
                        <a:latin typeface="+mn-lt"/>
                        <a:ea typeface="+mn-ea"/>
                        <a:cs typeface="+mn-cs"/>
                      </a:endParaRPr>
                    </a:p>
                  </a:txBody>
                  <a:tcPr marL="7620" marR="7620" marT="7620" marB="0" anchor="b"/>
                </a:tc>
                <a:extLst>
                  <a:ext uri="{0D108BD9-81ED-4DB2-BD59-A6C34878D82A}">
                    <a16:rowId xmlns:a16="http://schemas.microsoft.com/office/drawing/2014/main" val="867486500"/>
                  </a:ext>
                </a:extLst>
              </a:tr>
            </a:tbl>
          </a:graphicData>
        </a:graphic>
      </p:graphicFrame>
    </p:spTree>
    <p:extLst>
      <p:ext uri="{BB962C8B-B14F-4D97-AF65-F5344CB8AC3E}">
        <p14:creationId xmlns:p14="http://schemas.microsoft.com/office/powerpoint/2010/main" val="26423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8A64EC82-C977-47B7-9FD8-55FF0B583118}"/>
              </a:ext>
            </a:extLst>
          </p:cNvPr>
          <p:cNvSpPr>
            <a:spLocks noGrp="1"/>
          </p:cNvSpPr>
          <p:nvPr>
            <p:ph type="body" idx="1"/>
          </p:nvPr>
        </p:nvSpPr>
        <p:spPr>
          <a:xfrm>
            <a:off x="1" y="195849"/>
            <a:ext cx="9683261" cy="335964"/>
          </a:xfrm>
        </p:spPr>
        <p:txBody>
          <a:bodyPr/>
          <a:lstStyle/>
          <a:p>
            <a:r>
              <a:rPr lang="en-US" sz="1600" dirty="0"/>
              <a:t>the business criteria in practice</a:t>
            </a:r>
            <a:endParaRPr lang="fr-BE" dirty="0"/>
          </a:p>
        </p:txBody>
      </p:sp>
      <p:sp>
        <p:nvSpPr>
          <p:cNvPr id="5" name="Text Placeholder 4">
            <a:extLst>
              <a:ext uri="{FF2B5EF4-FFF2-40B4-BE49-F238E27FC236}">
                <a16:creationId xmlns:a16="http://schemas.microsoft.com/office/drawing/2014/main" id="{75DE2F10-DA32-712B-6AA1-E922820CE26B}"/>
              </a:ext>
            </a:extLst>
          </p:cNvPr>
          <p:cNvSpPr>
            <a:spLocks noGrp="1"/>
          </p:cNvSpPr>
          <p:nvPr>
            <p:ph type="body" sz="quarter" idx="19"/>
          </p:nvPr>
        </p:nvSpPr>
        <p:spPr>
          <a:xfrm>
            <a:off x="1" y="195849"/>
            <a:ext cx="745715" cy="334800"/>
          </a:xfrm>
        </p:spPr>
        <p:txBody>
          <a:bodyPr/>
          <a:lstStyle/>
          <a:p>
            <a:r>
              <a:rPr lang="fr-BE"/>
              <a:t>06</a:t>
            </a:r>
            <a:endParaRPr lang="en-US"/>
          </a:p>
        </p:txBody>
      </p:sp>
      <p:sp>
        <p:nvSpPr>
          <p:cNvPr id="2" name="Picture Placeholder 1">
            <a:extLst>
              <a:ext uri="{FF2B5EF4-FFF2-40B4-BE49-F238E27FC236}">
                <a16:creationId xmlns:a16="http://schemas.microsoft.com/office/drawing/2014/main" id="{3B2228E7-5FE4-FD10-C312-5A2B6E1D15D9}"/>
              </a:ext>
            </a:extLst>
          </p:cNvPr>
          <p:cNvSpPr>
            <a:spLocks noGrp="1"/>
          </p:cNvSpPr>
          <p:nvPr>
            <p:ph type="pic" idx="14"/>
          </p:nvPr>
        </p:nvSpPr>
        <p:spPr>
          <a:xfrm>
            <a:off x="643890" y="1230010"/>
            <a:ext cx="5454000" cy="5039202"/>
          </a:xfrm>
        </p:spPr>
        <p:txBody>
          <a:bodyPr/>
          <a:lstStyle/>
          <a:p>
            <a:endParaRPr lang="fr-FR"/>
          </a:p>
        </p:txBody>
      </p:sp>
      <p:sp>
        <p:nvSpPr>
          <p:cNvPr id="9" name="Titre 8">
            <a:extLst>
              <a:ext uri="{FF2B5EF4-FFF2-40B4-BE49-F238E27FC236}">
                <a16:creationId xmlns:a16="http://schemas.microsoft.com/office/drawing/2014/main" id="{BBEEF181-3DF0-4C9C-B88A-7251A7347CE4}"/>
              </a:ext>
            </a:extLst>
          </p:cNvPr>
          <p:cNvSpPr>
            <a:spLocks noGrp="1"/>
          </p:cNvSpPr>
          <p:nvPr>
            <p:ph type="title"/>
          </p:nvPr>
        </p:nvSpPr>
        <p:spPr>
          <a:xfrm>
            <a:off x="6094800" y="1230010"/>
            <a:ext cx="5500800" cy="5039202"/>
          </a:xfrm>
        </p:spPr>
        <p:txBody>
          <a:bodyPr>
            <a:normAutofit/>
          </a:bodyPr>
          <a:lstStyle/>
          <a:p>
            <a:br>
              <a:rPr lang="fr-BE" dirty="0"/>
            </a:br>
            <a:endParaRPr lang="fr-BE" dirty="0"/>
          </a:p>
        </p:txBody>
      </p:sp>
      <p:sp>
        <p:nvSpPr>
          <p:cNvPr id="3" name="Text Placeholder 2">
            <a:extLst>
              <a:ext uri="{FF2B5EF4-FFF2-40B4-BE49-F238E27FC236}">
                <a16:creationId xmlns:a16="http://schemas.microsoft.com/office/drawing/2014/main" id="{6B35B0AB-C724-2B75-FCBA-A6E4BCDC1A3D}"/>
              </a:ext>
            </a:extLst>
          </p:cNvPr>
          <p:cNvSpPr>
            <a:spLocks noGrp="1"/>
          </p:cNvSpPr>
          <p:nvPr>
            <p:ph type="body" sz="quarter" idx="18"/>
          </p:nvPr>
        </p:nvSpPr>
        <p:spPr>
          <a:xfrm rot="5400000">
            <a:off x="5008456" y="3627396"/>
            <a:ext cx="1500865" cy="286749"/>
          </a:xfrm>
        </p:spPr>
        <p:txBody>
          <a:bodyPr/>
          <a:lstStyle/>
          <a:p>
            <a:endParaRPr lang="en-US"/>
          </a:p>
        </p:txBody>
      </p:sp>
      <p:sp>
        <p:nvSpPr>
          <p:cNvPr id="7" name="Espace réservé du contenu 2">
            <a:extLst>
              <a:ext uri="{FF2B5EF4-FFF2-40B4-BE49-F238E27FC236}">
                <a16:creationId xmlns:a16="http://schemas.microsoft.com/office/drawing/2014/main" id="{9534630A-E2FC-4067-9D46-E2E1474E08A9}"/>
              </a:ext>
            </a:extLst>
          </p:cNvPr>
          <p:cNvSpPr txBox="1">
            <a:spLocks/>
          </p:cNvSpPr>
          <p:nvPr>
            <p:custDataLst>
              <p:tags r:id="rId1"/>
            </p:custDataLst>
          </p:nvPr>
        </p:nvSpPr>
        <p:spPr>
          <a:xfrm>
            <a:off x="715434" y="1775885"/>
            <a:ext cx="11279717" cy="4567767"/>
          </a:xfrm>
          <a:prstGeom prst="rect">
            <a:avLst/>
          </a:prstGeom>
        </p:spPr>
        <p:txBody>
          <a:bodyPr/>
          <a:lstStyle>
            <a:lvl1pPr marL="257175" indent="-257175" algn="l" rtl="0" eaLnBrk="0" fontAlgn="base" hangingPunct="0">
              <a:spcBef>
                <a:spcPct val="35000"/>
              </a:spcBef>
              <a:spcAft>
                <a:spcPct val="0"/>
              </a:spcAft>
              <a:buClr>
                <a:srgbClr val="F7B100"/>
              </a:buClr>
              <a:buFont typeface="Wingdings" panose="05000000000000000000" pitchFamily="2" charset="2"/>
              <a:buChar char="§"/>
              <a:defRPr sz="1500" b="1">
                <a:solidFill>
                  <a:schemeClr val="tx1"/>
                </a:solidFill>
                <a:latin typeface="+mn-lt"/>
                <a:ea typeface="MS PGothic" pitchFamily="34" charset="-128"/>
                <a:cs typeface="+mn-cs"/>
              </a:defRPr>
            </a:lvl1pPr>
            <a:lvl2pPr marL="557213" indent="-214313" algn="l" rtl="0" eaLnBrk="0" fontAlgn="base" hangingPunct="0">
              <a:spcBef>
                <a:spcPct val="30000"/>
              </a:spcBef>
              <a:spcAft>
                <a:spcPct val="0"/>
              </a:spcAft>
              <a:buClr>
                <a:srgbClr val="F7B100"/>
              </a:buClr>
              <a:buFont typeface="Wingdings" panose="05000000000000000000" pitchFamily="2" charset="2"/>
              <a:buChar char="§"/>
              <a:defRPr sz="1200">
                <a:solidFill>
                  <a:schemeClr val="tx1"/>
                </a:solidFill>
                <a:latin typeface="+mn-lt"/>
                <a:ea typeface="MS PGothic" pitchFamily="34" charset="-128"/>
              </a:defRPr>
            </a:lvl2pPr>
            <a:lvl3pPr marL="857250" indent="-171450" algn="l" rtl="0" eaLnBrk="0" fontAlgn="base" hangingPunct="0">
              <a:spcBef>
                <a:spcPct val="35000"/>
              </a:spcBef>
              <a:spcAft>
                <a:spcPct val="0"/>
              </a:spcAft>
              <a:buFont typeface="Wingdings" panose="05000000000000000000" pitchFamily="2" charset="2"/>
              <a:buChar char="§"/>
              <a:defRPr sz="1100">
                <a:solidFill>
                  <a:schemeClr val="tx1"/>
                </a:solidFill>
                <a:latin typeface="+mn-lt"/>
                <a:ea typeface="MS PGothic" pitchFamily="34" charset="-128"/>
              </a:defRPr>
            </a:lvl3pPr>
            <a:lvl4pPr marL="1200150" indent="-171450" algn="l" rtl="0" eaLnBrk="0" fontAlgn="base" hangingPunct="0">
              <a:spcBef>
                <a:spcPct val="40000"/>
              </a:spcBef>
              <a:spcAft>
                <a:spcPct val="0"/>
              </a:spcAft>
              <a:buFont typeface="Wingdings" panose="05000000000000000000" pitchFamily="2" charset="2"/>
              <a:buChar char="§"/>
              <a:defRPr sz="800">
                <a:solidFill>
                  <a:schemeClr val="tx1"/>
                </a:solidFill>
                <a:latin typeface="+mn-lt"/>
                <a:ea typeface="MS PGothic" pitchFamily="34" charset="-128"/>
              </a:defRPr>
            </a:lvl4pPr>
            <a:lvl5pPr marL="1543050" indent="-171450" algn="l" rtl="0" eaLnBrk="0" fontAlgn="base" hangingPunct="0">
              <a:spcBef>
                <a:spcPct val="20000"/>
              </a:spcBef>
              <a:spcAft>
                <a:spcPct val="0"/>
              </a:spcAft>
              <a:buChar char="»"/>
              <a:defRPr sz="800">
                <a:solidFill>
                  <a:schemeClr val="tx1"/>
                </a:solidFill>
                <a:latin typeface="+mn-lt"/>
                <a:ea typeface="MS PGothic" pitchFamily="34" charset="-128"/>
              </a:defRPr>
            </a:lvl5pPr>
            <a:lvl6pPr marL="1885950" indent="-171450" algn="l" rtl="0" eaLnBrk="1" fontAlgn="base" hangingPunct="1">
              <a:spcBef>
                <a:spcPct val="20000"/>
              </a:spcBef>
              <a:spcAft>
                <a:spcPct val="0"/>
              </a:spcAft>
              <a:buChar char="»"/>
              <a:defRPr sz="800">
                <a:solidFill>
                  <a:schemeClr val="tx1"/>
                </a:solidFill>
                <a:latin typeface="+mn-lt"/>
                <a:ea typeface="+mn-ea"/>
              </a:defRPr>
            </a:lvl6pPr>
            <a:lvl7pPr marL="2228850" indent="-171450" algn="l" rtl="0" eaLnBrk="1" fontAlgn="base" hangingPunct="1">
              <a:spcBef>
                <a:spcPct val="20000"/>
              </a:spcBef>
              <a:spcAft>
                <a:spcPct val="0"/>
              </a:spcAft>
              <a:buChar char="»"/>
              <a:defRPr sz="800">
                <a:solidFill>
                  <a:schemeClr val="tx1"/>
                </a:solidFill>
                <a:latin typeface="+mn-lt"/>
                <a:ea typeface="+mn-ea"/>
              </a:defRPr>
            </a:lvl7pPr>
            <a:lvl8pPr marL="2571750" indent="-171450" algn="l" rtl="0" eaLnBrk="1" fontAlgn="base" hangingPunct="1">
              <a:spcBef>
                <a:spcPct val="20000"/>
              </a:spcBef>
              <a:spcAft>
                <a:spcPct val="0"/>
              </a:spcAft>
              <a:buChar char="»"/>
              <a:defRPr sz="800">
                <a:solidFill>
                  <a:schemeClr val="tx1"/>
                </a:solidFill>
                <a:latin typeface="+mn-lt"/>
                <a:ea typeface="+mn-ea"/>
              </a:defRPr>
            </a:lvl8pPr>
            <a:lvl9pPr marL="2914650" indent="-171450" algn="l" rtl="0" eaLnBrk="1" fontAlgn="base" hangingPunct="1">
              <a:spcBef>
                <a:spcPct val="20000"/>
              </a:spcBef>
              <a:spcAft>
                <a:spcPct val="0"/>
              </a:spcAft>
              <a:buChar char="»"/>
              <a:defRPr sz="800">
                <a:solidFill>
                  <a:schemeClr val="tx1"/>
                </a:solidFill>
                <a:latin typeface="+mn-lt"/>
                <a:ea typeface="+mn-ea"/>
              </a:defRPr>
            </a:lvl9pPr>
          </a:lstStyle>
          <a:p>
            <a:pPr marL="342891" indent="-342891" defTabSz="1219170" eaLnBrk="1" hangingPunct="1">
              <a:defRPr/>
            </a:pPr>
            <a:endParaRPr lang="fr-FR" altLang="fr-FR" sz="1867" b="0" kern="0">
              <a:solidFill>
                <a:srgbClr val="000000"/>
              </a:solidFill>
              <a:latin typeface="Encode Sans Expanded" panose="00000505000000000000" pitchFamily="2" charset="0"/>
            </a:endParaRPr>
          </a:p>
        </p:txBody>
      </p:sp>
      <p:sp>
        <p:nvSpPr>
          <p:cNvPr id="19" name="ZoneTexte 18">
            <a:extLst>
              <a:ext uri="{FF2B5EF4-FFF2-40B4-BE49-F238E27FC236}">
                <a16:creationId xmlns:a16="http://schemas.microsoft.com/office/drawing/2014/main" id="{008A5E39-3C6F-4B70-9AE4-82D5BC4956A8}"/>
              </a:ext>
            </a:extLst>
          </p:cNvPr>
          <p:cNvSpPr txBox="1"/>
          <p:nvPr/>
        </p:nvSpPr>
        <p:spPr>
          <a:xfrm>
            <a:off x="6743182" y="2430251"/>
            <a:ext cx="1630320" cy="2038056"/>
          </a:xfrm>
          <a:prstGeom prst="rect">
            <a:avLst/>
          </a:prstGeom>
        </p:spPr>
        <p:txBody>
          <a:bodyPr vert="horz" wrap="square" lIns="0" tIns="0" rIns="0" bIns="0" rtlCol="0" anchor="t">
            <a:noAutofit/>
          </a:bodyPr>
          <a:lstStyle/>
          <a:p>
            <a:pPr algn="ctr"/>
            <a:r>
              <a:rPr lang="fr-BE" sz="2133" dirty="0">
                <a:solidFill>
                  <a:schemeClr val="bg1"/>
                </a:solidFill>
              </a:rPr>
              <a:t>COSTS (Charges)</a:t>
            </a:r>
          </a:p>
          <a:p>
            <a:pPr algn="ctr"/>
            <a:endParaRPr lang="fr-BE" sz="2667" dirty="0">
              <a:solidFill>
                <a:schemeClr val="bg1"/>
              </a:solidFill>
            </a:endParaRPr>
          </a:p>
          <a:p>
            <a:pPr algn="ctr"/>
            <a:r>
              <a:rPr lang="fr-BE" sz="2667" dirty="0">
                <a:solidFill>
                  <a:schemeClr val="bg1"/>
                </a:solidFill>
              </a:rPr>
              <a:t>≠</a:t>
            </a:r>
          </a:p>
          <a:p>
            <a:pPr algn="ctr"/>
            <a:endParaRPr lang="fr-BE" sz="2133" dirty="0">
              <a:solidFill>
                <a:schemeClr val="bg1"/>
              </a:solidFill>
            </a:endParaRPr>
          </a:p>
          <a:p>
            <a:pPr algn="ctr"/>
            <a:r>
              <a:rPr lang="fr-BE" sz="2133" dirty="0">
                <a:solidFill>
                  <a:schemeClr val="bg1"/>
                </a:solidFill>
              </a:rPr>
              <a:t>EXPENSES</a:t>
            </a:r>
          </a:p>
        </p:txBody>
      </p:sp>
      <p:sp>
        <p:nvSpPr>
          <p:cNvPr id="20" name="ZoneTexte 19">
            <a:extLst>
              <a:ext uri="{FF2B5EF4-FFF2-40B4-BE49-F238E27FC236}">
                <a16:creationId xmlns:a16="http://schemas.microsoft.com/office/drawing/2014/main" id="{391D57C1-2DD0-4E04-84FB-A630A90CDEDF}"/>
              </a:ext>
            </a:extLst>
          </p:cNvPr>
          <p:cNvSpPr txBox="1"/>
          <p:nvPr/>
        </p:nvSpPr>
        <p:spPr>
          <a:xfrm>
            <a:off x="9095631" y="2430251"/>
            <a:ext cx="1933601" cy="2038056"/>
          </a:xfrm>
          <a:prstGeom prst="rect">
            <a:avLst/>
          </a:prstGeom>
        </p:spPr>
        <p:txBody>
          <a:bodyPr vert="horz" wrap="square" lIns="0" tIns="0" rIns="0" bIns="0" rtlCol="0" anchor="t">
            <a:noAutofit/>
          </a:bodyPr>
          <a:lstStyle/>
          <a:p>
            <a:pPr algn="ctr"/>
            <a:r>
              <a:rPr lang="fr-BE" sz="2133" dirty="0">
                <a:solidFill>
                  <a:schemeClr val="bg1"/>
                </a:solidFill>
              </a:rPr>
              <a:t>INCOME</a:t>
            </a:r>
          </a:p>
          <a:p>
            <a:pPr algn="ctr"/>
            <a:r>
              <a:rPr lang="fr-BE" sz="2133" dirty="0">
                <a:solidFill>
                  <a:schemeClr val="bg1"/>
                </a:solidFill>
              </a:rPr>
              <a:t>(</a:t>
            </a:r>
            <a:r>
              <a:rPr lang="fr-BE" sz="2133" dirty="0" err="1">
                <a:solidFill>
                  <a:schemeClr val="bg1"/>
                </a:solidFill>
              </a:rPr>
              <a:t>Products</a:t>
            </a:r>
            <a:r>
              <a:rPr lang="fr-BE" sz="2133" dirty="0">
                <a:solidFill>
                  <a:schemeClr val="bg1"/>
                </a:solidFill>
              </a:rPr>
              <a:t>)</a:t>
            </a:r>
          </a:p>
          <a:p>
            <a:pPr algn="ctr"/>
            <a:endParaRPr lang="fr-BE" sz="2667" dirty="0">
              <a:solidFill>
                <a:schemeClr val="bg1"/>
              </a:solidFill>
            </a:endParaRPr>
          </a:p>
          <a:p>
            <a:pPr algn="ctr"/>
            <a:r>
              <a:rPr lang="fr-BE" sz="2667" dirty="0">
                <a:solidFill>
                  <a:schemeClr val="bg1"/>
                </a:solidFill>
              </a:rPr>
              <a:t>≠</a:t>
            </a:r>
          </a:p>
          <a:p>
            <a:pPr algn="ctr"/>
            <a:endParaRPr lang="fr-BE" sz="2133" dirty="0">
              <a:solidFill>
                <a:schemeClr val="bg1"/>
              </a:solidFill>
            </a:endParaRPr>
          </a:p>
          <a:p>
            <a:pPr algn="ctr"/>
            <a:r>
              <a:rPr lang="fr-BE" sz="2133" dirty="0">
                <a:solidFill>
                  <a:schemeClr val="bg1"/>
                </a:solidFill>
              </a:rPr>
              <a:t>REVENUES</a:t>
            </a:r>
          </a:p>
        </p:txBody>
      </p:sp>
      <p:pic>
        <p:nvPicPr>
          <p:cNvPr id="4098" name="Picture 2" descr="Synthèse vocale : un outil pour demain">
            <a:extLst>
              <a:ext uri="{FF2B5EF4-FFF2-40B4-BE49-F238E27FC236}">
                <a16:creationId xmlns:a16="http://schemas.microsoft.com/office/drawing/2014/main" id="{769B0DC4-C650-4198-B54E-C8FBE77B7B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12" r="22098"/>
          <a:stretch/>
        </p:blipFill>
        <p:spPr bwMode="auto">
          <a:xfrm>
            <a:off x="643890" y="1228846"/>
            <a:ext cx="4683760" cy="50392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6A555F-84D4-3C29-2383-1C0738E48C1C}"/>
              </a:ext>
            </a:extLst>
          </p:cNvPr>
          <p:cNvSpPr txBox="1"/>
          <p:nvPr/>
        </p:nvSpPr>
        <p:spPr>
          <a:xfrm>
            <a:off x="5494520" y="804647"/>
            <a:ext cx="6101080" cy="369332"/>
          </a:xfrm>
          <a:prstGeom prst="rect">
            <a:avLst/>
          </a:prstGeom>
          <a:noFill/>
        </p:spPr>
        <p:txBody>
          <a:bodyPr wrap="square">
            <a:spAutoFit/>
          </a:bodyPr>
          <a:lstStyle/>
          <a:p>
            <a:pPr algn="r"/>
            <a:r>
              <a:rPr lang="fr-FR" dirty="0">
                <a:solidFill>
                  <a:schemeClr val="tx2"/>
                </a:solidFill>
                <a:latin typeface="+mj-lt"/>
                <a:ea typeface="+mj-ea"/>
              </a:rPr>
              <a:t>RECAP EXERCISE</a:t>
            </a:r>
            <a:endParaRPr lang="en-US" dirty="0">
              <a:solidFill>
                <a:schemeClr val="tx2"/>
              </a:solidFill>
              <a:latin typeface="+mj-lt"/>
            </a:endParaRPr>
          </a:p>
        </p:txBody>
      </p:sp>
    </p:spTree>
    <p:extLst>
      <p:ext uri="{BB962C8B-B14F-4D97-AF65-F5344CB8AC3E}">
        <p14:creationId xmlns:p14="http://schemas.microsoft.com/office/powerpoint/2010/main" val="687226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F505F9E-E1C9-4456-9E93-DBA3AE462194}"/>
              </a:ext>
            </a:extLst>
          </p:cNvPr>
          <p:cNvSpPr>
            <a:spLocks noGrp="1"/>
          </p:cNvSpPr>
          <p:nvPr>
            <p:ph type="body" idx="1"/>
          </p:nvPr>
        </p:nvSpPr>
        <p:spPr/>
        <p:txBody>
          <a:bodyPr/>
          <a:lstStyle/>
          <a:p>
            <a:r>
              <a:rPr lang="en-US" dirty="0"/>
              <a:t>the business criteria in practice</a:t>
            </a:r>
            <a:endParaRPr lang="fr-BE" dirty="0"/>
          </a:p>
        </p:txBody>
      </p:sp>
      <p:sp>
        <p:nvSpPr>
          <p:cNvPr id="3" name="Text Placeholder 2">
            <a:extLst>
              <a:ext uri="{FF2B5EF4-FFF2-40B4-BE49-F238E27FC236}">
                <a16:creationId xmlns:a16="http://schemas.microsoft.com/office/drawing/2014/main" id="{FC6C68B3-5DD3-A90C-7949-FE8605B8C3D1}"/>
              </a:ext>
            </a:extLst>
          </p:cNvPr>
          <p:cNvSpPr>
            <a:spLocks noGrp="1"/>
          </p:cNvSpPr>
          <p:nvPr>
            <p:ph type="body" sz="quarter" idx="19"/>
          </p:nvPr>
        </p:nvSpPr>
        <p:spPr/>
        <p:txBody>
          <a:bodyPr/>
          <a:lstStyle/>
          <a:p>
            <a:r>
              <a:rPr lang="fr-BE"/>
              <a:t>06</a:t>
            </a:r>
            <a:endParaRPr lang="en-US"/>
          </a:p>
        </p:txBody>
      </p:sp>
      <p:sp>
        <p:nvSpPr>
          <p:cNvPr id="2" name="Titre 1">
            <a:extLst>
              <a:ext uri="{FF2B5EF4-FFF2-40B4-BE49-F238E27FC236}">
                <a16:creationId xmlns:a16="http://schemas.microsoft.com/office/drawing/2014/main" id="{CAF3FEF6-DFB2-4DB8-9578-2FA35DA66952}"/>
              </a:ext>
            </a:extLst>
          </p:cNvPr>
          <p:cNvSpPr>
            <a:spLocks noGrp="1"/>
          </p:cNvSpPr>
          <p:nvPr>
            <p:ph type="title"/>
          </p:nvPr>
        </p:nvSpPr>
        <p:spPr>
          <a:xfrm>
            <a:off x="948655" y="677954"/>
            <a:ext cx="10800000" cy="335964"/>
          </a:xfrm>
        </p:spPr>
        <p:txBody>
          <a:bodyPr/>
          <a:lstStyle/>
          <a:p>
            <a:pPr>
              <a:defRPr/>
            </a:pPr>
            <a:r>
              <a:rPr lang="fr-FR" dirty="0"/>
              <a:t>RECAP</a:t>
            </a:r>
            <a:r>
              <a:rPr lang="fr-FR" dirty="0">
                <a:ea typeface="+mj-ea"/>
              </a:rPr>
              <a:t> EXERCISE</a:t>
            </a:r>
          </a:p>
        </p:txBody>
      </p:sp>
      <p:graphicFrame>
        <p:nvGraphicFramePr>
          <p:cNvPr id="10" name="Group 3">
            <a:extLst>
              <a:ext uri="{FF2B5EF4-FFF2-40B4-BE49-F238E27FC236}">
                <a16:creationId xmlns:a16="http://schemas.microsoft.com/office/drawing/2014/main" id="{4FAEFC50-1BA5-4552-BD3A-7C6D2DE0A111}"/>
              </a:ext>
            </a:extLst>
          </p:cNvPr>
          <p:cNvGraphicFramePr>
            <a:graphicFrameLocks noGrp="1"/>
          </p:cNvGraphicFramePr>
          <p:nvPr>
            <p:extLst>
              <p:ext uri="{D42A27DB-BD31-4B8C-83A1-F6EECF244321}">
                <p14:modId xmlns:p14="http://schemas.microsoft.com/office/powerpoint/2010/main" val="3520969010"/>
              </p:ext>
            </p:extLst>
          </p:nvPr>
        </p:nvGraphicFramePr>
        <p:xfrm>
          <a:off x="1219199" y="1104900"/>
          <a:ext cx="10529456" cy="5516157"/>
        </p:xfrm>
        <a:graphic>
          <a:graphicData uri="http://schemas.openxmlformats.org/drawingml/2006/table">
            <a:tbl>
              <a:tblPr>
                <a:tableStyleId>{BC89EF96-8CEA-46FF-86C4-4CE0E7609802}</a:tableStyleId>
              </a:tblPr>
              <a:tblGrid>
                <a:gridCol w="4341092">
                  <a:extLst>
                    <a:ext uri="{9D8B030D-6E8A-4147-A177-3AD203B41FA5}">
                      <a16:colId xmlns:a16="http://schemas.microsoft.com/office/drawing/2014/main" val="20000"/>
                    </a:ext>
                  </a:extLst>
                </a:gridCol>
                <a:gridCol w="3140363">
                  <a:extLst>
                    <a:ext uri="{9D8B030D-6E8A-4147-A177-3AD203B41FA5}">
                      <a16:colId xmlns:a16="http://schemas.microsoft.com/office/drawing/2014/main" val="20001"/>
                    </a:ext>
                  </a:extLst>
                </a:gridCol>
                <a:gridCol w="3048001">
                  <a:extLst>
                    <a:ext uri="{9D8B030D-6E8A-4147-A177-3AD203B41FA5}">
                      <a16:colId xmlns:a16="http://schemas.microsoft.com/office/drawing/2014/main" val="20002"/>
                    </a:ext>
                  </a:extLst>
                </a:gridCol>
              </a:tblGrid>
              <a:tr h="436797">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lang="fr-FR" noProof="0" dirty="0">
                          <a:solidFill>
                            <a:schemeClr val="bg1"/>
                          </a:solidFill>
                          <a:latin typeface="Encode Sans" panose="020B0604020202020204" charset="0"/>
                        </a:rPr>
                        <a:t>Transaction</a:t>
                      </a:r>
                    </a:p>
                  </a:txBody>
                  <a:tcPr anchor="ctr" horzOverflow="overflow">
                    <a:solidFill>
                      <a:schemeClr val="accent1"/>
                    </a:solidFill>
                  </a:tcPr>
                </a:tc>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lang="fr-FR" dirty="0">
                          <a:solidFill>
                            <a:schemeClr val="bg1"/>
                          </a:solidFill>
                          <a:latin typeface="Encode Sans" panose="020B0604020202020204" charset="0"/>
                        </a:rPr>
                        <a:t>Taxable </a:t>
                      </a:r>
                      <a:r>
                        <a:rPr lang="fr-FR" dirty="0" err="1">
                          <a:solidFill>
                            <a:schemeClr val="bg1"/>
                          </a:solidFill>
                          <a:latin typeface="Encode Sans" panose="020B0604020202020204" charset="0"/>
                        </a:rPr>
                        <a:t>result</a:t>
                      </a:r>
                      <a:endParaRPr lang="fr-FR" dirty="0">
                        <a:solidFill>
                          <a:schemeClr val="bg1"/>
                        </a:solidFill>
                        <a:latin typeface="Encode Sans" panose="020B0604020202020204" charset="0"/>
                      </a:endParaRPr>
                    </a:p>
                  </a:txBody>
                  <a:tcPr anchor="ctr" horzOverflow="overflow">
                    <a:solidFill>
                      <a:schemeClr val="accent1"/>
                    </a:solidFill>
                  </a:tcPr>
                </a:tc>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lang="fr-FR" dirty="0">
                          <a:solidFill>
                            <a:schemeClr val="bg1"/>
                          </a:solidFill>
                          <a:latin typeface="Encode Sans" panose="020B0604020202020204" charset="0"/>
                        </a:rPr>
                        <a:t>Cash flow</a:t>
                      </a:r>
                    </a:p>
                  </a:txBody>
                  <a:tcPr anchor="ctr" horzOverflow="overflow">
                    <a:solidFill>
                      <a:schemeClr val="accent1"/>
                    </a:solidFill>
                  </a:tcPr>
                </a:tc>
                <a:extLst>
                  <a:ext uri="{0D108BD9-81ED-4DB2-BD59-A6C34878D82A}">
                    <a16:rowId xmlns:a16="http://schemas.microsoft.com/office/drawing/2014/main" val="10000"/>
                  </a:ext>
                </a:extLst>
              </a:tr>
              <a:tr h="507936">
                <a:tc>
                  <a:txBody>
                    <a:body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kumimoji="0" lang="en-US" sz="1400" b="0" u="none" strike="noStrike" cap="none" normalizeH="0" baseline="0" noProof="0" dirty="0">
                          <a:ln>
                            <a:noFill/>
                          </a:ln>
                        </a:rPr>
                        <a:t>Acquisition of a vehicle in cash</a:t>
                      </a:r>
                    </a:p>
                  </a:txBody>
                  <a:tcPr anchor="ctr" horzOverflow="overflow"/>
                </a:tc>
                <a:tc>
                  <a:txBody>
                    <a:body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tc>
                  <a:txBody>
                    <a:body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2425384717"/>
                  </a:ext>
                </a:extLst>
              </a:tr>
              <a:tr h="507936">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kumimoji="0" lang="en-US" sz="1400" b="0" u="none" strike="noStrike" cap="none" normalizeH="0" baseline="0" noProof="0" dirty="0">
                          <a:ln>
                            <a:noFill/>
                          </a:ln>
                          <a:latin typeface="+mn-lt"/>
                        </a:rPr>
                        <a:t>Acquisition of a vehicle in financial leasing</a:t>
                      </a: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1"/>
                  </a:ext>
                </a:extLst>
              </a:tr>
              <a:tr h="507936">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defRPr/>
                      </a:pPr>
                      <a:r>
                        <a:rPr kumimoji="0" lang="en-US" sz="1400" b="0" u="none" strike="noStrike" kern="1200" cap="none" normalizeH="0" baseline="0" noProof="0" dirty="0">
                          <a:ln>
                            <a:noFill/>
                          </a:ln>
                          <a:solidFill>
                            <a:schemeClr val="tx1"/>
                          </a:solidFill>
                          <a:latin typeface="+mn-lt"/>
                          <a:ea typeface="+mn-ea"/>
                          <a:cs typeface="Arial" panose="020B0604020202020204" pitchFamily="34" charset="0"/>
                        </a:rPr>
                        <a:t>Acquisition of vehicle in operational leasing</a:t>
                      </a: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2"/>
                  </a:ext>
                </a:extLst>
              </a:tr>
              <a:tr h="507936">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kumimoji="0" lang="fr-FR" sz="1400" b="0" u="none" strike="noStrike" cap="none" normalizeH="0" baseline="0" noProof="0" dirty="0" err="1">
                          <a:ln>
                            <a:noFill/>
                          </a:ln>
                          <a:latin typeface="+mn-lt"/>
                        </a:rPr>
                        <a:t>Payment</a:t>
                      </a:r>
                      <a:r>
                        <a:rPr kumimoji="0" lang="fr-FR" sz="1400" b="0" u="none" strike="noStrike" cap="none" normalizeH="0" baseline="0" noProof="0" dirty="0">
                          <a:ln>
                            <a:noFill/>
                          </a:ln>
                          <a:latin typeface="+mn-lt"/>
                        </a:rPr>
                        <a:t> of a supplier</a:t>
                      </a: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3"/>
                  </a:ext>
                </a:extLst>
              </a:tr>
              <a:tr h="507936">
                <a:tc>
                  <a:txBody>
                    <a:bodyPr/>
                    <a:lstStyle>
                      <a:lvl1pPr algn="l">
                        <a:spcBef>
                          <a:spcPct val="35000"/>
                        </a:spcBef>
                        <a:buClr>
                          <a:srgbClr val="F7B100"/>
                        </a:buClr>
                        <a:buFont typeface="Wingdings" panose="05000000000000000000" pitchFamily="2" charset="2"/>
                        <a:tabLst>
                          <a:tab pos="0" algn="l"/>
                        </a:tabLst>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tabLst>
                          <a:tab pos="0" algn="l"/>
                        </a:tabLst>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tabLst>
                          <a:tab pos="0" algn="l"/>
                        </a:tabLst>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tabLst>
                          <a:tab pos="0" algn="l"/>
                        </a:tabLst>
                        <a:defRPr sz="1000">
                          <a:solidFill>
                            <a:schemeClr val="tx1"/>
                          </a:solidFill>
                          <a:latin typeface="Arial" panose="020B0604020202020204" pitchFamily="34" charset="0"/>
                          <a:cs typeface="Arial" panose="020B0604020202020204" pitchFamily="34" charset="0"/>
                        </a:defRPr>
                      </a:lvl4pPr>
                      <a:lvl5pPr marL="2147888" algn="l">
                        <a:spcBef>
                          <a:spcPct val="20000"/>
                        </a:spcBef>
                        <a:tabLst>
                          <a:tab pos="0" algn="l"/>
                        </a:tabLst>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tabLst>
                          <a:tab pos="0" algn="l"/>
                        </a:tabLs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tabLst>
                          <a:tab pos="0" algn="l"/>
                        </a:tabLs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tabLst>
                          <a:tab pos="0" algn="l"/>
                        </a:tabLs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tabLst>
                          <a:tab pos="0"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tab pos="0" algn="l"/>
                        </a:tabLst>
                      </a:pPr>
                      <a:r>
                        <a:rPr kumimoji="0" lang="en-US" sz="1400" b="0" u="none" strike="noStrike" cap="none" normalizeH="0" baseline="0" noProof="0" dirty="0">
                          <a:ln>
                            <a:noFill/>
                          </a:ln>
                          <a:latin typeface="+mn-lt"/>
                        </a:rPr>
                        <a:t>Settlement of a customer invoice</a:t>
                      </a:r>
                      <a:endParaRPr kumimoji="0" lang="fr-FR" sz="1400" b="0" u="none" strike="noStrike" cap="none" normalizeH="0" baseline="0" noProof="0" dirty="0">
                        <a:ln>
                          <a:noFill/>
                        </a:ln>
                        <a:latin typeface="+mn-lt"/>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4"/>
                  </a:ext>
                </a:extLst>
              </a:tr>
              <a:tr h="507936">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r>
                        <a:rPr kumimoji="0" lang="fr-FR" sz="1400" b="0" u="none" strike="noStrike" cap="none" normalizeH="0" baseline="0" noProof="0" dirty="0" err="1">
                          <a:ln>
                            <a:noFill/>
                          </a:ln>
                          <a:latin typeface="+mn-lt"/>
                        </a:rPr>
                        <a:t>Depreciation</a:t>
                      </a:r>
                      <a:r>
                        <a:rPr kumimoji="0" lang="fr-FR" sz="1400" b="0" u="none" strike="noStrike" cap="none" normalizeH="0" baseline="0" noProof="0" dirty="0">
                          <a:ln>
                            <a:noFill/>
                          </a:ln>
                          <a:latin typeface="+mn-lt"/>
                        </a:rPr>
                        <a:t> of </a:t>
                      </a:r>
                      <a:r>
                        <a:rPr kumimoji="0" lang="fr-FR" sz="1400" b="0" u="none" strike="noStrike" cap="none" normalizeH="0" baseline="0" noProof="0" dirty="0" err="1">
                          <a:ln>
                            <a:noFill/>
                          </a:ln>
                          <a:latin typeface="+mn-lt"/>
                        </a:rPr>
                        <a:t>fixed</a:t>
                      </a:r>
                      <a:r>
                        <a:rPr kumimoji="0" lang="fr-FR" sz="1400" b="0" u="none" strike="noStrike" cap="none" normalizeH="0" baseline="0" noProof="0" dirty="0">
                          <a:ln>
                            <a:noFill/>
                          </a:ln>
                          <a:latin typeface="+mn-lt"/>
                        </a:rPr>
                        <a:t> assets</a:t>
                      </a: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5"/>
                  </a:ext>
                </a:extLst>
              </a:tr>
              <a:tr h="507936">
                <a:tc>
                  <a:txBody>
                    <a:bodyPr/>
                    <a:lstStyle>
                      <a:lvl1pPr marL="1588" indent="-1588" algn="l">
                        <a:spcBef>
                          <a:spcPct val="35000"/>
                        </a:spcBef>
                        <a:buClr>
                          <a:srgbClr val="F7B100"/>
                        </a:buClr>
                        <a:buFont typeface="Wingdings" panose="05000000000000000000" pitchFamily="2" charset="2"/>
                        <a:tabLst>
                          <a:tab pos="0" algn="l"/>
                          <a:tab pos="101600" algn="l"/>
                        </a:tabLst>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tabLst>
                          <a:tab pos="0" algn="l"/>
                          <a:tab pos="101600" algn="l"/>
                        </a:tabLst>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tabLst>
                          <a:tab pos="0" algn="l"/>
                          <a:tab pos="101600" algn="l"/>
                        </a:tabLst>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tabLst>
                          <a:tab pos="0" algn="l"/>
                          <a:tab pos="101600" algn="l"/>
                        </a:tabLst>
                        <a:defRPr sz="1000">
                          <a:solidFill>
                            <a:schemeClr val="tx1"/>
                          </a:solidFill>
                          <a:latin typeface="Arial" panose="020B0604020202020204" pitchFamily="34" charset="0"/>
                          <a:cs typeface="Arial" panose="020B0604020202020204" pitchFamily="34" charset="0"/>
                        </a:defRPr>
                      </a:lvl4pPr>
                      <a:lvl5pPr marL="2147888" algn="l">
                        <a:spcBef>
                          <a:spcPct val="20000"/>
                        </a:spcBef>
                        <a:tabLst>
                          <a:tab pos="0" algn="l"/>
                          <a:tab pos="101600" algn="l"/>
                        </a:tabLst>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9pPr>
                    </a:lstStyle>
                    <a:p>
                      <a:pPr marL="1588" marR="0" lvl="0" indent="-1588"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tab pos="0" algn="l"/>
                          <a:tab pos="101600" algn="l"/>
                        </a:tabLst>
                      </a:pPr>
                      <a:r>
                        <a:rPr kumimoji="0" lang="fr-FR" sz="1400" b="0" u="none" strike="noStrike" cap="none" normalizeH="0" baseline="0" noProof="0" dirty="0">
                          <a:ln>
                            <a:noFill/>
                          </a:ln>
                          <a:latin typeface="+mn-lt"/>
                        </a:rPr>
                        <a:t>Customer </a:t>
                      </a:r>
                      <a:r>
                        <a:rPr kumimoji="0" lang="fr-FR" sz="1400" b="0" u="none" strike="noStrike" cap="none" normalizeH="0" baseline="0" noProof="0" dirty="0" err="1">
                          <a:ln>
                            <a:noFill/>
                          </a:ln>
                          <a:latin typeface="+mn-lt"/>
                        </a:rPr>
                        <a:t>deposit</a:t>
                      </a:r>
                      <a:endParaRPr kumimoji="0" lang="fr-FR" sz="1400" b="0" u="none" strike="noStrike" cap="none" normalizeH="0" baseline="0" noProof="0" dirty="0">
                        <a:ln>
                          <a:noFill/>
                        </a:ln>
                        <a:latin typeface="+mn-lt"/>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6"/>
                  </a:ext>
                </a:extLst>
              </a:tr>
              <a:tr h="507936">
                <a:tc>
                  <a:txBody>
                    <a:bodyPr/>
                    <a:lstStyle>
                      <a:lvl1pPr marL="1588" indent="-1588" algn="l">
                        <a:spcBef>
                          <a:spcPct val="35000"/>
                        </a:spcBef>
                        <a:buClr>
                          <a:srgbClr val="F7B100"/>
                        </a:buClr>
                        <a:buFont typeface="Wingdings" panose="05000000000000000000" pitchFamily="2" charset="2"/>
                        <a:tabLst>
                          <a:tab pos="0" algn="l"/>
                          <a:tab pos="101600" algn="l"/>
                        </a:tabLst>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tabLst>
                          <a:tab pos="0" algn="l"/>
                          <a:tab pos="101600" algn="l"/>
                        </a:tabLst>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tabLst>
                          <a:tab pos="0" algn="l"/>
                          <a:tab pos="101600" algn="l"/>
                        </a:tabLst>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tabLst>
                          <a:tab pos="0" algn="l"/>
                          <a:tab pos="101600" algn="l"/>
                        </a:tabLst>
                        <a:defRPr sz="1000">
                          <a:solidFill>
                            <a:schemeClr val="tx1"/>
                          </a:solidFill>
                          <a:latin typeface="Arial" panose="020B0604020202020204" pitchFamily="34" charset="0"/>
                          <a:cs typeface="Arial" panose="020B0604020202020204" pitchFamily="34" charset="0"/>
                        </a:defRPr>
                      </a:lvl4pPr>
                      <a:lvl5pPr marL="2147888" algn="l">
                        <a:spcBef>
                          <a:spcPct val="20000"/>
                        </a:spcBef>
                        <a:tabLst>
                          <a:tab pos="0" algn="l"/>
                          <a:tab pos="101600" algn="l"/>
                        </a:tabLst>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9pPr>
                    </a:lstStyle>
                    <a:p>
                      <a:pPr marL="1588" marR="0" lvl="0" indent="-1588"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tab pos="0" algn="l"/>
                          <a:tab pos="101600" algn="l"/>
                        </a:tabLst>
                      </a:pPr>
                      <a:r>
                        <a:rPr kumimoji="0" lang="en-US" sz="1400" b="0" u="none" strike="noStrike" cap="none" normalizeH="0" baseline="0" noProof="0" dirty="0">
                          <a:ln>
                            <a:noFill/>
                          </a:ln>
                          <a:latin typeface="+mn-lt"/>
                        </a:rPr>
                        <a:t>Capital gain on resale of vehicle</a:t>
                      </a: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tc>
                  <a:txBody>
                    <a:bodyPr/>
                    <a:lstStyle>
                      <a:lvl1pPr marL="569913"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69913"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7"/>
                  </a:ext>
                </a:extLst>
              </a:tr>
              <a:tr h="507936">
                <a:tc>
                  <a:txBody>
                    <a:bodyPr/>
                    <a:lstStyle>
                      <a:lvl1pPr marL="1588" indent="-1588" algn="l">
                        <a:spcBef>
                          <a:spcPct val="35000"/>
                        </a:spcBef>
                        <a:buClr>
                          <a:srgbClr val="F7B100"/>
                        </a:buClr>
                        <a:buFont typeface="Wingdings" panose="05000000000000000000" pitchFamily="2" charset="2"/>
                        <a:tabLst>
                          <a:tab pos="0" algn="l"/>
                          <a:tab pos="101600" algn="l"/>
                        </a:tabLst>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tabLst>
                          <a:tab pos="0" algn="l"/>
                          <a:tab pos="101600" algn="l"/>
                        </a:tabLst>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tabLst>
                          <a:tab pos="0" algn="l"/>
                          <a:tab pos="101600" algn="l"/>
                        </a:tabLst>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tabLst>
                          <a:tab pos="0" algn="l"/>
                          <a:tab pos="101600" algn="l"/>
                        </a:tabLst>
                        <a:defRPr sz="1000">
                          <a:solidFill>
                            <a:schemeClr val="tx1"/>
                          </a:solidFill>
                          <a:latin typeface="Arial" panose="020B0604020202020204" pitchFamily="34" charset="0"/>
                          <a:cs typeface="Arial" panose="020B0604020202020204" pitchFamily="34" charset="0"/>
                        </a:defRPr>
                      </a:lvl4pPr>
                      <a:lvl5pPr marL="2147888" algn="l">
                        <a:spcBef>
                          <a:spcPct val="20000"/>
                        </a:spcBef>
                        <a:tabLst>
                          <a:tab pos="0" algn="l"/>
                          <a:tab pos="101600" algn="l"/>
                        </a:tabLst>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9pPr>
                    </a:lstStyle>
                    <a:p>
                      <a:pPr marL="1588" marR="0" lvl="0" indent="-1588"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tab pos="0" algn="l"/>
                          <a:tab pos="101600" algn="l"/>
                        </a:tabLst>
                      </a:pPr>
                      <a:r>
                        <a:rPr kumimoji="0" lang="fr-FR" sz="1400" b="0" u="none" strike="noStrike" cap="none" normalizeH="0" baseline="0" noProof="0" dirty="0">
                          <a:ln>
                            <a:noFill/>
                          </a:ln>
                          <a:latin typeface="+mn-lt"/>
                        </a:rPr>
                        <a:t>Provision for </a:t>
                      </a:r>
                      <a:r>
                        <a:rPr kumimoji="0" lang="fr-FR" sz="1400" b="0" u="none" strike="noStrike" cap="none" normalizeH="0" baseline="0" noProof="0" dirty="0" err="1">
                          <a:ln>
                            <a:noFill/>
                          </a:ln>
                          <a:latin typeface="+mn-lt"/>
                        </a:rPr>
                        <a:t>unpaid</a:t>
                      </a:r>
                      <a:r>
                        <a:rPr kumimoji="0" lang="fr-FR" sz="1400" b="0" u="none" strike="noStrike" cap="none" normalizeH="0" baseline="0" noProof="0" dirty="0">
                          <a:ln>
                            <a:noFill/>
                          </a:ln>
                          <a:latin typeface="+mn-lt"/>
                        </a:rPr>
                        <a:t> </a:t>
                      </a:r>
                      <a:r>
                        <a:rPr kumimoji="0" lang="fr-FR" sz="1400" b="0" u="none" strike="noStrike" cap="none" normalizeH="0" baseline="0" noProof="0" dirty="0" err="1">
                          <a:ln>
                            <a:noFill/>
                          </a:ln>
                          <a:latin typeface="+mn-lt"/>
                        </a:rPr>
                        <a:t>customers</a:t>
                      </a:r>
                      <a:endParaRPr kumimoji="0" lang="fr-FR" sz="1400" b="0" u="none" strike="noStrike" cap="none" normalizeH="0" baseline="0" noProof="0" dirty="0">
                        <a:ln>
                          <a:noFill/>
                        </a:ln>
                        <a:latin typeface="+mn-lt"/>
                      </a:endParaRPr>
                    </a:p>
                  </a:txBody>
                  <a:tcPr anchor="ctr" horzOverflow="overflow"/>
                </a:tc>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tc>
                  <a:txBody>
                    <a:bodyPr/>
                    <a:lstStyle>
                      <a:lvl1pPr algn="l">
                        <a:spcBef>
                          <a:spcPct val="35000"/>
                        </a:spcBef>
                        <a:buClr>
                          <a:srgbClr val="F7B100"/>
                        </a:buClr>
                        <a:buFont typeface="Wingdings" panose="05000000000000000000" pitchFamily="2" charset="2"/>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defRPr sz="1000">
                          <a:solidFill>
                            <a:schemeClr val="tx1"/>
                          </a:solidFill>
                          <a:latin typeface="Arial" panose="020B0604020202020204" pitchFamily="34" charset="0"/>
                          <a:cs typeface="Arial" panose="020B0604020202020204" pitchFamily="34" charset="0"/>
                        </a:defRPr>
                      </a:lvl4pPr>
                      <a:lvl5pPr marL="2147888" algn="l">
                        <a:spcBef>
                          <a:spcPct val="20000"/>
                        </a:spcBef>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10009"/>
                  </a:ext>
                </a:extLst>
              </a:tr>
              <a:tr h="507936">
                <a:tc>
                  <a:txBody>
                    <a:bodyPr/>
                    <a:lstStyle>
                      <a:lvl1pPr marL="1588" indent="-1588" algn="l">
                        <a:spcBef>
                          <a:spcPct val="35000"/>
                        </a:spcBef>
                        <a:buClr>
                          <a:srgbClr val="F7B100"/>
                        </a:buClr>
                        <a:buFont typeface="Wingdings" panose="05000000000000000000" pitchFamily="2" charset="2"/>
                        <a:tabLst>
                          <a:tab pos="0" algn="l"/>
                          <a:tab pos="101600" algn="l"/>
                        </a:tabLst>
                        <a:defRPr sz="2000" b="1">
                          <a:solidFill>
                            <a:schemeClr val="tx1"/>
                          </a:solidFill>
                          <a:latin typeface="Arial" panose="020B0604020202020204" pitchFamily="34" charset="0"/>
                          <a:cs typeface="Arial" panose="020B0604020202020204" pitchFamily="34" charset="0"/>
                        </a:defRPr>
                      </a:lvl1pPr>
                      <a:lvl2pPr marL="763588" algn="l">
                        <a:spcBef>
                          <a:spcPct val="30000"/>
                        </a:spcBef>
                        <a:buClr>
                          <a:srgbClr val="F7B100"/>
                        </a:buClr>
                        <a:buFont typeface="Wingdings" panose="05000000000000000000" pitchFamily="2" charset="2"/>
                        <a:tabLst>
                          <a:tab pos="0" algn="l"/>
                          <a:tab pos="101600" algn="l"/>
                        </a:tabLst>
                        <a:defRPr sz="1600">
                          <a:solidFill>
                            <a:schemeClr val="tx1"/>
                          </a:solidFill>
                          <a:latin typeface="Arial" panose="020B0604020202020204" pitchFamily="34" charset="0"/>
                          <a:cs typeface="Arial" panose="020B0604020202020204" pitchFamily="34" charset="0"/>
                        </a:defRPr>
                      </a:lvl2pPr>
                      <a:lvl3pPr marL="1519238" algn="l">
                        <a:spcBef>
                          <a:spcPct val="35000"/>
                        </a:spcBef>
                        <a:buFont typeface="Wingdings" panose="05000000000000000000" pitchFamily="2" charset="2"/>
                        <a:tabLst>
                          <a:tab pos="0" algn="l"/>
                          <a:tab pos="101600" algn="l"/>
                        </a:tabLst>
                        <a:defRPr sz="1200">
                          <a:solidFill>
                            <a:schemeClr val="tx1"/>
                          </a:solidFill>
                          <a:latin typeface="Arial" panose="020B0604020202020204" pitchFamily="34" charset="0"/>
                          <a:cs typeface="Arial" panose="020B0604020202020204" pitchFamily="34" charset="0"/>
                        </a:defRPr>
                      </a:lvl3pPr>
                      <a:lvl4pPr marL="1709738" algn="l">
                        <a:spcBef>
                          <a:spcPct val="40000"/>
                        </a:spcBef>
                        <a:buFont typeface="Wingdings" panose="05000000000000000000" pitchFamily="2" charset="2"/>
                        <a:tabLst>
                          <a:tab pos="0" algn="l"/>
                          <a:tab pos="101600" algn="l"/>
                        </a:tabLst>
                        <a:defRPr sz="1000">
                          <a:solidFill>
                            <a:schemeClr val="tx1"/>
                          </a:solidFill>
                          <a:latin typeface="Arial" panose="020B0604020202020204" pitchFamily="34" charset="0"/>
                          <a:cs typeface="Arial" panose="020B0604020202020204" pitchFamily="34" charset="0"/>
                        </a:defRPr>
                      </a:lvl4pPr>
                      <a:lvl5pPr marL="2147888" algn="l">
                        <a:spcBef>
                          <a:spcPct val="20000"/>
                        </a:spcBef>
                        <a:tabLst>
                          <a:tab pos="0" algn="l"/>
                          <a:tab pos="101600" algn="l"/>
                        </a:tabLst>
                        <a:defRPr>
                          <a:solidFill>
                            <a:schemeClr val="tx1"/>
                          </a:solidFill>
                          <a:latin typeface="Arial" panose="020B0604020202020204" pitchFamily="34" charset="0"/>
                          <a:cs typeface="Arial" panose="020B0604020202020204" pitchFamily="34" charset="0"/>
                        </a:defRPr>
                      </a:lvl5pPr>
                      <a:lvl6pPr marL="26050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6pPr>
                      <a:lvl7pPr marL="30622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7pPr>
                      <a:lvl8pPr marL="35194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8pPr>
                      <a:lvl9pPr marL="3976688" fontAlgn="base">
                        <a:spcBef>
                          <a:spcPct val="20000"/>
                        </a:spcBef>
                        <a:spcAft>
                          <a:spcPct val="0"/>
                        </a:spcAft>
                        <a:tabLst>
                          <a:tab pos="0" algn="l"/>
                          <a:tab pos="101600" algn="l"/>
                        </a:tabLst>
                        <a:defRPr>
                          <a:solidFill>
                            <a:schemeClr val="tx1"/>
                          </a:solidFill>
                          <a:latin typeface="Arial" panose="020B0604020202020204" pitchFamily="34" charset="0"/>
                          <a:cs typeface="Arial" panose="020B0604020202020204" pitchFamily="34" charset="0"/>
                        </a:defRPr>
                      </a:lvl9pPr>
                    </a:lstStyle>
                    <a:p>
                      <a:pPr marL="1588" marR="0" lvl="0" indent="-1588"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tab pos="0" algn="l"/>
                          <a:tab pos="101600" algn="l"/>
                        </a:tabLst>
                      </a:pPr>
                      <a:r>
                        <a:rPr kumimoji="0" lang="fr-FR" sz="1400" b="0" u="none" strike="noStrike" cap="none" normalizeH="0" baseline="0" noProof="0" dirty="0" err="1">
                          <a:ln>
                            <a:noFill/>
                          </a:ln>
                          <a:latin typeface="+mn-lt"/>
                        </a:rPr>
                        <a:t>Pay-off</a:t>
                      </a:r>
                      <a:r>
                        <a:rPr kumimoji="0" lang="fr-FR" sz="1400" b="0" u="none" strike="noStrike" cap="none" normalizeH="0" baseline="0" noProof="0" dirty="0">
                          <a:ln>
                            <a:noFill/>
                          </a:ln>
                          <a:latin typeface="+mn-lt"/>
                        </a:rPr>
                        <a:t> of </a:t>
                      </a:r>
                      <a:r>
                        <a:rPr kumimoji="0" lang="fr-FR" sz="1400" b="0" u="none" strike="noStrike" cap="none" normalizeH="0" baseline="0" noProof="0" dirty="0" err="1">
                          <a:ln>
                            <a:noFill/>
                          </a:ln>
                          <a:latin typeface="+mn-lt"/>
                        </a:rPr>
                        <a:t>borrowed</a:t>
                      </a:r>
                      <a:r>
                        <a:rPr kumimoji="0" lang="fr-FR" sz="1400" b="0" u="none" strike="noStrike" cap="none" normalizeH="0" baseline="0" noProof="0" dirty="0">
                          <a:ln>
                            <a:noFill/>
                          </a:ln>
                          <a:latin typeface="+mn-lt"/>
                        </a:rPr>
                        <a:t> capital</a:t>
                      </a:r>
                    </a:p>
                  </a:txBody>
                  <a:tcPr anchor="ctr" horzOverflow="overflow"/>
                </a:tc>
                <a:tc>
                  <a:txBody>
                    <a:body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0" i="0" u="none" strike="noStrike" cap="none" normalizeH="0" baseline="0" dirty="0">
                        <a:ln>
                          <a:noFill/>
                        </a:ln>
                        <a:solidFill>
                          <a:srgbClr val="FF0000"/>
                        </a:solidFill>
                        <a:effectLst/>
                        <a:latin typeface="Encode Sans Expanded" panose="00000505000000000000" pitchFamily="2" charset="0"/>
                        <a:cs typeface="Arial" panose="020B060402020202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35000"/>
                        </a:spcBef>
                        <a:spcAft>
                          <a:spcPct val="0"/>
                        </a:spcAft>
                        <a:buClr>
                          <a:srgbClr val="F7B100"/>
                        </a:buClr>
                        <a:buSzTx/>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Encode Sans Expanded" panose="00000505000000000000" pitchFamily="2" charset="0"/>
                        <a:cs typeface="Arial" panose="020B0604020202020204" pitchFamily="34" charset="0"/>
                      </a:endParaRPr>
                    </a:p>
                  </a:txBody>
                  <a:tcPr anchor="ctr" horzOverflow="overflow"/>
                </a:tc>
                <a:extLst>
                  <a:ext uri="{0D108BD9-81ED-4DB2-BD59-A6C34878D82A}">
                    <a16:rowId xmlns:a16="http://schemas.microsoft.com/office/drawing/2014/main" val="374080216"/>
                  </a:ext>
                </a:extLst>
              </a:tr>
            </a:tbl>
          </a:graphicData>
        </a:graphic>
      </p:graphicFrame>
      <p:grpSp>
        <p:nvGrpSpPr>
          <p:cNvPr id="11" name="Groupe 10">
            <a:extLst>
              <a:ext uri="{FF2B5EF4-FFF2-40B4-BE49-F238E27FC236}">
                <a16:creationId xmlns:a16="http://schemas.microsoft.com/office/drawing/2014/main" id="{F3624E61-BCEE-4B87-8B8E-1CB7823493CF}"/>
              </a:ext>
            </a:extLst>
          </p:cNvPr>
          <p:cNvGrpSpPr/>
          <p:nvPr/>
        </p:nvGrpSpPr>
        <p:grpSpPr>
          <a:xfrm>
            <a:off x="6446734" y="2072418"/>
            <a:ext cx="4345234" cy="523220"/>
            <a:chOff x="4447798" y="1168548"/>
            <a:chExt cx="1974172" cy="392414"/>
          </a:xfrm>
        </p:grpSpPr>
        <p:sp>
          <p:nvSpPr>
            <p:cNvPr id="12" name="Rectangle 49">
              <a:extLst>
                <a:ext uri="{FF2B5EF4-FFF2-40B4-BE49-F238E27FC236}">
                  <a16:creationId xmlns:a16="http://schemas.microsoft.com/office/drawing/2014/main" id="{9AD6C33B-2400-4C71-9378-1111D373C827}"/>
                </a:ext>
              </a:extLst>
            </p:cNvPr>
            <p:cNvSpPr>
              <a:spLocks noChangeArrowheads="1"/>
            </p:cNvSpPr>
            <p:nvPr/>
          </p:nvSpPr>
          <p:spPr bwMode="auto">
            <a:xfrm>
              <a:off x="4447798" y="1238623"/>
              <a:ext cx="6133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Charge (</a:t>
              </a:r>
              <a:r>
                <a:rPr lang="fr-FR" sz="1400" dirty="0" err="1">
                  <a:solidFill>
                    <a:schemeClr val="accent6"/>
                  </a:solidFill>
                </a:rPr>
                <a:t>rent</a:t>
              </a:r>
              <a:r>
                <a:rPr lang="fr-FR" sz="1400" dirty="0">
                  <a:solidFill>
                    <a:schemeClr val="accent6"/>
                  </a:solidFill>
                </a:rPr>
                <a:t>)</a:t>
              </a:r>
            </a:p>
          </p:txBody>
        </p:sp>
        <p:sp>
          <p:nvSpPr>
            <p:cNvPr id="13" name="Rectangle 50">
              <a:extLst>
                <a:ext uri="{FF2B5EF4-FFF2-40B4-BE49-F238E27FC236}">
                  <a16:creationId xmlns:a16="http://schemas.microsoft.com/office/drawing/2014/main" id="{16114B10-B782-4DB6-8650-9C1EE62A5F5A}"/>
                </a:ext>
              </a:extLst>
            </p:cNvPr>
            <p:cNvSpPr>
              <a:spLocks noChangeArrowheads="1"/>
            </p:cNvSpPr>
            <p:nvPr/>
          </p:nvSpPr>
          <p:spPr bwMode="auto">
            <a:xfrm>
              <a:off x="5987034" y="1168548"/>
              <a:ext cx="434936" cy="3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400" dirty="0">
                  <a:solidFill>
                    <a:schemeClr val="accent6"/>
                  </a:solidFill>
                </a:rPr>
                <a:t>Cash out</a:t>
              </a:r>
            </a:p>
            <a:p>
              <a:pPr algn="ctr" eaLnBrk="1" hangingPunct="1"/>
              <a:endParaRPr lang="fr-FR" sz="1400" dirty="0">
                <a:solidFill>
                  <a:schemeClr val="accent6"/>
                </a:solidFill>
              </a:endParaRPr>
            </a:p>
          </p:txBody>
        </p:sp>
      </p:grpSp>
      <p:grpSp>
        <p:nvGrpSpPr>
          <p:cNvPr id="14" name="Groupe 13">
            <a:extLst>
              <a:ext uri="{FF2B5EF4-FFF2-40B4-BE49-F238E27FC236}">
                <a16:creationId xmlns:a16="http://schemas.microsoft.com/office/drawing/2014/main" id="{73BA11FB-D8A2-434D-BE29-7E06DD9C82C5}"/>
              </a:ext>
            </a:extLst>
          </p:cNvPr>
          <p:cNvGrpSpPr/>
          <p:nvPr/>
        </p:nvGrpSpPr>
        <p:grpSpPr>
          <a:xfrm>
            <a:off x="6299202" y="3156335"/>
            <a:ext cx="4543449" cy="307777"/>
            <a:chOff x="3945215" y="1556658"/>
            <a:chExt cx="2768049" cy="253916"/>
          </a:xfrm>
        </p:grpSpPr>
        <p:sp>
          <p:nvSpPr>
            <p:cNvPr id="15" name="Rectangle 51">
              <a:extLst>
                <a:ext uri="{FF2B5EF4-FFF2-40B4-BE49-F238E27FC236}">
                  <a16:creationId xmlns:a16="http://schemas.microsoft.com/office/drawing/2014/main" id="{C25E5895-988B-4615-A62D-90ED9A3811B2}"/>
                </a:ext>
              </a:extLst>
            </p:cNvPr>
            <p:cNvSpPr>
              <a:spLocks noChangeArrowheads="1"/>
            </p:cNvSpPr>
            <p:nvPr/>
          </p:nvSpPr>
          <p:spPr bwMode="auto">
            <a:xfrm>
              <a:off x="3945215" y="1556658"/>
              <a:ext cx="105756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spcAft>
                  <a:spcPct val="30000"/>
                </a:spcAft>
              </a:pPr>
              <a:r>
                <a:rPr lang="fr-FR" sz="1400" dirty="0">
                  <a:solidFill>
                    <a:srgbClr val="000000"/>
                  </a:solidFill>
                </a:rPr>
                <a:t>No impact</a:t>
              </a:r>
            </a:p>
          </p:txBody>
        </p:sp>
        <p:sp>
          <p:nvSpPr>
            <p:cNvPr id="16" name="Rectangle 52">
              <a:extLst>
                <a:ext uri="{FF2B5EF4-FFF2-40B4-BE49-F238E27FC236}">
                  <a16:creationId xmlns:a16="http://schemas.microsoft.com/office/drawing/2014/main" id="{91E6E301-DA83-47E9-861B-049879C06529}"/>
                </a:ext>
              </a:extLst>
            </p:cNvPr>
            <p:cNvSpPr>
              <a:spLocks noChangeArrowheads="1"/>
            </p:cNvSpPr>
            <p:nvPr/>
          </p:nvSpPr>
          <p:spPr bwMode="auto">
            <a:xfrm>
              <a:off x="6130031" y="1556658"/>
              <a:ext cx="58323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400" dirty="0">
                  <a:solidFill>
                    <a:schemeClr val="accent6"/>
                  </a:solidFill>
                </a:rPr>
                <a:t>Cash out</a:t>
              </a:r>
            </a:p>
          </p:txBody>
        </p:sp>
      </p:grpSp>
      <p:grpSp>
        <p:nvGrpSpPr>
          <p:cNvPr id="17" name="Groupe 16">
            <a:extLst>
              <a:ext uri="{FF2B5EF4-FFF2-40B4-BE49-F238E27FC236}">
                <a16:creationId xmlns:a16="http://schemas.microsoft.com/office/drawing/2014/main" id="{CF678213-4C90-40AE-B4B9-232A819DE4B2}"/>
              </a:ext>
            </a:extLst>
          </p:cNvPr>
          <p:cNvGrpSpPr/>
          <p:nvPr/>
        </p:nvGrpSpPr>
        <p:grpSpPr>
          <a:xfrm>
            <a:off x="6639269" y="3677144"/>
            <a:ext cx="4017257" cy="307778"/>
            <a:chOff x="4185964" y="1940097"/>
            <a:chExt cx="3012942" cy="253917"/>
          </a:xfrm>
        </p:grpSpPr>
        <p:sp>
          <p:nvSpPr>
            <p:cNvPr id="18" name="Rectangle 53">
              <a:extLst>
                <a:ext uri="{FF2B5EF4-FFF2-40B4-BE49-F238E27FC236}">
                  <a16:creationId xmlns:a16="http://schemas.microsoft.com/office/drawing/2014/main" id="{A78C4554-D41B-440F-ABDE-B258A1AC854A}"/>
                </a:ext>
              </a:extLst>
            </p:cNvPr>
            <p:cNvSpPr>
              <a:spLocks noChangeArrowheads="1"/>
            </p:cNvSpPr>
            <p:nvPr/>
          </p:nvSpPr>
          <p:spPr bwMode="auto">
            <a:xfrm>
              <a:off x="4185964" y="1940098"/>
              <a:ext cx="81176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spcBef>
                  <a:spcPct val="50000"/>
                </a:spcBef>
                <a:spcAft>
                  <a:spcPct val="30000"/>
                </a:spcAft>
              </a:pPr>
              <a:r>
                <a:rPr lang="fr-FR" sz="1400" dirty="0">
                  <a:solidFill>
                    <a:srgbClr val="000000"/>
                  </a:solidFill>
                </a:rPr>
                <a:t>No impact</a:t>
              </a:r>
            </a:p>
          </p:txBody>
        </p:sp>
        <p:sp>
          <p:nvSpPr>
            <p:cNvPr id="20" name="Rectangle 54">
              <a:extLst>
                <a:ext uri="{FF2B5EF4-FFF2-40B4-BE49-F238E27FC236}">
                  <a16:creationId xmlns:a16="http://schemas.microsoft.com/office/drawing/2014/main" id="{FD5FA3E2-8F85-4813-9464-F3233169D37D}"/>
                </a:ext>
              </a:extLst>
            </p:cNvPr>
            <p:cNvSpPr>
              <a:spLocks noChangeArrowheads="1"/>
            </p:cNvSpPr>
            <p:nvPr/>
          </p:nvSpPr>
          <p:spPr bwMode="auto">
            <a:xfrm>
              <a:off x="6585517" y="1940097"/>
              <a:ext cx="61338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Cash in</a:t>
              </a:r>
            </a:p>
          </p:txBody>
        </p:sp>
      </p:grpSp>
      <p:grpSp>
        <p:nvGrpSpPr>
          <p:cNvPr id="21" name="Groupe 20">
            <a:extLst>
              <a:ext uri="{FF2B5EF4-FFF2-40B4-BE49-F238E27FC236}">
                <a16:creationId xmlns:a16="http://schemas.microsoft.com/office/drawing/2014/main" id="{8FAB7284-D6D3-4282-9B5B-F4E8AE3BDE8A}"/>
              </a:ext>
            </a:extLst>
          </p:cNvPr>
          <p:cNvGrpSpPr/>
          <p:nvPr/>
        </p:nvGrpSpPr>
        <p:grpSpPr>
          <a:xfrm>
            <a:off x="6814650" y="4192161"/>
            <a:ext cx="4122882" cy="307778"/>
            <a:chOff x="4317502" y="2268484"/>
            <a:chExt cx="3092162" cy="253916"/>
          </a:xfrm>
        </p:grpSpPr>
        <p:sp>
          <p:nvSpPr>
            <p:cNvPr id="22" name="Rectangle 55">
              <a:extLst>
                <a:ext uri="{FF2B5EF4-FFF2-40B4-BE49-F238E27FC236}">
                  <a16:creationId xmlns:a16="http://schemas.microsoft.com/office/drawing/2014/main" id="{863B8913-9B77-4496-90CD-7D52611755F2}"/>
                </a:ext>
              </a:extLst>
            </p:cNvPr>
            <p:cNvSpPr>
              <a:spLocks noChangeArrowheads="1"/>
            </p:cNvSpPr>
            <p:nvPr/>
          </p:nvSpPr>
          <p:spPr bwMode="auto">
            <a:xfrm>
              <a:off x="4317502" y="2290741"/>
              <a:ext cx="60497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a:solidFill>
                    <a:schemeClr val="accent6"/>
                  </a:solidFill>
                </a:rPr>
                <a:t>Charge</a:t>
              </a:r>
            </a:p>
          </p:txBody>
        </p:sp>
        <p:sp>
          <p:nvSpPr>
            <p:cNvPr id="23" name="Rectangle 56">
              <a:extLst>
                <a:ext uri="{FF2B5EF4-FFF2-40B4-BE49-F238E27FC236}">
                  <a16:creationId xmlns:a16="http://schemas.microsoft.com/office/drawing/2014/main" id="{B9641921-4CAB-4DE3-A99A-84DBB77A3336}"/>
                </a:ext>
              </a:extLst>
            </p:cNvPr>
            <p:cNvSpPr>
              <a:spLocks noChangeArrowheads="1"/>
            </p:cNvSpPr>
            <p:nvPr/>
          </p:nvSpPr>
          <p:spPr bwMode="auto">
            <a:xfrm>
              <a:off x="6597903" y="2268484"/>
              <a:ext cx="81176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spcBef>
                  <a:spcPct val="50000"/>
                </a:spcBef>
                <a:spcAft>
                  <a:spcPct val="30000"/>
                </a:spcAft>
              </a:pPr>
              <a:r>
                <a:rPr lang="fr-FR" sz="1400" dirty="0">
                  <a:solidFill>
                    <a:srgbClr val="000000"/>
                  </a:solidFill>
                </a:rPr>
                <a:t>No impact</a:t>
              </a:r>
            </a:p>
          </p:txBody>
        </p:sp>
      </p:grpSp>
      <p:grpSp>
        <p:nvGrpSpPr>
          <p:cNvPr id="24" name="Groupe 23">
            <a:extLst>
              <a:ext uri="{FF2B5EF4-FFF2-40B4-BE49-F238E27FC236}">
                <a16:creationId xmlns:a16="http://schemas.microsoft.com/office/drawing/2014/main" id="{57629F53-2EC9-493E-9CB5-8CA413768ECD}"/>
              </a:ext>
            </a:extLst>
          </p:cNvPr>
          <p:cNvGrpSpPr/>
          <p:nvPr/>
        </p:nvGrpSpPr>
        <p:grpSpPr>
          <a:xfrm>
            <a:off x="6603989" y="4691724"/>
            <a:ext cx="4110190" cy="307777"/>
            <a:chOff x="4159504" y="2613202"/>
            <a:chExt cx="3082641" cy="279307"/>
          </a:xfrm>
        </p:grpSpPr>
        <p:sp>
          <p:nvSpPr>
            <p:cNvPr id="25" name="Rectangle 57">
              <a:extLst>
                <a:ext uri="{FF2B5EF4-FFF2-40B4-BE49-F238E27FC236}">
                  <a16:creationId xmlns:a16="http://schemas.microsoft.com/office/drawing/2014/main" id="{FBF4E7DB-342B-4B5E-B373-C20BD74A2043}"/>
                </a:ext>
              </a:extLst>
            </p:cNvPr>
            <p:cNvSpPr>
              <a:spLocks noChangeArrowheads="1"/>
            </p:cNvSpPr>
            <p:nvPr/>
          </p:nvSpPr>
          <p:spPr bwMode="auto">
            <a:xfrm>
              <a:off x="4159504" y="2613202"/>
              <a:ext cx="811761"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spcBef>
                  <a:spcPct val="50000"/>
                </a:spcBef>
                <a:spcAft>
                  <a:spcPct val="30000"/>
                </a:spcAft>
              </a:pPr>
              <a:r>
                <a:rPr lang="fr-FR" sz="1400" dirty="0">
                  <a:solidFill>
                    <a:srgbClr val="000000"/>
                  </a:solidFill>
                </a:rPr>
                <a:t>No impact</a:t>
              </a:r>
            </a:p>
          </p:txBody>
        </p:sp>
        <p:sp>
          <p:nvSpPr>
            <p:cNvPr id="26" name="Rectangle 58">
              <a:extLst>
                <a:ext uri="{FF2B5EF4-FFF2-40B4-BE49-F238E27FC236}">
                  <a16:creationId xmlns:a16="http://schemas.microsoft.com/office/drawing/2014/main" id="{DF2482C9-9AD1-4409-87B8-38F543F6AE19}"/>
                </a:ext>
              </a:extLst>
            </p:cNvPr>
            <p:cNvSpPr>
              <a:spLocks noChangeArrowheads="1"/>
            </p:cNvSpPr>
            <p:nvPr/>
          </p:nvSpPr>
          <p:spPr bwMode="auto">
            <a:xfrm>
              <a:off x="6628756" y="2613202"/>
              <a:ext cx="613389"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Cash in</a:t>
              </a:r>
            </a:p>
          </p:txBody>
        </p:sp>
      </p:grpSp>
      <p:grpSp>
        <p:nvGrpSpPr>
          <p:cNvPr id="27" name="Groupe 26">
            <a:extLst>
              <a:ext uri="{FF2B5EF4-FFF2-40B4-BE49-F238E27FC236}">
                <a16:creationId xmlns:a16="http://schemas.microsoft.com/office/drawing/2014/main" id="{D203C408-0367-4378-92E0-D7F7D1459FED}"/>
              </a:ext>
            </a:extLst>
          </p:cNvPr>
          <p:cNvGrpSpPr/>
          <p:nvPr/>
        </p:nvGrpSpPr>
        <p:grpSpPr>
          <a:xfrm>
            <a:off x="6206626" y="5206241"/>
            <a:ext cx="4496769" cy="307778"/>
            <a:chOff x="3861486" y="3024039"/>
            <a:chExt cx="3372578" cy="170648"/>
          </a:xfrm>
        </p:grpSpPr>
        <p:sp>
          <p:nvSpPr>
            <p:cNvPr id="28" name="Rectangle 59">
              <a:extLst>
                <a:ext uri="{FF2B5EF4-FFF2-40B4-BE49-F238E27FC236}">
                  <a16:creationId xmlns:a16="http://schemas.microsoft.com/office/drawing/2014/main" id="{08E4086B-4533-42BC-8231-7A41BD9B5E65}"/>
                </a:ext>
              </a:extLst>
            </p:cNvPr>
            <p:cNvSpPr>
              <a:spLocks noChangeArrowheads="1"/>
            </p:cNvSpPr>
            <p:nvPr/>
          </p:nvSpPr>
          <p:spPr bwMode="auto">
            <a:xfrm>
              <a:off x="3861486" y="3024039"/>
              <a:ext cx="1495843" cy="17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err="1">
                  <a:solidFill>
                    <a:schemeClr val="accent6"/>
                  </a:solidFill>
                </a:rPr>
                <a:t>Income</a:t>
              </a:r>
              <a:r>
                <a:rPr lang="fr-FR" sz="1400" dirty="0">
                  <a:solidFill>
                    <a:schemeClr val="accent6"/>
                  </a:solidFill>
                </a:rPr>
                <a:t> (</a:t>
              </a:r>
              <a:r>
                <a:rPr lang="fr-FR" sz="1400" dirty="0" err="1">
                  <a:solidFill>
                    <a:schemeClr val="accent6"/>
                  </a:solidFill>
                </a:rPr>
                <a:t>exceptional</a:t>
              </a:r>
              <a:r>
                <a:rPr lang="fr-FR" sz="1400" dirty="0">
                  <a:solidFill>
                    <a:schemeClr val="accent6"/>
                  </a:solidFill>
                </a:rPr>
                <a:t>)</a:t>
              </a:r>
            </a:p>
          </p:txBody>
        </p:sp>
        <p:sp>
          <p:nvSpPr>
            <p:cNvPr id="29" name="Rectangle 60">
              <a:extLst>
                <a:ext uri="{FF2B5EF4-FFF2-40B4-BE49-F238E27FC236}">
                  <a16:creationId xmlns:a16="http://schemas.microsoft.com/office/drawing/2014/main" id="{06FFC418-893B-4A60-83DE-9EED2BC11B90}"/>
                </a:ext>
              </a:extLst>
            </p:cNvPr>
            <p:cNvSpPr>
              <a:spLocks noChangeArrowheads="1"/>
            </p:cNvSpPr>
            <p:nvPr/>
          </p:nvSpPr>
          <p:spPr bwMode="auto">
            <a:xfrm>
              <a:off x="6620675" y="3024040"/>
              <a:ext cx="613389" cy="17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Cash in</a:t>
              </a:r>
            </a:p>
          </p:txBody>
        </p:sp>
      </p:grpSp>
      <p:grpSp>
        <p:nvGrpSpPr>
          <p:cNvPr id="30" name="Groupe 29">
            <a:extLst>
              <a:ext uri="{FF2B5EF4-FFF2-40B4-BE49-F238E27FC236}">
                <a16:creationId xmlns:a16="http://schemas.microsoft.com/office/drawing/2014/main" id="{8F651C03-8087-4CDE-9125-93666A673D44}"/>
              </a:ext>
            </a:extLst>
          </p:cNvPr>
          <p:cNvGrpSpPr/>
          <p:nvPr/>
        </p:nvGrpSpPr>
        <p:grpSpPr>
          <a:xfrm>
            <a:off x="6213633" y="5703056"/>
            <a:ext cx="4681814" cy="307777"/>
            <a:chOff x="3866740" y="3371293"/>
            <a:chExt cx="3511360" cy="216356"/>
          </a:xfrm>
        </p:grpSpPr>
        <p:sp>
          <p:nvSpPr>
            <p:cNvPr id="31" name="Rectangle 61">
              <a:extLst>
                <a:ext uri="{FF2B5EF4-FFF2-40B4-BE49-F238E27FC236}">
                  <a16:creationId xmlns:a16="http://schemas.microsoft.com/office/drawing/2014/main" id="{FF491B35-8DB9-4147-B180-CF39C587EA1F}"/>
                </a:ext>
              </a:extLst>
            </p:cNvPr>
            <p:cNvSpPr>
              <a:spLocks noChangeArrowheads="1"/>
            </p:cNvSpPr>
            <p:nvPr/>
          </p:nvSpPr>
          <p:spPr bwMode="auto">
            <a:xfrm>
              <a:off x="6450923" y="3371293"/>
              <a:ext cx="927177" cy="21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spcBef>
                  <a:spcPct val="50000"/>
                </a:spcBef>
                <a:spcAft>
                  <a:spcPct val="30000"/>
                </a:spcAft>
              </a:pPr>
              <a:r>
                <a:rPr lang="fr-FR" sz="1400" dirty="0">
                  <a:solidFill>
                    <a:srgbClr val="000000"/>
                  </a:solidFill>
                </a:rPr>
                <a:t>No cash out</a:t>
              </a:r>
            </a:p>
          </p:txBody>
        </p:sp>
        <p:sp>
          <p:nvSpPr>
            <p:cNvPr id="32" name="Rectangle 62">
              <a:extLst>
                <a:ext uri="{FF2B5EF4-FFF2-40B4-BE49-F238E27FC236}">
                  <a16:creationId xmlns:a16="http://schemas.microsoft.com/office/drawing/2014/main" id="{5E362499-71FF-4FD2-AB5B-83872FF952A3}"/>
                </a:ext>
              </a:extLst>
            </p:cNvPr>
            <p:cNvSpPr>
              <a:spLocks noChangeArrowheads="1"/>
            </p:cNvSpPr>
            <p:nvPr/>
          </p:nvSpPr>
          <p:spPr bwMode="auto">
            <a:xfrm>
              <a:off x="3866740" y="3371293"/>
              <a:ext cx="1489831" cy="21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Charge (</a:t>
              </a:r>
              <a:r>
                <a:rPr lang="fr-FR" sz="1400" dirty="0" err="1">
                  <a:solidFill>
                    <a:schemeClr val="accent6"/>
                  </a:solidFill>
                </a:rPr>
                <a:t>exceptional</a:t>
              </a:r>
              <a:r>
                <a:rPr lang="fr-FR" sz="1400" dirty="0">
                  <a:solidFill>
                    <a:schemeClr val="accent6"/>
                  </a:solidFill>
                </a:rPr>
                <a:t>)</a:t>
              </a:r>
            </a:p>
          </p:txBody>
        </p:sp>
      </p:grpSp>
      <p:grpSp>
        <p:nvGrpSpPr>
          <p:cNvPr id="36" name="Groupe 35">
            <a:extLst>
              <a:ext uri="{FF2B5EF4-FFF2-40B4-BE49-F238E27FC236}">
                <a16:creationId xmlns:a16="http://schemas.microsoft.com/office/drawing/2014/main" id="{12D54FE9-DA13-4BEA-8069-02FF03118A10}"/>
              </a:ext>
            </a:extLst>
          </p:cNvPr>
          <p:cNvGrpSpPr/>
          <p:nvPr/>
        </p:nvGrpSpPr>
        <p:grpSpPr>
          <a:xfrm>
            <a:off x="6639269" y="6241632"/>
            <a:ext cx="4133856" cy="307777"/>
            <a:chOff x="4185964" y="4036792"/>
            <a:chExt cx="3100392" cy="279307"/>
          </a:xfrm>
        </p:grpSpPr>
        <p:sp>
          <p:nvSpPr>
            <p:cNvPr id="37" name="Rectangle 65">
              <a:extLst>
                <a:ext uri="{FF2B5EF4-FFF2-40B4-BE49-F238E27FC236}">
                  <a16:creationId xmlns:a16="http://schemas.microsoft.com/office/drawing/2014/main" id="{7A3F32B6-C6FF-4742-BAC3-949D439CFC69}"/>
                </a:ext>
              </a:extLst>
            </p:cNvPr>
            <p:cNvSpPr>
              <a:spLocks noChangeArrowheads="1"/>
            </p:cNvSpPr>
            <p:nvPr/>
          </p:nvSpPr>
          <p:spPr bwMode="auto">
            <a:xfrm>
              <a:off x="6568371" y="4036792"/>
              <a:ext cx="717985"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spcAft>
                  <a:spcPct val="30000"/>
                </a:spcAft>
              </a:pPr>
              <a:r>
                <a:rPr lang="fr-FR" sz="1400" dirty="0">
                  <a:solidFill>
                    <a:schemeClr val="accent6"/>
                  </a:solidFill>
                </a:rPr>
                <a:t>Cash out</a:t>
              </a:r>
            </a:p>
          </p:txBody>
        </p:sp>
        <p:sp>
          <p:nvSpPr>
            <p:cNvPr id="38" name="Rectangle 66">
              <a:extLst>
                <a:ext uri="{FF2B5EF4-FFF2-40B4-BE49-F238E27FC236}">
                  <a16:creationId xmlns:a16="http://schemas.microsoft.com/office/drawing/2014/main" id="{8DD773D8-E182-4E1B-B25F-D00B024B16A4}"/>
                </a:ext>
              </a:extLst>
            </p:cNvPr>
            <p:cNvSpPr>
              <a:spLocks noChangeArrowheads="1"/>
            </p:cNvSpPr>
            <p:nvPr/>
          </p:nvSpPr>
          <p:spPr bwMode="auto">
            <a:xfrm>
              <a:off x="4185964" y="4036792"/>
              <a:ext cx="811761"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50000"/>
                </a:spcBef>
                <a:spcAft>
                  <a:spcPct val="30000"/>
                </a:spcAft>
              </a:pPr>
              <a:r>
                <a:rPr lang="fr-FR" sz="1400" dirty="0">
                  <a:solidFill>
                    <a:srgbClr val="000000"/>
                  </a:solidFill>
                </a:rPr>
                <a:t>No impact</a:t>
              </a:r>
            </a:p>
          </p:txBody>
        </p:sp>
      </p:grpSp>
      <p:grpSp>
        <p:nvGrpSpPr>
          <p:cNvPr id="33" name="Groupe 10">
            <a:extLst>
              <a:ext uri="{FF2B5EF4-FFF2-40B4-BE49-F238E27FC236}">
                <a16:creationId xmlns:a16="http://schemas.microsoft.com/office/drawing/2014/main" id="{8281333B-499F-88F0-64E8-0AA3A862DD7A}"/>
              </a:ext>
            </a:extLst>
          </p:cNvPr>
          <p:cNvGrpSpPr/>
          <p:nvPr/>
        </p:nvGrpSpPr>
        <p:grpSpPr>
          <a:xfrm>
            <a:off x="6136497" y="1645435"/>
            <a:ext cx="4705922" cy="322065"/>
            <a:chOff x="4283930" y="1238623"/>
            <a:chExt cx="2138043" cy="241548"/>
          </a:xfrm>
        </p:grpSpPr>
        <p:sp>
          <p:nvSpPr>
            <p:cNvPr id="34" name="Rectangle 49">
              <a:extLst>
                <a:ext uri="{FF2B5EF4-FFF2-40B4-BE49-F238E27FC236}">
                  <a16:creationId xmlns:a16="http://schemas.microsoft.com/office/drawing/2014/main" id="{1C07CB9C-02D4-E87F-C20F-3495FBDF99AE}"/>
                </a:ext>
              </a:extLst>
            </p:cNvPr>
            <p:cNvSpPr>
              <a:spLocks noChangeArrowheads="1"/>
            </p:cNvSpPr>
            <p:nvPr/>
          </p:nvSpPr>
          <p:spPr bwMode="auto">
            <a:xfrm>
              <a:off x="4283930" y="1238623"/>
              <a:ext cx="9411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spcBef>
                  <a:spcPct val="50000"/>
                </a:spcBef>
                <a:spcAft>
                  <a:spcPct val="30000"/>
                </a:spcAft>
              </a:pPr>
              <a:r>
                <a:rPr lang="fr-FR" sz="1400" dirty="0">
                  <a:solidFill>
                    <a:schemeClr val="accent6"/>
                  </a:solidFill>
                </a:rPr>
                <a:t>Charge (</a:t>
              </a:r>
              <a:r>
                <a:rPr lang="fr-FR" sz="1400" dirty="0" err="1">
                  <a:solidFill>
                    <a:schemeClr val="accent6"/>
                  </a:solidFill>
                </a:rPr>
                <a:t>depreciation</a:t>
              </a:r>
              <a:r>
                <a:rPr lang="fr-FR" sz="1400" dirty="0">
                  <a:solidFill>
                    <a:schemeClr val="accent6"/>
                  </a:solidFill>
                </a:rPr>
                <a:t>)</a:t>
              </a:r>
            </a:p>
          </p:txBody>
        </p:sp>
        <p:sp>
          <p:nvSpPr>
            <p:cNvPr id="35" name="Rectangle 50">
              <a:extLst>
                <a:ext uri="{FF2B5EF4-FFF2-40B4-BE49-F238E27FC236}">
                  <a16:creationId xmlns:a16="http://schemas.microsoft.com/office/drawing/2014/main" id="{FBF3E09B-D5BB-FCAF-89BD-6C87011E8D89}"/>
                </a:ext>
              </a:extLst>
            </p:cNvPr>
            <p:cNvSpPr>
              <a:spLocks noChangeArrowheads="1"/>
            </p:cNvSpPr>
            <p:nvPr/>
          </p:nvSpPr>
          <p:spPr bwMode="auto">
            <a:xfrm>
              <a:off x="5987037" y="1249339"/>
              <a:ext cx="434936" cy="230832"/>
            </a:xfrm>
            <a:prstGeom prst="rect">
              <a:avLst/>
            </a:prstGeom>
            <a:no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fr-FR" sz="1400" dirty="0">
                  <a:solidFill>
                    <a:schemeClr val="accent6"/>
                  </a:solidFill>
                </a:rPr>
                <a:t>Cash out</a:t>
              </a:r>
            </a:p>
          </p:txBody>
        </p:sp>
      </p:grpSp>
      <p:pic>
        <p:nvPicPr>
          <p:cNvPr id="39" name="Picture 2" descr="Drapeaux Monde Banque d'images et photos libres de droit - iStock">
            <a:extLst>
              <a:ext uri="{FF2B5EF4-FFF2-40B4-BE49-F238E27FC236}">
                <a16:creationId xmlns:a16="http://schemas.microsoft.com/office/drawing/2014/main" id="{F437437A-AA28-EB12-C9F9-DF42CE012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 y="534585"/>
            <a:ext cx="289803" cy="28980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e 10">
            <a:extLst>
              <a:ext uri="{FF2B5EF4-FFF2-40B4-BE49-F238E27FC236}">
                <a16:creationId xmlns:a16="http://schemas.microsoft.com/office/drawing/2014/main" id="{13761179-7635-7045-C7A5-DD3FB2468715}"/>
              </a:ext>
            </a:extLst>
          </p:cNvPr>
          <p:cNvGrpSpPr/>
          <p:nvPr/>
        </p:nvGrpSpPr>
        <p:grpSpPr>
          <a:xfrm>
            <a:off x="6446734" y="2649693"/>
            <a:ext cx="4345234" cy="322065"/>
            <a:chOff x="4447798" y="1238623"/>
            <a:chExt cx="1974172" cy="241548"/>
          </a:xfrm>
        </p:grpSpPr>
        <p:sp>
          <p:nvSpPr>
            <p:cNvPr id="41" name="Rectangle 49">
              <a:extLst>
                <a:ext uri="{FF2B5EF4-FFF2-40B4-BE49-F238E27FC236}">
                  <a16:creationId xmlns:a16="http://schemas.microsoft.com/office/drawing/2014/main" id="{CC3E533D-0057-9E76-3BB4-99EA008DFA7A}"/>
                </a:ext>
              </a:extLst>
            </p:cNvPr>
            <p:cNvSpPr>
              <a:spLocks noChangeArrowheads="1"/>
            </p:cNvSpPr>
            <p:nvPr/>
          </p:nvSpPr>
          <p:spPr bwMode="auto">
            <a:xfrm>
              <a:off x="4447798" y="1238623"/>
              <a:ext cx="6133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30000"/>
                </a:spcAft>
              </a:pPr>
              <a:r>
                <a:rPr lang="fr-FR" sz="1400" dirty="0">
                  <a:solidFill>
                    <a:schemeClr val="accent6"/>
                  </a:solidFill>
                </a:rPr>
                <a:t>Charge (</a:t>
              </a:r>
              <a:r>
                <a:rPr lang="fr-FR" sz="1400" dirty="0" err="1">
                  <a:solidFill>
                    <a:schemeClr val="accent6"/>
                  </a:solidFill>
                </a:rPr>
                <a:t>rent</a:t>
              </a:r>
              <a:r>
                <a:rPr lang="fr-FR" sz="1400" dirty="0">
                  <a:solidFill>
                    <a:schemeClr val="accent6"/>
                  </a:solidFill>
                </a:rPr>
                <a:t>)</a:t>
              </a:r>
            </a:p>
          </p:txBody>
        </p:sp>
        <p:sp>
          <p:nvSpPr>
            <p:cNvPr id="42" name="Rectangle 50">
              <a:extLst>
                <a:ext uri="{FF2B5EF4-FFF2-40B4-BE49-F238E27FC236}">
                  <a16:creationId xmlns:a16="http://schemas.microsoft.com/office/drawing/2014/main" id="{FD31516B-0B1D-D301-A49E-A23E92E398F8}"/>
                </a:ext>
              </a:extLst>
            </p:cNvPr>
            <p:cNvSpPr>
              <a:spLocks noChangeArrowheads="1"/>
            </p:cNvSpPr>
            <p:nvPr/>
          </p:nvSpPr>
          <p:spPr bwMode="auto">
            <a:xfrm>
              <a:off x="5987034" y="1249339"/>
              <a:ext cx="434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fr-FR" sz="1400" dirty="0">
                  <a:solidFill>
                    <a:schemeClr val="accent6"/>
                  </a:solidFill>
                </a:rPr>
                <a:t>Cash out</a:t>
              </a:r>
            </a:p>
          </p:txBody>
        </p:sp>
      </p:grpSp>
    </p:spTree>
    <p:extLst>
      <p:ext uri="{BB962C8B-B14F-4D97-AF65-F5344CB8AC3E}">
        <p14:creationId xmlns:p14="http://schemas.microsoft.com/office/powerpoint/2010/main" val="391035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328-0CF3-4F1B-A11E-2A6E4DAF9D6B}"/>
              </a:ext>
            </a:extLst>
          </p:cNvPr>
          <p:cNvSpPr>
            <a:spLocks noGrp="1"/>
          </p:cNvSpPr>
          <p:nvPr>
            <p:ph type="title"/>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44BA5AD8-032A-44B1-8739-B91368CAF9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99153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72B35"/>
                </a:solidFill>
                <a:effectLst/>
                <a:uLnTx/>
                <a:uFillTx/>
                <a:latin typeface="Encode Sans ExpandedLight"/>
                <a:ea typeface="+mn-ea"/>
                <a:cs typeface="+mn-cs"/>
              </a:rPr>
              <a:t>Feedback on </a:t>
            </a:r>
            <a:r>
              <a:rPr kumimoji="0" lang="fr-FR" sz="3200" b="0" i="0" u="none" strike="noStrike" kern="1200" cap="none" spc="0" normalizeH="0" baseline="0" noProof="0" dirty="0" err="1">
                <a:ln>
                  <a:noFill/>
                </a:ln>
                <a:solidFill>
                  <a:srgbClr val="272B35"/>
                </a:solidFill>
                <a:effectLst/>
                <a:uLnTx/>
                <a:uFillTx/>
                <a:latin typeface="Encode Sans ExpandedLight"/>
                <a:ea typeface="+mn-ea"/>
                <a:cs typeface="+mn-cs"/>
              </a:rPr>
              <a:t>your</a:t>
            </a:r>
            <a:r>
              <a:rPr kumimoji="0" lang="fr-FR" sz="3200" b="0" i="0" u="none" strike="noStrike" kern="1200" cap="none" spc="0" normalizeH="0" baseline="0" noProof="0" dirty="0">
                <a:ln>
                  <a:noFill/>
                </a:ln>
                <a:solidFill>
                  <a:srgbClr val="272B35"/>
                </a:solidFill>
                <a:effectLst/>
                <a:uLnTx/>
                <a:uFillTx/>
                <a:latin typeface="Encode Sans ExpandedLight"/>
                <a:ea typeface="+mn-ea"/>
                <a:cs typeface="+mn-cs"/>
              </a:rPr>
              <a:t> expectations</a:t>
            </a:r>
          </a:p>
        </p:txBody>
      </p:sp>
    </p:spTree>
    <p:extLst>
      <p:ext uri="{BB962C8B-B14F-4D97-AF65-F5344CB8AC3E}">
        <p14:creationId xmlns:p14="http://schemas.microsoft.com/office/powerpoint/2010/main" val="758728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72B35"/>
                </a:solidFill>
                <a:effectLst/>
                <a:uLnTx/>
                <a:uFillTx/>
                <a:latin typeface="Encode Sans ExpandedLight"/>
                <a:ea typeface="+mn-ea"/>
                <a:cs typeface="+mn-cs"/>
              </a:rPr>
              <a:t>What are the key elements you retain from this training?</a:t>
            </a:r>
            <a:endParaRPr kumimoji="0" lang="fr-FR" sz="3200" b="0" i="0" u="none" strike="noStrike" kern="1200" cap="none" spc="0" normalizeH="0" baseline="0" noProof="0" dirty="0">
              <a:ln>
                <a:noFill/>
              </a:ln>
              <a:solidFill>
                <a:srgbClr val="272B35"/>
              </a:solidFill>
              <a:effectLst/>
              <a:uLnTx/>
              <a:uFillTx/>
              <a:latin typeface="Encode Sans ExpandedLight"/>
              <a:ea typeface="+mn-ea"/>
              <a:cs typeface="+mn-cs"/>
            </a:endParaRPr>
          </a:p>
        </p:txBody>
      </p:sp>
    </p:spTree>
    <p:extLst>
      <p:ext uri="{BB962C8B-B14F-4D97-AF65-F5344CB8AC3E}">
        <p14:creationId xmlns:p14="http://schemas.microsoft.com/office/powerpoint/2010/main" val="3977574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9" name="Titre 8"/>
          <p:cNvSpPr>
            <a:spLocks noGrp="1"/>
          </p:cNvSpPr>
          <p:nvPr>
            <p:ph type="ctrTitle"/>
          </p:nvPr>
        </p:nvSpPr>
        <p:spPr/>
        <p:txBody>
          <a:bodyPr/>
          <a:lstStyle/>
          <a:p>
            <a:pPr algn="ctr"/>
            <a:r>
              <a:rPr lang="en-US" sz="5000" dirty="0"/>
              <a:t>Thank you for participating in this virtual class</a:t>
            </a:r>
            <a:endParaRPr lang="fr-FR" sz="5000" dirty="0"/>
          </a:p>
        </p:txBody>
      </p:sp>
    </p:spTree>
    <p:extLst>
      <p:ext uri="{BB962C8B-B14F-4D97-AF65-F5344CB8AC3E}">
        <p14:creationId xmlns:p14="http://schemas.microsoft.com/office/powerpoint/2010/main" val="1655341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A54FB-FE0C-4268-90EB-00B4E0990256}"/>
              </a:ext>
            </a:extLst>
          </p:cNvPr>
          <p:cNvSpPr>
            <a:spLocks noGrp="1"/>
          </p:cNvSpPr>
          <p:nvPr>
            <p:ph type="title"/>
          </p:nvPr>
        </p:nvSpPr>
        <p:spPr>
          <a:xfrm>
            <a:off x="1172822" y="2971777"/>
            <a:ext cx="5400000" cy="1800000"/>
          </a:xfrm>
        </p:spPr>
        <p:txBody>
          <a:bodyPr/>
          <a:lstStyle/>
          <a:p>
            <a:r>
              <a:rPr lang="en-US" noProof="0"/>
              <a:t>contact</a:t>
            </a:r>
          </a:p>
        </p:txBody>
      </p:sp>
      <p:sp>
        <p:nvSpPr>
          <p:cNvPr id="3" name="Espace réservé du texte 2">
            <a:extLst>
              <a:ext uri="{FF2B5EF4-FFF2-40B4-BE49-F238E27FC236}">
                <a16:creationId xmlns:a16="http://schemas.microsoft.com/office/drawing/2014/main" id="{8CF0E9C5-0498-4680-8106-2411793F4B76}"/>
              </a:ext>
            </a:extLst>
          </p:cNvPr>
          <p:cNvSpPr>
            <a:spLocks noGrp="1"/>
          </p:cNvSpPr>
          <p:nvPr>
            <p:ph type="body" sz="quarter" idx="13"/>
          </p:nvPr>
        </p:nvSpPr>
        <p:spPr>
          <a:xfrm>
            <a:off x="1172822" y="4838359"/>
            <a:ext cx="5400000" cy="1296000"/>
          </a:xfrm>
        </p:spPr>
        <p:txBody>
          <a:bodyPr/>
          <a:lstStyle/>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r>
              <a:rPr lang="en-US" noProof="0"/>
              <a:t> </a:t>
            </a:r>
            <a:br>
              <a:rPr lang="en-US" noProof="0"/>
            </a:br>
            <a:r>
              <a:rPr lang="en-US" noProof="0"/>
              <a:t>namesurname@stellantis.com</a:t>
            </a:r>
          </a:p>
          <a:p>
            <a:pPr lvl="1"/>
            <a:endParaRPr lang="en-US" noProof="0"/>
          </a:p>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br>
              <a:rPr lang="en-US" noProof="0"/>
            </a:br>
            <a:r>
              <a:rPr lang="en-US" noProof="0"/>
              <a:t>namesurname@stellantis.com</a:t>
            </a:r>
          </a:p>
        </p:txBody>
      </p:sp>
    </p:spTree>
    <p:extLst>
      <p:ext uri="{BB962C8B-B14F-4D97-AF65-F5344CB8AC3E}">
        <p14:creationId xmlns:p14="http://schemas.microsoft.com/office/powerpoint/2010/main" val="47541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err="1"/>
              <a:t>Your</a:t>
            </a:r>
            <a:r>
              <a:rPr lang="fr-BE" dirty="0"/>
              <a:t> expectations</a:t>
            </a:r>
            <a:endParaRPr lang="en-US" dirty="0"/>
          </a:p>
        </p:txBody>
      </p:sp>
      <p:pic>
        <p:nvPicPr>
          <p:cNvPr id="8" name="Picture 7">
            <a:extLst>
              <a:ext uri="{FF2B5EF4-FFF2-40B4-BE49-F238E27FC236}">
                <a16:creationId xmlns:a16="http://schemas.microsoft.com/office/drawing/2014/main" id="{7345D11C-0575-3BEA-F3AA-C659FDD7D3F4}"/>
              </a:ext>
            </a:extLst>
          </p:cNvPr>
          <p:cNvPicPr>
            <a:picLocks noChangeAspect="1"/>
          </p:cNvPicPr>
          <p:nvPr/>
        </p:nvPicPr>
        <p:blipFill>
          <a:blip r:embed="rId3"/>
          <a:srcRect/>
          <a:stretch/>
        </p:blipFill>
        <p:spPr>
          <a:xfrm>
            <a:off x="2334767" y="1183992"/>
            <a:ext cx="7762221" cy="5415280"/>
          </a:xfrm>
          <a:prstGeom prst="rect">
            <a:avLst/>
          </a:prstGeom>
        </p:spPr>
      </p:pic>
      <p:sp>
        <p:nvSpPr>
          <p:cNvPr id="5" name="ZoneTexte 4">
            <a:extLst>
              <a:ext uri="{FF2B5EF4-FFF2-40B4-BE49-F238E27FC236}">
                <a16:creationId xmlns:a16="http://schemas.microsoft.com/office/drawing/2014/main" id="{A91F9DB1-2ED4-F881-339D-96038F4D2AB0}"/>
              </a:ext>
            </a:extLst>
          </p:cNvPr>
          <p:cNvSpPr txBox="1"/>
          <p:nvPr/>
        </p:nvSpPr>
        <p:spPr>
          <a:xfrm>
            <a:off x="4342408" y="2261936"/>
            <a:ext cx="41809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B35"/>
                </a:solidFill>
                <a:effectLst/>
                <a:uLnTx/>
                <a:uFillTx/>
                <a:latin typeface="Encode Sans ExpandedLight"/>
                <a:ea typeface="+mn-ea"/>
                <a:cs typeface="+mn-cs"/>
              </a:rPr>
              <a:t>What are your expectations for this training session?</a:t>
            </a:r>
            <a:endParaRPr kumimoji="0" lang="en-GB" sz="1200" b="0" i="0" u="none" strike="noStrike" kern="1200" cap="none" spc="0" normalizeH="0" baseline="0" noProof="0" dirty="0">
              <a:ln>
                <a:noFill/>
              </a:ln>
              <a:solidFill>
                <a:srgbClr val="272B35"/>
              </a:solidFill>
              <a:effectLst/>
              <a:uLnTx/>
              <a:uFillTx/>
              <a:latin typeface="Encode Sans ExpandedLight"/>
              <a:ea typeface="+mn-ea"/>
              <a:cs typeface="+mn-cs"/>
            </a:endParaRPr>
          </a:p>
        </p:txBody>
      </p:sp>
    </p:spTree>
    <p:extLst>
      <p:ext uri="{BB962C8B-B14F-4D97-AF65-F5344CB8AC3E}">
        <p14:creationId xmlns:p14="http://schemas.microsoft.com/office/powerpoint/2010/main" val="207353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a:xfrm>
            <a:off x="1" y="145050"/>
            <a:ext cx="9683261" cy="335964"/>
          </a:xfrm>
        </p:spPr>
        <p:txBody>
          <a:bodyPr vert="horz" wrap="square" lIns="990000" tIns="0" rIns="360000" bIns="0" rtlCol="0" anchor="ctr">
            <a:normAutofit/>
          </a:bodyPr>
          <a:lstStyle/>
          <a:p>
            <a:pPr>
              <a:spcAft>
                <a:spcPts val="600"/>
              </a:spcAft>
            </a:pPr>
            <a:r>
              <a:rPr lang="en-US" b="0" kern="1200" cap="all" baseline="0">
                <a:latin typeface="+mj-lt"/>
                <a:ea typeface="+mn-ea"/>
                <a:cs typeface="+mn-cs"/>
              </a:rPr>
              <a:t>introduction</a:t>
            </a:r>
          </a:p>
        </p:txBody>
      </p:sp>
      <p:sp>
        <p:nvSpPr>
          <p:cNvPr id="15" name="Text Placeholder 2">
            <a:extLst>
              <a:ext uri="{FF2B5EF4-FFF2-40B4-BE49-F238E27FC236}">
                <a16:creationId xmlns:a16="http://schemas.microsoft.com/office/drawing/2014/main" id="{CBB822E2-513F-275E-4DB1-8A2C825DEAF3}"/>
              </a:ext>
            </a:extLst>
          </p:cNvPr>
          <p:cNvSpPr>
            <a:spLocks noGrp="1"/>
          </p:cNvSpPr>
          <p:nvPr>
            <p:ph type="body" sz="quarter" idx="19"/>
          </p:nvPr>
        </p:nvSpPr>
        <p:spPr>
          <a:xfrm>
            <a:off x="1" y="145050"/>
            <a:ext cx="745715" cy="334800"/>
          </a:xfrm>
        </p:spPr>
        <p:txBody>
          <a:bodyPr/>
          <a:lstStyle/>
          <a:p>
            <a:endParaRPr lang="en-US"/>
          </a:p>
        </p:txBody>
      </p:sp>
      <p:pic>
        <p:nvPicPr>
          <p:cNvPr id="6" name="Picture 5" descr="A group of dice&#10;&#10;Description automatically generated with medium confidence">
            <a:extLst>
              <a:ext uri="{FF2B5EF4-FFF2-40B4-BE49-F238E27FC236}">
                <a16:creationId xmlns:a16="http://schemas.microsoft.com/office/drawing/2014/main" id="{6E8863B5-6611-C9BD-87AA-0E7DD128B25D}"/>
              </a:ext>
            </a:extLst>
          </p:cNvPr>
          <p:cNvPicPr>
            <a:picLocks noChangeAspect="1"/>
          </p:cNvPicPr>
          <p:nvPr/>
        </p:nvPicPr>
        <p:blipFill rotWithShape="1">
          <a:blip r:embed="rId3"/>
          <a:srcRect l="15680" r="15568" b="1"/>
          <a:stretch/>
        </p:blipFill>
        <p:spPr>
          <a:xfrm>
            <a:off x="6607961" y="1128410"/>
            <a:ext cx="5499370" cy="5039202"/>
          </a:xfrm>
          <a:prstGeom prst="rect">
            <a:avLst/>
          </a:prstGeom>
          <a:noFill/>
          <a:ln w="3175">
            <a:noFill/>
          </a:ln>
        </p:spPr>
      </p:pic>
      <p:sp>
        <p:nvSpPr>
          <p:cNvPr id="19" name="Title 5">
            <a:extLst>
              <a:ext uri="{FF2B5EF4-FFF2-40B4-BE49-F238E27FC236}">
                <a16:creationId xmlns:a16="http://schemas.microsoft.com/office/drawing/2014/main" id="{B18A5607-6583-4D78-F9A8-D2A4106FDB82}"/>
              </a:ext>
            </a:extLst>
          </p:cNvPr>
          <p:cNvSpPr>
            <a:spLocks noGrp="1"/>
          </p:cNvSpPr>
          <p:nvPr>
            <p:ph type="title"/>
          </p:nvPr>
        </p:nvSpPr>
        <p:spPr>
          <a:xfrm>
            <a:off x="339089" y="1128410"/>
            <a:ext cx="5452110" cy="5039202"/>
          </a:xfrm>
        </p:spPr>
        <p:txBody>
          <a:bodyPr anchor="ctr"/>
          <a:lstStyle/>
          <a:p>
            <a:pPr algn="ctr">
              <a:lnSpc>
                <a:spcPct val="150000"/>
              </a:lnSpc>
            </a:pPr>
            <a:r>
              <a:rPr lang="en-US" dirty="0"/>
              <a:t>What is the major business concern that prevents 70% of entrepreneurs from sleeping well?</a:t>
            </a:r>
          </a:p>
        </p:txBody>
      </p:sp>
      <p:sp>
        <p:nvSpPr>
          <p:cNvPr id="4" name="Rectangle 3">
            <a:extLst>
              <a:ext uri="{FF2B5EF4-FFF2-40B4-BE49-F238E27FC236}">
                <a16:creationId xmlns:a16="http://schemas.microsoft.com/office/drawing/2014/main" id="{705A08B2-AE66-0C3C-756B-AB747BFAC21D}"/>
              </a:ext>
            </a:extLst>
          </p:cNvPr>
          <p:cNvSpPr/>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ormAutofit/>
          </a:bodyPr>
          <a:lstStyle/>
          <a:p>
            <a:pPr defTabSz="685800">
              <a:lnSpc>
                <a:spcPct val="95000"/>
              </a:lnSpc>
              <a:spcAft>
                <a:spcPts val="600"/>
              </a:spcAft>
            </a:pPr>
            <a:endParaRPr lang="en-US" sz="500" b="0" kern="1200">
              <a:solidFill>
                <a:schemeClr val="tx2"/>
              </a:solidFill>
              <a:latin typeface="+mj-lt"/>
              <a:ea typeface="+mn-ea"/>
              <a:cs typeface="+mn-cs"/>
            </a:endParaRPr>
          </a:p>
        </p:txBody>
      </p:sp>
      <p:sp>
        <p:nvSpPr>
          <p:cNvPr id="16" name="TextBox 15">
            <a:extLst>
              <a:ext uri="{FF2B5EF4-FFF2-40B4-BE49-F238E27FC236}">
                <a16:creationId xmlns:a16="http://schemas.microsoft.com/office/drawing/2014/main" id="{6D2231D7-5A13-9714-7834-7526865C3D1A}"/>
              </a:ext>
            </a:extLst>
          </p:cNvPr>
          <p:cNvSpPr txBox="1"/>
          <p:nvPr/>
        </p:nvSpPr>
        <p:spPr>
          <a:xfrm>
            <a:off x="6011331" y="748063"/>
            <a:ext cx="6096000" cy="307777"/>
          </a:xfrm>
          <a:prstGeom prst="rect">
            <a:avLst/>
          </a:prstGeom>
          <a:noFill/>
        </p:spPr>
        <p:txBody>
          <a:bodyPr wrap="square">
            <a:spAutoFit/>
          </a:bodyPr>
          <a:lstStyle/>
          <a:p>
            <a:pPr algn="r">
              <a:spcAft>
                <a:spcPts val="600"/>
              </a:spcAft>
            </a:pPr>
            <a:r>
              <a:rPr lang="en-US" sz="1400" cap="all" dirty="0">
                <a:solidFill>
                  <a:schemeClr val="tx2"/>
                </a:solidFill>
                <a:latin typeface="+mj-lt"/>
                <a:ea typeface="+mj-ea"/>
                <a:cs typeface="+mj-cs"/>
              </a:rPr>
              <a:t>Round table DISCUSSION</a:t>
            </a:r>
          </a:p>
        </p:txBody>
      </p:sp>
    </p:spTree>
    <p:extLst>
      <p:ext uri="{BB962C8B-B14F-4D97-AF65-F5344CB8AC3E}">
        <p14:creationId xmlns:p14="http://schemas.microsoft.com/office/powerpoint/2010/main" val="426065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D1E7A-0435-42A3-506C-C439488F8749}"/>
              </a:ext>
            </a:extLst>
          </p:cNvPr>
          <p:cNvSpPr>
            <a:spLocks noGrp="1"/>
          </p:cNvSpPr>
          <p:nvPr>
            <p:ph type="body" idx="1"/>
          </p:nvPr>
        </p:nvSpPr>
        <p:spPr>
          <a:xfrm>
            <a:off x="1" y="163525"/>
            <a:ext cx="9683261" cy="335964"/>
          </a:xfrm>
        </p:spPr>
        <p:txBody>
          <a:bodyPr/>
          <a:lstStyle/>
          <a:p>
            <a:r>
              <a:rPr lang="fr-BE"/>
              <a:t>introduction</a:t>
            </a:r>
            <a:endParaRPr lang="en-US"/>
          </a:p>
        </p:txBody>
      </p:sp>
      <p:sp>
        <p:nvSpPr>
          <p:cNvPr id="3" name="Text Placeholder 2">
            <a:extLst>
              <a:ext uri="{FF2B5EF4-FFF2-40B4-BE49-F238E27FC236}">
                <a16:creationId xmlns:a16="http://schemas.microsoft.com/office/drawing/2014/main" id="{8172B246-2A26-C5F8-F148-42A5BCC9CAE3}"/>
              </a:ext>
            </a:extLst>
          </p:cNvPr>
          <p:cNvSpPr>
            <a:spLocks noGrp="1"/>
          </p:cNvSpPr>
          <p:nvPr>
            <p:ph type="body" sz="quarter" idx="19"/>
          </p:nvPr>
        </p:nvSpPr>
        <p:spPr>
          <a:xfrm>
            <a:off x="0" y="153846"/>
            <a:ext cx="745715" cy="334800"/>
          </a:xfrm>
        </p:spPr>
        <p:txBody>
          <a:bodyPr/>
          <a:lstStyle/>
          <a:p>
            <a:endParaRPr lang="en-US"/>
          </a:p>
        </p:txBody>
      </p:sp>
      <p:sp>
        <p:nvSpPr>
          <p:cNvPr id="6" name="Title 5">
            <a:extLst>
              <a:ext uri="{FF2B5EF4-FFF2-40B4-BE49-F238E27FC236}">
                <a16:creationId xmlns:a16="http://schemas.microsoft.com/office/drawing/2014/main" id="{64E1C717-CF36-3732-AB66-302C907D16DE}"/>
              </a:ext>
            </a:extLst>
          </p:cNvPr>
          <p:cNvSpPr>
            <a:spLocks noGrp="1"/>
          </p:cNvSpPr>
          <p:nvPr>
            <p:ph type="title"/>
          </p:nvPr>
        </p:nvSpPr>
        <p:spPr>
          <a:xfrm>
            <a:off x="403746" y="1128410"/>
            <a:ext cx="5452110" cy="5039202"/>
          </a:xfrm>
        </p:spPr>
        <p:txBody>
          <a:bodyPr/>
          <a:lstStyle/>
          <a:p>
            <a:pPr>
              <a:buClr>
                <a:schemeClr val="accent2"/>
              </a:buClr>
            </a:pPr>
            <a:br>
              <a:rPr lang="fr-BE" sz="1400" cap="none" dirty="0">
                <a:sym typeface="Symbol" panose="05050102010706020507" pitchFamily="18" charset="2"/>
              </a:rPr>
            </a:br>
            <a:endParaRPr lang="en-US" sz="1400" cap="none" dirty="0"/>
          </a:p>
        </p:txBody>
      </p:sp>
      <p:sp>
        <p:nvSpPr>
          <p:cNvPr id="8" name="Text Placeholder 7">
            <a:extLst>
              <a:ext uri="{FF2B5EF4-FFF2-40B4-BE49-F238E27FC236}">
                <a16:creationId xmlns:a16="http://schemas.microsoft.com/office/drawing/2014/main" id="{65213602-51CA-264C-AD35-AE21C8589270}"/>
              </a:ext>
            </a:extLst>
          </p:cNvPr>
          <p:cNvSpPr>
            <a:spLocks noGrp="1"/>
          </p:cNvSpPr>
          <p:nvPr>
            <p:ph type="body" sz="quarter" idx="18"/>
          </p:nvPr>
        </p:nvSpPr>
        <p:spPr>
          <a:xfrm rot="5400000">
            <a:off x="5355744" y="3525796"/>
            <a:ext cx="1500865" cy="286749"/>
          </a:xfrm>
        </p:spPr>
        <p:txBody>
          <a:bodyPr/>
          <a:lstStyle/>
          <a:p>
            <a:endParaRPr lang="en-US"/>
          </a:p>
        </p:txBody>
      </p:sp>
      <p:pic>
        <p:nvPicPr>
          <p:cNvPr id="2050" name="Picture 2" descr="La trésorerie prévisionnelle : comment l'évaluer ? · TRADE.EASY">
            <a:extLst>
              <a:ext uri="{FF2B5EF4-FFF2-40B4-BE49-F238E27FC236}">
                <a16:creationId xmlns:a16="http://schemas.microsoft.com/office/drawing/2014/main" id="{F5844A7F-B1EA-6390-4B50-8A2464BA9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87"/>
          <a:stretch/>
        </p:blipFill>
        <p:spPr bwMode="auto">
          <a:xfrm>
            <a:off x="6493164" y="1156800"/>
            <a:ext cx="5698836" cy="50247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C035A8-38DB-A710-5ACB-4A22EFB949E7}"/>
              </a:ext>
            </a:extLst>
          </p:cNvPr>
          <p:cNvSpPr/>
          <p:nvPr/>
        </p:nvSpPr>
        <p:spPr>
          <a:xfrm>
            <a:off x="6502400" y="1985818"/>
            <a:ext cx="3851563" cy="7666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err="1">
                <a:latin typeface="+mj-lt"/>
              </a:rPr>
              <a:t>Treasury</a:t>
            </a:r>
            <a:r>
              <a:rPr lang="fr-BE" dirty="0">
                <a:latin typeface="+mj-lt"/>
              </a:rPr>
              <a:t> / Cash</a:t>
            </a:r>
            <a:endParaRPr lang="en-US" dirty="0">
              <a:latin typeface="+mj-lt"/>
            </a:endParaRPr>
          </a:p>
        </p:txBody>
      </p:sp>
      <p:sp>
        <p:nvSpPr>
          <p:cNvPr id="10" name="TextBox 9">
            <a:extLst>
              <a:ext uri="{FF2B5EF4-FFF2-40B4-BE49-F238E27FC236}">
                <a16:creationId xmlns:a16="http://schemas.microsoft.com/office/drawing/2014/main" id="{95448A28-91A2-3315-7CB2-2B0101E6CDF7}"/>
              </a:ext>
            </a:extLst>
          </p:cNvPr>
          <p:cNvSpPr txBox="1"/>
          <p:nvPr/>
        </p:nvSpPr>
        <p:spPr>
          <a:xfrm>
            <a:off x="505571" y="1588059"/>
            <a:ext cx="5205419" cy="3108543"/>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fr-BE" dirty="0" err="1">
                <a:solidFill>
                  <a:schemeClr val="bg1"/>
                </a:solidFill>
                <a:latin typeface="+mj-lt"/>
              </a:rPr>
              <a:t>Underfunding</a:t>
            </a:r>
            <a:r>
              <a:rPr lang="fr-BE" dirty="0">
                <a:solidFill>
                  <a:schemeClr val="bg1"/>
                </a:solidFill>
                <a:latin typeface="+mj-lt"/>
              </a:rPr>
              <a:t> </a:t>
            </a:r>
            <a:r>
              <a:rPr lang="fr-BE" sz="1800" cap="none" dirty="0">
                <a:solidFill>
                  <a:schemeClr val="bg1"/>
                </a:solidFill>
                <a:latin typeface="+mj-lt"/>
                <a:sym typeface="Symbol" panose="05050102010706020507" pitchFamily="18" charset="2"/>
              </a:rPr>
              <a:t> </a:t>
            </a:r>
            <a:r>
              <a:rPr lang="fr-BE" dirty="0">
                <a:solidFill>
                  <a:schemeClr val="bg1"/>
                </a:solidFill>
                <a:latin typeface="+mj-lt"/>
                <a:sym typeface="Symbol" panose="05050102010706020507" pitchFamily="18" charset="2"/>
              </a:rPr>
              <a:t>Activity </a:t>
            </a:r>
            <a:r>
              <a:rPr lang="fr-BE" dirty="0" err="1">
                <a:solidFill>
                  <a:schemeClr val="bg1"/>
                </a:solidFill>
                <a:latin typeface="+mj-lt"/>
                <a:sym typeface="Symbol" panose="05050102010706020507" pitchFamily="18" charset="2"/>
              </a:rPr>
              <a:t>level</a:t>
            </a:r>
            <a:br>
              <a:rPr lang="fr-BE" sz="1800" cap="none" dirty="0">
                <a:solidFill>
                  <a:schemeClr val="bg1"/>
                </a:solidFill>
                <a:latin typeface="+mj-lt"/>
                <a:sym typeface="Symbol" panose="05050102010706020507" pitchFamily="18" charset="2"/>
              </a:rPr>
            </a:br>
            <a:endParaRPr lang="fr-BE" sz="1800" cap="none" dirty="0">
              <a:solidFill>
                <a:schemeClr val="bg1"/>
              </a:solidFill>
              <a:latin typeface="+mj-lt"/>
              <a:sym typeface="Symbol" panose="05050102010706020507" pitchFamily="18" charset="2"/>
            </a:endParaRPr>
          </a:p>
          <a:p>
            <a:pPr marL="285750" indent="-285750">
              <a:buClr>
                <a:schemeClr val="accent2"/>
              </a:buClr>
              <a:buFont typeface="Wingdings" panose="05000000000000000000" pitchFamily="2" charset="2"/>
              <a:buChar char="§"/>
            </a:pPr>
            <a:r>
              <a:rPr lang="en-US" dirty="0">
                <a:solidFill>
                  <a:schemeClr val="bg1"/>
                </a:solidFill>
                <a:latin typeface="+mj-lt"/>
                <a:sym typeface="Symbol" panose="05050102010706020507" pitchFamily="18" charset="2"/>
              </a:rPr>
              <a:t>Underestimated funding of daily activities</a:t>
            </a:r>
            <a:endParaRPr lang="fr-BE" sz="1800" cap="none" dirty="0">
              <a:solidFill>
                <a:schemeClr val="bg1"/>
              </a:solidFill>
              <a:latin typeface="+mj-lt"/>
              <a:sym typeface="Symbol" panose="05050102010706020507" pitchFamily="18" charset="2"/>
            </a:endParaRPr>
          </a:p>
          <a:p>
            <a:pPr lvl="1">
              <a:buClr>
                <a:schemeClr val="accent2"/>
              </a:buClr>
            </a:pPr>
            <a:r>
              <a:rPr lang="fr-BE" sz="1600" dirty="0">
                <a:solidFill>
                  <a:schemeClr val="bg1"/>
                </a:solidFill>
                <a:latin typeface="+mj-lt"/>
                <a:sym typeface="Wingdings" panose="05000000000000000000" pitchFamily="2" charset="2"/>
              </a:rPr>
              <a:t> Pressure on </a:t>
            </a:r>
            <a:r>
              <a:rPr lang="fr-BE" sz="1600" dirty="0" err="1">
                <a:solidFill>
                  <a:schemeClr val="bg1"/>
                </a:solidFill>
                <a:latin typeface="+mj-lt"/>
                <a:sym typeface="Wingdings" panose="05000000000000000000" pitchFamily="2" charset="2"/>
              </a:rPr>
              <a:t>working</a:t>
            </a:r>
            <a:r>
              <a:rPr lang="fr-BE" sz="1600" dirty="0">
                <a:solidFill>
                  <a:schemeClr val="bg1"/>
                </a:solidFill>
                <a:latin typeface="+mj-lt"/>
                <a:sym typeface="Wingdings" panose="05000000000000000000" pitchFamily="2" charset="2"/>
              </a:rPr>
              <a:t> capital</a:t>
            </a:r>
            <a:endParaRPr lang="fr-BE" sz="1600" dirty="0">
              <a:solidFill>
                <a:schemeClr val="bg1"/>
              </a:solidFill>
              <a:latin typeface="+mj-lt"/>
              <a:sym typeface="Symbol" panose="05050102010706020507" pitchFamily="18" charset="2"/>
            </a:endParaRPr>
          </a:p>
          <a:p>
            <a:pPr marL="285750" indent="-285750">
              <a:buClr>
                <a:schemeClr val="accent2"/>
              </a:buClr>
              <a:buFont typeface="Wingdings" panose="05000000000000000000" pitchFamily="2" charset="2"/>
              <a:buChar char="§"/>
            </a:pPr>
            <a:endParaRPr lang="fr-BE" sz="1800" cap="none" dirty="0">
              <a:solidFill>
                <a:schemeClr val="bg1"/>
              </a:solidFill>
              <a:latin typeface="+mj-lt"/>
              <a:sym typeface="Symbol" panose="05050102010706020507" pitchFamily="18" charset="2"/>
            </a:endParaRPr>
          </a:p>
          <a:p>
            <a:pPr marL="285750" indent="-285750">
              <a:buClr>
                <a:schemeClr val="accent2"/>
              </a:buClr>
              <a:buFont typeface="Wingdings" panose="05000000000000000000" pitchFamily="2" charset="2"/>
              <a:buChar char="§"/>
            </a:pPr>
            <a:r>
              <a:rPr lang="fr-BE" dirty="0">
                <a:solidFill>
                  <a:schemeClr val="bg1"/>
                </a:solidFill>
                <a:latin typeface="+mj-lt"/>
                <a:sym typeface="Symbol" panose="05050102010706020507" pitchFamily="18" charset="2"/>
              </a:rPr>
              <a:t>Profit </a:t>
            </a:r>
            <a:r>
              <a:rPr lang="fr-BE" dirty="0" err="1">
                <a:solidFill>
                  <a:schemeClr val="bg1"/>
                </a:solidFill>
                <a:latin typeface="+mj-lt"/>
                <a:sym typeface="Symbol" panose="05050102010706020507" pitchFamily="18" charset="2"/>
              </a:rPr>
              <a:t>margin</a:t>
            </a:r>
            <a:r>
              <a:rPr lang="fr-BE" dirty="0">
                <a:solidFill>
                  <a:schemeClr val="bg1"/>
                </a:solidFill>
                <a:latin typeface="+mj-lt"/>
                <a:sym typeface="Symbol" panose="05050102010706020507" pitchFamily="18" charset="2"/>
              </a:rPr>
              <a:t> </a:t>
            </a:r>
            <a:r>
              <a:rPr lang="fr-BE" dirty="0" err="1">
                <a:solidFill>
                  <a:schemeClr val="bg1"/>
                </a:solidFill>
                <a:latin typeface="+mj-lt"/>
                <a:sym typeface="Symbol" panose="05050102010706020507" pitchFamily="18" charset="2"/>
              </a:rPr>
              <a:t>under</a:t>
            </a:r>
            <a:r>
              <a:rPr lang="fr-BE" dirty="0">
                <a:solidFill>
                  <a:schemeClr val="bg1"/>
                </a:solidFill>
                <a:latin typeface="+mj-lt"/>
                <a:sym typeface="Symbol" panose="05050102010706020507" pitchFamily="18" charset="2"/>
              </a:rPr>
              <a:t> pressure</a:t>
            </a:r>
            <a:endParaRPr lang="fr-BE" sz="1800" cap="none" dirty="0">
              <a:solidFill>
                <a:schemeClr val="bg1"/>
              </a:solidFill>
              <a:latin typeface="+mj-lt"/>
              <a:sym typeface="Symbol" panose="05050102010706020507" pitchFamily="18" charset="2"/>
            </a:endParaRPr>
          </a:p>
          <a:p>
            <a:pPr marL="285750" indent="-285750">
              <a:buClr>
                <a:schemeClr val="accent2"/>
              </a:buClr>
              <a:buFont typeface="Wingdings" panose="05000000000000000000" pitchFamily="2" charset="2"/>
              <a:buChar char="§"/>
            </a:pPr>
            <a:endParaRPr lang="fr-BE" dirty="0">
              <a:solidFill>
                <a:schemeClr val="bg1"/>
              </a:solidFill>
              <a:latin typeface="+mj-lt"/>
              <a:sym typeface="Symbol" panose="05050102010706020507" pitchFamily="18" charset="2"/>
            </a:endParaRPr>
          </a:p>
          <a:p>
            <a:pPr marL="285750" indent="-285750">
              <a:buClr>
                <a:schemeClr val="accent2"/>
              </a:buClr>
              <a:buFont typeface="Wingdings" panose="05000000000000000000" pitchFamily="2" charset="2"/>
              <a:buChar char="§"/>
            </a:pPr>
            <a:r>
              <a:rPr lang="en-US" dirty="0">
                <a:solidFill>
                  <a:schemeClr val="bg1"/>
                </a:solidFill>
                <a:latin typeface="+mj-lt"/>
                <a:sym typeface="Symbol" panose="05050102010706020507" pitchFamily="18" charset="2"/>
              </a:rPr>
              <a:t>Too high debt ratio hindering access to credit lines</a:t>
            </a:r>
            <a:br>
              <a:rPr lang="fr-BE" sz="1800" cap="none" dirty="0">
                <a:solidFill>
                  <a:schemeClr val="bg1"/>
                </a:solidFill>
                <a:latin typeface="+mj-lt"/>
                <a:sym typeface="Symbol" panose="05050102010706020507" pitchFamily="18" charset="2"/>
              </a:rPr>
            </a:br>
            <a:endParaRPr lang="en-US" dirty="0">
              <a:solidFill>
                <a:schemeClr val="bg1"/>
              </a:solidFill>
              <a:latin typeface="+mj-lt"/>
            </a:endParaRPr>
          </a:p>
        </p:txBody>
      </p:sp>
      <p:sp>
        <p:nvSpPr>
          <p:cNvPr id="14" name="TextBox 13">
            <a:extLst>
              <a:ext uri="{FF2B5EF4-FFF2-40B4-BE49-F238E27FC236}">
                <a16:creationId xmlns:a16="http://schemas.microsoft.com/office/drawing/2014/main" id="{157192AE-0FFC-DE8F-8F80-14A4D4C277CE}"/>
              </a:ext>
            </a:extLst>
          </p:cNvPr>
          <p:cNvSpPr txBox="1"/>
          <p:nvPr/>
        </p:nvSpPr>
        <p:spPr>
          <a:xfrm>
            <a:off x="3500583" y="676460"/>
            <a:ext cx="8660242" cy="307777"/>
          </a:xfrm>
          <a:prstGeom prst="rect">
            <a:avLst/>
          </a:prstGeom>
          <a:noFill/>
        </p:spPr>
        <p:txBody>
          <a:bodyPr wrap="square">
            <a:spAutoFit/>
          </a:bodyPr>
          <a:lstStyle/>
          <a:p>
            <a:pPr algn="r"/>
            <a:r>
              <a:rPr lang="en-US" sz="1400" cap="all" dirty="0">
                <a:solidFill>
                  <a:schemeClr val="tx2"/>
                </a:solidFill>
                <a:latin typeface="+mj-lt"/>
                <a:ea typeface="+mj-ea"/>
                <a:cs typeface="+mj-cs"/>
              </a:rPr>
              <a:t>WHAT </a:t>
            </a:r>
            <a:r>
              <a:rPr lang="en-US" sz="1400" cap="all" dirty="0" err="1">
                <a:solidFill>
                  <a:schemeClr val="tx2"/>
                </a:solidFill>
                <a:latin typeface="+mj-lt"/>
                <a:ea typeface="+mj-ea"/>
                <a:cs typeface="+mj-cs"/>
              </a:rPr>
              <a:t>MAKes</a:t>
            </a:r>
            <a:r>
              <a:rPr lang="en-US" sz="1400" cap="all" dirty="0">
                <a:solidFill>
                  <a:schemeClr val="tx2"/>
                </a:solidFill>
                <a:latin typeface="+mj-lt"/>
                <a:ea typeface="+mj-ea"/>
                <a:cs typeface="+mj-cs"/>
              </a:rPr>
              <a:t> IT HARD FOR ENTREPRENEURS TO SLEEP WELL?</a:t>
            </a:r>
          </a:p>
        </p:txBody>
      </p:sp>
    </p:spTree>
    <p:extLst>
      <p:ext uri="{BB962C8B-B14F-4D97-AF65-F5344CB8AC3E}">
        <p14:creationId xmlns:p14="http://schemas.microsoft.com/office/powerpoint/2010/main" val="10155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0440000" cy="1548000"/>
          </a:xfrm>
        </p:spPr>
        <p:txBody>
          <a:bodyPr/>
          <a:lstStyle/>
          <a:p>
            <a:r>
              <a:rPr lang="en-US" noProof="0" dirty="0"/>
              <a:t>01</a:t>
            </a:r>
            <a:r>
              <a:rPr lang="fr-FR" dirty="0"/>
              <a:t> | </a:t>
            </a:r>
            <a:r>
              <a:rPr lang="fr-FR" dirty="0" err="1"/>
              <a:t>context</a:t>
            </a:r>
            <a:endParaRPr lang="en-US" noProof="0" dirty="0"/>
          </a:p>
        </p:txBody>
      </p:sp>
      <p:sp>
        <p:nvSpPr>
          <p:cNvPr id="7" name="Text Placeholder 6">
            <a:extLst>
              <a:ext uri="{FF2B5EF4-FFF2-40B4-BE49-F238E27FC236}">
                <a16:creationId xmlns:a16="http://schemas.microsoft.com/office/drawing/2014/main" id="{FA2C6559-3606-40BF-AA3C-EA84C0AF541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41428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2.xml><?xml version="1.0" encoding="utf-8"?>
<a:theme xmlns:a="http://schemas.openxmlformats.org/drawingml/2006/main" name="Stellantis - Chapter tangerin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1BA2376-F3A7-48C6-9865-8B7963437DF6}"/>
    </a:ext>
  </a:extLst>
</a:theme>
</file>

<file path=ppt/theme/theme3.xml><?xml version="1.0" encoding="utf-8"?>
<a:theme xmlns:a="http://schemas.openxmlformats.org/drawingml/2006/main" name="Stellantis - Chapter mint">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7572F65-D913-4B12-8759-9495DB394461}"/>
    </a:ext>
  </a:extLst>
</a:theme>
</file>

<file path=ppt/theme/theme4.xml><?xml version="1.0" encoding="utf-8"?>
<a:theme xmlns:a="http://schemas.openxmlformats.org/drawingml/2006/main" name="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5.xml><?xml version="1.0" encoding="utf-8"?>
<a:theme xmlns:a="http://schemas.openxmlformats.org/drawingml/2006/main" name="1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6.xml><?xml version="1.0" encoding="utf-8"?>
<a:theme xmlns:a="http://schemas.openxmlformats.org/drawingml/2006/main" name="2_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7.xml><?xml version="1.0" encoding="utf-8"?>
<a:theme xmlns:a="http://schemas.openxmlformats.org/drawingml/2006/main" name="1_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FC1A05-1001-42B2-AEDF-59712E1B4A26}">
  <ds:schemaRefs>
    <ds:schemaRef ds:uri="http://schemas.microsoft.com/sharepoint/v3/contenttype/forms"/>
  </ds:schemaRefs>
</ds:datastoreItem>
</file>

<file path=customXml/itemProps2.xml><?xml version="1.0" encoding="utf-8"?>
<ds:datastoreItem xmlns:ds="http://schemas.openxmlformats.org/officeDocument/2006/customXml" ds:itemID="{0D4120F4-7DD1-4BA0-8212-F2DC05DBA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0DF4AB-466F-4211-9AFB-E924160F5B50}">
  <ds:schemaRefs>
    <ds:schemaRef ds:uri="819a008f-2eb7-4cb0-9fa6-9f1ec8abd8f2"/>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Stellantis</Template>
  <TotalTime>2977</TotalTime>
  <Words>8916</Words>
  <Application>Microsoft Office PowerPoint</Application>
  <PresentationFormat>Grand écran</PresentationFormat>
  <Paragraphs>1534</Paragraphs>
  <Slides>59</Slides>
  <Notes>59</Notes>
  <HiddenSlides>0</HiddenSlides>
  <MMClips>0</MMClips>
  <ScaleCrop>false</ScaleCrop>
  <HeadingPairs>
    <vt:vector size="6" baseType="variant">
      <vt:variant>
        <vt:lpstr>Polices utilisées</vt:lpstr>
      </vt:variant>
      <vt:variant>
        <vt:i4>10</vt:i4>
      </vt:variant>
      <vt:variant>
        <vt:lpstr>Thème</vt:lpstr>
      </vt:variant>
      <vt:variant>
        <vt:i4>7</vt:i4>
      </vt:variant>
      <vt:variant>
        <vt:lpstr>Titres des diapositives</vt:lpstr>
      </vt:variant>
      <vt:variant>
        <vt:i4>59</vt:i4>
      </vt:variant>
    </vt:vector>
  </HeadingPairs>
  <TitlesOfParts>
    <vt:vector size="76" baseType="lpstr">
      <vt:lpstr>Encode Sans ExpandedSemiBold</vt:lpstr>
      <vt:lpstr>Arial</vt:lpstr>
      <vt:lpstr>Symbol</vt:lpstr>
      <vt:lpstr>Adobe Song Std L</vt:lpstr>
      <vt:lpstr>Encode Sans Expanded</vt:lpstr>
      <vt:lpstr>Encode Sans ExpandedLight</vt:lpstr>
      <vt:lpstr>Encode Sans</vt:lpstr>
      <vt:lpstr>Cambria Math</vt:lpstr>
      <vt:lpstr>Courier New</vt:lpstr>
      <vt:lpstr>Wingdings</vt:lpstr>
      <vt:lpstr>Stellantis</vt:lpstr>
      <vt:lpstr>Stellantis - Chapter tangerine</vt:lpstr>
      <vt:lpstr>Stellantis - Chapter mint</vt:lpstr>
      <vt:lpstr>Stellantis - Chapter orange</vt:lpstr>
      <vt:lpstr>1_Stellantis</vt:lpstr>
      <vt:lpstr>2_Stellantis</vt:lpstr>
      <vt:lpstr>1_Stellantis - Chapter orange</vt:lpstr>
      <vt:lpstr>Business Concerns of BtoB Customers  B2B Sales AdvisOrs  CG504003V03</vt:lpstr>
      <vt:lpstr>Présentation PowerPoint</vt:lpstr>
      <vt:lpstr>Présentation PowerPoint</vt:lpstr>
      <vt:lpstr>Présentation PowerPoint</vt:lpstr>
      <vt:lpstr>Présentation PowerPoint</vt:lpstr>
      <vt:lpstr>Présentation PowerPoint</vt:lpstr>
      <vt:lpstr>What is the major business concern that prevents 70% of entrepreneurs from sleeping well?</vt:lpstr>
      <vt:lpstr> </vt:lpstr>
      <vt:lpstr>01 | context</vt:lpstr>
      <vt:lpstr>concerns of BtoB customers</vt:lpstr>
      <vt:lpstr>business criteria of your BtoB customers</vt:lpstr>
      <vt:lpstr>Digital TASK - Strengths and weaknesses of companies according to their size</vt:lpstr>
      <vt:lpstr>Specificities of companies according to their size - Debriefing</vt:lpstr>
      <vt:lpstr>Digital TASK - legal forms of your customers</vt:lpstr>
      <vt:lpstr>legal forms of your customers - Debriefing</vt:lpstr>
      <vt:lpstr>The 4 key points that distinguish the different types of companies</vt:lpstr>
      <vt:lpstr>Digital business – Reasons for creating businesses</vt:lpstr>
      <vt:lpstr>Why start businesses? - debriefing</vt:lpstr>
      <vt:lpstr>The basics to know for talking business with your BtoB customers</vt:lpstr>
      <vt:lpstr>Advantages of mastering these concepts</vt:lpstr>
      <vt:lpstr>02 | The balance sheet</vt:lpstr>
      <vt:lpstr>WHAT IS THE BALANCE SHEET?</vt:lpstr>
      <vt:lpstr>WHAT DO YOU NEED TO KNOW ABOUT THE BALANCE SHEET?</vt:lpstr>
      <vt:lpstr>EXAMPLE OF AN ACTUAL BALANCE SHEET</vt:lpstr>
      <vt:lpstr>Summary of key balance sheet items</vt:lpstr>
      <vt:lpstr>THE BALANCE SHEET </vt:lpstr>
      <vt:lpstr>03 | The income statement</vt:lpstr>
      <vt:lpstr>WHAT DOES THE INCOME STATEMENT MEAN?</vt:lpstr>
      <vt:lpstr>OVERALL STRUCTURE OF THE INCOME STATEMENT</vt:lpstr>
      <vt:lpstr>EXAMPLE OF AN INCOME STATEMENT</vt:lpstr>
      <vt:lpstr>Summary of key income statement items</vt:lpstr>
      <vt:lpstr>THE INCOME STATEMENT  </vt:lpstr>
      <vt:lpstr>04 | the concept of depreciation</vt:lpstr>
      <vt:lpstr>BOOK depreciation</vt:lpstr>
      <vt:lpstr>Example</vt:lpstr>
      <vt:lpstr>The impact of depreciation on accounting TOOLS - example</vt:lpstr>
      <vt:lpstr>advantages of depreciation for the BtoB customer</vt:lpstr>
      <vt:lpstr>Digital TASK - Which of the following items should be depreciated?</vt:lpstr>
      <vt:lpstr>Depreciation </vt:lpstr>
      <vt:lpstr>05 the management criteria</vt:lpstr>
      <vt:lpstr>How to assess the financial health of a company in practice?</vt:lpstr>
      <vt:lpstr>Profitability: Is the company profitable?</vt:lpstr>
      <vt:lpstr>Solvency: Is the company in debt?</vt:lpstr>
      <vt:lpstr>What is the difference between these 2 commercial transactions?</vt:lpstr>
      <vt:lpstr>LINK BETWEEN TURNOVER, CASH AND ASSETS</vt:lpstr>
      <vt:lpstr>How to calculate working capital?</vt:lpstr>
      <vt:lpstr>Practising working capital calculations</vt:lpstr>
      <vt:lpstr>Practising working capital calculations - Sample application</vt:lpstr>
      <vt:lpstr>management criteria</vt:lpstr>
      <vt:lpstr>06 the business criteria in practice</vt:lpstr>
      <vt:lpstr>Impact of capital gain on tax PAYABLE</vt:lpstr>
      <vt:lpstr>Impact on tax payable of the payment of an increased 1st lease rent</vt:lpstr>
      <vt:lpstr> </vt:lpstr>
      <vt:lpstr>RECAP EXERCISE</vt:lpstr>
      <vt:lpstr>conclusion</vt:lpstr>
      <vt:lpstr>Présentation PowerPoint</vt:lpstr>
      <vt:lpstr>Présentation PowerPoint</vt:lpstr>
      <vt:lpstr>Thank you for participating in this virtual class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expanded light 47 pt] on several lines LOREM IPSUM DOLOR SIT CTETUER SIT PISCINGO</dc:title>
  <dc:creator>Amelie Retailleau</dc:creator>
  <cp:lastModifiedBy>MAGALI LETELLIER</cp:lastModifiedBy>
  <cp:revision>51</cp:revision>
  <cp:lastPrinted>2022-08-01T06:45:13Z</cp:lastPrinted>
  <dcterms:created xsi:type="dcterms:W3CDTF">2021-01-22T15:57:22Z</dcterms:created>
  <dcterms:modified xsi:type="dcterms:W3CDTF">2026-02-04T17:47:44Z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ediaServiceImageTags">
    <vt:lpwstr/>
  </property>
  <property fmtid="{D5CDD505-2E9C-101B-9397-08002B2CF9AE}" pid="4" name="MSIP_Label_2fd53d93-3f4c-4b90-b511-bd6bdbb4fba9_Enabled">
    <vt:lpwstr>true</vt:lpwstr>
  </property>
  <property fmtid="{D5CDD505-2E9C-101B-9397-08002B2CF9AE}" pid="5" name="MSIP_Label_2fd53d93-3f4c-4b90-b511-bd6bdbb4fba9_SetDate">
    <vt:lpwstr>2022-08-26T08:45:44Z</vt:lpwstr>
  </property>
  <property fmtid="{D5CDD505-2E9C-101B-9397-08002B2CF9AE}" pid="6" name="MSIP_Label_2fd53d93-3f4c-4b90-b511-bd6bdbb4fba9_Method">
    <vt:lpwstr>Standard</vt:lpwstr>
  </property>
  <property fmtid="{D5CDD505-2E9C-101B-9397-08002B2CF9AE}" pid="7" name="MSIP_Label_2fd53d93-3f4c-4b90-b511-bd6bdbb4fba9_Name">
    <vt:lpwstr>2fd53d93-3f4c-4b90-b511-bd6bdbb4fba9</vt:lpwstr>
  </property>
  <property fmtid="{D5CDD505-2E9C-101B-9397-08002B2CF9AE}" pid="8" name="MSIP_Label_2fd53d93-3f4c-4b90-b511-bd6bdbb4fba9_SiteId">
    <vt:lpwstr>d852d5cd-724c-4128-8812-ffa5db3f8507</vt:lpwstr>
  </property>
  <property fmtid="{D5CDD505-2E9C-101B-9397-08002B2CF9AE}" pid="9" name="MSIP_Label_2fd53d93-3f4c-4b90-b511-bd6bdbb4fba9_ActionId">
    <vt:lpwstr>5cf2fd29-f435-4381-856e-c7a38fcee9af</vt:lpwstr>
  </property>
  <property fmtid="{D5CDD505-2E9C-101B-9397-08002B2CF9AE}" pid="10" name="MSIP_Label_2fd53d93-3f4c-4b90-b511-bd6bdbb4fba9_ContentBits">
    <vt:lpwstr>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