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  <p:sldMasterId id="2147483694" r:id="rId5"/>
    <p:sldMasterId id="2147483708" r:id="rId6"/>
    <p:sldMasterId id="2147483722" r:id="rId7"/>
    <p:sldMasterId id="2147483762" r:id="rId8"/>
    <p:sldMasterId id="2147483815" r:id="rId9"/>
  </p:sldMasterIdLst>
  <p:notesMasterIdLst>
    <p:notesMasterId r:id="rId58"/>
  </p:notesMasterIdLst>
  <p:handoutMasterIdLst>
    <p:handoutMasterId r:id="rId59"/>
  </p:handoutMasterIdLst>
  <p:sldIdLst>
    <p:sldId id="389" r:id="rId10"/>
    <p:sldId id="4188" r:id="rId11"/>
    <p:sldId id="4186" r:id="rId12"/>
    <p:sldId id="4178" r:id="rId13"/>
    <p:sldId id="4185" r:id="rId14"/>
    <p:sldId id="2147377223" r:id="rId15"/>
    <p:sldId id="2147377259" r:id="rId16"/>
    <p:sldId id="1838" r:id="rId17"/>
    <p:sldId id="2147377263" r:id="rId18"/>
    <p:sldId id="2134806155" r:id="rId19"/>
    <p:sldId id="2134806212" r:id="rId20"/>
    <p:sldId id="834" r:id="rId21"/>
    <p:sldId id="2147377305" r:id="rId22"/>
    <p:sldId id="2147377227" r:id="rId23"/>
    <p:sldId id="2147377294" r:id="rId24"/>
    <p:sldId id="2147377310" r:id="rId25"/>
    <p:sldId id="2147377312" r:id="rId26"/>
    <p:sldId id="2076136977" r:id="rId27"/>
    <p:sldId id="2147377311" r:id="rId28"/>
    <p:sldId id="2147377313" r:id="rId29"/>
    <p:sldId id="2147377316" r:id="rId30"/>
    <p:sldId id="2147377315" r:id="rId31"/>
    <p:sldId id="2147377314" r:id="rId32"/>
    <p:sldId id="2147377317" r:id="rId33"/>
    <p:sldId id="2147377250" r:id="rId34"/>
    <p:sldId id="2147377301" r:id="rId35"/>
    <p:sldId id="2147377302" r:id="rId36"/>
    <p:sldId id="2147377328" r:id="rId37"/>
    <p:sldId id="2147377332" r:id="rId38"/>
    <p:sldId id="672" r:id="rId39"/>
    <p:sldId id="2147377319" r:id="rId40"/>
    <p:sldId id="2147377329" r:id="rId41"/>
    <p:sldId id="646" r:id="rId42"/>
    <p:sldId id="2147377330" r:id="rId43"/>
    <p:sldId id="2147377323" r:id="rId44"/>
    <p:sldId id="2147377337" r:id="rId45"/>
    <p:sldId id="2147377331" r:id="rId46"/>
    <p:sldId id="2147377324" r:id="rId47"/>
    <p:sldId id="2147377333" r:id="rId48"/>
    <p:sldId id="2147377334" r:id="rId49"/>
    <p:sldId id="2147377327" r:id="rId50"/>
    <p:sldId id="2147377336" r:id="rId51"/>
    <p:sldId id="2147377335" r:id="rId52"/>
    <p:sldId id="2147377212" r:id="rId53"/>
    <p:sldId id="2147377235" r:id="rId54"/>
    <p:sldId id="2147377213" r:id="rId55"/>
    <p:sldId id="4083" r:id="rId56"/>
    <p:sldId id="388" r:id="rId57"/>
  </p:sldIdLst>
  <p:sldSz cx="12192000" cy="6858000"/>
  <p:notesSz cx="9931400" cy="6819900"/>
  <p:embeddedFontLst>
    <p:embeddedFont>
      <p:font typeface="Encode Sans" pitchFamily="2" charset="0"/>
      <p:regular r:id="rId60"/>
      <p:bold r:id="rId61"/>
    </p:embeddedFont>
    <p:embeddedFont>
      <p:font typeface="Encode Sans Expanded" pitchFamily="2" charset="0"/>
      <p:regular r:id="rId62"/>
      <p:bold r:id="rId63"/>
    </p:embeddedFont>
    <p:embeddedFont>
      <p:font typeface="Encode Sans Expanded Black" pitchFamily="2" charset="0"/>
      <p:bold r:id="rId64"/>
    </p:embeddedFont>
    <p:embeddedFont>
      <p:font typeface="Encode Sans Expanded Light" pitchFamily="2" charset="0"/>
      <p:regular r:id="rId65"/>
    </p:embeddedFont>
    <p:embeddedFont>
      <p:font typeface="Encode Sans ExpandedLight" charset="0"/>
      <p:regular r:id="rId66"/>
    </p:embeddedFont>
    <p:embeddedFont>
      <p:font typeface="Encode Sans ExpandedSemiBold" charset="0"/>
      <p:regular r:id="rId67"/>
      <p:bold r:id="rId6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3E6774D-2F1E-47D6-ABDC-FE00908ACD1B}">
          <p14:sldIdLst>
            <p14:sldId id="389"/>
            <p14:sldId id="4188"/>
            <p14:sldId id="4186"/>
            <p14:sldId id="4178"/>
            <p14:sldId id="4185"/>
          </p14:sldIdLst>
        </p14:section>
        <p14:section name="Context" id="{8F91196D-87DC-4C2A-BE33-516838292504}">
          <p14:sldIdLst>
            <p14:sldId id="2147377223"/>
            <p14:sldId id="2147377259"/>
            <p14:sldId id="1838"/>
            <p14:sldId id="2147377263"/>
            <p14:sldId id="2134806155"/>
            <p14:sldId id="2134806212"/>
            <p14:sldId id="834"/>
            <p14:sldId id="2147377305"/>
          </p14:sldIdLst>
        </p14:section>
        <p14:section name="Case study #1" id="{90E6B718-B2E5-4E3E-A31B-4CF82EAD5F38}">
          <p14:sldIdLst>
            <p14:sldId id="2147377227"/>
            <p14:sldId id="2147377294"/>
            <p14:sldId id="2147377310"/>
            <p14:sldId id="2147377312"/>
            <p14:sldId id="2076136977"/>
            <p14:sldId id="2147377311"/>
            <p14:sldId id="2147377313"/>
            <p14:sldId id="2147377316"/>
            <p14:sldId id="2147377315"/>
            <p14:sldId id="2147377314"/>
            <p14:sldId id="2147377317"/>
          </p14:sldIdLst>
        </p14:section>
        <p14:section name="Case study #2" id="{C4F2C504-D080-4D35-A6A9-3D346BE6C2C2}">
          <p14:sldIdLst>
            <p14:sldId id="2147377250"/>
            <p14:sldId id="2147377301"/>
            <p14:sldId id="2147377302"/>
            <p14:sldId id="2147377328"/>
            <p14:sldId id="2147377332"/>
            <p14:sldId id="672"/>
            <p14:sldId id="2147377319"/>
            <p14:sldId id="2147377329"/>
            <p14:sldId id="646"/>
            <p14:sldId id="2147377330"/>
            <p14:sldId id="2147377323"/>
            <p14:sldId id="2147377337"/>
            <p14:sldId id="2147377331"/>
            <p14:sldId id="2147377324"/>
            <p14:sldId id="2147377333"/>
            <p14:sldId id="2147377334"/>
            <p14:sldId id="2147377327"/>
            <p14:sldId id="2147377336"/>
            <p14:sldId id="2147377335"/>
          </p14:sldIdLst>
        </p14:section>
        <p14:section name="Conclusion" id="{091DECD7-F335-4DB8-967F-6C4150BCBBD2}">
          <p14:sldIdLst>
            <p14:sldId id="2147377212"/>
            <p14:sldId id="2147377235"/>
            <p14:sldId id="2147377213"/>
            <p14:sldId id="4083"/>
          </p14:sldIdLst>
        </p14:section>
        <p14:section name="Contact" id="{7ADF6553-968C-4BC3-B220-04F721EC75A2}">
          <p14:sldIdLst>
            <p14:sldId id="3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25C908-563A-DBC3-43F9-5B46BE43ACB3}" name="Daniel Debrouwer" initials="DD" userId="S::d.debrouwer@eurofleet-consult.com::535bcc4e-5299-4905-b6e7-e940978b6b3b" providerId="AD"/>
  <p188:author id="{A9A2560C-622C-3D4F-67C6-DE5FB11CE771}" name="Rudy Braeckmans" initials="RB" userId="S::r.braeckmans@eurofleet-consult.com::5fae23d2-36e9-4a0f-9dc7-0af3ec8e41dd" providerId="AD"/>
  <p188:author id="{28708A81-5424-E5DE-73A0-5823A6E079DA}" name="Arnaud Desmedt" initials="AD" userId="S::a.desmedt@eurofleet-consult.com::cbea870f-87d6-4388-9cd2-f7b24845f136" providerId="AD"/>
  <p188:author id="{049B66D2-E6D6-BEF4-C370-945EABA2132A}" name="MAUD LECHAT" initials="ML" userId="S::J504542@inetpsa.com::3610028c-8d41-47a3-93ee-bdebc608ac02" providerId="AD"/>
  <p188:author id="{3D0379D3-CEA0-3735-7412-9ACF0CB507D3}" name="Marc Boghe" initials="MB" userId="S::m.boghe@eurofleet-consult.com::1f4fba64-f1d5-4a57-b0e9-4784b46d99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DCD"/>
    <a:srgbClr val="ECA42E"/>
    <a:srgbClr val="F7A600"/>
    <a:srgbClr val="B73612"/>
    <a:srgbClr val="7F7F7F"/>
    <a:srgbClr val="BFBFBF"/>
    <a:srgbClr val="E8E8ED"/>
    <a:srgbClr val="243782"/>
    <a:srgbClr val="FFFFFF"/>
    <a:srgbClr val="E94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B6ED3B-926F-49D5-9EFA-E74369178959}" v="4" dt="2026-02-04T17:49:38.0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304" autoAdjust="0"/>
  </p:normalViewPr>
  <p:slideViewPr>
    <p:cSldViewPr snapToGrid="0">
      <p:cViewPr varScale="1">
        <p:scale>
          <a:sx n="91" d="100"/>
          <a:sy n="91" d="100"/>
        </p:scale>
        <p:origin x="13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8" d="100"/>
          <a:sy n="128" d="100"/>
        </p:scale>
        <p:origin x="1734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7.fntdata"/><Relationship Id="rId7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font" Target="fonts/font2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font" Target="fonts/font5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handoutMaster" Target="handoutMasters/handoutMaster1.xml"/><Relationship Id="rId67" Type="http://schemas.openxmlformats.org/officeDocument/2006/relationships/font" Target="fonts/font8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font" Target="fonts/font3.fntdata"/><Relationship Id="rId70" Type="http://schemas.openxmlformats.org/officeDocument/2006/relationships/viewProps" Target="viewProps.xml"/><Relationship Id="rId75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ALI LETELLIER" userId="ce09517c-5f3d-4c89-9b8e-131d2ff582fd" providerId="ADAL" clId="{64540015-D6DA-471D-BE89-BC9108C6A962}"/>
    <pc:docChg chg="addSld delSld modSld modSection">
      <pc:chgData name="MAGALI LETELLIER" userId="ce09517c-5f3d-4c89-9b8e-131d2ff582fd" providerId="ADAL" clId="{64540015-D6DA-471D-BE89-BC9108C6A962}" dt="2026-02-04T17:49:38.022" v="10"/>
      <pc:docMkLst>
        <pc:docMk/>
      </pc:docMkLst>
      <pc:sldChg chg="add del">
        <pc:chgData name="MAGALI LETELLIER" userId="ce09517c-5f3d-4c89-9b8e-131d2ff582fd" providerId="ADAL" clId="{64540015-D6DA-471D-BE89-BC9108C6A962}" dt="2026-02-04T17:49:23.368" v="9"/>
        <pc:sldMkLst>
          <pc:docMk/>
          <pc:sldMk cId="475410788" sldId="388"/>
        </pc:sldMkLst>
      </pc:sldChg>
      <pc:sldChg chg="modSp mod">
        <pc:chgData name="MAGALI LETELLIER" userId="ce09517c-5f3d-4c89-9b8e-131d2ff582fd" providerId="ADAL" clId="{64540015-D6DA-471D-BE89-BC9108C6A962}" dt="2026-02-04T13:49:01.192" v="0" actId="400"/>
        <pc:sldMkLst>
          <pc:docMk/>
          <pc:sldMk cId="4137929335" sldId="389"/>
        </pc:sldMkLst>
        <pc:spChg chg="mod">
          <ac:chgData name="MAGALI LETELLIER" userId="ce09517c-5f3d-4c89-9b8e-131d2ff582fd" providerId="ADAL" clId="{64540015-D6DA-471D-BE89-BC9108C6A962}" dt="2026-02-04T13:49:01.192" v="0" actId="400"/>
          <ac:spMkLst>
            <pc:docMk/>
            <pc:sldMk cId="4137929335" sldId="389"/>
            <ac:spMk id="2" creationId="{D3BF9D19-ADE4-4A3B-87DC-29130C6274B7}"/>
          </ac:spMkLst>
        </pc:spChg>
      </pc:sldChg>
      <pc:sldChg chg="add del">
        <pc:chgData name="MAGALI LETELLIER" userId="ce09517c-5f3d-4c89-9b8e-131d2ff582fd" providerId="ADAL" clId="{64540015-D6DA-471D-BE89-BC9108C6A962}" dt="2026-02-04T17:49:15.584" v="8"/>
        <pc:sldMkLst>
          <pc:docMk/>
          <pc:sldMk cId="1655341833" sldId="4083"/>
        </pc:sldMkLst>
      </pc:sldChg>
      <pc:sldChg chg="add del">
        <pc:chgData name="MAGALI LETELLIER" userId="ce09517c-5f3d-4c89-9b8e-131d2ff582fd" providerId="ADAL" clId="{64540015-D6DA-471D-BE89-BC9108C6A962}" dt="2026-02-04T17:48:50.906" v="7"/>
        <pc:sldMkLst>
          <pc:docMk/>
          <pc:sldMk cId="2676541824" sldId="4178"/>
        </pc:sldMkLst>
      </pc:sldChg>
      <pc:sldChg chg="add del">
        <pc:chgData name="MAGALI LETELLIER" userId="ce09517c-5f3d-4c89-9b8e-131d2ff582fd" providerId="ADAL" clId="{64540015-D6DA-471D-BE89-BC9108C6A962}" dt="2026-02-04T17:48:50.906" v="7"/>
        <pc:sldMkLst>
          <pc:docMk/>
          <pc:sldMk cId="3101544945" sldId="4185"/>
        </pc:sldMkLst>
      </pc:sldChg>
      <pc:sldChg chg="add del">
        <pc:chgData name="MAGALI LETELLIER" userId="ce09517c-5f3d-4c89-9b8e-131d2ff582fd" providerId="ADAL" clId="{64540015-D6DA-471D-BE89-BC9108C6A962}" dt="2026-02-04T17:49:38.022" v="10"/>
        <pc:sldMkLst>
          <pc:docMk/>
          <pc:sldMk cId="3977574321" sldId="2147377213"/>
        </pc:sldMkLst>
      </pc:sldChg>
      <pc:sldChg chg="add del">
        <pc:chgData name="MAGALI LETELLIER" userId="ce09517c-5f3d-4c89-9b8e-131d2ff582fd" providerId="ADAL" clId="{64540015-D6DA-471D-BE89-BC9108C6A962}" dt="2026-02-04T17:49:15.584" v="8"/>
        <pc:sldMkLst>
          <pc:docMk/>
          <pc:sldMk cId="758728050" sldId="2147377235"/>
        </pc:sldMkLst>
      </pc:sldChg>
      <pc:sldMasterChg chg="delSldLayout">
        <pc:chgData name="MAGALI LETELLIER" userId="ce09517c-5f3d-4c89-9b8e-131d2ff582fd" providerId="ADAL" clId="{64540015-D6DA-471D-BE89-BC9108C6A962}" dt="2026-02-04T13:49:23.738" v="6" actId="47"/>
        <pc:sldMasterMkLst>
          <pc:docMk/>
          <pc:sldMasterMk cId="715542581" sldId="2147483722"/>
        </pc:sldMasterMkLst>
        <pc:sldLayoutChg chg="del">
          <pc:chgData name="MAGALI LETELLIER" userId="ce09517c-5f3d-4c89-9b8e-131d2ff582fd" providerId="ADAL" clId="{64540015-D6DA-471D-BE89-BC9108C6A962}" dt="2026-02-04T13:49:23.738" v="6" actId="47"/>
          <pc:sldLayoutMkLst>
            <pc:docMk/>
            <pc:sldMasterMk cId="715542581" sldId="2147483722"/>
            <pc:sldLayoutMk cId="1389257776" sldId="2147483781"/>
          </pc:sldLayoutMkLst>
        </pc:sldLayoutChg>
      </pc:sldMasterChg>
    </pc:docChg>
  </pc:docChgLst>
  <pc:docChgLst>
    <pc:chgData name="Arnaud Desmedt" userId="S::a.desmedt@eurofleet-consult.com::cbea870f-87d6-4388-9cd2-f7b24845f136" providerId="AD" clId="Web-{3801364B-6F61-4E3B-9845-4C4F80782EF7}"/>
    <pc:docChg chg="modSld">
      <pc:chgData name="Arnaud Desmedt" userId="S::a.desmedt@eurofleet-consult.com::cbea870f-87d6-4388-9cd2-f7b24845f136" providerId="AD" clId="Web-{3801364B-6F61-4E3B-9845-4C4F80782EF7}" dt="2023-02-06T13:56:31.697" v="1" actId="20577"/>
      <pc:docMkLst>
        <pc:docMk/>
      </pc:docMkLst>
      <pc:sldChg chg="modSp">
        <pc:chgData name="Arnaud Desmedt" userId="S::a.desmedt@eurofleet-consult.com::cbea870f-87d6-4388-9cd2-f7b24845f136" providerId="AD" clId="Web-{3801364B-6F61-4E3B-9845-4C4F80782EF7}" dt="2023-02-06T13:56:31.697" v="1" actId="20577"/>
        <pc:sldMkLst>
          <pc:docMk/>
          <pc:sldMk cId="4137929335" sldId="389"/>
        </pc:sldMkLst>
      </pc:sldChg>
    </pc:docChg>
  </pc:docChgLst>
  <pc:docChgLst>
    <pc:chgData name="Arnaud Desmedt" userId="cbea870f-87d6-4388-9cd2-f7b24845f136" providerId="ADAL" clId="{150D0704-4658-444C-B5BF-97E4553B85C5}"/>
    <pc:docChg chg="modSld">
      <pc:chgData name="Arnaud Desmedt" userId="cbea870f-87d6-4388-9cd2-f7b24845f136" providerId="ADAL" clId="{150D0704-4658-444C-B5BF-97E4553B85C5}" dt="2023-02-06T13:36:27.394" v="7" actId="20577"/>
      <pc:docMkLst>
        <pc:docMk/>
      </pc:docMkLst>
      <pc:sldChg chg="modSp mod">
        <pc:chgData name="Arnaud Desmedt" userId="cbea870f-87d6-4388-9cd2-f7b24845f136" providerId="ADAL" clId="{150D0704-4658-444C-B5BF-97E4553B85C5}" dt="2023-02-06T13:36:27.394" v="7" actId="20577"/>
        <pc:sldMkLst>
          <pc:docMk/>
          <pc:sldMk cId="1378257577" sldId="2147377328"/>
        </pc:sldMkLst>
      </pc:sldChg>
    </pc:docChg>
  </pc:docChgLst>
  <pc:docChgLst>
    <pc:chgData name="Rudy Braeckmans" userId="S::r.braeckmans@eurofleet-consult.com::5fae23d2-36e9-4a0f-9dc7-0af3ec8e41dd" providerId="AD" clId="Web-{9BD7C376-FC60-53C5-9115-75A8A5946F0D}"/>
    <pc:docChg chg="modSld">
      <pc:chgData name="Rudy Braeckmans" userId="S::r.braeckmans@eurofleet-consult.com::5fae23d2-36e9-4a0f-9dc7-0af3ec8e41dd" providerId="AD" clId="Web-{9BD7C376-FC60-53C5-9115-75A8A5946F0D}" dt="2022-11-18T11:53:39.356" v="21" actId="1076"/>
      <pc:docMkLst>
        <pc:docMk/>
      </pc:docMkLst>
      <pc:sldChg chg="addSp delSp modSp">
        <pc:chgData name="Rudy Braeckmans" userId="S::r.braeckmans@eurofleet-consult.com::5fae23d2-36e9-4a0f-9dc7-0af3ec8e41dd" providerId="AD" clId="Web-{9BD7C376-FC60-53C5-9115-75A8A5946F0D}" dt="2022-11-18T11:53:39.356" v="21" actId="1076"/>
        <pc:sldMkLst>
          <pc:docMk/>
          <pc:sldMk cId="2625966640" sldId="2147377313"/>
        </pc:sldMkLst>
      </pc:sldChg>
    </pc:docChg>
  </pc:docChgLst>
  <pc:docChgLst>
    <pc:chgData name="Rudy Braeckmans" userId="5fae23d2-36e9-4a0f-9dc7-0af3ec8e41dd" providerId="ADAL" clId="{7030A260-A876-4A40-92C5-F767F5A564AF}"/>
    <pc:docChg chg="custSel modSld">
      <pc:chgData name="Rudy Braeckmans" userId="5fae23d2-36e9-4a0f-9dc7-0af3ec8e41dd" providerId="ADAL" clId="{7030A260-A876-4A40-92C5-F767F5A564AF}" dt="2022-11-20T08:54:39.555" v="2" actId="313"/>
      <pc:docMkLst>
        <pc:docMk/>
      </pc:docMkLst>
      <pc:sldChg chg="modNotes">
        <pc:chgData name="Rudy Braeckmans" userId="5fae23d2-36e9-4a0f-9dc7-0af3ec8e41dd" providerId="ADAL" clId="{7030A260-A876-4A40-92C5-F767F5A564AF}" dt="2022-11-20T08:54:39.555" v="2" actId="313"/>
        <pc:sldMkLst>
          <pc:docMk/>
          <pc:sldMk cId="3977574321" sldId="2147377213"/>
        </pc:sldMkLst>
      </pc:sldChg>
      <pc:sldChg chg="modSp mod">
        <pc:chgData name="Rudy Braeckmans" userId="5fae23d2-36e9-4a0f-9dc7-0af3ec8e41dd" providerId="ADAL" clId="{7030A260-A876-4A40-92C5-F767F5A564AF}" dt="2022-11-18T11:55:04.877" v="1" actId="14100"/>
        <pc:sldMkLst>
          <pc:docMk/>
          <pc:sldMk cId="2625966640" sldId="2147377313"/>
        </pc:sldMkLst>
      </pc:sldChg>
    </pc:docChg>
  </pc:docChgLst>
  <pc:docChgLst>
    <pc:chgData name="Arnaud Desmedt" userId="cbea870f-87d6-4388-9cd2-f7b24845f136" providerId="ADAL" clId="{6A679354-1D32-4379-AE10-C530734E7713}"/>
    <pc:docChg chg="undo custSel modSld">
      <pc:chgData name="Arnaud Desmedt" userId="cbea870f-87d6-4388-9cd2-f7b24845f136" providerId="ADAL" clId="{6A679354-1D32-4379-AE10-C530734E7713}" dt="2022-12-12T14:42:55.330" v="28"/>
      <pc:docMkLst>
        <pc:docMk/>
      </pc:docMkLst>
      <pc:sldChg chg="modSp mod">
        <pc:chgData name="Arnaud Desmedt" userId="cbea870f-87d6-4388-9cd2-f7b24845f136" providerId="ADAL" clId="{6A679354-1D32-4379-AE10-C530734E7713}" dt="2022-12-12T14:36:11.903" v="2"/>
        <pc:sldMkLst>
          <pc:docMk/>
          <pc:sldMk cId="4137929335" sldId="389"/>
        </pc:sldMkLst>
      </pc:sldChg>
      <pc:sldChg chg="modAnim">
        <pc:chgData name="Arnaud Desmedt" userId="cbea870f-87d6-4388-9cd2-f7b24845f136" providerId="ADAL" clId="{6A679354-1D32-4379-AE10-C530734E7713}" dt="2022-12-12T14:42:08.974" v="21"/>
        <pc:sldMkLst>
          <pc:docMk/>
          <pc:sldMk cId="261334688" sldId="646"/>
        </pc:sldMkLst>
      </pc:sldChg>
      <pc:sldChg chg="modAnim">
        <pc:chgData name="Arnaud Desmedt" userId="cbea870f-87d6-4388-9cd2-f7b24845f136" providerId="ADAL" clId="{6A679354-1D32-4379-AE10-C530734E7713}" dt="2022-12-12T14:41:39.060" v="19"/>
        <pc:sldMkLst>
          <pc:docMk/>
          <pc:sldMk cId="1761546288" sldId="672"/>
        </pc:sldMkLst>
      </pc:sldChg>
      <pc:sldChg chg="modSp modNotes">
        <pc:chgData name="Arnaud Desmedt" userId="cbea870f-87d6-4388-9cd2-f7b24845f136" providerId="ADAL" clId="{6A679354-1D32-4379-AE10-C530734E7713}" dt="2022-12-12T14:36:11.903" v="2"/>
        <pc:sldMkLst>
          <pc:docMk/>
          <pc:sldMk cId="3144931979" sldId="834"/>
        </pc:sldMkLst>
      </pc:sldChg>
      <pc:sldChg chg="modSp">
        <pc:chgData name="Arnaud Desmedt" userId="cbea870f-87d6-4388-9cd2-f7b24845f136" providerId="ADAL" clId="{6A679354-1D32-4379-AE10-C530734E7713}" dt="2022-12-12T14:36:11.903" v="2"/>
        <pc:sldMkLst>
          <pc:docMk/>
          <pc:sldMk cId="2423930190" sldId="1838"/>
        </pc:sldMkLst>
      </pc:sldChg>
      <pc:sldChg chg="modSp mod">
        <pc:chgData name="Arnaud Desmedt" userId="cbea870f-87d6-4388-9cd2-f7b24845f136" providerId="ADAL" clId="{6A679354-1D32-4379-AE10-C530734E7713}" dt="2022-12-12T14:38:51.832" v="14" actId="1076"/>
        <pc:sldMkLst>
          <pc:docMk/>
          <pc:sldMk cId="2589464125" sldId="4186"/>
        </pc:sldMkLst>
      </pc:sldChg>
      <pc:sldChg chg="modSp modAnim modNotes">
        <pc:chgData name="Arnaud Desmedt" userId="cbea870f-87d6-4388-9cd2-f7b24845f136" providerId="ADAL" clId="{6A679354-1D32-4379-AE10-C530734E7713}" dt="2022-12-12T14:38:33.829" v="13"/>
        <pc:sldMkLst>
          <pc:docMk/>
          <pc:sldMk cId="2644136648" sldId="4188"/>
        </pc:sldMkLst>
      </pc:sldChg>
      <pc:sldChg chg="modNotes">
        <pc:chgData name="Arnaud Desmedt" userId="cbea870f-87d6-4388-9cd2-f7b24845f136" providerId="ADAL" clId="{6A679354-1D32-4379-AE10-C530734E7713}" dt="2022-12-12T14:36:11.903" v="2"/>
        <pc:sldMkLst>
          <pc:docMk/>
          <pc:sldMk cId="1998442581" sldId="2134806155"/>
        </pc:sldMkLst>
      </pc:sldChg>
      <pc:sldChg chg="modSp mod">
        <pc:chgData name="Arnaud Desmedt" userId="cbea870f-87d6-4388-9cd2-f7b24845f136" providerId="ADAL" clId="{6A679354-1D32-4379-AE10-C530734E7713}" dt="2022-12-12T14:37:05.650" v="12" actId="1035"/>
        <pc:sldMkLst>
          <pc:docMk/>
          <pc:sldMk cId="220298411" sldId="2134806212"/>
        </pc:sldMkLst>
      </pc:sldChg>
      <pc:sldChg chg="modSp modNotes">
        <pc:chgData name="Arnaud Desmedt" userId="cbea870f-87d6-4388-9cd2-f7b24845f136" providerId="ADAL" clId="{6A679354-1D32-4379-AE10-C530734E7713}" dt="2022-12-12T14:36:38.537" v="10" actId="20577"/>
        <pc:sldMkLst>
          <pc:docMk/>
          <pc:sldMk cId="222262157" sldId="2147377259"/>
        </pc:sldMkLst>
      </pc:sldChg>
      <pc:sldChg chg="modSp modNotes">
        <pc:chgData name="Arnaud Desmedt" userId="cbea870f-87d6-4388-9cd2-f7b24845f136" providerId="ADAL" clId="{6A679354-1D32-4379-AE10-C530734E7713}" dt="2022-12-12T14:36:11.903" v="2"/>
        <pc:sldMkLst>
          <pc:docMk/>
          <pc:sldMk cId="3448667396" sldId="2147377263"/>
        </pc:sldMkLst>
      </pc:sldChg>
      <pc:sldChg chg="modAnim">
        <pc:chgData name="Arnaud Desmedt" userId="cbea870f-87d6-4388-9cd2-f7b24845f136" providerId="ADAL" clId="{6A679354-1D32-4379-AE10-C530734E7713}" dt="2022-12-12T14:40:36.895" v="15"/>
        <pc:sldMkLst>
          <pc:docMk/>
          <pc:sldMk cId="1772189051" sldId="2147377310"/>
        </pc:sldMkLst>
      </pc:sldChg>
      <pc:sldChg chg="modAnim">
        <pc:chgData name="Arnaud Desmedt" userId="cbea870f-87d6-4388-9cd2-f7b24845f136" providerId="ADAL" clId="{6A679354-1D32-4379-AE10-C530734E7713}" dt="2022-12-12T14:41:01.321" v="17"/>
        <pc:sldMkLst>
          <pc:docMk/>
          <pc:sldMk cId="349815186" sldId="2147377311"/>
        </pc:sldMkLst>
      </pc:sldChg>
      <pc:sldChg chg="modSp">
        <pc:chgData name="Arnaud Desmedt" userId="cbea870f-87d6-4388-9cd2-f7b24845f136" providerId="ADAL" clId="{6A679354-1D32-4379-AE10-C530734E7713}" dt="2022-12-12T14:36:11.903" v="2"/>
        <pc:sldMkLst>
          <pc:docMk/>
          <pc:sldMk cId="1006592169" sldId="2147377312"/>
        </pc:sldMkLst>
      </pc:sldChg>
      <pc:sldChg chg="modAnim">
        <pc:chgData name="Arnaud Desmedt" userId="cbea870f-87d6-4388-9cd2-f7b24845f136" providerId="ADAL" clId="{6A679354-1D32-4379-AE10-C530734E7713}" dt="2022-12-12T14:42:37.974" v="25"/>
        <pc:sldMkLst>
          <pc:docMk/>
          <pc:sldMk cId="3080264448" sldId="2147377323"/>
        </pc:sldMkLst>
      </pc:sldChg>
      <pc:sldChg chg="modAnim">
        <pc:chgData name="Arnaud Desmedt" userId="cbea870f-87d6-4388-9cd2-f7b24845f136" providerId="ADAL" clId="{6A679354-1D32-4379-AE10-C530734E7713}" dt="2022-12-12T14:42:51.837" v="27"/>
        <pc:sldMkLst>
          <pc:docMk/>
          <pc:sldMk cId="1966221828" sldId="2147377324"/>
        </pc:sldMkLst>
      </pc:sldChg>
      <pc:sldChg chg="modSp">
        <pc:chgData name="Arnaud Desmedt" userId="cbea870f-87d6-4388-9cd2-f7b24845f136" providerId="ADAL" clId="{6A679354-1D32-4379-AE10-C530734E7713}" dt="2022-12-12T14:36:11.903" v="2"/>
        <pc:sldMkLst>
          <pc:docMk/>
          <pc:sldMk cId="1378257577" sldId="2147377328"/>
        </pc:sldMkLst>
      </pc:sldChg>
      <pc:sldChg chg="modAnim">
        <pc:chgData name="Arnaud Desmedt" userId="cbea870f-87d6-4388-9cd2-f7b24845f136" providerId="ADAL" clId="{6A679354-1D32-4379-AE10-C530734E7713}" dt="2022-12-12T14:42:26.309" v="24"/>
        <pc:sldMkLst>
          <pc:docMk/>
          <pc:sldMk cId="301323647" sldId="2147377330"/>
        </pc:sldMkLst>
      </pc:sldChg>
      <pc:sldChg chg="modAnim">
        <pc:chgData name="Arnaud Desmedt" userId="cbea870f-87d6-4388-9cd2-f7b24845f136" providerId="ADAL" clId="{6A679354-1D32-4379-AE10-C530734E7713}" dt="2022-12-12T14:42:46.308" v="26"/>
        <pc:sldMkLst>
          <pc:docMk/>
          <pc:sldMk cId="2307543878" sldId="2147377331"/>
        </pc:sldMkLst>
      </pc:sldChg>
      <pc:sldChg chg="modAnim">
        <pc:chgData name="Arnaud Desmedt" userId="cbea870f-87d6-4388-9cd2-f7b24845f136" providerId="ADAL" clId="{6A679354-1D32-4379-AE10-C530734E7713}" dt="2022-12-12T14:42:55.330" v="28"/>
        <pc:sldMkLst>
          <pc:docMk/>
          <pc:sldMk cId="1566611221" sldId="2147377333"/>
        </pc:sldMkLst>
      </pc:sldChg>
    </pc:docChg>
  </pc:docChgLst>
  <pc:docChgLst>
    <pc:chgData name="Arnaud Desmedt" userId="S::a.desmedt@eurofleet-consult.com::cbea870f-87d6-4388-9cd2-f7b24845f136" providerId="AD" clId="Web-{B34E86C1-4A01-4E5F-8669-624B48DA0569}"/>
    <pc:docChg chg="modSld">
      <pc:chgData name="Arnaud Desmedt" userId="S::a.desmedt@eurofleet-consult.com::cbea870f-87d6-4388-9cd2-f7b24845f136" providerId="AD" clId="Web-{B34E86C1-4A01-4E5F-8669-624B48DA0569}" dt="2023-01-19T15:02:00.082" v="3" actId="20577"/>
      <pc:docMkLst>
        <pc:docMk/>
      </pc:docMkLst>
      <pc:sldChg chg="modSp">
        <pc:chgData name="Arnaud Desmedt" userId="S::a.desmedt@eurofleet-consult.com::cbea870f-87d6-4388-9cd2-f7b24845f136" providerId="AD" clId="Web-{B34E86C1-4A01-4E5F-8669-624B48DA0569}" dt="2023-01-19T15:02:00.082" v="3" actId="20577"/>
        <pc:sldMkLst>
          <pc:docMk/>
          <pc:sldMk cId="220298411" sldId="21348062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0F00F29-A4D6-0172-9FB8-4971C19FB8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20931E-D348-2999-CEF6-7B3EC7E688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610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4544F-1B5C-4D82-BFDE-B61441DA0D15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24AB68-7BCB-6675-AAF1-B19906900E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8588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A7E4EE-B73F-359E-7E89-22A3AC5F3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6100" y="6478588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D73A3-D465-4BAD-973D-A6FBDB05F34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40217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48" userDrawn="1">
          <p15:clr>
            <a:srgbClr val="F26B43"/>
          </p15:clr>
        </p15:guide>
        <p15:guide id="2" pos="312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3607" cy="342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ncode Sans Expanded" panose="00000505000000000000" pitchFamily="2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5495" y="1"/>
            <a:ext cx="4303607" cy="342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ncode Sans Expanded" panose="00000505000000000000" pitchFamily="2" charset="0"/>
              </a:defRPr>
            </a:lvl1pPr>
          </a:lstStyle>
          <a:p>
            <a:fld id="{499D647E-0E65-4A14-903D-757EDF104052}" type="datetimeFigureOut">
              <a:rPr lang="fr-FR" smtClean="0"/>
              <a:pPr/>
              <a:t>04/02/2026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4013" y="469900"/>
            <a:ext cx="4792662" cy="2695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5615464" y="918505"/>
            <a:ext cx="4172984" cy="53640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77722"/>
            <a:ext cx="4303607" cy="342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ncode Sans Expanded" panose="00000505000000000000" pitchFamily="2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5495" y="6477722"/>
            <a:ext cx="4303607" cy="342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ncode Sans Expanded" panose="00000505000000000000" pitchFamily="2" charset="0"/>
              </a:defRPr>
            </a:lvl1pPr>
          </a:lstStyle>
          <a:p>
            <a:fld id="{DA46B207-691D-4EE2-B9CC-9F376BF0DE6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75926-54D0-41AB-9550-418420F028D3}"/>
              </a:ext>
            </a:extLst>
          </p:cNvPr>
          <p:cNvSpPr txBox="1"/>
          <p:nvPr/>
        </p:nvSpPr>
        <p:spPr>
          <a:xfrm>
            <a:off x="5547539" y="472383"/>
            <a:ext cx="3330530" cy="336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>
                <a:latin typeface="Encode Sans Expanded" panose="00000505000000000000" pitchFamily="2" charset="0"/>
              </a:rPr>
              <a:t>Key messages</a:t>
            </a:r>
            <a:endParaRPr lang="en-US" sz="1600" b="1">
              <a:latin typeface="Encode Sans Expanded" panose="00000505000000000000" pitchFamily="2" charset="0"/>
            </a:endParaRP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A951023D-8294-437A-B99A-576625DB1A4F}"/>
              </a:ext>
            </a:extLst>
          </p:cNvPr>
          <p:cNvSpPr txBox="1"/>
          <p:nvPr/>
        </p:nvSpPr>
        <p:spPr>
          <a:xfrm>
            <a:off x="124895" y="3310658"/>
            <a:ext cx="4053817" cy="307148"/>
          </a:xfrm>
          <a:prstGeom prst="rect">
            <a:avLst/>
          </a:prstGeom>
          <a:noFill/>
        </p:spPr>
        <p:txBody>
          <a:bodyPr wrap="square" lIns="90818" tIns="45409" rIns="90818" bIns="45409" rtlCol="0">
            <a:spAutoFit/>
          </a:bodyPr>
          <a:lstStyle/>
          <a:p>
            <a:r>
              <a:rPr lang="fr-BE" sz="1400" b="1">
                <a:latin typeface="Encode Sans Expanded" panose="00000505000000000000" pitchFamily="2" charset="0"/>
              </a:rPr>
              <a:t>Objective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B83F46-436B-4B8E-8352-8A29FD4C72A8}"/>
              </a:ext>
            </a:extLst>
          </p:cNvPr>
          <p:cNvSpPr/>
          <p:nvPr/>
        </p:nvSpPr>
        <p:spPr>
          <a:xfrm>
            <a:off x="142953" y="3738316"/>
            <a:ext cx="5153795" cy="25258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13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Encode Sans Expanded" panose="00000505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Encode Sans Expanded" panose="00000505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Encode Sans Expanded" panose="00000505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Encode Sans Expanded" panose="00000505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Encode Sans Expanded" panose="00000505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48" userDrawn="1">
          <p15:clr>
            <a:srgbClr val="F26B43"/>
          </p15:clr>
        </p15:guide>
        <p15:guide id="2" pos="312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8.jpeg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>
                <a:latin typeface="Encode Sans"/>
              </a:rPr>
              <a:t>Slide </a:t>
            </a:r>
            <a:fld id="{77F985E3-109E-4743-A08B-EF8AAC6700E8}" type="slidenum">
              <a:rPr lang="en-US" b="1" i="1" dirty="0" smtClean="0">
                <a:latin typeface="Encode San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lang="fr-FR" b="1" i="1">
              <a:latin typeface="Encode Sans"/>
            </a:endParaRPr>
          </a:p>
          <a:p>
            <a:endParaRPr lang="fr-FR">
              <a:latin typeface="Encode Sans" pitchFamily="2" charset="0"/>
            </a:endParaRPr>
          </a:p>
          <a:p>
            <a:r>
              <a:rPr lang="en-US">
                <a:latin typeface="Encode Sans" pitchFamily="2" charset="0"/>
              </a:rPr>
              <a:t>Welcome to this virtual classroom.</a:t>
            </a:r>
            <a:endParaRPr lang="fr-FR">
              <a:latin typeface="Encode Sans" pitchFamily="2" charset="0"/>
            </a:endParaRPr>
          </a:p>
          <a:p>
            <a:endParaRPr lang="fr-FR" b="0" u="none">
              <a:latin typeface="Encode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>
                <a:latin typeface="Encode Sans" pitchFamily="2" charset="0"/>
              </a:rPr>
              <a:t>#click to go to next slide#</a:t>
            </a:r>
            <a:endParaRPr lang="fr-FR" b="1" i="1">
              <a:latin typeface="Encode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i="1">
              <a:latin typeface="Encode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i="1">
              <a:latin typeface="Encode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err="1">
                <a:latin typeface="Encode Sans" pitchFamily="2" charset="0"/>
              </a:rPr>
              <a:t>Trainer's</a:t>
            </a:r>
            <a:r>
              <a:rPr lang="fr-FR" b="1" i="1">
                <a:latin typeface="Encode Sans" pitchFamily="2" charset="0"/>
              </a:rPr>
              <a:t> notes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This is a Master document. The vehicle examples / costings presented in this VCT are based on French examples.</a:t>
            </a:r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 </a:t>
            </a:r>
            <a:r>
              <a:rPr lang="en-US" b="1"/>
              <a:t>COUNTRY</a:t>
            </a:r>
            <a:r>
              <a:rPr lang="en-US"/>
              <a:t> and </a:t>
            </a:r>
            <a:r>
              <a:rPr lang="en-US" b="1"/>
              <a:t>BRAND</a:t>
            </a:r>
            <a:r>
              <a:rPr lang="en-US"/>
              <a:t> adaptation is necessary to allow a good deployment of this training.</a:t>
            </a:r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Each slide requiring country adaptation/validation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is identified by the pictogram</a:t>
            </a:r>
            <a:r>
              <a:rPr lang="fr-FR"/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 </a:t>
            </a:r>
          </a:p>
          <a:p>
            <a:endParaRPr lang="fr-FR">
              <a:latin typeface="Encode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Each slide requiring brand adaptation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is identified by the pictogram</a:t>
            </a:r>
            <a:endParaRPr lang="fr-FR">
              <a:latin typeface="Encode Sans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B339CAF5-21E8-A6D5-75F9-F3B8F475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21" y="4847142"/>
            <a:ext cx="430722" cy="26291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FDD21926-2024-167D-34F5-C02476B7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21" y="4107811"/>
            <a:ext cx="314758" cy="28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959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Encode Sans Expanded"/>
              </a:rPr>
              <a:t>The trainer recalls the key elements of the WBT "business arguments of financial products</a:t>
            </a:r>
            <a:r>
              <a:rPr lang="fr-BE">
                <a:latin typeface="Encode Sans Expanded"/>
              </a:rPr>
              <a:t>"</a:t>
            </a:r>
            <a:endParaRPr lang="fr-BE"/>
          </a:p>
          <a:p>
            <a:endParaRPr lang="fr-BE"/>
          </a:p>
          <a:p>
            <a:r>
              <a:rPr lang="fr-BE" b="1">
                <a:latin typeface="Encode Sans Expanded"/>
              </a:rPr>
              <a:t>Preserve cash flow</a:t>
            </a:r>
          </a:p>
          <a:p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Encode Sans Expanded"/>
                <a:cs typeface="Arial" panose="020B0604020202020204" pitchFamily="34" charset="0"/>
              </a:rPr>
              <a:t>Avoid being unable to meet financial commitments, which could ultimately lead to the company bankruptcy</a:t>
            </a:r>
            <a:endParaRPr lang="fr-FR" sz="1200">
              <a:solidFill>
                <a:schemeClr val="tx1">
                  <a:lumMod val="75000"/>
                  <a:lumOff val="25000"/>
                </a:schemeClr>
              </a:solidFill>
              <a:latin typeface="Encode Sans Expanded"/>
              <a:cs typeface="Arial" panose="020B0604020202020204" pitchFamily="34" charset="0"/>
            </a:endParaRPr>
          </a:p>
          <a:p>
            <a:endParaRPr lang="fr-BE"/>
          </a:p>
          <a:p>
            <a:r>
              <a:rPr lang="fr-BE" b="1" err="1">
                <a:latin typeface="Encode Sans Expanded"/>
              </a:rPr>
              <a:t>Maintain</a:t>
            </a:r>
            <a:r>
              <a:rPr lang="fr-BE" b="1">
                <a:latin typeface="Encode Sans Expanded"/>
              </a:rPr>
              <a:t> good </a:t>
            </a:r>
            <a:r>
              <a:rPr lang="fr-BE" b="1" err="1">
                <a:latin typeface="Encode Sans Expanded"/>
              </a:rPr>
              <a:t>solvency</a:t>
            </a:r>
            <a:endParaRPr lang="fr-BE" b="1">
              <a:latin typeface="Encode Sans Expanded"/>
            </a:endParaRPr>
          </a:p>
          <a:p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Encode Sans Expanded"/>
                <a:cs typeface="Arial" panose="020B0604020202020204" pitchFamily="34" charset="0"/>
              </a:rPr>
              <a:t>Guarantee access to credit lines to ensure the daily activities of the company and the financing of its growth</a:t>
            </a:r>
            <a:endParaRPr lang="fr-FR" sz="1200">
              <a:solidFill>
                <a:schemeClr val="tx1">
                  <a:lumMod val="75000"/>
                  <a:lumOff val="25000"/>
                </a:schemeClr>
              </a:solidFill>
              <a:latin typeface="Encode Sans Expanded"/>
              <a:cs typeface="Arial" panose="020B0604020202020204" pitchFamily="34" charset="0"/>
            </a:endParaRPr>
          </a:p>
          <a:p>
            <a:endParaRPr lang="fr-BE"/>
          </a:p>
          <a:p>
            <a:r>
              <a:rPr lang="fr-BE" b="1" err="1">
                <a:latin typeface="Encode Sans Expanded"/>
              </a:rPr>
              <a:t>Make</a:t>
            </a:r>
            <a:r>
              <a:rPr lang="fr-BE" b="1">
                <a:latin typeface="Encode Sans Expanded"/>
              </a:rPr>
              <a:t> </a:t>
            </a:r>
            <a:r>
              <a:rPr lang="fr-BE" b="1" err="1">
                <a:latin typeface="Encode Sans Expanded"/>
              </a:rPr>
              <a:t>expenses</a:t>
            </a:r>
            <a:endParaRPr lang="fr-BE" b="1">
              <a:latin typeface="Encode Sans Expanded"/>
            </a:endParaRPr>
          </a:p>
          <a:p>
            <a:r>
              <a:rPr lang="en-US" sz="1200" err="1">
                <a:solidFill>
                  <a:schemeClr val="tx1">
                    <a:lumMod val="75000"/>
                    <a:lumOff val="25000"/>
                  </a:schemeClr>
                </a:solidFill>
                <a:latin typeface="Encode Sans Expanded"/>
                <a:cs typeface="Arial" panose="020B0604020202020204" pitchFamily="34" charset="0"/>
              </a:rPr>
              <a:t>Minimise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Encode Sans Expanded"/>
                <a:cs typeface="Arial" panose="020B0604020202020204" pitchFamily="34" charset="0"/>
              </a:rPr>
              <a:t> the tax base and therefore the tax payable</a:t>
            </a:r>
            <a:endParaRPr lang="fr-FR" sz="1200">
              <a:solidFill>
                <a:schemeClr val="tx1">
                  <a:lumMod val="75000"/>
                  <a:lumOff val="25000"/>
                </a:schemeClr>
              </a:solidFill>
              <a:latin typeface="Encode Sans Expanded"/>
              <a:cs typeface="Arial" panose="020B0604020202020204" pitchFamily="34" charset="0"/>
            </a:endParaRPr>
          </a:p>
          <a:p>
            <a:endParaRPr lang="fr-BE"/>
          </a:p>
          <a:p>
            <a:r>
              <a:rPr lang="en-US" b="1">
                <a:latin typeface="Encode Sans Expanded"/>
              </a:rPr>
              <a:t>Make the right management choices</a:t>
            </a:r>
            <a:endParaRPr lang="fr-BE" b="1">
              <a:latin typeface="Encode Sans Expanded"/>
            </a:endParaRPr>
          </a:p>
          <a:p>
            <a:r>
              <a:rPr lang="fr-FR">
                <a:latin typeface="Encode Sans Expanded"/>
              </a:rPr>
              <a:t>-Limit </a:t>
            </a:r>
            <a:r>
              <a:rPr lang="fr-FR" err="1">
                <a:latin typeface="Encode Sans Expanded"/>
              </a:rPr>
              <a:t>risks</a:t>
            </a:r>
            <a:r>
              <a:rPr lang="fr-FR">
                <a:latin typeface="Encode Sans Expanded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err="1">
                <a:latin typeface="Encode Sans Expanded"/>
              </a:rPr>
              <a:t>Mechanical</a:t>
            </a:r>
            <a:r>
              <a:rPr lang="fr-FR">
                <a:latin typeface="Encode Sans Expanded"/>
              </a:rPr>
              <a:t> </a:t>
            </a:r>
            <a:r>
              <a:rPr lang="fr-FR" err="1">
                <a:latin typeface="Encode Sans Expanded"/>
              </a:rPr>
              <a:t>failure</a:t>
            </a:r>
            <a:endParaRPr lang="fr-FR">
              <a:latin typeface="Encode Sans Expanded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err="1">
                <a:latin typeface="Encode Sans Expanded"/>
              </a:rPr>
              <a:t>Mobility</a:t>
            </a:r>
            <a:endParaRPr lang="fr-FR">
              <a:latin typeface="Encode Sans Expanded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>
                <a:latin typeface="Encode Sans Expanded"/>
              </a:rPr>
              <a:t>On resale</a:t>
            </a:r>
            <a:endParaRPr lang="fr-FR"/>
          </a:p>
          <a:p>
            <a:r>
              <a:rPr lang="fr-FR">
                <a:latin typeface="Encode Sans Expanded"/>
              </a:rPr>
              <a:t>-</a:t>
            </a:r>
            <a:r>
              <a:rPr lang="fr-FR" err="1">
                <a:latin typeface="Encode Sans Expanded"/>
              </a:rPr>
              <a:t>Avoid</a:t>
            </a:r>
            <a:r>
              <a:rPr lang="fr-FR">
                <a:latin typeface="Encode Sans Expanded"/>
              </a:rPr>
              <a:t> </a:t>
            </a:r>
            <a:r>
              <a:rPr lang="fr-FR" err="1">
                <a:latin typeface="Encode Sans Expanded"/>
              </a:rPr>
              <a:t>unpleasant</a:t>
            </a:r>
            <a:r>
              <a:rPr lang="fr-FR">
                <a:latin typeface="Encode Sans Expanded"/>
              </a:rPr>
              <a:t> </a:t>
            </a:r>
            <a:r>
              <a:rPr lang="fr-FR" err="1">
                <a:latin typeface="Encode Sans Expanded"/>
              </a:rPr>
              <a:t>budgetary</a:t>
            </a:r>
            <a:r>
              <a:rPr lang="fr-FR">
                <a:latin typeface="Encode Sans Expanded"/>
              </a:rPr>
              <a:t> surprises: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Unplanned repairs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Budget slippage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Compensation for early termination of contracts...</a:t>
            </a:r>
            <a:endParaRPr lang="fr-FR">
              <a:latin typeface="Encode Sans Expanded"/>
            </a:endParaRPr>
          </a:p>
          <a:p>
            <a:endParaRPr lang="en-US"/>
          </a:p>
          <a:p>
            <a:r>
              <a:rPr lang="en-US"/>
              <a:t>It is up to you to advise on the acquisition method that best meets the business concerns and specific situation of each customer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CA4F5544-C5C9-30FE-916F-716F0B049DDA}"/>
              </a:ext>
            </a:extLst>
          </p:cNvPr>
          <p:cNvSpPr txBox="1"/>
          <p:nvPr/>
        </p:nvSpPr>
        <p:spPr>
          <a:xfrm>
            <a:off x="262606" y="3822846"/>
            <a:ext cx="458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Remember that acquisition methods are also evaluated in relation to the business criteria of B2B customers</a:t>
            </a:r>
            <a:endParaRPr lang="fr-FR" sz="1200" b="0">
              <a:solidFill>
                <a:schemeClr val="tx1"/>
              </a:solidFill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27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Encode Sans Expanded"/>
              </a:rPr>
              <a:t>Your added value as a sales adviser is to be able to juggle the business advantages and disadvantages of each acquisition method in order to advise the most suitable solution for each customer specific situation.</a:t>
            </a:r>
          </a:p>
          <a:p>
            <a:endParaRPr lang="en-US">
              <a:latin typeface="Encode Sans Expanded"/>
            </a:endParaRPr>
          </a:p>
          <a:p>
            <a:r>
              <a:rPr lang="en-US">
                <a:latin typeface="Encode Sans Expanded"/>
              </a:rPr>
              <a:t>Remember that, if your customer doesn't spontaneously tell you about their business concerns, it doesn't mean that it's not important to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23065992-5D8E-AF26-FFD8-64AAAEB5C1CD}"/>
              </a:ext>
            </a:extLst>
          </p:cNvPr>
          <p:cNvSpPr txBox="1"/>
          <p:nvPr/>
        </p:nvSpPr>
        <p:spPr>
          <a:xfrm>
            <a:off x="262606" y="3822846"/>
            <a:ext cx="458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>
                <a:solidFill>
                  <a:schemeClr val="tx1"/>
                </a:solidFill>
                <a:latin typeface="Encode Sans Expanded" panose="00000505000000000000" pitchFamily="2" charset="0"/>
              </a:rPr>
              <a:t>Recall the advantages and disadvantages of financial products in order to use them in the 2 practical cases</a:t>
            </a:r>
            <a:endParaRPr lang="fr-FR" sz="1200" b="0">
              <a:solidFill>
                <a:schemeClr val="tx1"/>
              </a:solidFill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287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58930-A46E-42B9-BF9D-D6EF459B36EE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B3D14264-08CF-E17F-89B1-9DA9DF540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53F91AC-1269-F043-DC53-A3E3360AB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Encode Sans Expanded"/>
              </a:rPr>
              <a:t>In the VCT "discovering the needs of B2B customers", we saw how important it was to ask the right questions to the customer, in order to make the right diagnosis.</a:t>
            </a:r>
          </a:p>
          <a:p>
            <a:endParaRPr lang="en-US">
              <a:latin typeface="Encode Sans Expanded"/>
            </a:endParaRPr>
          </a:p>
          <a:p>
            <a:r>
              <a:rPr lang="en-US">
                <a:latin typeface="Encode Sans Expanded"/>
              </a:rPr>
              <a:t>Today, we are going to focus on the argumentation phase of the solution, in relation with the business criteria mentioned in the previous slides.</a:t>
            </a:r>
            <a:endParaRPr lang="fr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E6F42-8DA6-A209-F52C-F31021E219F2}"/>
              </a:ext>
            </a:extLst>
          </p:cNvPr>
          <p:cNvSpPr txBox="1"/>
          <p:nvPr/>
        </p:nvSpPr>
        <p:spPr>
          <a:xfrm>
            <a:off x="142906" y="3753828"/>
            <a:ext cx="5003769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marL="171450" indent="-171450" defTabSz="91293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prstClr val="black"/>
                </a:solidFill>
                <a:latin typeface="Encode Sans Expanded" panose="00000505000000000000" pitchFamily="2" charset="0"/>
              </a:rPr>
              <a:t>Recall the 3 main stages of the sales process (link with the VCT on discovering the needs of B2B customers)</a:t>
            </a:r>
          </a:p>
          <a:p>
            <a:pPr marL="171450" indent="-171450" defTabSz="912937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prstClr val="black"/>
              </a:solidFill>
              <a:latin typeface="Encode Sans Expanded" panose="00000505000000000000" pitchFamily="2" charset="0"/>
            </a:endParaRPr>
          </a:p>
          <a:p>
            <a:pPr marL="171450" indent="-171450" defTabSz="912937">
              <a:buFont typeface="Arial" panose="020B0604020202020204" pitchFamily="34" charset="0"/>
              <a:buChar char="•"/>
              <a:defRPr/>
            </a:pPr>
            <a:r>
              <a:rPr lang="en-US" sz="1200">
                <a:solidFill>
                  <a:prstClr val="black"/>
                </a:solidFill>
                <a:latin typeface="Encode Sans Expanded" panose="00000505000000000000" pitchFamily="2" charset="0"/>
              </a:rPr>
              <a:t>Position the topic of this VCT in the sales process</a:t>
            </a:r>
            <a:endParaRPr lang="fr-BE" sz="1200">
              <a:solidFill>
                <a:prstClr val="black"/>
              </a:solidFill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83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trainer shares a whiteboard and asks the participants to express their expectations about the training topic.</a:t>
            </a:r>
          </a:p>
          <a:p>
            <a:endParaRPr lang="en-US"/>
          </a:p>
          <a:p>
            <a:r>
              <a:rPr lang="en-US"/>
              <a:t>Once all participants have expressed them, the trainer goes through the elements listed and links them to the different chapters of the VCT</a:t>
            </a:r>
          </a:p>
          <a:p>
            <a:endParaRPr lang="en-US"/>
          </a:p>
          <a:p>
            <a:r>
              <a:rPr lang="en-US"/>
              <a:t>At the end of the VCT, the trainer will come back to this screen to make sure that all items have been covered during the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E20A5-1781-9F85-6A4A-2861F3FEBC75}"/>
              </a:ext>
            </a:extLst>
          </p:cNvPr>
          <p:cNvSpPr txBox="1"/>
          <p:nvPr/>
        </p:nvSpPr>
        <p:spPr>
          <a:xfrm>
            <a:off x="142952" y="3766101"/>
            <a:ext cx="4651206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black"/>
                </a:solidFill>
                <a:latin typeface="Encode Sans Expanded" panose="00000505000000000000" pitchFamily="2" charset="0"/>
              </a:rPr>
              <a:t>A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llow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 participants to express their expectations with regard to the subject of the training</a:t>
            </a:r>
          </a:p>
        </p:txBody>
      </p:sp>
    </p:spTree>
    <p:extLst>
      <p:ext uri="{BB962C8B-B14F-4D97-AF65-F5344CB8AC3E}">
        <p14:creationId xmlns:p14="http://schemas.microsoft.com/office/powerpoint/2010/main" val="3683063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Encode Sans Expanded"/>
              </a:rPr>
              <a:t>Expected duration of this sequence = 30 minutes</a:t>
            </a:r>
            <a:endParaRPr lang="fr-BE">
              <a:latin typeface="Encode Sans Expanded"/>
            </a:endParaRPr>
          </a:p>
          <a:p>
            <a:endParaRPr lang="fr-BE"/>
          </a:p>
          <a:p>
            <a:r>
              <a:rPr lang="fr-FR">
                <a:latin typeface="Encode Sans Expanded"/>
              </a:rPr>
              <a:t>0.   </a:t>
            </a:r>
            <a:r>
              <a:rPr lang="en-US">
                <a:latin typeface="Encode Sans Expanded"/>
              </a:rPr>
              <a:t>Setting the context (5 minutes)</a:t>
            </a:r>
            <a:endParaRPr lang="fr-FR">
              <a:latin typeface="Encode Sans Expanded"/>
            </a:endParaRPr>
          </a:p>
          <a:p>
            <a:pPr marL="265113" indent="-265113">
              <a:tabLst>
                <a:tab pos="268288" algn="l"/>
              </a:tabLst>
            </a:pPr>
            <a:r>
              <a:rPr lang="fr-FR">
                <a:latin typeface="Encode Sans Expanded"/>
              </a:rPr>
              <a:t>1.    </a:t>
            </a:r>
            <a:r>
              <a:rPr lang="en-US">
                <a:latin typeface="Encode Sans Expanded"/>
              </a:rPr>
              <a:t>Update of the client situation (5 minutes)</a:t>
            </a:r>
            <a:endParaRPr lang="fr-FR">
              <a:latin typeface="Encode Sans Expanded"/>
            </a:endParaRPr>
          </a:p>
          <a:p>
            <a:pPr marL="267970" indent="-267970" defTabSz="268288">
              <a:buAutoNum type="arabicPeriod" startAt="2"/>
            </a:pPr>
            <a:r>
              <a:rPr lang="en-US">
                <a:latin typeface="Encode Sans Expanded"/>
              </a:rPr>
              <a:t>Preparatory work in 2 sub-groups, based on the tool sheets per acquisition mode, available in the appendix (5 minutes)</a:t>
            </a:r>
            <a:r>
              <a:rPr lang="fr-FR">
                <a:latin typeface="Encode Sans Expanded"/>
              </a:rPr>
              <a:t> </a:t>
            </a:r>
            <a:endParaRPr lang="fr-FR"/>
          </a:p>
          <a:p>
            <a:pPr marL="267970" indent="-267970" defTabSz="268288">
              <a:buAutoNum type="arabicPeriod" startAt="2"/>
            </a:pPr>
            <a:r>
              <a:rPr lang="en-US">
                <a:latin typeface="Encode Sans Expanded"/>
              </a:rPr>
              <a:t>Client presentation and response to objections (2 x 5 minutes)</a:t>
            </a:r>
            <a:endParaRPr lang="fr-FR">
              <a:latin typeface="Encode Sans Expanded"/>
            </a:endParaRPr>
          </a:p>
          <a:p>
            <a:pPr marL="267970" indent="-267970" defTabSz="268288">
              <a:buAutoNum type="arabicPeriod" startAt="2"/>
            </a:pPr>
            <a:r>
              <a:rPr lang="en-US">
                <a:latin typeface="Encode Sans Expanded"/>
              </a:rPr>
              <a:t>Synthesis and debriefing (5 minutes)</a:t>
            </a:r>
            <a:endParaRPr lang="fr-FR">
              <a:latin typeface="Encode Sans Expanded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70C1F218-0623-8275-02AF-3B1829339AD6}"/>
              </a:ext>
            </a:extLst>
          </p:cNvPr>
          <p:cNvSpPr txBox="1"/>
          <p:nvPr/>
        </p:nvSpPr>
        <p:spPr>
          <a:xfrm>
            <a:off x="224863" y="3832411"/>
            <a:ext cx="486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Encode Sans Expanded" panose="00000505000000000000" pitchFamily="2" charset="0"/>
              </a:rPr>
              <a:t>A</a:t>
            </a:r>
            <a:r>
              <a:rPr lang="en-US" sz="1200" b="0">
                <a:solidFill>
                  <a:schemeClr val="tx1"/>
                </a:solidFill>
                <a:latin typeface="Encode Sans Expanded" panose="00000505000000000000" pitchFamily="2" charset="0"/>
              </a:rPr>
              <a:t>sk the right questions to find out the customer's business concerns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err="1">
                <a:solidFill>
                  <a:schemeClr val="tx1"/>
                </a:solidFill>
                <a:latin typeface="Encode Sans Expanded" panose="00000505000000000000" pitchFamily="2" charset="0"/>
              </a:rPr>
              <a:t>Practise</a:t>
            </a:r>
            <a:r>
              <a:rPr lang="en-US" sz="1200" b="0">
                <a:solidFill>
                  <a:schemeClr val="tx1"/>
                </a:solidFill>
                <a:latin typeface="Encode Sans Expanded" panose="00000505000000000000" pitchFamily="2" charset="0"/>
              </a:rPr>
              <a:t> the business case for cash vs. financial leasing</a:t>
            </a:r>
            <a:endParaRPr lang="fr-FR" sz="1200" b="0">
              <a:solidFill>
                <a:schemeClr val="tx1"/>
              </a:solidFill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72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trainer presents the starting point of the case.</a:t>
            </a:r>
            <a:r>
              <a:rPr lang="fr-BE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Who is the client?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Why did they request an appointment?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What does the sales adviser know about this customer?</a:t>
            </a:r>
            <a:endParaRPr lang="fr-BE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/>
          </a:p>
          <a:p>
            <a:r>
              <a:rPr lang="en-US"/>
              <a:t>The trainer plays the role of the customer. Trainees play the role of the sales adviser.</a:t>
            </a:r>
          </a:p>
          <a:p>
            <a:endParaRPr lang="fr-BE"/>
          </a:p>
          <a:p>
            <a:r>
              <a:rPr lang="en-US"/>
              <a:t>Details of the customer scenario, and detailed case history: see annex [The Stemware Glass House - trainer scenario].</a:t>
            </a:r>
            <a:endParaRPr lang="fr-BE"/>
          </a:p>
          <a:p>
            <a:endParaRPr lang="fr-BE"/>
          </a:p>
          <a:p>
            <a:endParaRPr lang="fr-BE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40377854-6BA5-005A-71B1-AE25BEED4084}"/>
              </a:ext>
            </a:extLst>
          </p:cNvPr>
          <p:cNvSpPr txBox="1"/>
          <p:nvPr/>
        </p:nvSpPr>
        <p:spPr>
          <a:xfrm>
            <a:off x="224792" y="3819922"/>
            <a:ext cx="4861082" cy="276096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Present the context of the case study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5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/>
              <a:t>The case study will be carried out in 4 stages</a:t>
            </a:r>
            <a:endParaRPr lang="fr-BE" sz="1100"/>
          </a:p>
          <a:p>
            <a:r>
              <a:rPr lang="fr-BE" sz="1100"/>
              <a:t>1) Customer-</a:t>
            </a:r>
            <a:r>
              <a:rPr lang="fr-BE" sz="1100" err="1"/>
              <a:t>salesperson</a:t>
            </a:r>
            <a:r>
              <a:rPr lang="fr-BE" sz="1100"/>
              <a:t> discussion to: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/>
              <a:t>Explore the reason why the customer has requested an appointment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/>
              <a:t>Establish a diagnosis and an action plan</a:t>
            </a:r>
            <a:endParaRPr lang="fr-BE" sz="1100"/>
          </a:p>
          <a:p>
            <a:endParaRPr lang="fr-BE" sz="1100"/>
          </a:p>
          <a:p>
            <a:r>
              <a:rPr lang="en-US" sz="1100"/>
              <a:t>This 1</a:t>
            </a:r>
            <a:r>
              <a:rPr lang="en-US" sz="1100" baseline="30000"/>
              <a:t>st</a:t>
            </a:r>
            <a:r>
              <a:rPr lang="en-US" sz="1100"/>
              <a:t> phase takes place in plenary, each trainee in turn asks the trainer a question, which the trainer answers according to his or her customer scenario.</a:t>
            </a:r>
            <a:endParaRPr lang="fr-BE" sz="1100"/>
          </a:p>
          <a:p>
            <a:endParaRPr lang="fr-BE" sz="1100"/>
          </a:p>
          <a:p>
            <a:r>
              <a:rPr lang="en-US" sz="1100" b="1"/>
              <a:t>The aim here is not to make a complete discovery of the customer, but to focus on the "business problem" part</a:t>
            </a:r>
            <a:endParaRPr lang="fr-BE" sz="1100" b="1"/>
          </a:p>
          <a:p>
            <a:endParaRPr lang="fr-BE" sz="1100"/>
          </a:p>
          <a:p>
            <a:r>
              <a:rPr lang="en-US" sz="1100"/>
              <a:t>2) Preparation in 2 sub-groups</a:t>
            </a:r>
            <a:endParaRPr lang="fr-BE" sz="110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/>
              <a:t>Get prepared to present the advantages of the proposed solution in relation to the business concerns expressed by the customer in step 1 (based on the tool sheets for each product)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/>
              <a:t>Be prepared to respond to objections</a:t>
            </a:r>
            <a:r>
              <a:rPr lang="fr-FR" sz="1100"/>
              <a:t> </a:t>
            </a:r>
          </a:p>
          <a:p>
            <a:endParaRPr lang="fr-BE" sz="1100"/>
          </a:p>
          <a:p>
            <a:pPr marL="176213" indent="-176213"/>
            <a:r>
              <a:rPr lang="en-US" sz="1100"/>
              <a:t>3) Oral presentation + response to objections. Each sub-group designates 2 ambassadors who will present their solution. The other members of the sub-group can speak at any time to give support to the 2 ambassadors</a:t>
            </a:r>
            <a:endParaRPr lang="fr-BE" sz="1100"/>
          </a:p>
          <a:p>
            <a:pPr marL="176213" indent="-176213"/>
            <a:endParaRPr lang="fr-BE" sz="1100"/>
          </a:p>
          <a:p>
            <a:pPr marL="176213" indent="-176213"/>
            <a:r>
              <a:rPr lang="en-US" sz="1100"/>
              <a:t>4) Synthesis and debriefing (in plenary)</a:t>
            </a:r>
            <a:endParaRPr lang="fr-BE" sz="1100"/>
          </a:p>
          <a:p>
            <a:pPr marL="176213" indent="-176213"/>
            <a:endParaRPr lang="fr-BE"/>
          </a:p>
          <a:p>
            <a:endParaRPr lang="fr-BE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40377854-6BA5-005A-71B1-AE25BEED4084}"/>
              </a:ext>
            </a:extLst>
          </p:cNvPr>
          <p:cNvSpPr txBox="1"/>
          <p:nvPr/>
        </p:nvSpPr>
        <p:spPr>
          <a:xfrm>
            <a:off x="224792" y="3819922"/>
            <a:ext cx="4861082" cy="276096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Introduce the process of the case study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522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is the information you have about this customer.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80391207-E458-9875-1E49-14E2FA9C9C4A}"/>
              </a:ext>
            </a:extLst>
          </p:cNvPr>
          <p:cNvSpPr txBox="1"/>
          <p:nvPr/>
        </p:nvSpPr>
        <p:spPr>
          <a:xfrm>
            <a:off x="224792" y="3819922"/>
            <a:ext cx="4861082" cy="1015515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Encode Sans Expanded" panose="00000505000000000000" pitchFamily="2" charset="0"/>
              </a:rPr>
              <a:t>Remind them of the "needs discovery checklist" tool sheet (for more details, see VCT "Needs discovery for VSEs/SMEs")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Encode Sans Expanded" panose="00000505000000000000" pitchFamily="2" charset="0"/>
              </a:rPr>
              <a:t>Inform the trainees of what they already know about this customer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81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trainer starts the role play (see trainer's scenario) and reminds the participants of the expected objectives:</a:t>
            </a:r>
            <a:endParaRPr lang="fr-BE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/>
              <a:t>What has happened since the last visit?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/>
              <a:t>What is the reason for the visit?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/>
              <a:t>What is the diagnosis?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/>
              <a:t>What is your action plan?</a:t>
            </a:r>
            <a:r>
              <a:rPr lang="en-US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/>
          </a:p>
          <a:p>
            <a:r>
              <a:rPr lang="en-US"/>
              <a:t>The trainer tells the trainees to focus their questions on the business reasons that led the customer to ask for an appointment.</a:t>
            </a:r>
          </a:p>
          <a:p>
            <a:endParaRPr lang="en-US"/>
          </a:p>
          <a:p>
            <a:r>
              <a:rPr lang="en-US"/>
              <a:t>Expected duration of the discussion = 5 minutes.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8CA74-83C4-457D-AE94-D0DAC82ABCB5}" type="slidenum">
              <a:rPr lang="en-US" smtClean="0"/>
              <a:t>18</a:t>
            </a:fld>
            <a:endParaRPr lang="en-US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203F60E1-13D1-8A00-A529-08E629864C89}"/>
              </a:ext>
            </a:extLst>
          </p:cNvPr>
          <p:cNvSpPr txBox="1"/>
          <p:nvPr/>
        </p:nvSpPr>
        <p:spPr>
          <a:xfrm>
            <a:off x="224792" y="3819922"/>
            <a:ext cx="4861082" cy="461517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Supporting slide to be projected when trainees play phase 1 of the case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322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Slide to be upgraded/validated according to the country and brand adaptations made to the customer scenario.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BA3DE036-C99C-8063-112C-52E3C8F75B9A}"/>
              </a:ext>
            </a:extLst>
          </p:cNvPr>
          <p:cNvSpPr txBox="1"/>
          <p:nvPr/>
        </p:nvSpPr>
        <p:spPr>
          <a:xfrm>
            <a:off x="224792" y="3819922"/>
            <a:ext cx="4861082" cy="276096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Present the synthesis of key elements of phase 1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36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Encode Sans Expanded"/>
              </a:rPr>
              <a:t>The trainer reminds the trainees that this VCT is subject to 2 prerequisites:</a:t>
            </a:r>
            <a:endParaRPr lang="fr-BE">
              <a:latin typeface="Encode Sans Expanded"/>
            </a:endParaRPr>
          </a:p>
          <a:p>
            <a:pPr marL="228600" indent="-228600">
              <a:buAutoNum type="arabicParenR"/>
            </a:pPr>
            <a:r>
              <a:rPr lang="en-US">
                <a:latin typeface="Encode Sans Expanded"/>
              </a:rPr>
              <a:t>Having participated in the VCT "Business concerns of B2B customers".</a:t>
            </a:r>
            <a:endParaRPr lang="fr-BE"/>
          </a:p>
          <a:p>
            <a:pPr marL="228600" indent="-228600">
              <a:buAutoNum type="arabicParenR"/>
            </a:pPr>
            <a:r>
              <a:rPr lang="en-US">
                <a:latin typeface="Encode Sans Expanded"/>
              </a:rPr>
              <a:t>Having followed the WBT "Business Arguments of Financial Products".</a:t>
            </a:r>
            <a:endParaRPr lang="fr-BE">
              <a:latin typeface="Encode Sans Expanded"/>
            </a:endParaRPr>
          </a:p>
          <a:p>
            <a:endParaRPr lang="fr-BE"/>
          </a:p>
          <a:p>
            <a:r>
              <a:rPr lang="en-US">
                <a:latin typeface="Encode Sans Expanded"/>
              </a:rPr>
              <a:t>The objective of today's VCT is to put into practice, through 2 case studies, the key elements discussed in the 2 above-mentioned. training sessions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8C72A-35BC-E026-C223-53649D495E7F}"/>
              </a:ext>
            </a:extLst>
          </p:cNvPr>
          <p:cNvSpPr txBox="1"/>
          <p:nvPr/>
        </p:nvSpPr>
        <p:spPr>
          <a:xfrm>
            <a:off x="223457" y="3841878"/>
            <a:ext cx="4584996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Introduce participants to the objectives of the session</a:t>
            </a:r>
          </a:p>
        </p:txBody>
      </p:sp>
    </p:spTree>
    <p:extLst>
      <p:ext uri="{BB962C8B-B14F-4D97-AF65-F5344CB8AC3E}">
        <p14:creationId xmlns:p14="http://schemas.microsoft.com/office/powerpoint/2010/main" val="2632232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trainer divides the trainees into 2 sub-groups</a:t>
            </a:r>
            <a:endParaRPr lang="fr-BE"/>
          </a:p>
          <a:p>
            <a:r>
              <a:rPr lang="fr-BE"/>
              <a:t>Group 1: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Be prepared to defend the advantages of cash purchase in relation to the customer situation and the business concerns expressed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Prepare 3 financial leasing objections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Appoint 2 ambassadors to present their solution in phase 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/>
          </a:p>
          <a:p>
            <a:r>
              <a:rPr lang="fr-BE"/>
              <a:t>Group 2: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Be prepared to defend the advantages of financial leasing in relation to the customer situation and the business concerns expressed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Prepare 3 cash purchase objections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Appoint 2 ambassadors to present their solution in phase 3</a:t>
            </a:r>
            <a:endParaRPr lang="fr-FR"/>
          </a:p>
          <a:p>
            <a:endParaRPr lang="fr-BE"/>
          </a:p>
          <a:p>
            <a:r>
              <a:rPr lang="en-US"/>
              <a:t>Remember to give the 2 tool sheets to the 2 sub-groups [Cash purchase tool sheet] and [Leasing tool sheet].</a:t>
            </a:r>
            <a:endParaRPr lang="fr-BE"/>
          </a:p>
          <a:p>
            <a:endParaRPr lang="fr-BE"/>
          </a:p>
          <a:p>
            <a:r>
              <a:rPr lang="en-US"/>
              <a:t>Remind the trainees to develop their arguments around the 4 business dimensions: cash flow, solvency, expenses and management</a:t>
            </a:r>
            <a:endParaRPr lang="fr-BE"/>
          </a:p>
          <a:p>
            <a:endParaRPr lang="fr-BE"/>
          </a:p>
          <a:p>
            <a:r>
              <a:rPr lang="en-US"/>
              <a:t>Duration of the preparation phase = 5 minutes</a:t>
            </a:r>
            <a:endParaRPr lang="fr-BE"/>
          </a:p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8CA74-83C4-457D-AE94-D0DAC82ABCB5}" type="slidenum">
              <a:rPr lang="en-US" smtClean="0"/>
              <a:t>20</a:t>
            </a:fld>
            <a:endParaRPr lang="en-US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203F60E1-13D1-8A00-A529-08E629864C89}"/>
              </a:ext>
            </a:extLst>
          </p:cNvPr>
          <p:cNvSpPr txBox="1"/>
          <p:nvPr/>
        </p:nvSpPr>
        <p:spPr>
          <a:xfrm>
            <a:off x="224792" y="3819922"/>
            <a:ext cx="4861082" cy="461517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Develop arguments for and against depending on the customer situation and respond to objections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16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to be shown during the presentation of sub-group 1</a:t>
            </a:r>
          </a:p>
          <a:p>
            <a:endParaRPr lang="en-US"/>
          </a:p>
          <a:p>
            <a:r>
              <a:rPr lang="en-US"/>
              <a:t>The two ambassadors from group 1 present their arguments. The other members of the sub-group can speak at any time to give support to the 2 ambassadors.</a:t>
            </a:r>
          </a:p>
          <a:p>
            <a:endParaRPr lang="en-US"/>
          </a:p>
          <a:p>
            <a:r>
              <a:rPr lang="en-US"/>
              <a:t>At the end of the presentation, the ambassadors of group 2 formulate their 3 objections to group 1, which responds briefly to them</a:t>
            </a:r>
          </a:p>
          <a:p>
            <a:endParaRPr lang="en-US"/>
          </a:p>
          <a:p>
            <a:r>
              <a:rPr lang="en-US"/>
              <a:t>Note for the trainer: be careful with time management. If necessary, limit the objection part to 1 or 2 objections.</a:t>
            </a:r>
          </a:p>
          <a:p>
            <a:endParaRPr lang="en-US"/>
          </a:p>
          <a:p>
            <a:r>
              <a:rPr lang="en-US"/>
              <a:t>Examples of objections, see trainer scenario.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8CA74-83C4-457D-AE94-D0DAC82ABCB5}" type="slidenum">
              <a:rPr lang="en-US" smtClean="0"/>
              <a:t>21</a:t>
            </a:fld>
            <a:endParaRPr lang="en-US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203F60E1-13D1-8A00-A529-08E629864C89}"/>
              </a:ext>
            </a:extLst>
          </p:cNvPr>
          <p:cNvSpPr txBox="1"/>
          <p:nvPr/>
        </p:nvSpPr>
        <p:spPr>
          <a:xfrm>
            <a:off x="224792" y="3819922"/>
            <a:ext cx="4861082" cy="461517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Supporting slide to be shown during the presentation of sub-group 1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738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2 ambassadors from group 2 present their arguments. The other members of the sub-group can speak at any time to give support to the 2 ambassadors.</a:t>
            </a:r>
          </a:p>
          <a:p>
            <a:endParaRPr lang="en-US"/>
          </a:p>
          <a:p>
            <a:r>
              <a:rPr lang="en-US"/>
              <a:t>At the end of the presentation, the ambassadors from group 1 formulate their 3 objections to group 2, which responds briefly to them.</a:t>
            </a:r>
          </a:p>
          <a:p>
            <a:endParaRPr lang="en-US"/>
          </a:p>
          <a:p>
            <a:r>
              <a:rPr lang="en-US"/>
              <a:t>Note for the trainer: be careful with time management. If necessary, limit the objection part to 1 or 2 objections.</a:t>
            </a:r>
          </a:p>
          <a:p>
            <a:endParaRPr lang="en-US"/>
          </a:p>
          <a:p>
            <a:r>
              <a:rPr lang="en-US"/>
              <a:t>Examples of objections, see trainer scenario.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8CA74-83C4-457D-AE94-D0DAC82ABCB5}" type="slidenum">
              <a:rPr lang="en-US" smtClean="0"/>
              <a:t>22</a:t>
            </a:fld>
            <a:endParaRPr lang="en-US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08739AF7-B626-B97E-A906-8290B67BE1C8}"/>
              </a:ext>
            </a:extLst>
          </p:cNvPr>
          <p:cNvSpPr txBox="1"/>
          <p:nvPr/>
        </p:nvSpPr>
        <p:spPr>
          <a:xfrm>
            <a:off x="224792" y="3819922"/>
            <a:ext cx="4861082" cy="461517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Supporting slide to be shown during the sub-group 2 presentation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11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Encode Sans Expanded"/>
              </a:rPr>
              <a:t>The trainer </a:t>
            </a:r>
            <a:r>
              <a:rPr lang="en-US" err="1">
                <a:latin typeface="Encode Sans Expanded"/>
              </a:rPr>
              <a:t>summarises</a:t>
            </a:r>
            <a:r>
              <a:rPr lang="en-US">
                <a:latin typeface="Encode Sans Expanded"/>
              </a:rPr>
              <a:t> the advantages and disadvantages of both solutions, in relation to:</a:t>
            </a:r>
            <a:endParaRPr lang="fr-BE">
              <a:latin typeface="Encode Sans Expanded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the business concerns expressed by the customer: "My accountant advises me to make additional expenses before the end of my accounting period in order to </a:t>
            </a:r>
            <a:r>
              <a:rPr lang="en-US" err="1">
                <a:latin typeface="Encode Sans Expanded"/>
              </a:rPr>
              <a:t>optimise</a:t>
            </a:r>
            <a:r>
              <a:rPr lang="en-US">
                <a:latin typeface="Encode Sans Expanded"/>
              </a:rPr>
              <a:t> my taxable base. What is the most effective approach to the fleet?”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The objections raised by the participants.</a:t>
            </a:r>
            <a:endParaRPr lang="x-none">
              <a:latin typeface="Encode Sans Expande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8CA74-83C4-457D-AE94-D0DAC82ABCB5}" type="slidenum">
              <a:rPr lang="en-US" smtClean="0"/>
              <a:t>23</a:t>
            </a:fld>
            <a:endParaRPr lang="en-US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203F60E1-13D1-8A00-A529-08E629864C89}"/>
              </a:ext>
            </a:extLst>
          </p:cNvPr>
          <p:cNvSpPr txBox="1"/>
          <p:nvPr/>
        </p:nvSpPr>
        <p:spPr>
          <a:xfrm>
            <a:off x="224792" y="3819922"/>
            <a:ext cx="4861082" cy="276096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Phase 4 - Structure the case debrief</a:t>
            </a:r>
          </a:p>
        </p:txBody>
      </p:sp>
    </p:spTree>
    <p:extLst>
      <p:ext uri="{BB962C8B-B14F-4D97-AF65-F5344CB8AC3E}">
        <p14:creationId xmlns:p14="http://schemas.microsoft.com/office/powerpoint/2010/main" val="1300507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50">
                <a:latin typeface="Encode Sans Expanded"/>
              </a:rPr>
              <a:t>The trainer asks the participants to explain this slide to the customer.</a:t>
            </a:r>
          </a:p>
          <a:p>
            <a:r>
              <a:rPr lang="en-US" sz="850">
                <a:latin typeface="Encode Sans Expanded"/>
              </a:rPr>
              <a:t>Cash purchase part: the trainer invites 1 of the participants from sub-group 1 to speak (one of the participants who did not play the role of ambassador in step 3)</a:t>
            </a:r>
          </a:p>
          <a:p>
            <a:r>
              <a:rPr lang="en-US" sz="850">
                <a:latin typeface="Encode Sans Expanded"/>
              </a:rPr>
              <a:t>Leasing part, same approach with subgroup 2</a:t>
            </a:r>
            <a:endParaRPr lang="fr-BE" sz="850">
              <a:latin typeface="Encode Sans Expanded"/>
            </a:endParaRPr>
          </a:p>
          <a:p>
            <a:endParaRPr lang="fr-BE" sz="850">
              <a:latin typeface="Encode Sans Expanded"/>
            </a:endParaRPr>
          </a:p>
          <a:p>
            <a:r>
              <a:rPr lang="en-US" sz="850">
                <a:latin typeface="Encode Sans Expanded"/>
              </a:rPr>
              <a:t>Basis of debriefing for the trainer:</a:t>
            </a:r>
            <a:endParaRPr lang="fr-BE" sz="850">
              <a:latin typeface="Encode Sans Expanded"/>
            </a:endParaRPr>
          </a:p>
          <a:p>
            <a:r>
              <a:rPr lang="fr-BE" sz="850" b="1">
                <a:latin typeface="Encode Sans Expanded"/>
              </a:rPr>
              <a:t>-Cash </a:t>
            </a:r>
            <a:r>
              <a:rPr lang="fr-BE" sz="850" b="1" err="1">
                <a:latin typeface="Encode Sans Expanded"/>
              </a:rPr>
              <a:t>purchase</a:t>
            </a:r>
            <a:r>
              <a:rPr lang="fr-BE" sz="850" b="1">
                <a:latin typeface="Encode Sans Expanded"/>
              </a:rPr>
              <a:t>:</a:t>
            </a:r>
            <a:endParaRPr lang="fr-BE" sz="850" b="1"/>
          </a:p>
          <a:p>
            <a:r>
              <a:rPr lang="en-US" sz="850">
                <a:latin typeface="Encode Sans Expanded"/>
              </a:rPr>
              <a:t>--Cash impact:</a:t>
            </a:r>
          </a:p>
          <a:p>
            <a:r>
              <a:rPr lang="en-US" sz="850">
                <a:latin typeface="Encode Sans Expanded"/>
              </a:rPr>
              <a:t>Cash payment for the 4 cars, minus the capital gain </a:t>
            </a:r>
            <a:r>
              <a:rPr lang="en-US" sz="850" err="1">
                <a:latin typeface="Encode Sans Expanded"/>
              </a:rPr>
              <a:t>realised</a:t>
            </a:r>
            <a:r>
              <a:rPr lang="en-US" sz="850">
                <a:latin typeface="Encode Sans Expanded"/>
              </a:rPr>
              <a:t> on the resale of the 4 old vehicles (assumption = 35% RV on €30,000 vehicles = €10,500 per vehicle)</a:t>
            </a:r>
          </a:p>
          <a:p>
            <a:r>
              <a:rPr lang="en-US" sz="850">
                <a:latin typeface="Encode Sans Expanded"/>
              </a:rPr>
              <a:t>Net cash impact = cash-out of €78,000</a:t>
            </a:r>
            <a:endParaRPr lang="fr-BE" sz="850">
              <a:latin typeface="Encode Sans Expanded"/>
            </a:endParaRPr>
          </a:p>
          <a:p>
            <a:endParaRPr lang="fr-BE" sz="850"/>
          </a:p>
          <a:p>
            <a:r>
              <a:rPr lang="en-US" sz="850">
                <a:latin typeface="Encode Sans Expanded"/>
              </a:rPr>
              <a:t>--Impact on the income statement:</a:t>
            </a:r>
            <a:endParaRPr lang="fr-BE" sz="850">
              <a:latin typeface="Encode Sans Expanded"/>
            </a:endParaRPr>
          </a:p>
          <a:p>
            <a:r>
              <a:rPr lang="en-US" sz="850">
                <a:latin typeface="Encode Sans Expanded"/>
              </a:rPr>
              <a:t>The impact of the accounting depreciation is limited because the customer can only depreciate 2/48 of the amount invested (assumption = 4 years depreciation, pro rata </a:t>
            </a:r>
            <a:r>
              <a:rPr lang="en-US" sz="850" err="1">
                <a:latin typeface="Encode Sans Expanded"/>
              </a:rPr>
              <a:t>temporis</a:t>
            </a:r>
            <a:r>
              <a:rPr lang="en-US" sz="850">
                <a:latin typeface="Encode Sans Expanded"/>
              </a:rPr>
              <a:t> rule)</a:t>
            </a:r>
          </a:p>
          <a:p>
            <a:r>
              <a:rPr lang="en-US" sz="850">
                <a:latin typeface="Encode Sans Expanded"/>
              </a:rPr>
              <a:t>In addition, the capital gain </a:t>
            </a:r>
            <a:r>
              <a:rPr lang="en-US" sz="850" err="1">
                <a:latin typeface="Encode Sans Expanded"/>
              </a:rPr>
              <a:t>realised</a:t>
            </a:r>
            <a:r>
              <a:rPr lang="en-US" sz="850">
                <a:latin typeface="Encode Sans Expanded"/>
              </a:rPr>
              <a:t> on the resale of the 4 old vehicles is subject to corporate tax.</a:t>
            </a:r>
            <a:endParaRPr lang="fr-BE" sz="850">
              <a:latin typeface="Encode Sans Expanded"/>
            </a:endParaRPr>
          </a:p>
          <a:p>
            <a:r>
              <a:rPr lang="fr-BE" sz="850">
                <a:latin typeface="Encode Sans Expanded"/>
                <a:sym typeface="Wingdings" panose="05000000000000000000" pitchFamily="2" charset="2"/>
              </a:rPr>
              <a:t> </a:t>
            </a:r>
            <a:r>
              <a:rPr lang="en-US" sz="850">
                <a:latin typeface="Encode Sans Expanded"/>
                <a:sym typeface="Wingdings" panose="05000000000000000000" pitchFamily="2" charset="2"/>
              </a:rPr>
              <a:t>The creation of expenses is very limited</a:t>
            </a:r>
            <a:endParaRPr lang="fr-BE" sz="850">
              <a:latin typeface="Encode Sans Expanded"/>
            </a:endParaRPr>
          </a:p>
          <a:p>
            <a:endParaRPr lang="fr-BE" sz="850"/>
          </a:p>
          <a:p>
            <a:r>
              <a:rPr lang="fr-BE" sz="850" b="1">
                <a:latin typeface="Encode Sans Expanded"/>
              </a:rPr>
              <a:t>-Financial Leasing:</a:t>
            </a:r>
          </a:p>
          <a:p>
            <a:r>
              <a:rPr lang="fr-BE" sz="850">
                <a:latin typeface="Encode Sans Expanded"/>
              </a:rPr>
              <a:t>--Cash flow impact:</a:t>
            </a:r>
          </a:p>
          <a:p>
            <a:r>
              <a:rPr lang="en-US" sz="850">
                <a:latin typeface="Encode Sans Expanded"/>
              </a:rPr>
              <a:t>The payment of a first rent increased with 35% + the monthly rents lead to a cash-out flow of €43,520. This is offset by the cash-in flow from the capital gain on the resale of the 4 old vehicles. The net cash impact = - €1,520</a:t>
            </a:r>
            <a:endParaRPr lang="fr-BE" sz="850">
              <a:latin typeface="Encode Sans Expanded"/>
            </a:endParaRPr>
          </a:p>
          <a:p>
            <a:endParaRPr lang="fr-BE" sz="850"/>
          </a:p>
          <a:p>
            <a:r>
              <a:rPr lang="en-US" sz="850">
                <a:latin typeface="Encode Sans Expanded"/>
              </a:rPr>
              <a:t>--Impact on the income statement:</a:t>
            </a:r>
            <a:endParaRPr lang="fr-BE" sz="850">
              <a:latin typeface="Encode Sans Expanded"/>
            </a:endParaRPr>
          </a:p>
          <a:p>
            <a:r>
              <a:rPr lang="en-US" sz="850">
                <a:latin typeface="Encode Sans Expanded"/>
              </a:rPr>
              <a:t>The payment of a first rent increased by 35% allows to </a:t>
            </a:r>
            <a:r>
              <a:rPr lang="en-US" sz="850" err="1">
                <a:latin typeface="Encode Sans Expanded"/>
              </a:rPr>
              <a:t>neutralise</a:t>
            </a:r>
            <a:r>
              <a:rPr lang="en-US" sz="850">
                <a:latin typeface="Encode Sans Expanded"/>
              </a:rPr>
              <a:t> the effect of the capital gain linked to the resale of the 4 old vehicles.</a:t>
            </a:r>
          </a:p>
          <a:p>
            <a:r>
              <a:rPr lang="en-US" sz="850">
                <a:latin typeface="Encode Sans Expanded"/>
              </a:rPr>
              <a:t>The monthly lease payments are deductible expenses that reduce the tax base.</a:t>
            </a:r>
            <a:endParaRPr lang="fr-BE" sz="850">
              <a:latin typeface="Encode Sans Expanded"/>
            </a:endParaRPr>
          </a:p>
          <a:p>
            <a:endParaRPr lang="fr-BE" sz="850">
              <a:sym typeface="Wingdings" panose="05000000000000000000" pitchFamily="2" charset="2"/>
            </a:endParaRPr>
          </a:p>
          <a:p>
            <a:r>
              <a:rPr lang="en-US" sz="850">
                <a:latin typeface="Encode Sans Expanded"/>
                <a:sym typeface="Wingdings" panose="05000000000000000000" pitchFamily="2" charset="2"/>
              </a:rPr>
              <a:t>Financial Leasing is by far the most suitable solution to meet this customer concern about "creating expenses".</a:t>
            </a:r>
            <a:endParaRPr lang="fr-BE" sz="850">
              <a:latin typeface="Encode Sans Expanded"/>
            </a:endParaRPr>
          </a:p>
          <a:p>
            <a:endParaRPr lang="fr-BE" sz="850">
              <a:sym typeface="Wingdings" panose="05000000000000000000" pitchFamily="2" charset="2"/>
            </a:endParaRPr>
          </a:p>
          <a:p>
            <a:r>
              <a:rPr lang="en-US" sz="850">
                <a:latin typeface="Encode Sans Expanded"/>
                <a:sym typeface="Wingdings" panose="05000000000000000000" pitchFamily="2" charset="2"/>
              </a:rPr>
              <a:t>Note that the "expense" lever linked to the payment of an increased first rent only produces its effects during the first accounting period.</a:t>
            </a:r>
            <a:endParaRPr lang="x-none" sz="850">
              <a:latin typeface="Encode Sans Expande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8CA74-83C4-457D-AE94-D0DAC82ABCB5}" type="slidenum">
              <a:rPr lang="en-US" smtClean="0"/>
              <a:t>24</a:t>
            </a:fld>
            <a:endParaRPr lang="en-US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203F60E1-13D1-8A00-A529-08E629864C89}"/>
              </a:ext>
            </a:extLst>
          </p:cNvPr>
          <p:cNvSpPr txBox="1"/>
          <p:nvPr/>
        </p:nvSpPr>
        <p:spPr>
          <a:xfrm>
            <a:off x="224792" y="3819922"/>
            <a:ext cx="4861082" cy="276096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Present a cost comparison of the 2 solutions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8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Time allowed for this sequence = 35 minutes</a:t>
            </a:r>
            <a:endParaRPr lang="fr-BE"/>
          </a:p>
          <a:p>
            <a:endParaRPr lang="fr-FR"/>
          </a:p>
          <a:p>
            <a:pPr marL="228600" indent="-228600">
              <a:buAutoNum type="arabicPeriod"/>
            </a:pPr>
            <a:r>
              <a:rPr lang="en-US"/>
              <a:t>Setting the scene (5 minutes)</a:t>
            </a:r>
            <a:endParaRPr lang="fr-FR"/>
          </a:p>
          <a:p>
            <a:pPr marL="228600" indent="-228600">
              <a:buAutoNum type="arabicPeriod"/>
            </a:pPr>
            <a:r>
              <a:rPr lang="en-US"/>
              <a:t>Preparation work in 2 sub-groups (10 minutes)</a:t>
            </a:r>
            <a:endParaRPr lang="fr-FR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Response to the OL objections formulated by the client (3 objections per sub-group)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Presentation of 3 strengths of the captive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Compilation of a summary table "customer benefits/strengths" of the leasing solution</a:t>
            </a:r>
            <a:endParaRPr lang="fr-FR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FR"/>
          </a:p>
          <a:p>
            <a:pPr marL="228600" indent="-228600">
              <a:buFont typeface="+mj-lt"/>
              <a:buAutoNum type="arabicPeriod"/>
            </a:pPr>
            <a:r>
              <a:rPr lang="en-US"/>
              <a:t>Customer presentation (2 x 5 minutes per sub-group + 5 minutes for the plenary summary of the advantage/disadvantage table for leasing)</a:t>
            </a:r>
            <a:endParaRPr lang="fr-FR"/>
          </a:p>
          <a:p>
            <a:pPr marL="228600" indent="-228600">
              <a:buFont typeface="+mj-lt"/>
              <a:buAutoNum type="arabicPeriod"/>
            </a:pPr>
            <a:endParaRPr lang="fr-FR"/>
          </a:p>
          <a:p>
            <a:pPr marL="228600" indent="-228600">
              <a:buFont typeface="+mj-lt"/>
              <a:buAutoNum type="arabicPeriod"/>
            </a:pPr>
            <a:r>
              <a:rPr lang="en-US"/>
              <a:t>Summary and debriefing (5 minutes)</a:t>
            </a:r>
            <a:endParaRPr lang="fr-FR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A9483DC5-E886-48DD-E834-7ADE7CC36552}"/>
              </a:ext>
            </a:extLst>
          </p:cNvPr>
          <p:cNvSpPr txBox="1"/>
          <p:nvPr/>
        </p:nvSpPr>
        <p:spPr>
          <a:xfrm>
            <a:off x="224863" y="3832411"/>
            <a:ext cx="486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Encode Sans Expanded" panose="00000505000000000000" pitchFamily="2" charset="0"/>
              </a:rPr>
              <a:t>H</a:t>
            </a:r>
            <a:r>
              <a:rPr lang="en-US" sz="1200" b="0">
                <a:solidFill>
                  <a:schemeClr val="tx1"/>
                </a:solidFill>
                <a:latin typeface="Encode Sans Expanded" panose="00000505000000000000" pitchFamily="2" charset="0"/>
              </a:rPr>
              <a:t>andle OL objections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chemeClr val="tx1"/>
                </a:solidFill>
                <a:latin typeface="Encode Sans Expanded" panose="00000505000000000000" pitchFamily="2" charset="0"/>
              </a:rPr>
              <a:t>Position the captive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err="1">
                <a:solidFill>
                  <a:schemeClr val="tx1"/>
                </a:solidFill>
                <a:latin typeface="Encode Sans Expanded" panose="00000505000000000000" pitchFamily="2" charset="0"/>
              </a:rPr>
              <a:t>Practise</a:t>
            </a:r>
            <a:r>
              <a:rPr lang="en-US" sz="1200" b="0">
                <a:solidFill>
                  <a:schemeClr val="tx1"/>
                </a:solidFill>
                <a:latin typeface="Encode Sans Expanded" panose="00000505000000000000" pitchFamily="2" charset="0"/>
              </a:rPr>
              <a:t> the customer benefits / strengths of operational leasing compared to financial leasing</a:t>
            </a:r>
            <a:endParaRPr lang="fr-FR" sz="1200" b="0">
              <a:solidFill>
                <a:schemeClr val="tx1"/>
              </a:solidFill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26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trainer presents the starting point of the case.</a:t>
            </a:r>
            <a:r>
              <a:rPr lang="fr-BE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What has happened?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What is the problem?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What does the sales adviser know about this customer and their situation?</a:t>
            </a:r>
            <a:endParaRPr lang="fr-BE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BE"/>
          </a:p>
          <a:p>
            <a:r>
              <a:rPr lang="en-US"/>
              <a:t>The trainer plays the role of the client. The trainees play the role of the sales adviser.</a:t>
            </a:r>
            <a:endParaRPr lang="fr-BE"/>
          </a:p>
          <a:p>
            <a:endParaRPr lang="fr-BE"/>
          </a:p>
          <a:p>
            <a:r>
              <a:rPr lang="en-US"/>
              <a:t>Details of the client scenario, and detailed case flow: see annex [Case 2 - </a:t>
            </a:r>
            <a:r>
              <a:rPr lang="en-US" err="1"/>
              <a:t>RenoWindows</a:t>
            </a:r>
            <a:r>
              <a:rPr lang="en-US"/>
              <a:t> - trainer scenario].</a:t>
            </a:r>
            <a:endParaRPr lang="fr-BE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40377854-6BA5-005A-71B1-AE25BEED4084}"/>
              </a:ext>
            </a:extLst>
          </p:cNvPr>
          <p:cNvSpPr txBox="1"/>
          <p:nvPr/>
        </p:nvSpPr>
        <p:spPr>
          <a:xfrm>
            <a:off x="224792" y="3819922"/>
            <a:ext cx="4861082" cy="276096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Present the context of the case study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95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trainer reviews the information available to start the case.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8CA74-83C4-457D-AE94-D0DAC82ABCB5}" type="slidenum">
              <a:rPr lang="en-US" smtClean="0"/>
              <a:t>27</a:t>
            </a:fld>
            <a:endParaRPr lang="en-US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203F60E1-13D1-8A00-A529-08E629864C89}"/>
              </a:ext>
            </a:extLst>
          </p:cNvPr>
          <p:cNvSpPr txBox="1"/>
          <p:nvPr/>
        </p:nvSpPr>
        <p:spPr>
          <a:xfrm>
            <a:off x="224792" y="3819922"/>
            <a:ext cx="4861082" cy="461517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Present a summary of the elements known by the sales adviser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67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is the information you have about this customer.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80391207-E458-9875-1E49-14E2FA9C9C4A}"/>
              </a:ext>
            </a:extLst>
          </p:cNvPr>
          <p:cNvSpPr txBox="1"/>
          <p:nvPr/>
        </p:nvSpPr>
        <p:spPr>
          <a:xfrm>
            <a:off x="224792" y="3819922"/>
            <a:ext cx="4861082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Remind trainees of the existence of the "needs discovery checklist" tool sheet</a:t>
            </a:r>
          </a:p>
          <a:p>
            <a:r>
              <a:rPr lang="en-US" sz="1200">
                <a:latin typeface="Encode Sans Expanded" panose="00000505000000000000" pitchFamily="2" charset="0"/>
              </a:rPr>
              <a:t>Inform the trainees of what they already know about this customer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68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is the information you have about this customer.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D1F64B7E-388D-B2BF-4947-912E225CA0F4}"/>
              </a:ext>
            </a:extLst>
          </p:cNvPr>
          <p:cNvSpPr txBox="1"/>
          <p:nvPr/>
        </p:nvSpPr>
        <p:spPr>
          <a:xfrm>
            <a:off x="224792" y="3819922"/>
            <a:ext cx="4861082" cy="276851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Present the fleet as known by the sales adviser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6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i="1">
                <a:latin typeface="Encode Sans Expanded"/>
              </a:rPr>
              <a:t>#Present the different parts of the virtual classroom orally#</a:t>
            </a:r>
          </a:p>
          <a:p>
            <a:pPr>
              <a:defRPr/>
            </a:pPr>
            <a:endParaRPr lang="en-US" sz="1200" i="1">
              <a:latin typeface="Encode Sans Expanded"/>
            </a:endParaRPr>
          </a:p>
          <a:p>
            <a:pPr>
              <a:defRPr/>
            </a:pPr>
            <a:r>
              <a:rPr lang="en-US" sz="1200" i="1">
                <a:latin typeface="Encode Sans Expanded"/>
              </a:rPr>
              <a:t>#Click to go to next slide#</a:t>
            </a:r>
            <a:endParaRPr lang="fr-FR" sz="1200" b="0" i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25381-74FA-18ED-E030-C5BB4F010A6E}"/>
              </a:ext>
            </a:extLst>
          </p:cNvPr>
          <p:cNvSpPr txBox="1"/>
          <p:nvPr/>
        </p:nvSpPr>
        <p:spPr>
          <a:xfrm>
            <a:off x="223457" y="3841878"/>
            <a:ext cx="4584996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Introduce participants to the timing of the chapters</a:t>
            </a:r>
          </a:p>
        </p:txBody>
      </p:sp>
    </p:spTree>
    <p:extLst>
      <p:ext uri="{BB962C8B-B14F-4D97-AF65-F5344CB8AC3E}">
        <p14:creationId xmlns:p14="http://schemas.microsoft.com/office/powerpoint/2010/main" val="3653781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FAA-8478-463E-A023-5A3C52A47605}" type="slidenum">
              <a:rPr lang="fr-FR" altLang="fr-FR" smtClean="0"/>
              <a:pPr/>
              <a:t>30</a:t>
            </a:fld>
            <a:endParaRPr lang="fr-FR" altLang="fr-FR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BA94E58A-0CA0-1F9D-C3EB-101BC5378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667D5122-B6F1-114C-4D3C-ECB6218DD6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trainer reviews the information needed to prepare for the second visit.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E9749DE7-797B-1A00-2552-D7A7689BB0C4}"/>
              </a:ext>
            </a:extLst>
          </p:cNvPr>
          <p:cNvSpPr txBox="1"/>
          <p:nvPr/>
        </p:nvSpPr>
        <p:spPr>
          <a:xfrm>
            <a:off x="224792" y="3819922"/>
            <a:ext cx="4861082" cy="646183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Present a summary of the elements known at the end of the first visit and necessary to effectively prepare the second visit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289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Encode Sans Expanded"/>
              </a:rPr>
              <a:t>You left the client at the end of the first visit with a list of action points for the second visit.</a:t>
            </a:r>
            <a:endParaRPr lang="fr-BE">
              <a:latin typeface="Encode Sans Expanded"/>
            </a:endParaRPr>
          </a:p>
          <a:p>
            <a:endParaRPr lang="fr-BE">
              <a:latin typeface="Encode Sans Expanded"/>
            </a:endParaRPr>
          </a:p>
          <a:p>
            <a:r>
              <a:rPr lang="en-US">
                <a:latin typeface="Encode Sans Expanded"/>
              </a:rPr>
              <a:t>For the rest of the case - the second visit, we will proceed as follows:</a:t>
            </a:r>
            <a:endParaRPr lang="fr-BE"/>
          </a:p>
          <a:p>
            <a:endParaRPr lang="fr-BE"/>
          </a:p>
          <a:p>
            <a:r>
              <a:rPr lang="en-US">
                <a:latin typeface="Encode Sans Expanded"/>
              </a:rPr>
              <a:t>Step 2 - Preparation in 2 sub-groups (10 minutes)</a:t>
            </a:r>
            <a:endParaRPr lang="fr-BE">
              <a:latin typeface="Encode Sans Expanded"/>
            </a:endParaRPr>
          </a:p>
          <a:p>
            <a:pPr lvl="1"/>
            <a:r>
              <a:rPr lang="fr-BE">
                <a:latin typeface="Encode Sans Expanded"/>
              </a:rPr>
              <a:t>Group 1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Preparation of answers to the 3 OL objections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Highlight 3 advantages of the captive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Write a summary table Operational/Financial Leasing</a:t>
            </a:r>
            <a:endParaRPr lang="fr-BE">
              <a:latin typeface="Encode Sans Expanded"/>
            </a:endParaRPr>
          </a:p>
          <a:p>
            <a:pPr lvl="1"/>
            <a:r>
              <a:rPr lang="fr-BE">
                <a:latin typeface="Encode Sans Expanded"/>
              </a:rPr>
              <a:t>Group 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Preparation of answers to the 3 objections to Financial Leasing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Show 3 advantages of the captive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latin typeface="Encode Sans Expanded"/>
              </a:rPr>
              <a:t>Write a summary table Operational/Financial Leasing</a:t>
            </a:r>
            <a:endParaRPr lang="fr-BE">
              <a:latin typeface="Encode Sans Expanded"/>
            </a:endParaRPr>
          </a:p>
          <a:p>
            <a:pPr marL="175895" indent="-175895"/>
            <a:endParaRPr lang="en-US">
              <a:latin typeface="Encode Sans Expanded"/>
            </a:endParaRPr>
          </a:p>
          <a:p>
            <a:pPr marL="175895" indent="-175895"/>
            <a:r>
              <a:rPr lang="en-US">
                <a:latin typeface="Encode Sans Expanded"/>
              </a:rPr>
              <a:t>Step 3 - Oral argumentation (2 x 5 minutes)</a:t>
            </a:r>
          </a:p>
          <a:p>
            <a:pPr marL="175895" indent="-175895"/>
            <a:endParaRPr lang="en-US">
              <a:latin typeface="Encode Sans Expanded"/>
            </a:endParaRPr>
          </a:p>
          <a:p>
            <a:pPr marL="175895" indent="-175895"/>
            <a:r>
              <a:rPr lang="en-US">
                <a:latin typeface="Encode Sans Expanded"/>
              </a:rPr>
              <a:t>Step 4 - Summary and debriefing (5 minutes)</a:t>
            </a:r>
            <a:endParaRPr lang="fr-BE"/>
          </a:p>
          <a:p>
            <a:endParaRPr lang="fr-BE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40377854-6BA5-005A-71B1-AE25BEED4084}"/>
              </a:ext>
            </a:extLst>
          </p:cNvPr>
          <p:cNvSpPr txBox="1"/>
          <p:nvPr/>
        </p:nvSpPr>
        <p:spPr>
          <a:xfrm>
            <a:off x="224792" y="3819922"/>
            <a:ext cx="4861082" cy="276096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Present the process of the second visit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75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trainer invites each sub-group to work on their topics.</a:t>
            </a:r>
          </a:p>
          <a:p>
            <a:endParaRPr lang="en-US"/>
          </a:p>
          <a:p>
            <a:r>
              <a:rPr lang="en-US"/>
              <a:t>Divide the tasks.</a:t>
            </a:r>
          </a:p>
          <a:p>
            <a:r>
              <a:rPr lang="en-US"/>
              <a:t>Suggest that each member of the group works on 1 specific topic. </a:t>
            </a:r>
          </a:p>
          <a:p>
            <a:endParaRPr lang="en-US"/>
          </a:p>
          <a:p>
            <a:r>
              <a:rPr lang="en-US"/>
              <a:t>During the presentation phase, each member of the subgroup will present the topic they have been working on.</a:t>
            </a:r>
            <a:endParaRPr lang="fr-BE"/>
          </a:p>
          <a:p>
            <a:endParaRPr lang="fr-BE"/>
          </a:p>
          <a:p>
            <a:endParaRPr lang="fr-BE"/>
          </a:p>
          <a:p>
            <a:r>
              <a:rPr lang="en-US">
                <a:solidFill>
                  <a:srgbClr val="FF0000"/>
                </a:solidFill>
              </a:rPr>
              <a:t>Country option: make OL/Captive documentation available to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8C83D2DB-F81E-F1AE-204D-F4097385F70A}"/>
              </a:ext>
            </a:extLst>
          </p:cNvPr>
          <p:cNvSpPr txBox="1"/>
          <p:nvPr/>
        </p:nvSpPr>
        <p:spPr>
          <a:xfrm>
            <a:off x="224792" y="3819922"/>
            <a:ext cx="4861082" cy="461517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Detail what is expected from the participants in this preparatory session in sub-groups</a:t>
            </a:r>
            <a:endParaRPr lang="fr-FR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419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Supporting slide for the presentation of responses to objections</a:t>
            </a:r>
          </a:p>
          <a:p>
            <a:r>
              <a:rPr lang="en-US"/>
              <a:t>Each participant takes turn to speak, depending on the subject. </a:t>
            </a:r>
          </a:p>
          <a:p>
            <a:r>
              <a:rPr lang="en-US"/>
              <a:t>The other participants do not hesitate to add to and comment on the answers given.</a:t>
            </a:r>
          </a:p>
          <a:p>
            <a:r>
              <a:rPr lang="en-US"/>
              <a:t>The objective is to reach a consensus on the answer to give.</a:t>
            </a:r>
          </a:p>
          <a:p>
            <a:endParaRPr lang="en-US"/>
          </a:p>
          <a:p>
            <a:r>
              <a:rPr lang="en-US"/>
              <a:t>Once the debate is over, the trainer displays the solution recommended by the participant.</a:t>
            </a:r>
          </a:p>
          <a:p>
            <a:endParaRPr lang="en-US"/>
          </a:p>
          <a:p>
            <a:r>
              <a:rPr lang="en-US"/>
              <a:t>Note for the trainer:</a:t>
            </a:r>
          </a:p>
          <a:p>
            <a:r>
              <a:rPr lang="en-US"/>
              <a:t>The following slides detail all 6 objections made by the customer. Depending on the time available, the trainer will decide to deal with all or some of the objections.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FAA-8478-463E-A023-5A3C52A47605}" type="slidenum">
              <a:rPr lang="fr-FR" altLang="fr-FR" smtClean="0"/>
              <a:pPr/>
              <a:t>33</a:t>
            </a:fld>
            <a:endParaRPr lang="fr-FR" altLang="fr-FR"/>
          </a:p>
        </p:txBody>
      </p:sp>
      <p:sp>
        <p:nvSpPr>
          <p:cNvPr id="5" name="ZoneTexte 23">
            <a:extLst>
              <a:ext uri="{FF2B5EF4-FFF2-40B4-BE49-F238E27FC236}">
                <a16:creationId xmlns:a16="http://schemas.microsoft.com/office/drawing/2014/main" id="{93477F40-B59A-429E-A3C2-5D2EEE49C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82" y="3829520"/>
            <a:ext cx="4545718" cy="8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00" tIns="44401" rIns="88800" bIns="4440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>
                <a:latin typeface="Encode Sans Expanded" panose="00000505000000000000" pitchFamily="2" charset="0"/>
              </a:rPr>
              <a:t>Reach a consensus on how to respond to the objections</a:t>
            </a:r>
            <a:endParaRPr lang="en-GB" altLang="fr-FR">
              <a:latin typeface="Encode Sans Expanded" panose="00000505000000000000" pitchFamily="2" charset="0"/>
            </a:endParaRPr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0D47BC4B-F0B7-5010-ADC4-F345E6786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560426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Subgroup</a:t>
            </a:r>
            <a:r>
              <a:rPr lang="fr-BE"/>
              <a:t> 1 - Objection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FAA-8478-463E-A023-5A3C52A47605}" type="slidenum">
              <a:rPr lang="fr-FR" altLang="fr-FR" smtClean="0"/>
              <a:pPr/>
              <a:t>34</a:t>
            </a:fld>
            <a:endParaRPr lang="fr-FR" altLang="fr-FR"/>
          </a:p>
        </p:txBody>
      </p:sp>
      <p:sp>
        <p:nvSpPr>
          <p:cNvPr id="5" name="ZoneTexte 23">
            <a:extLst>
              <a:ext uri="{FF2B5EF4-FFF2-40B4-BE49-F238E27FC236}">
                <a16:creationId xmlns:a16="http://schemas.microsoft.com/office/drawing/2014/main" id="{93477F40-B59A-429E-A3C2-5D2EEE49C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82" y="3829520"/>
            <a:ext cx="4164718" cy="8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00" tIns="44401" rIns="88800" bIns="4440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>
                <a:latin typeface="Encode Sans Expanded" panose="00000505000000000000" pitchFamily="2" charset="0"/>
              </a:rPr>
              <a:t>Reach a consensus on how to respond to the objections</a:t>
            </a:r>
            <a:endParaRPr lang="en-GB" altLang="fr-FR">
              <a:latin typeface="Encode Sans Expanded" panose="00000505000000000000" pitchFamily="2" charset="0"/>
            </a:endParaRPr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0D47BC4B-F0B7-5010-ADC4-F345E67866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331241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Subgroup</a:t>
            </a:r>
            <a:r>
              <a:rPr lang="fr-BE"/>
              <a:t> 1 - Objection 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FAA-8478-463E-A023-5A3C52A47605}" type="slidenum">
              <a:rPr lang="fr-FR" altLang="fr-FR" smtClean="0"/>
              <a:pPr/>
              <a:t>35</a:t>
            </a:fld>
            <a:endParaRPr lang="fr-FR" altLang="fr-FR"/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16B6E317-0C53-7BCD-4B12-1F4B93A92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ZoneTexte 23">
            <a:extLst>
              <a:ext uri="{FF2B5EF4-FFF2-40B4-BE49-F238E27FC236}">
                <a16:creationId xmlns:a16="http://schemas.microsoft.com/office/drawing/2014/main" id="{06A7CD1C-FC9C-1FE2-9394-FDA00060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82" y="3829520"/>
            <a:ext cx="4164718" cy="8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00" tIns="44401" rIns="88800" bIns="4440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>
                <a:latin typeface="Encode Sans Expanded" panose="00000505000000000000" pitchFamily="2" charset="0"/>
              </a:rPr>
              <a:t>Reach a consensus on how to respond to the objections</a:t>
            </a:r>
            <a:endParaRPr lang="en-GB" altLang="fr-FR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59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Example of </a:t>
            </a:r>
            <a:r>
              <a:rPr lang="fr-BE" err="1"/>
              <a:t>answers</a:t>
            </a:r>
            <a:r>
              <a:rPr lang="fr-BE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 controlled budget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 adjustable contract with associated services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No worries about resale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1B00C-ABF9-3F31-354E-3578D344D218}"/>
              </a:ext>
            </a:extLst>
          </p:cNvPr>
          <p:cNvSpPr txBox="1"/>
          <p:nvPr/>
        </p:nvSpPr>
        <p:spPr>
          <a:xfrm>
            <a:off x="180771" y="3802878"/>
            <a:ext cx="489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Allow participants to share their perception/experience of the strengths of the captive</a:t>
            </a:r>
            <a:endParaRPr lang="fr-BE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368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Subgroup 2 - Objection 1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“Restitution Pass”</a:t>
            </a:r>
          </a:p>
          <a:p>
            <a:r>
              <a:rPr lang="en-US"/>
              <a:t>It consists of setting up a provision not subject to VAT in order to have cash available for the payment of any repair work on the vehicle at the end of the OL contract.</a:t>
            </a:r>
          </a:p>
          <a:p>
            <a:endParaRPr lang="en-US"/>
          </a:p>
          <a:p>
            <a:r>
              <a:rPr lang="en-US"/>
              <a:t>Intervention of an independent expert who will make an estimate based on specifications.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FAA-8478-463E-A023-5A3C52A47605}" type="slidenum">
              <a:rPr lang="fr-FR" altLang="fr-FR" smtClean="0"/>
              <a:pPr/>
              <a:t>37</a:t>
            </a:fld>
            <a:endParaRPr lang="fr-FR" altLang="fr-FR"/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16B6E317-0C53-7BCD-4B12-1F4B93A92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ZoneTexte 23">
            <a:extLst>
              <a:ext uri="{FF2B5EF4-FFF2-40B4-BE49-F238E27FC236}">
                <a16:creationId xmlns:a16="http://schemas.microsoft.com/office/drawing/2014/main" id="{06A7CD1C-FC9C-1FE2-9394-FDA00060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82" y="3829520"/>
            <a:ext cx="4164718" cy="8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00" tIns="44401" rIns="88800" bIns="4440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>
                <a:latin typeface="Encode Sans Expanded" panose="00000505000000000000" pitchFamily="2" charset="0"/>
              </a:rPr>
              <a:t>Reach a consensus on how to respond to the objections</a:t>
            </a:r>
            <a:endParaRPr lang="en-GB" altLang="fr-FR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085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Subgroup 2 - Objection 2</a:t>
            </a:r>
          </a:p>
          <a:p>
            <a:endParaRPr lang="en-US"/>
          </a:p>
          <a:p>
            <a:r>
              <a:rPr lang="en-US"/>
              <a:t>“Free Distance Operational Leasing”: the customer signs a contract with a fixed duration but variable mileage. Not-driven </a:t>
            </a:r>
            <a:r>
              <a:rPr lang="en-US" err="1"/>
              <a:t>kilometres</a:t>
            </a:r>
            <a:r>
              <a:rPr lang="en-US"/>
              <a:t> are reimbursed.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FAA-8478-463E-A023-5A3C52A47605}" type="slidenum">
              <a:rPr lang="fr-FR" altLang="fr-FR" smtClean="0"/>
              <a:pPr/>
              <a:t>38</a:t>
            </a:fld>
            <a:endParaRPr lang="fr-FR" altLang="fr-FR"/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6AB6431A-D710-6B98-4583-68B02FCE0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ZoneTexte 23">
            <a:extLst>
              <a:ext uri="{FF2B5EF4-FFF2-40B4-BE49-F238E27FC236}">
                <a16:creationId xmlns:a16="http://schemas.microsoft.com/office/drawing/2014/main" id="{B7D0DD05-34F2-D41F-A1EF-9BACC4F91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82" y="3829520"/>
            <a:ext cx="4164718" cy="8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00" tIns="44401" rIns="88800" bIns="4440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>
                <a:latin typeface="Encode Sans Expanded" panose="00000505000000000000" pitchFamily="2" charset="0"/>
              </a:rPr>
              <a:t>Reach a consensus on how to respond to the objections</a:t>
            </a:r>
            <a:endParaRPr lang="en-GB" altLang="fr-FR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228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Subgroup</a:t>
            </a:r>
            <a:r>
              <a:rPr lang="fr-BE"/>
              <a:t> 2 - Objection 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9FAA-8478-463E-A023-5A3C52A47605}" type="slidenum">
              <a:rPr lang="fr-FR" altLang="fr-FR" smtClean="0"/>
              <a:pPr/>
              <a:t>39</a:t>
            </a:fld>
            <a:endParaRPr lang="fr-FR" altLang="fr-FR"/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6AB6431A-D710-6B98-4583-68B02FCE0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ZoneTexte 23">
            <a:extLst>
              <a:ext uri="{FF2B5EF4-FFF2-40B4-BE49-F238E27FC236}">
                <a16:creationId xmlns:a16="http://schemas.microsoft.com/office/drawing/2014/main" id="{B7D0DD05-34F2-D41F-A1EF-9BACC4F91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82" y="3829520"/>
            <a:ext cx="4164718" cy="82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00" tIns="44401" rIns="88800" bIns="4440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>
                <a:latin typeface="Encode Sans Expanded" panose="00000505000000000000" pitchFamily="2" charset="0"/>
              </a:rPr>
              <a:t>Reach a consensus on how to respond to the objections</a:t>
            </a:r>
            <a:endParaRPr lang="en-GB" altLang="fr-FR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14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/>
              <a:t>Let's start by getting familiar with our virtual classroom. We will be working together in different "rooms". We have a conversation area... located here at the bottom right. </a:t>
            </a:r>
          </a:p>
          <a:p>
            <a:r>
              <a:rPr lang="en-US" sz="1100"/>
              <a:t>We have several functions and tools. Let's start with the menu bar above. </a:t>
            </a:r>
          </a:p>
          <a:p>
            <a:endParaRPr lang="en-US" sz="1100"/>
          </a:p>
          <a:p>
            <a:r>
              <a:rPr lang="en-US" sz="1100"/>
              <a:t>Here you can adjust your speakers and microphone. It is very important that you use your microphone to participate in today's exchange. </a:t>
            </a:r>
          </a:p>
          <a:p>
            <a:endParaRPr lang="en-US" sz="1100"/>
          </a:p>
          <a:p>
            <a:r>
              <a:rPr lang="en-US" sz="1100"/>
              <a:t>Another feature of this menu bar allows you to give me "silent" feedback. </a:t>
            </a:r>
          </a:p>
          <a:p>
            <a:endParaRPr lang="en-US" sz="1100"/>
          </a:p>
          <a:p>
            <a:r>
              <a:rPr lang="en-US" sz="1100"/>
              <a:t>To the right you will see the list of participants and the "conversation" area. If your microphone is not available, you can participate using the conversation below.  </a:t>
            </a:r>
          </a:p>
          <a:p>
            <a:endParaRPr lang="en-US" sz="1100"/>
          </a:p>
          <a:p>
            <a:r>
              <a:rPr lang="en-US" sz="1100"/>
              <a:t>#The trainer asks the participants to be active and participate, using their microphone if possible.</a:t>
            </a:r>
          </a:p>
          <a:p>
            <a:r>
              <a:rPr lang="en-US" sz="1100"/>
              <a:t>#The trainer introduces the virtual classroom in detail and explains its different features to the participants. She/he has prepared the virtual classroom environment beforehand.</a:t>
            </a:r>
          </a:p>
          <a:p>
            <a:endParaRPr lang="en-US" sz="1100"/>
          </a:p>
          <a:p>
            <a:r>
              <a:rPr lang="en-US" sz="1100"/>
              <a:t>#Click to go to the next slide#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 Expanded" panose="00000505000000000000" pitchFamily="2" charset="0"/>
              <a:ea typeface="+mn-ea"/>
              <a:cs typeface="+mn-cs"/>
            </a:endParaRPr>
          </a:p>
        </p:txBody>
      </p:sp>
      <p:sp>
        <p:nvSpPr>
          <p:cNvPr id="10" name="Slide Image Placeholder 9">
            <a:extLst>
              <a:ext uri="{FF2B5EF4-FFF2-40B4-BE49-F238E27FC236}">
                <a16:creationId xmlns:a16="http://schemas.microsoft.com/office/drawing/2014/main" id="{036C5C65-0B81-48B8-9A58-52C16FCE1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56EC3-AEBD-C6D5-64F1-2A01C68D7CEE}"/>
              </a:ext>
            </a:extLst>
          </p:cNvPr>
          <p:cNvSpPr txBox="1"/>
          <p:nvPr/>
        </p:nvSpPr>
        <p:spPr>
          <a:xfrm>
            <a:off x="223457" y="3841878"/>
            <a:ext cx="4584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Present the functioning and rules of the virtual classroom</a:t>
            </a:r>
          </a:p>
        </p:txBody>
      </p:sp>
    </p:spTree>
    <p:extLst>
      <p:ext uri="{BB962C8B-B14F-4D97-AF65-F5344CB8AC3E}">
        <p14:creationId xmlns:p14="http://schemas.microsoft.com/office/powerpoint/2010/main" val="2023331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615464" y="918505"/>
            <a:ext cx="4172984" cy="5364070"/>
          </a:xfrm>
        </p:spPr>
        <p:txBody>
          <a:bodyPr/>
          <a:lstStyle/>
          <a:p>
            <a:r>
              <a:rPr lang="fr-BE"/>
              <a:t>Example of </a:t>
            </a:r>
            <a:r>
              <a:rPr lang="fr-BE" err="1"/>
              <a:t>answers</a:t>
            </a:r>
            <a:endParaRPr lang="fr-BE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An adjustable OL contract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Connected fleet management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Support at the end of the contract:</a:t>
            </a:r>
            <a:endParaRPr lang="fr-FR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The return vs. pre-release guide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E-reporting for a </a:t>
            </a:r>
            <a:r>
              <a:rPr lang="en-US" err="1"/>
              <a:t>dematerialised</a:t>
            </a:r>
            <a:r>
              <a:rPr lang="en-US"/>
              <a:t> and reactive return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The “Restitution Pass” for budget control throughout the duration of the OL contract</a:t>
            </a:r>
            <a:endParaRPr lang="fr-FR"/>
          </a:p>
          <a:p>
            <a:endParaRPr lang="fr-FR">
              <a:solidFill>
                <a:srgbClr val="FF0000"/>
              </a:solidFill>
            </a:endParaRPr>
          </a:p>
          <a:p>
            <a:endParaRPr lang="fr-FR">
              <a:solidFill>
                <a:srgbClr val="FF0000"/>
              </a:solidFill>
            </a:endParaRPr>
          </a:p>
          <a:p>
            <a:endParaRPr lang="fr-FR">
              <a:solidFill>
                <a:srgbClr val="FF0000"/>
              </a:solidFill>
            </a:endParaRPr>
          </a:p>
          <a:p>
            <a:endParaRPr lang="fr-FR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1B00C-ABF9-3F31-354E-3578D344D218}"/>
              </a:ext>
            </a:extLst>
          </p:cNvPr>
          <p:cNvSpPr txBox="1"/>
          <p:nvPr/>
        </p:nvSpPr>
        <p:spPr>
          <a:xfrm>
            <a:off x="180771" y="3802878"/>
            <a:ext cx="489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Allow participants to share their perception/experience of the strengths of the captive</a:t>
            </a:r>
            <a:endParaRPr lang="fr-BE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569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participants </a:t>
            </a:r>
            <a:r>
              <a:rPr lang="en-US" err="1"/>
              <a:t>summarise</a:t>
            </a:r>
            <a:r>
              <a:rPr lang="en-US"/>
              <a:t> the advantages and disadvantages of both solutions, in relation to the business concerns expressed by the customer.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8CA74-83C4-457D-AE94-D0DAC82ABCB5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C802C-20D7-1493-5D6F-705D8D37E97D}"/>
              </a:ext>
            </a:extLst>
          </p:cNvPr>
          <p:cNvSpPr txBox="1"/>
          <p:nvPr/>
        </p:nvSpPr>
        <p:spPr>
          <a:xfrm>
            <a:off x="180771" y="3802878"/>
            <a:ext cx="4890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Allow participants to exchange their perception/experience of the advantages/disadvantages of Operational vs. Financial Leasing</a:t>
            </a:r>
            <a:endParaRPr lang="fr-BE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6225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Considering the answers given, is </a:t>
            </a:r>
            <a:r>
              <a:rPr lang="en-US" err="1"/>
              <a:t>Mrs</a:t>
            </a:r>
            <a:r>
              <a:rPr lang="en-US"/>
              <a:t> </a:t>
            </a:r>
            <a:r>
              <a:rPr lang="en-US" err="1"/>
              <a:t>Duparc</a:t>
            </a:r>
            <a:r>
              <a:rPr lang="en-US"/>
              <a:t> in a position to defend her case to her management?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39EC0-99B5-0F46-2532-28DCBC042A91}"/>
              </a:ext>
            </a:extLst>
          </p:cNvPr>
          <p:cNvSpPr txBox="1"/>
          <p:nvPr/>
        </p:nvSpPr>
        <p:spPr>
          <a:xfrm>
            <a:off x="180771" y="3802878"/>
            <a:ext cx="489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Allow the trainer to give feedback and comments on the content presented in phase 3</a:t>
            </a:r>
            <a:endParaRPr lang="fr-BE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286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D0AC2-E662-FA86-AD36-46AA0117B08C}"/>
              </a:ext>
            </a:extLst>
          </p:cNvPr>
          <p:cNvSpPr txBox="1"/>
          <p:nvPr/>
        </p:nvSpPr>
        <p:spPr>
          <a:xfrm>
            <a:off x="180771" y="3802878"/>
            <a:ext cx="4890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>
                <a:latin typeface="Encode Sans Expanded" panose="00000505000000000000" pitchFamily="2" charset="0"/>
              </a:rPr>
              <a:t>Summarise</a:t>
            </a:r>
            <a:r>
              <a:rPr lang="en-US" sz="1200">
                <a:latin typeface="Encode Sans Expanded" panose="00000505000000000000" pitchFamily="2" charset="0"/>
              </a:rPr>
              <a:t> the strengths of OL</a:t>
            </a:r>
            <a:endParaRPr lang="fr-BE" sz="1200"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639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t>44</a:t>
            </a:fld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8CBCF5-24E1-0CB6-9A49-8DA52C7CD402}"/>
              </a:ext>
            </a:extLst>
          </p:cNvPr>
          <p:cNvSpPr txBox="1"/>
          <p:nvPr/>
        </p:nvSpPr>
        <p:spPr>
          <a:xfrm>
            <a:off x="142906" y="3794760"/>
            <a:ext cx="4887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err="1">
                <a:latin typeface="Encode Sans Expanded" panose="00000505000000000000" pitchFamily="2" charset="0"/>
              </a:rPr>
              <a:t>Summarise</a:t>
            </a:r>
            <a:r>
              <a:rPr lang="en-US" sz="1200">
                <a:latin typeface="Encode Sans Expanded" panose="00000505000000000000" pitchFamily="2" charset="0"/>
              </a:rPr>
              <a:t> the key elements of this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Encode Sans Expanded" panose="00000505000000000000" pitchFamily="2" charset="0"/>
              </a:rPr>
              <a:t>Review the expectations expressed by the participants at the beginning of this VCT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Encode Sans Expanded" panose="00000505000000000000" pitchFamily="2" charset="0"/>
              </a:rPr>
              <a:t>Check the good understanding of the key concepts through a quiz at the end</a:t>
            </a:r>
          </a:p>
        </p:txBody>
      </p:sp>
    </p:spTree>
    <p:extLst>
      <p:ext uri="{BB962C8B-B14F-4D97-AF65-F5344CB8AC3E}">
        <p14:creationId xmlns:p14="http://schemas.microsoft.com/office/powerpoint/2010/main" val="41238884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 Expanded" panose="00000505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6A1EA-146F-39B6-19C7-3D5EA3A273D2}"/>
              </a:ext>
            </a:extLst>
          </p:cNvPr>
          <p:cNvSpPr txBox="1"/>
          <p:nvPr/>
        </p:nvSpPr>
        <p:spPr>
          <a:xfrm>
            <a:off x="142952" y="3783116"/>
            <a:ext cx="499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Review the expectations expressed by the participants at the beginning of this training and check that they have been covered</a:t>
            </a:r>
          </a:p>
        </p:txBody>
      </p:sp>
    </p:spTree>
    <p:extLst>
      <p:ext uri="{BB962C8B-B14F-4D97-AF65-F5344CB8AC3E}">
        <p14:creationId xmlns:p14="http://schemas.microsoft.com/office/powerpoint/2010/main" val="26790248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 Expanded" panose="00000505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AC816-167B-B7D2-BD7B-3004033002C7}"/>
              </a:ext>
            </a:extLst>
          </p:cNvPr>
          <p:cNvSpPr txBox="1"/>
          <p:nvPr/>
        </p:nvSpPr>
        <p:spPr>
          <a:xfrm>
            <a:off x="142952" y="3783116"/>
            <a:ext cx="4999858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Summarise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 the key elements that affected the participants during the training</a:t>
            </a:r>
          </a:p>
        </p:txBody>
      </p:sp>
    </p:spTree>
    <p:extLst>
      <p:ext uri="{BB962C8B-B14F-4D97-AF65-F5344CB8AC3E}">
        <p14:creationId xmlns:p14="http://schemas.microsoft.com/office/powerpoint/2010/main" val="23058154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Slide 53</a:t>
            </a:r>
          </a:p>
          <a:p>
            <a:pPr lvl="0"/>
            <a:endParaRPr lang="en-US"/>
          </a:p>
          <a:p>
            <a:pPr lvl="0"/>
            <a:r>
              <a:rPr lang="en-US"/>
              <a:t>Thank you for participating in this virtual class.</a:t>
            </a:r>
            <a:endParaRPr lang="fr-FR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59FC22A-815B-4E61-8E14-4ECF827640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 Expanded" panose="00000505000000000000" pitchFamily="2" charset="0"/>
              <a:ea typeface="+mn-ea"/>
              <a:cs typeface="+mn-cs"/>
            </a:endParaRPr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5D1D2066-F74D-4539-BF27-667F8AFC3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</p:spTree>
    <p:extLst>
      <p:ext uri="{BB962C8B-B14F-4D97-AF65-F5344CB8AC3E}">
        <p14:creationId xmlns:p14="http://schemas.microsoft.com/office/powerpoint/2010/main" val="5687930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 Expanded" panose="00000505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314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5615464" y="930080"/>
            <a:ext cx="4172984" cy="5364070"/>
          </a:xfrm>
        </p:spPr>
        <p:txBody>
          <a:bodyPr/>
          <a:lstStyle/>
          <a:p>
            <a:r>
              <a:rPr lang="en-US"/>
              <a:t>Explain the instructions for participating in this virtual classroom in good conditions</a:t>
            </a:r>
          </a:p>
          <a:p>
            <a:endParaRPr lang="en-US"/>
          </a:p>
          <a:p>
            <a:r>
              <a:rPr lang="en-US"/>
              <a:t>First, I will ask you to apply some operating rules:</a:t>
            </a:r>
          </a:p>
          <a:p>
            <a:r>
              <a:rPr lang="en-US"/>
              <a:t>-Turn on your camera to facilitate the interaction</a:t>
            </a:r>
          </a:p>
          <a:p>
            <a:r>
              <a:rPr lang="en-US"/>
              <a:t>-If possible, put your phone on standby so that you can concentrate 100% on what you are going to do and avoid being caught up in everyday life.</a:t>
            </a:r>
          </a:p>
          <a:p>
            <a:r>
              <a:rPr lang="en-US"/>
              <a:t>-Turn off your microphone if you are in a noisy environment to avoid interference</a:t>
            </a:r>
          </a:p>
          <a:p>
            <a:r>
              <a:rPr lang="en-US"/>
              <a:t>-Sit in a quiet place so as not to be disturbed</a:t>
            </a:r>
          </a:p>
          <a:p>
            <a:endParaRPr lang="en-US"/>
          </a:p>
          <a:p>
            <a:r>
              <a:rPr lang="en-US"/>
              <a:t>I also ask you to be kind, to listen to the other participants, to respect the confidentiality of the information you might exchange.</a:t>
            </a:r>
          </a:p>
          <a:p>
            <a:endParaRPr lang="en-US"/>
          </a:p>
          <a:p>
            <a:r>
              <a:rPr lang="en-US"/>
              <a:t>#click to go to next slide#</a:t>
            </a:r>
            <a:endParaRPr lang="fr-FR"/>
          </a:p>
        </p:txBody>
      </p:sp>
      <p:sp>
        <p:nvSpPr>
          <p:cNvPr id="83" name="Google Shape;83;p3:notes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 Expanded" panose="00000505000000000000" pitchFamily="2" charset="0"/>
              <a:ea typeface="+mn-ea"/>
              <a:cs typeface="+mn-cs"/>
            </a:endParaRP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5D35ADD-EC64-0360-7CB0-89C691A9E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0A5C07-A16A-6410-884D-045F27642BDD}"/>
              </a:ext>
            </a:extLst>
          </p:cNvPr>
          <p:cNvSpPr txBox="1"/>
          <p:nvPr/>
        </p:nvSpPr>
        <p:spPr>
          <a:xfrm>
            <a:off x="240762" y="3811841"/>
            <a:ext cx="4634653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Recall the rules of the virtual classroom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986C23-3C25-76E0-EB43-8733FA269548}"/>
              </a:ext>
            </a:extLst>
          </p:cNvPr>
          <p:cNvSpPr/>
          <p:nvPr/>
        </p:nvSpPr>
        <p:spPr>
          <a:xfrm>
            <a:off x="142952" y="3747501"/>
            <a:ext cx="5133731" cy="25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 Expanded" panose="00000505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6A20E-DDB0-4763-3408-E4E259E142F3}"/>
              </a:ext>
            </a:extLst>
          </p:cNvPr>
          <p:cNvSpPr txBox="1"/>
          <p:nvPr/>
        </p:nvSpPr>
        <p:spPr>
          <a:xfrm>
            <a:off x="142952" y="3317973"/>
            <a:ext cx="1986280" cy="336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Objective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 Expanded" panose="00000505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0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for the trainer:</a:t>
            </a:r>
          </a:p>
          <a:p>
            <a:r>
              <a:rPr lang="en-US"/>
              <a:t>This is a reminder of the key elements covered in the pre-requisite trainings. </a:t>
            </a:r>
          </a:p>
          <a:p>
            <a:endParaRPr lang="en-US"/>
          </a:p>
          <a:p>
            <a:r>
              <a:rPr lang="en-US"/>
              <a:t>Have a rhythm to keep the timing right </a:t>
            </a:r>
          </a:p>
          <a:p>
            <a:endParaRPr lang="en-US"/>
          </a:p>
          <a:p>
            <a:r>
              <a:rPr lang="en-US"/>
              <a:t>Time allowed for this sequence = 15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9E659-9F35-1380-44ED-FBDBF33E139E}"/>
              </a:ext>
            </a:extLst>
          </p:cNvPr>
          <p:cNvSpPr txBox="1"/>
          <p:nvPr/>
        </p:nvSpPr>
        <p:spPr>
          <a:xfrm>
            <a:off x="142952" y="3766101"/>
            <a:ext cx="4651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Make the link with the pre-requisite trainings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prstClr val="black"/>
                </a:solidFill>
                <a:latin typeface="Encode Sans Expanded" panose="00000505000000000000" pitchFamily="2" charset="0"/>
              </a:rPr>
              <a:t>P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ut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 the participants in a position to act as real "business advisers" when faced with the 2 client situations proposed in this VCT</a:t>
            </a:r>
          </a:p>
        </p:txBody>
      </p:sp>
    </p:spTree>
    <p:extLst>
      <p:ext uri="{BB962C8B-B14F-4D97-AF65-F5344CB8AC3E}">
        <p14:creationId xmlns:p14="http://schemas.microsoft.com/office/powerpoint/2010/main" val="2446897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latin typeface="Encode Sans Expanded"/>
              </a:rPr>
              <a:t>Objective: reminder of the B2B customer expectations</a:t>
            </a:r>
          </a:p>
          <a:p>
            <a:endParaRPr lang="en-US" sz="1100">
              <a:latin typeface="Encode Sans Expanded"/>
            </a:endParaRPr>
          </a:p>
          <a:p>
            <a:r>
              <a:rPr lang="en-US" sz="1100">
                <a:latin typeface="Encode Sans Expanded"/>
              </a:rPr>
              <a:t>B2B customers are looking for mobility solutions to run their business.</a:t>
            </a:r>
          </a:p>
          <a:p>
            <a:r>
              <a:rPr lang="en-US" sz="1100">
                <a:latin typeface="Encode Sans Expanded"/>
              </a:rPr>
              <a:t>For you, this means offering the right vehicle, being able to fit within the customer budget while maintaining your margins and offering value-added services</a:t>
            </a:r>
          </a:p>
          <a:p>
            <a:endParaRPr lang="en-US" sz="1100">
              <a:latin typeface="Encode Sans Expanded"/>
            </a:endParaRPr>
          </a:p>
          <a:p>
            <a:r>
              <a:rPr lang="en-US" sz="1100">
                <a:latin typeface="Encode Sans Expanded"/>
              </a:rPr>
              <a:t>You can differentiate yourself through services, but also through your ability to give </a:t>
            </a:r>
            <a:r>
              <a:rPr lang="en-US" sz="1100" err="1">
                <a:latin typeface="Encode Sans Expanded"/>
              </a:rPr>
              <a:t>personalised</a:t>
            </a:r>
            <a:r>
              <a:rPr lang="en-US" sz="1100">
                <a:latin typeface="Encode Sans Expanded"/>
              </a:rPr>
              <a:t> advice on the preferred mode of acquisition, considering the specific situation of each customer.</a:t>
            </a: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6B207-691D-4EE2-B9CC-9F376BF0DE6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57B73-F95B-4376-86DB-72D2CD8D304C}"/>
              </a:ext>
            </a:extLst>
          </p:cNvPr>
          <p:cNvSpPr txBox="1"/>
          <p:nvPr/>
        </p:nvSpPr>
        <p:spPr>
          <a:xfrm>
            <a:off x="142952" y="3785159"/>
            <a:ext cx="5079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Make the link with the VCT "business concerns" and the WBT "business </a:t>
            </a:r>
            <a:r>
              <a:rPr lang="en-US" sz="1200">
                <a:solidFill>
                  <a:prstClr val="black"/>
                </a:solidFill>
                <a:latin typeface="Encode Sans Expanded" panose="00000505000000000000" pitchFamily="2" charset="0"/>
              </a:rPr>
              <a:t>arguments of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 financial products".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 Expanded" panose="00000505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571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A094F92-336B-D2FD-E9DD-D8BBEEEA16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D6C5079-458C-D2B9-6A40-EC92345B9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latin typeface="Encode Sans Expanded"/>
              </a:rPr>
              <a:t>Objective: clarify and recall the business criteria</a:t>
            </a:r>
          </a:p>
          <a:p>
            <a:endParaRPr lang="en-US" sz="1100">
              <a:latin typeface="Encode Sans Expanded"/>
            </a:endParaRPr>
          </a:p>
          <a:p>
            <a:r>
              <a:rPr lang="en-US" sz="1100">
                <a:latin typeface="Encode Sans Expanded"/>
              </a:rPr>
              <a:t>Round table: the trainer asks the trainees to remind him of the concrete elements behind the 4 themes presented on the screen</a:t>
            </a:r>
          </a:p>
          <a:p>
            <a:endParaRPr lang="fr-BE" sz="1100">
              <a:latin typeface="Encode Sans Expanded"/>
            </a:endParaRPr>
          </a:p>
          <a:p>
            <a:r>
              <a:rPr lang="fr-BE" sz="1100">
                <a:solidFill>
                  <a:srgbClr val="FF0000"/>
                </a:solidFill>
                <a:latin typeface="Encode Sans Expanded"/>
              </a:rPr>
              <a:t>(country adaptation)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D2030A-5F4D-36B4-25EF-26661393763D}"/>
              </a:ext>
            </a:extLst>
          </p:cNvPr>
          <p:cNvSpPr txBox="1"/>
          <p:nvPr/>
        </p:nvSpPr>
        <p:spPr>
          <a:xfrm>
            <a:off x="205023" y="3785159"/>
            <a:ext cx="5050343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 Expanded" panose="00000505000000000000" pitchFamily="2" charset="0"/>
                <a:ea typeface="+mn-ea"/>
                <a:cs typeface="+mn-cs"/>
              </a:rPr>
              <a:t>Recall the notion of "business criteria".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7E6C7A5-E108-1F5D-42E7-102148D5B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5495" y="6477722"/>
            <a:ext cx="4303607" cy="342178"/>
          </a:xfrm>
        </p:spPr>
        <p:txBody>
          <a:bodyPr/>
          <a:lstStyle/>
          <a:p>
            <a:fld id="{DA46B207-691D-4EE2-B9CC-9F376BF0DE6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545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4013" y="469900"/>
            <a:ext cx="4792662" cy="2695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latin typeface="Encode Sans Expanded"/>
              </a:rPr>
              <a:t>Objective: make a link with the notions seen previously with an exercise in order to be ready for the practical cases</a:t>
            </a:r>
          </a:p>
          <a:p>
            <a:endParaRPr lang="en-US" sz="1100">
              <a:latin typeface="Encode Sans Expanded"/>
            </a:endParaRPr>
          </a:p>
          <a:p>
            <a:r>
              <a:rPr lang="en-US" sz="1100">
                <a:latin typeface="Encode Sans Expanded"/>
              </a:rPr>
              <a:t>Exercise</a:t>
            </a:r>
          </a:p>
          <a:p>
            <a:r>
              <a:rPr lang="en-US" sz="1100">
                <a:latin typeface="Encode Sans Expanded"/>
              </a:rPr>
              <a:t>The trainer asks the participants to briefly recall what is behind the notions of balance sheet, depreciation, profit and loss account, working capital and solvency</a:t>
            </a:r>
          </a:p>
          <a:p>
            <a:endParaRPr lang="en-US" sz="1100">
              <a:latin typeface="Encode Sans Expanded"/>
            </a:endParaRPr>
          </a:p>
          <a:p>
            <a:r>
              <a:rPr lang="en-US" sz="1100">
                <a:latin typeface="Encode Sans Expanded"/>
              </a:rPr>
              <a:t>The trainer then asks them to recall why these concepts are important</a:t>
            </a:r>
          </a:p>
          <a:p>
            <a:r>
              <a:rPr lang="en-US" sz="1100">
                <a:latin typeface="Encode Sans Expanded"/>
              </a:rPr>
              <a:t>=&gt; Because good advice can make the difference between a good decision and something that could bankrupt the company</a:t>
            </a:r>
            <a:endParaRPr lang="fr-BE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6B207-691D-4EE2-B9CC-9F376BF0DE64}" type="slidenum">
              <a:rPr lang="fr-FR" smtClean="0"/>
              <a:t>9</a:t>
            </a:fld>
            <a:endParaRPr lang="fr-FR"/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4F8F463E-1F31-DA78-6AA5-2CAA6D9622F3}"/>
              </a:ext>
            </a:extLst>
          </p:cNvPr>
          <p:cNvSpPr txBox="1"/>
          <p:nvPr/>
        </p:nvSpPr>
        <p:spPr>
          <a:xfrm>
            <a:off x="262606" y="3822846"/>
            <a:ext cx="458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Encode Sans Expanded" panose="00000505000000000000" pitchFamily="2" charset="0"/>
              </a:rPr>
              <a:t>Check</a:t>
            </a:r>
            <a:r>
              <a:rPr lang="en-US" sz="1200" b="0">
                <a:solidFill>
                  <a:schemeClr val="tx1"/>
                </a:solidFill>
                <a:latin typeface="Encode Sans Expanded" panose="00000505000000000000" pitchFamily="2" charset="0"/>
              </a:rPr>
              <a:t> with an exercise that your knowledge of the main management indicators used by your B2B customers is well </a:t>
            </a:r>
            <a:r>
              <a:rPr lang="en-US" sz="1200">
                <a:latin typeface="Encode Sans Expanded" panose="00000505000000000000" pitchFamily="2" charset="0"/>
              </a:rPr>
              <a:t>understood</a:t>
            </a:r>
            <a:endParaRPr lang="fr-BE" sz="1200" b="0">
              <a:solidFill>
                <a:schemeClr val="tx1"/>
              </a:solidFill>
              <a:latin typeface="Encode Sans Expanded" panose="000005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81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01D72-D317-48EB-8946-13EE8EFCE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822" y="2971777"/>
            <a:ext cx="5400000" cy="1800000"/>
          </a:xfrm>
        </p:spPr>
        <p:txBody>
          <a:bodyPr anchor="b"/>
          <a:lstStyle>
            <a:lvl1pPr>
              <a:defRPr sz="3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21B9EDF-81A4-4116-AE20-E6C846380D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2822" y="4838359"/>
            <a:ext cx="5400000" cy="1296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9608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96167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96167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62974"/>
            <a:ext cx="10800000" cy="486142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0" y="793216"/>
            <a:ext cx="10800000" cy="335964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82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02693427-0064-4C20-BB8A-3162AB9CD1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AADB-645B-4C3C-BFE7-89D1937EB4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94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96167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96167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296369"/>
            <a:ext cx="10800000" cy="492803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0" y="696268"/>
            <a:ext cx="10800000" cy="335964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126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351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96167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96167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296369"/>
            <a:ext cx="10800000" cy="492803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0" y="696268"/>
            <a:ext cx="10800000" cy="335964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9855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96167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96167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296369"/>
            <a:ext cx="10800000" cy="492803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</p:spTree>
    <p:extLst>
      <p:ext uri="{BB962C8B-B14F-4D97-AF65-F5344CB8AC3E}">
        <p14:creationId xmlns:p14="http://schemas.microsoft.com/office/powerpoint/2010/main" val="3281458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02693427-0064-4C20-BB8A-3162AB9CD1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AADB-645B-4C3C-BFE7-89D1937EB4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656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541" y="2223358"/>
            <a:ext cx="10416000" cy="2808160"/>
          </a:xfrm>
        </p:spPr>
        <p:txBody>
          <a:bodyPr anchor="ctr"/>
          <a:lstStyle>
            <a:lvl1pPr algn="l">
              <a:lnSpc>
                <a:spcPct val="90000"/>
              </a:lnSpc>
              <a:defRPr sz="4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6541" y="5138738"/>
            <a:ext cx="10416000" cy="648000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940954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9210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96167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96167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296369"/>
            <a:ext cx="10800000" cy="492803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0" y="696268"/>
            <a:ext cx="10800000" cy="335964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916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5EE01-F973-4120-91B8-34CAA765D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541" y="2223358"/>
            <a:ext cx="10416000" cy="2808160"/>
          </a:xfrm>
        </p:spPr>
        <p:txBody>
          <a:bodyPr anchor="ctr"/>
          <a:lstStyle>
            <a:lvl1pPr algn="l">
              <a:lnSpc>
                <a:spcPct val="90000"/>
              </a:lnSpc>
              <a:defRPr sz="47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EA671-FC71-4FFA-B81F-CABE73D6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6541" y="5138738"/>
            <a:ext cx="10416000" cy="648000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36756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96167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96167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296369"/>
            <a:ext cx="10800000" cy="492803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</p:spTree>
    <p:extLst>
      <p:ext uri="{BB962C8B-B14F-4D97-AF65-F5344CB8AC3E}">
        <p14:creationId xmlns:p14="http://schemas.microsoft.com/office/powerpoint/2010/main" val="1661434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02693427-0064-4C20-BB8A-3162AB9CD1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234AADB-645B-4C3C-BFE7-89D1937EB4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44984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4789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exte avec 1 photo verticale">
    <p:bg>
      <p:bgPr>
        <a:solidFill>
          <a:srgbClr val="283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289163C-313B-42AA-9721-7F710D454B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259349"/>
            <a:ext cx="9922669" cy="231190"/>
          </a:xfrm>
          <a:custGeom>
            <a:avLst/>
            <a:gdLst>
              <a:gd name="connsiteX0" fmla="*/ 9871824 w 9922669"/>
              <a:gd name="connsiteY0" fmla="*/ 163651 h 231190"/>
              <a:gd name="connsiteX1" fmla="*/ 9887880 w 9922669"/>
              <a:gd name="connsiteY1" fmla="*/ 179851 h 231190"/>
              <a:gd name="connsiteX2" fmla="*/ 9871824 w 9922669"/>
              <a:gd name="connsiteY2" fmla="*/ 196050 h 231190"/>
              <a:gd name="connsiteX3" fmla="*/ 9855768 w 9922669"/>
              <a:gd name="connsiteY3" fmla="*/ 179851 h 231190"/>
              <a:gd name="connsiteX4" fmla="*/ 9871824 w 9922669"/>
              <a:gd name="connsiteY4" fmla="*/ 163651 h 231190"/>
              <a:gd name="connsiteX5" fmla="*/ 9913303 w 9922669"/>
              <a:gd name="connsiteY5" fmla="*/ 137675 h 231190"/>
              <a:gd name="connsiteX6" fmla="*/ 9922669 w 9922669"/>
              <a:gd name="connsiteY6" fmla="*/ 146511 h 231190"/>
              <a:gd name="connsiteX7" fmla="*/ 9913303 w 9922669"/>
              <a:gd name="connsiteY7" fmla="*/ 155347 h 231190"/>
              <a:gd name="connsiteX8" fmla="*/ 9903936 w 9922669"/>
              <a:gd name="connsiteY8" fmla="*/ 146511 h 231190"/>
              <a:gd name="connsiteX9" fmla="*/ 9913303 w 9922669"/>
              <a:gd name="connsiteY9" fmla="*/ 137675 h 231190"/>
              <a:gd name="connsiteX10" fmla="*/ 9871824 w 9922669"/>
              <a:gd name="connsiteY10" fmla="*/ 98710 h 231190"/>
              <a:gd name="connsiteX11" fmla="*/ 9887880 w 9922669"/>
              <a:gd name="connsiteY11" fmla="*/ 114910 h 231190"/>
              <a:gd name="connsiteX12" fmla="*/ 9871824 w 9922669"/>
              <a:gd name="connsiteY12" fmla="*/ 131109 h 231190"/>
              <a:gd name="connsiteX13" fmla="*/ 9855768 w 9922669"/>
              <a:gd name="connsiteY13" fmla="*/ 114910 h 231190"/>
              <a:gd name="connsiteX14" fmla="*/ 9871824 w 9922669"/>
              <a:gd name="connsiteY14" fmla="*/ 98710 h 231190"/>
              <a:gd name="connsiteX15" fmla="*/ 9913303 w 9922669"/>
              <a:gd name="connsiteY15" fmla="*/ 70136 h 231190"/>
              <a:gd name="connsiteX16" fmla="*/ 9922669 w 9922669"/>
              <a:gd name="connsiteY16" fmla="*/ 78972 h 231190"/>
              <a:gd name="connsiteX17" fmla="*/ 9913303 w 9922669"/>
              <a:gd name="connsiteY17" fmla="*/ 87808 h 231190"/>
              <a:gd name="connsiteX18" fmla="*/ 9903936 w 9922669"/>
              <a:gd name="connsiteY18" fmla="*/ 78972 h 231190"/>
              <a:gd name="connsiteX19" fmla="*/ 9913303 w 9922669"/>
              <a:gd name="connsiteY19" fmla="*/ 70136 h 231190"/>
              <a:gd name="connsiteX20" fmla="*/ 9871824 w 9922669"/>
              <a:gd name="connsiteY20" fmla="*/ 35068 h 231190"/>
              <a:gd name="connsiteX21" fmla="*/ 9887880 w 9922669"/>
              <a:gd name="connsiteY21" fmla="*/ 51267 h 231190"/>
              <a:gd name="connsiteX22" fmla="*/ 9871824 w 9922669"/>
              <a:gd name="connsiteY22" fmla="*/ 67467 h 231190"/>
              <a:gd name="connsiteX23" fmla="*/ 9855768 w 9922669"/>
              <a:gd name="connsiteY23" fmla="*/ 51267 h 231190"/>
              <a:gd name="connsiteX24" fmla="*/ 9871824 w 9922669"/>
              <a:gd name="connsiteY24" fmla="*/ 35068 h 231190"/>
              <a:gd name="connsiteX25" fmla="*/ 0 w 9922669"/>
              <a:gd name="connsiteY25" fmla="*/ 0 h 231190"/>
              <a:gd name="connsiteX26" fmla="*/ 9824680 w 9922669"/>
              <a:gd name="connsiteY26" fmla="*/ 0 h 231190"/>
              <a:gd name="connsiteX27" fmla="*/ 9843726 w 9922669"/>
              <a:gd name="connsiteY27" fmla="*/ 19266 h 231190"/>
              <a:gd name="connsiteX28" fmla="*/ 9824680 w 9922669"/>
              <a:gd name="connsiteY28" fmla="*/ 38532 h 231190"/>
              <a:gd name="connsiteX29" fmla="*/ 9811982 w 9922669"/>
              <a:gd name="connsiteY29" fmla="*/ 51376 h 231190"/>
              <a:gd name="connsiteX30" fmla="*/ 9824680 w 9922669"/>
              <a:gd name="connsiteY30" fmla="*/ 67431 h 231190"/>
              <a:gd name="connsiteX31" fmla="*/ 9843726 w 9922669"/>
              <a:gd name="connsiteY31" fmla="*/ 83485 h 231190"/>
              <a:gd name="connsiteX32" fmla="*/ 9827855 w 9922669"/>
              <a:gd name="connsiteY32" fmla="*/ 102751 h 231190"/>
              <a:gd name="connsiteX33" fmla="*/ 9824680 w 9922669"/>
              <a:gd name="connsiteY33" fmla="*/ 102751 h 231190"/>
              <a:gd name="connsiteX34" fmla="*/ 9811982 w 9922669"/>
              <a:gd name="connsiteY34" fmla="*/ 115595 h 231190"/>
              <a:gd name="connsiteX35" fmla="*/ 9824680 w 9922669"/>
              <a:gd name="connsiteY35" fmla="*/ 131650 h 231190"/>
              <a:gd name="connsiteX36" fmla="*/ 9843726 w 9922669"/>
              <a:gd name="connsiteY36" fmla="*/ 147705 h 231190"/>
              <a:gd name="connsiteX37" fmla="*/ 9824680 w 9922669"/>
              <a:gd name="connsiteY37" fmla="*/ 166971 h 231190"/>
              <a:gd name="connsiteX38" fmla="*/ 9811982 w 9922669"/>
              <a:gd name="connsiteY38" fmla="*/ 183025 h 231190"/>
              <a:gd name="connsiteX39" fmla="*/ 9824680 w 9922669"/>
              <a:gd name="connsiteY39" fmla="*/ 195869 h 231190"/>
              <a:gd name="connsiteX40" fmla="*/ 9843726 w 9922669"/>
              <a:gd name="connsiteY40" fmla="*/ 215135 h 231190"/>
              <a:gd name="connsiteX41" fmla="*/ 9824680 w 9922669"/>
              <a:gd name="connsiteY41" fmla="*/ 231190 h 231190"/>
              <a:gd name="connsiteX42" fmla="*/ 0 w 9922669"/>
              <a:gd name="connsiteY42" fmla="*/ 231190 h 231190"/>
              <a:gd name="connsiteX43" fmla="*/ 0 w 9922669"/>
              <a:gd name="connsiteY43" fmla="*/ 0 h 23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922669" h="231190">
                <a:moveTo>
                  <a:pt x="9871824" y="163651"/>
                </a:moveTo>
                <a:cubicBezTo>
                  <a:pt x="9880691" y="163651"/>
                  <a:pt x="9887880" y="170904"/>
                  <a:pt x="9887880" y="179851"/>
                </a:cubicBezTo>
                <a:cubicBezTo>
                  <a:pt x="9887880" y="188797"/>
                  <a:pt x="9880691" y="196050"/>
                  <a:pt x="9871824" y="196050"/>
                </a:cubicBezTo>
                <a:cubicBezTo>
                  <a:pt x="9862956" y="196050"/>
                  <a:pt x="9855768" y="188797"/>
                  <a:pt x="9855768" y="179851"/>
                </a:cubicBezTo>
                <a:cubicBezTo>
                  <a:pt x="9855768" y="170904"/>
                  <a:pt x="9862956" y="163651"/>
                  <a:pt x="9871824" y="163651"/>
                </a:cubicBezTo>
                <a:close/>
                <a:moveTo>
                  <a:pt x="9913303" y="137675"/>
                </a:moveTo>
                <a:cubicBezTo>
                  <a:pt x="9918476" y="137675"/>
                  <a:pt x="9922669" y="141631"/>
                  <a:pt x="9922669" y="146511"/>
                </a:cubicBezTo>
                <a:cubicBezTo>
                  <a:pt x="9922669" y="151391"/>
                  <a:pt x="9918476" y="155347"/>
                  <a:pt x="9913303" y="155347"/>
                </a:cubicBezTo>
                <a:cubicBezTo>
                  <a:pt x="9908129" y="155347"/>
                  <a:pt x="9903936" y="151391"/>
                  <a:pt x="9903936" y="146511"/>
                </a:cubicBezTo>
                <a:cubicBezTo>
                  <a:pt x="9903936" y="141631"/>
                  <a:pt x="9908129" y="137675"/>
                  <a:pt x="9913303" y="137675"/>
                </a:cubicBezTo>
                <a:close/>
                <a:moveTo>
                  <a:pt x="9871824" y="98710"/>
                </a:moveTo>
                <a:cubicBezTo>
                  <a:pt x="9880691" y="98710"/>
                  <a:pt x="9887880" y="105963"/>
                  <a:pt x="9887880" y="114910"/>
                </a:cubicBezTo>
                <a:cubicBezTo>
                  <a:pt x="9887880" y="123856"/>
                  <a:pt x="9880691" y="131109"/>
                  <a:pt x="9871824" y="131109"/>
                </a:cubicBezTo>
                <a:cubicBezTo>
                  <a:pt x="9862956" y="131109"/>
                  <a:pt x="9855768" y="123856"/>
                  <a:pt x="9855768" y="114910"/>
                </a:cubicBezTo>
                <a:cubicBezTo>
                  <a:pt x="9855768" y="105963"/>
                  <a:pt x="9862956" y="98710"/>
                  <a:pt x="9871824" y="98710"/>
                </a:cubicBezTo>
                <a:close/>
                <a:moveTo>
                  <a:pt x="9913303" y="70136"/>
                </a:moveTo>
                <a:cubicBezTo>
                  <a:pt x="9918476" y="70136"/>
                  <a:pt x="9922669" y="74092"/>
                  <a:pt x="9922669" y="78972"/>
                </a:cubicBezTo>
                <a:cubicBezTo>
                  <a:pt x="9922669" y="83853"/>
                  <a:pt x="9918476" y="87808"/>
                  <a:pt x="9913303" y="87808"/>
                </a:cubicBezTo>
                <a:cubicBezTo>
                  <a:pt x="9908129" y="87808"/>
                  <a:pt x="9903936" y="83853"/>
                  <a:pt x="9903936" y="78972"/>
                </a:cubicBezTo>
                <a:cubicBezTo>
                  <a:pt x="9903936" y="74092"/>
                  <a:pt x="9908129" y="70136"/>
                  <a:pt x="9913303" y="70136"/>
                </a:cubicBezTo>
                <a:close/>
                <a:moveTo>
                  <a:pt x="9871824" y="35068"/>
                </a:moveTo>
                <a:cubicBezTo>
                  <a:pt x="9880691" y="35068"/>
                  <a:pt x="9887880" y="42321"/>
                  <a:pt x="9887880" y="51267"/>
                </a:cubicBezTo>
                <a:cubicBezTo>
                  <a:pt x="9887880" y="60214"/>
                  <a:pt x="9880691" y="67467"/>
                  <a:pt x="9871824" y="67467"/>
                </a:cubicBezTo>
                <a:cubicBezTo>
                  <a:pt x="9862956" y="67467"/>
                  <a:pt x="9855768" y="60214"/>
                  <a:pt x="9855768" y="51267"/>
                </a:cubicBezTo>
                <a:cubicBezTo>
                  <a:pt x="9855768" y="42321"/>
                  <a:pt x="9862956" y="35068"/>
                  <a:pt x="9871824" y="3506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9824680" y="0"/>
                </a:cubicBezTo>
                <a:cubicBezTo>
                  <a:pt x="9837377" y="0"/>
                  <a:pt x="9843726" y="9633"/>
                  <a:pt x="9843726" y="19266"/>
                </a:cubicBezTo>
                <a:cubicBezTo>
                  <a:pt x="9843726" y="28899"/>
                  <a:pt x="9837377" y="38532"/>
                  <a:pt x="9824680" y="38532"/>
                </a:cubicBezTo>
                <a:cubicBezTo>
                  <a:pt x="9818331" y="38532"/>
                  <a:pt x="9811982" y="44954"/>
                  <a:pt x="9811982" y="51376"/>
                </a:cubicBezTo>
                <a:cubicBezTo>
                  <a:pt x="9811982" y="57798"/>
                  <a:pt x="9818331" y="64219"/>
                  <a:pt x="9824680" y="67431"/>
                </a:cubicBezTo>
                <a:cubicBezTo>
                  <a:pt x="9837377" y="67431"/>
                  <a:pt x="9843726" y="73852"/>
                  <a:pt x="9843726" y="83485"/>
                </a:cubicBezTo>
                <a:cubicBezTo>
                  <a:pt x="9843726" y="93118"/>
                  <a:pt x="9837377" y="102751"/>
                  <a:pt x="9827855" y="102751"/>
                </a:cubicBezTo>
                <a:cubicBezTo>
                  <a:pt x="9827855" y="102751"/>
                  <a:pt x="9827855" y="102751"/>
                  <a:pt x="9824680" y="102751"/>
                </a:cubicBezTo>
                <a:cubicBezTo>
                  <a:pt x="9818331" y="102751"/>
                  <a:pt x="9811982" y="109173"/>
                  <a:pt x="9811982" y="115595"/>
                </a:cubicBezTo>
                <a:cubicBezTo>
                  <a:pt x="9811982" y="125228"/>
                  <a:pt x="9818331" y="131650"/>
                  <a:pt x="9824680" y="131650"/>
                </a:cubicBezTo>
                <a:cubicBezTo>
                  <a:pt x="9837377" y="131650"/>
                  <a:pt x="9843726" y="138072"/>
                  <a:pt x="9843726" y="147705"/>
                </a:cubicBezTo>
                <a:cubicBezTo>
                  <a:pt x="9843726" y="160549"/>
                  <a:pt x="9837377" y="166971"/>
                  <a:pt x="9824680" y="166971"/>
                </a:cubicBezTo>
                <a:cubicBezTo>
                  <a:pt x="9818331" y="166971"/>
                  <a:pt x="9811982" y="173392"/>
                  <a:pt x="9811982" y="183025"/>
                </a:cubicBezTo>
                <a:cubicBezTo>
                  <a:pt x="9811982" y="189448"/>
                  <a:pt x="9818331" y="195869"/>
                  <a:pt x="9824680" y="195869"/>
                </a:cubicBezTo>
                <a:cubicBezTo>
                  <a:pt x="9837377" y="195869"/>
                  <a:pt x="9843726" y="205502"/>
                  <a:pt x="9843726" y="215135"/>
                </a:cubicBezTo>
                <a:cubicBezTo>
                  <a:pt x="9843726" y="224768"/>
                  <a:pt x="9837377" y="231190"/>
                  <a:pt x="9824680" y="231190"/>
                </a:cubicBezTo>
                <a:cubicBezTo>
                  <a:pt x="9824680" y="231190"/>
                  <a:pt x="9824680" y="231190"/>
                  <a:pt x="0" y="231190"/>
                </a:cubicBezTo>
                <a:cubicBezTo>
                  <a:pt x="0" y="231190"/>
                  <a:pt x="0" y="23119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54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454978" y="717550"/>
            <a:ext cx="10456862" cy="37941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pour une image  2"/>
          <p:cNvSpPr>
            <a:spLocks noGrp="1" noChangeAspect="1"/>
          </p:cNvSpPr>
          <p:nvPr>
            <p:ph type="pic" sz="quarter" idx="17"/>
          </p:nvPr>
        </p:nvSpPr>
        <p:spPr>
          <a:xfrm>
            <a:off x="11264618" y="42938"/>
            <a:ext cx="896386" cy="86191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8"/>
          </p:nvPr>
        </p:nvSpPr>
        <p:spPr>
          <a:xfrm>
            <a:off x="515938" y="1395413"/>
            <a:ext cx="11091862" cy="47117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6027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exte avec 1 photo verticale">
    <p:bg>
      <p:bgPr>
        <a:solidFill>
          <a:srgbClr val="283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289163C-313B-42AA-9721-7F710D454B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259349"/>
            <a:ext cx="9922669" cy="231190"/>
          </a:xfrm>
          <a:custGeom>
            <a:avLst/>
            <a:gdLst>
              <a:gd name="connsiteX0" fmla="*/ 9871824 w 9922669"/>
              <a:gd name="connsiteY0" fmla="*/ 163651 h 231190"/>
              <a:gd name="connsiteX1" fmla="*/ 9887880 w 9922669"/>
              <a:gd name="connsiteY1" fmla="*/ 179851 h 231190"/>
              <a:gd name="connsiteX2" fmla="*/ 9871824 w 9922669"/>
              <a:gd name="connsiteY2" fmla="*/ 196050 h 231190"/>
              <a:gd name="connsiteX3" fmla="*/ 9855768 w 9922669"/>
              <a:gd name="connsiteY3" fmla="*/ 179851 h 231190"/>
              <a:gd name="connsiteX4" fmla="*/ 9871824 w 9922669"/>
              <a:gd name="connsiteY4" fmla="*/ 163651 h 231190"/>
              <a:gd name="connsiteX5" fmla="*/ 9913303 w 9922669"/>
              <a:gd name="connsiteY5" fmla="*/ 137675 h 231190"/>
              <a:gd name="connsiteX6" fmla="*/ 9922669 w 9922669"/>
              <a:gd name="connsiteY6" fmla="*/ 146511 h 231190"/>
              <a:gd name="connsiteX7" fmla="*/ 9913303 w 9922669"/>
              <a:gd name="connsiteY7" fmla="*/ 155347 h 231190"/>
              <a:gd name="connsiteX8" fmla="*/ 9903936 w 9922669"/>
              <a:gd name="connsiteY8" fmla="*/ 146511 h 231190"/>
              <a:gd name="connsiteX9" fmla="*/ 9913303 w 9922669"/>
              <a:gd name="connsiteY9" fmla="*/ 137675 h 231190"/>
              <a:gd name="connsiteX10" fmla="*/ 9871824 w 9922669"/>
              <a:gd name="connsiteY10" fmla="*/ 98710 h 231190"/>
              <a:gd name="connsiteX11" fmla="*/ 9887880 w 9922669"/>
              <a:gd name="connsiteY11" fmla="*/ 114910 h 231190"/>
              <a:gd name="connsiteX12" fmla="*/ 9871824 w 9922669"/>
              <a:gd name="connsiteY12" fmla="*/ 131109 h 231190"/>
              <a:gd name="connsiteX13" fmla="*/ 9855768 w 9922669"/>
              <a:gd name="connsiteY13" fmla="*/ 114910 h 231190"/>
              <a:gd name="connsiteX14" fmla="*/ 9871824 w 9922669"/>
              <a:gd name="connsiteY14" fmla="*/ 98710 h 231190"/>
              <a:gd name="connsiteX15" fmla="*/ 9913303 w 9922669"/>
              <a:gd name="connsiteY15" fmla="*/ 70136 h 231190"/>
              <a:gd name="connsiteX16" fmla="*/ 9922669 w 9922669"/>
              <a:gd name="connsiteY16" fmla="*/ 78972 h 231190"/>
              <a:gd name="connsiteX17" fmla="*/ 9913303 w 9922669"/>
              <a:gd name="connsiteY17" fmla="*/ 87808 h 231190"/>
              <a:gd name="connsiteX18" fmla="*/ 9903936 w 9922669"/>
              <a:gd name="connsiteY18" fmla="*/ 78972 h 231190"/>
              <a:gd name="connsiteX19" fmla="*/ 9913303 w 9922669"/>
              <a:gd name="connsiteY19" fmla="*/ 70136 h 231190"/>
              <a:gd name="connsiteX20" fmla="*/ 9871824 w 9922669"/>
              <a:gd name="connsiteY20" fmla="*/ 35068 h 231190"/>
              <a:gd name="connsiteX21" fmla="*/ 9887880 w 9922669"/>
              <a:gd name="connsiteY21" fmla="*/ 51267 h 231190"/>
              <a:gd name="connsiteX22" fmla="*/ 9871824 w 9922669"/>
              <a:gd name="connsiteY22" fmla="*/ 67467 h 231190"/>
              <a:gd name="connsiteX23" fmla="*/ 9855768 w 9922669"/>
              <a:gd name="connsiteY23" fmla="*/ 51267 h 231190"/>
              <a:gd name="connsiteX24" fmla="*/ 9871824 w 9922669"/>
              <a:gd name="connsiteY24" fmla="*/ 35068 h 231190"/>
              <a:gd name="connsiteX25" fmla="*/ 0 w 9922669"/>
              <a:gd name="connsiteY25" fmla="*/ 0 h 231190"/>
              <a:gd name="connsiteX26" fmla="*/ 9824680 w 9922669"/>
              <a:gd name="connsiteY26" fmla="*/ 0 h 231190"/>
              <a:gd name="connsiteX27" fmla="*/ 9843726 w 9922669"/>
              <a:gd name="connsiteY27" fmla="*/ 19266 h 231190"/>
              <a:gd name="connsiteX28" fmla="*/ 9824680 w 9922669"/>
              <a:gd name="connsiteY28" fmla="*/ 38532 h 231190"/>
              <a:gd name="connsiteX29" fmla="*/ 9811982 w 9922669"/>
              <a:gd name="connsiteY29" fmla="*/ 51376 h 231190"/>
              <a:gd name="connsiteX30" fmla="*/ 9824680 w 9922669"/>
              <a:gd name="connsiteY30" fmla="*/ 67431 h 231190"/>
              <a:gd name="connsiteX31" fmla="*/ 9843726 w 9922669"/>
              <a:gd name="connsiteY31" fmla="*/ 83485 h 231190"/>
              <a:gd name="connsiteX32" fmla="*/ 9827855 w 9922669"/>
              <a:gd name="connsiteY32" fmla="*/ 102751 h 231190"/>
              <a:gd name="connsiteX33" fmla="*/ 9824680 w 9922669"/>
              <a:gd name="connsiteY33" fmla="*/ 102751 h 231190"/>
              <a:gd name="connsiteX34" fmla="*/ 9811982 w 9922669"/>
              <a:gd name="connsiteY34" fmla="*/ 115595 h 231190"/>
              <a:gd name="connsiteX35" fmla="*/ 9824680 w 9922669"/>
              <a:gd name="connsiteY35" fmla="*/ 131650 h 231190"/>
              <a:gd name="connsiteX36" fmla="*/ 9843726 w 9922669"/>
              <a:gd name="connsiteY36" fmla="*/ 147705 h 231190"/>
              <a:gd name="connsiteX37" fmla="*/ 9824680 w 9922669"/>
              <a:gd name="connsiteY37" fmla="*/ 166971 h 231190"/>
              <a:gd name="connsiteX38" fmla="*/ 9811982 w 9922669"/>
              <a:gd name="connsiteY38" fmla="*/ 183025 h 231190"/>
              <a:gd name="connsiteX39" fmla="*/ 9824680 w 9922669"/>
              <a:gd name="connsiteY39" fmla="*/ 195869 h 231190"/>
              <a:gd name="connsiteX40" fmla="*/ 9843726 w 9922669"/>
              <a:gd name="connsiteY40" fmla="*/ 215135 h 231190"/>
              <a:gd name="connsiteX41" fmla="*/ 9824680 w 9922669"/>
              <a:gd name="connsiteY41" fmla="*/ 231190 h 231190"/>
              <a:gd name="connsiteX42" fmla="*/ 0 w 9922669"/>
              <a:gd name="connsiteY42" fmla="*/ 231190 h 231190"/>
              <a:gd name="connsiteX43" fmla="*/ 0 w 9922669"/>
              <a:gd name="connsiteY43" fmla="*/ 0 h 23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922669" h="231190">
                <a:moveTo>
                  <a:pt x="9871824" y="163651"/>
                </a:moveTo>
                <a:cubicBezTo>
                  <a:pt x="9880691" y="163651"/>
                  <a:pt x="9887880" y="170904"/>
                  <a:pt x="9887880" y="179851"/>
                </a:cubicBezTo>
                <a:cubicBezTo>
                  <a:pt x="9887880" y="188797"/>
                  <a:pt x="9880691" y="196050"/>
                  <a:pt x="9871824" y="196050"/>
                </a:cubicBezTo>
                <a:cubicBezTo>
                  <a:pt x="9862956" y="196050"/>
                  <a:pt x="9855768" y="188797"/>
                  <a:pt x="9855768" y="179851"/>
                </a:cubicBezTo>
                <a:cubicBezTo>
                  <a:pt x="9855768" y="170904"/>
                  <a:pt x="9862956" y="163651"/>
                  <a:pt x="9871824" y="163651"/>
                </a:cubicBezTo>
                <a:close/>
                <a:moveTo>
                  <a:pt x="9913303" y="137675"/>
                </a:moveTo>
                <a:cubicBezTo>
                  <a:pt x="9918476" y="137675"/>
                  <a:pt x="9922669" y="141631"/>
                  <a:pt x="9922669" y="146511"/>
                </a:cubicBezTo>
                <a:cubicBezTo>
                  <a:pt x="9922669" y="151391"/>
                  <a:pt x="9918476" y="155347"/>
                  <a:pt x="9913303" y="155347"/>
                </a:cubicBezTo>
                <a:cubicBezTo>
                  <a:pt x="9908129" y="155347"/>
                  <a:pt x="9903936" y="151391"/>
                  <a:pt x="9903936" y="146511"/>
                </a:cubicBezTo>
                <a:cubicBezTo>
                  <a:pt x="9903936" y="141631"/>
                  <a:pt x="9908129" y="137675"/>
                  <a:pt x="9913303" y="137675"/>
                </a:cubicBezTo>
                <a:close/>
                <a:moveTo>
                  <a:pt x="9871824" y="98710"/>
                </a:moveTo>
                <a:cubicBezTo>
                  <a:pt x="9880691" y="98710"/>
                  <a:pt x="9887880" y="105963"/>
                  <a:pt x="9887880" y="114910"/>
                </a:cubicBezTo>
                <a:cubicBezTo>
                  <a:pt x="9887880" y="123856"/>
                  <a:pt x="9880691" y="131109"/>
                  <a:pt x="9871824" y="131109"/>
                </a:cubicBezTo>
                <a:cubicBezTo>
                  <a:pt x="9862956" y="131109"/>
                  <a:pt x="9855768" y="123856"/>
                  <a:pt x="9855768" y="114910"/>
                </a:cubicBezTo>
                <a:cubicBezTo>
                  <a:pt x="9855768" y="105963"/>
                  <a:pt x="9862956" y="98710"/>
                  <a:pt x="9871824" y="98710"/>
                </a:cubicBezTo>
                <a:close/>
                <a:moveTo>
                  <a:pt x="9913303" y="70136"/>
                </a:moveTo>
                <a:cubicBezTo>
                  <a:pt x="9918476" y="70136"/>
                  <a:pt x="9922669" y="74092"/>
                  <a:pt x="9922669" y="78972"/>
                </a:cubicBezTo>
                <a:cubicBezTo>
                  <a:pt x="9922669" y="83853"/>
                  <a:pt x="9918476" y="87808"/>
                  <a:pt x="9913303" y="87808"/>
                </a:cubicBezTo>
                <a:cubicBezTo>
                  <a:pt x="9908129" y="87808"/>
                  <a:pt x="9903936" y="83853"/>
                  <a:pt x="9903936" y="78972"/>
                </a:cubicBezTo>
                <a:cubicBezTo>
                  <a:pt x="9903936" y="74092"/>
                  <a:pt x="9908129" y="70136"/>
                  <a:pt x="9913303" y="70136"/>
                </a:cubicBezTo>
                <a:close/>
                <a:moveTo>
                  <a:pt x="9871824" y="35068"/>
                </a:moveTo>
                <a:cubicBezTo>
                  <a:pt x="9880691" y="35068"/>
                  <a:pt x="9887880" y="42321"/>
                  <a:pt x="9887880" y="51267"/>
                </a:cubicBezTo>
                <a:cubicBezTo>
                  <a:pt x="9887880" y="60214"/>
                  <a:pt x="9880691" y="67467"/>
                  <a:pt x="9871824" y="67467"/>
                </a:cubicBezTo>
                <a:cubicBezTo>
                  <a:pt x="9862956" y="67467"/>
                  <a:pt x="9855768" y="60214"/>
                  <a:pt x="9855768" y="51267"/>
                </a:cubicBezTo>
                <a:cubicBezTo>
                  <a:pt x="9855768" y="42321"/>
                  <a:pt x="9862956" y="35068"/>
                  <a:pt x="9871824" y="3506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9824680" y="0"/>
                </a:cubicBezTo>
                <a:cubicBezTo>
                  <a:pt x="9837377" y="0"/>
                  <a:pt x="9843726" y="9633"/>
                  <a:pt x="9843726" y="19266"/>
                </a:cubicBezTo>
                <a:cubicBezTo>
                  <a:pt x="9843726" y="28899"/>
                  <a:pt x="9837377" y="38532"/>
                  <a:pt x="9824680" y="38532"/>
                </a:cubicBezTo>
                <a:cubicBezTo>
                  <a:pt x="9818331" y="38532"/>
                  <a:pt x="9811982" y="44954"/>
                  <a:pt x="9811982" y="51376"/>
                </a:cubicBezTo>
                <a:cubicBezTo>
                  <a:pt x="9811982" y="57798"/>
                  <a:pt x="9818331" y="64219"/>
                  <a:pt x="9824680" y="67431"/>
                </a:cubicBezTo>
                <a:cubicBezTo>
                  <a:pt x="9837377" y="67431"/>
                  <a:pt x="9843726" y="73852"/>
                  <a:pt x="9843726" y="83485"/>
                </a:cubicBezTo>
                <a:cubicBezTo>
                  <a:pt x="9843726" y="93118"/>
                  <a:pt x="9837377" y="102751"/>
                  <a:pt x="9827855" y="102751"/>
                </a:cubicBezTo>
                <a:cubicBezTo>
                  <a:pt x="9827855" y="102751"/>
                  <a:pt x="9827855" y="102751"/>
                  <a:pt x="9824680" y="102751"/>
                </a:cubicBezTo>
                <a:cubicBezTo>
                  <a:pt x="9818331" y="102751"/>
                  <a:pt x="9811982" y="109173"/>
                  <a:pt x="9811982" y="115595"/>
                </a:cubicBezTo>
                <a:cubicBezTo>
                  <a:pt x="9811982" y="125228"/>
                  <a:pt x="9818331" y="131650"/>
                  <a:pt x="9824680" y="131650"/>
                </a:cubicBezTo>
                <a:cubicBezTo>
                  <a:pt x="9837377" y="131650"/>
                  <a:pt x="9843726" y="138072"/>
                  <a:pt x="9843726" y="147705"/>
                </a:cubicBezTo>
                <a:cubicBezTo>
                  <a:pt x="9843726" y="160549"/>
                  <a:pt x="9837377" y="166971"/>
                  <a:pt x="9824680" y="166971"/>
                </a:cubicBezTo>
                <a:cubicBezTo>
                  <a:pt x="9818331" y="166971"/>
                  <a:pt x="9811982" y="173392"/>
                  <a:pt x="9811982" y="183025"/>
                </a:cubicBezTo>
                <a:cubicBezTo>
                  <a:pt x="9811982" y="189448"/>
                  <a:pt x="9818331" y="195869"/>
                  <a:pt x="9824680" y="195869"/>
                </a:cubicBezTo>
                <a:cubicBezTo>
                  <a:pt x="9837377" y="195869"/>
                  <a:pt x="9843726" y="205502"/>
                  <a:pt x="9843726" y="215135"/>
                </a:cubicBezTo>
                <a:cubicBezTo>
                  <a:pt x="9843726" y="224768"/>
                  <a:pt x="9837377" y="231190"/>
                  <a:pt x="9824680" y="231190"/>
                </a:cubicBezTo>
                <a:cubicBezTo>
                  <a:pt x="9824680" y="231190"/>
                  <a:pt x="9824680" y="231190"/>
                  <a:pt x="0" y="231190"/>
                </a:cubicBezTo>
                <a:cubicBezTo>
                  <a:pt x="0" y="231190"/>
                  <a:pt x="0" y="23119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54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454978" y="717550"/>
            <a:ext cx="10456862" cy="37941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pour une image  2"/>
          <p:cNvSpPr>
            <a:spLocks noGrp="1" noChangeAspect="1"/>
          </p:cNvSpPr>
          <p:nvPr>
            <p:ph type="pic" sz="quarter" idx="17"/>
          </p:nvPr>
        </p:nvSpPr>
        <p:spPr>
          <a:xfrm>
            <a:off x="11264618" y="42938"/>
            <a:ext cx="896386" cy="86191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8"/>
          </p:nvPr>
        </p:nvSpPr>
        <p:spPr>
          <a:xfrm>
            <a:off x="515938" y="1395413"/>
            <a:ext cx="11091862" cy="47117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45978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897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96167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96167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62974"/>
            <a:ext cx="10800000" cy="486142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0" y="827722"/>
            <a:ext cx="10800000" cy="335964"/>
          </a:xfrm>
        </p:spPr>
        <p:txBody>
          <a:bodyPr/>
          <a:lstStyle>
            <a:lvl1pPr algn="r">
              <a:defRPr sz="14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51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96167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96167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62974"/>
            <a:ext cx="10800000" cy="486142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</p:spTree>
    <p:extLst>
      <p:ext uri="{BB962C8B-B14F-4D97-AF65-F5344CB8AC3E}">
        <p14:creationId xmlns:p14="http://schemas.microsoft.com/office/powerpoint/2010/main" val="1586518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exte avec 1 photo verticale">
    <p:bg>
      <p:bgPr>
        <a:solidFill>
          <a:srgbClr val="283C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289163C-313B-42AA-9721-7F710D454B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259349"/>
            <a:ext cx="9922669" cy="231190"/>
          </a:xfrm>
          <a:custGeom>
            <a:avLst/>
            <a:gdLst>
              <a:gd name="connsiteX0" fmla="*/ 9871824 w 9922669"/>
              <a:gd name="connsiteY0" fmla="*/ 163651 h 231190"/>
              <a:gd name="connsiteX1" fmla="*/ 9887880 w 9922669"/>
              <a:gd name="connsiteY1" fmla="*/ 179851 h 231190"/>
              <a:gd name="connsiteX2" fmla="*/ 9871824 w 9922669"/>
              <a:gd name="connsiteY2" fmla="*/ 196050 h 231190"/>
              <a:gd name="connsiteX3" fmla="*/ 9855768 w 9922669"/>
              <a:gd name="connsiteY3" fmla="*/ 179851 h 231190"/>
              <a:gd name="connsiteX4" fmla="*/ 9871824 w 9922669"/>
              <a:gd name="connsiteY4" fmla="*/ 163651 h 231190"/>
              <a:gd name="connsiteX5" fmla="*/ 9913303 w 9922669"/>
              <a:gd name="connsiteY5" fmla="*/ 137675 h 231190"/>
              <a:gd name="connsiteX6" fmla="*/ 9922669 w 9922669"/>
              <a:gd name="connsiteY6" fmla="*/ 146511 h 231190"/>
              <a:gd name="connsiteX7" fmla="*/ 9913303 w 9922669"/>
              <a:gd name="connsiteY7" fmla="*/ 155347 h 231190"/>
              <a:gd name="connsiteX8" fmla="*/ 9903936 w 9922669"/>
              <a:gd name="connsiteY8" fmla="*/ 146511 h 231190"/>
              <a:gd name="connsiteX9" fmla="*/ 9913303 w 9922669"/>
              <a:gd name="connsiteY9" fmla="*/ 137675 h 231190"/>
              <a:gd name="connsiteX10" fmla="*/ 9871824 w 9922669"/>
              <a:gd name="connsiteY10" fmla="*/ 98710 h 231190"/>
              <a:gd name="connsiteX11" fmla="*/ 9887880 w 9922669"/>
              <a:gd name="connsiteY11" fmla="*/ 114910 h 231190"/>
              <a:gd name="connsiteX12" fmla="*/ 9871824 w 9922669"/>
              <a:gd name="connsiteY12" fmla="*/ 131109 h 231190"/>
              <a:gd name="connsiteX13" fmla="*/ 9855768 w 9922669"/>
              <a:gd name="connsiteY13" fmla="*/ 114910 h 231190"/>
              <a:gd name="connsiteX14" fmla="*/ 9871824 w 9922669"/>
              <a:gd name="connsiteY14" fmla="*/ 98710 h 231190"/>
              <a:gd name="connsiteX15" fmla="*/ 9913303 w 9922669"/>
              <a:gd name="connsiteY15" fmla="*/ 70136 h 231190"/>
              <a:gd name="connsiteX16" fmla="*/ 9922669 w 9922669"/>
              <a:gd name="connsiteY16" fmla="*/ 78972 h 231190"/>
              <a:gd name="connsiteX17" fmla="*/ 9913303 w 9922669"/>
              <a:gd name="connsiteY17" fmla="*/ 87808 h 231190"/>
              <a:gd name="connsiteX18" fmla="*/ 9903936 w 9922669"/>
              <a:gd name="connsiteY18" fmla="*/ 78972 h 231190"/>
              <a:gd name="connsiteX19" fmla="*/ 9913303 w 9922669"/>
              <a:gd name="connsiteY19" fmla="*/ 70136 h 231190"/>
              <a:gd name="connsiteX20" fmla="*/ 9871824 w 9922669"/>
              <a:gd name="connsiteY20" fmla="*/ 35068 h 231190"/>
              <a:gd name="connsiteX21" fmla="*/ 9887880 w 9922669"/>
              <a:gd name="connsiteY21" fmla="*/ 51267 h 231190"/>
              <a:gd name="connsiteX22" fmla="*/ 9871824 w 9922669"/>
              <a:gd name="connsiteY22" fmla="*/ 67467 h 231190"/>
              <a:gd name="connsiteX23" fmla="*/ 9855768 w 9922669"/>
              <a:gd name="connsiteY23" fmla="*/ 51267 h 231190"/>
              <a:gd name="connsiteX24" fmla="*/ 9871824 w 9922669"/>
              <a:gd name="connsiteY24" fmla="*/ 35068 h 231190"/>
              <a:gd name="connsiteX25" fmla="*/ 0 w 9922669"/>
              <a:gd name="connsiteY25" fmla="*/ 0 h 231190"/>
              <a:gd name="connsiteX26" fmla="*/ 9824680 w 9922669"/>
              <a:gd name="connsiteY26" fmla="*/ 0 h 231190"/>
              <a:gd name="connsiteX27" fmla="*/ 9843726 w 9922669"/>
              <a:gd name="connsiteY27" fmla="*/ 19266 h 231190"/>
              <a:gd name="connsiteX28" fmla="*/ 9824680 w 9922669"/>
              <a:gd name="connsiteY28" fmla="*/ 38532 h 231190"/>
              <a:gd name="connsiteX29" fmla="*/ 9811982 w 9922669"/>
              <a:gd name="connsiteY29" fmla="*/ 51376 h 231190"/>
              <a:gd name="connsiteX30" fmla="*/ 9824680 w 9922669"/>
              <a:gd name="connsiteY30" fmla="*/ 67431 h 231190"/>
              <a:gd name="connsiteX31" fmla="*/ 9843726 w 9922669"/>
              <a:gd name="connsiteY31" fmla="*/ 83485 h 231190"/>
              <a:gd name="connsiteX32" fmla="*/ 9827855 w 9922669"/>
              <a:gd name="connsiteY32" fmla="*/ 102751 h 231190"/>
              <a:gd name="connsiteX33" fmla="*/ 9824680 w 9922669"/>
              <a:gd name="connsiteY33" fmla="*/ 102751 h 231190"/>
              <a:gd name="connsiteX34" fmla="*/ 9811982 w 9922669"/>
              <a:gd name="connsiteY34" fmla="*/ 115595 h 231190"/>
              <a:gd name="connsiteX35" fmla="*/ 9824680 w 9922669"/>
              <a:gd name="connsiteY35" fmla="*/ 131650 h 231190"/>
              <a:gd name="connsiteX36" fmla="*/ 9843726 w 9922669"/>
              <a:gd name="connsiteY36" fmla="*/ 147705 h 231190"/>
              <a:gd name="connsiteX37" fmla="*/ 9824680 w 9922669"/>
              <a:gd name="connsiteY37" fmla="*/ 166971 h 231190"/>
              <a:gd name="connsiteX38" fmla="*/ 9811982 w 9922669"/>
              <a:gd name="connsiteY38" fmla="*/ 183025 h 231190"/>
              <a:gd name="connsiteX39" fmla="*/ 9824680 w 9922669"/>
              <a:gd name="connsiteY39" fmla="*/ 195869 h 231190"/>
              <a:gd name="connsiteX40" fmla="*/ 9843726 w 9922669"/>
              <a:gd name="connsiteY40" fmla="*/ 215135 h 231190"/>
              <a:gd name="connsiteX41" fmla="*/ 9824680 w 9922669"/>
              <a:gd name="connsiteY41" fmla="*/ 231190 h 231190"/>
              <a:gd name="connsiteX42" fmla="*/ 0 w 9922669"/>
              <a:gd name="connsiteY42" fmla="*/ 231190 h 231190"/>
              <a:gd name="connsiteX43" fmla="*/ 0 w 9922669"/>
              <a:gd name="connsiteY43" fmla="*/ 0 h 23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922669" h="231190">
                <a:moveTo>
                  <a:pt x="9871824" y="163651"/>
                </a:moveTo>
                <a:cubicBezTo>
                  <a:pt x="9880691" y="163651"/>
                  <a:pt x="9887880" y="170904"/>
                  <a:pt x="9887880" y="179851"/>
                </a:cubicBezTo>
                <a:cubicBezTo>
                  <a:pt x="9887880" y="188797"/>
                  <a:pt x="9880691" y="196050"/>
                  <a:pt x="9871824" y="196050"/>
                </a:cubicBezTo>
                <a:cubicBezTo>
                  <a:pt x="9862956" y="196050"/>
                  <a:pt x="9855768" y="188797"/>
                  <a:pt x="9855768" y="179851"/>
                </a:cubicBezTo>
                <a:cubicBezTo>
                  <a:pt x="9855768" y="170904"/>
                  <a:pt x="9862956" y="163651"/>
                  <a:pt x="9871824" y="163651"/>
                </a:cubicBezTo>
                <a:close/>
                <a:moveTo>
                  <a:pt x="9913303" y="137675"/>
                </a:moveTo>
                <a:cubicBezTo>
                  <a:pt x="9918476" y="137675"/>
                  <a:pt x="9922669" y="141631"/>
                  <a:pt x="9922669" y="146511"/>
                </a:cubicBezTo>
                <a:cubicBezTo>
                  <a:pt x="9922669" y="151391"/>
                  <a:pt x="9918476" y="155347"/>
                  <a:pt x="9913303" y="155347"/>
                </a:cubicBezTo>
                <a:cubicBezTo>
                  <a:pt x="9908129" y="155347"/>
                  <a:pt x="9903936" y="151391"/>
                  <a:pt x="9903936" y="146511"/>
                </a:cubicBezTo>
                <a:cubicBezTo>
                  <a:pt x="9903936" y="141631"/>
                  <a:pt x="9908129" y="137675"/>
                  <a:pt x="9913303" y="137675"/>
                </a:cubicBezTo>
                <a:close/>
                <a:moveTo>
                  <a:pt x="9871824" y="98710"/>
                </a:moveTo>
                <a:cubicBezTo>
                  <a:pt x="9880691" y="98710"/>
                  <a:pt x="9887880" y="105963"/>
                  <a:pt x="9887880" y="114910"/>
                </a:cubicBezTo>
                <a:cubicBezTo>
                  <a:pt x="9887880" y="123856"/>
                  <a:pt x="9880691" y="131109"/>
                  <a:pt x="9871824" y="131109"/>
                </a:cubicBezTo>
                <a:cubicBezTo>
                  <a:pt x="9862956" y="131109"/>
                  <a:pt x="9855768" y="123856"/>
                  <a:pt x="9855768" y="114910"/>
                </a:cubicBezTo>
                <a:cubicBezTo>
                  <a:pt x="9855768" y="105963"/>
                  <a:pt x="9862956" y="98710"/>
                  <a:pt x="9871824" y="98710"/>
                </a:cubicBezTo>
                <a:close/>
                <a:moveTo>
                  <a:pt x="9913303" y="70136"/>
                </a:moveTo>
                <a:cubicBezTo>
                  <a:pt x="9918476" y="70136"/>
                  <a:pt x="9922669" y="74092"/>
                  <a:pt x="9922669" y="78972"/>
                </a:cubicBezTo>
                <a:cubicBezTo>
                  <a:pt x="9922669" y="83853"/>
                  <a:pt x="9918476" y="87808"/>
                  <a:pt x="9913303" y="87808"/>
                </a:cubicBezTo>
                <a:cubicBezTo>
                  <a:pt x="9908129" y="87808"/>
                  <a:pt x="9903936" y="83853"/>
                  <a:pt x="9903936" y="78972"/>
                </a:cubicBezTo>
                <a:cubicBezTo>
                  <a:pt x="9903936" y="74092"/>
                  <a:pt x="9908129" y="70136"/>
                  <a:pt x="9913303" y="70136"/>
                </a:cubicBezTo>
                <a:close/>
                <a:moveTo>
                  <a:pt x="9871824" y="35068"/>
                </a:moveTo>
                <a:cubicBezTo>
                  <a:pt x="9880691" y="35068"/>
                  <a:pt x="9887880" y="42321"/>
                  <a:pt x="9887880" y="51267"/>
                </a:cubicBezTo>
                <a:cubicBezTo>
                  <a:pt x="9887880" y="60214"/>
                  <a:pt x="9880691" y="67467"/>
                  <a:pt x="9871824" y="67467"/>
                </a:cubicBezTo>
                <a:cubicBezTo>
                  <a:pt x="9862956" y="67467"/>
                  <a:pt x="9855768" y="60214"/>
                  <a:pt x="9855768" y="51267"/>
                </a:cubicBezTo>
                <a:cubicBezTo>
                  <a:pt x="9855768" y="42321"/>
                  <a:pt x="9862956" y="35068"/>
                  <a:pt x="9871824" y="3506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9824680" y="0"/>
                </a:cubicBezTo>
                <a:cubicBezTo>
                  <a:pt x="9837377" y="0"/>
                  <a:pt x="9843726" y="9633"/>
                  <a:pt x="9843726" y="19266"/>
                </a:cubicBezTo>
                <a:cubicBezTo>
                  <a:pt x="9843726" y="28899"/>
                  <a:pt x="9837377" y="38532"/>
                  <a:pt x="9824680" y="38532"/>
                </a:cubicBezTo>
                <a:cubicBezTo>
                  <a:pt x="9818331" y="38532"/>
                  <a:pt x="9811982" y="44954"/>
                  <a:pt x="9811982" y="51376"/>
                </a:cubicBezTo>
                <a:cubicBezTo>
                  <a:pt x="9811982" y="57798"/>
                  <a:pt x="9818331" y="64219"/>
                  <a:pt x="9824680" y="67431"/>
                </a:cubicBezTo>
                <a:cubicBezTo>
                  <a:pt x="9837377" y="67431"/>
                  <a:pt x="9843726" y="73852"/>
                  <a:pt x="9843726" y="83485"/>
                </a:cubicBezTo>
                <a:cubicBezTo>
                  <a:pt x="9843726" y="93118"/>
                  <a:pt x="9837377" y="102751"/>
                  <a:pt x="9827855" y="102751"/>
                </a:cubicBezTo>
                <a:cubicBezTo>
                  <a:pt x="9827855" y="102751"/>
                  <a:pt x="9827855" y="102751"/>
                  <a:pt x="9824680" y="102751"/>
                </a:cubicBezTo>
                <a:cubicBezTo>
                  <a:pt x="9818331" y="102751"/>
                  <a:pt x="9811982" y="109173"/>
                  <a:pt x="9811982" y="115595"/>
                </a:cubicBezTo>
                <a:cubicBezTo>
                  <a:pt x="9811982" y="125228"/>
                  <a:pt x="9818331" y="131650"/>
                  <a:pt x="9824680" y="131650"/>
                </a:cubicBezTo>
                <a:cubicBezTo>
                  <a:pt x="9837377" y="131650"/>
                  <a:pt x="9843726" y="138072"/>
                  <a:pt x="9843726" y="147705"/>
                </a:cubicBezTo>
                <a:cubicBezTo>
                  <a:pt x="9843726" y="160549"/>
                  <a:pt x="9837377" y="166971"/>
                  <a:pt x="9824680" y="166971"/>
                </a:cubicBezTo>
                <a:cubicBezTo>
                  <a:pt x="9818331" y="166971"/>
                  <a:pt x="9811982" y="173392"/>
                  <a:pt x="9811982" y="183025"/>
                </a:cubicBezTo>
                <a:cubicBezTo>
                  <a:pt x="9811982" y="189448"/>
                  <a:pt x="9818331" y="195869"/>
                  <a:pt x="9824680" y="195869"/>
                </a:cubicBezTo>
                <a:cubicBezTo>
                  <a:pt x="9837377" y="195869"/>
                  <a:pt x="9843726" y="205502"/>
                  <a:pt x="9843726" y="215135"/>
                </a:cubicBezTo>
                <a:cubicBezTo>
                  <a:pt x="9843726" y="224768"/>
                  <a:pt x="9837377" y="231190"/>
                  <a:pt x="9824680" y="231190"/>
                </a:cubicBezTo>
                <a:cubicBezTo>
                  <a:pt x="9824680" y="231190"/>
                  <a:pt x="9824680" y="231190"/>
                  <a:pt x="0" y="231190"/>
                </a:cubicBezTo>
                <a:cubicBezTo>
                  <a:pt x="0" y="231190"/>
                  <a:pt x="0" y="23119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54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>
          <a:xfrm>
            <a:off x="454978" y="717550"/>
            <a:ext cx="10456862" cy="37941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pour une image  2"/>
          <p:cNvSpPr>
            <a:spLocks noGrp="1" noChangeAspect="1"/>
          </p:cNvSpPr>
          <p:nvPr>
            <p:ph type="pic" sz="quarter" idx="17"/>
          </p:nvPr>
        </p:nvSpPr>
        <p:spPr>
          <a:xfrm>
            <a:off x="11264618" y="42938"/>
            <a:ext cx="896386" cy="86191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8"/>
          </p:nvPr>
        </p:nvSpPr>
        <p:spPr>
          <a:xfrm>
            <a:off x="515938" y="1395413"/>
            <a:ext cx="11091862" cy="47117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59005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+mn-lt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61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6">
            <a:extLst>
              <a:ext uri="{FF2B5EF4-FFF2-40B4-BE49-F238E27FC236}">
                <a16:creationId xmlns:a16="http://schemas.microsoft.com/office/drawing/2014/main" id="{8B5B3371-D86E-4697-92CD-5B21ECF77A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96167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99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4BDBFD0-F6E2-49A9-91D4-C8811F988A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96167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62974"/>
            <a:ext cx="10800000" cy="486142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noProof="0"/>
              <a:t>YYYY/MM/DD</a:t>
            </a:r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Communication Department</a:t>
            </a:r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‹N°›</a:t>
            </a:fld>
            <a:endParaRPr lang="en-US" b="0" noProof="0"/>
          </a:p>
        </p:txBody>
      </p:sp>
    </p:spTree>
    <p:extLst>
      <p:ext uri="{BB962C8B-B14F-4D97-AF65-F5344CB8AC3E}">
        <p14:creationId xmlns:p14="http://schemas.microsoft.com/office/powerpoint/2010/main" val="1212649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37" y="2066191"/>
            <a:ext cx="10440000" cy="144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/>
              <a:t>Modifiez le style du titre</a:t>
            </a:r>
            <a:endParaRPr lang="en-US" noProof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637" y="3042548"/>
            <a:ext cx="10440000" cy="241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6000" y="6562800"/>
            <a:ext cx="264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YYYY/MM/DD</a:t>
            </a:r>
            <a:endParaRPr lang="en-US">
              <a:latin typeface="+mj-lt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01" y="6562800"/>
            <a:ext cx="408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Communication Department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0399" y="6562800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1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813" r:id="rId2"/>
    <p:sldLayoutId id="2147483814" r:id="rId3"/>
  </p:sldLayoutIdLst>
  <p:hf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4700" kern="1200" cap="all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+mj-lt"/>
        <a:buNone/>
        <a:defRPr sz="2500" b="0" kern="1200" cap="none" baseline="0">
          <a:solidFill>
            <a:schemeClr val="bg1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ct val="105000"/>
        </a:lnSpc>
        <a:spcBef>
          <a:spcPts val="0"/>
        </a:spcBef>
        <a:buSzPct val="120000"/>
        <a:buFont typeface="Encode Sans" pitchFamily="2" charset="0"/>
        <a:buNone/>
        <a:defRPr sz="1500" b="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-18000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3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YYYY/MM/DD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Communication Department</a:t>
            </a:r>
          </a:p>
        </p:txBody>
      </p:sp>
      <p:pic>
        <p:nvPicPr>
          <p:cNvPr id="9" name="Immagine 1">
            <a:extLst>
              <a:ext uri="{FF2B5EF4-FFF2-40B4-BE49-F238E27FC236}">
                <a16:creationId xmlns:a16="http://schemas.microsoft.com/office/drawing/2014/main" id="{EE8FF63E-AB4C-495C-A76C-4A9E9461FB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46358" y="36374"/>
            <a:ext cx="1845642" cy="596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0F8855-23BD-4B44-A543-73DD82B10640}"/>
              </a:ext>
            </a:extLst>
          </p:cNvPr>
          <p:cNvSpPr txBox="1"/>
          <p:nvPr userDrawn="1"/>
        </p:nvSpPr>
        <p:spPr>
          <a:xfrm>
            <a:off x="11345081" y="6574896"/>
            <a:ext cx="802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1AB92C6-CF60-4BE9-BA06-3FAEA9FC4D77}" type="slidenum">
              <a:rPr lang="en-US" sz="1100" smtClean="0"/>
              <a:pPr algn="r"/>
              <a:t>‹N°›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39973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736" r:id="rId3"/>
    <p:sldLayoutId id="2147483812" r:id="rId4"/>
  </p:sldLayoutIdLst>
  <p:hf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YYYY/MM/DD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Communication Department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Immagine 1">
            <a:extLst>
              <a:ext uri="{FF2B5EF4-FFF2-40B4-BE49-F238E27FC236}">
                <a16:creationId xmlns:a16="http://schemas.microsoft.com/office/drawing/2014/main" id="{076972A9-069A-4041-9118-DA0C1EB714B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358" y="36374"/>
            <a:ext cx="1845642" cy="5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39" r:id="rId3"/>
    <p:sldLayoutId id="2147483713" r:id="rId4"/>
    <p:sldLayoutId id="2147483811" r:id="rId5"/>
  </p:sldLayoutIdLst>
  <p:hf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YYYY/MM/DD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Communication Department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Immagine 1">
            <a:extLst>
              <a:ext uri="{FF2B5EF4-FFF2-40B4-BE49-F238E27FC236}">
                <a16:creationId xmlns:a16="http://schemas.microsoft.com/office/drawing/2014/main" id="{33C6FD5F-CDC4-40EC-8D7C-01AA3CF6CF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46358" y="36374"/>
            <a:ext cx="1845642" cy="5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4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40" r:id="rId3"/>
    <p:sldLayoutId id="2147483727" r:id="rId4"/>
  </p:sldLayoutIdLst>
  <p:hf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49" y="773736"/>
            <a:ext cx="10080000" cy="79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2787" y="2497136"/>
            <a:ext cx="1044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2060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hf sldNum="0" hd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47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685800" rtl="0" eaLnBrk="1" latinLnBrk="0" hangingPunct="1">
        <a:lnSpc>
          <a:spcPct val="105000"/>
        </a:lnSpc>
        <a:spcBef>
          <a:spcPts val="1800"/>
        </a:spcBef>
        <a:buFont typeface="+mj-lt"/>
        <a:buAutoNum type="arabicPeriod"/>
        <a:defRPr sz="1900" b="0" kern="1200" cap="all" baseline="0">
          <a:solidFill>
            <a:schemeClr val="bg1"/>
          </a:solidFill>
          <a:latin typeface="+mn-lt"/>
          <a:ea typeface="+mn-ea"/>
          <a:cs typeface="+mn-cs"/>
        </a:defRPr>
      </a:lvl1pPr>
      <a:lvl2pPr marL="287338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450000" indent="-160338" algn="l" defTabSz="685800" rtl="0" eaLnBrk="1" latinLnBrk="0" hangingPunct="1">
        <a:lnSpc>
          <a:spcPct val="105000"/>
        </a:lnSpc>
        <a:spcBef>
          <a:spcPts val="0"/>
        </a:spcBef>
        <a:buSzPct val="120000"/>
        <a:buFont typeface="Encode Sans" pitchFamily="2" charset="0"/>
        <a:buChar char="•"/>
        <a:defRPr sz="15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450000" indent="-160338" algn="l" defTabSz="685800" rtl="0" eaLnBrk="1" latinLnBrk="0" hangingPunct="1">
        <a:lnSpc>
          <a:spcPct val="105000"/>
        </a:lnSpc>
        <a:spcBef>
          <a:spcPts val="0"/>
        </a:spcBef>
        <a:buFont typeface="Encode Sans" pitchFamily="2" charset="0"/>
        <a:buChar char="‐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45000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3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YYYY/MM/DD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Communication Department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0">
                <a:solidFill>
                  <a:schemeClr val="tx2"/>
                </a:solidFill>
                <a:latin typeface="+mn-lt"/>
              </a:defRPr>
            </a:lvl1pPr>
          </a:lstStyle>
          <a:p>
            <a:fld id="{975A587B-5814-4D9B-9598-FE9CB954CB01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9" name="Immagine 1">
            <a:extLst>
              <a:ext uri="{FF2B5EF4-FFF2-40B4-BE49-F238E27FC236}">
                <a16:creationId xmlns:a16="http://schemas.microsoft.com/office/drawing/2014/main" id="{33C6FD5F-CDC4-40EC-8D7C-01AA3CF6CF4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46358" y="36374"/>
            <a:ext cx="1845642" cy="5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3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</p:sldLayoutIdLst>
  <p:hf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0" kern="1200">
          <a:solidFill>
            <a:schemeClr val="tx2"/>
          </a:solidFill>
          <a:latin typeface="+mj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400" b="0" kern="1200">
          <a:solidFill>
            <a:schemeClr val="accent1"/>
          </a:solidFill>
          <a:latin typeface="+mj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42.jpe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.jpeg"/><Relationship Id="rId3" Type="http://schemas.openxmlformats.org/officeDocument/2006/relationships/tags" Target="../tags/tag3.xml"/><Relationship Id="rId7" Type="http://schemas.openxmlformats.org/officeDocument/2006/relationships/image" Target="../media/image51.svg"/><Relationship Id="rId12" Type="http://schemas.openxmlformats.org/officeDocument/2006/relationships/image" Target="../media/image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10" Type="http://schemas.openxmlformats.org/officeDocument/2006/relationships/image" Target="../media/image60.svg"/><Relationship Id="rId4" Type="http://schemas.openxmlformats.org/officeDocument/2006/relationships/image" Target="../media/image35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3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10" Type="http://schemas.openxmlformats.org/officeDocument/2006/relationships/image" Target="../media/image60.svg"/><Relationship Id="rId4" Type="http://schemas.openxmlformats.org/officeDocument/2006/relationships/image" Target="../media/image35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.jpeg"/><Relationship Id="rId3" Type="http://schemas.openxmlformats.org/officeDocument/2006/relationships/tags" Target="../tags/tag6.xml"/><Relationship Id="rId7" Type="http://schemas.openxmlformats.org/officeDocument/2006/relationships/image" Target="../media/image51.svg"/><Relationship Id="rId12" Type="http://schemas.openxmlformats.org/officeDocument/2006/relationships/image" Target="../media/image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5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F9D19-ADE4-4A3B-87DC-29130C627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541" y="2223357"/>
            <a:ext cx="10416000" cy="4057369"/>
          </a:xfrm>
        </p:spPr>
        <p:txBody>
          <a:bodyPr/>
          <a:lstStyle/>
          <a:p>
            <a:pPr algn="ctr"/>
            <a:r>
              <a:rPr lang="en-GB" cap="none" dirty="0"/>
              <a:t>Business concerns</a:t>
            </a:r>
            <a:br>
              <a:rPr lang="en-AS" cap="none" dirty="0"/>
            </a:br>
            <a:r>
              <a:rPr lang="en-GB" cap="none" dirty="0"/>
              <a:t>of B2B customers</a:t>
            </a:r>
            <a:br>
              <a:rPr lang="en-GB" cap="none" dirty="0"/>
            </a:br>
            <a:r>
              <a:rPr lang="en-GB" cap="none" dirty="0"/>
              <a:t>Case Studies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B2B sales </a:t>
            </a:r>
            <a:r>
              <a:rPr lang="en-US" sz="3200" dirty="0" err="1"/>
              <a:t>advisOrs</a:t>
            </a:r>
            <a:br>
              <a:rPr lang="en-US" sz="3200" dirty="0"/>
            </a:br>
            <a:br>
              <a:rPr lang="en-US" sz="3200" dirty="0"/>
            </a:br>
            <a:r>
              <a:rPr lang="en-US" sz="3200" strike="sngStrike" dirty="0"/>
              <a:t>CG504003V04</a:t>
            </a:r>
          </a:p>
        </p:txBody>
      </p:sp>
    </p:spTree>
    <p:extLst>
      <p:ext uri="{BB962C8B-B14F-4D97-AF65-F5344CB8AC3E}">
        <p14:creationId xmlns:p14="http://schemas.microsoft.com/office/powerpoint/2010/main" val="4137929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5BC8C-5D55-00FA-1039-864D675E5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context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06394E8-6994-99F1-8A12-1A30300420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01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71BA3-882E-5515-95A1-CBA64AD97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979" y="804460"/>
            <a:ext cx="10800000" cy="335964"/>
          </a:xfrm>
        </p:spPr>
        <p:txBody>
          <a:bodyPr/>
          <a:lstStyle/>
          <a:p>
            <a:r>
              <a:rPr lang="en-GB"/>
              <a:t>Link between acquisition mode and business criteria</a:t>
            </a:r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8C906-0B5A-759A-8AFA-B0F5D6622741}"/>
              </a:ext>
            </a:extLst>
          </p:cNvPr>
          <p:cNvSpPr txBox="1"/>
          <p:nvPr/>
        </p:nvSpPr>
        <p:spPr>
          <a:xfrm>
            <a:off x="2109790" y="1942359"/>
            <a:ext cx="50962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+mj-lt"/>
              </a:rPr>
              <a:t>Preserve cash flow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+mj-lt"/>
              </a:rPr>
              <a:t>Maintain good solvency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+mj-lt"/>
              </a:rPr>
              <a:t>Make tax-deductible expenses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>
                <a:latin typeface="+mj-lt"/>
              </a:rPr>
              <a:t>Make the right management choices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F7326-C65A-F0C7-E936-2AF3C6B4F25B}"/>
              </a:ext>
            </a:extLst>
          </p:cNvPr>
          <p:cNvSpPr/>
          <p:nvPr/>
        </p:nvSpPr>
        <p:spPr>
          <a:xfrm>
            <a:off x="7836117" y="1579150"/>
            <a:ext cx="2673332" cy="839708"/>
          </a:xfrm>
          <a:prstGeom prst="rect">
            <a:avLst/>
          </a:prstGeom>
          <a:solidFill>
            <a:srgbClr val="243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>
                <a:latin typeface="+mj-lt"/>
              </a:rPr>
              <a:t>Cash </a:t>
            </a:r>
            <a:r>
              <a:rPr lang="fr-BE" sz="1600" err="1">
                <a:latin typeface="+mj-lt"/>
              </a:rPr>
              <a:t>Purchase</a:t>
            </a:r>
            <a:endParaRPr lang="en-US" sz="160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3527E-8CA1-AE1B-879F-2C5C2D95B404}"/>
              </a:ext>
            </a:extLst>
          </p:cNvPr>
          <p:cNvSpPr/>
          <p:nvPr/>
        </p:nvSpPr>
        <p:spPr>
          <a:xfrm>
            <a:off x="7836117" y="2538035"/>
            <a:ext cx="2673332" cy="839708"/>
          </a:xfrm>
          <a:prstGeom prst="rect">
            <a:avLst/>
          </a:prstGeom>
          <a:solidFill>
            <a:srgbClr val="243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err="1">
                <a:latin typeface="+mj-lt"/>
              </a:rPr>
              <a:t>Classic</a:t>
            </a:r>
            <a:r>
              <a:rPr lang="fr-BE" sz="1600">
                <a:latin typeface="+mj-lt"/>
              </a:rPr>
              <a:t> </a:t>
            </a:r>
            <a:r>
              <a:rPr lang="fr-BE" sz="1600" err="1">
                <a:latin typeface="+mj-lt"/>
              </a:rPr>
              <a:t>Financing</a:t>
            </a:r>
            <a:endParaRPr lang="en-US" sz="16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191199-1A6B-FEEA-FD00-112F3AE756DF}"/>
              </a:ext>
            </a:extLst>
          </p:cNvPr>
          <p:cNvSpPr/>
          <p:nvPr/>
        </p:nvSpPr>
        <p:spPr>
          <a:xfrm>
            <a:off x="7836117" y="3496920"/>
            <a:ext cx="2673332" cy="839708"/>
          </a:xfrm>
          <a:prstGeom prst="rect">
            <a:avLst/>
          </a:prstGeom>
          <a:solidFill>
            <a:srgbClr val="243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>
                <a:latin typeface="+mj-lt"/>
              </a:rPr>
              <a:t>Financial Leasing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F60CBB-148D-434C-59CB-2F67944F03A5}"/>
              </a:ext>
            </a:extLst>
          </p:cNvPr>
          <p:cNvSpPr/>
          <p:nvPr/>
        </p:nvSpPr>
        <p:spPr>
          <a:xfrm>
            <a:off x="7836117" y="4459243"/>
            <a:ext cx="2673332" cy="839708"/>
          </a:xfrm>
          <a:prstGeom prst="rect">
            <a:avLst/>
          </a:prstGeom>
          <a:solidFill>
            <a:srgbClr val="243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err="1">
                <a:latin typeface="+mj-lt"/>
              </a:rPr>
              <a:t>Operational</a:t>
            </a:r>
            <a:r>
              <a:rPr lang="fr-BE" sz="1600">
                <a:latin typeface="+mj-lt"/>
              </a:rPr>
              <a:t> Leasing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2CF7F3EC-8DC1-E23E-FB9C-75F77EEBF001}"/>
              </a:ext>
            </a:extLst>
          </p:cNvPr>
          <p:cNvSpPr/>
          <p:nvPr/>
        </p:nvSpPr>
        <p:spPr>
          <a:xfrm>
            <a:off x="6981155" y="1579150"/>
            <a:ext cx="498550" cy="3719801"/>
          </a:xfrm>
          <a:prstGeom prst="chevron">
            <a:avLst/>
          </a:prstGeom>
          <a:solidFill>
            <a:srgbClr val="243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91A2E0-A8E6-253E-A6CE-B7A97F29B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174" y1="48951" x2="49174" y2="48951"/>
                        <a14:foregroundMark x1="60610" y1="83566" x2="60610" y2="8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979" y="1862028"/>
            <a:ext cx="746612" cy="5426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6F01F8-6DA9-51B1-04E7-FACD1115C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863" y="2693108"/>
            <a:ext cx="516844" cy="4855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723E6B-02C9-B817-B5C8-393102AF1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580" y="3483429"/>
            <a:ext cx="509410" cy="5811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EE0D97-CEB8-37F0-D3C1-4D297B94B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230" y="4310485"/>
            <a:ext cx="540110" cy="5401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C27026-E5AB-1A6C-7494-4404B620C387}"/>
              </a:ext>
            </a:extLst>
          </p:cNvPr>
          <p:cNvSpPr/>
          <p:nvPr/>
        </p:nvSpPr>
        <p:spPr>
          <a:xfrm>
            <a:off x="2471057" y="5606616"/>
            <a:ext cx="8038392" cy="10445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Target with solid fill">
            <a:extLst>
              <a:ext uri="{FF2B5EF4-FFF2-40B4-BE49-F238E27FC236}">
                <a16:creationId xmlns:a16="http://schemas.microsoft.com/office/drawing/2014/main" id="{CCC2FE9A-74AC-9A8B-B0BB-62C2B8B42A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98849" y="5792976"/>
            <a:ext cx="715377" cy="7153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0BD39-145D-5BD8-F268-E5442410464D}"/>
              </a:ext>
            </a:extLst>
          </p:cNvPr>
          <p:cNvSpPr txBox="1"/>
          <p:nvPr/>
        </p:nvSpPr>
        <p:spPr>
          <a:xfrm>
            <a:off x="3433734" y="5662160"/>
            <a:ext cx="7075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+mj-lt"/>
              </a:rPr>
              <a:t>It is up to you to advise on the acquisition method that best meets the business concerns and specific situation of each customer</a:t>
            </a:r>
          </a:p>
        </p:txBody>
      </p:sp>
    </p:spTree>
    <p:extLst>
      <p:ext uri="{BB962C8B-B14F-4D97-AF65-F5344CB8AC3E}">
        <p14:creationId xmlns:p14="http://schemas.microsoft.com/office/powerpoint/2010/main" val="19984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D4DE9-AD7A-03FA-E5DE-93373D2F3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9584"/>
            <a:ext cx="9683261" cy="335964"/>
          </a:xfrm>
        </p:spPr>
        <p:txBody>
          <a:bodyPr/>
          <a:lstStyle/>
          <a:p>
            <a:r>
              <a:rPr lang="fr-BE" err="1"/>
              <a:t>context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53A502B-E2D4-5595-235B-E8071E3A8F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" y="77117"/>
            <a:ext cx="745715" cy="334800"/>
          </a:xfrm>
        </p:spPr>
        <p:txBody>
          <a:bodyPr/>
          <a:lstStyle/>
          <a:p>
            <a:r>
              <a:rPr lang="fr-BE"/>
              <a:t>01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93174-37E6-3E7A-2B8E-6E5A51E3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Perceived advantages &amp; disadvantages of each Acquisition mode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A324B-17AC-B85D-0F0F-19C1CB4FF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66" y="5804479"/>
            <a:ext cx="331694" cy="334700"/>
          </a:xfrm>
          <a:prstGeom prst="rect">
            <a:avLst/>
          </a:prstGeom>
        </p:spPr>
      </p:pic>
      <p:pic>
        <p:nvPicPr>
          <p:cNvPr id="6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9A76F2A6-681B-583E-7170-087D98B91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53885" r="24293" b="23017"/>
          <a:stretch/>
        </p:blipFill>
        <p:spPr bwMode="auto">
          <a:xfrm>
            <a:off x="8009080" y="5787985"/>
            <a:ext cx="355233" cy="3676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5323D233-3E47-CE01-9B40-43D31B8E8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10148129" y="5801906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BE48F2-226B-C5A2-E51F-2873469605A5}"/>
              </a:ext>
            </a:extLst>
          </p:cNvPr>
          <p:cNvSpPr/>
          <p:nvPr/>
        </p:nvSpPr>
        <p:spPr>
          <a:xfrm>
            <a:off x="350345" y="1908202"/>
            <a:ext cx="2259505" cy="99408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01C014-7FD5-2CFD-ECAC-E9914EE73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174" y1="48951" x2="49174" y2="48951"/>
                        <a14:foregroundMark x1="60610" y1="83566" x2="60610" y2="8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940" y="2148655"/>
            <a:ext cx="656097" cy="4768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0589EC-32FD-8F6F-7BB2-3AE6E2579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96" y="3098383"/>
            <a:ext cx="454185" cy="4266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13793C-78C6-644C-FF28-7932068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162" y="3826012"/>
            <a:ext cx="447652" cy="5107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7DF806-55EE-A594-850D-8AE5D1F1A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896" y="5106249"/>
            <a:ext cx="474630" cy="47463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5670402-1FE6-1ED7-593C-332DCC711760}"/>
              </a:ext>
            </a:extLst>
          </p:cNvPr>
          <p:cNvSpPr/>
          <p:nvPr/>
        </p:nvSpPr>
        <p:spPr>
          <a:xfrm>
            <a:off x="350345" y="3001563"/>
            <a:ext cx="2259505" cy="64682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189740-D9F6-4BB4-4C5D-778831813D69}"/>
              </a:ext>
            </a:extLst>
          </p:cNvPr>
          <p:cNvSpPr/>
          <p:nvPr/>
        </p:nvSpPr>
        <p:spPr>
          <a:xfrm>
            <a:off x="350344" y="3743428"/>
            <a:ext cx="2259505" cy="66209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D72DEBF-E20C-5937-FEBA-7CBA2E4D5B27}"/>
              </a:ext>
            </a:extLst>
          </p:cNvPr>
          <p:cNvSpPr/>
          <p:nvPr/>
        </p:nvSpPr>
        <p:spPr>
          <a:xfrm>
            <a:off x="350344" y="4526612"/>
            <a:ext cx="2259505" cy="164159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7EE949-9F2B-8242-D965-2474E80693D7}"/>
              </a:ext>
            </a:extLst>
          </p:cNvPr>
          <p:cNvSpPr txBox="1"/>
          <p:nvPr/>
        </p:nvSpPr>
        <p:spPr>
          <a:xfrm>
            <a:off x="1283445" y="1978306"/>
            <a:ext cx="13343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/>
              <a:t>Cash flow </a:t>
            </a:r>
            <a:r>
              <a:rPr lang="fr-BE" sz="1000" b="1" err="1"/>
              <a:t>effect</a:t>
            </a:r>
            <a:r>
              <a:rPr lang="fr-BE" sz="1000" b="1"/>
              <a:t> </a:t>
            </a:r>
            <a:r>
              <a:rPr lang="fr-BE" sz="800" b="1"/>
              <a:t>(no </a:t>
            </a:r>
            <a:r>
              <a:rPr lang="fr-BE" sz="800" b="1" err="1"/>
              <a:t>deposit</a:t>
            </a:r>
            <a:r>
              <a:rPr lang="fr-BE" sz="800" b="1"/>
              <a:t> / </a:t>
            </a:r>
            <a:r>
              <a:rPr lang="fr-BE" sz="800" b="1" err="1"/>
              <a:t>increased</a:t>
            </a:r>
            <a:r>
              <a:rPr lang="fr-BE" sz="800" b="1"/>
              <a:t> 1</a:t>
            </a:r>
            <a:r>
              <a:rPr lang="fr-BE" sz="800" b="1" baseline="30000"/>
              <a:t>st</a:t>
            </a:r>
            <a:r>
              <a:rPr lang="fr-BE" sz="800" b="1"/>
              <a:t> Rent)</a:t>
            </a:r>
            <a:endParaRPr lang="en-US" sz="800" b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C4C701-EE9A-6440-EC44-FB3DAFD428A3}"/>
              </a:ext>
            </a:extLst>
          </p:cNvPr>
          <p:cNvSpPr txBox="1"/>
          <p:nvPr/>
        </p:nvSpPr>
        <p:spPr>
          <a:xfrm>
            <a:off x="1247857" y="2434828"/>
            <a:ext cx="1393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/>
              <a:t>With deposit / increased 1</a:t>
            </a:r>
            <a:r>
              <a:rPr lang="en-GB" sz="1000" b="1" baseline="30000"/>
              <a:t>st</a:t>
            </a:r>
            <a:r>
              <a:rPr lang="en-GB" sz="1000" b="1"/>
              <a:t> rent</a:t>
            </a:r>
            <a:endParaRPr lang="en-US" sz="1000" b="1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C118C9-460C-1708-6880-8C849CD9C599}"/>
              </a:ext>
            </a:extLst>
          </p:cNvPr>
          <p:cNvSpPr txBox="1"/>
          <p:nvPr/>
        </p:nvSpPr>
        <p:spPr>
          <a:xfrm>
            <a:off x="1369672" y="3952947"/>
            <a:ext cx="1348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err="1"/>
              <a:t>Making</a:t>
            </a:r>
            <a:r>
              <a:rPr lang="fr-BE" sz="1000" b="1"/>
              <a:t> </a:t>
            </a:r>
            <a:r>
              <a:rPr lang="fr-BE" sz="1000" b="1" err="1"/>
              <a:t>expenses</a:t>
            </a:r>
            <a:endParaRPr lang="en-US" sz="1000" b="1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CEE209-057F-ED16-92B9-639ACCC32E75}"/>
              </a:ext>
            </a:extLst>
          </p:cNvPr>
          <p:cNvSpPr txBox="1"/>
          <p:nvPr/>
        </p:nvSpPr>
        <p:spPr>
          <a:xfrm>
            <a:off x="1445873" y="3111507"/>
            <a:ext cx="1211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/>
              <a:t>Access to </a:t>
            </a:r>
            <a:r>
              <a:rPr lang="fr-BE" sz="1000" b="1" err="1"/>
              <a:t>credit</a:t>
            </a:r>
            <a:r>
              <a:rPr lang="fr-BE" sz="1000" b="1"/>
              <a:t> </a:t>
            </a:r>
            <a:r>
              <a:rPr lang="fr-BE" sz="1000" b="1" err="1"/>
              <a:t>lines</a:t>
            </a:r>
            <a:endParaRPr lang="en-US" sz="1000" b="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1B0A5F-8F1A-BAC6-7486-16D62AB32336}"/>
              </a:ext>
            </a:extLst>
          </p:cNvPr>
          <p:cNvSpPr txBox="1"/>
          <p:nvPr/>
        </p:nvSpPr>
        <p:spPr>
          <a:xfrm>
            <a:off x="1398575" y="4504946"/>
            <a:ext cx="1211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err="1"/>
              <a:t>Mechanical</a:t>
            </a:r>
            <a:r>
              <a:rPr lang="fr-BE" sz="1000" b="1"/>
              <a:t> </a:t>
            </a:r>
            <a:r>
              <a:rPr lang="fr-BE" sz="1000" b="1" err="1"/>
              <a:t>risks</a:t>
            </a:r>
            <a:r>
              <a:rPr lang="fr-BE" sz="1000" b="1"/>
              <a:t> &amp; </a:t>
            </a:r>
            <a:r>
              <a:rPr lang="fr-BE" sz="1000" b="1" err="1"/>
              <a:t>Mobility</a:t>
            </a:r>
            <a:endParaRPr lang="en-US" sz="1000" b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050E19-8179-CEFB-5DEA-58797DAF230D}"/>
              </a:ext>
            </a:extLst>
          </p:cNvPr>
          <p:cNvSpPr txBox="1"/>
          <p:nvPr/>
        </p:nvSpPr>
        <p:spPr>
          <a:xfrm>
            <a:off x="1398575" y="5032702"/>
            <a:ext cx="1211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err="1"/>
              <a:t>Residual</a:t>
            </a:r>
            <a:r>
              <a:rPr lang="fr-BE" sz="1000" b="1"/>
              <a:t> value </a:t>
            </a:r>
            <a:r>
              <a:rPr lang="fr-BE" sz="1000" b="1" err="1"/>
              <a:t>risk</a:t>
            </a:r>
            <a:endParaRPr lang="en-US" sz="1000" b="1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3357D70-6193-24EA-FE91-CC97D17249BC}"/>
              </a:ext>
            </a:extLst>
          </p:cNvPr>
          <p:cNvSpPr/>
          <p:nvPr/>
        </p:nvSpPr>
        <p:spPr>
          <a:xfrm>
            <a:off x="2843157" y="1908202"/>
            <a:ext cx="1947917" cy="99408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C3EB55A-9958-5980-BFB7-BDFA5240AE85}"/>
              </a:ext>
            </a:extLst>
          </p:cNvPr>
          <p:cNvSpPr/>
          <p:nvPr/>
        </p:nvSpPr>
        <p:spPr>
          <a:xfrm>
            <a:off x="2843157" y="3001563"/>
            <a:ext cx="1947917" cy="64682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6E4098F-9EB5-A481-C5F9-DEC484FA4D3D}"/>
              </a:ext>
            </a:extLst>
          </p:cNvPr>
          <p:cNvSpPr/>
          <p:nvPr/>
        </p:nvSpPr>
        <p:spPr>
          <a:xfrm>
            <a:off x="2843157" y="3743428"/>
            <a:ext cx="1947917" cy="66209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4F6B523-4A53-5193-F717-8959C6EDA1FB}"/>
              </a:ext>
            </a:extLst>
          </p:cNvPr>
          <p:cNvSpPr/>
          <p:nvPr/>
        </p:nvSpPr>
        <p:spPr>
          <a:xfrm>
            <a:off x="2843157" y="4526612"/>
            <a:ext cx="1947917" cy="164159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020D16B-DBDA-25AB-63D4-273F06DFA762}"/>
              </a:ext>
            </a:extLst>
          </p:cNvPr>
          <p:cNvSpPr/>
          <p:nvPr/>
        </p:nvSpPr>
        <p:spPr>
          <a:xfrm>
            <a:off x="5038955" y="1908202"/>
            <a:ext cx="1947917" cy="99408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C4B5B30-C9BA-4160-5C47-328569444825}"/>
              </a:ext>
            </a:extLst>
          </p:cNvPr>
          <p:cNvSpPr/>
          <p:nvPr/>
        </p:nvSpPr>
        <p:spPr>
          <a:xfrm>
            <a:off x="5038955" y="3001563"/>
            <a:ext cx="1947917" cy="64682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D3C890C-710A-C6AE-05C1-067A3DBD76B8}"/>
              </a:ext>
            </a:extLst>
          </p:cNvPr>
          <p:cNvSpPr/>
          <p:nvPr/>
        </p:nvSpPr>
        <p:spPr>
          <a:xfrm>
            <a:off x="5038955" y="3743428"/>
            <a:ext cx="1947917" cy="66209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53B448-7D1B-00F0-DAB9-04E04548F54F}"/>
              </a:ext>
            </a:extLst>
          </p:cNvPr>
          <p:cNvSpPr/>
          <p:nvPr/>
        </p:nvSpPr>
        <p:spPr>
          <a:xfrm>
            <a:off x="5038955" y="4526612"/>
            <a:ext cx="1947917" cy="164159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87154DF-5F57-8EFB-A869-24CFA2218DA1}"/>
              </a:ext>
            </a:extLst>
          </p:cNvPr>
          <p:cNvSpPr/>
          <p:nvPr/>
        </p:nvSpPr>
        <p:spPr>
          <a:xfrm>
            <a:off x="7212738" y="1910223"/>
            <a:ext cx="1947917" cy="99408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83209F1-556E-C78F-1FE9-1486BDED082C}"/>
              </a:ext>
            </a:extLst>
          </p:cNvPr>
          <p:cNvSpPr/>
          <p:nvPr/>
        </p:nvSpPr>
        <p:spPr>
          <a:xfrm>
            <a:off x="7212738" y="3003584"/>
            <a:ext cx="1947917" cy="64682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4B40365-EB76-FBAC-D7B6-9026B3BFF455}"/>
              </a:ext>
            </a:extLst>
          </p:cNvPr>
          <p:cNvSpPr/>
          <p:nvPr/>
        </p:nvSpPr>
        <p:spPr>
          <a:xfrm>
            <a:off x="7212738" y="3745449"/>
            <a:ext cx="1947917" cy="66209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22763EC-80FF-5CE9-7754-CB072440597B}"/>
              </a:ext>
            </a:extLst>
          </p:cNvPr>
          <p:cNvSpPr/>
          <p:nvPr/>
        </p:nvSpPr>
        <p:spPr>
          <a:xfrm>
            <a:off x="7212738" y="4528633"/>
            <a:ext cx="1947917" cy="164159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DC609D-8332-1FCD-3855-4A2ED5AC1B6F}"/>
              </a:ext>
            </a:extLst>
          </p:cNvPr>
          <p:cNvSpPr/>
          <p:nvPr/>
        </p:nvSpPr>
        <p:spPr>
          <a:xfrm>
            <a:off x="9345486" y="1908202"/>
            <a:ext cx="1947917" cy="99408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1195E9F-24DB-D6DA-A378-904CD8FA4C45}"/>
              </a:ext>
            </a:extLst>
          </p:cNvPr>
          <p:cNvSpPr/>
          <p:nvPr/>
        </p:nvSpPr>
        <p:spPr>
          <a:xfrm>
            <a:off x="9345486" y="3001563"/>
            <a:ext cx="1947917" cy="64682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A76ADC7-DB51-E740-8D49-DB89FD3EE95C}"/>
              </a:ext>
            </a:extLst>
          </p:cNvPr>
          <p:cNvSpPr/>
          <p:nvPr/>
        </p:nvSpPr>
        <p:spPr>
          <a:xfrm>
            <a:off x="9345486" y="3743428"/>
            <a:ext cx="1947917" cy="66209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D243EAB-8CE7-44DD-B53D-55257FCB6D23}"/>
              </a:ext>
            </a:extLst>
          </p:cNvPr>
          <p:cNvSpPr/>
          <p:nvPr/>
        </p:nvSpPr>
        <p:spPr>
          <a:xfrm>
            <a:off x="9345486" y="4526612"/>
            <a:ext cx="1947917" cy="164159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95399D9-D012-F1A4-E323-2464FF8AA72D}"/>
              </a:ext>
            </a:extLst>
          </p:cNvPr>
          <p:cNvSpPr/>
          <p:nvPr/>
        </p:nvSpPr>
        <p:spPr>
          <a:xfrm>
            <a:off x="2843157" y="1545598"/>
            <a:ext cx="1947917" cy="309003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BE" sz="1100"/>
              <a:t>Cash </a:t>
            </a:r>
            <a:r>
              <a:rPr lang="fr-BE" sz="1100" err="1"/>
              <a:t>Purchase</a:t>
            </a:r>
            <a:endParaRPr lang="en-US" sz="1100" err="1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4F2D365-CA24-A1E8-1EF5-121FBD1F6EB0}"/>
              </a:ext>
            </a:extLst>
          </p:cNvPr>
          <p:cNvSpPr/>
          <p:nvPr/>
        </p:nvSpPr>
        <p:spPr>
          <a:xfrm>
            <a:off x="5038955" y="1545547"/>
            <a:ext cx="1947917" cy="309003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BE" sz="1100" err="1"/>
              <a:t>Classic</a:t>
            </a:r>
            <a:r>
              <a:rPr lang="fr-BE" sz="1100"/>
              <a:t> </a:t>
            </a:r>
            <a:r>
              <a:rPr lang="fr-BE" sz="1100" err="1"/>
              <a:t>Financing</a:t>
            </a:r>
            <a:endParaRPr lang="en-US" sz="1100" err="1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62D3BCC-9388-E3BA-BD94-75680D042CB8}"/>
              </a:ext>
            </a:extLst>
          </p:cNvPr>
          <p:cNvSpPr/>
          <p:nvPr/>
        </p:nvSpPr>
        <p:spPr>
          <a:xfrm>
            <a:off x="7212738" y="1563444"/>
            <a:ext cx="1947917" cy="309003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00"/>
              <a:t>Financial Leasing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F6695FE-1359-6F27-F55E-77CD56BDDCC7}"/>
              </a:ext>
            </a:extLst>
          </p:cNvPr>
          <p:cNvSpPr/>
          <p:nvPr/>
        </p:nvSpPr>
        <p:spPr>
          <a:xfrm>
            <a:off x="9345486" y="1552281"/>
            <a:ext cx="1947917" cy="309003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00" err="1"/>
              <a:t>Operational</a:t>
            </a:r>
            <a:r>
              <a:rPr lang="fr-BE" sz="1100"/>
              <a:t> leasing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F635C1-020A-5823-C340-69F288B2134C}"/>
              </a:ext>
            </a:extLst>
          </p:cNvPr>
          <p:cNvSpPr txBox="1"/>
          <p:nvPr/>
        </p:nvSpPr>
        <p:spPr>
          <a:xfrm>
            <a:off x="1438438" y="5487436"/>
            <a:ext cx="1211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err="1"/>
              <a:t>Owner</a:t>
            </a:r>
            <a:endParaRPr lang="en-US" sz="1000" b="1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2C5ADF3-7681-26F3-5038-73A112520A7D}"/>
              </a:ext>
            </a:extLst>
          </p:cNvPr>
          <p:cNvSpPr txBox="1"/>
          <p:nvPr/>
        </p:nvSpPr>
        <p:spPr>
          <a:xfrm>
            <a:off x="1441178" y="5863855"/>
            <a:ext cx="1211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/>
              <a:t>Capital gains</a:t>
            </a:r>
            <a:endParaRPr lang="en-US" sz="1000" b="1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897A8DC-EA24-763A-4AE7-388D7DEDA160}"/>
              </a:ext>
            </a:extLst>
          </p:cNvPr>
          <p:cNvSpPr/>
          <p:nvPr/>
        </p:nvSpPr>
        <p:spPr>
          <a:xfrm>
            <a:off x="3543301" y="2453014"/>
            <a:ext cx="547629" cy="36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ysClr val="windowText" lastClr="000000"/>
                </a:solidFill>
              </a:rPr>
              <a:t>-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CD9788A-0C2A-658C-72A4-09F359F3BFC4}"/>
              </a:ext>
            </a:extLst>
          </p:cNvPr>
          <p:cNvSpPr/>
          <p:nvPr/>
        </p:nvSpPr>
        <p:spPr>
          <a:xfrm>
            <a:off x="10045630" y="2453014"/>
            <a:ext cx="547629" cy="36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ysClr val="windowText" lastClr="000000"/>
                </a:solidFill>
              </a:rPr>
              <a:t>-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E119D7F-895F-5A51-55A1-72E1AD1CEAD0}"/>
              </a:ext>
            </a:extLst>
          </p:cNvPr>
          <p:cNvSpPr/>
          <p:nvPr/>
        </p:nvSpPr>
        <p:spPr>
          <a:xfrm>
            <a:off x="3548121" y="6366442"/>
            <a:ext cx="7872354" cy="38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43BD7EE-4244-CEBA-8C16-914C042BB031}"/>
              </a:ext>
            </a:extLst>
          </p:cNvPr>
          <p:cNvSpPr txBox="1"/>
          <p:nvPr/>
        </p:nvSpPr>
        <p:spPr>
          <a:xfrm>
            <a:off x="3987120" y="6429780"/>
            <a:ext cx="1473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/>
              <a:t>Optimal solution</a:t>
            </a:r>
            <a:endParaRPr lang="en-US" sz="11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169CEF-E7A7-3C8D-DE1D-38AECE570A4E}"/>
              </a:ext>
            </a:extLst>
          </p:cNvPr>
          <p:cNvSpPr txBox="1"/>
          <p:nvPr/>
        </p:nvSpPr>
        <p:spPr>
          <a:xfrm>
            <a:off x="5801322" y="6429780"/>
            <a:ext cx="14738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/>
              <a:t>Good solution</a:t>
            </a:r>
            <a:endParaRPr lang="en-US" sz="110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696915F-16CF-7E31-21A5-3B2B2CC10FD1}"/>
              </a:ext>
            </a:extLst>
          </p:cNvPr>
          <p:cNvSpPr txBox="1"/>
          <p:nvPr/>
        </p:nvSpPr>
        <p:spPr>
          <a:xfrm>
            <a:off x="7624676" y="6429780"/>
            <a:ext cx="177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/>
              <a:t>Non-optimal solution</a:t>
            </a:r>
            <a:endParaRPr lang="en-US" sz="110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D20AA76-3AEB-B935-4191-44315C00A7EB}"/>
              </a:ext>
            </a:extLst>
          </p:cNvPr>
          <p:cNvSpPr txBox="1"/>
          <p:nvPr/>
        </p:nvSpPr>
        <p:spPr>
          <a:xfrm>
            <a:off x="9639672" y="6429780"/>
            <a:ext cx="177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/>
              <a:t>Not a good solution</a:t>
            </a:r>
            <a:endParaRPr lang="en-US" sz="110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109AB2F8-A735-8E96-7B05-663A4805FE24}"/>
              </a:ext>
            </a:extLst>
          </p:cNvPr>
          <p:cNvSpPr/>
          <p:nvPr/>
        </p:nvSpPr>
        <p:spPr>
          <a:xfrm>
            <a:off x="3543301" y="4588526"/>
            <a:ext cx="547629" cy="36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ysClr val="windowText" lastClr="000000"/>
                </a:solidFill>
              </a:rPr>
              <a:t>/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C4A1D41-75EC-AB8C-68B1-27D1C18491C9}"/>
              </a:ext>
            </a:extLst>
          </p:cNvPr>
          <p:cNvSpPr/>
          <p:nvPr/>
        </p:nvSpPr>
        <p:spPr>
          <a:xfrm>
            <a:off x="5739099" y="4565031"/>
            <a:ext cx="547629" cy="36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ysClr val="windowText" lastClr="000000"/>
                </a:solidFill>
              </a:rPr>
              <a:t>/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99775E1-08AF-AB47-1BE7-7CDC1F0456DB}"/>
              </a:ext>
            </a:extLst>
          </p:cNvPr>
          <p:cNvSpPr/>
          <p:nvPr/>
        </p:nvSpPr>
        <p:spPr>
          <a:xfrm>
            <a:off x="7912882" y="4565031"/>
            <a:ext cx="547629" cy="36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ysClr val="windowText" lastClr="000000"/>
                </a:solidFill>
              </a:rPr>
              <a:t>/</a:t>
            </a:r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39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00A8E99A-3E7F-5D67-6F18-A2160AC98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3645800" y="1993049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C3E1F9B9-0151-CCC6-0F39-377CDAD7B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003" y="1993049"/>
            <a:ext cx="331694" cy="334700"/>
          </a:xfrm>
          <a:prstGeom prst="rect">
            <a:avLst/>
          </a:prstGeom>
        </p:spPr>
      </p:pic>
      <p:pic>
        <p:nvPicPr>
          <p:cNvPr id="141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D0130EF8-B558-1856-FFD2-0E64D43DB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53885" r="24293" b="23017"/>
          <a:stretch/>
        </p:blipFill>
        <p:spPr bwMode="auto">
          <a:xfrm>
            <a:off x="10130058" y="1972505"/>
            <a:ext cx="355233" cy="3676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7551C50E-6F3E-ABFD-25C9-5FA52266D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052" r="42465" b="22557"/>
          <a:stretch/>
        </p:blipFill>
        <p:spPr bwMode="auto">
          <a:xfrm>
            <a:off x="8010695" y="2461610"/>
            <a:ext cx="352002" cy="3465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9830928E-85BD-FA99-7ECF-040F2FCC9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53885" r="24293" b="23017"/>
          <a:stretch/>
        </p:blipFill>
        <p:spPr bwMode="auto">
          <a:xfrm>
            <a:off x="5835297" y="1979128"/>
            <a:ext cx="355233" cy="3676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F6D7D587-EECC-3C6F-6CA9-E126B6E96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052" r="42465" b="22557"/>
          <a:stretch/>
        </p:blipFill>
        <p:spPr bwMode="auto">
          <a:xfrm>
            <a:off x="5836912" y="2461610"/>
            <a:ext cx="352002" cy="3465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2A6E0B14-D61E-6EFC-E895-DFF718634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052" r="42465" b="22557"/>
          <a:stretch/>
        </p:blipFill>
        <p:spPr bwMode="auto">
          <a:xfrm>
            <a:off x="5836912" y="3138289"/>
            <a:ext cx="352002" cy="3465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2459085E-25D0-AA7F-57AC-55409FF74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53885" r="24293" b="23017"/>
          <a:stretch/>
        </p:blipFill>
        <p:spPr bwMode="auto">
          <a:xfrm>
            <a:off x="5835297" y="3892213"/>
            <a:ext cx="355233" cy="3676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3AA7B111-AEB6-579E-9B17-1F72DB417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3379439" y="4612022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A39B08D8-7F6E-0DAC-4FF5-6166261F0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3645800" y="5062834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C71CCC29-83A1-14B6-976A-6CC6698DD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5579253" y="4612022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F2C81455-FFCC-3378-FE70-F5316017A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5841598" y="5062834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DC77D9EE-7974-1F47-41E6-6C10888FC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7749935" y="4612022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0054A2D9-39A2-09A9-73AE-B78C598BF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8015381" y="5062834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02F6BDF5-8538-C7E0-A285-ED9043F1B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10148129" y="5440623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C4CA32E0-1624-6B07-275F-DFB86045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597" y="3144212"/>
            <a:ext cx="331694" cy="33470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D7FB91C6-5A28-4091-C11A-775BF5580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597" y="4614595"/>
            <a:ext cx="331694" cy="334700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BA88DFED-9D4C-FC69-0648-78876FB35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597" y="5065407"/>
            <a:ext cx="331694" cy="334700"/>
          </a:xfrm>
          <a:prstGeom prst="rect">
            <a:avLst/>
          </a:prstGeom>
        </p:spPr>
      </p:pic>
      <p:pic>
        <p:nvPicPr>
          <p:cNvPr id="157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6D687FF6-174D-3039-B2E5-0D7BCD3FE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53885" r="24293" b="23017"/>
          <a:stretch/>
        </p:blipFill>
        <p:spPr bwMode="auto">
          <a:xfrm>
            <a:off x="10141828" y="3892213"/>
            <a:ext cx="355233" cy="3676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952E693F-ECCF-BB5D-57CF-264065E4F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49" y="3144212"/>
            <a:ext cx="331694" cy="33470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867D403B-C318-4D81-CB5D-C13D23A4C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49" y="3908707"/>
            <a:ext cx="331694" cy="334700"/>
          </a:xfrm>
          <a:prstGeom prst="rect">
            <a:avLst/>
          </a:prstGeom>
        </p:spPr>
      </p:pic>
      <p:pic>
        <p:nvPicPr>
          <p:cNvPr id="160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645DEAA5-3A9A-5772-717B-74EEAF1A8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53885" r="24293" b="23017"/>
          <a:stretch/>
        </p:blipFill>
        <p:spPr bwMode="auto">
          <a:xfrm>
            <a:off x="8285789" y="4598101"/>
            <a:ext cx="355233" cy="3676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832F4C41-F2C8-34B9-44A9-6F9218597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53885" r="24293" b="23017"/>
          <a:stretch/>
        </p:blipFill>
        <p:spPr bwMode="auto">
          <a:xfrm>
            <a:off x="8009080" y="5426702"/>
            <a:ext cx="355233" cy="3676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2DF745BE-6F4F-D639-F340-DBDBB7B91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052" r="42465" b="22557"/>
          <a:stretch/>
        </p:blipFill>
        <p:spPr bwMode="auto">
          <a:xfrm>
            <a:off x="6106508" y="4608672"/>
            <a:ext cx="352002" cy="3465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7AE9B153-FA1F-676D-CC05-665B09D2B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052" r="42465" b="22557"/>
          <a:stretch/>
        </p:blipFill>
        <p:spPr bwMode="auto">
          <a:xfrm>
            <a:off x="3906431" y="4608672"/>
            <a:ext cx="352002" cy="3465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0DA43DE3-C71B-E6BA-EFDE-351DAFB9F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66" y="5443196"/>
            <a:ext cx="331694" cy="334700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0EB597C7-87B4-8FD6-54F4-BD51E8AE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68" y="5804479"/>
            <a:ext cx="331694" cy="334700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B3250258-4A76-A0D8-D486-50A80061C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68" y="5443196"/>
            <a:ext cx="331694" cy="33470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0C52C61B-6D04-23AA-D539-BADAD4EA8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68" y="3144212"/>
            <a:ext cx="331694" cy="334700"/>
          </a:xfrm>
          <a:prstGeom prst="rect">
            <a:avLst/>
          </a:prstGeom>
        </p:spPr>
      </p:pic>
      <p:pic>
        <p:nvPicPr>
          <p:cNvPr id="168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CA8126F8-855F-5935-ED7C-A4FE3DC5C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53885" r="24293" b="23017"/>
          <a:stretch/>
        </p:blipFill>
        <p:spPr bwMode="auto">
          <a:xfrm>
            <a:off x="3639499" y="3892213"/>
            <a:ext cx="355233" cy="3676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3E43B1CD-DD58-7778-79AC-A9D75E79A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53394" r="78916" b="22683"/>
          <a:stretch/>
        </p:blipFill>
        <p:spPr bwMode="auto">
          <a:xfrm>
            <a:off x="9345486" y="6373176"/>
            <a:ext cx="342631" cy="33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D6DEBC5A-A2B2-40B0-7428-5645713AB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7" t="54052" r="42465" b="22557"/>
          <a:stretch/>
        </p:blipFill>
        <p:spPr bwMode="auto">
          <a:xfrm>
            <a:off x="7277290" y="6387312"/>
            <a:ext cx="352002" cy="3465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2" descr="Smiley Picto Images – Parcourir 11,227 le catalogue de photos, vecteurs et  vidéos | Adobe Stock">
            <a:extLst>
              <a:ext uri="{FF2B5EF4-FFF2-40B4-BE49-F238E27FC236}">
                <a16:creationId xmlns:a16="http://schemas.microsoft.com/office/drawing/2014/main" id="{14398E2A-7578-8988-BA9F-521425049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6" t="53885" r="24293" b="23017"/>
          <a:stretch/>
        </p:blipFill>
        <p:spPr bwMode="auto">
          <a:xfrm>
            <a:off x="5456484" y="6376463"/>
            <a:ext cx="355233" cy="3676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62AF782A-C52C-B7DE-E7A3-963BECC47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261" y="6376222"/>
            <a:ext cx="364863" cy="3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224D0-005D-7115-46D7-B511CDF80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context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5F181-CECB-1232-07E1-F982B117A8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01</a:t>
            </a:r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C43A04A-1127-4400-826B-872F84FE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Fundamentals of the B2B customer sales process</a:t>
            </a:r>
            <a:endParaRPr lang="fr-BE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D12207E-B391-4102-A2FE-624036A84EE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7F7F7F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80ED2DB3-9094-482E-AC3E-2EBD1B8349C1}" type="slidenum">
              <a:rPr lang="fr-FR" altLang="en-US" smtClean="0">
                <a:latin typeface="Encode Sans" panose="020B0604020202020204" charset="0"/>
              </a:rPr>
              <a:pPr>
                <a:defRPr/>
              </a:pPr>
              <a:t>12</a:t>
            </a:fld>
            <a:endParaRPr lang="fr-FR" altLang="en-US">
              <a:latin typeface="Encode Sans" panose="020B0604020202020204" charset="0"/>
            </a:endParaRPr>
          </a:p>
        </p:txBody>
      </p:sp>
      <p:sp>
        <p:nvSpPr>
          <p:cNvPr id="47132" name="TextBox 6"/>
          <p:cNvSpPr txBox="1">
            <a:spLocks noChangeArrowheads="1"/>
          </p:cNvSpPr>
          <p:nvPr/>
        </p:nvSpPr>
        <p:spPr bwMode="auto">
          <a:xfrm>
            <a:off x="4450080" y="2422367"/>
            <a:ext cx="2707000" cy="52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77" tIns="47889" rIns="95777" bIns="47889">
            <a:spAutoFit/>
          </a:bodyPr>
          <a:lstStyle>
            <a:lvl1pPr marL="298450" indent="-298450" eaLnBrk="0" hangingPunct="0">
              <a:lnSpc>
                <a:spcPts val="1300"/>
              </a:lnSpc>
              <a:defRPr sz="14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buClr>
                <a:srgbClr val="990000"/>
              </a:buClr>
              <a:buSzPct val="85000"/>
              <a:buFont typeface="Wingdings" pitchFamily="2" charset="2"/>
              <a:buChar char="§"/>
              <a:defRPr sz="12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buSzPct val="85000"/>
              <a:buFont typeface="Wingdings" pitchFamily="2" charset="2"/>
              <a:buChar char="à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buClr>
                <a:srgbClr val="C00000"/>
              </a:buClr>
              <a:buSzPct val="120000"/>
              <a:buFont typeface="Wingdings 3" pitchFamily="18" charset="2"/>
              <a:buChar char="}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lnSpc>
                <a:spcPct val="100000"/>
              </a:lnSpc>
            </a:pPr>
            <a:r>
              <a:rPr lang="en-GB" altLang="fr-FR" b="1">
                <a:solidFill>
                  <a:schemeClr val="tx1"/>
                </a:solidFill>
                <a:latin typeface="+mn-lt"/>
              </a:rPr>
              <a:t>Qualify the customer and the solution to be proposed</a:t>
            </a:r>
            <a:endParaRPr lang="fr-BE" altLang="fr-FR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47133" name="TextBox 21"/>
          <p:cNvSpPr txBox="1">
            <a:spLocks noChangeArrowheads="1"/>
          </p:cNvSpPr>
          <p:nvPr/>
        </p:nvSpPr>
        <p:spPr bwMode="auto">
          <a:xfrm>
            <a:off x="7548332" y="2530089"/>
            <a:ext cx="3555730" cy="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77" tIns="47889" rIns="95777" bIns="47889">
            <a:spAutoFit/>
          </a:bodyPr>
          <a:lstStyle>
            <a:lvl1pPr marL="298450" indent="-298450" eaLnBrk="0" hangingPunct="0">
              <a:lnSpc>
                <a:spcPts val="1300"/>
              </a:lnSpc>
              <a:defRPr sz="14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buClr>
                <a:srgbClr val="990000"/>
              </a:buClr>
              <a:buSzPct val="85000"/>
              <a:buFont typeface="Wingdings" pitchFamily="2" charset="2"/>
              <a:buChar char="§"/>
              <a:defRPr sz="12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buSzPct val="85000"/>
              <a:buFont typeface="Wingdings" pitchFamily="2" charset="2"/>
              <a:buChar char="à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buClr>
                <a:srgbClr val="C00000"/>
              </a:buClr>
              <a:buSzPct val="120000"/>
              <a:buFont typeface="Wingdings 3" pitchFamily="18" charset="2"/>
              <a:buChar char="}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lnSpc>
                <a:spcPct val="100000"/>
              </a:lnSpc>
            </a:pPr>
            <a:r>
              <a:rPr lang="fr-BE" altLang="fr-FR" b="1" err="1">
                <a:solidFill>
                  <a:schemeClr val="tx1"/>
                </a:solidFill>
                <a:latin typeface="+mn-lt"/>
              </a:rPr>
              <a:t>Ask</a:t>
            </a:r>
            <a:r>
              <a:rPr lang="fr-BE" altLang="fr-FR" b="1">
                <a:solidFill>
                  <a:schemeClr val="tx1"/>
                </a:solidFill>
                <a:latin typeface="+mn-lt"/>
              </a:rPr>
              <a:t> the right questions</a:t>
            </a:r>
          </a:p>
        </p:txBody>
      </p:sp>
      <p:sp>
        <p:nvSpPr>
          <p:cNvPr id="47135" name="TextBox 23"/>
          <p:cNvSpPr txBox="1">
            <a:spLocks noChangeArrowheads="1"/>
          </p:cNvSpPr>
          <p:nvPr/>
        </p:nvSpPr>
        <p:spPr bwMode="auto">
          <a:xfrm>
            <a:off x="4553996" y="3825796"/>
            <a:ext cx="2499168" cy="52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77" tIns="47889" rIns="95777" bIns="47889">
            <a:spAutoFit/>
          </a:bodyPr>
          <a:lstStyle>
            <a:lvl1pPr marL="298450" indent="-298450" eaLnBrk="0" hangingPunct="0">
              <a:lnSpc>
                <a:spcPts val="1300"/>
              </a:lnSpc>
              <a:defRPr sz="14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buClr>
                <a:srgbClr val="990000"/>
              </a:buClr>
              <a:buSzPct val="85000"/>
              <a:buFont typeface="Wingdings" pitchFamily="2" charset="2"/>
              <a:buChar char="§"/>
              <a:defRPr sz="12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buSzPct val="85000"/>
              <a:buFont typeface="Wingdings" pitchFamily="2" charset="2"/>
              <a:buChar char="à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buClr>
                <a:srgbClr val="C00000"/>
              </a:buClr>
              <a:buSzPct val="120000"/>
              <a:buFont typeface="Wingdings 3" pitchFamily="18" charset="2"/>
              <a:buChar char="}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lnSpc>
                <a:spcPct val="100000"/>
              </a:lnSpc>
            </a:pPr>
            <a:r>
              <a:rPr lang="en-GB" altLang="fr-FR" b="1">
                <a:solidFill>
                  <a:schemeClr val="tx1"/>
                </a:solidFill>
                <a:latin typeface="+mn-lt"/>
              </a:rPr>
              <a:t>Create the desire for the mobility solution</a:t>
            </a:r>
            <a:endParaRPr lang="fr-BE" altLang="fr-FR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47136" name="TextBox 24"/>
          <p:cNvSpPr txBox="1">
            <a:spLocks noChangeArrowheads="1"/>
          </p:cNvSpPr>
          <p:nvPr/>
        </p:nvSpPr>
        <p:spPr bwMode="auto">
          <a:xfrm>
            <a:off x="7913779" y="3825796"/>
            <a:ext cx="2824837" cy="52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77" tIns="47889" rIns="95777" bIns="47889">
            <a:spAutoFit/>
          </a:bodyPr>
          <a:lstStyle>
            <a:lvl1pPr marL="298450" indent="-298450" eaLnBrk="0" hangingPunct="0">
              <a:lnSpc>
                <a:spcPts val="1300"/>
              </a:lnSpc>
              <a:defRPr sz="14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buClr>
                <a:srgbClr val="990000"/>
              </a:buClr>
              <a:buSzPct val="85000"/>
              <a:buFont typeface="Wingdings" pitchFamily="2" charset="2"/>
              <a:buChar char="§"/>
              <a:defRPr sz="12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buSzPct val="85000"/>
              <a:buFont typeface="Wingdings" pitchFamily="2" charset="2"/>
              <a:buChar char="à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buClr>
                <a:srgbClr val="C00000"/>
              </a:buClr>
              <a:buSzPct val="120000"/>
              <a:buFont typeface="Wingdings 3" pitchFamily="18" charset="2"/>
              <a:buChar char="}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lnSpc>
                <a:spcPct val="100000"/>
              </a:lnSpc>
            </a:pPr>
            <a:r>
              <a:rPr lang="en-GB" altLang="fr-FR" b="1">
                <a:solidFill>
                  <a:schemeClr val="tx1"/>
                </a:solidFill>
                <a:latin typeface="+mn-lt"/>
              </a:rPr>
              <a:t>Turn product benefits into customer benefits</a:t>
            </a:r>
            <a:endParaRPr lang="fr-BE" altLang="fr-FR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47138" name="TextBox 26"/>
          <p:cNvSpPr txBox="1">
            <a:spLocks noChangeArrowheads="1"/>
          </p:cNvSpPr>
          <p:nvPr/>
        </p:nvSpPr>
        <p:spPr bwMode="auto">
          <a:xfrm>
            <a:off x="4553996" y="5083724"/>
            <a:ext cx="2499168" cy="7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77" tIns="47889" rIns="95777" bIns="47889">
            <a:spAutoFit/>
          </a:bodyPr>
          <a:lstStyle>
            <a:lvl1pPr marL="298450" indent="-298450" eaLnBrk="0" hangingPunct="0">
              <a:lnSpc>
                <a:spcPts val="1300"/>
              </a:lnSpc>
              <a:defRPr sz="14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buClr>
                <a:srgbClr val="990000"/>
              </a:buClr>
              <a:buSzPct val="85000"/>
              <a:buFont typeface="Wingdings" pitchFamily="2" charset="2"/>
              <a:buChar char="§"/>
              <a:defRPr sz="12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buSzPct val="85000"/>
              <a:buFont typeface="Wingdings" pitchFamily="2" charset="2"/>
              <a:buChar char="à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buClr>
                <a:srgbClr val="C00000"/>
              </a:buClr>
              <a:buSzPct val="120000"/>
              <a:buFont typeface="Wingdings 3" pitchFamily="18" charset="2"/>
              <a:buChar char="}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lnSpc>
                <a:spcPct val="100000"/>
              </a:lnSpc>
            </a:pPr>
            <a:r>
              <a:rPr lang="en-GB" altLang="fr-FR" b="1">
                <a:solidFill>
                  <a:schemeClr val="tx1"/>
                </a:solidFill>
                <a:latin typeface="+mn-lt"/>
              </a:rPr>
              <a:t>Present the benefits of the solution and defend the budget</a:t>
            </a:r>
            <a:endParaRPr lang="fr-BE" altLang="fr-FR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47139" name="TextBox 27"/>
          <p:cNvSpPr txBox="1">
            <a:spLocks noChangeArrowheads="1"/>
          </p:cNvSpPr>
          <p:nvPr/>
        </p:nvSpPr>
        <p:spPr bwMode="auto">
          <a:xfrm>
            <a:off x="7815678" y="5105182"/>
            <a:ext cx="3021039" cy="7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77" tIns="47889" rIns="95777" bIns="47889">
            <a:spAutoFit/>
          </a:bodyPr>
          <a:lstStyle>
            <a:lvl1pPr marL="298450" indent="-298450" eaLnBrk="0" hangingPunct="0">
              <a:lnSpc>
                <a:spcPts val="1300"/>
              </a:lnSpc>
              <a:defRPr sz="14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buClr>
                <a:srgbClr val="990000"/>
              </a:buClr>
              <a:buSzPct val="85000"/>
              <a:buFont typeface="Wingdings" pitchFamily="2" charset="2"/>
              <a:buChar char="§"/>
              <a:defRPr sz="12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buSzPct val="85000"/>
              <a:buFont typeface="Wingdings" pitchFamily="2" charset="2"/>
              <a:buChar char="à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buClr>
                <a:srgbClr val="C00000"/>
              </a:buClr>
              <a:buSzPct val="120000"/>
              <a:buFont typeface="Wingdings 3" pitchFamily="18" charset="2"/>
              <a:buChar char="}"/>
              <a:defRPr sz="1100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58ED5"/>
              </a:buClr>
              <a:buSzPct val="120000"/>
              <a:buFont typeface="Symbol" pitchFamily="18" charset="2"/>
              <a:buChar char=""/>
              <a:defRPr sz="1100" i="1">
                <a:solidFill>
                  <a:srgbClr val="48535B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lnSpc>
                <a:spcPct val="100000"/>
              </a:lnSpc>
            </a:pPr>
            <a:r>
              <a:rPr lang="en-GB" altLang="fr-FR" b="1">
                <a:solidFill>
                  <a:schemeClr val="tx1"/>
                </a:solidFill>
                <a:latin typeface="+mn-lt"/>
              </a:rPr>
              <a:t>Rephrase, </a:t>
            </a:r>
          </a:p>
          <a:p>
            <a:pPr marL="0" indent="0" algn="ctr" eaLnBrk="1" hangingPunct="1">
              <a:lnSpc>
                <a:spcPct val="100000"/>
              </a:lnSpc>
            </a:pPr>
            <a:r>
              <a:rPr lang="en-GB" altLang="fr-FR" b="1">
                <a:solidFill>
                  <a:schemeClr val="tx1"/>
                </a:solidFill>
                <a:latin typeface="+mn-lt"/>
              </a:rPr>
              <a:t>Deal with objections and close the sale</a:t>
            </a:r>
            <a:endParaRPr lang="fr-BE" altLang="fr-FR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ZoneTexte 8">
            <a:extLst>
              <a:ext uri="{FF2B5EF4-FFF2-40B4-BE49-F238E27FC236}">
                <a16:creationId xmlns:a16="http://schemas.microsoft.com/office/drawing/2014/main" id="{8BE62322-BD13-1F5E-156C-F42C26BAFB96}"/>
              </a:ext>
            </a:extLst>
          </p:cNvPr>
          <p:cNvSpPr txBox="1"/>
          <p:nvPr/>
        </p:nvSpPr>
        <p:spPr>
          <a:xfrm>
            <a:off x="5423562" y="1514145"/>
            <a:ext cx="1525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>
                <a:latin typeface="+mj-lt"/>
              </a:rPr>
              <a:t>To do</a:t>
            </a:r>
          </a:p>
        </p:txBody>
      </p:sp>
      <p:pic>
        <p:nvPicPr>
          <p:cNvPr id="27" name="Graphique 2" descr="Cible avec un remplissage uni">
            <a:extLst>
              <a:ext uri="{FF2B5EF4-FFF2-40B4-BE49-F238E27FC236}">
                <a16:creationId xmlns:a16="http://schemas.microsoft.com/office/drawing/2014/main" id="{46F74047-0D5F-A656-518D-28FB5846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3909" y="1378053"/>
            <a:ext cx="641517" cy="641517"/>
          </a:xfrm>
          <a:prstGeom prst="rect">
            <a:avLst/>
          </a:prstGeom>
        </p:spPr>
      </p:pic>
      <p:sp>
        <p:nvSpPr>
          <p:cNvPr id="28" name="ZoneTexte 12">
            <a:extLst>
              <a:ext uri="{FF2B5EF4-FFF2-40B4-BE49-F238E27FC236}">
                <a16:creationId xmlns:a16="http://schemas.microsoft.com/office/drawing/2014/main" id="{4495AC48-7715-7FD3-9898-8464B6F94F8C}"/>
              </a:ext>
            </a:extLst>
          </p:cNvPr>
          <p:cNvSpPr txBox="1"/>
          <p:nvPr/>
        </p:nvSpPr>
        <p:spPr>
          <a:xfrm>
            <a:off x="9051726" y="1498756"/>
            <a:ext cx="1664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>
                <a:latin typeface="+mj-lt"/>
              </a:rPr>
              <a:t>Objectives</a:t>
            </a:r>
          </a:p>
        </p:txBody>
      </p:sp>
      <p:pic>
        <p:nvPicPr>
          <p:cNvPr id="29" name="Graphic 28" descr="Clipboard Partially Checked outline">
            <a:extLst>
              <a:ext uri="{FF2B5EF4-FFF2-40B4-BE49-F238E27FC236}">
                <a16:creationId xmlns:a16="http://schemas.microsoft.com/office/drawing/2014/main" id="{06B8E4EB-95A8-8661-9729-F88F39CE5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4754" y="1414743"/>
            <a:ext cx="641518" cy="6415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072358-5E1E-F9DA-5577-AC6F960A6225}"/>
              </a:ext>
            </a:extLst>
          </p:cNvPr>
          <p:cNvSpPr/>
          <p:nvPr/>
        </p:nvSpPr>
        <p:spPr>
          <a:xfrm>
            <a:off x="1236586" y="2422367"/>
            <a:ext cx="2034934" cy="52760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err="1">
                <a:latin typeface="+mj-lt"/>
              </a:rPr>
              <a:t>Needs</a:t>
            </a:r>
            <a:r>
              <a:rPr lang="fr-BE">
                <a:latin typeface="+mj-lt"/>
              </a:rPr>
              <a:t> Discovery</a:t>
            </a:r>
            <a:endParaRPr lang="en-US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32F42C-49F7-85F3-54AF-0CC2C4B679C8}"/>
              </a:ext>
            </a:extLst>
          </p:cNvPr>
          <p:cNvSpPr/>
          <p:nvPr/>
        </p:nvSpPr>
        <p:spPr>
          <a:xfrm>
            <a:off x="1236586" y="3825796"/>
            <a:ext cx="2034934" cy="5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latin typeface="+mj-lt"/>
              </a:rPr>
              <a:t>Argumentation</a:t>
            </a:r>
            <a:endParaRPr lang="en-US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0CA92E-9121-3CE3-CDC4-22FEC7736FE7}"/>
              </a:ext>
            </a:extLst>
          </p:cNvPr>
          <p:cNvSpPr/>
          <p:nvPr/>
        </p:nvSpPr>
        <p:spPr>
          <a:xfrm>
            <a:off x="1198620" y="5191446"/>
            <a:ext cx="2034934" cy="527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err="1">
                <a:latin typeface="+mj-lt"/>
              </a:rPr>
              <a:t>Presentation</a:t>
            </a:r>
            <a:r>
              <a:rPr lang="fr-BE">
                <a:latin typeface="+mj-lt"/>
              </a:rPr>
              <a:t> of the </a:t>
            </a:r>
            <a:r>
              <a:rPr lang="fr-BE" err="1">
                <a:latin typeface="+mj-lt"/>
              </a:rPr>
              <a:t>proposal</a:t>
            </a:r>
            <a:endParaRPr lang="en-US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6C2E9C-BB0D-CCCC-F2D4-13E31BFABA22}"/>
              </a:ext>
            </a:extLst>
          </p:cNvPr>
          <p:cNvSpPr/>
          <p:nvPr/>
        </p:nvSpPr>
        <p:spPr>
          <a:xfrm>
            <a:off x="635620" y="3534937"/>
            <a:ext cx="10883590" cy="124893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31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32" grpId="0"/>
      <p:bldP spid="47133" grpId="0"/>
      <p:bldP spid="47135" grpId="0"/>
      <p:bldP spid="47136" grpId="0"/>
      <p:bldP spid="47138" grpId="0"/>
      <p:bldP spid="47139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CE5DBF-16BF-4038-B221-A558952D0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introduction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2DBF4-C526-4EBA-B42D-28EBA897E3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BE"/>
              <a:t>Vos attentes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45D11C-0575-3BEA-F3AA-C659FDD7D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34767" y="907256"/>
            <a:ext cx="7762221" cy="54152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D8F31BD-14F3-EBFB-DD5E-A2B684482948}"/>
              </a:ext>
            </a:extLst>
          </p:cNvPr>
          <p:cNvSpPr txBox="1"/>
          <p:nvPr/>
        </p:nvSpPr>
        <p:spPr>
          <a:xfrm>
            <a:off x="4342408" y="2261936"/>
            <a:ext cx="4180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What are your expectations for this training session?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47044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C6DD5-989A-474E-B36B-AF6C8BC7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02</a:t>
            </a:r>
            <a:r>
              <a:rPr lang="fr-FR"/>
              <a:t> | 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A06DE-9EE2-4AC0-A442-488FB2E1F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The Stemware Glass House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59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D4A0CD-D134-4ECC-8892-5A4463F5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21" y="114569"/>
            <a:ext cx="9683261" cy="335964"/>
          </a:xfrm>
        </p:spPr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0FFA6-E3ED-2881-7A71-3F56C2B0FC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21" y="114569"/>
            <a:ext cx="745715" cy="334800"/>
          </a:xfrm>
        </p:spPr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9FBFF0-504C-1820-5CCA-96EA0AD6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" y="1301130"/>
            <a:ext cx="5452110" cy="5039202"/>
          </a:xfrm>
        </p:spPr>
        <p:txBody>
          <a:bodyPr/>
          <a:lstStyle/>
          <a:p>
            <a:r>
              <a:rPr lang="fr-BE"/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B09335-6246-56C9-099B-815541906D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546936" y="3698516"/>
            <a:ext cx="1500865" cy="28674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CE182-C723-669C-BEDD-CDBC7ACA208E}"/>
              </a:ext>
            </a:extLst>
          </p:cNvPr>
          <p:cNvSpPr txBox="1"/>
          <p:nvPr/>
        </p:nvSpPr>
        <p:spPr>
          <a:xfrm>
            <a:off x="4013200" y="772445"/>
            <a:ext cx="8039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Business argumentation - </a:t>
            </a:r>
            <a:r>
              <a:rPr lang="fr-FR" sz="1400" cap="all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Practical</a:t>
            </a:r>
            <a:r>
              <a:rPr lang="fr-FR" sz="1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training</a:t>
            </a:r>
          </a:p>
        </p:txBody>
      </p:sp>
      <p:sp>
        <p:nvSpPr>
          <p:cNvPr id="18" name="ZoneTexte 25">
            <a:extLst>
              <a:ext uri="{FF2B5EF4-FFF2-40B4-BE49-F238E27FC236}">
                <a16:creationId xmlns:a16="http://schemas.microsoft.com/office/drawing/2014/main" id="{12D64364-B360-A936-424D-2A8FF593FB40}"/>
              </a:ext>
            </a:extLst>
          </p:cNvPr>
          <p:cNvSpPr txBox="1"/>
          <p:nvPr/>
        </p:nvSpPr>
        <p:spPr>
          <a:xfrm>
            <a:off x="724101" y="1402134"/>
            <a:ext cx="526361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altLang="fr-FR" sz="2400" b="1" spc="13">
                <a:solidFill>
                  <a:schemeClr val="bg1"/>
                </a:solidFill>
                <a:ea typeface="+mj-ea"/>
                <a:cs typeface="+mj-cs"/>
              </a:rPr>
              <a:t>Situation: </a:t>
            </a:r>
            <a:endParaRPr lang="fr-BE" altLang="fr-FR" sz="2400" spc="13">
              <a:solidFill>
                <a:schemeClr val="bg1"/>
              </a:solidFill>
              <a:ea typeface="+mj-ea"/>
              <a:cs typeface="+mj-cs"/>
            </a:endParaRPr>
          </a:p>
          <a:p>
            <a:pPr eaLnBrk="1" hangingPunct="1"/>
            <a:endParaRPr lang="fr-FR" altLang="fr-FR" sz="20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>
                <a:solidFill>
                  <a:schemeClr val="bg1"/>
                </a:solidFill>
                <a:cs typeface="Arial"/>
              </a:rPr>
              <a:t>You have an appointment with </a:t>
            </a:r>
            <a:r>
              <a:rPr lang="en-GB" altLang="fr-FR" err="1">
                <a:solidFill>
                  <a:schemeClr val="bg1"/>
                </a:solidFill>
                <a:cs typeface="Arial"/>
              </a:rPr>
              <a:t>Mr.</a:t>
            </a:r>
            <a:r>
              <a:rPr lang="en-GB" altLang="fr-FR">
                <a:solidFill>
                  <a:schemeClr val="bg1"/>
                </a:solidFill>
                <a:cs typeface="Arial"/>
              </a:rPr>
              <a:t> </a:t>
            </a:r>
            <a:r>
              <a:rPr lang="en-GB" altLang="fr-FR" err="1">
                <a:solidFill>
                  <a:schemeClr val="bg1"/>
                </a:solidFill>
                <a:cs typeface="Arial"/>
              </a:rPr>
              <a:t>Dubarrique</a:t>
            </a:r>
            <a:r>
              <a:rPr lang="en-GB" altLang="fr-FR">
                <a:solidFill>
                  <a:schemeClr val="bg1"/>
                </a:solidFill>
                <a:cs typeface="Arial"/>
              </a:rPr>
              <a:t>, owner of the company “</a:t>
            </a:r>
            <a:r>
              <a:rPr lang="en-US" altLang="fr-FR">
                <a:solidFill>
                  <a:schemeClr val="bg1"/>
                </a:solidFill>
                <a:cs typeface="Arial"/>
              </a:rPr>
              <a:t>The Stemware Glass House”</a:t>
            </a:r>
            <a:endParaRPr lang="en-GB" altLang="fr-FR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fr-FR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>
                <a:solidFill>
                  <a:schemeClr val="bg1"/>
                </a:solidFill>
                <a:cs typeface="Arial"/>
              </a:rPr>
              <a:t>He is a a customer you already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fr-FR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>
                <a:solidFill>
                  <a:schemeClr val="bg1"/>
                </a:solidFill>
                <a:cs typeface="Arial"/>
              </a:rPr>
              <a:t>He has contacted you to renew several of his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fr-FR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>
                <a:solidFill>
                  <a:schemeClr val="bg1"/>
                </a:solidFill>
                <a:cs typeface="Arial"/>
              </a:rPr>
              <a:t>You are meeting him this morning at the dealership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fr-FR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>
                <a:solidFill>
                  <a:schemeClr val="bg1"/>
                </a:solidFill>
                <a:cs typeface="Arial"/>
              </a:rPr>
              <a:t>Last contact was 6 months ago </a:t>
            </a:r>
            <a:br>
              <a:rPr lang="en-GB" altLang="fr-FR">
                <a:solidFill>
                  <a:schemeClr val="bg1"/>
                </a:solidFill>
                <a:cs typeface="Arial"/>
              </a:rPr>
            </a:br>
            <a:r>
              <a:rPr lang="en-GB" altLang="fr-FR">
                <a:solidFill>
                  <a:schemeClr val="bg1"/>
                </a:solidFill>
                <a:cs typeface="Arial"/>
              </a:rPr>
              <a:t>(renewal of 2 vans)</a:t>
            </a:r>
            <a:endParaRPr lang="fr-FR" altLang="fr-FR" sz="2000">
              <a:solidFill>
                <a:schemeClr val="bg1"/>
              </a:solidFill>
              <a:cs typeface="Arial"/>
            </a:endParaRPr>
          </a:p>
        </p:txBody>
      </p:sp>
      <p:pic>
        <p:nvPicPr>
          <p:cNvPr id="13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5FB07119-8EDD-2A19-6005-3213A592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" y="664277"/>
            <a:ext cx="430584" cy="262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469EC07D-A276-4361-4343-0C85DEBF7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E083BE5-80C9-8475-78A3-0D56FEFBDE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/>
          <a:stretch/>
        </p:blipFill>
        <p:spPr bwMode="auto">
          <a:xfrm>
            <a:off x="8868006" y="2202353"/>
            <a:ext cx="2104793" cy="3169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F911664-3F2A-7CAF-4178-9B30B72A3975}"/>
              </a:ext>
            </a:extLst>
          </p:cNvPr>
          <p:cNvSpPr txBox="1"/>
          <p:nvPr/>
        </p:nvSpPr>
        <p:spPr>
          <a:xfrm>
            <a:off x="6153994" y="1667697"/>
            <a:ext cx="6099716" cy="36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>
                <a:latin typeface="Encode Sans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The Stemware Glass House</a:t>
            </a:r>
            <a:endParaRPr lang="en-US" sz="1400">
              <a:effectLst/>
              <a:latin typeface="Encode Sans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B6DFC2-AC70-401B-70DD-17028985284F}"/>
              </a:ext>
            </a:extLst>
          </p:cNvPr>
          <p:cNvSpPr txBox="1"/>
          <p:nvPr/>
        </p:nvSpPr>
        <p:spPr>
          <a:xfrm>
            <a:off x="6153994" y="5640532"/>
            <a:ext cx="609971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BE" b="1" err="1">
                <a:latin typeface="Encode Sans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Wine</a:t>
            </a:r>
            <a:r>
              <a:rPr lang="fr-BE" b="1">
                <a:latin typeface="Encode Sans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and spirits </a:t>
            </a:r>
            <a:r>
              <a:rPr lang="fr-BE" b="1" err="1">
                <a:latin typeface="Encode Sans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merchant</a:t>
            </a:r>
            <a:endParaRPr lang="en-US" sz="1400">
              <a:effectLst/>
              <a:latin typeface="Encode Sans" panose="020B060402020202020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DEC822D7-B62A-FF7B-E12B-629E786F9B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46100" y="6510034"/>
            <a:ext cx="720000" cy="216000"/>
          </a:xfrm>
        </p:spPr>
        <p:txBody>
          <a:bodyPr/>
          <a:lstStyle/>
          <a:p>
            <a:fld id="{6604329A-497E-4999-AF33-FDAE6902A43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87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D4A0CD-D134-4ECC-8892-5A4463F5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21" y="114569"/>
            <a:ext cx="9683261" cy="335964"/>
          </a:xfrm>
        </p:spPr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0FFA6-E3ED-2881-7A71-3F56C2B0FC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21" y="114569"/>
            <a:ext cx="745715" cy="334800"/>
          </a:xfrm>
        </p:spPr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9FBFF0-504C-1820-5CCA-96EA0AD6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301130"/>
            <a:ext cx="5452110" cy="5039202"/>
          </a:xfrm>
        </p:spPr>
        <p:txBody>
          <a:bodyPr/>
          <a:lstStyle/>
          <a:p>
            <a:r>
              <a:rPr lang="fr-BE"/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B09335-6246-56C9-099B-815541906D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546936" y="3598157"/>
            <a:ext cx="1500865" cy="28674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CE182-C723-669C-BEDD-CDBC7ACA208E}"/>
              </a:ext>
            </a:extLst>
          </p:cNvPr>
          <p:cNvSpPr txBox="1"/>
          <p:nvPr/>
        </p:nvSpPr>
        <p:spPr>
          <a:xfrm>
            <a:off x="4013200" y="772445"/>
            <a:ext cx="8039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Business argumentation - </a:t>
            </a:r>
            <a:r>
              <a:rPr lang="fr-FR" sz="1400" cap="all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Practical</a:t>
            </a:r>
            <a:r>
              <a:rPr lang="fr-FR" sz="1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training</a:t>
            </a:r>
          </a:p>
        </p:txBody>
      </p:sp>
      <p:sp>
        <p:nvSpPr>
          <p:cNvPr id="18" name="ZoneTexte 25">
            <a:extLst>
              <a:ext uri="{FF2B5EF4-FFF2-40B4-BE49-F238E27FC236}">
                <a16:creationId xmlns:a16="http://schemas.microsoft.com/office/drawing/2014/main" id="{12D64364-B360-A936-424D-2A8FF593FB40}"/>
              </a:ext>
            </a:extLst>
          </p:cNvPr>
          <p:cNvSpPr txBox="1"/>
          <p:nvPr/>
        </p:nvSpPr>
        <p:spPr>
          <a:xfrm>
            <a:off x="766553" y="1402134"/>
            <a:ext cx="526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altLang="fr-FR" b="1" spc="13">
                <a:solidFill>
                  <a:schemeClr val="bg1"/>
                </a:solidFill>
                <a:ea typeface="+mj-ea"/>
                <a:cs typeface="+mj-cs"/>
              </a:rPr>
              <a:t>Course of the case: </a:t>
            </a:r>
            <a:endParaRPr lang="fr-BE" altLang="fr-FR" sz="1800" spc="13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3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5FB07119-8EDD-2A19-6005-3213A592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" y="664277"/>
            <a:ext cx="430584" cy="262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469EC07D-A276-4361-4343-0C85DEBF7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1F8CC12-E4B7-C6F3-B1AC-79BCF33542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73" r="3034"/>
          <a:stretch/>
        </p:blipFill>
        <p:spPr>
          <a:xfrm>
            <a:off x="6553200" y="1301130"/>
            <a:ext cx="5638800" cy="5039202"/>
          </a:xfrm>
          <a:prstGeom prst="rect">
            <a:avLst/>
          </a:prstGeom>
        </p:spPr>
      </p:pic>
      <p:sp>
        <p:nvSpPr>
          <p:cNvPr id="20" name="ZoneTexte 9">
            <a:extLst>
              <a:ext uri="{FF2B5EF4-FFF2-40B4-BE49-F238E27FC236}">
                <a16:creationId xmlns:a16="http://schemas.microsoft.com/office/drawing/2014/main" id="{0EA383A5-4200-CC6C-ADEF-53D5EFDCCA3A}"/>
              </a:ext>
            </a:extLst>
          </p:cNvPr>
          <p:cNvSpPr txBox="1"/>
          <p:nvPr/>
        </p:nvSpPr>
        <p:spPr>
          <a:xfrm>
            <a:off x="882413" y="1772113"/>
            <a:ext cx="4859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1 - Interview </a:t>
            </a:r>
          </a:p>
          <a:p>
            <a:pPr algn="ctr"/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 update</a:t>
            </a:r>
            <a:endParaRPr lang="fr-BE" sz="1600">
              <a:solidFill>
                <a:schemeClr val="bg1"/>
              </a:solidFill>
            </a:endParaRPr>
          </a:p>
        </p:txBody>
      </p:sp>
      <p:sp>
        <p:nvSpPr>
          <p:cNvPr id="21" name="ZoneTexte 10">
            <a:extLst>
              <a:ext uri="{FF2B5EF4-FFF2-40B4-BE49-F238E27FC236}">
                <a16:creationId xmlns:a16="http://schemas.microsoft.com/office/drawing/2014/main" id="{73632C09-EDF2-9ED2-5DFB-6C858A7ADE46}"/>
              </a:ext>
            </a:extLst>
          </p:cNvPr>
          <p:cNvSpPr txBox="1"/>
          <p:nvPr/>
        </p:nvSpPr>
        <p:spPr>
          <a:xfrm>
            <a:off x="741218" y="2891856"/>
            <a:ext cx="514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2 - Preparation</a:t>
            </a:r>
          </a:p>
          <a:p>
            <a:pPr algn="ctr"/>
            <a:r>
              <a: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financial solution(s) should be proposed?</a:t>
            </a:r>
            <a:endParaRPr lang="fr-BE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11">
            <a:extLst>
              <a:ext uri="{FF2B5EF4-FFF2-40B4-BE49-F238E27FC236}">
                <a16:creationId xmlns:a16="http://schemas.microsoft.com/office/drawing/2014/main" id="{7B2D3F0F-818D-7732-8723-DF54D0BD9F25}"/>
              </a:ext>
            </a:extLst>
          </p:cNvPr>
          <p:cNvSpPr txBox="1"/>
          <p:nvPr/>
        </p:nvSpPr>
        <p:spPr>
          <a:xfrm>
            <a:off x="882413" y="4190021"/>
            <a:ext cx="50002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3 - Argumentation</a:t>
            </a:r>
          </a:p>
          <a:p>
            <a:pPr algn="ctr"/>
            <a:r>
              <a: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of the proposed solution + deal with objections</a:t>
            </a:r>
            <a:endParaRPr lang="fr-BE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lèche : chevron 12">
            <a:extLst>
              <a:ext uri="{FF2B5EF4-FFF2-40B4-BE49-F238E27FC236}">
                <a16:creationId xmlns:a16="http://schemas.microsoft.com/office/drawing/2014/main" id="{5E103DD6-05E2-AABE-3B9F-AFC4CB6EEA63}"/>
              </a:ext>
            </a:extLst>
          </p:cNvPr>
          <p:cNvSpPr/>
          <p:nvPr/>
        </p:nvSpPr>
        <p:spPr>
          <a:xfrm rot="5400000">
            <a:off x="3136515" y="1725033"/>
            <a:ext cx="350875" cy="1956140"/>
          </a:xfrm>
          <a:prstGeom prst="chevron">
            <a:avLst>
              <a:gd name="adj" fmla="val 8030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4" name="Flèche : chevron 13">
            <a:extLst>
              <a:ext uri="{FF2B5EF4-FFF2-40B4-BE49-F238E27FC236}">
                <a16:creationId xmlns:a16="http://schemas.microsoft.com/office/drawing/2014/main" id="{3C9BB9BC-E43C-1D24-4BFB-BB15514E95D7}"/>
              </a:ext>
            </a:extLst>
          </p:cNvPr>
          <p:cNvSpPr/>
          <p:nvPr/>
        </p:nvSpPr>
        <p:spPr>
          <a:xfrm rot="5400000">
            <a:off x="3136515" y="2900534"/>
            <a:ext cx="350875" cy="1956140"/>
          </a:xfrm>
          <a:prstGeom prst="chevron">
            <a:avLst>
              <a:gd name="adj" fmla="val 8030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ZoneTexte 14">
            <a:extLst>
              <a:ext uri="{FF2B5EF4-FFF2-40B4-BE49-F238E27FC236}">
                <a16:creationId xmlns:a16="http://schemas.microsoft.com/office/drawing/2014/main" id="{B314389E-43B5-B1D2-5895-FB17C9EC4FF5}"/>
              </a:ext>
            </a:extLst>
          </p:cNvPr>
          <p:cNvSpPr txBox="1"/>
          <p:nvPr/>
        </p:nvSpPr>
        <p:spPr>
          <a:xfrm>
            <a:off x="882413" y="5590328"/>
            <a:ext cx="4859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4 - </a:t>
            </a:r>
            <a:r>
              <a:rPr lang="fr-BE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Debriefing</a:t>
            </a:r>
            <a:endParaRPr lang="fr-BE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Flèche : chevron 15">
            <a:extLst>
              <a:ext uri="{FF2B5EF4-FFF2-40B4-BE49-F238E27FC236}">
                <a16:creationId xmlns:a16="http://schemas.microsoft.com/office/drawing/2014/main" id="{B26719D0-D631-E152-46CE-0E544B3CF30A}"/>
              </a:ext>
            </a:extLst>
          </p:cNvPr>
          <p:cNvSpPr/>
          <p:nvPr/>
        </p:nvSpPr>
        <p:spPr>
          <a:xfrm rot="5400000">
            <a:off x="3136515" y="4323140"/>
            <a:ext cx="350875" cy="1956140"/>
          </a:xfrm>
          <a:prstGeom prst="chevron">
            <a:avLst>
              <a:gd name="adj" fmla="val 8030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84978C-C316-E28C-0726-10BDABCD1972}"/>
              </a:ext>
            </a:extLst>
          </p:cNvPr>
          <p:cNvSpPr/>
          <p:nvPr/>
        </p:nvSpPr>
        <p:spPr>
          <a:xfrm>
            <a:off x="6553200" y="5476648"/>
            <a:ext cx="5638800" cy="863684"/>
          </a:xfrm>
          <a:prstGeom prst="rect">
            <a:avLst/>
          </a:prstGeom>
          <a:solidFill>
            <a:srgbClr val="00DDCD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24">
            <a:extLst>
              <a:ext uri="{FF2B5EF4-FFF2-40B4-BE49-F238E27FC236}">
                <a16:creationId xmlns:a16="http://schemas.microsoft.com/office/drawing/2014/main" id="{02F629DF-34DA-C390-7875-6B2DAE2CAB2A}"/>
              </a:ext>
            </a:extLst>
          </p:cNvPr>
          <p:cNvSpPr txBox="1"/>
          <p:nvPr/>
        </p:nvSpPr>
        <p:spPr>
          <a:xfrm>
            <a:off x="7527073" y="5743767"/>
            <a:ext cx="34219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BE" altLang="fr-FR" sz="1600" b="1">
                <a:solidFill>
                  <a:schemeClr val="bg1"/>
                </a:solidFill>
                <a:cs typeface="Arial"/>
                <a:sym typeface="Wingdings" panose="05000000000000000000" pitchFamily="2" charset="2"/>
              </a:rPr>
              <a:t>Duration: 30 minutes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8B22C7E8-78ED-7699-F326-ADD5E45B06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46100" y="6510034"/>
            <a:ext cx="720000" cy="216000"/>
          </a:xfrm>
        </p:spPr>
        <p:txBody>
          <a:bodyPr/>
          <a:lstStyle/>
          <a:p>
            <a:fld id="{6604329A-497E-4999-AF33-FDAE6902A43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8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4" grpId="0" animBg="1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5BB971-B9E0-4670-DECA-12711AA4F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9D412-ECF5-6133-DAC5-FC181A9730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F7D30-1463-94B5-46C7-4C6865F20B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5A587B-5814-4D9B-9598-FE9CB954CB01}" type="slidenum">
              <a:rPr lang="en-US" smtClean="0"/>
              <a:pPr/>
              <a:t>17</a:t>
            </a:fld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76FE8-6176-F86D-F17C-CB4326679DE1}"/>
              </a:ext>
            </a:extLst>
          </p:cNvPr>
          <p:cNvSpPr/>
          <p:nvPr/>
        </p:nvSpPr>
        <p:spPr bwMode="auto">
          <a:xfrm>
            <a:off x="4209112" y="1272607"/>
            <a:ext cx="3736783" cy="6762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>
                <a:latin typeface="+mj-lt"/>
                <a:cs typeface="Calibri" panose="020F0502020204030204" pitchFamily="34" charset="0"/>
              </a:rPr>
              <a:t>What are his </a:t>
            </a:r>
          </a:p>
          <a:p>
            <a:pPr algn="ctr">
              <a:defRPr/>
            </a:pPr>
            <a:r>
              <a:rPr lang="en-GB">
                <a:latin typeface="+mj-lt"/>
                <a:cs typeface="Calibri" panose="020F0502020204030204" pitchFamily="34" charset="0"/>
              </a:rPr>
              <a:t>expectations?</a:t>
            </a:r>
          </a:p>
          <a:p>
            <a:pPr algn="ctr" eaLnBrk="1" hangingPunct="1">
              <a:defRPr/>
            </a:pPr>
            <a:endParaRPr lang="en-GB" sz="1200"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F40B23-C5CA-5EDC-7948-6D04ED4F844F}"/>
              </a:ext>
            </a:extLst>
          </p:cNvPr>
          <p:cNvSpPr/>
          <p:nvPr/>
        </p:nvSpPr>
        <p:spPr bwMode="auto">
          <a:xfrm>
            <a:off x="8421139" y="1242993"/>
            <a:ext cx="3770853" cy="6762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cs typeface="Calibri" panose="020F0502020204030204" pitchFamily="34" charset="0"/>
              </a:rPr>
              <a:t>  </a:t>
            </a:r>
            <a:r>
              <a:rPr lang="en-GB">
                <a:latin typeface="+mj-lt"/>
                <a:cs typeface="Calibri" panose="020F0502020204030204" pitchFamily="34" charset="0"/>
              </a:rPr>
              <a:t>What is his budget? </a:t>
            </a:r>
          </a:p>
          <a:p>
            <a:pPr algn="ctr">
              <a:defRPr/>
            </a:pPr>
            <a:r>
              <a:rPr lang="en-GB" sz="1100">
                <a:cs typeface="Calibri" panose="020F0502020204030204" pitchFamily="34" charset="0"/>
              </a:rPr>
              <a:t>(Vehicle + Financing + Services) </a:t>
            </a:r>
          </a:p>
        </p:txBody>
      </p:sp>
      <p:pic>
        <p:nvPicPr>
          <p:cNvPr id="17" name="Graphique 35" descr="Euro avec un remplissage uni">
            <a:extLst>
              <a:ext uri="{FF2B5EF4-FFF2-40B4-BE49-F238E27FC236}">
                <a16:creationId xmlns:a16="http://schemas.microsoft.com/office/drawing/2014/main" id="{AAA3CBE6-68F2-E61F-D90A-FE817608F7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67325" y="1334608"/>
            <a:ext cx="560521" cy="522398"/>
          </a:xfrm>
          <a:prstGeom prst="rect">
            <a:avLst/>
          </a:prstGeom>
        </p:spPr>
      </p:pic>
      <p:pic>
        <p:nvPicPr>
          <p:cNvPr id="18" name="Graphic 17" descr="Clipboard Partially Checked outline">
            <a:extLst>
              <a:ext uri="{FF2B5EF4-FFF2-40B4-BE49-F238E27FC236}">
                <a16:creationId xmlns:a16="http://schemas.microsoft.com/office/drawing/2014/main" id="{BC0F97F1-46E0-C1CF-0A70-BAD9AD7A7C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02825" y="1243330"/>
            <a:ext cx="712760" cy="7127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D793422-CB4C-2EB5-6304-61F254447EC2}"/>
              </a:ext>
            </a:extLst>
          </p:cNvPr>
          <p:cNvSpPr/>
          <p:nvPr/>
        </p:nvSpPr>
        <p:spPr bwMode="auto">
          <a:xfrm>
            <a:off x="-2916" y="1272607"/>
            <a:ext cx="3736783" cy="676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200"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18D2D-EF60-A390-7E52-1B0A9C6D709B}"/>
              </a:ext>
            </a:extLst>
          </p:cNvPr>
          <p:cNvSpPr txBox="1"/>
          <p:nvPr/>
        </p:nvSpPr>
        <p:spPr>
          <a:xfrm>
            <a:off x="581891" y="1340332"/>
            <a:ext cx="29715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Who is my customer?</a:t>
            </a:r>
          </a:p>
          <a:p>
            <a:pPr algn="ctr">
              <a:defRPr/>
            </a:pPr>
            <a:r>
              <a:rPr lang="en-GB" sz="1200">
                <a:solidFill>
                  <a:schemeClr val="bg1"/>
                </a:solidFill>
                <a:cs typeface="Calibri" panose="020F0502020204030204" pitchFamily="34" charset="0"/>
              </a:rPr>
              <a:t>(Situational questions)</a:t>
            </a:r>
            <a:endParaRPr lang="en-GB" sz="1200">
              <a:solidFill>
                <a:schemeClr val="lt1"/>
              </a:solidFill>
              <a:cs typeface="Calibri" panose="020F0502020204030204" pitchFamily="34" charset="0"/>
            </a:endParaRPr>
          </a:p>
        </p:txBody>
      </p:sp>
      <p:pic>
        <p:nvPicPr>
          <p:cNvPr id="23" name="Graphic 22" descr="User with solid fill">
            <a:extLst>
              <a:ext uri="{FF2B5EF4-FFF2-40B4-BE49-F238E27FC236}">
                <a16:creationId xmlns:a16="http://schemas.microsoft.com/office/drawing/2014/main" id="{66417A74-B47C-6569-2A46-B73852B512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80" y="1236121"/>
            <a:ext cx="712761" cy="712761"/>
          </a:xfrm>
          <a:prstGeom prst="rect">
            <a:avLst/>
          </a:prstGeom>
        </p:spPr>
      </p:pic>
      <p:sp>
        <p:nvSpPr>
          <p:cNvPr id="24" name="ZoneTexte 6">
            <a:extLst>
              <a:ext uri="{FF2B5EF4-FFF2-40B4-BE49-F238E27FC236}">
                <a16:creationId xmlns:a16="http://schemas.microsoft.com/office/drawing/2014/main" id="{0DF9DBC2-59F9-04A4-EC4A-2F7605347D0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5435" y="2172249"/>
            <a:ext cx="1671291" cy="30469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118110" indent="-118110">
              <a:buFont typeface="Wingdings"/>
              <a:buChar char="§"/>
              <a:defRPr b="0" i="0"/>
            </a:pPr>
            <a:r>
              <a:rPr lang="fr-FR" sz="1200" b="1">
                <a:cs typeface="Arial"/>
              </a:rPr>
              <a:t> </a:t>
            </a:r>
            <a:r>
              <a:rPr lang="en-GB" sz="1200" b="1">
                <a:cs typeface="Arial"/>
              </a:rPr>
              <a:t>Type of customer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Contact person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Company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Fleet</a:t>
            </a:r>
            <a:endParaRPr lang="fr-FR" sz="1200">
              <a:cs typeface="Arial"/>
            </a:endParaRPr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85D985DE-2BE8-D427-88BB-25430CE5D16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80443" y="2172249"/>
            <a:ext cx="3229078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8110" indent="-118110">
              <a:buFont typeface="Wingdings"/>
              <a:buChar char="§"/>
              <a:defRPr b="0" i="0"/>
            </a:pPr>
            <a:r>
              <a:rPr lang="fr-FR" sz="1200" b="1">
                <a:cs typeface="Arial"/>
              </a:rPr>
              <a:t> </a:t>
            </a:r>
            <a:r>
              <a:rPr lang="en-GB" sz="1200" b="1">
                <a:cs typeface="Arial"/>
              </a:rPr>
              <a:t>Use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Renewal / Acquisition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>
              <a:defRPr b="0" i="0"/>
            </a:pPr>
            <a:endParaRPr lang="en-GB" sz="1200" b="1">
              <a:cs typeface="Arial"/>
            </a:endParaRPr>
          </a:p>
          <a:p>
            <a:pPr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New Vehicle Criteria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Business Criteria</a:t>
            </a:r>
            <a:endParaRPr lang="fr-FR" sz="1200" b="1">
              <a:cs typeface="Arial"/>
            </a:endParaRPr>
          </a:p>
        </p:txBody>
      </p:sp>
      <p:sp>
        <p:nvSpPr>
          <p:cNvPr id="26" name="ZoneTexte 8">
            <a:extLst>
              <a:ext uri="{FF2B5EF4-FFF2-40B4-BE49-F238E27FC236}">
                <a16:creationId xmlns:a16="http://schemas.microsoft.com/office/drawing/2014/main" id="{33399D9F-7646-2919-3A8F-BE4D1EA979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592882" y="2134925"/>
            <a:ext cx="322907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Financing Method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Budget components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Services (vehicle, mobility) </a:t>
            </a:r>
            <a:endParaRPr lang="fr-FR" sz="1200" b="1"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931A22-747E-7FD1-59B4-9A48D51F0E0E}"/>
              </a:ext>
            </a:extLst>
          </p:cNvPr>
          <p:cNvSpPr/>
          <p:nvPr/>
        </p:nvSpPr>
        <p:spPr>
          <a:xfrm>
            <a:off x="6416" y="2021406"/>
            <a:ext cx="3708000" cy="42954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0B640E-43EA-B4FB-092E-ED8D2B93F940}"/>
              </a:ext>
            </a:extLst>
          </p:cNvPr>
          <p:cNvSpPr/>
          <p:nvPr/>
        </p:nvSpPr>
        <p:spPr>
          <a:xfrm>
            <a:off x="4232172" y="2043475"/>
            <a:ext cx="3708000" cy="429541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A45DD-F8C0-E52D-C3DD-E3E4223768F5}"/>
              </a:ext>
            </a:extLst>
          </p:cNvPr>
          <p:cNvSpPr/>
          <p:nvPr/>
        </p:nvSpPr>
        <p:spPr>
          <a:xfrm>
            <a:off x="8449132" y="2013937"/>
            <a:ext cx="3717790" cy="4295417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6">
            <a:extLst>
              <a:ext uri="{FF2B5EF4-FFF2-40B4-BE49-F238E27FC236}">
                <a16:creationId xmlns:a16="http://schemas.microsoft.com/office/drawing/2014/main" id="{F92A9159-F983-F62B-193B-BB9428409C03}"/>
              </a:ext>
            </a:extLst>
          </p:cNvPr>
          <p:cNvSpPr txBox="1"/>
          <p:nvPr/>
        </p:nvSpPr>
        <p:spPr>
          <a:xfrm>
            <a:off x="25078" y="5221804"/>
            <a:ext cx="1960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Number of vehicles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Brands &amp; models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Acquisition Mode(s)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Renewal + potential</a:t>
            </a:r>
            <a:endParaRPr lang="fr-FR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36" name="ZoneTexte 6">
            <a:extLst>
              <a:ext uri="{FF2B5EF4-FFF2-40B4-BE49-F238E27FC236}">
                <a16:creationId xmlns:a16="http://schemas.microsoft.com/office/drawing/2014/main" id="{F41D43D8-4EF9-7D0D-93B3-70BBD2360C73}"/>
              </a:ext>
            </a:extLst>
          </p:cNvPr>
          <p:cNvSpPr txBox="1"/>
          <p:nvPr/>
        </p:nvSpPr>
        <p:spPr>
          <a:xfrm>
            <a:off x="25078" y="3972929"/>
            <a:ext cx="19177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Sector of activity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Business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Size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Created in?</a:t>
            </a:r>
            <a:endParaRPr lang="fr-FR" sz="1000">
              <a:solidFill>
                <a:srgbClr val="000000"/>
              </a:solidFill>
              <a:cs typeface="Arial"/>
            </a:endParaRPr>
          </a:p>
          <a:p>
            <a:pPr lvl="1"/>
            <a:endParaRPr lang="fr-FR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37" name="ZoneTexte 6">
            <a:extLst>
              <a:ext uri="{FF2B5EF4-FFF2-40B4-BE49-F238E27FC236}">
                <a16:creationId xmlns:a16="http://schemas.microsoft.com/office/drawing/2014/main" id="{93A5D0CF-23EE-EEAC-5082-F92EED7F976F}"/>
              </a:ext>
            </a:extLst>
          </p:cNvPr>
          <p:cNvSpPr txBox="1"/>
          <p:nvPr/>
        </p:nvSpPr>
        <p:spPr>
          <a:xfrm>
            <a:off x="6416" y="2856894"/>
            <a:ext cx="19604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Decision</a:t>
            </a:r>
            <a:r>
              <a:rPr lang="fr-FR" sz="1000">
                <a:solidFill>
                  <a:srgbClr val="000000"/>
                </a:solidFill>
                <a:cs typeface="Arial"/>
              </a:rPr>
              <a:t> maker</a:t>
            </a:r>
          </a:p>
          <a:p>
            <a:pPr marL="486966" lvl="1" indent="-128588">
              <a:buFont typeface="Arial"/>
              <a:buChar char="•"/>
            </a:pPr>
            <a:r>
              <a:rPr lang="fr-FR" sz="1000">
                <a:solidFill>
                  <a:srgbClr val="000000"/>
                </a:solidFill>
                <a:cs typeface="Arial"/>
              </a:rPr>
              <a:t>User</a:t>
            </a:r>
          </a:p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Psychological</a:t>
            </a:r>
            <a:r>
              <a:rPr lang="fr-FR" sz="1000">
                <a:solidFill>
                  <a:srgbClr val="000000"/>
                </a:solidFill>
                <a:cs typeface="Arial"/>
              </a:rPr>
              <a:t> profile</a:t>
            </a:r>
          </a:p>
        </p:txBody>
      </p:sp>
      <p:sp>
        <p:nvSpPr>
          <p:cNvPr id="38" name="ZoneTexte 7">
            <a:extLst>
              <a:ext uri="{FF2B5EF4-FFF2-40B4-BE49-F238E27FC236}">
                <a16:creationId xmlns:a16="http://schemas.microsoft.com/office/drawing/2014/main" id="{00083BF8-9BA8-9280-5670-37AC0125AA13}"/>
              </a:ext>
            </a:extLst>
          </p:cNvPr>
          <p:cNvSpPr txBox="1"/>
          <p:nvPr/>
        </p:nvSpPr>
        <p:spPr>
          <a:xfrm>
            <a:off x="4241588" y="2391181"/>
            <a:ext cx="2507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Annual mileage - km/day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Duration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% private - % professional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Number of days of use / year</a:t>
            </a:r>
            <a:endParaRPr lang="fr-FR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39" name="ZoneTexte 7">
            <a:extLst>
              <a:ext uri="{FF2B5EF4-FFF2-40B4-BE49-F238E27FC236}">
                <a16:creationId xmlns:a16="http://schemas.microsoft.com/office/drawing/2014/main" id="{ADD7D727-21B7-C59E-3142-BF2B36ADBF39}"/>
              </a:ext>
            </a:extLst>
          </p:cNvPr>
          <p:cNvSpPr txBox="1"/>
          <p:nvPr/>
        </p:nvSpPr>
        <p:spPr>
          <a:xfrm>
            <a:off x="4247659" y="5295846"/>
            <a:ext cx="3431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Taxes (Company Car Tax, B/M)</a:t>
            </a:r>
          </a:p>
          <a:p>
            <a:pPr marL="944166" lvl="2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Making expenses</a:t>
            </a:r>
          </a:p>
          <a:p>
            <a:pPr marL="944166" lvl="2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Non-Deductible Depreciations / BIK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Management: operational risks, residual value risk, solvency, </a:t>
            </a:r>
            <a:r>
              <a:rPr lang="en-GB" sz="1000" b="1">
                <a:solidFill>
                  <a:srgbClr val="00B050"/>
                </a:solidFill>
                <a:cs typeface="Arial"/>
              </a:rPr>
              <a:t>capital gains</a:t>
            </a:r>
            <a:r>
              <a:rPr lang="en-GB" sz="1000">
                <a:solidFill>
                  <a:srgbClr val="000000"/>
                </a:solidFill>
                <a:cs typeface="Arial"/>
              </a:rPr>
              <a:t>, accounting management</a:t>
            </a:r>
          </a:p>
        </p:txBody>
      </p:sp>
      <p:sp>
        <p:nvSpPr>
          <p:cNvPr id="40" name="ZoneTexte 7">
            <a:extLst>
              <a:ext uri="{FF2B5EF4-FFF2-40B4-BE49-F238E27FC236}">
                <a16:creationId xmlns:a16="http://schemas.microsoft.com/office/drawing/2014/main" id="{2638B6C9-A30D-8690-8058-004C62FCF4DB}"/>
              </a:ext>
            </a:extLst>
          </p:cNvPr>
          <p:cNvSpPr txBox="1"/>
          <p:nvPr/>
        </p:nvSpPr>
        <p:spPr>
          <a:xfrm>
            <a:off x="4236825" y="4367547"/>
            <a:ext cx="2635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Priorities</a:t>
            </a:r>
            <a:r>
              <a:rPr lang="fr-FR" sz="1000">
                <a:solidFill>
                  <a:srgbClr val="000000"/>
                </a:solidFill>
                <a:cs typeface="Arial"/>
              </a:rPr>
              <a:t> (engine, </a:t>
            </a:r>
            <a:r>
              <a:rPr lang="fr-FR" sz="1000" err="1">
                <a:solidFill>
                  <a:srgbClr val="000000"/>
                </a:solidFill>
                <a:cs typeface="Arial"/>
              </a:rPr>
              <a:t>equipment</a:t>
            </a:r>
            <a:r>
              <a:rPr lang="fr-FR" sz="1000">
                <a:solidFill>
                  <a:srgbClr val="000000"/>
                </a:solidFill>
                <a:cs typeface="Arial"/>
              </a:rPr>
              <a:t>)</a:t>
            </a:r>
          </a:p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Constraints</a:t>
            </a:r>
            <a:r>
              <a:rPr lang="fr-FR" sz="1000">
                <a:solidFill>
                  <a:srgbClr val="000000"/>
                </a:solidFill>
                <a:cs typeface="Arial"/>
              </a:rPr>
              <a:t> (exclusion </a:t>
            </a:r>
            <a:r>
              <a:rPr lang="fr-FR" sz="1000" err="1">
                <a:solidFill>
                  <a:srgbClr val="000000"/>
                </a:solidFill>
                <a:cs typeface="Arial"/>
              </a:rPr>
              <a:t>criteria</a:t>
            </a:r>
            <a:r>
              <a:rPr lang="fr-FR" sz="1000">
                <a:solidFill>
                  <a:srgbClr val="000000"/>
                </a:solidFill>
                <a:cs typeface="Arial"/>
              </a:rPr>
              <a:t>?)</a:t>
            </a:r>
          </a:p>
          <a:p>
            <a:pPr marL="486966" lvl="1" indent="-128588">
              <a:buFont typeface="Arial"/>
              <a:buChar char="•"/>
            </a:pPr>
            <a:r>
              <a:rPr lang="fr-FR" sz="1000">
                <a:solidFill>
                  <a:srgbClr val="000000"/>
                </a:solidFill>
                <a:cs typeface="Arial"/>
              </a:rPr>
              <a:t>CO2 </a:t>
            </a:r>
            <a:r>
              <a:rPr lang="fr-FR" sz="1000" err="1">
                <a:solidFill>
                  <a:srgbClr val="000000"/>
                </a:solidFill>
                <a:cs typeface="Arial"/>
              </a:rPr>
              <a:t>emissions</a:t>
            </a:r>
            <a:endParaRPr lang="fr-FR" sz="1000">
              <a:solidFill>
                <a:srgbClr val="000000"/>
              </a:solidFill>
              <a:cs typeface="Arial"/>
            </a:endParaRPr>
          </a:p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Competition</a:t>
            </a:r>
            <a:endParaRPr lang="fr-FR" sz="900">
              <a:solidFill>
                <a:srgbClr val="000000"/>
              </a:solidFill>
              <a:latin typeface="Encode Sans" panose="020B0604020202020204" charset="0"/>
              <a:cs typeface="Arial"/>
            </a:endParaRPr>
          </a:p>
        </p:txBody>
      </p:sp>
      <p:sp>
        <p:nvSpPr>
          <p:cNvPr id="41" name="ZoneTexte 7">
            <a:extLst>
              <a:ext uri="{FF2B5EF4-FFF2-40B4-BE49-F238E27FC236}">
                <a16:creationId xmlns:a16="http://schemas.microsoft.com/office/drawing/2014/main" id="{6F07116A-D938-9007-A8FC-69775749D794}"/>
              </a:ext>
            </a:extLst>
          </p:cNvPr>
          <p:cNvSpPr txBox="1"/>
          <p:nvPr/>
        </p:nvSpPr>
        <p:spPr>
          <a:xfrm>
            <a:off x="4247659" y="3199180"/>
            <a:ext cx="369652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900">
              <a:solidFill>
                <a:srgbClr val="000000"/>
              </a:solidFill>
              <a:latin typeface="Encode Sans" panose="020B0604020202020204" charset="0"/>
              <a:cs typeface="Arial"/>
            </a:endParaRP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Current acquisition mode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Likes/dislikes of current vehicle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Idea of the cost of the current vehicle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Current financing contract?</a:t>
            </a:r>
            <a:endParaRPr lang="fr-FR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43" name="ZoneTexte 8">
            <a:extLst>
              <a:ext uri="{FF2B5EF4-FFF2-40B4-BE49-F238E27FC236}">
                <a16:creationId xmlns:a16="http://schemas.microsoft.com/office/drawing/2014/main" id="{C825D864-BAE1-1D76-4DC3-B28C93441A47}"/>
              </a:ext>
            </a:extLst>
          </p:cNvPr>
          <p:cNvSpPr txBox="1"/>
          <p:nvPr/>
        </p:nvSpPr>
        <p:spPr>
          <a:xfrm>
            <a:off x="9459078" y="5167435"/>
            <a:ext cx="18216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Vehicle</a:t>
            </a:r>
            <a:r>
              <a:rPr lang="fr-FR" sz="1000">
                <a:solidFill>
                  <a:srgbClr val="000000"/>
                </a:solidFill>
                <a:cs typeface="Arial"/>
              </a:rPr>
              <a:t> services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>
                <a:solidFill>
                  <a:srgbClr val="000000"/>
                </a:solidFill>
                <a:cs typeface="Arial"/>
              </a:rPr>
              <a:t>Driver-</a:t>
            </a:r>
            <a:r>
              <a:rPr lang="fr-FR" sz="1000" err="1">
                <a:solidFill>
                  <a:srgbClr val="000000"/>
                </a:solidFill>
                <a:cs typeface="Arial"/>
              </a:rPr>
              <a:t>related</a:t>
            </a:r>
            <a:r>
              <a:rPr lang="fr-FR" sz="1000">
                <a:solidFill>
                  <a:srgbClr val="000000"/>
                </a:solidFill>
                <a:cs typeface="Arial"/>
              </a:rPr>
              <a:t> services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Fleet</a:t>
            </a:r>
            <a:r>
              <a:rPr lang="fr-FR" sz="1000">
                <a:solidFill>
                  <a:srgbClr val="000000"/>
                </a:solidFill>
                <a:cs typeface="Arial"/>
              </a:rPr>
              <a:t> management</a:t>
            </a:r>
          </a:p>
        </p:txBody>
      </p:sp>
      <p:sp>
        <p:nvSpPr>
          <p:cNvPr id="46" name="ZoneTexte 8">
            <a:extLst>
              <a:ext uri="{FF2B5EF4-FFF2-40B4-BE49-F238E27FC236}">
                <a16:creationId xmlns:a16="http://schemas.microsoft.com/office/drawing/2014/main" id="{C18B8B06-518E-0936-B62D-DE3CFA001364}"/>
              </a:ext>
            </a:extLst>
          </p:cNvPr>
          <p:cNvSpPr txBox="1"/>
          <p:nvPr/>
        </p:nvSpPr>
        <p:spPr>
          <a:xfrm>
            <a:off x="9052953" y="2425270"/>
            <a:ext cx="20738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Wingdings" charset="2"/>
              <a:buChar char="§"/>
            </a:pPr>
            <a:r>
              <a:rPr lang="fr-FR" sz="1000" b="1">
                <a:solidFill>
                  <a:srgbClr val="243782"/>
                </a:solidFill>
                <a:cs typeface="Arial"/>
              </a:rPr>
              <a:t>Budget type 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Purchase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Financing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Financial Leasing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Operational Leasing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TCO</a:t>
            </a:r>
            <a:endParaRPr lang="fr-FR" sz="1000">
              <a:solidFill>
                <a:srgbClr val="000000"/>
              </a:solidFill>
              <a:cs typeface="Arial"/>
            </a:endParaRPr>
          </a:p>
          <a:p>
            <a:pPr marL="214313" indent="-214313">
              <a:buFont typeface="Wingdings" charset="2"/>
              <a:buChar char="§"/>
            </a:pPr>
            <a:r>
              <a:rPr lang="fr-FR" sz="1000" b="1">
                <a:solidFill>
                  <a:srgbClr val="243782"/>
                </a:solidFill>
                <a:cs typeface="Arial"/>
              </a:rPr>
              <a:t>Budget </a:t>
            </a:r>
            <a:r>
              <a:rPr lang="fr-FR" sz="1000" b="1" err="1">
                <a:solidFill>
                  <a:srgbClr val="243782"/>
                </a:solidFill>
                <a:cs typeface="Arial"/>
              </a:rPr>
              <a:t>parameters</a:t>
            </a:r>
            <a:endParaRPr lang="fr-FR" sz="1000" b="1">
              <a:solidFill>
                <a:srgbClr val="243782"/>
              </a:solidFill>
              <a:cs typeface="Arial"/>
            </a:endParaRP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Deposit / Increased 1</a:t>
            </a:r>
            <a:r>
              <a:rPr lang="en-GB" sz="1000" baseline="30000">
                <a:solidFill>
                  <a:srgbClr val="000000"/>
                </a:solidFill>
                <a:cs typeface="Arial"/>
              </a:rPr>
              <a:t>st</a:t>
            </a:r>
            <a:r>
              <a:rPr lang="en-GB" sz="1000">
                <a:solidFill>
                  <a:srgbClr val="000000"/>
                </a:solidFill>
                <a:cs typeface="Arial"/>
              </a:rPr>
              <a:t> rent 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Duration / mileage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Purchase option</a:t>
            </a:r>
            <a:endParaRPr lang="fr-FR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47" name="ZoneTexte 8">
            <a:extLst>
              <a:ext uri="{FF2B5EF4-FFF2-40B4-BE49-F238E27FC236}">
                <a16:creationId xmlns:a16="http://schemas.microsoft.com/office/drawing/2014/main" id="{D83B44F7-90E4-0098-5A49-62144213990F}"/>
              </a:ext>
            </a:extLst>
          </p:cNvPr>
          <p:cNvSpPr txBox="1"/>
          <p:nvPr/>
        </p:nvSpPr>
        <p:spPr>
          <a:xfrm>
            <a:off x="9068529" y="4399072"/>
            <a:ext cx="247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Which services are included?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TCO criteria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36B3E-89CB-9E0D-E33C-709CE5C16677}"/>
              </a:ext>
            </a:extLst>
          </p:cNvPr>
          <p:cNvSpPr txBox="1"/>
          <p:nvPr/>
        </p:nvSpPr>
        <p:spPr>
          <a:xfrm>
            <a:off x="1625543" y="2683723"/>
            <a:ext cx="1955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Cédric </a:t>
            </a:r>
            <a:r>
              <a:rPr lang="fr-BE" sz="1000" err="1">
                <a:solidFill>
                  <a:srgbClr val="00B050"/>
                </a:solidFill>
              </a:rPr>
              <a:t>Dubarrique</a:t>
            </a:r>
            <a:endParaRPr lang="fr-BE" sz="1000">
              <a:solidFill>
                <a:srgbClr val="00B050"/>
              </a:solidFill>
            </a:endParaRPr>
          </a:p>
          <a:p>
            <a:pPr algn="r"/>
            <a:endParaRPr lang="fr-BE" sz="1000">
              <a:solidFill>
                <a:srgbClr val="00B050"/>
              </a:solidFill>
            </a:endParaRPr>
          </a:p>
          <a:p>
            <a:pPr algn="r"/>
            <a:endParaRPr lang="fr-BE" sz="1000">
              <a:solidFill>
                <a:srgbClr val="00B050"/>
              </a:solidFill>
            </a:endParaRPr>
          </a:p>
          <a:p>
            <a:pPr algn="r"/>
            <a:r>
              <a:rPr lang="fr-BE" sz="1000" err="1">
                <a:solidFill>
                  <a:srgbClr val="00B050"/>
                </a:solidFill>
              </a:rPr>
              <a:t>Authoritarian</a:t>
            </a:r>
            <a:r>
              <a:rPr lang="fr-BE" sz="1000">
                <a:solidFill>
                  <a:srgbClr val="00B050"/>
                </a:solidFill>
              </a:rPr>
              <a:t> client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0A22C-A58A-E9DE-7A88-6AB994B045D5}"/>
              </a:ext>
            </a:extLst>
          </p:cNvPr>
          <p:cNvSpPr txBox="1"/>
          <p:nvPr/>
        </p:nvSpPr>
        <p:spPr>
          <a:xfrm>
            <a:off x="1589817" y="2856894"/>
            <a:ext cx="5517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>
                <a:solidFill>
                  <a:srgbClr val="00B050"/>
                </a:solidFill>
              </a:rPr>
              <a:t>V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CB818F-7D0C-0BD9-7244-9D645C776BB5}"/>
              </a:ext>
            </a:extLst>
          </p:cNvPr>
          <p:cNvSpPr txBox="1"/>
          <p:nvPr/>
        </p:nvSpPr>
        <p:spPr>
          <a:xfrm>
            <a:off x="1589817" y="2969965"/>
            <a:ext cx="5517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>
                <a:solidFill>
                  <a:srgbClr val="00B050"/>
                </a:solidFill>
              </a:rPr>
              <a:t>V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A90BB3-1717-9BBC-92E3-10634B7C9995}"/>
              </a:ext>
            </a:extLst>
          </p:cNvPr>
          <p:cNvSpPr txBox="1"/>
          <p:nvPr/>
        </p:nvSpPr>
        <p:spPr>
          <a:xfrm>
            <a:off x="1225061" y="3648374"/>
            <a:ext cx="235614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sz="1000">
                <a:solidFill>
                  <a:srgbClr val="00B050"/>
                </a:solidFill>
              </a:rPr>
              <a:t>The Stemware Glass House</a:t>
            </a:r>
          </a:p>
          <a:p>
            <a:pPr algn="r"/>
            <a:endParaRPr lang="en-GB" sz="1000">
              <a:solidFill>
                <a:srgbClr val="00B050"/>
              </a:solidFill>
            </a:endParaRPr>
          </a:p>
          <a:p>
            <a:pPr algn="r"/>
            <a:r>
              <a:rPr lang="en-GB" sz="1000">
                <a:solidFill>
                  <a:srgbClr val="00B050"/>
                </a:solidFill>
              </a:rPr>
              <a:t>Wines and spirits</a:t>
            </a:r>
          </a:p>
          <a:p>
            <a:pPr algn="r"/>
            <a:endParaRPr lang="en-GB" sz="1000">
              <a:solidFill>
                <a:srgbClr val="00B050"/>
              </a:solidFill>
            </a:endParaRPr>
          </a:p>
          <a:p>
            <a:pPr algn="r"/>
            <a:r>
              <a:rPr lang="en-GB" sz="1000">
                <a:solidFill>
                  <a:srgbClr val="00B050"/>
                </a:solidFill>
              </a:rPr>
              <a:t>35 employees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1950 </a:t>
            </a:r>
            <a:r>
              <a:rPr lang="fr-BE" sz="1000">
                <a:solidFill>
                  <a:srgbClr val="00B050"/>
                </a:solidFill>
              </a:rPr>
              <a:t> </a:t>
            </a:r>
            <a:endParaRPr lang="en-US" sz="100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E319C8-FBCA-219F-350F-B5D84637A0F9}"/>
              </a:ext>
            </a:extLst>
          </p:cNvPr>
          <p:cNvSpPr txBox="1"/>
          <p:nvPr/>
        </p:nvSpPr>
        <p:spPr>
          <a:xfrm>
            <a:off x="1333439" y="5205419"/>
            <a:ext cx="235614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sz="1000">
                <a:solidFill>
                  <a:srgbClr val="00B050"/>
                </a:solidFill>
              </a:rPr>
              <a:t>15 vehicles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3 LCVs, 11 PCs, 1 truck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[Brand adaptation]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Cash purchase</a:t>
            </a:r>
            <a:endParaRPr lang="fr-BE" sz="100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6E9D41-6509-D96F-095F-2B057FA70D05}"/>
              </a:ext>
            </a:extLst>
          </p:cNvPr>
          <p:cNvSpPr txBox="1"/>
          <p:nvPr/>
        </p:nvSpPr>
        <p:spPr>
          <a:xfrm>
            <a:off x="5496592" y="2374120"/>
            <a:ext cx="2356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>
                <a:solidFill>
                  <a:srgbClr val="00B050"/>
                </a:solidFill>
              </a:rPr>
              <a:t>25,000 km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60 months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Mixed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62CA90-B878-F673-2FCD-AF713427B97C}"/>
              </a:ext>
            </a:extLst>
          </p:cNvPr>
          <p:cNvSpPr txBox="1"/>
          <p:nvPr/>
        </p:nvSpPr>
        <p:spPr>
          <a:xfrm>
            <a:off x="5496592" y="3332731"/>
            <a:ext cx="23561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Cash </a:t>
            </a:r>
            <a:r>
              <a:rPr lang="fr-BE" sz="1000" err="1">
                <a:solidFill>
                  <a:srgbClr val="00B050"/>
                </a:solidFill>
              </a:rPr>
              <a:t>purchase</a:t>
            </a:r>
            <a:endParaRPr lang="fr-BE" sz="1000">
              <a:solidFill>
                <a:srgbClr val="00B050"/>
              </a:solidFill>
            </a:endParaRPr>
          </a:p>
          <a:p>
            <a:pPr algn="r"/>
            <a:endParaRPr lang="fr-BE" sz="1000">
              <a:solidFill>
                <a:srgbClr val="00B050"/>
              </a:solidFill>
            </a:endParaRPr>
          </a:p>
          <a:p>
            <a:pPr algn="r"/>
            <a:r>
              <a:rPr lang="fr-BE" sz="1000">
                <a:solidFill>
                  <a:srgbClr val="00B050"/>
                </a:solidFill>
              </a:rPr>
              <a:t>No</a:t>
            </a:r>
          </a:p>
          <a:p>
            <a:pPr algn="r"/>
            <a:r>
              <a:rPr lang="fr-BE" sz="1000">
                <a:solidFill>
                  <a:srgbClr val="00B050"/>
                </a:solidFill>
              </a:rPr>
              <a:t>No</a:t>
            </a:r>
          </a:p>
          <a:p>
            <a:pPr algn="r"/>
            <a:endParaRPr lang="fr-BE" sz="100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A2F67A-4B9A-C06C-F075-78B994142846}"/>
              </a:ext>
            </a:extLst>
          </p:cNvPr>
          <p:cNvSpPr txBox="1"/>
          <p:nvPr/>
        </p:nvSpPr>
        <p:spPr>
          <a:xfrm>
            <a:off x="5496592" y="4358403"/>
            <a:ext cx="235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ICE</a:t>
            </a:r>
          </a:p>
          <a:p>
            <a:pPr algn="r"/>
            <a:endParaRPr lang="fr-BE" sz="100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7AA8C1-6C5D-9A93-88A8-D2A24F34E40A}"/>
              </a:ext>
            </a:extLst>
          </p:cNvPr>
          <p:cNvSpPr txBox="1"/>
          <p:nvPr/>
        </p:nvSpPr>
        <p:spPr>
          <a:xfrm>
            <a:off x="9656207" y="2578550"/>
            <a:ext cx="2356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Cash </a:t>
            </a:r>
            <a:r>
              <a:rPr lang="fr-BE" sz="1000" err="1">
                <a:solidFill>
                  <a:srgbClr val="00B050"/>
                </a:solidFill>
              </a:rPr>
              <a:t>purchase</a:t>
            </a:r>
            <a:r>
              <a:rPr lang="fr-BE" sz="100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6DAF04-73FD-04B8-2B13-9AE57BB87976}"/>
              </a:ext>
            </a:extLst>
          </p:cNvPr>
          <p:cNvSpPr txBox="1"/>
          <p:nvPr/>
        </p:nvSpPr>
        <p:spPr>
          <a:xfrm>
            <a:off x="9656207" y="3484565"/>
            <a:ext cx="2356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 err="1">
                <a:solidFill>
                  <a:srgbClr val="00B050"/>
                </a:solidFill>
              </a:rPr>
              <a:t>Deposit</a:t>
            </a:r>
            <a:endParaRPr lang="fr-BE" sz="1000">
              <a:solidFill>
                <a:srgbClr val="00B050"/>
              </a:solidFill>
            </a:endParaRPr>
          </a:p>
          <a:p>
            <a:pPr algn="r"/>
            <a:endParaRPr lang="fr-BE" sz="1000">
              <a:solidFill>
                <a:srgbClr val="00B050"/>
              </a:solidFill>
            </a:endParaRPr>
          </a:p>
          <a:p>
            <a:pPr algn="r"/>
            <a:r>
              <a:rPr lang="fr-BE" sz="1000">
                <a:solidFill>
                  <a:srgbClr val="00B050"/>
                </a:solidFill>
              </a:rPr>
              <a:t>60 </a:t>
            </a:r>
            <a:r>
              <a:rPr lang="fr-BE" sz="1000" err="1">
                <a:solidFill>
                  <a:srgbClr val="00B050"/>
                </a:solidFill>
              </a:rPr>
              <a:t>months</a:t>
            </a:r>
            <a:endParaRPr lang="fr-BE" sz="1000">
              <a:solidFill>
                <a:srgbClr val="00B050"/>
              </a:solidFill>
            </a:endParaRPr>
          </a:p>
          <a:p>
            <a:pPr algn="r"/>
            <a:endParaRPr lang="fr-BE" sz="100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5DA897-A571-3E1F-56F9-B44BC37DA4F2}"/>
              </a:ext>
            </a:extLst>
          </p:cNvPr>
          <p:cNvSpPr txBox="1"/>
          <p:nvPr/>
        </p:nvSpPr>
        <p:spPr>
          <a:xfrm>
            <a:off x="4626591" y="1715983"/>
            <a:ext cx="33135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lt1"/>
                </a:solidFill>
                <a:cs typeface="Calibri" panose="020F0502020204030204" pitchFamily="34" charset="0"/>
              </a:rPr>
              <a:t>What are his reasons for being there?</a:t>
            </a:r>
            <a:endParaRPr lang="en-US" sz="1200"/>
          </a:p>
        </p:txBody>
      </p:sp>
      <p:pic>
        <p:nvPicPr>
          <p:cNvPr id="52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DDAD9C6F-EB65-7747-CA1C-DEF339C1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" y="664277"/>
            <a:ext cx="430584" cy="262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A1D6C03F-969E-F099-17DA-A48FE9895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643E1D4-B62A-30A5-205B-D3E97F7E957A}"/>
              </a:ext>
            </a:extLst>
          </p:cNvPr>
          <p:cNvSpPr txBox="1"/>
          <p:nvPr/>
        </p:nvSpPr>
        <p:spPr>
          <a:xfrm>
            <a:off x="4013200" y="772445"/>
            <a:ext cx="8039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information </a:t>
            </a:r>
            <a:r>
              <a:rPr lang="fr-FR" sz="1400" cap="all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fr-FR" sz="1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1400" cap="all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need</a:t>
            </a:r>
            <a:endParaRPr lang="fr-FR" sz="1400" cap="al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5F1296-F744-09DE-5FCB-D24A681FEC64}"/>
              </a:ext>
            </a:extLst>
          </p:cNvPr>
          <p:cNvSpPr txBox="1"/>
          <p:nvPr/>
        </p:nvSpPr>
        <p:spPr>
          <a:xfrm>
            <a:off x="11126785" y="4406486"/>
            <a:ext cx="885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No </a:t>
            </a:r>
          </a:p>
          <a:p>
            <a:pPr algn="r"/>
            <a:r>
              <a:rPr lang="fr-BE" sz="1000">
                <a:solidFill>
                  <a:srgbClr val="00B050"/>
                </a:solidFill>
              </a:rPr>
              <a:t>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C1238-179A-8C2F-B49C-8BAD460BED34}"/>
              </a:ext>
            </a:extLst>
          </p:cNvPr>
          <p:cNvSpPr txBox="1"/>
          <p:nvPr/>
        </p:nvSpPr>
        <p:spPr>
          <a:xfrm>
            <a:off x="1634060" y="2251009"/>
            <a:ext cx="1955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B2B</a:t>
            </a:r>
          </a:p>
        </p:txBody>
      </p:sp>
    </p:spTree>
    <p:extLst>
      <p:ext uri="{BB962C8B-B14F-4D97-AF65-F5344CB8AC3E}">
        <p14:creationId xmlns:p14="http://schemas.microsoft.com/office/powerpoint/2010/main" val="1006592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0D30-D4CD-43EA-837C-EF937FEC9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56F51D-9499-FDA1-79C6-34C1B9AF28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F981C-8FF3-5441-0B29-EC27D9169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5014" y="1691442"/>
            <a:ext cx="4616425" cy="3900781"/>
          </a:xfrm>
        </p:spPr>
        <p:txBody>
          <a:bodyPr/>
          <a:lstStyle/>
          <a:p>
            <a:r>
              <a:rPr lang="en-GB" sz="2000">
                <a:solidFill>
                  <a:schemeClr val="accent6"/>
                </a:solidFill>
              </a:rPr>
              <a:t>Update the customer situation</a:t>
            </a:r>
          </a:p>
          <a:p>
            <a:endParaRPr lang="fr-BE" sz="20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/>
              <a:t>What has happened since the last visit?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8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/>
              <a:t>What was the reason for the visit?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8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/>
              <a:t>What is the diagnosis?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8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800"/>
              <a:t>What is your action plan?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/>
          </a:p>
          <a:p>
            <a:endParaRPr lang="en-US" sz="2000"/>
          </a:p>
          <a:p>
            <a:pPr algn="r"/>
            <a:r>
              <a:rPr lang="en-US">
                <a:solidFill>
                  <a:schemeClr val="tx1"/>
                </a:solidFill>
              </a:rPr>
              <a:t>Duration: 5 minutes</a:t>
            </a:r>
            <a:endParaRPr lang="en-US" sz="20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/>
          </a:p>
          <a:p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1EE424-753B-0542-87E3-010F6056C0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604329A-497E-4999-AF33-FDAE6902A43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BDAF9-504D-E342-A5A0-7B4C3E79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080" y="820469"/>
            <a:ext cx="10800000" cy="335964"/>
          </a:xfrm>
        </p:spPr>
        <p:txBody>
          <a:bodyPr/>
          <a:lstStyle/>
          <a:p>
            <a:r>
              <a:rPr lang="fr-BE"/>
              <a:t>Phase 1 - Interview</a:t>
            </a:r>
            <a:endParaRPr lang="x-non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2F3DF0-338B-6B60-F70B-344F9E7BC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2"/>
          <a:stretch/>
        </p:blipFill>
        <p:spPr>
          <a:xfrm>
            <a:off x="5453610" y="1544771"/>
            <a:ext cx="6654781" cy="4616961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020BD12A-56A4-5F3D-C310-EE56D7DC2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82" t="21185" r="16666" b="22405"/>
          <a:stretch/>
        </p:blipFill>
        <p:spPr>
          <a:xfrm>
            <a:off x="6505080" y="3429000"/>
            <a:ext cx="1280160" cy="10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21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40E738-0539-4BE0-A3FD-DA8628B10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57FB2F-B220-DDCE-3E2A-C10ACB5B08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EDE4D-749F-EA56-B92B-2E0A49FDCB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BE" sz="1400" b="1">
                <a:solidFill>
                  <a:schemeClr val="tx1"/>
                </a:solidFill>
                <a:latin typeface="+mn-lt"/>
              </a:rPr>
              <a:t>Key information to </a:t>
            </a:r>
            <a:r>
              <a:rPr lang="fr-BE" sz="1400" b="1" err="1">
                <a:solidFill>
                  <a:schemeClr val="tx1"/>
                </a:solidFill>
                <a:latin typeface="+mn-lt"/>
              </a:rPr>
              <a:t>discover</a:t>
            </a:r>
            <a:r>
              <a:rPr lang="fr-BE" sz="1400" b="1">
                <a:solidFill>
                  <a:schemeClr val="tx1"/>
                </a:solidFill>
                <a:latin typeface="+mn-lt"/>
              </a:rPr>
              <a:t>:</a:t>
            </a:r>
          </a:p>
          <a:p>
            <a:pPr marL="215900" lvl="1" indent="-215900"/>
            <a:r>
              <a:rPr lang="en-GB" sz="1400"/>
              <a:t>Fleet of 15 vehicles: 11 PCs, 3 LCVs (L3H2), 1 truck</a:t>
            </a:r>
          </a:p>
          <a:p>
            <a:pPr marL="215900" lvl="1" indent="-215900"/>
            <a:r>
              <a:rPr lang="en-GB" sz="1400"/>
              <a:t>Company owner coming for early renewal of 4 cars (looked for stock vehicles to ensure delivery before end of year)</a:t>
            </a:r>
          </a:p>
          <a:p>
            <a:pPr marL="215900" lvl="1" indent="-215900"/>
            <a:r>
              <a:rPr lang="en-GB" sz="1400"/>
              <a:t>Current financing method: cash purchase - Renewal every 5 years</a:t>
            </a:r>
          </a:p>
          <a:p>
            <a:pPr marL="215900" lvl="1" indent="-215900"/>
            <a:r>
              <a:rPr lang="en-GB" sz="1400"/>
              <a:t>Would like to deal with the resale of the vehicles in order to realise a capital gain</a:t>
            </a:r>
          </a:p>
          <a:p>
            <a:pPr marL="215900" lvl="1" indent="-215900"/>
            <a:r>
              <a:rPr lang="en-GB" sz="1400"/>
              <a:t>Major investments made recently (opening and equipment of 2 new sales outlets + online sales site)</a:t>
            </a:r>
          </a:p>
          <a:p>
            <a:pPr marL="215900" lvl="1" indent="-215900"/>
            <a:r>
              <a:rPr lang="en-GB" sz="1400"/>
              <a:t>Bank loan to finance these investments</a:t>
            </a:r>
          </a:p>
          <a:p>
            <a:pPr marL="0" lvl="1" indent="0">
              <a:buNone/>
            </a:pPr>
            <a:endParaRPr lang="fr-BE" sz="1400">
              <a:latin typeface="+mn-lt"/>
            </a:endParaRPr>
          </a:p>
          <a:p>
            <a:r>
              <a:rPr lang="fr-BE" sz="1400" b="1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Diagnosis</a:t>
            </a:r>
            <a:r>
              <a:rPr lang="fr-BE" sz="1400" b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:</a:t>
            </a:r>
            <a:endParaRPr lang="fr-BE" sz="1400" b="1">
              <a:solidFill>
                <a:schemeClr val="tx1"/>
              </a:solidFill>
              <a:latin typeface="+mn-lt"/>
            </a:endParaRPr>
          </a:p>
          <a:p>
            <a:pPr marL="215900" lvl="1" indent="-215900"/>
            <a:r>
              <a:rPr lang="fr-FR" sz="1400">
                <a:sym typeface="Wingdings" panose="05000000000000000000" pitchFamily="2" charset="2"/>
              </a:rPr>
              <a:t>Business </a:t>
            </a:r>
            <a:r>
              <a:rPr lang="fr-FR" sz="1400" err="1">
                <a:sym typeface="Wingdings" panose="05000000000000000000" pitchFamily="2" charset="2"/>
              </a:rPr>
              <a:t>potential</a:t>
            </a:r>
            <a:r>
              <a:rPr lang="fr-FR" sz="1400">
                <a:sym typeface="Wingdings" panose="05000000000000000000" pitchFamily="2" charset="2"/>
              </a:rPr>
              <a:t>:</a:t>
            </a:r>
            <a:endParaRPr lang="fr-FR" sz="1400">
              <a:latin typeface="+mn-lt"/>
            </a:endParaRPr>
          </a:p>
          <a:p>
            <a:pPr marL="215900" lvl="2"/>
            <a:r>
              <a:rPr lang="fr-FR" sz="1200">
                <a:solidFill>
                  <a:schemeClr val="tx1"/>
                </a:solidFill>
                <a:sym typeface="Wingdings" panose="05000000000000000000" pitchFamily="2" charset="2"/>
              </a:rPr>
              <a:t>Short-</a:t>
            </a:r>
            <a:r>
              <a:rPr lang="fr-FR" sz="1200" err="1">
                <a:solidFill>
                  <a:schemeClr val="tx1"/>
                </a:solidFill>
                <a:sym typeface="Wingdings" panose="05000000000000000000" pitchFamily="2" charset="2"/>
              </a:rPr>
              <a:t>term</a:t>
            </a:r>
            <a:r>
              <a:rPr lang="fr-FR" sz="12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sz="1200" err="1">
                <a:solidFill>
                  <a:schemeClr val="tx1"/>
                </a:solidFill>
                <a:sym typeface="Wingdings" panose="05000000000000000000" pitchFamily="2" charset="2"/>
              </a:rPr>
              <a:t>renewal</a:t>
            </a:r>
            <a:r>
              <a:rPr lang="fr-FR" sz="1200">
                <a:solidFill>
                  <a:schemeClr val="tx1"/>
                </a:solidFill>
                <a:sym typeface="Wingdings" panose="05000000000000000000" pitchFamily="2" charset="2"/>
              </a:rPr>
              <a:t>: 4 cars</a:t>
            </a:r>
            <a:endParaRPr lang="fr-FR" sz="1200">
              <a:solidFill>
                <a:schemeClr val="tx1"/>
              </a:solidFill>
              <a:latin typeface="+mn-lt"/>
            </a:endParaRPr>
          </a:p>
          <a:p>
            <a:pPr marL="215900" lvl="1" indent="-215900"/>
            <a:r>
              <a:rPr lang="fr-FR" sz="1400">
                <a:sym typeface="Wingdings" panose="05000000000000000000" pitchFamily="2" charset="2"/>
              </a:rPr>
              <a:t>Main expectations:</a:t>
            </a:r>
            <a:endParaRPr lang="fr-FR" sz="1400">
              <a:latin typeface="+mn-lt"/>
            </a:endParaRPr>
          </a:p>
          <a:p>
            <a:pPr marL="215900" lvl="2"/>
            <a:r>
              <a:rPr lang="en-GB" sz="1200">
                <a:solidFill>
                  <a:schemeClr val="tx1"/>
                </a:solidFill>
                <a:sym typeface="Wingdings" panose="05000000000000000000" pitchFamily="2" charset="2"/>
              </a:rPr>
              <a:t>Make expenses this year to reduce the taxable base while preserving the cash balance (historically, the company has always bought its vehicles in cash until now)</a:t>
            </a:r>
            <a:endParaRPr lang="fr-FR" sz="1200">
              <a:solidFill>
                <a:schemeClr val="tx1"/>
              </a:solidFill>
              <a:latin typeface="+mn-lt"/>
            </a:endParaRPr>
          </a:p>
          <a:p>
            <a:pPr marL="0" lvl="1" indent="0">
              <a:buNone/>
            </a:pPr>
            <a:r>
              <a:rPr lang="fr-BE" sz="1400" b="1">
                <a:solidFill>
                  <a:schemeClr val="tx1"/>
                </a:solidFill>
                <a:sym typeface="Wingdings" panose="05000000000000000000" pitchFamily="2" charset="2"/>
              </a:rPr>
              <a:t>Arguments to </a:t>
            </a:r>
            <a:r>
              <a:rPr lang="fr-BE" sz="1400" b="1" err="1">
                <a:solidFill>
                  <a:schemeClr val="tx1"/>
                </a:solidFill>
                <a:sym typeface="Wingdings" panose="05000000000000000000" pitchFamily="2" charset="2"/>
              </a:rPr>
              <a:t>be</a:t>
            </a:r>
            <a:r>
              <a:rPr lang="fr-BE" sz="14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BE" sz="1400" b="1" err="1">
                <a:solidFill>
                  <a:schemeClr val="tx1"/>
                </a:solidFill>
                <a:sym typeface="Wingdings" panose="05000000000000000000" pitchFamily="2" charset="2"/>
              </a:rPr>
              <a:t>developed</a:t>
            </a:r>
            <a:r>
              <a:rPr lang="fr-BE" sz="1400" b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fr-BE" sz="1400" b="1">
              <a:solidFill>
                <a:schemeClr val="tx1"/>
              </a:solidFill>
            </a:endParaRPr>
          </a:p>
          <a:p>
            <a:pPr marL="0" lvl="1" indent="-215900"/>
            <a:r>
              <a:rPr lang="en-GB" sz="1400">
                <a:sym typeface="Wingdings" panose="05000000000000000000" pitchFamily="2" charset="2"/>
              </a:rPr>
              <a:t>Financing method: advantages/disadvantages Cash vs Financial Leasing</a:t>
            </a:r>
            <a:endParaRPr lang="en-US" sz="1400"/>
          </a:p>
          <a:p>
            <a:endParaRPr lang="en-US" sz="1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27E07-078D-40A9-9564-024355544F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5A587B-5814-4D9B-9598-FE9CB954CB01}" type="slidenum">
              <a:rPr lang="en-US" smtClean="0"/>
              <a:pPr/>
              <a:t>19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A4F726-BF17-4D3E-B557-63C6B588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Phase 1 - </a:t>
            </a:r>
            <a:r>
              <a:rPr lang="fr-BE" err="1"/>
              <a:t>Synthesis</a:t>
            </a:r>
            <a:endParaRPr lang="en-US"/>
          </a:p>
        </p:txBody>
      </p:sp>
      <p:pic>
        <p:nvPicPr>
          <p:cNvPr id="7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D1C1F6A7-0D7E-42AB-C581-64419906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" y="664277"/>
            <a:ext cx="430584" cy="262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796F67DE-5418-ED15-69AD-14EC12C6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BA73D-4BDB-42E2-B8D9-6CDF0A159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introduction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5A9B5-0BAD-4211-A91D-74C8775804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BE"/>
              <a:t>Objectives of the session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6873E9-D43C-4121-990D-995D4AA9B25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96342" y="1395413"/>
            <a:ext cx="8211457" cy="47117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At the end of this session, participants will be able to:</a:t>
            </a:r>
            <a:endParaRPr lang="fr-FR" dirty="0"/>
          </a:p>
          <a:p>
            <a:pPr marL="558800" lvl="1" indent="-342900"/>
            <a:r>
              <a:rPr lang="en-US" sz="2000" dirty="0"/>
              <a:t>Integrate the "business concerns" dimension into their B2B sales conversations</a:t>
            </a:r>
            <a:endParaRPr lang="en-GB" sz="2000" dirty="0"/>
          </a:p>
          <a:p>
            <a:pPr marL="558800" lvl="1" indent="-342900"/>
            <a:r>
              <a:rPr lang="en-GB" sz="2000" dirty="0"/>
              <a:t>Practice business argumentation through 2 role plays</a:t>
            </a:r>
            <a:endParaRPr lang="fr-FR" sz="2000" dirty="0"/>
          </a:p>
        </p:txBody>
      </p:sp>
      <p:pic>
        <p:nvPicPr>
          <p:cNvPr id="3" name="Graphic 2" descr="Presentation with checklist with solid fill">
            <a:extLst>
              <a:ext uri="{FF2B5EF4-FFF2-40B4-BE49-F238E27FC236}">
                <a16:creationId xmlns:a16="http://schemas.microsoft.com/office/drawing/2014/main" id="{E8B7C60B-355B-071B-DBB6-6BB8C826F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01" y="1175657"/>
            <a:ext cx="2253343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3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0D30-D4CD-43EA-837C-EF937FEC9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871F0B7-FBD6-BFCD-C003-AAD2BF06E2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BDAF9-504D-E342-A5A0-7B4C3E79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Phase 2 - </a:t>
            </a:r>
            <a:r>
              <a:rPr lang="fr-BE" err="1"/>
              <a:t>Preparation</a:t>
            </a:r>
            <a:endParaRPr lang="x-none"/>
          </a:p>
        </p:txBody>
      </p:sp>
      <p:pic>
        <p:nvPicPr>
          <p:cNvPr id="24" name="Picture 23" descr="A picture containing person, indoor, computer, using&#10;&#10;Description automatically generated">
            <a:extLst>
              <a:ext uri="{FF2B5EF4-FFF2-40B4-BE49-F238E27FC236}">
                <a16:creationId xmlns:a16="http://schemas.microsoft.com/office/drawing/2014/main" id="{58D0464E-AFE7-3076-4F14-51A46B40C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486" y="1296369"/>
            <a:ext cx="7167393" cy="4769795"/>
          </a:xfrm>
          <a:prstGeom prst="rect">
            <a:avLst/>
          </a:prstGeom>
        </p:spPr>
      </p:pic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E3235A9C-A687-AA96-2E35-42D7D7B8BBC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46100" y="6510034"/>
            <a:ext cx="720000" cy="216000"/>
          </a:xfrm>
        </p:spPr>
        <p:txBody>
          <a:bodyPr/>
          <a:lstStyle/>
          <a:p>
            <a:fld id="{6604329A-497E-4999-AF33-FDAE6902A43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F2ABDE-E5D7-6BD4-19EF-4C8CC35246E5}"/>
              </a:ext>
            </a:extLst>
          </p:cNvPr>
          <p:cNvSpPr/>
          <p:nvPr/>
        </p:nvSpPr>
        <p:spPr>
          <a:xfrm>
            <a:off x="4861186" y="4785360"/>
            <a:ext cx="7154693" cy="1280804"/>
          </a:xfrm>
          <a:prstGeom prst="rect">
            <a:avLst/>
          </a:prstGeom>
          <a:solidFill>
            <a:srgbClr val="00DDCD">
              <a:alpha val="80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+mj-lt"/>
              </a:rPr>
              <a:t>Be prepared to present your solution based on the tool sheets at your disposal.</a:t>
            </a:r>
          </a:p>
          <a:p>
            <a:pPr algn="ctr"/>
            <a:r>
              <a:rPr lang="en-GB">
                <a:latin typeface="+mj-lt"/>
              </a:rPr>
              <a:t>Beware, there will be objections!</a:t>
            </a:r>
            <a:endParaRPr lang="en-US">
              <a:latin typeface="+mj-lt"/>
            </a:endParaRPr>
          </a:p>
        </p:txBody>
      </p:sp>
      <p:pic>
        <p:nvPicPr>
          <p:cNvPr id="5" name="Graphic 4" descr="Stopwatch with solid fill">
            <a:extLst>
              <a:ext uri="{FF2B5EF4-FFF2-40B4-BE49-F238E27FC236}">
                <a16:creationId xmlns:a16="http://schemas.microsoft.com/office/drawing/2014/main" id="{1DFFF8F5-5365-87E3-9C13-14E1BC0BE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8821" y="6219189"/>
            <a:ext cx="542644" cy="542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6B835-ADF2-D76F-D69D-430318CD822C}"/>
              </a:ext>
            </a:extLst>
          </p:cNvPr>
          <p:cNvSpPr txBox="1"/>
          <p:nvPr/>
        </p:nvSpPr>
        <p:spPr>
          <a:xfrm>
            <a:off x="7493163" y="6325368"/>
            <a:ext cx="3245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/>
              <a:t>5 minutes of preparation</a:t>
            </a:r>
            <a:endParaRPr lang="en-US" sz="1800" b="1">
              <a:solidFill>
                <a:schemeClr val="tx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A95D2C2-2DE4-3B74-F99A-3AD0D2A5B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" y="3783640"/>
            <a:ext cx="4828672" cy="228524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948F8FF-AF22-1407-A892-9DD64C141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" y="1323852"/>
            <a:ext cx="4828672" cy="212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66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0D30-D4CD-43EA-837C-EF937FEC9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56F51D-9499-FDA1-79C6-34C1B9AF28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F981C-8FF3-5441-0B29-EC27D9169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sz="2000">
                <a:solidFill>
                  <a:schemeClr val="accent6"/>
                </a:solidFill>
              </a:rPr>
              <a:t>Group 1 - Cash </a:t>
            </a:r>
            <a:r>
              <a:rPr lang="fr-BE" sz="2000" err="1">
                <a:solidFill>
                  <a:schemeClr val="accent6"/>
                </a:solidFill>
              </a:rPr>
              <a:t>Purchase</a:t>
            </a:r>
            <a:endParaRPr lang="fr-BE" sz="2000">
              <a:solidFill>
                <a:schemeClr val="accent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20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800"/>
              <a:t>Business </a:t>
            </a:r>
            <a:r>
              <a:rPr lang="fr-BE" sz="1800" err="1"/>
              <a:t>advantages</a:t>
            </a: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1800"/>
          </a:p>
          <a:p>
            <a:endParaRPr lang="fr-BE" sz="18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800"/>
              <a:t>Objections</a:t>
            </a:r>
            <a:endParaRPr lang="en-US" sz="2000"/>
          </a:p>
          <a:p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1EE424-753B-0542-87E3-010F6056C0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46100" y="6510034"/>
            <a:ext cx="720000" cy="216000"/>
          </a:xfrm>
        </p:spPr>
        <p:txBody>
          <a:bodyPr/>
          <a:lstStyle/>
          <a:p>
            <a:fld id="{6604329A-497E-4999-AF33-FDAE6902A43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BDAF9-504D-E342-A5A0-7B4C3E79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Phase 3 - Argumentation</a:t>
            </a:r>
            <a:endParaRPr lang="x-none"/>
          </a:p>
        </p:txBody>
      </p:sp>
      <p:pic>
        <p:nvPicPr>
          <p:cNvPr id="8" name="Picture 7" descr="A picture containing text, person, computer, table&#10;&#10;Description automatically generated">
            <a:extLst>
              <a:ext uri="{FF2B5EF4-FFF2-40B4-BE49-F238E27FC236}">
                <a16:creationId xmlns:a16="http://schemas.microsoft.com/office/drawing/2014/main" id="{A262D01C-1152-2E6C-1CF4-5A446A7C4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34" y="1864608"/>
            <a:ext cx="5696595" cy="3797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E2FDE-0105-5C81-0DE6-24218A28B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174" y1="48951" x2="49174" y2="48951"/>
                        <a14:foregroundMark x1="60610" y1="83566" x2="60610" y2="8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361" y="2673232"/>
            <a:ext cx="746612" cy="542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2151CB-DEA3-3C18-D266-5F8A2031A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212" y="4152328"/>
            <a:ext cx="509410" cy="5811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05E60-79E0-3C5D-900D-DDD01AFF7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3533" y="4157405"/>
            <a:ext cx="540110" cy="540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B0253-7853-805A-C4DF-E5BA793D8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5345" y="2673232"/>
            <a:ext cx="454185" cy="4266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CD57C2-EC3C-E782-4336-AD3F5D19309E}"/>
              </a:ext>
            </a:extLst>
          </p:cNvPr>
          <p:cNvSpPr txBox="1"/>
          <p:nvPr/>
        </p:nvSpPr>
        <p:spPr>
          <a:xfrm>
            <a:off x="351335" y="3381553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Treasury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BFEC7A-10C7-A6B4-7C9C-CFABD86D189C}"/>
              </a:ext>
            </a:extLst>
          </p:cNvPr>
          <p:cNvSpPr txBox="1"/>
          <p:nvPr/>
        </p:nvSpPr>
        <p:spPr>
          <a:xfrm>
            <a:off x="2489256" y="3385494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Solvency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09426D-323D-1A35-7744-07DDCD38B2D1}"/>
              </a:ext>
            </a:extLst>
          </p:cNvPr>
          <p:cNvSpPr txBox="1"/>
          <p:nvPr/>
        </p:nvSpPr>
        <p:spPr>
          <a:xfrm>
            <a:off x="362817" y="4888614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Make</a:t>
            </a:r>
            <a:r>
              <a:rPr lang="fr-BE"/>
              <a:t> </a:t>
            </a:r>
            <a:r>
              <a:rPr lang="fr-BE" err="1"/>
              <a:t>expenses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E6528D-EB49-4BA8-D9F4-C4CC1E50F7FD}"/>
              </a:ext>
            </a:extLst>
          </p:cNvPr>
          <p:cNvSpPr txBox="1"/>
          <p:nvPr/>
        </p:nvSpPr>
        <p:spPr>
          <a:xfrm>
            <a:off x="2500738" y="4892555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/>
              <a:t>Management</a:t>
            </a:r>
            <a:endParaRPr lang="en-US"/>
          </a:p>
        </p:txBody>
      </p:sp>
      <p:pic>
        <p:nvPicPr>
          <p:cNvPr id="9" name="Graphic 8" descr="Stopwatch with solid fill">
            <a:extLst>
              <a:ext uri="{FF2B5EF4-FFF2-40B4-BE49-F238E27FC236}">
                <a16:creationId xmlns:a16="http://schemas.microsoft.com/office/drawing/2014/main" id="{0C0FD985-EDE8-D23E-C2A4-43A56FD865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6547" y="5866875"/>
            <a:ext cx="493313" cy="493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794022-F234-0658-00EA-93EED779B444}"/>
              </a:ext>
            </a:extLst>
          </p:cNvPr>
          <p:cNvSpPr txBox="1"/>
          <p:nvPr/>
        </p:nvSpPr>
        <p:spPr>
          <a:xfrm>
            <a:off x="8207181" y="5910943"/>
            <a:ext cx="3623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5 minutes of presentation</a:t>
            </a:r>
            <a:endParaRPr lang="en-US" sz="18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67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0D30-D4CD-43EA-837C-EF937FEC9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56F51D-9499-FDA1-79C6-34C1B9AF28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F981C-8FF3-5441-0B29-EC27D9169E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r-BE" sz="2000">
                <a:solidFill>
                  <a:schemeClr val="accent6"/>
                </a:solidFill>
              </a:rPr>
              <a:t>Group 2 – Financial Leasing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BE" sz="20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800"/>
              <a:t>Business </a:t>
            </a:r>
            <a:r>
              <a:rPr lang="fr-BE" sz="1800" err="1"/>
              <a:t>advantages</a:t>
            </a:r>
            <a:endParaRPr lang="fr-BE" sz="18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endParaRPr lang="en-US" sz="1800"/>
          </a:p>
          <a:p>
            <a:endParaRPr lang="en-US" sz="18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800"/>
              <a:t>Objections</a:t>
            </a:r>
            <a:endParaRPr lang="en-US" sz="2000"/>
          </a:p>
          <a:p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BDAF9-504D-E342-A5A0-7B4C3E79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Phase 3 - Argumentation</a:t>
            </a:r>
            <a:endParaRPr lang="x-none"/>
          </a:p>
        </p:txBody>
      </p:sp>
      <p:pic>
        <p:nvPicPr>
          <p:cNvPr id="8" name="Picture 7" descr="A picture containing text, person, computer, table&#10;&#10;Description automatically generated">
            <a:extLst>
              <a:ext uri="{FF2B5EF4-FFF2-40B4-BE49-F238E27FC236}">
                <a16:creationId xmlns:a16="http://schemas.microsoft.com/office/drawing/2014/main" id="{A262D01C-1152-2E6C-1CF4-5A446A7C4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34" y="1864608"/>
            <a:ext cx="5696595" cy="3797730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C3E93245-8F56-E52D-5D39-F96F9D3B8D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46100" y="6510034"/>
            <a:ext cx="720000" cy="216000"/>
          </a:xfrm>
        </p:spPr>
        <p:txBody>
          <a:bodyPr/>
          <a:lstStyle/>
          <a:p>
            <a:fld id="{6604329A-497E-4999-AF33-FDAE6902A43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CA50E-A452-E637-7699-04246A1C5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174" y1="48951" x2="49174" y2="48951"/>
                        <a14:foregroundMark x1="60610" y1="83566" x2="60610" y2="8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361" y="2673232"/>
            <a:ext cx="746612" cy="542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DB7DA-0B2F-C5B0-C78F-0330200D0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212" y="4152328"/>
            <a:ext cx="509410" cy="581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D016E-B525-CF7E-4A84-79BD32766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3533" y="4157405"/>
            <a:ext cx="540110" cy="540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46A166-ADA6-F385-409A-443D74F58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5345" y="2673232"/>
            <a:ext cx="454185" cy="4266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F428B6-F7A6-5FD4-1516-2E7DE4DDA3C8}"/>
              </a:ext>
            </a:extLst>
          </p:cNvPr>
          <p:cNvSpPr txBox="1"/>
          <p:nvPr/>
        </p:nvSpPr>
        <p:spPr>
          <a:xfrm>
            <a:off x="351335" y="3381553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Treasury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E4D379-E652-C8BA-A856-911923B8C59E}"/>
              </a:ext>
            </a:extLst>
          </p:cNvPr>
          <p:cNvSpPr txBox="1"/>
          <p:nvPr/>
        </p:nvSpPr>
        <p:spPr>
          <a:xfrm>
            <a:off x="2489256" y="3385494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Solvency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E41D6A-569C-FFA1-8352-1A8814CE6AEB}"/>
              </a:ext>
            </a:extLst>
          </p:cNvPr>
          <p:cNvSpPr txBox="1"/>
          <p:nvPr/>
        </p:nvSpPr>
        <p:spPr>
          <a:xfrm>
            <a:off x="362817" y="4888614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Make</a:t>
            </a:r>
            <a:r>
              <a:rPr lang="fr-BE"/>
              <a:t> </a:t>
            </a:r>
            <a:r>
              <a:rPr lang="fr-BE" err="1"/>
              <a:t>expenses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1CEDF1-8D39-672A-6C75-B6DF19490662}"/>
              </a:ext>
            </a:extLst>
          </p:cNvPr>
          <p:cNvSpPr txBox="1"/>
          <p:nvPr/>
        </p:nvSpPr>
        <p:spPr>
          <a:xfrm>
            <a:off x="2500738" y="4892555"/>
            <a:ext cx="24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/>
              <a:t>Management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89C59-6186-8380-15A0-E5E15C72EECF}"/>
              </a:ext>
            </a:extLst>
          </p:cNvPr>
          <p:cNvSpPr txBox="1"/>
          <p:nvPr/>
        </p:nvSpPr>
        <p:spPr>
          <a:xfrm>
            <a:off x="8207181" y="5910943"/>
            <a:ext cx="3623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5 minutes of presentation</a:t>
            </a:r>
            <a:endParaRPr lang="en-US" sz="1800" b="1">
              <a:solidFill>
                <a:schemeClr val="tx1"/>
              </a:solidFill>
            </a:endParaRPr>
          </a:p>
        </p:txBody>
      </p:sp>
      <p:pic>
        <p:nvPicPr>
          <p:cNvPr id="11" name="Graphic 10" descr="Stopwatch with solid fill">
            <a:extLst>
              <a:ext uri="{FF2B5EF4-FFF2-40B4-BE49-F238E27FC236}">
                <a16:creationId xmlns:a16="http://schemas.microsoft.com/office/drawing/2014/main" id="{A9602013-F2A4-454C-8935-182691922F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6547" y="5866875"/>
            <a:ext cx="493313" cy="49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92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0D30-D4CD-43EA-837C-EF937FEC9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56F51D-9499-FDA1-79C6-34C1B9AF28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BDAF9-504D-E342-A5A0-7B4C3E79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Phase 4 - </a:t>
            </a:r>
            <a:r>
              <a:rPr lang="fr-BE" err="1"/>
              <a:t>Synthesis</a:t>
            </a:r>
            <a:r>
              <a:rPr lang="fr-BE"/>
              <a:t> &amp; </a:t>
            </a:r>
            <a:r>
              <a:rPr lang="fr-BE" err="1"/>
              <a:t>Debriefing</a:t>
            </a:r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B4BB156-AA7F-D809-2B4C-22959BA613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46100" y="6510034"/>
            <a:ext cx="720000" cy="216000"/>
          </a:xfrm>
        </p:spPr>
        <p:txBody>
          <a:bodyPr/>
          <a:lstStyle/>
          <a:p>
            <a:fld id="{6604329A-497E-4999-AF33-FDAE6902A43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19B843-FA03-7D5D-A1F4-FCCCDA1E5E0A}"/>
              </a:ext>
            </a:extLst>
          </p:cNvPr>
          <p:cNvSpPr/>
          <p:nvPr/>
        </p:nvSpPr>
        <p:spPr>
          <a:xfrm>
            <a:off x="350345" y="2141882"/>
            <a:ext cx="2259505" cy="99408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8019FC-2131-164D-EE0D-DCC9A9566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174" y1="48951" x2="49174" y2="48951"/>
                        <a14:foregroundMark x1="60610" y1="83566" x2="60610" y2="8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940" y="2382335"/>
            <a:ext cx="656097" cy="476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9521D-9618-C806-FA37-F3C5C1917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96" y="3332063"/>
            <a:ext cx="454185" cy="4266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4A800F-4A58-0B23-8B40-28205993F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62" y="4059692"/>
            <a:ext cx="447652" cy="510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8AB85F-3697-0F8C-2BAA-949BD314A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96" y="5390729"/>
            <a:ext cx="474630" cy="4746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EA72F23-B8FE-3378-EFE8-31C27C620261}"/>
              </a:ext>
            </a:extLst>
          </p:cNvPr>
          <p:cNvSpPr/>
          <p:nvPr/>
        </p:nvSpPr>
        <p:spPr>
          <a:xfrm>
            <a:off x="350345" y="3235243"/>
            <a:ext cx="2259505" cy="64682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2384E0-F1CF-0287-047A-761AB9E6D3DA}"/>
              </a:ext>
            </a:extLst>
          </p:cNvPr>
          <p:cNvSpPr/>
          <p:nvPr/>
        </p:nvSpPr>
        <p:spPr>
          <a:xfrm>
            <a:off x="350344" y="3977108"/>
            <a:ext cx="2259505" cy="662098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1F12C9-8013-40DD-30B1-2633F94EDFDD}"/>
              </a:ext>
            </a:extLst>
          </p:cNvPr>
          <p:cNvSpPr/>
          <p:nvPr/>
        </p:nvSpPr>
        <p:spPr>
          <a:xfrm>
            <a:off x="350344" y="4811092"/>
            <a:ext cx="2259505" cy="1641596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943C-B7C9-BEDF-E649-953CCB299D91}"/>
              </a:ext>
            </a:extLst>
          </p:cNvPr>
          <p:cNvSpPr txBox="1"/>
          <p:nvPr/>
        </p:nvSpPr>
        <p:spPr>
          <a:xfrm>
            <a:off x="1239979" y="2233558"/>
            <a:ext cx="14445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/>
              <a:t>Cash flow impact</a:t>
            </a:r>
          </a:p>
          <a:p>
            <a:r>
              <a:rPr lang="en-GB" sz="800" b="1"/>
              <a:t>(no deposit  / Increased 1</a:t>
            </a:r>
            <a:r>
              <a:rPr lang="en-GB" sz="800" b="1" baseline="30000"/>
              <a:t>st</a:t>
            </a:r>
            <a:r>
              <a:rPr lang="en-GB" sz="800" b="1"/>
              <a:t> rent)</a:t>
            </a:r>
            <a:endParaRPr lang="en-US" sz="8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634D0-A089-7F5A-108C-2C3AD1163AB2}"/>
              </a:ext>
            </a:extLst>
          </p:cNvPr>
          <p:cNvSpPr txBox="1"/>
          <p:nvPr/>
        </p:nvSpPr>
        <p:spPr>
          <a:xfrm>
            <a:off x="1271637" y="2673271"/>
            <a:ext cx="1381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/>
              <a:t>Deposit / increased 1</a:t>
            </a:r>
            <a:r>
              <a:rPr lang="en-GB" sz="1000" b="1" baseline="30000"/>
              <a:t>st</a:t>
            </a:r>
            <a:r>
              <a:rPr lang="en-GB" sz="1000" b="1"/>
              <a:t> rent</a:t>
            </a:r>
            <a:endParaRPr lang="en-US" sz="10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CCECC9-CAED-4BE4-9F9A-C45D80CBCF01}"/>
              </a:ext>
            </a:extLst>
          </p:cNvPr>
          <p:cNvSpPr txBox="1"/>
          <p:nvPr/>
        </p:nvSpPr>
        <p:spPr>
          <a:xfrm>
            <a:off x="1287867" y="4035840"/>
            <a:ext cx="1348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/>
              <a:t>Making expenses</a:t>
            </a:r>
          </a:p>
          <a:p>
            <a:pPr algn="ctr"/>
            <a:r>
              <a:rPr lang="en-GB" sz="1000" b="1"/>
              <a:t>Optimising the tax base</a:t>
            </a:r>
            <a:endParaRPr lang="en-US" sz="10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FC4104-C43C-5285-2746-1757EE582670}"/>
              </a:ext>
            </a:extLst>
          </p:cNvPr>
          <p:cNvSpPr txBox="1"/>
          <p:nvPr/>
        </p:nvSpPr>
        <p:spPr>
          <a:xfrm>
            <a:off x="1356633" y="3345187"/>
            <a:ext cx="1211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/>
              <a:t>Access to </a:t>
            </a:r>
            <a:r>
              <a:rPr lang="fr-BE" sz="1000" b="1" err="1"/>
              <a:t>credit</a:t>
            </a:r>
            <a:r>
              <a:rPr lang="fr-BE" sz="1000" b="1"/>
              <a:t> </a:t>
            </a:r>
            <a:r>
              <a:rPr lang="fr-BE" sz="1000" b="1" err="1"/>
              <a:t>lines</a:t>
            </a:r>
            <a:endParaRPr lang="en-US" sz="1000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378946-F27E-2094-3CC2-76DA2EDD5BBF}"/>
              </a:ext>
            </a:extLst>
          </p:cNvPr>
          <p:cNvSpPr txBox="1"/>
          <p:nvPr/>
        </p:nvSpPr>
        <p:spPr>
          <a:xfrm>
            <a:off x="1356633" y="4789426"/>
            <a:ext cx="1211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err="1"/>
              <a:t>Mechanical</a:t>
            </a:r>
            <a:r>
              <a:rPr lang="fr-BE" sz="1000" b="1"/>
              <a:t> </a:t>
            </a:r>
            <a:r>
              <a:rPr lang="fr-BE" sz="1000" b="1" err="1"/>
              <a:t>risks</a:t>
            </a:r>
            <a:r>
              <a:rPr lang="fr-BE" sz="1000" b="1"/>
              <a:t> &amp; </a:t>
            </a:r>
            <a:r>
              <a:rPr lang="fr-BE" sz="1000" b="1" err="1"/>
              <a:t>Mobility</a:t>
            </a:r>
            <a:endParaRPr lang="en-US" sz="1000" b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416935-2656-2CBC-665C-F4A884E741BB}"/>
              </a:ext>
            </a:extLst>
          </p:cNvPr>
          <p:cNvSpPr txBox="1"/>
          <p:nvPr/>
        </p:nvSpPr>
        <p:spPr>
          <a:xfrm>
            <a:off x="1356633" y="5317182"/>
            <a:ext cx="1211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err="1"/>
              <a:t>Residual</a:t>
            </a:r>
            <a:r>
              <a:rPr lang="fr-BE" sz="1000" b="1"/>
              <a:t> value </a:t>
            </a:r>
            <a:r>
              <a:rPr lang="fr-BE" sz="1000" b="1" err="1"/>
              <a:t>risk</a:t>
            </a:r>
            <a:endParaRPr lang="en-US" sz="1000" b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F0978A-F3B8-14AA-ABA5-7768A06614F2}"/>
              </a:ext>
            </a:extLst>
          </p:cNvPr>
          <p:cNvSpPr txBox="1"/>
          <p:nvPr/>
        </p:nvSpPr>
        <p:spPr>
          <a:xfrm>
            <a:off x="1356633" y="5781573"/>
            <a:ext cx="1211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 err="1"/>
              <a:t>Owner</a:t>
            </a:r>
            <a:endParaRPr lang="en-US" sz="1000" b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7F98F8-7B82-4783-1235-2A2D6CA20F28}"/>
              </a:ext>
            </a:extLst>
          </p:cNvPr>
          <p:cNvSpPr txBox="1"/>
          <p:nvPr/>
        </p:nvSpPr>
        <p:spPr>
          <a:xfrm>
            <a:off x="1356633" y="6128505"/>
            <a:ext cx="1211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00" b="1"/>
              <a:t>Capital gains</a:t>
            </a:r>
            <a:endParaRPr lang="en-US" sz="1000" b="1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61E19E-87F7-6CC6-17C1-7CAC2EF2AD63}"/>
              </a:ext>
            </a:extLst>
          </p:cNvPr>
          <p:cNvSpPr/>
          <p:nvPr/>
        </p:nvSpPr>
        <p:spPr>
          <a:xfrm>
            <a:off x="2729338" y="1231920"/>
            <a:ext cx="4452613" cy="392777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00">
                <a:latin typeface="+mj-lt"/>
              </a:rPr>
              <a:t>Cash </a:t>
            </a:r>
            <a:r>
              <a:rPr lang="fr-BE" sz="1100" err="1">
                <a:latin typeface="+mj-lt"/>
              </a:rPr>
              <a:t>Purchase</a:t>
            </a:r>
            <a:endParaRPr lang="en-US" sz="1100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FA297F-6675-C52C-7219-8AFCA4699646}"/>
              </a:ext>
            </a:extLst>
          </p:cNvPr>
          <p:cNvSpPr/>
          <p:nvPr/>
        </p:nvSpPr>
        <p:spPr>
          <a:xfrm>
            <a:off x="7480887" y="1231920"/>
            <a:ext cx="4452613" cy="392777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00">
                <a:latin typeface="+mj-lt"/>
              </a:rPr>
              <a:t>Financial leasing</a:t>
            </a:r>
          </a:p>
        </p:txBody>
      </p:sp>
      <p:pic>
        <p:nvPicPr>
          <p:cNvPr id="1026" name="Picture 2" descr="Plus Et Moins Ou Additionner Et Soustraire à Plat Icône De Couleur Pour Les  Applications Et Sites Web. Clip Art Libres De Droits , Svg , Vecteurs Et  Illustration. Image 50897089.">
            <a:extLst>
              <a:ext uri="{FF2B5EF4-FFF2-40B4-BE49-F238E27FC236}">
                <a16:creationId xmlns:a16="http://schemas.microsoft.com/office/drawing/2014/main" id="{27427DBA-D892-B897-C431-94BC5E13E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19676" r="52705" b="18061"/>
          <a:stretch/>
        </p:blipFill>
        <p:spPr bwMode="auto">
          <a:xfrm>
            <a:off x="3846099" y="1676640"/>
            <a:ext cx="400241" cy="4062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Plus Et Moins Ou Additionner Et Soustraire à Plat Icône De Couleur Pour Les  Applications Et Sites Web. Clip Art Libres De Droits , Svg , Vecteurs Et  Illustration. Image 50897089.">
            <a:extLst>
              <a:ext uri="{FF2B5EF4-FFF2-40B4-BE49-F238E27FC236}">
                <a16:creationId xmlns:a16="http://schemas.microsoft.com/office/drawing/2014/main" id="{48D77DBD-8740-BF27-4A31-B96ED5859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8" t="18774" r="8187" b="18543"/>
          <a:stretch/>
        </p:blipFill>
        <p:spPr bwMode="auto">
          <a:xfrm>
            <a:off x="5836158" y="1676516"/>
            <a:ext cx="393954" cy="4089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6A258-1AE1-CC0E-DAF4-DE27E6BBE37C}"/>
              </a:ext>
            </a:extLst>
          </p:cNvPr>
          <p:cNvSpPr txBox="1"/>
          <p:nvPr/>
        </p:nvSpPr>
        <p:spPr>
          <a:xfrm>
            <a:off x="3019538" y="2129658"/>
            <a:ext cx="1708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/>
              <a:t>Use </a:t>
            </a:r>
            <a:r>
              <a:rPr lang="fr-BE" sz="1000" err="1"/>
              <a:t>excess</a:t>
            </a:r>
            <a:r>
              <a:rPr lang="fr-BE" sz="1000"/>
              <a:t> cash</a:t>
            </a:r>
            <a:endParaRPr lang="en-US" sz="1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34E4AF-8465-9647-62A3-5B905A72E9C2}"/>
              </a:ext>
            </a:extLst>
          </p:cNvPr>
          <p:cNvSpPr txBox="1"/>
          <p:nvPr/>
        </p:nvSpPr>
        <p:spPr>
          <a:xfrm>
            <a:off x="4979483" y="2106575"/>
            <a:ext cx="220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Cash flow under pressure due to recent investments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Turnover up </a:t>
            </a:r>
            <a:r>
              <a:rPr lang="fr-BE" sz="1000">
                <a:sym typeface="Wingdings" panose="05000000000000000000" pitchFamily="2" charset="2"/>
              </a:rPr>
              <a:t> </a:t>
            </a:r>
            <a:r>
              <a:rPr lang="en-GB" sz="1000"/>
              <a:t>attention to working capital</a:t>
            </a:r>
            <a:endParaRPr lang="en-US" sz="1000"/>
          </a:p>
        </p:txBody>
      </p:sp>
      <p:pic>
        <p:nvPicPr>
          <p:cNvPr id="35" name="Picture 2" descr="Plus Et Moins Ou Additionner Et Soustraire à Plat Icône De Couleur Pour Les  Applications Et Sites Web. Clip Art Libres De Droits , Svg , Vecteurs Et  Illustration. Image 50897089.">
            <a:extLst>
              <a:ext uri="{FF2B5EF4-FFF2-40B4-BE49-F238E27FC236}">
                <a16:creationId xmlns:a16="http://schemas.microsoft.com/office/drawing/2014/main" id="{08E70C86-187E-C6A7-6260-9CB73EA12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19676" r="52705" b="18061"/>
          <a:stretch/>
        </p:blipFill>
        <p:spPr bwMode="auto">
          <a:xfrm>
            <a:off x="8212359" y="1680372"/>
            <a:ext cx="400241" cy="4062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lus Et Moins Ou Additionner Et Soustraire à Plat Icône De Couleur Pour Les  Applications Et Sites Web. Clip Art Libres De Droits , Svg , Vecteurs Et  Illustration. Image 50897089.">
            <a:extLst>
              <a:ext uri="{FF2B5EF4-FFF2-40B4-BE49-F238E27FC236}">
                <a16:creationId xmlns:a16="http://schemas.microsoft.com/office/drawing/2014/main" id="{4864FF80-96DB-5E4D-651E-73D50376C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8" t="18774" r="8187" b="18543"/>
          <a:stretch/>
        </p:blipFill>
        <p:spPr bwMode="auto">
          <a:xfrm>
            <a:off x="10839027" y="1680248"/>
            <a:ext cx="393954" cy="4089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E730715-95F1-9C9A-5017-5F63E95A697E}"/>
              </a:ext>
            </a:extLst>
          </p:cNvPr>
          <p:cNvSpPr txBox="1"/>
          <p:nvPr/>
        </p:nvSpPr>
        <p:spPr>
          <a:xfrm>
            <a:off x="7468095" y="2127549"/>
            <a:ext cx="1509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 err="1"/>
              <a:t>Deposit</a:t>
            </a:r>
            <a:r>
              <a:rPr lang="fr-BE" sz="1000"/>
              <a:t> / </a:t>
            </a:r>
            <a:r>
              <a:rPr lang="fr-BE" sz="1000" err="1"/>
              <a:t>Increased</a:t>
            </a:r>
            <a:r>
              <a:rPr lang="fr-BE" sz="1000"/>
              <a:t> 1</a:t>
            </a:r>
            <a:r>
              <a:rPr lang="fr-BE" sz="1000" baseline="30000"/>
              <a:t>st</a:t>
            </a:r>
            <a:r>
              <a:rPr lang="fr-BE" sz="1000"/>
              <a:t> </a:t>
            </a:r>
            <a:r>
              <a:rPr lang="fr-BE" sz="1000" err="1"/>
              <a:t>rent</a:t>
            </a:r>
            <a:endParaRPr lang="en-US" sz="1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1815B8-61ED-10BA-A59E-52169F43E89D}"/>
              </a:ext>
            </a:extLst>
          </p:cNvPr>
          <p:cNvSpPr txBox="1"/>
          <p:nvPr/>
        </p:nvSpPr>
        <p:spPr>
          <a:xfrm>
            <a:off x="9965112" y="2104466"/>
            <a:ext cx="220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err="1"/>
              <a:t>Cost</a:t>
            </a:r>
            <a:r>
              <a:rPr lang="fr-FR" sz="1000"/>
              <a:t> of </a:t>
            </a:r>
            <a:r>
              <a:rPr lang="fr-FR" sz="1000" err="1"/>
              <a:t>financing</a:t>
            </a:r>
            <a:endParaRPr lang="fr-FR" sz="10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Tied to a fixed duration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/>
              <a:t>Retain cash to pay for purchase option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ADFDB1-9A04-0A8B-2DE2-61FF5F8EEAC7}"/>
              </a:ext>
            </a:extLst>
          </p:cNvPr>
          <p:cNvSpPr txBox="1"/>
          <p:nvPr/>
        </p:nvSpPr>
        <p:spPr>
          <a:xfrm>
            <a:off x="2949934" y="3235243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1</a:t>
            </a:r>
            <a:r>
              <a:rPr lang="en-GB" sz="1000" baseline="30000"/>
              <a:t>st</a:t>
            </a:r>
            <a:r>
              <a:rPr lang="en-GB" sz="1000"/>
              <a:t> loan in 15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Does not weaken solvency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06B49B-B93E-87C8-D3DE-462E2275E5D1}"/>
              </a:ext>
            </a:extLst>
          </p:cNvPr>
          <p:cNvSpPr txBox="1"/>
          <p:nvPr/>
        </p:nvSpPr>
        <p:spPr>
          <a:xfrm>
            <a:off x="7468096" y="3233134"/>
            <a:ext cx="251679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Credit lines preserved as off-balance financing method that does not affect your solvency</a:t>
            </a:r>
            <a:endParaRPr lang="en-US" sz="10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DC87F3-48F0-4EE8-5B28-88CCB0EEDB57}"/>
              </a:ext>
            </a:extLst>
          </p:cNvPr>
          <p:cNvSpPr txBox="1"/>
          <p:nvPr/>
        </p:nvSpPr>
        <p:spPr>
          <a:xfrm>
            <a:off x="2949934" y="3934170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Book depreciation of the vehicle</a:t>
            </a:r>
            <a:endParaRPr lang="en-US" sz="10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1D7BD-C651-D17F-AD9C-A6B34F50CAF4}"/>
              </a:ext>
            </a:extLst>
          </p:cNvPr>
          <p:cNvSpPr txBox="1"/>
          <p:nvPr/>
        </p:nvSpPr>
        <p:spPr>
          <a:xfrm>
            <a:off x="9965112" y="3934170"/>
            <a:ext cx="2071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Off-balance acquisition mode, depreciation not possible for the customer</a:t>
            </a:r>
            <a:endParaRPr lang="fr-FR" sz="10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CB4D54E-DF44-E346-0CF5-DC09E24A9A4D}"/>
              </a:ext>
            </a:extLst>
          </p:cNvPr>
          <p:cNvSpPr txBox="1"/>
          <p:nvPr/>
        </p:nvSpPr>
        <p:spPr>
          <a:xfrm>
            <a:off x="4979483" y="3934170"/>
            <a:ext cx="207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Accounting depreciation: limited effect because acquisition at year end (pro rata </a:t>
            </a:r>
            <a:r>
              <a:rPr lang="en-GB" sz="1000" err="1"/>
              <a:t>temporis</a:t>
            </a:r>
            <a:r>
              <a:rPr lang="en-GB" sz="1000"/>
              <a:t>)</a:t>
            </a:r>
            <a:endParaRPr lang="en-US" sz="10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14AA5A-A8D3-5616-766B-E46D4A23A9FE}"/>
              </a:ext>
            </a:extLst>
          </p:cNvPr>
          <p:cNvSpPr txBox="1"/>
          <p:nvPr/>
        </p:nvSpPr>
        <p:spPr>
          <a:xfrm>
            <a:off x="2949934" y="4842329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Possibility of subscribing specific service contracts</a:t>
            </a:r>
            <a:endParaRPr lang="en-US" sz="10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E6E722-DEF5-EBC4-F382-D371CBF9B2A6}"/>
              </a:ext>
            </a:extLst>
          </p:cNvPr>
          <p:cNvSpPr txBox="1"/>
          <p:nvPr/>
        </p:nvSpPr>
        <p:spPr>
          <a:xfrm>
            <a:off x="7468096" y="4860396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Possibility of subscribing specific service contracts</a:t>
            </a:r>
            <a:endParaRPr lang="en-US" sz="10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F524CB-C3BB-A71C-2951-46F8AE84C18C}"/>
              </a:ext>
            </a:extLst>
          </p:cNvPr>
          <p:cNvSpPr txBox="1"/>
          <p:nvPr/>
        </p:nvSpPr>
        <p:spPr>
          <a:xfrm>
            <a:off x="4979483" y="5381823"/>
            <a:ext cx="207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/>
              <a:t>Not </a:t>
            </a:r>
            <a:r>
              <a:rPr lang="fr-BE" sz="1000" err="1"/>
              <a:t>covered</a:t>
            </a:r>
            <a:endParaRPr lang="en-US" sz="10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0E2F70-2513-D5D1-AA99-694B6A90843A}"/>
              </a:ext>
            </a:extLst>
          </p:cNvPr>
          <p:cNvSpPr txBox="1"/>
          <p:nvPr/>
        </p:nvSpPr>
        <p:spPr>
          <a:xfrm>
            <a:off x="9965112" y="5321122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Covered to the level of the purchase option</a:t>
            </a:r>
            <a:endParaRPr lang="en-US" sz="10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70CF46-B3B0-4356-EA26-1496F49DBD95}"/>
              </a:ext>
            </a:extLst>
          </p:cNvPr>
          <p:cNvSpPr txBox="1"/>
          <p:nvPr/>
        </p:nvSpPr>
        <p:spPr>
          <a:xfrm>
            <a:off x="2885761" y="5750795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On the contract signature date</a:t>
            </a:r>
            <a:endParaRPr lang="en-US" sz="10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7E03B7-CE4E-6003-667D-F98F0DAE818D}"/>
              </a:ext>
            </a:extLst>
          </p:cNvPr>
          <p:cNvSpPr txBox="1"/>
          <p:nvPr/>
        </p:nvSpPr>
        <p:spPr>
          <a:xfrm>
            <a:off x="7468096" y="5750795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Yes, if the purchase option is activated</a:t>
            </a:r>
            <a:endParaRPr lang="en-US" sz="10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7DB5DAE-A21F-F6FC-32C8-E51E7CB13456}"/>
              </a:ext>
            </a:extLst>
          </p:cNvPr>
          <p:cNvSpPr txBox="1"/>
          <p:nvPr/>
        </p:nvSpPr>
        <p:spPr>
          <a:xfrm>
            <a:off x="2885761" y="6115584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Maximum if vehicle is 100% depreciated</a:t>
            </a:r>
            <a:endParaRPr lang="en-US" sz="10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6AE03A-C4F4-2C0C-2423-A7E9644A90BF}"/>
              </a:ext>
            </a:extLst>
          </p:cNvPr>
          <p:cNvSpPr txBox="1"/>
          <p:nvPr/>
        </p:nvSpPr>
        <p:spPr>
          <a:xfrm>
            <a:off x="4979483" y="6127181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000"/>
              <a:t>Capital gain = taxable (CIT/PIT)</a:t>
            </a:r>
            <a:endParaRPr lang="en-US" sz="1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3AE600-7E3D-B39D-D7BA-FE46347D9244}"/>
              </a:ext>
            </a:extLst>
          </p:cNvPr>
          <p:cNvSpPr txBox="1"/>
          <p:nvPr/>
        </p:nvSpPr>
        <p:spPr>
          <a:xfrm>
            <a:off x="7495083" y="4385675"/>
            <a:ext cx="229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/>
              <a:t>Possible neutralisation of the capital gain if used as a higher first rent on a new vehicle</a:t>
            </a:r>
            <a:endParaRPr lang="en-US" sz="8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6CB00E-C241-3032-0BA4-736D9EA10D32}"/>
              </a:ext>
            </a:extLst>
          </p:cNvPr>
          <p:cNvSpPr txBox="1"/>
          <p:nvPr/>
        </p:nvSpPr>
        <p:spPr>
          <a:xfrm>
            <a:off x="9965112" y="6015812"/>
            <a:ext cx="207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/>
              <a:t>Reduced capital gain due to purchase option</a:t>
            </a:r>
            <a:endParaRPr lang="en-US" sz="10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1EABA3-CEA9-9227-B307-0D1A5C023CDF}"/>
              </a:ext>
            </a:extLst>
          </p:cNvPr>
          <p:cNvSpPr txBox="1"/>
          <p:nvPr/>
        </p:nvSpPr>
        <p:spPr>
          <a:xfrm>
            <a:off x="7480887" y="3934170"/>
            <a:ext cx="251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/>
              <a:t>Increased 1</a:t>
            </a:r>
            <a:r>
              <a:rPr lang="en-GB" sz="800" baseline="30000"/>
              <a:t>st</a:t>
            </a:r>
            <a:r>
              <a:rPr lang="en-GB" sz="800"/>
              <a:t> rent + rents create more expenses than depreciation in the 1</a:t>
            </a:r>
            <a:r>
              <a:rPr lang="en-GB" sz="800" baseline="30000"/>
              <a:t>st </a:t>
            </a:r>
            <a:r>
              <a:rPr lang="en-GB" sz="800"/>
              <a:t>accounting year</a:t>
            </a:r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3533744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0D30-D4CD-43EA-837C-EF937FEC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96167"/>
            <a:ext cx="9683261" cy="335964"/>
          </a:xfrm>
        </p:spPr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#1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56F51D-9499-FDA1-79C6-34C1B9AF28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BDAF9-504D-E342-A5A0-7B4C3E79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69" y="793216"/>
            <a:ext cx="10800000" cy="335964"/>
          </a:xfrm>
        </p:spPr>
        <p:txBody>
          <a:bodyPr/>
          <a:lstStyle/>
          <a:p>
            <a:r>
              <a:rPr lang="en-GB"/>
              <a:t>MAKE </a:t>
            </a:r>
            <a:r>
              <a:rPr lang="en-GB" err="1"/>
              <a:t>EXpenses</a:t>
            </a:r>
            <a:r>
              <a:rPr lang="en-GB"/>
              <a:t> - cost comparison of the 2 solutions</a:t>
            </a:r>
            <a:endParaRPr lang="x-none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B4BB156-AA7F-D809-2B4C-22959BA613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46100" y="6510034"/>
            <a:ext cx="720000" cy="216000"/>
          </a:xfrm>
        </p:spPr>
        <p:txBody>
          <a:bodyPr/>
          <a:lstStyle/>
          <a:p>
            <a:fld id="{6604329A-497E-4999-AF33-FDAE6902A43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8019FC-2131-164D-EE0D-DCC9A9566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174" y1="48951" x2="49174" y2="48951"/>
                        <a14:foregroundMark x1="60610" y1="83566" x2="60610" y2="8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871" y="2958488"/>
            <a:ext cx="656097" cy="476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4A800F-4A58-0B23-8B40-28205993F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62" y="4486412"/>
            <a:ext cx="447652" cy="5107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C5943C-B7C9-BEDF-E649-953CCB299D91}"/>
              </a:ext>
            </a:extLst>
          </p:cNvPr>
          <p:cNvSpPr txBox="1"/>
          <p:nvPr/>
        </p:nvSpPr>
        <p:spPr>
          <a:xfrm>
            <a:off x="1369672" y="3028234"/>
            <a:ext cx="1444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/>
              <a:t>Cash Flow </a:t>
            </a:r>
            <a:r>
              <a:rPr lang="fr-BE" sz="1000" b="1" err="1"/>
              <a:t>effect</a:t>
            </a:r>
            <a:endParaRPr lang="en-US" sz="10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CCECC9-CAED-4BE4-9F9A-C45D80CBCF01}"/>
              </a:ext>
            </a:extLst>
          </p:cNvPr>
          <p:cNvSpPr txBox="1"/>
          <p:nvPr/>
        </p:nvSpPr>
        <p:spPr>
          <a:xfrm>
            <a:off x="1369672" y="4587687"/>
            <a:ext cx="13488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err="1"/>
              <a:t>Expense</a:t>
            </a:r>
            <a:r>
              <a:rPr lang="fr-BE" sz="1000" b="1"/>
              <a:t> </a:t>
            </a:r>
            <a:r>
              <a:rPr lang="fr-BE" sz="1000" b="1" err="1"/>
              <a:t>effect</a:t>
            </a:r>
            <a:endParaRPr lang="en-US" sz="1000" b="1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61E19E-87F7-6CC6-17C1-7CAC2EF2AD63}"/>
              </a:ext>
            </a:extLst>
          </p:cNvPr>
          <p:cNvSpPr/>
          <p:nvPr/>
        </p:nvSpPr>
        <p:spPr>
          <a:xfrm>
            <a:off x="2729338" y="2054880"/>
            <a:ext cx="4452613" cy="392777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latin typeface="+mj-lt"/>
              </a:rPr>
              <a:t>Cash Purchase (projected situation at 31/12)</a:t>
            </a:r>
            <a:endParaRPr lang="en-US" sz="1100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FA297F-6675-C52C-7219-8AFCA4699646}"/>
              </a:ext>
            </a:extLst>
          </p:cNvPr>
          <p:cNvSpPr/>
          <p:nvPr/>
        </p:nvSpPr>
        <p:spPr>
          <a:xfrm>
            <a:off x="7480887" y="2054880"/>
            <a:ext cx="4452613" cy="392777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>
                <a:latin typeface="+mj-lt"/>
              </a:rPr>
              <a:t>Financial Leasing (projected situation at 31/12)</a:t>
            </a:r>
            <a:endParaRPr lang="fr-BE" sz="1100">
              <a:latin typeface="+mj-lt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9C71FA0-A4B8-FA90-C078-CC9C61151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1" y="972503"/>
            <a:ext cx="1047896" cy="714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EA7E0-B9C9-0B62-8C29-B09F5A3F59E2}"/>
              </a:ext>
            </a:extLst>
          </p:cNvPr>
          <p:cNvSpPr txBox="1"/>
          <p:nvPr/>
        </p:nvSpPr>
        <p:spPr>
          <a:xfrm>
            <a:off x="1703505" y="1010012"/>
            <a:ext cx="9353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4 x 30,000 €</a:t>
            </a:r>
          </a:p>
          <a:p>
            <a:r>
              <a:rPr lang="en-GB"/>
              <a:t>Lease rent: 380 €/month </a:t>
            </a:r>
            <a:r>
              <a:rPr lang="en-GB" sz="1200"/>
              <a:t>(basis 48 months - 1</a:t>
            </a:r>
            <a:r>
              <a:rPr lang="en-GB" sz="1200" baseline="30000"/>
              <a:t>st</a:t>
            </a:r>
            <a:r>
              <a:rPr lang="en-GB" sz="1200"/>
              <a:t> rent increased by 35% - Purchase option 10%)</a:t>
            </a:r>
          </a:p>
          <a:p>
            <a:r>
              <a:rPr lang="en-GB"/>
              <a:t>Delivery: 1</a:t>
            </a:r>
            <a:r>
              <a:rPr lang="en-GB" baseline="30000"/>
              <a:t>st</a:t>
            </a:r>
            <a:r>
              <a:rPr lang="en-GB"/>
              <a:t> December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EF92502D-0FC9-7791-5ED7-C29EE868D9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676451"/>
              </p:ext>
            </p:extLst>
          </p:nvPr>
        </p:nvGraphicFramePr>
        <p:xfrm>
          <a:off x="2694328" y="2595084"/>
          <a:ext cx="4487624" cy="1597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8152">
                  <a:extLst>
                    <a:ext uri="{9D8B030D-6E8A-4147-A177-3AD203B41FA5}">
                      <a16:colId xmlns:a16="http://schemas.microsoft.com/office/drawing/2014/main" val="1997163618"/>
                    </a:ext>
                  </a:extLst>
                </a:gridCol>
                <a:gridCol w="1309472">
                  <a:extLst>
                    <a:ext uri="{9D8B030D-6E8A-4147-A177-3AD203B41FA5}">
                      <a16:colId xmlns:a16="http://schemas.microsoft.com/office/drawing/2014/main" val="2563729366"/>
                    </a:ext>
                  </a:extLst>
                </a:gridCol>
              </a:tblGrid>
              <a:tr h="603177">
                <a:tc>
                  <a:txBody>
                    <a:bodyPr/>
                    <a:lstStyle/>
                    <a:p>
                      <a:r>
                        <a:rPr lang="fr-BE"/>
                        <a:t>Cash out (4 x 30,000 €)</a:t>
                      </a:r>
                    </a:p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- 120,000 €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020325"/>
                  </a:ext>
                </a:extLst>
              </a:tr>
              <a:tr h="502245">
                <a:tc>
                  <a:txBody>
                    <a:bodyPr/>
                    <a:lstStyle/>
                    <a:p>
                      <a:r>
                        <a:rPr lang="fr-BE"/>
                        <a:t>Cash in (</a:t>
                      </a:r>
                      <a:r>
                        <a:rPr lang="en-GB"/>
                        <a:t>capital gain on resale of old vehicles </a:t>
                      </a:r>
                      <a:r>
                        <a:rPr lang="fr-BE"/>
                        <a:t>(4 x 10,500 €)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+ 42,000 €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93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/>
                        <a:t>Net </a:t>
                      </a:r>
                      <a:r>
                        <a:rPr lang="fr-BE" err="1"/>
                        <a:t>effect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- 78,000 €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615947"/>
                  </a:ext>
                </a:extLst>
              </a:tr>
            </a:tbl>
          </a:graphicData>
        </a:graphic>
      </p:graphicFrame>
      <p:graphicFrame>
        <p:nvGraphicFramePr>
          <p:cNvPr id="57" name="Table 6">
            <a:extLst>
              <a:ext uri="{FF2B5EF4-FFF2-40B4-BE49-F238E27FC236}">
                <a16:creationId xmlns:a16="http://schemas.microsoft.com/office/drawing/2014/main" id="{EAA0C839-83A9-2A65-C75E-0D161BA02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376519"/>
              </p:ext>
            </p:extLst>
          </p:nvPr>
        </p:nvGraphicFramePr>
        <p:xfrm>
          <a:off x="7445876" y="2595084"/>
          <a:ext cx="4487624" cy="1615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8152">
                  <a:extLst>
                    <a:ext uri="{9D8B030D-6E8A-4147-A177-3AD203B41FA5}">
                      <a16:colId xmlns:a16="http://schemas.microsoft.com/office/drawing/2014/main" val="1997163618"/>
                    </a:ext>
                  </a:extLst>
                </a:gridCol>
                <a:gridCol w="1309472">
                  <a:extLst>
                    <a:ext uri="{9D8B030D-6E8A-4147-A177-3AD203B41FA5}">
                      <a16:colId xmlns:a16="http://schemas.microsoft.com/office/drawing/2014/main" val="2563729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BE" err="1"/>
                        <a:t>Increased</a:t>
                      </a:r>
                      <a:r>
                        <a:rPr lang="fr-BE"/>
                        <a:t> 1st </a:t>
                      </a:r>
                      <a:r>
                        <a:rPr lang="fr-BE" err="1"/>
                        <a:t>rent</a:t>
                      </a:r>
                      <a:r>
                        <a:rPr lang="fr-BE"/>
                        <a:t> (4 x 35%)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- 4,.000 €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020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/>
                        <a:t>Rent (1 </a:t>
                      </a:r>
                      <a:r>
                        <a:rPr lang="fr-BE" err="1"/>
                        <a:t>month</a:t>
                      </a:r>
                      <a:r>
                        <a:rPr lang="fr-BE"/>
                        <a:t> x 4 v</a:t>
                      </a:r>
                      <a:r>
                        <a:rPr lang="en-AS"/>
                        <a:t>e</a:t>
                      </a:r>
                      <a:r>
                        <a:rPr lang="fr-BE" err="1"/>
                        <a:t>hicules</a:t>
                      </a:r>
                      <a:r>
                        <a:rPr lang="fr-BE"/>
                        <a:t>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-1,520 €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93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Cashin (capital gain on resale of old vehicles) </a:t>
                      </a:r>
                      <a:r>
                        <a:rPr lang="fr-BE"/>
                        <a:t>(4 x 10,500 €)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+ 42,000 €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615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/>
                        <a:t>Net </a:t>
                      </a:r>
                      <a:r>
                        <a:rPr lang="fr-BE" err="1"/>
                        <a:t>effect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- 1,520 €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484591"/>
                  </a:ext>
                </a:extLst>
              </a:tr>
            </a:tbl>
          </a:graphicData>
        </a:graphic>
      </p:graphicFrame>
      <p:graphicFrame>
        <p:nvGraphicFramePr>
          <p:cNvPr id="58" name="Table 6">
            <a:extLst>
              <a:ext uri="{FF2B5EF4-FFF2-40B4-BE49-F238E27FC236}">
                <a16:creationId xmlns:a16="http://schemas.microsoft.com/office/drawing/2014/main" id="{5F0AE3E7-15FC-1867-4D8A-62CCC653C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011928"/>
              </p:ext>
            </p:extLst>
          </p:nvPr>
        </p:nvGraphicFramePr>
        <p:xfrm>
          <a:off x="2694327" y="4486412"/>
          <a:ext cx="4487624" cy="124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8152">
                  <a:extLst>
                    <a:ext uri="{9D8B030D-6E8A-4147-A177-3AD203B41FA5}">
                      <a16:colId xmlns:a16="http://schemas.microsoft.com/office/drawing/2014/main" val="1997163618"/>
                    </a:ext>
                  </a:extLst>
                </a:gridCol>
                <a:gridCol w="1309472">
                  <a:extLst>
                    <a:ext uri="{9D8B030D-6E8A-4147-A177-3AD203B41FA5}">
                      <a16:colId xmlns:a16="http://schemas.microsoft.com/office/drawing/2014/main" val="2563729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BE" err="1"/>
                        <a:t>Depreciation</a:t>
                      </a:r>
                      <a:r>
                        <a:rPr lang="fr-BE"/>
                        <a:t> (2/48 x 30,000) x 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- 5,000 €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020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Capital gain on resale of old vehicles </a:t>
                      </a:r>
                      <a:r>
                        <a:rPr lang="fr-BE"/>
                        <a:t>(4 x 10,500 €)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+ 42,000 €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93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/>
                        <a:t>Taxable base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/>
                        <a:t>+ 37,000 €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615947"/>
                  </a:ext>
                </a:extLst>
              </a:tr>
            </a:tbl>
          </a:graphicData>
        </a:graphic>
      </p:graphicFrame>
      <p:graphicFrame>
        <p:nvGraphicFramePr>
          <p:cNvPr id="59" name="Table 6">
            <a:extLst>
              <a:ext uri="{FF2B5EF4-FFF2-40B4-BE49-F238E27FC236}">
                <a16:creationId xmlns:a16="http://schemas.microsoft.com/office/drawing/2014/main" id="{0FA153EF-7820-C720-0DEF-BF85F819D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722124"/>
              </p:ext>
            </p:extLst>
          </p:nvPr>
        </p:nvGraphicFramePr>
        <p:xfrm>
          <a:off x="7439450" y="4486412"/>
          <a:ext cx="4487624" cy="124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8152">
                  <a:extLst>
                    <a:ext uri="{9D8B030D-6E8A-4147-A177-3AD203B41FA5}">
                      <a16:colId xmlns:a16="http://schemas.microsoft.com/office/drawing/2014/main" val="1997163618"/>
                    </a:ext>
                  </a:extLst>
                </a:gridCol>
                <a:gridCol w="1309472">
                  <a:extLst>
                    <a:ext uri="{9D8B030D-6E8A-4147-A177-3AD203B41FA5}">
                      <a16:colId xmlns:a16="http://schemas.microsoft.com/office/drawing/2014/main" val="2563729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BE" b="0"/>
                        <a:t>Leasing </a:t>
                      </a:r>
                      <a:r>
                        <a:rPr lang="fr-BE" b="0" err="1"/>
                        <a:t>expenses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b="0"/>
                        <a:t>- 43,520 €</a:t>
                      </a:r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020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Capital gain on resale of old vehicles </a:t>
                      </a:r>
                      <a:r>
                        <a:rPr lang="fr-BE" b="0"/>
                        <a:t>(4 x 10,500 €)</a:t>
                      </a:r>
                      <a:endParaRPr lang="en-US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b="0"/>
                        <a:t>+ 42,000 €</a:t>
                      </a:r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93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/>
                        <a:t>Taxable base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b="0"/>
                        <a:t>- 1,520 €</a:t>
                      </a:r>
                      <a:endParaRPr lang="en-U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615947"/>
                  </a:ext>
                </a:extLst>
              </a:tr>
            </a:tbl>
          </a:graphicData>
        </a:graphic>
      </p:graphicFrame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2252F83-7209-AF2A-E970-5D3A76326540}"/>
              </a:ext>
            </a:extLst>
          </p:cNvPr>
          <p:cNvCxnSpPr/>
          <p:nvPr/>
        </p:nvCxnSpPr>
        <p:spPr>
          <a:xfrm>
            <a:off x="6592869" y="6096000"/>
            <a:ext cx="47532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33BD08D-37DC-1BDC-084F-23B7F48E84CE}"/>
              </a:ext>
            </a:extLst>
          </p:cNvPr>
          <p:cNvCxnSpPr>
            <a:cxnSpLocks/>
          </p:cNvCxnSpPr>
          <p:nvPr/>
        </p:nvCxnSpPr>
        <p:spPr>
          <a:xfrm flipV="1">
            <a:off x="6594438" y="5783580"/>
            <a:ext cx="0" cy="312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2AC3176-28BB-9D24-CDD9-97EC426DCB13}"/>
              </a:ext>
            </a:extLst>
          </p:cNvPr>
          <p:cNvCxnSpPr>
            <a:cxnSpLocks/>
          </p:cNvCxnSpPr>
          <p:nvPr/>
        </p:nvCxnSpPr>
        <p:spPr>
          <a:xfrm flipV="1">
            <a:off x="11346100" y="5783580"/>
            <a:ext cx="0" cy="312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8548D861-4442-C71F-AE62-1BB3F0A0D061}"/>
              </a:ext>
            </a:extLst>
          </p:cNvPr>
          <p:cNvSpPr/>
          <p:nvPr/>
        </p:nvSpPr>
        <p:spPr>
          <a:xfrm>
            <a:off x="8307659" y="5871374"/>
            <a:ext cx="1750742" cy="449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ym typeface="Symbol" panose="05050102010706020507" pitchFamily="18" charset="2"/>
              </a:rPr>
              <a:t> 35,480 €</a:t>
            </a:r>
            <a:endParaRPr lang="en-US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FCA454C6-0575-BE3A-32DA-0C0C0D2FD5F4}"/>
              </a:ext>
            </a:extLst>
          </p:cNvPr>
          <p:cNvSpPr txBox="1"/>
          <p:nvPr/>
        </p:nvSpPr>
        <p:spPr>
          <a:xfrm>
            <a:off x="1824532" y="6405093"/>
            <a:ext cx="923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/>
              <a:t>Tax saving (CIT 25%) = 35,480 x 25% = 8,870 € if financial leasing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544016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C6DD5-989A-474E-B36B-AF6C8BC7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03</a:t>
            </a:r>
            <a:r>
              <a:rPr lang="fr-FR"/>
              <a:t> | case </a:t>
            </a:r>
            <a:r>
              <a:rPr lang="fr-FR" err="1"/>
              <a:t>study</a:t>
            </a:r>
            <a:r>
              <a:rPr lang="fr-FR"/>
              <a:t> #2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F788E-9CBB-268E-1DEC-164E6B507F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err="1"/>
              <a:t>RenoWindow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7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D4A0CD-D134-4ECC-8892-5A4463F5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21" y="114569"/>
            <a:ext cx="9683261" cy="335964"/>
          </a:xfrm>
        </p:spPr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0FFA6-E3ED-2881-7A71-3F56C2B0FC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21" y="114569"/>
            <a:ext cx="745715" cy="334800"/>
          </a:xfrm>
        </p:spPr>
        <p:txBody>
          <a:bodyPr/>
          <a:lstStyle/>
          <a:p>
            <a:r>
              <a:rPr lang="fr-BE"/>
              <a:t>03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9FBFF0-504C-1820-5CCA-96EA0AD6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90" y="1301130"/>
            <a:ext cx="5452110" cy="5039202"/>
          </a:xfrm>
        </p:spPr>
        <p:txBody>
          <a:bodyPr/>
          <a:lstStyle/>
          <a:p>
            <a:r>
              <a:rPr lang="fr-BE"/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B09335-6246-56C9-099B-815541906D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546936" y="3698516"/>
            <a:ext cx="1500865" cy="28674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CE182-C723-669C-BEDD-CDBC7ACA208E}"/>
              </a:ext>
            </a:extLst>
          </p:cNvPr>
          <p:cNvSpPr txBox="1"/>
          <p:nvPr/>
        </p:nvSpPr>
        <p:spPr>
          <a:xfrm>
            <a:off x="4013200" y="772445"/>
            <a:ext cx="8039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cap="all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</a:t>
            </a:r>
            <a:r>
              <a:rPr lang="fr-FR" sz="1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 1 - </a:t>
            </a:r>
            <a:r>
              <a:rPr lang="fr-FR" sz="1400" cap="all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context</a:t>
            </a:r>
            <a:endParaRPr lang="fr-FR" sz="1400" cap="al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ZoneTexte 23">
            <a:extLst>
              <a:ext uri="{FF2B5EF4-FFF2-40B4-BE49-F238E27FC236}">
                <a16:creationId xmlns:a16="http://schemas.microsoft.com/office/drawing/2014/main" id="{B3EDC028-1773-0145-436F-07AC318023AF}"/>
              </a:ext>
            </a:extLst>
          </p:cNvPr>
          <p:cNvSpPr txBox="1"/>
          <p:nvPr/>
        </p:nvSpPr>
        <p:spPr>
          <a:xfrm>
            <a:off x="643889" y="4354847"/>
            <a:ext cx="50558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altLang="fr-FR" b="1" spc="13">
                <a:solidFill>
                  <a:schemeClr val="bg1"/>
                </a:solidFill>
                <a:ea typeface="+mj-ea"/>
                <a:cs typeface="+mj-cs"/>
              </a:rPr>
              <a:t>Objective</a:t>
            </a:r>
            <a:r>
              <a:rPr lang="fr-BE" altLang="fr-FR" sz="1800" b="1" spc="13">
                <a:solidFill>
                  <a:schemeClr val="bg1"/>
                </a:solidFill>
                <a:ea typeface="+mj-ea"/>
                <a:cs typeface="+mj-cs"/>
              </a:rPr>
              <a:t>: </a:t>
            </a:r>
            <a:endParaRPr lang="fr-BE" altLang="fr-FR" sz="1800" spc="13">
              <a:solidFill>
                <a:schemeClr val="bg1"/>
              </a:solidFill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600">
                <a:solidFill>
                  <a:schemeClr val="bg1"/>
                </a:solidFill>
                <a:cs typeface="Arial"/>
                <a:sym typeface="Wingdings" panose="05000000000000000000" pitchFamily="2" charset="2"/>
              </a:rPr>
              <a:t>Write with her a report to her management to secure the continuation of the commercial relationship.</a:t>
            </a:r>
            <a:endParaRPr lang="fr-BE" altLang="fr-FR" sz="1600">
              <a:solidFill>
                <a:schemeClr val="bg1"/>
              </a:solidFill>
              <a:cs typeface="Arial"/>
              <a:sym typeface="Wingdings" panose="05000000000000000000" pitchFamily="2" charset="2"/>
            </a:endParaRPr>
          </a:p>
        </p:txBody>
      </p:sp>
      <p:sp>
        <p:nvSpPr>
          <p:cNvPr id="18" name="ZoneTexte 25">
            <a:extLst>
              <a:ext uri="{FF2B5EF4-FFF2-40B4-BE49-F238E27FC236}">
                <a16:creationId xmlns:a16="http://schemas.microsoft.com/office/drawing/2014/main" id="{12D64364-B360-A936-424D-2A8FF593FB40}"/>
              </a:ext>
            </a:extLst>
          </p:cNvPr>
          <p:cNvSpPr txBox="1"/>
          <p:nvPr/>
        </p:nvSpPr>
        <p:spPr>
          <a:xfrm>
            <a:off x="643891" y="1402134"/>
            <a:ext cx="5263614" cy="23391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eaLnBrk="1" hangingPunct="1"/>
            <a:r>
              <a:rPr lang="fr-BE" altLang="fr-FR" sz="1800" b="1" spc="13">
                <a:solidFill>
                  <a:schemeClr val="bg1"/>
                </a:solidFill>
                <a:ea typeface="+mj-ea"/>
                <a:cs typeface="+mj-cs"/>
              </a:rPr>
              <a:t>Situation: </a:t>
            </a:r>
            <a:endParaRPr lang="fr-BE" altLang="fr-FR" sz="1800" spc="13">
              <a:solidFill>
                <a:schemeClr val="bg1"/>
              </a:solidFill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600">
                <a:solidFill>
                  <a:schemeClr val="bg1"/>
                </a:solidFill>
                <a:cs typeface="Arial"/>
              </a:rPr>
              <a:t>You have an appointment with Mrs </a:t>
            </a:r>
            <a:r>
              <a:rPr lang="en-GB" altLang="fr-FR" sz="1600" err="1">
                <a:solidFill>
                  <a:schemeClr val="bg1"/>
                </a:solidFill>
                <a:cs typeface="Arial"/>
              </a:rPr>
              <a:t>Duparc</a:t>
            </a:r>
            <a:r>
              <a:rPr lang="en-GB" altLang="fr-FR" sz="1600">
                <a:solidFill>
                  <a:schemeClr val="bg1"/>
                </a:solidFill>
                <a:cs typeface="Arial"/>
              </a:rPr>
              <a:t>, Fleet Manager of the </a:t>
            </a:r>
            <a:r>
              <a:rPr lang="en-GB" altLang="fr-FR" sz="1600" err="1">
                <a:solidFill>
                  <a:schemeClr val="bg1"/>
                </a:solidFill>
                <a:cs typeface="Arial"/>
              </a:rPr>
              <a:t>RenoWindow</a:t>
            </a:r>
            <a:r>
              <a:rPr lang="en-GB" altLang="fr-FR" sz="1600">
                <a:solidFill>
                  <a:schemeClr val="bg1"/>
                </a:solidFill>
                <a:cs typeface="Arial"/>
              </a:rPr>
              <a:t> company, for the acquisition of 5 vehicles (3 LCVs and 2 PCs) for her new operating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fr-FR" sz="1600">
              <a:solidFill>
                <a:schemeClr val="bg1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fr-FR" sz="1600">
                <a:solidFill>
                  <a:schemeClr val="bg1"/>
                </a:solidFill>
                <a:cs typeface="Arial"/>
              </a:rPr>
              <a:t>This is a second visit aimed at lifting her concerns about the Operational Leasing solution you implemented two years ago.</a:t>
            </a:r>
            <a:endParaRPr lang="fr-FR" altLang="fr-FR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13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5FB07119-8EDD-2A19-6005-3213A592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" y="664277"/>
            <a:ext cx="430584" cy="262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469EC07D-A276-4361-4343-0C85DEBF7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97FC6718-86A7-D2DF-B026-004845EE52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913"/>
          <a:stretch/>
        </p:blipFill>
        <p:spPr>
          <a:xfrm>
            <a:off x="6440743" y="1301910"/>
            <a:ext cx="5751257" cy="503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3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0D30-D4CD-43EA-837C-EF937FEC9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#2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56F51D-9499-FDA1-79C6-34C1B9AF28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BE"/>
              <a:t>03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1EE424-753B-0542-87E3-010F6056C0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604329A-497E-4999-AF33-FDAE6902A43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BDAF9-504D-E342-A5A0-7B4C3E79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460" y="823284"/>
            <a:ext cx="10800000" cy="335964"/>
          </a:xfrm>
        </p:spPr>
        <p:txBody>
          <a:bodyPr/>
          <a:lstStyle/>
          <a:p>
            <a:r>
              <a:rPr lang="en-GB"/>
              <a:t>Step 1 - The information you have</a:t>
            </a:r>
            <a:endParaRPr lang="fr-FR" sz="1400" cap="al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EE188FD-05A8-84AD-373F-60377AA80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4250"/>
            <a:ext cx="5760720" cy="1691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0">
            <a:extLst>
              <a:ext uri="{FF2B5EF4-FFF2-40B4-BE49-F238E27FC236}">
                <a16:creationId xmlns:a16="http://schemas.microsoft.com/office/drawing/2014/main" id="{0FC3DDC5-268A-C183-AF4A-BB90F0293BBC}"/>
              </a:ext>
            </a:extLst>
          </p:cNvPr>
          <p:cNvSpPr txBox="1"/>
          <p:nvPr/>
        </p:nvSpPr>
        <p:spPr>
          <a:xfrm>
            <a:off x="745716" y="2723872"/>
            <a:ext cx="10349748" cy="23115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13995" indent="-21399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/>
              <a:t>Activity: installation and replacement of windows and glazing.</a:t>
            </a:r>
          </a:p>
          <a:p>
            <a:pPr marL="213995" indent="-21399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/>
              <a:t>Founded 25 years ago - 50 employees - 2 operating sites.</a:t>
            </a:r>
          </a:p>
          <a:p>
            <a:pPr marL="213995" indent="-21399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/>
              <a:t>Contact person: N. </a:t>
            </a:r>
            <a:r>
              <a:rPr lang="en-GB" sz="1400" err="1"/>
              <a:t>Duparc</a:t>
            </a:r>
            <a:r>
              <a:rPr lang="en-GB" sz="1400"/>
              <a:t>, Fleet Manager. Reports to the Managing Director, Mr Reno.</a:t>
            </a:r>
          </a:p>
          <a:p>
            <a:pPr marL="213995" indent="-21399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/>
              <a:t>Fleet of 24 vehicles (16 PCs / 8 LCVs).</a:t>
            </a:r>
          </a:p>
          <a:p>
            <a:pPr marL="213995" indent="-21399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/>
              <a:t>Acquisition methods: mix of operational and financial leasing.</a:t>
            </a:r>
          </a:p>
          <a:p>
            <a:pPr marL="213995" indent="-21399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/>
              <a:t>Purchase projects: 2 PCs + 3 LCVs for their new operating site.</a:t>
            </a:r>
          </a:p>
          <a:p>
            <a:pPr marL="213995" indent="-213995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400"/>
              <a:t>The offers made according to the Car Policy guidelines are not OK. You come back for a second visit</a:t>
            </a:r>
            <a:r>
              <a:rPr lang="fr-BE" sz="1400"/>
              <a:t>.</a:t>
            </a:r>
          </a:p>
        </p:txBody>
      </p:sp>
      <p:pic>
        <p:nvPicPr>
          <p:cNvPr id="7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5AA4E8D9-7787-F69F-5A85-9A58AD059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08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5BB971-B9E0-4670-DECA-12711AA4F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#2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9D412-ECF5-6133-DAC5-FC181A9730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03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8CF5694-A480-0075-924B-09E27E2C0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F7D30-1463-94B5-46C7-4C6865F20B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defPPr>
              <a:defRPr lang="fr-FR"/>
            </a:defPPr>
            <a:lvl1pPr marL="0" algn="r" defTabSz="914400" rtl="0" eaLnBrk="1" latinLnBrk="0" hangingPunct="1">
              <a:defRPr sz="9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5A587B-5814-4D9B-9598-FE9CB954CB01}" type="slidenum">
              <a:rPr lang="en-US" smtClean="0"/>
              <a:pPr/>
              <a:t>28</a:t>
            </a:fld>
            <a:endParaRPr lang="en-US" noProof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76FE8-6176-F86D-F17C-CB4326679DE1}"/>
              </a:ext>
            </a:extLst>
          </p:cNvPr>
          <p:cNvSpPr/>
          <p:nvPr/>
        </p:nvSpPr>
        <p:spPr bwMode="auto">
          <a:xfrm>
            <a:off x="4209112" y="1193801"/>
            <a:ext cx="3736783" cy="7550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en-GB">
                <a:latin typeface="+mj-lt"/>
                <a:cs typeface="Calibri" panose="020F0502020204030204" pitchFamily="34" charset="0"/>
              </a:rPr>
              <a:t>What are her </a:t>
            </a:r>
          </a:p>
          <a:p>
            <a:pPr algn="ctr">
              <a:defRPr/>
            </a:pPr>
            <a:r>
              <a:rPr lang="en-GB">
                <a:latin typeface="+mj-lt"/>
                <a:cs typeface="Calibri" panose="020F0502020204030204" pitchFamily="34" charset="0"/>
              </a:rPr>
              <a:t>expectations?</a:t>
            </a:r>
            <a:endParaRPr lang="en-GB" sz="120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F40B23-C5CA-5EDC-7948-6D04ED4F844F}"/>
              </a:ext>
            </a:extLst>
          </p:cNvPr>
          <p:cNvSpPr/>
          <p:nvPr/>
        </p:nvSpPr>
        <p:spPr bwMode="auto">
          <a:xfrm>
            <a:off x="8421139" y="1242993"/>
            <a:ext cx="3770853" cy="6762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>
                <a:cs typeface="Calibri" panose="020F0502020204030204" pitchFamily="34" charset="0"/>
              </a:rPr>
              <a:t>  </a:t>
            </a:r>
            <a:r>
              <a:rPr lang="en-GB">
                <a:latin typeface="+mj-lt"/>
                <a:cs typeface="Calibri" panose="020F0502020204030204" pitchFamily="34" charset="0"/>
              </a:rPr>
              <a:t>What is her budget? </a:t>
            </a:r>
          </a:p>
          <a:p>
            <a:pPr algn="ctr">
              <a:defRPr/>
            </a:pPr>
            <a:r>
              <a:rPr lang="en-GB" sz="1100">
                <a:cs typeface="Calibri" panose="020F0502020204030204" pitchFamily="34" charset="0"/>
              </a:rPr>
              <a:t>(Vehicle + Financing + Services) </a:t>
            </a:r>
          </a:p>
        </p:txBody>
      </p:sp>
      <p:pic>
        <p:nvPicPr>
          <p:cNvPr id="17" name="Graphique 35" descr="Euro avec un remplissage uni">
            <a:extLst>
              <a:ext uri="{FF2B5EF4-FFF2-40B4-BE49-F238E27FC236}">
                <a16:creationId xmlns:a16="http://schemas.microsoft.com/office/drawing/2014/main" id="{AAA3CBE6-68F2-E61F-D90A-FE817608F7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67325" y="1334608"/>
            <a:ext cx="560521" cy="522398"/>
          </a:xfrm>
          <a:prstGeom prst="rect">
            <a:avLst/>
          </a:prstGeom>
        </p:spPr>
      </p:pic>
      <p:pic>
        <p:nvPicPr>
          <p:cNvPr id="18" name="Graphic 17" descr="Clipboard Partially Checked outline">
            <a:extLst>
              <a:ext uri="{FF2B5EF4-FFF2-40B4-BE49-F238E27FC236}">
                <a16:creationId xmlns:a16="http://schemas.microsoft.com/office/drawing/2014/main" id="{BC0F97F1-46E0-C1CF-0A70-BAD9AD7A7C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02825" y="1243330"/>
            <a:ext cx="712760" cy="7127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D793422-CB4C-2EB5-6304-61F254447EC2}"/>
              </a:ext>
            </a:extLst>
          </p:cNvPr>
          <p:cNvSpPr/>
          <p:nvPr/>
        </p:nvSpPr>
        <p:spPr bwMode="auto">
          <a:xfrm>
            <a:off x="-2916" y="1272607"/>
            <a:ext cx="3736783" cy="676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200"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C18D2D-EF60-A390-7E52-1B0A9C6D709B}"/>
              </a:ext>
            </a:extLst>
          </p:cNvPr>
          <p:cNvSpPr txBox="1"/>
          <p:nvPr/>
        </p:nvSpPr>
        <p:spPr>
          <a:xfrm>
            <a:off x="782250" y="1326739"/>
            <a:ext cx="29555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Who is my client?</a:t>
            </a:r>
          </a:p>
          <a:p>
            <a:pPr algn="ctr">
              <a:defRPr/>
            </a:pPr>
            <a:r>
              <a:rPr lang="en-GB" sz="1200">
                <a:solidFill>
                  <a:schemeClr val="bg1"/>
                </a:solidFill>
                <a:cs typeface="Calibri" panose="020F0502020204030204" pitchFamily="34" charset="0"/>
              </a:rPr>
              <a:t>(Situational questions)</a:t>
            </a:r>
            <a:endParaRPr lang="en-GB" sz="1200">
              <a:solidFill>
                <a:schemeClr val="lt1"/>
              </a:solidFill>
              <a:cs typeface="Calibri" panose="020F0502020204030204" pitchFamily="34" charset="0"/>
            </a:endParaRPr>
          </a:p>
        </p:txBody>
      </p:sp>
      <p:pic>
        <p:nvPicPr>
          <p:cNvPr id="23" name="Graphic 22" descr="User with solid fill">
            <a:extLst>
              <a:ext uri="{FF2B5EF4-FFF2-40B4-BE49-F238E27FC236}">
                <a16:creationId xmlns:a16="http://schemas.microsoft.com/office/drawing/2014/main" id="{66417A74-B47C-6569-2A46-B73852B512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380" y="1236121"/>
            <a:ext cx="712761" cy="712761"/>
          </a:xfrm>
          <a:prstGeom prst="rect">
            <a:avLst/>
          </a:prstGeom>
        </p:spPr>
      </p:pic>
      <p:sp>
        <p:nvSpPr>
          <p:cNvPr id="24" name="ZoneTexte 6">
            <a:extLst>
              <a:ext uri="{FF2B5EF4-FFF2-40B4-BE49-F238E27FC236}">
                <a16:creationId xmlns:a16="http://schemas.microsoft.com/office/drawing/2014/main" id="{0DF9DBC2-59F9-04A4-EC4A-2F7605347D0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5435" y="2172249"/>
            <a:ext cx="1671291" cy="30469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Type of customer 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Contact person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Company</a:t>
            </a: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endParaRPr lang="en-GB" sz="1200" b="1">
              <a:cs typeface="Arial"/>
            </a:endParaRPr>
          </a:p>
          <a:p>
            <a:pPr marL="118110" indent="-118110">
              <a:buFont typeface="Wingdings"/>
              <a:buChar char="§"/>
              <a:defRPr b="0" i="0"/>
            </a:pPr>
            <a:r>
              <a:rPr lang="en-GB" sz="1200" b="1">
                <a:cs typeface="Arial"/>
              </a:rPr>
              <a:t>Fleet</a:t>
            </a:r>
          </a:p>
        </p:txBody>
      </p:sp>
      <p:sp>
        <p:nvSpPr>
          <p:cNvPr id="25" name="ZoneTexte 7">
            <a:extLst>
              <a:ext uri="{FF2B5EF4-FFF2-40B4-BE49-F238E27FC236}">
                <a16:creationId xmlns:a16="http://schemas.microsoft.com/office/drawing/2014/main" id="{85D985DE-2BE8-D427-88BB-25430CE5D16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380443" y="2172249"/>
            <a:ext cx="3229078" cy="31547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8110" indent="-118110">
              <a:buFont typeface="Wingdings"/>
              <a:buChar char="§"/>
              <a:defRPr b="0" i="0"/>
            </a:pPr>
            <a:r>
              <a:rPr lang="fr-FR" sz="1200" b="1">
                <a:cs typeface="Arial"/>
              </a:rPr>
              <a:t> Use</a:t>
            </a:r>
            <a:endParaRPr lang="en-US" sz="1600"/>
          </a:p>
          <a:p>
            <a:pPr lvl="1"/>
            <a:endParaRPr lang="fr-FR" sz="700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r>
              <a:rPr lang="fr-FR" sz="1200" b="1" err="1">
                <a:cs typeface="Arial"/>
              </a:rPr>
              <a:t>Renewal</a:t>
            </a:r>
            <a:r>
              <a:rPr lang="fr-FR" sz="1200" b="1">
                <a:cs typeface="Arial"/>
              </a:rPr>
              <a:t> / Acquisition</a:t>
            </a:r>
            <a:endParaRPr lang="fr-FR" sz="800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>
              <a:defRPr b="0" i="0"/>
            </a:pPr>
            <a:br>
              <a:rPr lang="fr-FR" sz="1200" b="1">
                <a:cs typeface="Arial"/>
              </a:rPr>
            </a:b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r>
              <a:rPr lang="fr-FR" sz="1200" b="1">
                <a:cs typeface="Arial"/>
              </a:rPr>
              <a:t>New </a:t>
            </a:r>
            <a:r>
              <a:rPr lang="fr-FR" sz="1200" b="1" err="1">
                <a:cs typeface="Arial"/>
              </a:rPr>
              <a:t>Vehicle</a:t>
            </a:r>
            <a:r>
              <a:rPr lang="fr-FR" sz="1200" b="1">
                <a:cs typeface="Arial"/>
              </a:rPr>
              <a:t> </a:t>
            </a:r>
            <a:r>
              <a:rPr lang="fr-FR" sz="1200" b="1" err="1">
                <a:cs typeface="Arial"/>
              </a:rPr>
              <a:t>Criteria</a:t>
            </a: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>
              <a:defRPr b="0" i="0"/>
            </a:pPr>
            <a:br>
              <a:rPr lang="fr-FR" sz="1200" b="1">
                <a:cs typeface="Arial"/>
              </a:rPr>
            </a:b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r>
              <a:rPr lang="fr-FR" sz="1200" b="1">
                <a:cs typeface="Arial"/>
              </a:rPr>
              <a:t>Business </a:t>
            </a:r>
            <a:r>
              <a:rPr lang="fr-FR" sz="1200" b="1" err="1">
                <a:cs typeface="Arial"/>
              </a:rPr>
              <a:t>Criteria</a:t>
            </a:r>
            <a:endParaRPr lang="fr-FR" sz="1200" b="1">
              <a:cs typeface="Arial"/>
            </a:endParaRPr>
          </a:p>
        </p:txBody>
      </p:sp>
      <p:sp>
        <p:nvSpPr>
          <p:cNvPr id="26" name="ZoneTexte 8">
            <a:extLst>
              <a:ext uri="{FF2B5EF4-FFF2-40B4-BE49-F238E27FC236}">
                <a16:creationId xmlns:a16="http://schemas.microsoft.com/office/drawing/2014/main" id="{33399D9F-7646-2919-3A8F-BE4D1EA979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592882" y="2134925"/>
            <a:ext cx="322907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8110" indent="-118110">
              <a:buFont typeface="Wingdings"/>
              <a:buChar char="§"/>
              <a:defRPr b="0" i="0"/>
            </a:pPr>
            <a:r>
              <a:rPr lang="fr-BE" sz="1200" b="1" err="1">
                <a:cs typeface="Arial"/>
              </a:rPr>
              <a:t>Financing</a:t>
            </a:r>
            <a:r>
              <a:rPr lang="fr-BE" sz="1200" b="1">
                <a:cs typeface="Arial"/>
              </a:rPr>
              <a:t> Method</a:t>
            </a:r>
          </a:p>
          <a:p>
            <a:pPr lvl="1"/>
            <a:endParaRPr lang="fr-FR" sz="1200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r>
              <a:rPr lang="fr-FR" sz="1200" b="1">
                <a:cs typeface="Arial"/>
              </a:rPr>
              <a:t>Budget components</a:t>
            </a:r>
          </a:p>
          <a:p>
            <a:pPr marL="197485" indent="-197485">
              <a:buFont typeface="Wingdings"/>
              <a:buChar char="§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endParaRPr lang="fr-FR" sz="1200" b="1">
              <a:cs typeface="Arial"/>
            </a:endParaRPr>
          </a:p>
          <a:p>
            <a:pPr marL="197485" indent="-197485">
              <a:buFont typeface="Wingdings"/>
              <a:buChar char="§"/>
              <a:defRPr b="0" i="0"/>
            </a:pPr>
            <a:r>
              <a:rPr lang="fr-FR" sz="1200" b="1">
                <a:cs typeface="Arial"/>
              </a:rPr>
              <a:t>Services (</a:t>
            </a:r>
            <a:r>
              <a:rPr lang="fr-FR" sz="1200" b="1" err="1">
                <a:cs typeface="Arial"/>
              </a:rPr>
              <a:t>vehicle</a:t>
            </a:r>
            <a:r>
              <a:rPr lang="fr-FR" sz="1200" b="1">
                <a:cs typeface="Arial"/>
              </a:rPr>
              <a:t>, </a:t>
            </a:r>
            <a:r>
              <a:rPr lang="fr-FR" sz="1200" b="1" err="1">
                <a:cs typeface="Arial"/>
              </a:rPr>
              <a:t>mobility</a:t>
            </a:r>
            <a:r>
              <a:rPr lang="fr-FR" sz="1200" b="1">
                <a:cs typeface="Arial"/>
              </a:rPr>
              <a:t>)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931A22-747E-7FD1-59B4-9A48D51F0E0E}"/>
              </a:ext>
            </a:extLst>
          </p:cNvPr>
          <p:cNvSpPr/>
          <p:nvPr/>
        </p:nvSpPr>
        <p:spPr>
          <a:xfrm>
            <a:off x="6416" y="2021406"/>
            <a:ext cx="3708000" cy="42954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0B640E-43EA-B4FB-092E-ED8D2B93F940}"/>
              </a:ext>
            </a:extLst>
          </p:cNvPr>
          <p:cNvSpPr/>
          <p:nvPr/>
        </p:nvSpPr>
        <p:spPr>
          <a:xfrm>
            <a:off x="4232172" y="2043475"/>
            <a:ext cx="3708000" cy="429541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FBA45DD-F8C0-E52D-C3DD-E3E4223768F5}"/>
              </a:ext>
            </a:extLst>
          </p:cNvPr>
          <p:cNvSpPr/>
          <p:nvPr/>
        </p:nvSpPr>
        <p:spPr>
          <a:xfrm>
            <a:off x="8449132" y="2013937"/>
            <a:ext cx="3717790" cy="4295417"/>
          </a:xfrm>
          <a:prstGeom prst="rect">
            <a:avLst/>
          </a:prstGeom>
          <a:noFill/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6">
            <a:extLst>
              <a:ext uri="{FF2B5EF4-FFF2-40B4-BE49-F238E27FC236}">
                <a16:creationId xmlns:a16="http://schemas.microsoft.com/office/drawing/2014/main" id="{F92A9159-F983-F62B-193B-BB9428409C03}"/>
              </a:ext>
            </a:extLst>
          </p:cNvPr>
          <p:cNvSpPr txBox="1"/>
          <p:nvPr/>
        </p:nvSpPr>
        <p:spPr>
          <a:xfrm>
            <a:off x="25078" y="5298217"/>
            <a:ext cx="1960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Number of vehicles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Brands &amp; models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Acquisition Mode(s)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Renewal + potential</a:t>
            </a:r>
            <a:endParaRPr lang="fr-FR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36" name="ZoneTexte 6">
            <a:extLst>
              <a:ext uri="{FF2B5EF4-FFF2-40B4-BE49-F238E27FC236}">
                <a16:creationId xmlns:a16="http://schemas.microsoft.com/office/drawing/2014/main" id="{F41D43D8-4EF9-7D0D-93B3-70BBD2360C73}"/>
              </a:ext>
            </a:extLst>
          </p:cNvPr>
          <p:cNvSpPr txBox="1"/>
          <p:nvPr/>
        </p:nvSpPr>
        <p:spPr>
          <a:xfrm>
            <a:off x="25078" y="4049342"/>
            <a:ext cx="19177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Sector of activity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Business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Size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Existing since?</a:t>
            </a:r>
            <a:endParaRPr lang="fr-FR" sz="1000">
              <a:solidFill>
                <a:srgbClr val="000000"/>
              </a:solidFill>
              <a:cs typeface="Arial"/>
            </a:endParaRPr>
          </a:p>
          <a:p>
            <a:pPr lvl="1"/>
            <a:endParaRPr lang="fr-FR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37" name="ZoneTexte 6">
            <a:extLst>
              <a:ext uri="{FF2B5EF4-FFF2-40B4-BE49-F238E27FC236}">
                <a16:creationId xmlns:a16="http://schemas.microsoft.com/office/drawing/2014/main" id="{93A5D0CF-23EE-EEAC-5082-F92EED7F976F}"/>
              </a:ext>
            </a:extLst>
          </p:cNvPr>
          <p:cNvSpPr txBox="1"/>
          <p:nvPr/>
        </p:nvSpPr>
        <p:spPr>
          <a:xfrm>
            <a:off x="6416" y="2933307"/>
            <a:ext cx="19604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Decision</a:t>
            </a:r>
            <a:r>
              <a:rPr lang="fr-FR" sz="1000">
                <a:solidFill>
                  <a:srgbClr val="000000"/>
                </a:solidFill>
                <a:cs typeface="Arial"/>
              </a:rPr>
              <a:t> maker</a:t>
            </a:r>
          </a:p>
          <a:p>
            <a:pPr marL="486966" lvl="1" indent="-128588">
              <a:buFont typeface="Arial"/>
              <a:buChar char="•"/>
            </a:pPr>
            <a:r>
              <a:rPr lang="fr-FR" sz="1000">
                <a:solidFill>
                  <a:srgbClr val="000000"/>
                </a:solidFill>
                <a:cs typeface="Arial"/>
              </a:rPr>
              <a:t>User</a:t>
            </a:r>
          </a:p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Psychological</a:t>
            </a:r>
            <a:r>
              <a:rPr lang="fr-FR" sz="1000">
                <a:solidFill>
                  <a:srgbClr val="000000"/>
                </a:solidFill>
                <a:cs typeface="Arial"/>
              </a:rPr>
              <a:t> profile</a:t>
            </a:r>
          </a:p>
        </p:txBody>
      </p:sp>
      <p:sp>
        <p:nvSpPr>
          <p:cNvPr id="38" name="ZoneTexte 7">
            <a:extLst>
              <a:ext uri="{FF2B5EF4-FFF2-40B4-BE49-F238E27FC236}">
                <a16:creationId xmlns:a16="http://schemas.microsoft.com/office/drawing/2014/main" id="{00083BF8-9BA8-9280-5670-37AC0125AA13}"/>
              </a:ext>
            </a:extLst>
          </p:cNvPr>
          <p:cNvSpPr txBox="1"/>
          <p:nvPr/>
        </p:nvSpPr>
        <p:spPr>
          <a:xfrm>
            <a:off x="4241588" y="2391181"/>
            <a:ext cx="2507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Annual mileage - km/day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Duration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% private - % professional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Number of days of use / year</a:t>
            </a:r>
          </a:p>
        </p:txBody>
      </p:sp>
      <p:sp>
        <p:nvSpPr>
          <p:cNvPr id="39" name="ZoneTexte 7">
            <a:extLst>
              <a:ext uri="{FF2B5EF4-FFF2-40B4-BE49-F238E27FC236}">
                <a16:creationId xmlns:a16="http://schemas.microsoft.com/office/drawing/2014/main" id="{ADD7D727-21B7-C59E-3142-BF2B36ADBF39}"/>
              </a:ext>
            </a:extLst>
          </p:cNvPr>
          <p:cNvSpPr txBox="1"/>
          <p:nvPr/>
        </p:nvSpPr>
        <p:spPr>
          <a:xfrm>
            <a:off x="4247659" y="5219649"/>
            <a:ext cx="3431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Taxes (Company Car Tax, B/M)</a:t>
            </a:r>
          </a:p>
          <a:p>
            <a:pPr marL="944166" lvl="2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Making expenses</a:t>
            </a:r>
          </a:p>
          <a:p>
            <a:pPr marL="944166" lvl="2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Non-Deductible Depreciations / BIK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Management: operational risks, residual value risk, solvency, capital gains, accounting management</a:t>
            </a:r>
            <a:endParaRPr lang="fr-FR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40" name="ZoneTexte 7">
            <a:extLst>
              <a:ext uri="{FF2B5EF4-FFF2-40B4-BE49-F238E27FC236}">
                <a16:creationId xmlns:a16="http://schemas.microsoft.com/office/drawing/2014/main" id="{2638B6C9-A30D-8690-8058-004C62FCF4DB}"/>
              </a:ext>
            </a:extLst>
          </p:cNvPr>
          <p:cNvSpPr txBox="1"/>
          <p:nvPr/>
        </p:nvSpPr>
        <p:spPr>
          <a:xfrm>
            <a:off x="4236825" y="4291350"/>
            <a:ext cx="2935099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Priorities</a:t>
            </a:r>
            <a:r>
              <a:rPr lang="fr-FR" sz="1000">
                <a:solidFill>
                  <a:srgbClr val="000000"/>
                </a:solidFill>
                <a:cs typeface="Arial"/>
              </a:rPr>
              <a:t> (motorisation, </a:t>
            </a:r>
            <a:r>
              <a:rPr lang="fr-FR" sz="1000" err="1">
                <a:solidFill>
                  <a:srgbClr val="000000"/>
                </a:solidFill>
                <a:cs typeface="Arial"/>
              </a:rPr>
              <a:t>equipment</a:t>
            </a:r>
            <a:r>
              <a:rPr lang="fr-FR" sz="1000">
                <a:solidFill>
                  <a:srgbClr val="000000"/>
                </a:solidFill>
                <a:cs typeface="Arial"/>
              </a:rPr>
              <a:t>)</a:t>
            </a:r>
          </a:p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Constraints</a:t>
            </a:r>
            <a:r>
              <a:rPr lang="fr-FR" sz="1000">
                <a:solidFill>
                  <a:srgbClr val="000000"/>
                </a:solidFill>
                <a:cs typeface="Arial"/>
              </a:rPr>
              <a:t> (exclusion </a:t>
            </a:r>
            <a:r>
              <a:rPr lang="fr-FR" sz="1000" err="1">
                <a:solidFill>
                  <a:srgbClr val="000000"/>
                </a:solidFill>
                <a:cs typeface="Arial"/>
              </a:rPr>
              <a:t>criteria</a:t>
            </a:r>
            <a:r>
              <a:rPr lang="fr-FR" sz="1000">
                <a:solidFill>
                  <a:srgbClr val="000000"/>
                </a:solidFill>
                <a:cs typeface="Arial"/>
              </a:rPr>
              <a:t>?)</a:t>
            </a:r>
          </a:p>
          <a:p>
            <a:pPr marL="486966" lvl="1" indent="-128588">
              <a:buFont typeface="Arial"/>
              <a:buChar char="•"/>
            </a:pPr>
            <a:r>
              <a:rPr lang="fr-FR" sz="1000">
                <a:solidFill>
                  <a:srgbClr val="000000"/>
                </a:solidFill>
                <a:cs typeface="Arial"/>
              </a:rPr>
              <a:t>CO2 </a:t>
            </a:r>
            <a:r>
              <a:rPr lang="fr-FR" sz="1000" err="1">
                <a:solidFill>
                  <a:srgbClr val="000000"/>
                </a:solidFill>
                <a:cs typeface="Arial"/>
              </a:rPr>
              <a:t>emissions</a:t>
            </a:r>
            <a:endParaRPr lang="fr-FR" sz="1000">
              <a:solidFill>
                <a:srgbClr val="000000"/>
              </a:solidFill>
              <a:cs typeface="Arial"/>
            </a:endParaRPr>
          </a:p>
          <a:p>
            <a:pPr marL="486966" lvl="1" indent="-128588">
              <a:buFont typeface="Arial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Competition</a:t>
            </a:r>
            <a:endParaRPr lang="fr-FR" sz="1000">
              <a:solidFill>
                <a:srgbClr val="000000"/>
              </a:solidFill>
              <a:cs typeface="Arial"/>
            </a:endParaRPr>
          </a:p>
          <a:p>
            <a:pPr lvl="1"/>
            <a:endParaRPr lang="fr-FR" sz="900">
              <a:solidFill>
                <a:srgbClr val="000000"/>
              </a:solidFill>
              <a:latin typeface="Encode Sans" panose="020B0604020202020204" charset="0"/>
              <a:cs typeface="Arial"/>
            </a:endParaRPr>
          </a:p>
        </p:txBody>
      </p:sp>
      <p:sp>
        <p:nvSpPr>
          <p:cNvPr id="41" name="ZoneTexte 7">
            <a:extLst>
              <a:ext uri="{FF2B5EF4-FFF2-40B4-BE49-F238E27FC236}">
                <a16:creationId xmlns:a16="http://schemas.microsoft.com/office/drawing/2014/main" id="{6F07116A-D938-9007-A8FC-69775749D794}"/>
              </a:ext>
            </a:extLst>
          </p:cNvPr>
          <p:cNvSpPr txBox="1"/>
          <p:nvPr/>
        </p:nvSpPr>
        <p:spPr>
          <a:xfrm>
            <a:off x="4247659" y="3109129"/>
            <a:ext cx="369652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900">
              <a:solidFill>
                <a:srgbClr val="000000"/>
              </a:solidFill>
              <a:latin typeface="Encode Sans" panose="020B0604020202020204" charset="0"/>
              <a:cs typeface="Arial"/>
            </a:endParaRP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Current acquisition mode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Likes/dislikes of current vehicle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Idea of the cost of the current vehicle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Current financing contract?</a:t>
            </a:r>
          </a:p>
        </p:txBody>
      </p:sp>
      <p:sp>
        <p:nvSpPr>
          <p:cNvPr id="43" name="ZoneTexte 8">
            <a:extLst>
              <a:ext uri="{FF2B5EF4-FFF2-40B4-BE49-F238E27FC236}">
                <a16:creationId xmlns:a16="http://schemas.microsoft.com/office/drawing/2014/main" id="{C825D864-BAE1-1D76-4DC3-B28C93441A47}"/>
              </a:ext>
            </a:extLst>
          </p:cNvPr>
          <p:cNvSpPr txBox="1"/>
          <p:nvPr/>
        </p:nvSpPr>
        <p:spPr>
          <a:xfrm>
            <a:off x="9459078" y="5167435"/>
            <a:ext cx="18216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Vehicle</a:t>
            </a:r>
            <a:r>
              <a:rPr lang="fr-FR" sz="1000">
                <a:solidFill>
                  <a:srgbClr val="000000"/>
                </a:solidFill>
                <a:cs typeface="Arial"/>
              </a:rPr>
              <a:t> services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>
                <a:solidFill>
                  <a:srgbClr val="000000"/>
                </a:solidFill>
                <a:cs typeface="Arial"/>
              </a:rPr>
              <a:t>Driver-</a:t>
            </a:r>
            <a:r>
              <a:rPr lang="fr-FR" sz="1000" err="1">
                <a:solidFill>
                  <a:srgbClr val="000000"/>
                </a:solidFill>
                <a:cs typeface="Arial"/>
              </a:rPr>
              <a:t>related</a:t>
            </a:r>
            <a:r>
              <a:rPr lang="fr-FR" sz="1000">
                <a:solidFill>
                  <a:srgbClr val="000000"/>
                </a:solidFill>
                <a:cs typeface="Arial"/>
              </a:rPr>
              <a:t> services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00" err="1">
                <a:solidFill>
                  <a:srgbClr val="000000"/>
                </a:solidFill>
                <a:cs typeface="Arial"/>
              </a:rPr>
              <a:t>Fleet</a:t>
            </a:r>
            <a:r>
              <a:rPr lang="fr-FR" sz="1000">
                <a:solidFill>
                  <a:srgbClr val="000000"/>
                </a:solidFill>
                <a:cs typeface="Arial"/>
              </a:rPr>
              <a:t> management</a:t>
            </a:r>
          </a:p>
        </p:txBody>
      </p:sp>
      <p:sp>
        <p:nvSpPr>
          <p:cNvPr id="46" name="ZoneTexte 8">
            <a:extLst>
              <a:ext uri="{FF2B5EF4-FFF2-40B4-BE49-F238E27FC236}">
                <a16:creationId xmlns:a16="http://schemas.microsoft.com/office/drawing/2014/main" id="{C18B8B06-518E-0936-B62D-DE3CFA001364}"/>
              </a:ext>
            </a:extLst>
          </p:cNvPr>
          <p:cNvSpPr txBox="1"/>
          <p:nvPr/>
        </p:nvSpPr>
        <p:spPr>
          <a:xfrm>
            <a:off x="9052954" y="2425270"/>
            <a:ext cx="237244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indent="-128588">
              <a:buFont typeface="Wingdings" charset="2"/>
              <a:buChar char="§"/>
            </a:pPr>
            <a:r>
              <a:rPr lang="fr-FR" sz="1000" b="1">
                <a:solidFill>
                  <a:srgbClr val="243782"/>
                </a:solidFill>
                <a:cs typeface="Arial"/>
              </a:rPr>
              <a:t>Budget type 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Purchase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Classic Financing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Financial Leasing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Operational Leasing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TCO</a:t>
            </a:r>
            <a:endParaRPr lang="fr-FR" sz="1000">
              <a:solidFill>
                <a:srgbClr val="000000"/>
              </a:solidFill>
              <a:cs typeface="Arial"/>
            </a:endParaRPr>
          </a:p>
          <a:p>
            <a:pPr marL="214313" indent="-214313">
              <a:buFont typeface="Wingdings" charset="2"/>
              <a:buChar char="§"/>
            </a:pPr>
            <a:r>
              <a:rPr lang="fr-FR" sz="1000" b="1">
                <a:solidFill>
                  <a:srgbClr val="243782"/>
                </a:solidFill>
                <a:cs typeface="Arial"/>
              </a:rPr>
              <a:t>Budget </a:t>
            </a:r>
            <a:r>
              <a:rPr lang="fr-FR" sz="1000" b="1" err="1">
                <a:solidFill>
                  <a:srgbClr val="243782"/>
                </a:solidFill>
                <a:cs typeface="Arial"/>
              </a:rPr>
              <a:t>parameters</a:t>
            </a:r>
            <a:endParaRPr lang="fr-FR" sz="1000" b="1">
              <a:solidFill>
                <a:srgbClr val="243782"/>
              </a:solidFill>
              <a:cs typeface="Arial"/>
            </a:endParaRP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Deposit / Increased 1</a:t>
            </a:r>
            <a:r>
              <a:rPr lang="en-GB" sz="1000" baseline="30000">
                <a:solidFill>
                  <a:srgbClr val="000000"/>
                </a:solidFill>
                <a:cs typeface="Arial"/>
              </a:rPr>
              <a:t>st</a:t>
            </a:r>
            <a:r>
              <a:rPr lang="en-GB" sz="1000">
                <a:solidFill>
                  <a:srgbClr val="000000"/>
                </a:solidFill>
                <a:cs typeface="Arial"/>
              </a:rPr>
              <a:t> rent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Duration / mileage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Purchase option</a:t>
            </a:r>
            <a:endParaRPr lang="fr-FR" sz="1000">
              <a:solidFill>
                <a:srgbClr val="000000"/>
              </a:solidFill>
              <a:cs typeface="Arial"/>
            </a:endParaRPr>
          </a:p>
        </p:txBody>
      </p:sp>
      <p:sp>
        <p:nvSpPr>
          <p:cNvPr id="47" name="ZoneTexte 8">
            <a:extLst>
              <a:ext uri="{FF2B5EF4-FFF2-40B4-BE49-F238E27FC236}">
                <a16:creationId xmlns:a16="http://schemas.microsoft.com/office/drawing/2014/main" id="{D83B44F7-90E4-0098-5A49-62144213990F}"/>
              </a:ext>
            </a:extLst>
          </p:cNvPr>
          <p:cNvSpPr txBox="1"/>
          <p:nvPr/>
        </p:nvSpPr>
        <p:spPr>
          <a:xfrm>
            <a:off x="9068529" y="4399072"/>
            <a:ext cx="247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Which services are included?</a:t>
            </a:r>
          </a:p>
          <a:p>
            <a:pPr marL="486966" lvl="1" indent="-128588">
              <a:buFont typeface="Arial"/>
              <a:buChar char="•"/>
            </a:pPr>
            <a:r>
              <a:rPr lang="en-GB" sz="1000">
                <a:solidFill>
                  <a:srgbClr val="000000"/>
                </a:solidFill>
                <a:cs typeface="Arial"/>
              </a:rPr>
              <a:t>TCO criteria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36B3E-89CB-9E0D-E33C-709CE5C16677}"/>
              </a:ext>
            </a:extLst>
          </p:cNvPr>
          <p:cNvSpPr txBox="1"/>
          <p:nvPr/>
        </p:nvSpPr>
        <p:spPr>
          <a:xfrm>
            <a:off x="1625543" y="2905048"/>
            <a:ext cx="19556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Nathalie Duparc </a:t>
            </a:r>
          </a:p>
          <a:p>
            <a:pPr algn="r"/>
            <a:r>
              <a:rPr lang="fr-BE" sz="1000" err="1">
                <a:solidFill>
                  <a:srgbClr val="00B050"/>
                </a:solidFill>
              </a:rPr>
              <a:t>Fleet</a:t>
            </a:r>
            <a:r>
              <a:rPr lang="fr-BE" sz="1000">
                <a:solidFill>
                  <a:srgbClr val="00B050"/>
                </a:solidFill>
              </a:rPr>
              <a:t> Manager</a:t>
            </a:r>
          </a:p>
          <a:p>
            <a:pPr algn="r"/>
            <a:r>
              <a:rPr lang="fr-BE" sz="1000" err="1">
                <a:solidFill>
                  <a:srgbClr val="00B050"/>
                </a:solidFill>
              </a:rPr>
              <a:t>Supportive</a:t>
            </a:r>
            <a:r>
              <a:rPr lang="fr-BE" sz="1000">
                <a:solidFill>
                  <a:srgbClr val="00B050"/>
                </a:solidFill>
              </a:rPr>
              <a:t> </a:t>
            </a:r>
            <a:r>
              <a:rPr lang="fr-BE" sz="1000" err="1">
                <a:solidFill>
                  <a:srgbClr val="00B050"/>
                </a:solidFill>
              </a:rPr>
              <a:t>customer</a:t>
            </a:r>
            <a:r>
              <a:rPr lang="fr-BE" sz="1000">
                <a:solidFill>
                  <a:srgbClr val="00B050"/>
                </a:solidFill>
              </a:rPr>
              <a:t> </a:t>
            </a:r>
            <a:endParaRPr lang="en-US" sz="100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90A22C-A58A-E9DE-7A88-6AB994B045D5}"/>
              </a:ext>
            </a:extLst>
          </p:cNvPr>
          <p:cNvSpPr txBox="1"/>
          <p:nvPr/>
        </p:nvSpPr>
        <p:spPr>
          <a:xfrm>
            <a:off x="1543254" y="2933307"/>
            <a:ext cx="5517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>
                <a:solidFill>
                  <a:srgbClr val="00B050"/>
                </a:solidFill>
              </a:rPr>
              <a:t>V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A90BB3-1717-9BBC-92E3-10634B7C9995}"/>
              </a:ext>
            </a:extLst>
          </p:cNvPr>
          <p:cNvSpPr txBox="1"/>
          <p:nvPr/>
        </p:nvSpPr>
        <p:spPr>
          <a:xfrm>
            <a:off x="1225061" y="3902687"/>
            <a:ext cx="235614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err="1">
                <a:solidFill>
                  <a:srgbClr val="00B050"/>
                </a:solidFill>
              </a:rPr>
              <a:t>RenoWindows</a:t>
            </a:r>
            <a:endParaRPr lang="en-GB" sz="1000">
              <a:solidFill>
                <a:srgbClr val="00B050"/>
              </a:solidFill>
            </a:endParaRPr>
          </a:p>
          <a:p>
            <a:pPr algn="r"/>
            <a:r>
              <a:rPr lang="en-GB" sz="900">
                <a:solidFill>
                  <a:srgbClr val="00B050"/>
                </a:solidFill>
              </a:rPr>
              <a:t>Custom-made windows/frames</a:t>
            </a:r>
          </a:p>
          <a:p>
            <a:pPr algn="r"/>
            <a:endParaRPr lang="en-GB" sz="1000">
              <a:solidFill>
                <a:srgbClr val="00B050"/>
              </a:solidFill>
            </a:endParaRPr>
          </a:p>
          <a:p>
            <a:pPr algn="r"/>
            <a:r>
              <a:rPr lang="en-GB" sz="1000">
                <a:solidFill>
                  <a:srgbClr val="00B050"/>
                </a:solidFill>
              </a:rPr>
              <a:t>50 employees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1997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E319C8-FBCA-219F-350F-B5D84637A0F9}"/>
              </a:ext>
            </a:extLst>
          </p:cNvPr>
          <p:cNvSpPr txBox="1"/>
          <p:nvPr/>
        </p:nvSpPr>
        <p:spPr>
          <a:xfrm>
            <a:off x="1333439" y="5162506"/>
            <a:ext cx="23561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>
                <a:solidFill>
                  <a:srgbClr val="00B050"/>
                </a:solidFill>
              </a:rPr>
              <a:t>24 vehicles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8 LCVs, 16 PCs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[Brand adaptation]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OL / FL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3 LCVs + 2 PCs</a:t>
            </a:r>
            <a:endParaRPr lang="fr-BE" sz="100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6E9D41-6509-D96F-095F-2B057FA70D05}"/>
              </a:ext>
            </a:extLst>
          </p:cNvPr>
          <p:cNvSpPr txBox="1"/>
          <p:nvPr/>
        </p:nvSpPr>
        <p:spPr>
          <a:xfrm>
            <a:off x="5496592" y="2374120"/>
            <a:ext cx="2356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>
                <a:solidFill>
                  <a:srgbClr val="00B050"/>
                </a:solidFill>
              </a:rPr>
              <a:t>25/35k km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48 months</a:t>
            </a:r>
          </a:p>
          <a:p>
            <a:pPr algn="r"/>
            <a:r>
              <a:rPr lang="en-GB" sz="1000">
                <a:solidFill>
                  <a:srgbClr val="00B050"/>
                </a:solidFill>
              </a:rPr>
              <a:t>Mixed</a:t>
            </a:r>
            <a:endParaRPr lang="fr-BE" sz="1000">
              <a:solidFill>
                <a:srgbClr val="00B05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62CA90-B878-F673-2FCD-AF713427B97C}"/>
              </a:ext>
            </a:extLst>
          </p:cNvPr>
          <p:cNvSpPr txBox="1"/>
          <p:nvPr/>
        </p:nvSpPr>
        <p:spPr>
          <a:xfrm>
            <a:off x="5496592" y="3242680"/>
            <a:ext cx="2356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OL / FL</a:t>
            </a:r>
          </a:p>
          <a:p>
            <a:pPr algn="r"/>
            <a:endParaRPr lang="fr-BE" sz="1000">
              <a:solidFill>
                <a:srgbClr val="00B050"/>
              </a:solidFill>
            </a:endParaRPr>
          </a:p>
          <a:p>
            <a:pPr algn="r"/>
            <a:r>
              <a:rPr lang="fr-BE" sz="1000" err="1">
                <a:solidFill>
                  <a:srgbClr val="00B050"/>
                </a:solidFill>
              </a:rPr>
              <a:t>Yes</a:t>
            </a:r>
            <a:endParaRPr lang="fr-BE" sz="1000">
              <a:solidFill>
                <a:srgbClr val="00B050"/>
              </a:solidFill>
            </a:endParaRPr>
          </a:p>
          <a:p>
            <a:pPr algn="r"/>
            <a:r>
              <a:rPr lang="fr-BE" sz="1000" err="1">
                <a:solidFill>
                  <a:srgbClr val="00B050"/>
                </a:solidFill>
              </a:rPr>
              <a:t>Yes</a:t>
            </a:r>
            <a:endParaRPr lang="fr-BE" sz="100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7AA8C1-6C5D-9A93-88A8-D2A24F34E40A}"/>
              </a:ext>
            </a:extLst>
          </p:cNvPr>
          <p:cNvSpPr txBox="1"/>
          <p:nvPr/>
        </p:nvSpPr>
        <p:spPr>
          <a:xfrm>
            <a:off x="9656207" y="2640893"/>
            <a:ext cx="235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FL / OL</a:t>
            </a:r>
          </a:p>
          <a:p>
            <a:pPr algn="r"/>
            <a:endParaRPr lang="fr-BE" sz="1000">
              <a:solidFill>
                <a:srgbClr val="00B05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6DAF04-73FD-04B8-2B13-9AE57BB87976}"/>
              </a:ext>
            </a:extLst>
          </p:cNvPr>
          <p:cNvSpPr txBox="1"/>
          <p:nvPr/>
        </p:nvSpPr>
        <p:spPr>
          <a:xfrm>
            <a:off x="9690932" y="3334090"/>
            <a:ext cx="23561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FL / </a:t>
            </a:r>
            <a:r>
              <a:rPr lang="fr-BE" sz="1000" err="1">
                <a:solidFill>
                  <a:srgbClr val="00B050"/>
                </a:solidFill>
              </a:rPr>
              <a:t>Increased</a:t>
            </a:r>
            <a:r>
              <a:rPr lang="fr-BE" sz="1000">
                <a:solidFill>
                  <a:srgbClr val="00B050"/>
                </a:solidFill>
              </a:rPr>
              <a:t> </a:t>
            </a:r>
          </a:p>
          <a:p>
            <a:pPr algn="r"/>
            <a:r>
              <a:rPr lang="fr-BE" sz="1000">
                <a:solidFill>
                  <a:srgbClr val="00B050"/>
                </a:solidFill>
              </a:rPr>
              <a:t>1st Rent</a:t>
            </a:r>
          </a:p>
          <a:p>
            <a:pPr algn="r"/>
            <a:r>
              <a:rPr lang="fr-BE" sz="1000">
                <a:solidFill>
                  <a:srgbClr val="00B050"/>
                </a:solidFill>
              </a:rPr>
              <a:t>48 </a:t>
            </a:r>
            <a:r>
              <a:rPr lang="fr-BE" sz="1000" err="1">
                <a:solidFill>
                  <a:srgbClr val="00B050"/>
                </a:solidFill>
              </a:rPr>
              <a:t>months</a:t>
            </a:r>
            <a:endParaRPr lang="fr-BE" sz="100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5DA897-A571-3E1F-56F9-B44BC37DA4F2}"/>
              </a:ext>
            </a:extLst>
          </p:cNvPr>
          <p:cNvSpPr txBox="1"/>
          <p:nvPr/>
        </p:nvSpPr>
        <p:spPr>
          <a:xfrm>
            <a:off x="4919472" y="1715983"/>
            <a:ext cx="25069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>
                <a:solidFill>
                  <a:schemeClr val="lt1"/>
                </a:solidFill>
                <a:cs typeface="Calibri" panose="020F0502020204030204" pitchFamily="34" charset="0"/>
              </a:rPr>
              <a:t>Why is she there?</a:t>
            </a:r>
            <a:endParaRPr lang="en-US" sz="1200"/>
          </a:p>
        </p:txBody>
      </p:sp>
      <p:pic>
        <p:nvPicPr>
          <p:cNvPr id="52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DDAD9C6F-EB65-7747-CA1C-DEF339C1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" y="664277"/>
            <a:ext cx="430584" cy="262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A1D6C03F-969E-F099-17DA-A48FE9895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643E1D4-B62A-30A5-205B-D3E97F7E957A}"/>
              </a:ext>
            </a:extLst>
          </p:cNvPr>
          <p:cNvSpPr txBox="1"/>
          <p:nvPr/>
        </p:nvSpPr>
        <p:spPr>
          <a:xfrm>
            <a:off x="4013200" y="772445"/>
            <a:ext cx="8039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 1 - The information you have</a:t>
            </a:r>
            <a:endParaRPr lang="fr-FR" sz="1400" cap="al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5F1296-F744-09DE-5FCB-D24A681FEC64}"/>
              </a:ext>
            </a:extLst>
          </p:cNvPr>
          <p:cNvSpPr txBox="1"/>
          <p:nvPr/>
        </p:nvSpPr>
        <p:spPr>
          <a:xfrm>
            <a:off x="9656207" y="4406486"/>
            <a:ext cx="235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Full </a:t>
            </a:r>
          </a:p>
          <a:p>
            <a:pPr algn="r"/>
            <a:r>
              <a:rPr lang="fr-BE" sz="1000">
                <a:solidFill>
                  <a:srgbClr val="00B050"/>
                </a:solidFill>
              </a:rPr>
              <a:t>OL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F068B-E3E2-1412-7166-A51A5ECFE553}"/>
              </a:ext>
            </a:extLst>
          </p:cNvPr>
          <p:cNvSpPr txBox="1"/>
          <p:nvPr/>
        </p:nvSpPr>
        <p:spPr>
          <a:xfrm>
            <a:off x="1643266" y="2174649"/>
            <a:ext cx="1955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>
                <a:solidFill>
                  <a:srgbClr val="00B050"/>
                </a:solidFill>
              </a:rPr>
              <a:t>B2B</a:t>
            </a:r>
            <a:endParaRPr lang="en-US" sz="10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57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5AA0A4-89F8-1C30-5D0F-59FAB7DD2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61D6-4AAF-57CA-7DB7-29BDB877FD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B035C-E1A3-8007-D426-F073677287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29</a:t>
            </a:fld>
            <a:endParaRPr lang="en-US" b="0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60ECBE-B559-DFB5-169D-CC010A5A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543" y="735364"/>
            <a:ext cx="10800000" cy="335964"/>
          </a:xfrm>
        </p:spPr>
        <p:txBody>
          <a:bodyPr/>
          <a:lstStyle/>
          <a:p>
            <a:r>
              <a:rPr lang="en-GB"/>
              <a:t>Step 1 - Information on the existing stock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E1537A-B2F1-EC1B-5562-7207A8647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112531"/>
              </p:ext>
            </p:extLst>
          </p:nvPr>
        </p:nvGraphicFramePr>
        <p:xfrm>
          <a:off x="139430" y="1107885"/>
          <a:ext cx="11732377" cy="54974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7517">
                  <a:extLst>
                    <a:ext uri="{9D8B030D-6E8A-4147-A177-3AD203B41FA5}">
                      <a16:colId xmlns:a16="http://schemas.microsoft.com/office/drawing/2014/main" val="1687577185"/>
                    </a:ext>
                  </a:extLst>
                </a:gridCol>
                <a:gridCol w="2069432">
                  <a:extLst>
                    <a:ext uri="{9D8B030D-6E8A-4147-A177-3AD203B41FA5}">
                      <a16:colId xmlns:a16="http://schemas.microsoft.com/office/drawing/2014/main" val="1386165435"/>
                    </a:ext>
                  </a:extLst>
                </a:gridCol>
                <a:gridCol w="2582779">
                  <a:extLst>
                    <a:ext uri="{9D8B030D-6E8A-4147-A177-3AD203B41FA5}">
                      <a16:colId xmlns:a16="http://schemas.microsoft.com/office/drawing/2014/main" val="3668884400"/>
                    </a:ext>
                  </a:extLst>
                </a:gridCol>
                <a:gridCol w="2066372">
                  <a:extLst>
                    <a:ext uri="{9D8B030D-6E8A-4147-A177-3AD203B41FA5}">
                      <a16:colId xmlns:a16="http://schemas.microsoft.com/office/drawing/2014/main" val="793349788"/>
                    </a:ext>
                  </a:extLst>
                </a:gridCol>
                <a:gridCol w="2506277">
                  <a:extLst>
                    <a:ext uri="{9D8B030D-6E8A-4147-A177-3AD203B41FA5}">
                      <a16:colId xmlns:a16="http://schemas.microsoft.com/office/drawing/2014/main" val="3485646322"/>
                    </a:ext>
                  </a:extLst>
                </a:gridCol>
              </a:tblGrid>
              <a:tr h="368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24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 err="1">
                          <a:effectLst/>
                          <a:latin typeface="+mn-lt"/>
                        </a:rPr>
                        <a:t>Number</a:t>
                      </a:r>
                      <a:r>
                        <a:rPr lang="fr-FR" sz="1600">
                          <a:effectLst/>
                          <a:latin typeface="+mn-lt"/>
                        </a:rPr>
                        <a:t> of </a:t>
                      </a:r>
                      <a:r>
                        <a:rPr lang="fr-FR" sz="1600" err="1">
                          <a:effectLst/>
                          <a:latin typeface="+mn-lt"/>
                        </a:rPr>
                        <a:t>vehicles</a:t>
                      </a:r>
                      <a:endParaRPr lang="en-U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>
                          <a:effectLst/>
                          <a:latin typeface="+mn-lt"/>
                        </a:rPr>
                        <a:t>Brand, </a:t>
                      </a:r>
                      <a:r>
                        <a:rPr lang="fr-FR" sz="1600" err="1">
                          <a:effectLst/>
                          <a:latin typeface="+mn-lt"/>
                        </a:rPr>
                        <a:t>Vehicle</a:t>
                      </a:r>
                      <a:r>
                        <a:rPr lang="fr-FR" sz="1600">
                          <a:effectLst/>
                          <a:latin typeface="+mn-lt"/>
                        </a:rPr>
                        <a:t> Types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[country and brand adaptation].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>
                          <a:effectLst/>
                          <a:latin typeface="+mn-lt"/>
                        </a:rPr>
                        <a:t>Financing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effectLst/>
                          <a:latin typeface="+mn-lt"/>
                        </a:rPr>
                        <a:t>(via bank or captive leaser</a:t>
                      </a:r>
                      <a:r>
                        <a:rPr lang="fr-FR" sz="1100">
                          <a:effectLst/>
                          <a:latin typeface="+mn-lt"/>
                        </a:rPr>
                        <a:t>)</a:t>
                      </a:r>
                      <a:endParaRPr lang="en-US" sz="11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fr-FR" sz="1100">
                        <a:effectLst/>
                        <a:latin typeface="+mn-lt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600">
                          <a:effectLst/>
                          <a:latin typeface="+mn-lt"/>
                        </a:rPr>
                        <a:t>Duration /KM</a:t>
                      </a:r>
                      <a:endParaRPr lang="en-U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1164173519"/>
                  </a:ext>
                </a:extLst>
              </a:tr>
              <a:tr h="394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BE" sz="1800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Villeurbanne</a:t>
                      </a: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33132"/>
                  </a:ext>
                </a:extLst>
              </a:tr>
              <a:tr h="183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MANAGING DIRECTOR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DS 7 </a:t>
                      </a:r>
                      <a:r>
                        <a:rPr lang="fr-FR" sz="1200" err="1">
                          <a:effectLst/>
                        </a:rPr>
                        <a:t>Crossback</a:t>
                      </a:r>
                      <a:r>
                        <a:rPr lang="fr-FR" sz="1200">
                          <a:effectLst/>
                        </a:rPr>
                        <a:t> 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Fin. Leasing (PO 10%)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48 </a:t>
                      </a:r>
                      <a:r>
                        <a:rPr lang="fr-FR" sz="1200" err="1">
                          <a:effectLst/>
                        </a:rPr>
                        <a:t>months</a:t>
                      </a:r>
                      <a:r>
                        <a:rPr lang="fr-FR" sz="1200">
                          <a:effectLst/>
                        </a:rPr>
                        <a:t> / 120,000 km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3229655922"/>
                  </a:ext>
                </a:extLst>
              </a:tr>
              <a:tr h="183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HR DIRECTOR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Peugeot 5008 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err="1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Operational</a:t>
                      </a:r>
                      <a:r>
                        <a:rPr lang="fr-FR" sz="1200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Leasing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48 </a:t>
                      </a:r>
                      <a:r>
                        <a:rPr lang="fr-FR" sz="1200" err="1">
                          <a:effectLst/>
                        </a:rPr>
                        <a:t>months</a:t>
                      </a:r>
                      <a:r>
                        <a:rPr lang="fr-FR" sz="1200">
                          <a:effectLst/>
                        </a:rPr>
                        <a:t> / 100,000 km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2453178347"/>
                  </a:ext>
                </a:extLst>
              </a:tr>
              <a:tr h="183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ADMIN. &amp; FINANCE DIRECTOR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Peugeot 508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2B35"/>
                          </a:solidFill>
                          <a:effectLst/>
                          <a:uLnTx/>
                          <a:uFillTx/>
                          <a:latin typeface="Encode Sans ExpandedLight"/>
                          <a:ea typeface="+mn-ea"/>
                          <a:cs typeface="+mn-cs"/>
                        </a:rPr>
                        <a:t>Fin. Leasing (PO 10%)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72B35"/>
                        </a:solidFill>
                        <a:effectLst/>
                        <a:uLnTx/>
                        <a:uFillTx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60 </a:t>
                      </a:r>
                      <a:r>
                        <a:rPr lang="fr-FR" sz="1200" err="1">
                          <a:effectLst/>
                        </a:rPr>
                        <a:t>months</a:t>
                      </a:r>
                      <a:r>
                        <a:rPr lang="fr-FR" sz="1200">
                          <a:effectLst/>
                        </a:rPr>
                        <a:t> / 100,000 km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673169454"/>
                  </a:ext>
                </a:extLst>
              </a:tr>
              <a:tr h="183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SALES DIRECTOR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Hyundai Tucson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2B35"/>
                          </a:solidFill>
                          <a:effectLst/>
                          <a:uLnTx/>
                          <a:uFillTx/>
                          <a:latin typeface="Encode Sans ExpandedLight"/>
                          <a:ea typeface="+mn-ea"/>
                          <a:cs typeface="+mn-cs"/>
                        </a:rPr>
                        <a:t>Fin. Leasing (PO 10%)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72B35"/>
                        </a:solidFill>
                        <a:effectLst/>
                        <a:uLnTx/>
                        <a:uFillTx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48 </a:t>
                      </a:r>
                      <a:r>
                        <a:rPr lang="fr-FR" sz="1200" err="1">
                          <a:effectLst/>
                        </a:rPr>
                        <a:t>months</a:t>
                      </a:r>
                      <a:r>
                        <a:rPr lang="fr-FR" sz="1200">
                          <a:effectLst/>
                        </a:rPr>
                        <a:t> / 140,000 km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1575740117"/>
                  </a:ext>
                </a:extLst>
              </a:tr>
              <a:tr h="183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TECHNICAL DIRECTOR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Peugeot 508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72B35"/>
                          </a:solidFill>
                          <a:effectLst/>
                          <a:uLnTx/>
                          <a:uFillTx/>
                          <a:latin typeface="Encode Sans ExpandedLight"/>
                          <a:ea typeface="+mn-ea"/>
                          <a:cs typeface="+mn-cs"/>
                        </a:rPr>
                        <a:t>Fin. Leasing (PO 10%)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72B35"/>
                        </a:solidFill>
                        <a:effectLst/>
                        <a:uLnTx/>
                        <a:uFillTx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48 </a:t>
                      </a:r>
                      <a:r>
                        <a:rPr lang="fr-FR" sz="1200" err="1">
                          <a:effectLst/>
                        </a:rPr>
                        <a:t>months</a:t>
                      </a:r>
                      <a:r>
                        <a:rPr lang="fr-FR" sz="1200">
                          <a:effectLst/>
                        </a:rPr>
                        <a:t> / 140,000 km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617027869"/>
                  </a:ext>
                </a:extLst>
              </a:tr>
              <a:tr h="183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FLEET MANAGER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Peugeot 3008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err="1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Operational</a:t>
                      </a:r>
                      <a:r>
                        <a:rPr lang="fr-FR" sz="1200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Leasing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48 </a:t>
                      </a:r>
                      <a:r>
                        <a:rPr lang="fr-FR" sz="1200" err="1">
                          <a:effectLst/>
                        </a:rPr>
                        <a:t>months</a:t>
                      </a:r>
                      <a:r>
                        <a:rPr lang="fr-FR" sz="1200">
                          <a:effectLst/>
                        </a:rPr>
                        <a:t> / 100,000 km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2703064015"/>
                  </a:ext>
                </a:extLst>
              </a:tr>
              <a:tr h="753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BE" sz="1200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SALES TEAM</a:t>
                      </a: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4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2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3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Peugeot 308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Fiat Tipo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Citroën C4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Opel Astra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4 Operational </a:t>
                      </a:r>
                      <a:r>
                        <a:rPr lang="en-US" sz="1200" err="1">
                          <a:effectLst/>
                        </a:rPr>
                        <a:t>Leasings</a:t>
                      </a:r>
                      <a:endParaRPr lang="en-US" sz="1200">
                        <a:effectLst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2 Fin. </a:t>
                      </a:r>
                      <a:r>
                        <a:rPr lang="fr-FR" sz="1200">
                          <a:effectLst/>
                        </a:rPr>
                        <a:t>Leasings (PO 10%)</a:t>
                      </a:r>
                      <a:endParaRPr lang="en-US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3 Operational </a:t>
                      </a:r>
                      <a:r>
                        <a:rPr lang="en-US" sz="1200" err="1">
                          <a:effectLst/>
                        </a:rPr>
                        <a:t>Leasings</a:t>
                      </a:r>
                      <a:endParaRPr lang="en-US" sz="1200">
                        <a:effectLst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1 Fin. </a:t>
                      </a:r>
                      <a:r>
                        <a:rPr lang="fr-FR" sz="1200">
                          <a:effectLst/>
                        </a:rPr>
                        <a:t>Leasing (PO 10%)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48 </a:t>
                      </a:r>
                      <a:r>
                        <a:rPr lang="fr-FR" sz="1200" err="1">
                          <a:effectLst/>
                        </a:rPr>
                        <a:t>months</a:t>
                      </a:r>
                      <a:r>
                        <a:rPr lang="fr-FR" sz="1200">
                          <a:effectLst/>
                        </a:rPr>
                        <a:t> / 140,000 km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2964534903"/>
                  </a:ext>
                </a:extLst>
              </a:tr>
              <a:tr h="36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0">
                          <a:effectLst/>
                          <a:latin typeface="+mj-lt"/>
                        </a:rPr>
                        <a:t>TECHNICAL TEAM</a:t>
                      </a:r>
                      <a:endParaRPr lang="en-US" sz="12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Peugeot BOXER Van (L2H2)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8 Fin. </a:t>
                      </a:r>
                      <a:r>
                        <a:rPr lang="fr-FR" sz="1200">
                          <a:effectLst/>
                        </a:rPr>
                        <a:t>Leasings (PO 10%)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effectLst/>
                        </a:rPr>
                        <a:t>60 </a:t>
                      </a:r>
                      <a:r>
                        <a:rPr lang="fr-BE" sz="1200" noProof="0" err="1">
                          <a:effectLst/>
                        </a:rPr>
                        <a:t>months</a:t>
                      </a:r>
                      <a:r>
                        <a:rPr lang="en-US" sz="1200">
                          <a:effectLst/>
                        </a:rPr>
                        <a:t> / 200,000 km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196880359"/>
                  </a:ext>
                </a:extLst>
              </a:tr>
              <a:tr h="36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  <a:latin typeface="+mj-lt"/>
                        </a:rPr>
                        <a:t>TOTAL</a:t>
                      </a:r>
                      <a:endParaRPr lang="en-US" sz="12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 b="1">
                          <a:effectLst/>
                        </a:rPr>
                        <a:t>24 </a:t>
                      </a:r>
                      <a:r>
                        <a:rPr lang="en-GB" sz="1200" b="1">
                          <a:effectLst/>
                        </a:rPr>
                        <a:t>vehicles</a:t>
                      </a:r>
                      <a:endParaRPr lang="en-US" sz="12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 b="1">
                          <a:effectLst/>
                        </a:rPr>
                        <a:t>(16 </a:t>
                      </a:r>
                      <a:r>
                        <a:rPr lang="fr-FR" sz="1200" b="1" err="1">
                          <a:effectLst/>
                        </a:rPr>
                        <a:t>PCs</a:t>
                      </a:r>
                      <a:r>
                        <a:rPr lang="fr-FR" sz="1200" b="1">
                          <a:effectLst/>
                        </a:rPr>
                        <a:t> / 8 </a:t>
                      </a:r>
                      <a:r>
                        <a:rPr lang="fr-FR" sz="1200" b="1" err="1">
                          <a:effectLst/>
                        </a:rPr>
                        <a:t>LCVs</a:t>
                      </a:r>
                      <a:r>
                        <a:rPr lang="fr-FR" sz="1200" b="1">
                          <a:effectLst/>
                        </a:rPr>
                        <a:t>)</a:t>
                      </a:r>
                      <a:endParaRPr lang="en-US" sz="1200" b="1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 u="none" strike="noStrike">
                          <a:effectLst/>
                        </a:rPr>
                        <a:t>15 FL &amp; 9 OL </a:t>
                      </a:r>
                      <a:endParaRPr lang="en-US" sz="1200" b="1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3774250355"/>
                  </a:ext>
                </a:extLst>
              </a:tr>
              <a:tr h="36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BE" sz="1800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Nancy</a:t>
                      </a: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8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889013"/>
                  </a:ext>
                </a:extLst>
              </a:tr>
              <a:tr h="36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BE" sz="1200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SALES TEAM</a:t>
                      </a: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1200">
                          <a:effectLst/>
                        </a:rPr>
                        <a:t>Peugeot 308</a:t>
                      </a:r>
                      <a:endParaRPr lang="en-US" sz="1200">
                        <a:effectLst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>
                          <a:effectLst/>
                        </a:rPr>
                        <a:t>To </a:t>
                      </a:r>
                      <a:r>
                        <a:rPr lang="fr-FR" sz="1200" err="1">
                          <a:effectLst/>
                        </a:rPr>
                        <a:t>be</a:t>
                      </a:r>
                      <a:r>
                        <a:rPr lang="fr-FR" sz="1200">
                          <a:effectLst/>
                        </a:rPr>
                        <a:t> </a:t>
                      </a:r>
                      <a:r>
                        <a:rPr lang="fr-FR" sz="1200" err="1">
                          <a:effectLst/>
                        </a:rPr>
                        <a:t>defined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>
                          <a:effectLst/>
                        </a:rPr>
                        <a:t>48 </a:t>
                      </a:r>
                      <a:r>
                        <a:rPr lang="fr-FR" sz="1200" err="1">
                          <a:effectLst/>
                        </a:rPr>
                        <a:t>months</a:t>
                      </a:r>
                      <a:r>
                        <a:rPr lang="fr-FR" sz="1200">
                          <a:effectLst/>
                        </a:rPr>
                        <a:t> / 120,000 km 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3809573339"/>
                  </a:ext>
                </a:extLst>
              </a:tr>
              <a:tr h="36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BE" sz="1200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TEAM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BE" sz="1200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>
                          <a:effectLst/>
                        </a:rPr>
                        <a:t>Peugeot BOXER Van (L2H2)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>
                          <a:effectLst/>
                        </a:rPr>
                        <a:t>To </a:t>
                      </a:r>
                      <a:r>
                        <a:rPr lang="fr-FR" sz="1200" err="1">
                          <a:effectLst/>
                        </a:rPr>
                        <a:t>be</a:t>
                      </a:r>
                      <a:r>
                        <a:rPr lang="fr-FR" sz="1200">
                          <a:effectLst/>
                        </a:rPr>
                        <a:t> </a:t>
                      </a:r>
                      <a:r>
                        <a:rPr lang="fr-FR" sz="1200" err="1">
                          <a:effectLst/>
                        </a:rPr>
                        <a:t>defined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effectLst/>
                        </a:rPr>
                        <a:t>60 </a:t>
                      </a:r>
                      <a:r>
                        <a:rPr lang="fr-BE" sz="1200" noProof="0" err="1">
                          <a:effectLst/>
                        </a:rPr>
                        <a:t>months</a:t>
                      </a:r>
                      <a:r>
                        <a:rPr lang="en-US" sz="1200">
                          <a:effectLst/>
                        </a:rPr>
                        <a:t> / 160,000 km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536578001"/>
                  </a:ext>
                </a:extLst>
              </a:tr>
              <a:tr h="368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BE" sz="1200">
                          <a:effectLst/>
                          <a:latin typeface="Encode Sans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BE" sz="12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fr-BE" sz="1200" b="1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vehicles</a:t>
                      </a:r>
                      <a:r>
                        <a:rPr lang="fr-BE" sz="12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 VP/3VU)</a:t>
                      </a:r>
                      <a:endParaRPr lang="en-US" sz="1200" b="1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effectLst/>
                        <a:latin typeface="Encode Sans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95" marR="44995" marT="0" marB="0" anchor="ctr"/>
                </a:tc>
                <a:extLst>
                  <a:ext uri="{0D108BD9-81ED-4DB2-BD59-A6C34878D82A}">
                    <a16:rowId xmlns:a16="http://schemas.microsoft.com/office/drawing/2014/main" val="2768262402"/>
                  </a:ext>
                </a:extLst>
              </a:tr>
            </a:tbl>
          </a:graphicData>
        </a:graphic>
      </p:graphicFrame>
      <p:pic>
        <p:nvPicPr>
          <p:cNvPr id="8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DBE5262A-F987-4F2C-8CE6-CA35B57F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" y="664277"/>
            <a:ext cx="430584" cy="262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95869983-2083-9FDB-C8FB-7153BCEC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05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646353-C36B-A349-8D40-CA78552AC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fr-FR"/>
              <a:t>introduction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/>
              <a:t>Programme of the session</a:t>
            </a:r>
          </a:p>
        </p:txBody>
      </p:sp>
      <p:pic>
        <p:nvPicPr>
          <p:cNvPr id="7" name="Graphic 6" descr="Clock with solid fill">
            <a:extLst>
              <a:ext uri="{FF2B5EF4-FFF2-40B4-BE49-F238E27FC236}">
                <a16:creationId xmlns:a16="http://schemas.microsoft.com/office/drawing/2014/main" id="{4EFCC554-B78E-47DF-D6C2-6E46B50C5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934754"/>
            <a:ext cx="2232000" cy="2232000"/>
          </a:xfrm>
          <a:prstGeom prst="rect">
            <a:avLst/>
          </a:prstGeom>
        </p:spPr>
      </p:pic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D9913CD-2B00-5066-E229-6A3BB0B39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230019"/>
              </p:ext>
            </p:extLst>
          </p:nvPr>
        </p:nvGraphicFramePr>
        <p:xfrm>
          <a:off x="2308202" y="1767840"/>
          <a:ext cx="9720514" cy="2560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1372">
                  <a:extLst>
                    <a:ext uri="{9D8B030D-6E8A-4147-A177-3AD203B41FA5}">
                      <a16:colId xmlns:a16="http://schemas.microsoft.com/office/drawing/2014/main" val="1212120649"/>
                    </a:ext>
                  </a:extLst>
                </a:gridCol>
                <a:gridCol w="315685">
                  <a:extLst>
                    <a:ext uri="{9D8B030D-6E8A-4147-A177-3AD203B41FA5}">
                      <a16:colId xmlns:a16="http://schemas.microsoft.com/office/drawing/2014/main" val="1831917379"/>
                    </a:ext>
                  </a:extLst>
                </a:gridCol>
                <a:gridCol w="7726777">
                  <a:extLst>
                    <a:ext uri="{9D8B030D-6E8A-4147-A177-3AD203B41FA5}">
                      <a16:colId xmlns:a16="http://schemas.microsoft.com/office/drawing/2014/main" val="2997267541"/>
                    </a:ext>
                  </a:extLst>
                </a:gridCol>
                <a:gridCol w="1046680">
                  <a:extLst>
                    <a:ext uri="{9D8B030D-6E8A-4147-A177-3AD203B41FA5}">
                      <a16:colId xmlns:a16="http://schemas.microsoft.com/office/drawing/2014/main" val="570396204"/>
                    </a:ext>
                  </a:extLst>
                </a:gridCol>
              </a:tblGrid>
              <a:tr h="409805">
                <a:tc gridSpan="3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fr-FR" sz="2200">
                          <a:solidFill>
                            <a:schemeClr val="bg1"/>
                          </a:solidFill>
                          <a:latin typeface="+mj-lt"/>
                        </a:rPr>
                        <a:t>Introduction								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>
                          <a:solidFill>
                            <a:schemeClr val="bg1"/>
                          </a:solidFill>
                          <a:latin typeface="+mj-lt"/>
                        </a:rPr>
                        <a:t>5’</a:t>
                      </a:r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69514"/>
                  </a:ext>
                </a:extLst>
              </a:tr>
              <a:tr h="409805">
                <a:tc>
                  <a:txBody>
                    <a:bodyPr/>
                    <a:lstStyle/>
                    <a:p>
                      <a:pPr algn="r"/>
                      <a:r>
                        <a:rPr lang="fr-FR" sz="2200">
                          <a:solidFill>
                            <a:schemeClr val="bg1"/>
                          </a:solidFill>
                          <a:latin typeface="+mj-lt"/>
                        </a:rPr>
                        <a:t>01</a:t>
                      </a:r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ncode Sans ExpandedSemiBold"/>
                          <a:ea typeface="+mn-ea"/>
                          <a:cs typeface="+mn-cs"/>
                        </a:rPr>
                        <a:t>|</a:t>
                      </a:r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200" dirty="0">
                          <a:solidFill>
                            <a:schemeClr val="bg1"/>
                          </a:solidFill>
                          <a:latin typeface="+mj-lt"/>
                        </a:rPr>
                        <a:t>Setting the </a:t>
                      </a:r>
                      <a:r>
                        <a:rPr lang="fr-FR" sz="2200" dirty="0" err="1">
                          <a:solidFill>
                            <a:schemeClr val="bg1"/>
                          </a:solidFill>
                          <a:latin typeface="+mj-lt"/>
                        </a:rPr>
                        <a:t>context</a:t>
                      </a:r>
                      <a:endParaRPr lang="en-US" sz="2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>
                          <a:solidFill>
                            <a:schemeClr val="bg1"/>
                          </a:solidFill>
                          <a:latin typeface="+mj-lt"/>
                        </a:rPr>
                        <a:t>15’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051855"/>
                  </a:ext>
                </a:extLst>
              </a:tr>
              <a:tr h="409805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>
                          <a:solidFill>
                            <a:schemeClr val="bg1"/>
                          </a:solidFill>
                          <a:latin typeface="+mj-lt"/>
                        </a:rPr>
                        <a:t>02</a:t>
                      </a:r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ncode Sans ExpandedSemiBold"/>
                          <a:ea typeface="+mn-ea"/>
                          <a:cs typeface="+mn-cs"/>
                        </a:rPr>
                        <a:t>|</a:t>
                      </a:r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Case study #1 - The Stemware Glass House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200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30’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968798"/>
                  </a:ext>
                </a:extLst>
              </a:tr>
              <a:tr h="409805"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200">
                          <a:solidFill>
                            <a:schemeClr val="bg1"/>
                          </a:solidFill>
                          <a:latin typeface="+mj-lt"/>
                        </a:rPr>
                        <a:t>03</a:t>
                      </a:r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fr-FR" sz="2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Encode Sans ExpandedSemiBold"/>
                          <a:ea typeface="+mn-ea"/>
                          <a:cs typeface="+mn-cs"/>
                        </a:rPr>
                        <a:t>|</a:t>
                      </a:r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20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Case study #2 - </a:t>
                      </a:r>
                      <a:r>
                        <a:rPr lang="en-GB" sz="2200" kern="1200" dirty="0" err="1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RenoWindow</a:t>
                      </a:r>
                      <a:endParaRPr lang="fr-FR" sz="22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200" kern="12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35’</a:t>
                      </a:r>
                      <a:endParaRPr lang="en-US" sz="2200" kern="120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067203"/>
                  </a:ext>
                </a:extLst>
              </a:tr>
              <a:tr h="409805">
                <a:tc gridSpan="3">
                  <a:txBody>
                    <a:bodyPr/>
                    <a:lstStyle/>
                    <a:p>
                      <a:r>
                        <a:rPr lang="fr-FR" sz="2200">
                          <a:solidFill>
                            <a:schemeClr val="bg1"/>
                          </a:solidFill>
                          <a:latin typeface="+mj-lt"/>
                        </a:rPr>
                        <a:t>Conclusion</a:t>
                      </a:r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200">
                          <a:solidFill>
                            <a:schemeClr val="bg1"/>
                          </a:solidFill>
                          <a:latin typeface="+mj-lt"/>
                        </a:rPr>
                        <a:t>5'</a:t>
                      </a:r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444428"/>
                  </a:ext>
                </a:extLst>
              </a:tr>
              <a:tr h="409805">
                <a:tc gridSpan="3">
                  <a:txBody>
                    <a:bodyPr/>
                    <a:lstStyle/>
                    <a:p>
                      <a:endParaRPr lang="en-US" sz="22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200" dirty="0">
                          <a:solidFill>
                            <a:schemeClr val="bg1"/>
                          </a:solidFill>
                          <a:latin typeface="+mj-lt"/>
                        </a:rPr>
                        <a:t>90'</a:t>
                      </a:r>
                      <a:endParaRPr lang="en-US" sz="2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94350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A01602-4C03-BABC-1A95-A6DA9B6B4873}"/>
              </a:ext>
            </a:extLst>
          </p:cNvPr>
          <p:cNvCxnSpPr/>
          <p:nvPr/>
        </p:nvCxnSpPr>
        <p:spPr>
          <a:xfrm>
            <a:off x="11020926" y="3895725"/>
            <a:ext cx="91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464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0B7C1E-75A4-4143-89ED-E60CC5A87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C16C82-1934-06EF-1CBA-0DFB9EEA3A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03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24015E-C05F-4DD9-9863-8C2B5085AF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999" y="996783"/>
            <a:ext cx="11496001" cy="57650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solidFill>
                  <a:schemeClr val="tx1"/>
                </a:solidFill>
              </a:rPr>
              <a:t>Summary of the 1st visit</a:t>
            </a:r>
            <a:r>
              <a:rPr lang="fr-BE">
                <a:solidFill>
                  <a:schemeClr val="tx1"/>
                </a:solidFill>
              </a:rPr>
              <a:t>:</a:t>
            </a:r>
          </a:p>
          <a:p>
            <a:pPr marL="215900" lvl="1" indent="-215900"/>
            <a:r>
              <a:rPr lang="en-GB"/>
              <a:t>Customer questions the choice of operational leasing as an acquisition mode for new vehicles</a:t>
            </a:r>
          </a:p>
          <a:p>
            <a:pPr marL="215900" lvl="1" indent="-215900"/>
            <a:r>
              <a:rPr lang="en-GB"/>
              <a:t>Objections made by the various departments during the meeting to share experiences with operational/ financial leasing:</a:t>
            </a:r>
          </a:p>
          <a:p>
            <a:pPr marL="0" lvl="1" indent="0">
              <a:buNone/>
            </a:pPr>
            <a:r>
              <a:rPr lang="en-GB"/>
              <a:t>    </a:t>
            </a:r>
            <a:r>
              <a:rPr lang="en-GB" sz="1400"/>
              <a:t>Return process and damage appraisal at the end of the contract</a:t>
            </a:r>
          </a:p>
          <a:p>
            <a:pPr marL="0" lvl="1" indent="0">
              <a:buNone/>
            </a:pPr>
            <a:r>
              <a:rPr lang="en-GB" sz="1400"/>
              <a:t>    Calculation method for early termination</a:t>
            </a:r>
          </a:p>
          <a:p>
            <a:pPr marL="0" lvl="1" indent="0">
              <a:buNone/>
            </a:pPr>
            <a:r>
              <a:rPr lang="en-GB" sz="1400"/>
              <a:t>    Rebilling, mechanical repairs, courtesy vehicle, etc.</a:t>
            </a:r>
          </a:p>
          <a:p>
            <a:pPr marL="0" lvl="1" indent="0">
              <a:buNone/>
            </a:pPr>
            <a:r>
              <a:rPr lang="en-GB" sz="1400"/>
              <a:t>    Mileage renegotiation during the contract</a:t>
            </a:r>
          </a:p>
          <a:p>
            <a:pPr marL="0" lvl="1" indent="0">
              <a:buNone/>
            </a:pPr>
            <a:r>
              <a:rPr lang="en-GB" sz="1400"/>
              <a:t>    Kilometre count at the end of the contract, excess kilometres, unused tyres</a:t>
            </a:r>
          </a:p>
          <a:p>
            <a:pPr marL="0" lvl="1" indent="0">
              <a:buNone/>
            </a:pPr>
            <a:r>
              <a:rPr lang="en-GB" sz="1400"/>
              <a:t>    Tax aspects, increased 1st rent</a:t>
            </a:r>
            <a:endParaRPr lang="fr-FR" sz="1400"/>
          </a:p>
          <a:p>
            <a:endParaRPr lang="fr-BE" sz="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fr-BE" err="1">
                <a:solidFill>
                  <a:schemeClr val="tx1"/>
                </a:solidFill>
                <a:sym typeface="Wingdings" panose="05000000000000000000" pitchFamily="2" charset="2"/>
              </a:rPr>
              <a:t>Diagnosis</a:t>
            </a:r>
            <a:r>
              <a:rPr lang="fr-BE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fr-BE">
              <a:solidFill>
                <a:schemeClr val="tx1"/>
              </a:solidFill>
            </a:endParaRPr>
          </a:p>
          <a:p>
            <a:pPr marL="215900" lvl="1" indent="-215900"/>
            <a:r>
              <a:rPr lang="en-GB">
                <a:sym typeface="Wingdings" panose="05000000000000000000" pitchFamily="2" charset="2"/>
              </a:rPr>
              <a:t>Business potential:</a:t>
            </a:r>
            <a:br>
              <a:rPr lang="en-GB">
                <a:sym typeface="Wingdings" panose="05000000000000000000" pitchFamily="2" charset="2"/>
              </a:rPr>
            </a:br>
            <a:r>
              <a:rPr lang="en-GB" sz="1400">
                <a:sym typeface="Wingdings" panose="05000000000000000000" pitchFamily="2" charset="2"/>
              </a:rPr>
              <a:t>New vehicles in the short term: 3 LCVs + 2 PCs</a:t>
            </a:r>
          </a:p>
          <a:p>
            <a:pPr marL="215900" lvl="1" indent="-215900"/>
            <a:r>
              <a:rPr lang="en-GB">
                <a:sym typeface="Wingdings" panose="05000000000000000000" pitchFamily="2" charset="2"/>
              </a:rPr>
              <a:t>Main expectations:</a:t>
            </a:r>
            <a:br>
              <a:rPr lang="en-GB">
                <a:sym typeface="Wingdings" panose="05000000000000000000" pitchFamily="2" charset="2"/>
              </a:rPr>
            </a:br>
            <a:r>
              <a:rPr lang="en-GB" sz="1400">
                <a:sym typeface="Wingdings" panose="05000000000000000000" pitchFamily="2" charset="2"/>
              </a:rPr>
              <a:t>Highlight the customer benefits and business arguments of OL compared to FL</a:t>
            </a:r>
          </a:p>
          <a:p>
            <a:pPr marL="0" lvl="1" indent="0">
              <a:buNone/>
            </a:pPr>
            <a:endParaRPr lang="fr-FR" sz="800"/>
          </a:p>
          <a:p>
            <a:pPr marL="0" lvl="1" indent="0">
              <a:buNone/>
            </a:pPr>
            <a:r>
              <a:rPr lang="fr-BE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Arguments to </a:t>
            </a:r>
            <a:r>
              <a:rPr lang="fr-BE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develop</a:t>
            </a:r>
            <a:r>
              <a:rPr lang="fr-BE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Financing method: advantages/disadvantages Operational vs. </a:t>
            </a:r>
            <a:r>
              <a:rPr lang="en-GB" sz="1400">
                <a:sym typeface="Wingdings" panose="05000000000000000000" pitchFamily="2" charset="2"/>
              </a:rPr>
              <a:t>Financial Leasing</a:t>
            </a:r>
            <a:endParaRPr lang="en-US"/>
          </a:p>
          <a:p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FBB2F0-E6B9-4E4D-B395-5E27A0D5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Step 1 - The information you have</a:t>
            </a:r>
            <a:endParaRPr lang="fr-FR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46573F-2D86-9B18-1EEF-1B6F3277450E}"/>
              </a:ext>
            </a:extLst>
          </p:cNvPr>
          <p:cNvSpPr txBox="1">
            <a:spLocks/>
          </p:cNvSpPr>
          <p:nvPr/>
        </p:nvSpPr>
        <p:spPr>
          <a:xfrm>
            <a:off x="1736271" y="2566974"/>
            <a:ext cx="10800000" cy="4861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pic>
        <p:nvPicPr>
          <p:cNvPr id="8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20C5649A-F239-20CE-3215-D4D5B7E6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" y="664277"/>
            <a:ext cx="430584" cy="262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912E50AA-5505-6C7C-A07C-67D0EE390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4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D4A0CD-D134-4ECC-8892-5A4463F5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21" y="114569"/>
            <a:ext cx="9683261" cy="335964"/>
          </a:xfrm>
        </p:spPr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0FFA6-E3ED-2881-7A71-3F56C2B0FC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21" y="114569"/>
            <a:ext cx="745715" cy="334800"/>
          </a:xfrm>
        </p:spPr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9FBFF0-504C-1820-5CCA-96EA0AD6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7" y="1301130"/>
            <a:ext cx="5452110" cy="5039202"/>
          </a:xfrm>
        </p:spPr>
        <p:txBody>
          <a:bodyPr/>
          <a:lstStyle/>
          <a:p>
            <a:r>
              <a:rPr lang="fr-BE"/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B09335-6246-56C9-099B-815541906D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546936" y="3598157"/>
            <a:ext cx="1500865" cy="28674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CE182-C723-669C-BEDD-CDBC7ACA208E}"/>
              </a:ext>
            </a:extLst>
          </p:cNvPr>
          <p:cNvSpPr txBox="1"/>
          <p:nvPr/>
        </p:nvSpPr>
        <p:spPr>
          <a:xfrm>
            <a:off x="4013200" y="772445"/>
            <a:ext cx="8039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 2 - The business case - Practice</a:t>
            </a:r>
            <a:endParaRPr lang="fr-FR" sz="1400" cap="al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ZoneTexte 25">
            <a:extLst>
              <a:ext uri="{FF2B5EF4-FFF2-40B4-BE49-F238E27FC236}">
                <a16:creationId xmlns:a16="http://schemas.microsoft.com/office/drawing/2014/main" id="{12D64364-B360-A936-424D-2A8FF593FB40}"/>
              </a:ext>
            </a:extLst>
          </p:cNvPr>
          <p:cNvSpPr txBox="1"/>
          <p:nvPr/>
        </p:nvSpPr>
        <p:spPr>
          <a:xfrm>
            <a:off x="766553" y="1402134"/>
            <a:ext cx="526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fr-FR" b="1" spc="13">
                <a:solidFill>
                  <a:schemeClr val="bg1"/>
                </a:solidFill>
                <a:ea typeface="+mj-ea"/>
                <a:cs typeface="+mj-cs"/>
              </a:rPr>
              <a:t>Flow of the rest of the case</a:t>
            </a:r>
            <a:r>
              <a:rPr lang="fr-BE" altLang="fr-FR" sz="1800" b="1" spc="13">
                <a:solidFill>
                  <a:schemeClr val="bg1"/>
                </a:solidFill>
                <a:ea typeface="+mj-ea"/>
                <a:cs typeface="+mj-cs"/>
              </a:rPr>
              <a:t>: </a:t>
            </a:r>
            <a:endParaRPr lang="fr-BE" altLang="fr-FR" sz="1800" spc="13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3" name="Picture 2" descr="Stellantis dévoile un florilège de slogans pour ses marques">
            <a:extLst>
              <a:ext uri="{FF2B5EF4-FFF2-40B4-BE49-F238E27FC236}">
                <a16:creationId xmlns:a16="http://schemas.microsoft.com/office/drawing/2014/main" id="{5FB07119-8EDD-2A19-6005-3213A592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" y="664277"/>
            <a:ext cx="430584" cy="2620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469EC07D-A276-4361-4343-0C85DEBF7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D1F8CC12-E4B7-C6F3-B1AC-79BCF33542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73" r="3034"/>
          <a:stretch/>
        </p:blipFill>
        <p:spPr>
          <a:xfrm>
            <a:off x="6553200" y="1301130"/>
            <a:ext cx="5638800" cy="5039202"/>
          </a:xfrm>
          <a:prstGeom prst="rect">
            <a:avLst/>
          </a:prstGeom>
        </p:spPr>
      </p:pic>
      <p:sp>
        <p:nvSpPr>
          <p:cNvPr id="21" name="ZoneTexte 10">
            <a:extLst>
              <a:ext uri="{FF2B5EF4-FFF2-40B4-BE49-F238E27FC236}">
                <a16:creationId xmlns:a16="http://schemas.microsoft.com/office/drawing/2014/main" id="{73632C09-EDF2-9ED2-5DFB-6C858A7ADE46}"/>
              </a:ext>
            </a:extLst>
          </p:cNvPr>
          <p:cNvSpPr txBox="1"/>
          <p:nvPr/>
        </p:nvSpPr>
        <p:spPr>
          <a:xfrm>
            <a:off x="741218" y="2070500"/>
            <a:ext cx="51414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r>
              <a:rPr lang="fr-B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– </a:t>
            </a:r>
            <a:r>
              <a:rPr lang="fr-BE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</a:t>
            </a:r>
            <a:endParaRPr lang="fr-BE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BE" sz="1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 to OL objections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 the strengths of the Captive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 the customer benefits and business arguments of Operational Leasing compared to Financial Leasing</a:t>
            </a:r>
            <a:endParaRPr lang="fr-FR" sz="1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11">
            <a:extLst>
              <a:ext uri="{FF2B5EF4-FFF2-40B4-BE49-F238E27FC236}">
                <a16:creationId xmlns:a16="http://schemas.microsoft.com/office/drawing/2014/main" id="{7B2D3F0F-818D-7732-8723-DF54D0BD9F25}"/>
              </a:ext>
            </a:extLst>
          </p:cNvPr>
          <p:cNvSpPr txBox="1"/>
          <p:nvPr/>
        </p:nvSpPr>
        <p:spPr>
          <a:xfrm>
            <a:off x="815571" y="4227519"/>
            <a:ext cx="50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r>
              <a:rPr lang="fr-B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3 - Argumentation</a:t>
            </a:r>
          </a:p>
        </p:txBody>
      </p:sp>
      <p:sp>
        <p:nvSpPr>
          <p:cNvPr id="24" name="Flèche : chevron 13">
            <a:extLst>
              <a:ext uri="{FF2B5EF4-FFF2-40B4-BE49-F238E27FC236}">
                <a16:creationId xmlns:a16="http://schemas.microsoft.com/office/drawing/2014/main" id="{3C9BB9BC-E43C-1D24-4BFB-BB15514E95D7}"/>
              </a:ext>
            </a:extLst>
          </p:cNvPr>
          <p:cNvSpPr/>
          <p:nvPr/>
        </p:nvSpPr>
        <p:spPr>
          <a:xfrm rot="5400000">
            <a:off x="3136515" y="2980276"/>
            <a:ext cx="350875" cy="1956140"/>
          </a:xfrm>
          <a:prstGeom prst="chevron">
            <a:avLst>
              <a:gd name="adj" fmla="val 80304"/>
            </a:avLst>
          </a:prstGeom>
          <a:solidFill>
            <a:srgbClr val="ECA42E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ZoneTexte 14">
            <a:extLst>
              <a:ext uri="{FF2B5EF4-FFF2-40B4-BE49-F238E27FC236}">
                <a16:creationId xmlns:a16="http://schemas.microsoft.com/office/drawing/2014/main" id="{B314389E-43B5-B1D2-5895-FB17C9EC4FF5}"/>
              </a:ext>
            </a:extLst>
          </p:cNvPr>
          <p:cNvSpPr txBox="1"/>
          <p:nvPr/>
        </p:nvSpPr>
        <p:spPr>
          <a:xfrm>
            <a:off x="882413" y="5531574"/>
            <a:ext cx="4859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r>
              <a:rPr lang="fr-B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4 - </a:t>
            </a:r>
            <a:r>
              <a:rPr lang="fr-BE" sz="20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Debriefing</a:t>
            </a:r>
            <a:endParaRPr lang="fr-BE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Flèche : chevron 15">
            <a:extLst>
              <a:ext uri="{FF2B5EF4-FFF2-40B4-BE49-F238E27FC236}">
                <a16:creationId xmlns:a16="http://schemas.microsoft.com/office/drawing/2014/main" id="{B26719D0-D631-E152-46CE-0E544B3CF30A}"/>
              </a:ext>
            </a:extLst>
          </p:cNvPr>
          <p:cNvSpPr/>
          <p:nvPr/>
        </p:nvSpPr>
        <p:spPr>
          <a:xfrm rot="5400000">
            <a:off x="3136515" y="4071346"/>
            <a:ext cx="350875" cy="1956140"/>
          </a:xfrm>
          <a:prstGeom prst="chevron">
            <a:avLst>
              <a:gd name="adj" fmla="val 80304"/>
            </a:avLst>
          </a:prstGeom>
          <a:solidFill>
            <a:srgbClr val="ECA42E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84978C-C316-E28C-0726-10BDABCD1972}"/>
              </a:ext>
            </a:extLst>
          </p:cNvPr>
          <p:cNvSpPr/>
          <p:nvPr/>
        </p:nvSpPr>
        <p:spPr>
          <a:xfrm>
            <a:off x="6553200" y="5476648"/>
            <a:ext cx="5638800" cy="863684"/>
          </a:xfrm>
          <a:prstGeom prst="rect">
            <a:avLst/>
          </a:prstGeom>
          <a:solidFill>
            <a:srgbClr val="ECA42E">
              <a:alpha val="69804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24">
            <a:extLst>
              <a:ext uri="{FF2B5EF4-FFF2-40B4-BE49-F238E27FC236}">
                <a16:creationId xmlns:a16="http://schemas.microsoft.com/office/drawing/2014/main" id="{02F629DF-34DA-C390-7875-6B2DAE2CAB2A}"/>
              </a:ext>
            </a:extLst>
          </p:cNvPr>
          <p:cNvSpPr txBox="1"/>
          <p:nvPr/>
        </p:nvSpPr>
        <p:spPr>
          <a:xfrm>
            <a:off x="7527073" y="5743767"/>
            <a:ext cx="34219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BE" altLang="fr-FR" sz="1600" b="1">
                <a:solidFill>
                  <a:schemeClr val="bg1"/>
                </a:solidFill>
                <a:cs typeface="Arial"/>
                <a:sym typeface="Wingdings" panose="05000000000000000000" pitchFamily="2" charset="2"/>
              </a:rPr>
              <a:t>Duration: 25 minutes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8B22C7E8-78ED-7699-F326-ADD5E45B06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46100" y="6510034"/>
            <a:ext cx="720000" cy="216000"/>
          </a:xfrm>
        </p:spPr>
        <p:txBody>
          <a:bodyPr/>
          <a:lstStyle/>
          <a:p>
            <a:fld id="{6604329A-497E-4999-AF33-FDAE6902A43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 animBg="1"/>
      <p:bldP spid="25" grpId="0"/>
      <p:bldP spid="26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7B85CF-3B1A-CD63-CCBC-E039EA1B3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DAD468F-E255-E096-99A0-91F0141F39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2160A-7EAE-AD3E-D4E0-3DFA1EE753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32</a:t>
            </a:fld>
            <a:endParaRPr lang="en-US" b="0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ABD3A6-289A-DC83-365A-C9AFA286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STEP 2 - </a:t>
            </a:r>
            <a:r>
              <a:rPr lang="fr-BE" err="1"/>
              <a:t>preparation</a:t>
            </a:r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EF16DAD-EC65-4E29-4D0A-B6186D4AC40D}"/>
              </a:ext>
            </a:extLst>
          </p:cNvPr>
          <p:cNvSpPr/>
          <p:nvPr/>
        </p:nvSpPr>
        <p:spPr>
          <a:xfrm>
            <a:off x="747321" y="1023231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7A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4E3E69-A909-0F92-DBCC-042A0B7C8B58}"/>
              </a:ext>
            </a:extLst>
          </p:cNvPr>
          <p:cNvSpPr/>
          <p:nvPr/>
        </p:nvSpPr>
        <p:spPr>
          <a:xfrm>
            <a:off x="745716" y="2084740"/>
            <a:ext cx="4883874" cy="4066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F3EB915-8324-24EF-05B5-0594886ADAA0}"/>
              </a:ext>
            </a:extLst>
          </p:cNvPr>
          <p:cNvSpPr/>
          <p:nvPr/>
        </p:nvSpPr>
        <p:spPr>
          <a:xfrm>
            <a:off x="6096000" y="1011201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49AC4F-DA97-7E74-AA5E-D4F9CEB3C52B}"/>
              </a:ext>
            </a:extLst>
          </p:cNvPr>
          <p:cNvSpPr/>
          <p:nvPr/>
        </p:nvSpPr>
        <p:spPr>
          <a:xfrm>
            <a:off x="6094395" y="2072711"/>
            <a:ext cx="4883874" cy="4066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20" name="ZoneTexte 10">
            <a:extLst>
              <a:ext uri="{FF2B5EF4-FFF2-40B4-BE49-F238E27FC236}">
                <a16:creationId xmlns:a16="http://schemas.microsoft.com/office/drawing/2014/main" id="{B82CADBF-13BD-62F2-3185-219DBF474CDE}"/>
              </a:ext>
            </a:extLst>
          </p:cNvPr>
          <p:cNvSpPr txBox="1"/>
          <p:nvPr/>
        </p:nvSpPr>
        <p:spPr>
          <a:xfrm>
            <a:off x="934253" y="1513604"/>
            <a:ext cx="255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0EB3F9D-C319-4A26-0670-727DC139F025}"/>
              </a:ext>
            </a:extLst>
          </p:cNvPr>
          <p:cNvSpPr txBox="1"/>
          <p:nvPr/>
        </p:nvSpPr>
        <p:spPr>
          <a:xfrm>
            <a:off x="6237566" y="1501574"/>
            <a:ext cx="335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E64AA2-4250-3494-131F-0553E49AA2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4252" y="2303759"/>
            <a:ext cx="4695337" cy="25578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BE"/>
              <a:t>OL Objections</a:t>
            </a:r>
          </a:p>
          <a:p>
            <a:pPr marL="558800" lvl="2" indent="-342900">
              <a:buFont typeface="+mj-lt"/>
              <a:buAutoNum type="arabicPeriod"/>
            </a:pPr>
            <a:r>
              <a:rPr lang="en-GB"/>
              <a:t>Restitution process and damage appraisal at the end of the contract</a:t>
            </a:r>
          </a:p>
          <a:p>
            <a:pPr marL="558800" lvl="2" indent="-342900">
              <a:buFont typeface="+mj-lt"/>
              <a:buAutoNum type="arabicPeriod"/>
            </a:pPr>
            <a:r>
              <a:rPr lang="en-GB"/>
              <a:t>Calculation method for early termination</a:t>
            </a:r>
          </a:p>
          <a:p>
            <a:pPr marL="558800" lvl="2" indent="-342900">
              <a:buFont typeface="+mj-lt"/>
              <a:buAutoNum type="arabicPeriod"/>
            </a:pPr>
            <a:r>
              <a:rPr lang="en-GB"/>
              <a:t>Rebilling, mechanical repairs, courtesy vehicle</a:t>
            </a:r>
            <a:r>
              <a:rPr lang="fr-FR"/>
              <a:t>…</a:t>
            </a:r>
          </a:p>
          <a:p>
            <a:pPr marL="215900" lvl="2"/>
            <a:endParaRPr lang="fr-FR" sz="1600">
              <a:solidFill>
                <a:schemeClr val="tx2"/>
              </a:solidFill>
              <a:latin typeface="+mj-lt"/>
            </a:endParaRPr>
          </a:p>
          <a:p>
            <a:pPr marL="215900" lvl="2"/>
            <a:r>
              <a:rPr lang="fr-FR" sz="1600">
                <a:solidFill>
                  <a:schemeClr val="tx2"/>
                </a:solidFill>
                <a:latin typeface="+mj-lt"/>
              </a:rPr>
              <a:t>3 </a:t>
            </a:r>
            <a:r>
              <a:rPr lang="fr-FR" sz="1600" err="1">
                <a:solidFill>
                  <a:schemeClr val="tx2"/>
                </a:solidFill>
                <a:latin typeface="+mj-lt"/>
              </a:rPr>
              <a:t>benefits</a:t>
            </a:r>
            <a:r>
              <a:rPr lang="fr-FR" sz="1600">
                <a:solidFill>
                  <a:schemeClr val="tx2"/>
                </a:solidFill>
                <a:latin typeface="+mj-lt"/>
              </a:rPr>
              <a:t> of the Captive</a:t>
            </a:r>
          </a:p>
          <a:p>
            <a:pPr marL="215900" lvl="2"/>
            <a:endParaRPr lang="fr-FR" sz="1600">
              <a:solidFill>
                <a:schemeClr val="tx2"/>
              </a:solidFill>
              <a:latin typeface="+mj-lt"/>
            </a:endParaRPr>
          </a:p>
          <a:p>
            <a:pPr marL="215900" lvl="2"/>
            <a:r>
              <a:rPr lang="en-GB" sz="1600">
                <a:solidFill>
                  <a:schemeClr val="tx2"/>
                </a:solidFill>
                <a:latin typeface="+mj-lt"/>
              </a:rPr>
              <a:t>Strengths / Customer benefits Operational vs Financial Leasing</a:t>
            </a:r>
            <a:endParaRPr lang="fr-FR" sz="1600">
              <a:solidFill>
                <a:schemeClr val="tx2"/>
              </a:solidFill>
              <a:latin typeface="+mj-lt"/>
            </a:endParaRPr>
          </a:p>
          <a:p>
            <a:endParaRPr lang="fr-BE"/>
          </a:p>
          <a:p>
            <a:endParaRPr lang="en-US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485363D-59F5-6532-073F-EBB6E10F86A4}"/>
              </a:ext>
            </a:extLst>
          </p:cNvPr>
          <p:cNvSpPr txBox="1">
            <a:spLocks/>
          </p:cNvSpPr>
          <p:nvPr/>
        </p:nvSpPr>
        <p:spPr>
          <a:xfrm>
            <a:off x="6349136" y="2303759"/>
            <a:ext cx="4334103" cy="20358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/>
              <a:t>OL Objections</a:t>
            </a:r>
          </a:p>
          <a:p>
            <a:pPr marL="558800" lvl="2" indent="-342900">
              <a:buFont typeface="+mj-lt"/>
              <a:buAutoNum type="arabicPeriod"/>
            </a:pPr>
            <a:r>
              <a:rPr lang="en-GB"/>
              <a:t>Renegotiation of mileage during the contract</a:t>
            </a:r>
          </a:p>
          <a:p>
            <a:pPr marL="558800" lvl="2" indent="-342900">
              <a:buFont typeface="+mj-lt"/>
              <a:buAutoNum type="arabicPeriod"/>
            </a:pPr>
            <a:r>
              <a:rPr lang="en-GB"/>
              <a:t>Mileage count at the end of the contract, excess kilometres, unused tyres</a:t>
            </a:r>
          </a:p>
          <a:p>
            <a:pPr marL="558800" lvl="2" indent="-342900">
              <a:buFont typeface="+mj-lt"/>
              <a:buAutoNum type="arabicPeriod"/>
            </a:pPr>
            <a:r>
              <a:rPr lang="en-GB"/>
              <a:t>Tax aspects, increased 1st rent</a:t>
            </a:r>
            <a:r>
              <a:rPr lang="fr-FR"/>
              <a:t>…</a:t>
            </a:r>
          </a:p>
          <a:p>
            <a:pPr marL="215900" lvl="2"/>
            <a:endParaRPr lang="fr-FR"/>
          </a:p>
          <a:p>
            <a:pPr marL="215900" lvl="2"/>
            <a:r>
              <a:rPr lang="fr-FR" sz="1600">
                <a:solidFill>
                  <a:schemeClr val="tx2"/>
                </a:solidFill>
                <a:latin typeface="+mj-lt"/>
              </a:rPr>
              <a:t>3 </a:t>
            </a:r>
            <a:r>
              <a:rPr lang="fr-FR" sz="1600" err="1">
                <a:solidFill>
                  <a:schemeClr val="tx2"/>
                </a:solidFill>
                <a:latin typeface="+mj-lt"/>
              </a:rPr>
              <a:t>benefits</a:t>
            </a:r>
            <a:r>
              <a:rPr lang="fr-FR" sz="1600">
                <a:solidFill>
                  <a:schemeClr val="tx2"/>
                </a:solidFill>
                <a:latin typeface="+mj-lt"/>
              </a:rPr>
              <a:t> of the Captive</a:t>
            </a:r>
          </a:p>
          <a:p>
            <a:pPr marL="215900" lvl="2"/>
            <a:endParaRPr lang="fr-FR" sz="1600">
              <a:solidFill>
                <a:schemeClr val="tx2"/>
              </a:solidFill>
              <a:latin typeface="+mj-lt"/>
            </a:endParaRPr>
          </a:p>
          <a:p>
            <a:pPr marL="215900" lvl="2"/>
            <a:r>
              <a:rPr lang="en-GB" sz="1600">
                <a:solidFill>
                  <a:schemeClr val="tx2"/>
                </a:solidFill>
                <a:latin typeface="+mj-lt"/>
              </a:rPr>
              <a:t>Strengths / Customer benefits Operational vs Financial Leasing</a:t>
            </a:r>
            <a:endParaRPr lang="fr-FR"/>
          </a:p>
          <a:p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6384F5C-07AA-CDEA-D65E-EEC715EDC435}"/>
              </a:ext>
            </a:extLst>
          </p:cNvPr>
          <p:cNvSpPr txBox="1">
            <a:spLocks/>
          </p:cNvSpPr>
          <p:nvPr/>
        </p:nvSpPr>
        <p:spPr>
          <a:xfrm>
            <a:off x="20321" y="114569"/>
            <a:ext cx="745715" cy="334800"/>
          </a:xfrm>
          <a:custGeom>
            <a:avLst/>
            <a:gdLst>
              <a:gd name="connsiteX0" fmla="*/ 673459 w 745715"/>
              <a:gd name="connsiteY0" fmla="*/ 237600 h 334800"/>
              <a:gd name="connsiteX1" fmla="*/ 695317 w 745715"/>
              <a:gd name="connsiteY1" fmla="*/ 259715 h 334800"/>
              <a:gd name="connsiteX2" fmla="*/ 673459 w 745715"/>
              <a:gd name="connsiteY2" fmla="*/ 281829 h 334800"/>
              <a:gd name="connsiteX3" fmla="*/ 651601 w 745715"/>
              <a:gd name="connsiteY3" fmla="*/ 259715 h 334800"/>
              <a:gd name="connsiteX4" fmla="*/ 673459 w 745715"/>
              <a:gd name="connsiteY4" fmla="*/ 237600 h 334800"/>
              <a:gd name="connsiteX5" fmla="*/ 731572 w 745715"/>
              <a:gd name="connsiteY5" fmla="*/ 200572 h 334800"/>
              <a:gd name="connsiteX6" fmla="*/ 745715 w 745715"/>
              <a:gd name="connsiteY6" fmla="*/ 214715 h 334800"/>
              <a:gd name="connsiteX7" fmla="*/ 731572 w 745715"/>
              <a:gd name="connsiteY7" fmla="*/ 228857 h 334800"/>
              <a:gd name="connsiteX8" fmla="*/ 717429 w 745715"/>
              <a:gd name="connsiteY8" fmla="*/ 214715 h 334800"/>
              <a:gd name="connsiteX9" fmla="*/ 731572 w 745715"/>
              <a:gd name="connsiteY9" fmla="*/ 200572 h 334800"/>
              <a:gd name="connsiteX10" fmla="*/ 673459 w 745715"/>
              <a:gd name="connsiteY10" fmla="*/ 142971 h 334800"/>
              <a:gd name="connsiteX11" fmla="*/ 695317 w 745715"/>
              <a:gd name="connsiteY11" fmla="*/ 165086 h 334800"/>
              <a:gd name="connsiteX12" fmla="*/ 673459 w 745715"/>
              <a:gd name="connsiteY12" fmla="*/ 187200 h 334800"/>
              <a:gd name="connsiteX13" fmla="*/ 651601 w 745715"/>
              <a:gd name="connsiteY13" fmla="*/ 165086 h 334800"/>
              <a:gd name="connsiteX14" fmla="*/ 673459 w 745715"/>
              <a:gd name="connsiteY14" fmla="*/ 142971 h 334800"/>
              <a:gd name="connsiteX15" fmla="*/ 731572 w 745715"/>
              <a:gd name="connsiteY15" fmla="*/ 102343 h 334800"/>
              <a:gd name="connsiteX16" fmla="*/ 745715 w 745715"/>
              <a:gd name="connsiteY16" fmla="*/ 116486 h 334800"/>
              <a:gd name="connsiteX17" fmla="*/ 731572 w 745715"/>
              <a:gd name="connsiteY17" fmla="*/ 130629 h 334800"/>
              <a:gd name="connsiteX18" fmla="*/ 717429 w 745715"/>
              <a:gd name="connsiteY18" fmla="*/ 116486 h 334800"/>
              <a:gd name="connsiteX19" fmla="*/ 731572 w 745715"/>
              <a:gd name="connsiteY19" fmla="*/ 102343 h 334800"/>
              <a:gd name="connsiteX20" fmla="*/ 673459 w 745715"/>
              <a:gd name="connsiteY20" fmla="*/ 47828 h 334800"/>
              <a:gd name="connsiteX21" fmla="*/ 695317 w 745715"/>
              <a:gd name="connsiteY21" fmla="*/ 69943 h 334800"/>
              <a:gd name="connsiteX22" fmla="*/ 673459 w 745715"/>
              <a:gd name="connsiteY22" fmla="*/ 92057 h 334800"/>
              <a:gd name="connsiteX23" fmla="*/ 651601 w 745715"/>
              <a:gd name="connsiteY23" fmla="*/ 69943 h 334800"/>
              <a:gd name="connsiteX24" fmla="*/ 673459 w 745715"/>
              <a:gd name="connsiteY24" fmla="*/ 47828 h 334800"/>
              <a:gd name="connsiteX25" fmla="*/ 0 w 745715"/>
              <a:gd name="connsiteY25" fmla="*/ 0 h 334800"/>
              <a:gd name="connsiteX26" fmla="*/ 603580 w 745715"/>
              <a:gd name="connsiteY26" fmla="*/ 0 h 334800"/>
              <a:gd name="connsiteX27" fmla="*/ 604804 w 745715"/>
              <a:gd name="connsiteY27" fmla="*/ 0 h 334800"/>
              <a:gd name="connsiteX28" fmla="*/ 630514 w 745715"/>
              <a:gd name="connsiteY28" fmla="*/ 25848 h 334800"/>
              <a:gd name="connsiteX29" fmla="*/ 604804 w 745715"/>
              <a:gd name="connsiteY29" fmla="*/ 51697 h 334800"/>
              <a:gd name="connsiteX30" fmla="*/ 603580 w 745715"/>
              <a:gd name="connsiteY30" fmla="*/ 51697 h 334800"/>
              <a:gd name="connsiteX31" fmla="*/ 583991 w 745715"/>
              <a:gd name="connsiteY31" fmla="*/ 72622 h 334800"/>
              <a:gd name="connsiteX32" fmla="*/ 603580 w 745715"/>
              <a:gd name="connsiteY32" fmla="*/ 93547 h 334800"/>
              <a:gd name="connsiteX33" fmla="*/ 603580 w 745715"/>
              <a:gd name="connsiteY33" fmla="*/ 94778 h 334800"/>
              <a:gd name="connsiteX34" fmla="*/ 604804 w 745715"/>
              <a:gd name="connsiteY34" fmla="*/ 94778 h 334800"/>
              <a:gd name="connsiteX35" fmla="*/ 630514 w 745715"/>
              <a:gd name="connsiteY35" fmla="*/ 120627 h 334800"/>
              <a:gd name="connsiteX36" fmla="*/ 606028 w 745715"/>
              <a:gd name="connsiteY36" fmla="*/ 146475 h 334800"/>
              <a:gd name="connsiteX37" fmla="*/ 604804 w 745715"/>
              <a:gd name="connsiteY37" fmla="*/ 146475 h 334800"/>
              <a:gd name="connsiteX38" fmla="*/ 603580 w 745715"/>
              <a:gd name="connsiteY38" fmla="*/ 146475 h 334800"/>
              <a:gd name="connsiteX39" fmla="*/ 583991 w 745715"/>
              <a:gd name="connsiteY39" fmla="*/ 167400 h 334800"/>
              <a:gd name="connsiteX40" fmla="*/ 603580 w 745715"/>
              <a:gd name="connsiteY40" fmla="*/ 188325 h 334800"/>
              <a:gd name="connsiteX41" fmla="*/ 604804 w 745715"/>
              <a:gd name="connsiteY41" fmla="*/ 188325 h 334800"/>
              <a:gd name="connsiteX42" fmla="*/ 630514 w 745715"/>
              <a:gd name="connsiteY42" fmla="*/ 214173 h 334800"/>
              <a:gd name="connsiteX43" fmla="*/ 604804 w 745715"/>
              <a:gd name="connsiteY43" fmla="*/ 241253 h 334800"/>
              <a:gd name="connsiteX44" fmla="*/ 603580 w 745715"/>
              <a:gd name="connsiteY44" fmla="*/ 240022 h 334800"/>
              <a:gd name="connsiteX45" fmla="*/ 603580 w 745715"/>
              <a:gd name="connsiteY45" fmla="*/ 241253 h 334800"/>
              <a:gd name="connsiteX46" fmla="*/ 583991 w 745715"/>
              <a:gd name="connsiteY46" fmla="*/ 262178 h 334800"/>
              <a:gd name="connsiteX47" fmla="*/ 603580 w 745715"/>
              <a:gd name="connsiteY47" fmla="*/ 283103 h 334800"/>
              <a:gd name="connsiteX48" fmla="*/ 604804 w 745715"/>
              <a:gd name="connsiteY48" fmla="*/ 283103 h 334800"/>
              <a:gd name="connsiteX49" fmla="*/ 630514 w 745715"/>
              <a:gd name="connsiteY49" fmla="*/ 308952 h 334800"/>
              <a:gd name="connsiteX50" fmla="*/ 604804 w 745715"/>
              <a:gd name="connsiteY50" fmla="*/ 334800 h 334800"/>
              <a:gd name="connsiteX51" fmla="*/ 603580 w 745715"/>
              <a:gd name="connsiteY51" fmla="*/ 334800 h 334800"/>
              <a:gd name="connsiteX52" fmla="*/ 0 w 745715"/>
              <a:gd name="connsiteY52" fmla="*/ 334800 h 334800"/>
              <a:gd name="connsiteX53" fmla="*/ 0 w 745715"/>
              <a:gd name="connsiteY53" fmla="*/ 0 h 33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745715" h="334800">
                <a:moveTo>
                  <a:pt x="673459" y="237600"/>
                </a:moveTo>
                <a:cubicBezTo>
                  <a:pt x="685530" y="237600"/>
                  <a:pt x="695317" y="247501"/>
                  <a:pt x="695317" y="259715"/>
                </a:cubicBezTo>
                <a:cubicBezTo>
                  <a:pt x="695317" y="271928"/>
                  <a:pt x="685530" y="281829"/>
                  <a:pt x="673459" y="281829"/>
                </a:cubicBezTo>
                <a:cubicBezTo>
                  <a:pt x="661388" y="281829"/>
                  <a:pt x="651601" y="271928"/>
                  <a:pt x="651601" y="259715"/>
                </a:cubicBezTo>
                <a:cubicBezTo>
                  <a:pt x="651601" y="247501"/>
                  <a:pt x="661388" y="237600"/>
                  <a:pt x="673459" y="237600"/>
                </a:cubicBezTo>
                <a:close/>
                <a:moveTo>
                  <a:pt x="731572" y="200572"/>
                </a:moveTo>
                <a:cubicBezTo>
                  <a:pt x="739383" y="200572"/>
                  <a:pt x="745715" y="206904"/>
                  <a:pt x="745715" y="214715"/>
                </a:cubicBezTo>
                <a:cubicBezTo>
                  <a:pt x="745715" y="222526"/>
                  <a:pt x="739383" y="228857"/>
                  <a:pt x="731572" y="228857"/>
                </a:cubicBezTo>
                <a:cubicBezTo>
                  <a:pt x="723761" y="228857"/>
                  <a:pt x="717429" y="222526"/>
                  <a:pt x="717429" y="214715"/>
                </a:cubicBezTo>
                <a:cubicBezTo>
                  <a:pt x="717429" y="206904"/>
                  <a:pt x="723761" y="200572"/>
                  <a:pt x="731572" y="200572"/>
                </a:cubicBezTo>
                <a:close/>
                <a:moveTo>
                  <a:pt x="673459" y="142971"/>
                </a:moveTo>
                <a:cubicBezTo>
                  <a:pt x="685530" y="142971"/>
                  <a:pt x="695317" y="152872"/>
                  <a:pt x="695317" y="165086"/>
                </a:cubicBezTo>
                <a:cubicBezTo>
                  <a:pt x="695317" y="177299"/>
                  <a:pt x="685530" y="187200"/>
                  <a:pt x="673459" y="187200"/>
                </a:cubicBezTo>
                <a:cubicBezTo>
                  <a:pt x="661388" y="187200"/>
                  <a:pt x="651601" y="177299"/>
                  <a:pt x="651601" y="165086"/>
                </a:cubicBezTo>
                <a:cubicBezTo>
                  <a:pt x="651601" y="152872"/>
                  <a:pt x="661388" y="142971"/>
                  <a:pt x="673459" y="142971"/>
                </a:cubicBezTo>
                <a:close/>
                <a:moveTo>
                  <a:pt x="731572" y="102343"/>
                </a:moveTo>
                <a:cubicBezTo>
                  <a:pt x="739383" y="102343"/>
                  <a:pt x="745715" y="108675"/>
                  <a:pt x="745715" y="116486"/>
                </a:cubicBezTo>
                <a:cubicBezTo>
                  <a:pt x="745715" y="124297"/>
                  <a:pt x="739383" y="130629"/>
                  <a:pt x="731572" y="130629"/>
                </a:cubicBezTo>
                <a:cubicBezTo>
                  <a:pt x="723761" y="130629"/>
                  <a:pt x="717429" y="124297"/>
                  <a:pt x="717429" y="116486"/>
                </a:cubicBezTo>
                <a:cubicBezTo>
                  <a:pt x="717429" y="108675"/>
                  <a:pt x="723761" y="102343"/>
                  <a:pt x="731572" y="102343"/>
                </a:cubicBezTo>
                <a:close/>
                <a:moveTo>
                  <a:pt x="673459" y="47828"/>
                </a:moveTo>
                <a:cubicBezTo>
                  <a:pt x="685530" y="47828"/>
                  <a:pt x="695317" y="57729"/>
                  <a:pt x="695317" y="69943"/>
                </a:cubicBezTo>
                <a:cubicBezTo>
                  <a:pt x="695317" y="82156"/>
                  <a:pt x="685530" y="92057"/>
                  <a:pt x="673459" y="92057"/>
                </a:cubicBezTo>
                <a:cubicBezTo>
                  <a:pt x="661388" y="92057"/>
                  <a:pt x="651601" y="82156"/>
                  <a:pt x="651601" y="69943"/>
                </a:cubicBezTo>
                <a:cubicBezTo>
                  <a:pt x="651601" y="57729"/>
                  <a:pt x="661388" y="47828"/>
                  <a:pt x="673459" y="47828"/>
                </a:cubicBezTo>
                <a:close/>
                <a:moveTo>
                  <a:pt x="0" y="0"/>
                </a:moveTo>
                <a:cubicBezTo>
                  <a:pt x="0" y="0"/>
                  <a:pt x="0" y="0"/>
                  <a:pt x="603580" y="0"/>
                </a:cubicBezTo>
                <a:cubicBezTo>
                  <a:pt x="603580" y="0"/>
                  <a:pt x="603580" y="0"/>
                  <a:pt x="604804" y="0"/>
                </a:cubicBezTo>
                <a:cubicBezTo>
                  <a:pt x="619495" y="0"/>
                  <a:pt x="630514" y="11078"/>
                  <a:pt x="630514" y="25848"/>
                </a:cubicBezTo>
                <a:cubicBezTo>
                  <a:pt x="630514" y="40619"/>
                  <a:pt x="619495" y="51697"/>
                  <a:pt x="604804" y="51697"/>
                </a:cubicBezTo>
                <a:cubicBezTo>
                  <a:pt x="604804" y="51697"/>
                  <a:pt x="603580" y="51697"/>
                  <a:pt x="603580" y="51697"/>
                </a:cubicBezTo>
                <a:cubicBezTo>
                  <a:pt x="592561" y="52928"/>
                  <a:pt x="583991" y="61544"/>
                  <a:pt x="583991" y="72622"/>
                </a:cubicBezTo>
                <a:cubicBezTo>
                  <a:pt x="583991" y="84931"/>
                  <a:pt x="592561" y="93547"/>
                  <a:pt x="603580" y="93547"/>
                </a:cubicBezTo>
                <a:cubicBezTo>
                  <a:pt x="603580" y="93547"/>
                  <a:pt x="603580" y="93547"/>
                  <a:pt x="603580" y="94778"/>
                </a:cubicBezTo>
                <a:cubicBezTo>
                  <a:pt x="603580" y="94778"/>
                  <a:pt x="604804" y="94778"/>
                  <a:pt x="604804" y="94778"/>
                </a:cubicBezTo>
                <a:cubicBezTo>
                  <a:pt x="619495" y="94778"/>
                  <a:pt x="630514" y="105856"/>
                  <a:pt x="630514" y="120627"/>
                </a:cubicBezTo>
                <a:cubicBezTo>
                  <a:pt x="630514" y="134166"/>
                  <a:pt x="619495" y="145245"/>
                  <a:pt x="606028" y="146475"/>
                </a:cubicBezTo>
                <a:cubicBezTo>
                  <a:pt x="606028" y="146475"/>
                  <a:pt x="604804" y="146475"/>
                  <a:pt x="604804" y="146475"/>
                </a:cubicBezTo>
                <a:cubicBezTo>
                  <a:pt x="604804" y="146475"/>
                  <a:pt x="603580" y="146475"/>
                  <a:pt x="603580" y="146475"/>
                </a:cubicBezTo>
                <a:cubicBezTo>
                  <a:pt x="592561" y="146475"/>
                  <a:pt x="583991" y="156322"/>
                  <a:pt x="583991" y="167400"/>
                </a:cubicBezTo>
                <a:cubicBezTo>
                  <a:pt x="583991" y="178478"/>
                  <a:pt x="592561" y="187095"/>
                  <a:pt x="603580" y="188325"/>
                </a:cubicBezTo>
                <a:cubicBezTo>
                  <a:pt x="603580" y="188325"/>
                  <a:pt x="604804" y="188325"/>
                  <a:pt x="604804" y="188325"/>
                </a:cubicBezTo>
                <a:cubicBezTo>
                  <a:pt x="619495" y="188325"/>
                  <a:pt x="630514" y="200633"/>
                  <a:pt x="630514" y="214173"/>
                </a:cubicBezTo>
                <a:cubicBezTo>
                  <a:pt x="630514" y="228945"/>
                  <a:pt x="619495" y="241253"/>
                  <a:pt x="604804" y="241253"/>
                </a:cubicBezTo>
                <a:cubicBezTo>
                  <a:pt x="604804" y="241253"/>
                  <a:pt x="603580" y="240022"/>
                  <a:pt x="603580" y="240022"/>
                </a:cubicBezTo>
                <a:cubicBezTo>
                  <a:pt x="603580" y="240022"/>
                  <a:pt x="603580" y="240022"/>
                  <a:pt x="603580" y="241253"/>
                </a:cubicBezTo>
                <a:cubicBezTo>
                  <a:pt x="592561" y="241253"/>
                  <a:pt x="583991" y="251100"/>
                  <a:pt x="583991" y="262178"/>
                </a:cubicBezTo>
                <a:cubicBezTo>
                  <a:pt x="583991" y="273256"/>
                  <a:pt x="592561" y="281872"/>
                  <a:pt x="603580" y="283103"/>
                </a:cubicBezTo>
                <a:cubicBezTo>
                  <a:pt x="603580" y="283103"/>
                  <a:pt x="604804" y="283103"/>
                  <a:pt x="604804" y="283103"/>
                </a:cubicBezTo>
                <a:cubicBezTo>
                  <a:pt x="619495" y="283103"/>
                  <a:pt x="630514" y="294181"/>
                  <a:pt x="630514" y="308952"/>
                </a:cubicBezTo>
                <a:cubicBezTo>
                  <a:pt x="630514" y="323722"/>
                  <a:pt x="619495" y="334800"/>
                  <a:pt x="604804" y="334800"/>
                </a:cubicBezTo>
                <a:cubicBezTo>
                  <a:pt x="604804" y="334800"/>
                  <a:pt x="604804" y="334800"/>
                  <a:pt x="603580" y="334800"/>
                </a:cubicBezTo>
                <a:cubicBezTo>
                  <a:pt x="603580" y="334800"/>
                  <a:pt x="603580" y="334800"/>
                  <a:pt x="0" y="334800"/>
                </a:cubicBezTo>
                <a:cubicBezTo>
                  <a:pt x="0" y="334800"/>
                  <a:pt x="0" y="334800"/>
                  <a:pt x="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/>
              <a:t>02</a:t>
            </a:r>
            <a:endParaRPr lang="en-US"/>
          </a:p>
        </p:txBody>
      </p:sp>
      <p:pic>
        <p:nvPicPr>
          <p:cNvPr id="31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3081C181-E4A2-329F-AB25-402191B5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2A2FD3-CDA1-58D1-81C1-4112A0420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337" y="6234436"/>
            <a:ext cx="541791" cy="5431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2ECDDD-244A-004F-F1C8-7FF16F5BA054}"/>
              </a:ext>
            </a:extLst>
          </p:cNvPr>
          <p:cNvSpPr txBox="1"/>
          <p:nvPr/>
        </p:nvSpPr>
        <p:spPr>
          <a:xfrm>
            <a:off x="5596522" y="6406161"/>
            <a:ext cx="408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>
                <a:latin typeface="Encode Sans Expanded Black" panose="00000A05000000000000" pitchFamily="2" charset="0"/>
              </a:rPr>
              <a:t>10 minutes of </a:t>
            </a:r>
            <a:r>
              <a:rPr lang="fr-BE" err="1">
                <a:latin typeface="Encode Sans Expanded Black" panose="00000A05000000000000" pitchFamily="2" charset="0"/>
              </a:rPr>
              <a:t>preparation</a:t>
            </a:r>
            <a:endParaRPr lang="en-US">
              <a:latin typeface="Encode Sans Expanded Black" panose="00000A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6502-7F59-4ABC-B537-388454F6A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B5-4015-41D8-8843-D624BBB198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C02440-F9A8-4CD4-AD6D-F46B25174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341" y="1872661"/>
            <a:ext cx="10800000" cy="43627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/>
              <a:t>An employee leaves the company without being replaced. The operational leasing contract must therefore be terminated earlier. The compensation for early termination is very high</a:t>
            </a:r>
            <a:r>
              <a:rPr lang="fr-FR" sz="18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>
              <a:solidFill>
                <a:srgbClr val="333333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333333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Compensation is calculated by applying the formula: Restitution compensation = TR 0.38 X TD / (CD - 4)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333333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TR: total sum of the rents excluding VAT, for the contractual term as mentioned in the special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333333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TD: duration in months from the early termination date to the initial end date of contract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333333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CD: contractual duration in months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endParaRPr lang="fr-FR" sz="1800"/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fr-FR" sz="1800"/>
              <a:t>Possible solutions: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Analyse the possibilities of swapping with another (older) vehicle in the fleet, offering a lower termination cost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Explain that, regardless of how the vehicle is acquired, anticipated resale can result in a loss</a:t>
            </a:r>
            <a:endParaRPr lang="fr-FR" sz="180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3C8D5-3E7C-4D44-AC36-50D120F2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22" y="759336"/>
            <a:ext cx="10800000" cy="335964"/>
          </a:xfrm>
        </p:spPr>
        <p:txBody>
          <a:bodyPr/>
          <a:lstStyle/>
          <a:p>
            <a:r>
              <a:rPr lang="en-GB"/>
              <a:t>STEP 3 - presentation - respond to objections</a:t>
            </a:r>
            <a:endParaRPr lang="fr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F0A63-D1EF-2A02-0B23-9C47C50E3504}"/>
              </a:ext>
            </a:extLst>
          </p:cNvPr>
          <p:cNvSpPr txBox="1"/>
          <p:nvPr/>
        </p:nvSpPr>
        <p:spPr>
          <a:xfrm>
            <a:off x="6096000" y="1209492"/>
            <a:ext cx="611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>
                <a:latin typeface="+mj-lt"/>
              </a:rPr>
              <a:t>How do </a:t>
            </a:r>
            <a:r>
              <a:rPr lang="fr-BE" err="1">
                <a:latin typeface="+mj-lt"/>
              </a:rPr>
              <a:t>you</a:t>
            </a:r>
            <a:r>
              <a:rPr lang="fr-BE">
                <a:latin typeface="+mj-lt"/>
              </a:rPr>
              <a:t> </a:t>
            </a:r>
            <a:r>
              <a:rPr lang="fr-BE" err="1">
                <a:latin typeface="+mj-lt"/>
              </a:rPr>
              <a:t>answer</a:t>
            </a:r>
            <a:r>
              <a:rPr lang="fr-BE">
                <a:latin typeface="+mj-lt"/>
              </a:rPr>
              <a:t>?</a:t>
            </a:r>
          </a:p>
        </p:txBody>
      </p:sp>
      <p:pic>
        <p:nvPicPr>
          <p:cNvPr id="6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BD5FC12F-5ADA-92C9-0026-F17F2C42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A9E91E5-FDD5-4C16-38C2-B7C45A566D60}"/>
              </a:ext>
            </a:extLst>
          </p:cNvPr>
          <p:cNvSpPr/>
          <p:nvPr/>
        </p:nvSpPr>
        <p:spPr>
          <a:xfrm>
            <a:off x="958541" y="621749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7A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9" name="ZoneTexte 10">
            <a:extLst>
              <a:ext uri="{FF2B5EF4-FFF2-40B4-BE49-F238E27FC236}">
                <a16:creationId xmlns:a16="http://schemas.microsoft.com/office/drawing/2014/main" id="{3C49D581-D8A8-7816-66BF-08CA1BA4186B}"/>
              </a:ext>
            </a:extLst>
          </p:cNvPr>
          <p:cNvSpPr txBox="1"/>
          <p:nvPr/>
        </p:nvSpPr>
        <p:spPr>
          <a:xfrm>
            <a:off x="1145473" y="1112122"/>
            <a:ext cx="255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6133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6502-7F59-4ABC-B537-388454F6A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B5-4015-41D8-8843-D624BBB198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C02440-F9A8-4CD4-AD6D-F46B25174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716" y="2197599"/>
            <a:ext cx="10800000" cy="37013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/>
              <a:t>It is not always easy to predict the mileage of a vehicle in advance. There is a lack of visibility on the calculation of the mileage renegotiation</a:t>
            </a:r>
            <a:r>
              <a:rPr lang="fr-FR" sz="1800"/>
              <a:t>.</a:t>
            </a:r>
            <a:endParaRPr lang="fr-BE" sz="1800"/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Explain the calculation method: (see </a:t>
            </a:r>
            <a:r>
              <a:rPr lang="en-US" sz="140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LeaseCo</a:t>
            </a: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)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Presentation of the “Free” Operational Leasing (flexible mileage) and “</a:t>
            </a:r>
            <a:r>
              <a:rPr lang="en-US" sz="140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Templus</a:t>
            </a: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” Operational Leasing (flexible duration)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In standard operational leasing, swap vehicles between users (LCV for example)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In standard operational leasing, anticipate a mileage adapted to the actual situations (</a:t>
            </a:r>
            <a:r>
              <a:rPr lang="en-US" sz="140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individualised</a:t>
            </a: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)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Can be adapted as from the proposal</a:t>
            </a:r>
            <a:r>
              <a:rPr lang="fr-FR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 </a:t>
            </a:r>
            <a:endParaRPr lang="fr-FR" sz="14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/>
              </a:rPr>
              <a:t>	[</a:t>
            </a:r>
            <a:r>
              <a:rPr lang="fr-FR" sz="140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/>
              </a:rPr>
              <a:t>example</a:t>
            </a:r>
            <a:r>
              <a:rPr lang="fr-FR" sz="140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/>
              </a:rPr>
              <a:t> France - Country adaptation]</a:t>
            </a:r>
            <a:endParaRPr lang="en-US" sz="140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3C8D5-3E7C-4D44-AC36-50D120F2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22" y="759336"/>
            <a:ext cx="10800000" cy="335964"/>
          </a:xfrm>
        </p:spPr>
        <p:txBody>
          <a:bodyPr/>
          <a:lstStyle/>
          <a:p>
            <a:r>
              <a:rPr lang="en-GB"/>
              <a:t>STEP 3 - presentation - respond to objections</a:t>
            </a:r>
            <a:endParaRPr lang="fr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E8905-0DEA-221F-0B0C-5E0D4E8F175D}"/>
              </a:ext>
            </a:extLst>
          </p:cNvPr>
          <p:cNvSpPr txBox="1"/>
          <p:nvPr/>
        </p:nvSpPr>
        <p:spPr>
          <a:xfrm>
            <a:off x="6096000" y="1209492"/>
            <a:ext cx="611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>
                <a:latin typeface="+mj-lt"/>
              </a:rPr>
              <a:t>How do </a:t>
            </a:r>
            <a:r>
              <a:rPr lang="fr-BE" err="1">
                <a:latin typeface="+mj-lt"/>
              </a:rPr>
              <a:t>you</a:t>
            </a:r>
            <a:r>
              <a:rPr lang="fr-BE">
                <a:latin typeface="+mj-lt"/>
              </a:rPr>
              <a:t> </a:t>
            </a:r>
            <a:r>
              <a:rPr lang="fr-BE" err="1">
                <a:latin typeface="+mj-lt"/>
              </a:rPr>
              <a:t>answer</a:t>
            </a:r>
            <a:r>
              <a:rPr lang="fr-BE">
                <a:latin typeface="+mj-lt"/>
              </a:rPr>
              <a:t>?</a:t>
            </a:r>
          </a:p>
        </p:txBody>
      </p:sp>
      <p:pic>
        <p:nvPicPr>
          <p:cNvPr id="8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304AC0F5-8C52-29A9-DA8B-C5926CF77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323CB1-6952-87F6-B152-3D5426438981}"/>
              </a:ext>
            </a:extLst>
          </p:cNvPr>
          <p:cNvSpPr/>
          <p:nvPr/>
        </p:nvSpPr>
        <p:spPr>
          <a:xfrm>
            <a:off x="958541" y="621749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7A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6FB82DA0-3AF3-5338-3D04-7F2DEE18DC48}"/>
              </a:ext>
            </a:extLst>
          </p:cNvPr>
          <p:cNvSpPr txBox="1"/>
          <p:nvPr/>
        </p:nvSpPr>
        <p:spPr>
          <a:xfrm>
            <a:off x="1145473" y="1112122"/>
            <a:ext cx="255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13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6502-7F59-4ABC-B537-388454F6A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B5-4015-41D8-8843-D624BBB198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FC733A80-9BE9-06CF-91D1-91B5BC2D8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8578" y="2244223"/>
            <a:ext cx="10800000" cy="36993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If the engine breaks down due to a lack of oil, the major repair costs are not covered by the leasing contract and are re-billed. What is the use of delegating the management to a leasing company and of opting for an "all-inclusive" offer?</a:t>
            </a:r>
            <a:endParaRPr lang="fr-FR" sz="1800"/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Encode Sans Expanded" panose="00000505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Give users a copy of the driver's guide (checking levels, warning lights, etc.)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Encode Sans Expanded" panose="00000505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Remind the Fleet Manager of the cases not covered by the service and maintenance contract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Encode Sans Expanded" panose="00000505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Present the features and benefits of </a:t>
            </a:r>
            <a:r>
              <a:rPr lang="en-US" sz="1400" err="1">
                <a:solidFill>
                  <a:schemeClr val="tx1"/>
                </a:solidFill>
                <a:latin typeface="Encode Sans Expanded" panose="00000505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Interparc</a:t>
            </a:r>
            <a:r>
              <a:rPr lang="en-US" sz="1400">
                <a:solidFill>
                  <a:schemeClr val="tx1"/>
                </a:solidFill>
                <a:latin typeface="Encode Sans Expanded" panose="00000505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Connect Fleet and the packs</a:t>
            </a:r>
            <a:endParaRPr lang="fr-BE" sz="18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D2C2A9-E0C6-9940-0525-405320EA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604" y="708811"/>
            <a:ext cx="10800000" cy="335964"/>
          </a:xfrm>
        </p:spPr>
        <p:txBody>
          <a:bodyPr/>
          <a:lstStyle/>
          <a:p>
            <a:r>
              <a:rPr lang="en-GB"/>
              <a:t>STEP 3 - presentation - respond to objections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FCD09-ABA6-0169-AB66-F35BF85FC399}"/>
              </a:ext>
            </a:extLst>
          </p:cNvPr>
          <p:cNvSpPr txBox="1"/>
          <p:nvPr/>
        </p:nvSpPr>
        <p:spPr>
          <a:xfrm>
            <a:off x="6096000" y="1209492"/>
            <a:ext cx="611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>
                <a:latin typeface="+mj-lt"/>
              </a:rPr>
              <a:t>How do </a:t>
            </a:r>
            <a:r>
              <a:rPr lang="fr-BE" err="1">
                <a:latin typeface="+mj-lt"/>
              </a:rPr>
              <a:t>you</a:t>
            </a:r>
            <a:r>
              <a:rPr lang="fr-BE">
                <a:latin typeface="+mj-lt"/>
              </a:rPr>
              <a:t> </a:t>
            </a:r>
            <a:r>
              <a:rPr lang="fr-BE" err="1">
                <a:latin typeface="+mj-lt"/>
              </a:rPr>
              <a:t>respond</a:t>
            </a:r>
            <a:r>
              <a:rPr lang="fr-BE">
                <a:latin typeface="+mj-lt"/>
              </a:rPr>
              <a:t>?</a:t>
            </a:r>
          </a:p>
        </p:txBody>
      </p:sp>
      <p:pic>
        <p:nvPicPr>
          <p:cNvPr id="10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0F62F90E-BFA8-33CE-6F68-6C6C0DE9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B451ABF-BF30-F195-4D45-53155DF02F55}"/>
              </a:ext>
            </a:extLst>
          </p:cNvPr>
          <p:cNvSpPr/>
          <p:nvPr/>
        </p:nvSpPr>
        <p:spPr>
          <a:xfrm>
            <a:off x="958541" y="621749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7A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42BF9551-2A28-6ABC-F9B1-4DAA8B211933}"/>
              </a:ext>
            </a:extLst>
          </p:cNvPr>
          <p:cNvSpPr txBox="1"/>
          <p:nvPr/>
        </p:nvSpPr>
        <p:spPr>
          <a:xfrm>
            <a:off x="1145473" y="1112122"/>
            <a:ext cx="255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8026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3B7B0D-486C-C06C-31DE-F40684591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0BC81-DB54-97ED-20C6-ED57908788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1A945-9FA1-AE81-74A2-0949956919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36</a:t>
            </a:fld>
            <a:endParaRPr lang="en-US" b="0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16AEE9-750F-4CFC-FAA9-0EC6C7F6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3 - presentation: the benefits of the captive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3B2BACD-D9A8-5311-C2AF-216E1002412E}"/>
              </a:ext>
            </a:extLst>
          </p:cNvPr>
          <p:cNvSpPr/>
          <p:nvPr/>
        </p:nvSpPr>
        <p:spPr>
          <a:xfrm>
            <a:off x="747321" y="1023231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7A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6A4BFB-FBD0-D08D-450D-0FA734983991}"/>
              </a:ext>
            </a:extLst>
          </p:cNvPr>
          <p:cNvSpPr/>
          <p:nvPr/>
        </p:nvSpPr>
        <p:spPr>
          <a:xfrm>
            <a:off x="745716" y="2084740"/>
            <a:ext cx="4883874" cy="4066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13" name="ZoneTexte 10">
            <a:extLst>
              <a:ext uri="{FF2B5EF4-FFF2-40B4-BE49-F238E27FC236}">
                <a16:creationId xmlns:a16="http://schemas.microsoft.com/office/drawing/2014/main" id="{E2CBAC6F-2E93-A868-5AC0-2257C048BEAE}"/>
              </a:ext>
            </a:extLst>
          </p:cNvPr>
          <p:cNvSpPr txBox="1"/>
          <p:nvPr/>
        </p:nvSpPr>
        <p:spPr>
          <a:xfrm>
            <a:off x="934253" y="1513604"/>
            <a:ext cx="255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1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CBD0496C-EBA1-2759-D49B-F2C40BE90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4252" y="2303759"/>
            <a:ext cx="4695337" cy="2557802"/>
          </a:xfrm>
        </p:spPr>
        <p:txBody>
          <a:bodyPr/>
          <a:lstStyle/>
          <a:p>
            <a:pPr marL="215900" lvl="2"/>
            <a:r>
              <a:rPr lang="en-US" sz="1600">
                <a:solidFill>
                  <a:schemeClr val="tx2"/>
                </a:solidFill>
                <a:latin typeface="+mj-lt"/>
              </a:rPr>
              <a:t>3 advantages of the captive</a:t>
            </a:r>
            <a:endParaRPr lang="fr-FR" sz="1600">
              <a:solidFill>
                <a:schemeClr val="tx2"/>
              </a:solidFill>
              <a:latin typeface="+mj-lt"/>
            </a:endParaRPr>
          </a:p>
          <a:p>
            <a:pPr marL="215900" lvl="2"/>
            <a:endParaRPr lang="fr-FR" sz="1600">
              <a:solidFill>
                <a:schemeClr val="tx2"/>
              </a:solidFill>
              <a:latin typeface="+mj-lt"/>
            </a:endParaRPr>
          </a:p>
          <a:p>
            <a:endParaRPr lang="fr-BE"/>
          </a:p>
          <a:p>
            <a:endParaRPr lang="en-US"/>
          </a:p>
        </p:txBody>
      </p:sp>
      <p:pic>
        <p:nvPicPr>
          <p:cNvPr id="17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FDD9AA8D-CA24-5186-2D82-60BA1D5F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8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6502-7F59-4ABC-B537-388454F6A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3937"/>
            <a:ext cx="9683261" cy="335964"/>
          </a:xfrm>
        </p:spPr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B5-4015-41D8-8843-D624BBB198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3C8D5-3E7C-4D44-AC36-50D120F2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22" y="759336"/>
            <a:ext cx="10800000" cy="335964"/>
          </a:xfrm>
        </p:spPr>
        <p:txBody>
          <a:bodyPr/>
          <a:lstStyle/>
          <a:p>
            <a:r>
              <a:rPr lang="en-US"/>
              <a:t>STEP 3 - presentation - respond to objections</a:t>
            </a:r>
            <a:endParaRPr lang="fr-BE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FC733A80-9BE9-06CF-91D1-91B5BC2D8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8578" y="2244223"/>
            <a:ext cx="10800000" cy="36993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End-of-contract repair costs may be excessive and lack transparency. These charges have not been budgeted for.</a:t>
            </a:r>
            <a:endParaRPr lang="fr-FR" sz="1800"/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Encode Sans Expanded"/>
                <a:ea typeface="Times New Roman" panose="02020603050405020304" pitchFamily="18" charset="0"/>
                <a:cs typeface="Arial"/>
              </a:rPr>
              <a:t>Explain the return procedure and give drivers the return guide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Encode Sans Expanded"/>
                <a:ea typeface="Times New Roman" panose="02020603050405020304" pitchFamily="18" charset="0"/>
                <a:cs typeface="Arial"/>
              </a:rPr>
              <a:t>Propose to check the general state of the vehicles together in the near future (audit)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>
                <a:solidFill>
                  <a:schemeClr val="tx1"/>
                </a:solidFill>
                <a:latin typeface="Encode Sans Expanded"/>
                <a:ea typeface="Times New Roman" panose="02020603050405020304" pitchFamily="18" charset="0"/>
                <a:cs typeface="Arial"/>
              </a:rPr>
              <a:t>Propose the “Restitution Pass” option, which allows them to control their budget from the beginning to the end of the contract 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err="1">
                <a:solidFill>
                  <a:schemeClr val="tx1"/>
                </a:solidFill>
                <a:latin typeface="Encode Sans Expanded"/>
                <a:ea typeface="Times New Roman" panose="02020603050405020304" pitchFamily="18" charset="0"/>
                <a:cs typeface="Arial"/>
              </a:rPr>
              <a:t>Organise</a:t>
            </a:r>
            <a:r>
              <a:rPr lang="en-US" sz="1400">
                <a:solidFill>
                  <a:schemeClr val="tx1"/>
                </a:solidFill>
                <a:latin typeface="Encode Sans Expanded"/>
                <a:ea typeface="Times New Roman" panose="02020603050405020304" pitchFamily="18" charset="0"/>
                <a:cs typeface="Arial"/>
              </a:rPr>
              <a:t> pre-return meetings - 1 month before the return</a:t>
            </a:r>
            <a:endParaRPr lang="fr-FR" sz="1400">
              <a:solidFill>
                <a:schemeClr val="tx1"/>
              </a:solidFill>
              <a:latin typeface="Encode Sans Expanded"/>
              <a:ea typeface="Times New Roman" panose="02020603050405020304" pitchFamily="18" charset="0"/>
              <a:cs typeface="Arial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endParaRPr lang="fr-FR" sz="1400">
              <a:solidFill>
                <a:schemeClr val="tx1"/>
              </a:solidFill>
              <a:effectLst/>
              <a:latin typeface="Encode Sans Expanded"/>
              <a:ea typeface="Times New Roman" panose="02020603050405020304" pitchFamily="18" charset="0"/>
              <a:cs typeface="Arial"/>
            </a:endParaRPr>
          </a:p>
          <a:p>
            <a:endParaRPr lang="fr-BE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DB3E1ED-30DD-D95E-1332-205BA3A830BD}"/>
              </a:ext>
            </a:extLst>
          </p:cNvPr>
          <p:cNvSpPr/>
          <p:nvPr/>
        </p:nvSpPr>
        <p:spPr>
          <a:xfrm>
            <a:off x="953754" y="678810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6" name="ZoneTexte 21">
            <a:extLst>
              <a:ext uri="{FF2B5EF4-FFF2-40B4-BE49-F238E27FC236}">
                <a16:creationId xmlns:a16="http://schemas.microsoft.com/office/drawing/2014/main" id="{5AC37BE2-F5F3-0C10-6E2F-A88DE7AB58F4}"/>
              </a:ext>
            </a:extLst>
          </p:cNvPr>
          <p:cNvSpPr txBox="1"/>
          <p:nvPr/>
        </p:nvSpPr>
        <p:spPr>
          <a:xfrm>
            <a:off x="745716" y="1152342"/>
            <a:ext cx="335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2F9B8-C3E6-431E-8C9B-3815BE4D3C7B}"/>
              </a:ext>
            </a:extLst>
          </p:cNvPr>
          <p:cNvSpPr txBox="1"/>
          <p:nvPr/>
        </p:nvSpPr>
        <p:spPr>
          <a:xfrm>
            <a:off x="6096000" y="1209492"/>
            <a:ext cx="611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>
                <a:latin typeface="+mj-lt"/>
              </a:rPr>
              <a:t>How do </a:t>
            </a:r>
            <a:r>
              <a:rPr lang="fr-BE" err="1">
                <a:latin typeface="+mj-lt"/>
              </a:rPr>
              <a:t>you</a:t>
            </a:r>
            <a:r>
              <a:rPr lang="fr-BE">
                <a:latin typeface="+mj-lt"/>
              </a:rPr>
              <a:t> </a:t>
            </a:r>
            <a:r>
              <a:rPr lang="fr-BE" err="1">
                <a:latin typeface="+mj-lt"/>
              </a:rPr>
              <a:t>answer</a:t>
            </a:r>
            <a:r>
              <a:rPr lang="fr-BE">
                <a:latin typeface="+mj-lt"/>
              </a:rPr>
              <a:t>?</a:t>
            </a:r>
          </a:p>
        </p:txBody>
      </p:sp>
      <p:pic>
        <p:nvPicPr>
          <p:cNvPr id="10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92A3D14E-1E4D-543D-8951-9A2C2A334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54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6502-7F59-4ABC-B537-388454F6A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B5-4015-41D8-8843-D624BBB198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3C8D5-3E7C-4D44-AC36-50D120F2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22" y="759336"/>
            <a:ext cx="10800000" cy="335964"/>
          </a:xfrm>
        </p:spPr>
        <p:txBody>
          <a:bodyPr/>
          <a:lstStyle/>
          <a:p>
            <a:r>
              <a:rPr lang="en-US"/>
              <a:t>STEP 3 - presentation - respond to objections</a:t>
            </a:r>
            <a:endParaRPr lang="fr-BE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85CCFF48-20CE-D2BB-EAA1-AE1C00086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716" y="2302209"/>
            <a:ext cx="10800000" cy="32718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At the end of the contract, extra </a:t>
            </a:r>
            <a:r>
              <a:rPr lang="en-US" sz="1800" err="1"/>
              <a:t>kilometres</a:t>
            </a:r>
            <a:r>
              <a:rPr lang="en-US" sz="1800"/>
              <a:t> are charged for, but not-driven kms are not reimbursed. The same applies to unused </a:t>
            </a:r>
            <a:r>
              <a:rPr lang="en-US" sz="1800" err="1"/>
              <a:t>tyres</a:t>
            </a:r>
            <a:r>
              <a:rPr lang="en-US" sz="1800"/>
              <a:t>: they are not reimbursed and there are no plans to transfer them to another vehicle.</a:t>
            </a:r>
            <a:endParaRPr lang="fr-FR" sz="1800"/>
          </a:p>
          <a:p>
            <a:endParaRPr lang="fr-FR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Present “Free Distance” Operational Leasing (reimbursement of unused km)</a:t>
            </a:r>
            <a:endParaRPr lang="fr-FR" sz="1800"/>
          </a:p>
          <a:p>
            <a:endParaRPr lang="fr-FR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318E5DC-6A34-22F3-9A9F-5E05C729BF77}"/>
              </a:ext>
            </a:extLst>
          </p:cNvPr>
          <p:cNvSpPr/>
          <p:nvPr/>
        </p:nvSpPr>
        <p:spPr>
          <a:xfrm>
            <a:off x="953754" y="678810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6" name="ZoneTexte 21">
            <a:extLst>
              <a:ext uri="{FF2B5EF4-FFF2-40B4-BE49-F238E27FC236}">
                <a16:creationId xmlns:a16="http://schemas.microsoft.com/office/drawing/2014/main" id="{45649981-A5F0-9640-5776-69608F2EB747}"/>
              </a:ext>
            </a:extLst>
          </p:cNvPr>
          <p:cNvSpPr txBox="1"/>
          <p:nvPr/>
        </p:nvSpPr>
        <p:spPr>
          <a:xfrm>
            <a:off x="745716" y="1152342"/>
            <a:ext cx="335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6D02C-1626-3964-AE5E-7C1DAE8E930B}"/>
              </a:ext>
            </a:extLst>
          </p:cNvPr>
          <p:cNvSpPr txBox="1"/>
          <p:nvPr/>
        </p:nvSpPr>
        <p:spPr>
          <a:xfrm>
            <a:off x="6096000" y="1209492"/>
            <a:ext cx="611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>
                <a:latin typeface="+mj-lt"/>
              </a:rPr>
              <a:t>How do </a:t>
            </a:r>
            <a:r>
              <a:rPr lang="fr-BE" err="1">
                <a:latin typeface="+mj-lt"/>
              </a:rPr>
              <a:t>you</a:t>
            </a:r>
            <a:r>
              <a:rPr lang="fr-BE">
                <a:latin typeface="+mj-lt"/>
              </a:rPr>
              <a:t> </a:t>
            </a:r>
            <a:r>
              <a:rPr lang="fr-BE" err="1">
                <a:latin typeface="+mj-lt"/>
              </a:rPr>
              <a:t>answer</a:t>
            </a:r>
            <a:r>
              <a:rPr lang="fr-BE">
                <a:latin typeface="+mj-lt"/>
              </a:rPr>
              <a:t>?</a:t>
            </a:r>
          </a:p>
        </p:txBody>
      </p:sp>
      <p:pic>
        <p:nvPicPr>
          <p:cNvPr id="9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8756DF63-9192-02D9-79AB-A9F7B6878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22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6502-7F59-4ABC-B537-388454F6A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B5-4015-41D8-8843-D624BBB198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3C8D5-3E7C-4D44-AC36-50D120F2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22" y="759336"/>
            <a:ext cx="10800000" cy="335964"/>
          </a:xfrm>
        </p:spPr>
        <p:txBody>
          <a:bodyPr/>
          <a:lstStyle/>
          <a:p>
            <a:r>
              <a:rPr lang="en-US"/>
              <a:t>STEP 3 - presentation - respond to objections</a:t>
            </a:r>
            <a:endParaRPr lang="fr-BE"/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85CCFF48-20CE-D2BB-EAA1-AE1C00086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716" y="2302209"/>
            <a:ext cx="10800000" cy="32718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Less tax flexibility, no increased first rent</a:t>
            </a:r>
            <a:endParaRPr lang="fr-FR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Unlike other leasing companies, the </a:t>
            </a:r>
            <a:r>
              <a:rPr lang="en-US" sz="140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LeaseCo</a:t>
            </a: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 allows the payment of a higher first rent.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Insist on the fact that, in terms of VAT, the operational leasing allows you to pay less VAT than for a financial leasing (no VAT on the residual value)</a:t>
            </a:r>
            <a:endParaRPr lang="fr-FR" sz="1400"/>
          </a:p>
          <a:p>
            <a:endParaRPr lang="fr-FR" sz="1800"/>
          </a:p>
          <a:p>
            <a:endParaRPr lang="fr-FR" sz="18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318E5DC-6A34-22F3-9A9F-5E05C729BF77}"/>
              </a:ext>
            </a:extLst>
          </p:cNvPr>
          <p:cNvSpPr/>
          <p:nvPr/>
        </p:nvSpPr>
        <p:spPr>
          <a:xfrm>
            <a:off x="953754" y="678810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6" name="ZoneTexte 21">
            <a:extLst>
              <a:ext uri="{FF2B5EF4-FFF2-40B4-BE49-F238E27FC236}">
                <a16:creationId xmlns:a16="http://schemas.microsoft.com/office/drawing/2014/main" id="{45649981-A5F0-9640-5776-69608F2EB747}"/>
              </a:ext>
            </a:extLst>
          </p:cNvPr>
          <p:cNvSpPr txBox="1"/>
          <p:nvPr/>
        </p:nvSpPr>
        <p:spPr>
          <a:xfrm>
            <a:off x="745716" y="1152342"/>
            <a:ext cx="335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6D02C-1626-3964-AE5E-7C1DAE8E930B}"/>
              </a:ext>
            </a:extLst>
          </p:cNvPr>
          <p:cNvSpPr txBox="1"/>
          <p:nvPr/>
        </p:nvSpPr>
        <p:spPr>
          <a:xfrm>
            <a:off x="6096000" y="1209492"/>
            <a:ext cx="611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>
                <a:latin typeface="+mj-lt"/>
              </a:rPr>
              <a:t>How do </a:t>
            </a:r>
            <a:r>
              <a:rPr lang="fr-BE" err="1">
                <a:latin typeface="+mj-lt"/>
              </a:rPr>
              <a:t>you</a:t>
            </a:r>
            <a:r>
              <a:rPr lang="fr-BE">
                <a:latin typeface="+mj-lt"/>
              </a:rPr>
              <a:t> </a:t>
            </a:r>
            <a:r>
              <a:rPr lang="fr-BE" err="1">
                <a:latin typeface="+mj-lt"/>
              </a:rPr>
              <a:t>answer</a:t>
            </a:r>
            <a:r>
              <a:rPr lang="fr-BE">
                <a:latin typeface="+mj-lt"/>
              </a:rPr>
              <a:t>?</a:t>
            </a:r>
          </a:p>
        </p:txBody>
      </p:sp>
      <p:pic>
        <p:nvPicPr>
          <p:cNvPr id="9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8756DF63-9192-02D9-79AB-A9F7B6878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6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5EFFDF-E88A-624F-901B-1011595D5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introduction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/>
              <a:t>Virtual </a:t>
            </a:r>
            <a:r>
              <a:rPr lang="fr-FR" err="1"/>
              <a:t>classroom</a:t>
            </a:r>
            <a:r>
              <a:rPr lang="fr-FR"/>
              <a:t> </a:t>
            </a:r>
            <a:r>
              <a:rPr lang="fr-FR" err="1"/>
              <a:t>environment</a:t>
            </a:r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1470149" y="1096962"/>
            <a:ext cx="9441691" cy="5300123"/>
            <a:chOff x="1252464" y="820790"/>
            <a:chExt cx="9441691" cy="567953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"/>
            <a:stretch/>
          </p:blipFill>
          <p:spPr>
            <a:xfrm>
              <a:off x="1252464" y="820790"/>
              <a:ext cx="9441691" cy="5679536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/>
            </p:cNvPicPr>
            <p:nvPr/>
          </p:nvPicPr>
          <p:blipFill rotWithShape="1">
            <a:blip r:embed="rId4"/>
            <a:srcRect t="-1" r="27547" b="-10422"/>
            <a:stretch/>
          </p:blipFill>
          <p:spPr>
            <a:xfrm>
              <a:off x="8373991" y="4036400"/>
              <a:ext cx="2298000" cy="215438"/>
            </a:xfrm>
            <a:prstGeom prst="rect">
              <a:avLst/>
            </a:prstGeom>
          </p:spPr>
        </p:pic>
        <p:pic>
          <p:nvPicPr>
            <p:cNvPr id="17" name="Grafik 6"/>
            <p:cNvPicPr>
              <a:picLocks noChangeAspect="1"/>
            </p:cNvPicPr>
            <p:nvPr/>
          </p:nvPicPr>
          <p:blipFill rotWithShape="1">
            <a:blip r:embed="rId5"/>
            <a:srcRect l="3524" t="1975" r="76164" b="70438"/>
            <a:stretch/>
          </p:blipFill>
          <p:spPr>
            <a:xfrm>
              <a:off x="5045864" y="843513"/>
              <a:ext cx="3192731" cy="2619677"/>
            </a:xfrm>
            <a:prstGeom prst="rect">
              <a:avLst/>
            </a:prstGeom>
          </p:spPr>
        </p:pic>
        <p:pic>
          <p:nvPicPr>
            <p:cNvPr id="18" name="Grafik 5"/>
            <p:cNvPicPr>
              <a:picLocks noChangeAspect="1"/>
            </p:cNvPicPr>
            <p:nvPr/>
          </p:nvPicPr>
          <p:blipFill rotWithShape="1">
            <a:blip r:embed="rId6"/>
            <a:srcRect l="3420" t="2148" r="79809" b="83542"/>
            <a:stretch/>
          </p:blipFill>
          <p:spPr>
            <a:xfrm>
              <a:off x="1615816" y="822128"/>
              <a:ext cx="3066695" cy="1580966"/>
            </a:xfrm>
            <a:prstGeom prst="rect">
              <a:avLst/>
            </a:prstGeom>
          </p:spPr>
        </p:pic>
        <p:grpSp>
          <p:nvGrpSpPr>
            <p:cNvPr id="19" name="Groupe 18"/>
            <p:cNvGrpSpPr/>
            <p:nvPr/>
          </p:nvGrpSpPr>
          <p:grpSpPr>
            <a:xfrm>
              <a:off x="3905885" y="3893980"/>
              <a:ext cx="4427073" cy="2175557"/>
              <a:chOff x="3916083" y="3903947"/>
              <a:chExt cx="4438632" cy="2181237"/>
            </a:xfrm>
          </p:grpSpPr>
          <p:pic>
            <p:nvPicPr>
              <p:cNvPr id="20" name="Grafik 4"/>
              <p:cNvPicPr>
                <a:picLocks noChangeAspect="1"/>
              </p:cNvPicPr>
              <p:nvPr/>
            </p:nvPicPr>
            <p:blipFill rotWithShape="1">
              <a:blip r:embed="rId7"/>
              <a:srcRect r="2391" b="46125"/>
              <a:stretch/>
            </p:blipFill>
            <p:spPr>
              <a:xfrm>
                <a:off x="3916083" y="3903947"/>
                <a:ext cx="4417894" cy="2181237"/>
              </a:xfrm>
              <a:prstGeom prst="rect">
                <a:avLst/>
              </a:prstGeom>
            </p:spPr>
          </p:pic>
          <p:pic>
            <p:nvPicPr>
              <p:cNvPr id="21" name="Image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0411" y="5573511"/>
                <a:ext cx="3548571" cy="216000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/>
              </p:cNvPicPr>
              <p:nvPr/>
            </p:nvPicPr>
            <p:blipFill rotWithShape="1">
              <a:blip r:embed="rId8"/>
              <a:srcRect r="9993" b="8503"/>
              <a:stretch/>
            </p:blipFill>
            <p:spPr>
              <a:xfrm>
                <a:off x="7130715" y="5573511"/>
                <a:ext cx="1224000" cy="216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76541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3B7B0D-486C-C06C-31DE-F40684591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0BC81-DB54-97ED-20C6-ED57908788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1A945-9FA1-AE81-74A2-0949956919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40</a:t>
            </a:fld>
            <a:endParaRPr lang="en-US" b="0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16AEE9-750F-4CFC-FAA9-0EC6C7F6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3 - presentation: the benefits of the captive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82D454C-55B1-1078-FE00-DD6ED27D89EF}"/>
              </a:ext>
            </a:extLst>
          </p:cNvPr>
          <p:cNvSpPr/>
          <p:nvPr/>
        </p:nvSpPr>
        <p:spPr>
          <a:xfrm>
            <a:off x="6096000" y="1011201"/>
            <a:ext cx="4883874" cy="1073539"/>
          </a:xfrm>
          <a:custGeom>
            <a:avLst/>
            <a:gdLst>
              <a:gd name="connsiteX0" fmla="*/ 237286 w 3613524"/>
              <a:gd name="connsiteY0" fmla="*/ 0 h 989350"/>
              <a:gd name="connsiteX1" fmla="*/ 992804 w 3613524"/>
              <a:gd name="connsiteY1" fmla="*/ 0 h 989350"/>
              <a:gd name="connsiteX2" fmla="*/ 1125473 w 3613524"/>
              <a:gd name="connsiteY2" fmla="*/ 40525 h 989350"/>
              <a:gd name="connsiteX3" fmla="*/ 1135614 w 3613524"/>
              <a:gd name="connsiteY3" fmla="*/ 48892 h 989350"/>
              <a:gd name="connsiteX4" fmla="*/ 1135541 w 3613524"/>
              <a:gd name="connsiteY4" fmla="*/ 44814 h 989350"/>
              <a:gd name="connsiteX5" fmla="*/ 1459647 w 3613524"/>
              <a:gd name="connsiteY5" fmla="*/ 284813 h 989350"/>
              <a:gd name="connsiteX6" fmla="*/ 3372657 w 3613524"/>
              <a:gd name="connsiteY6" fmla="*/ 284813 h 989350"/>
              <a:gd name="connsiteX7" fmla="*/ 3613524 w 3613524"/>
              <a:gd name="connsiteY7" fmla="*/ 525680 h 989350"/>
              <a:gd name="connsiteX8" fmla="*/ 3613524 w 3613524"/>
              <a:gd name="connsiteY8" fmla="*/ 989349 h 989350"/>
              <a:gd name="connsiteX9" fmla="*/ 1230090 w 3613524"/>
              <a:gd name="connsiteY9" fmla="*/ 989349 h 989350"/>
              <a:gd name="connsiteX10" fmla="*/ 1230090 w 3613524"/>
              <a:gd name="connsiteY10" fmla="*/ 989350 h 989350"/>
              <a:gd name="connsiteX11" fmla="*/ 0 w 3613524"/>
              <a:gd name="connsiteY11" fmla="*/ 989350 h 989350"/>
              <a:gd name="connsiteX12" fmla="*/ 0 w 3613524"/>
              <a:gd name="connsiteY12" fmla="*/ 237286 h 989350"/>
              <a:gd name="connsiteX13" fmla="*/ 237286 w 3613524"/>
              <a:gd name="connsiteY13" fmla="*/ 0 h 9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524" h="989350">
                <a:moveTo>
                  <a:pt x="237286" y="0"/>
                </a:moveTo>
                <a:lnTo>
                  <a:pt x="992804" y="0"/>
                </a:lnTo>
                <a:cubicBezTo>
                  <a:pt x="1041947" y="0"/>
                  <a:pt x="1087601" y="14940"/>
                  <a:pt x="1125473" y="40525"/>
                </a:cubicBezTo>
                <a:lnTo>
                  <a:pt x="1135614" y="48892"/>
                </a:lnTo>
                <a:lnTo>
                  <a:pt x="1135541" y="44814"/>
                </a:lnTo>
                <a:cubicBezTo>
                  <a:pt x="1232835" y="123732"/>
                  <a:pt x="1265388" y="290851"/>
                  <a:pt x="1459647" y="284813"/>
                </a:cubicBezTo>
                <a:lnTo>
                  <a:pt x="3372657" y="284813"/>
                </a:lnTo>
                <a:cubicBezTo>
                  <a:pt x="3505684" y="284813"/>
                  <a:pt x="3613524" y="392653"/>
                  <a:pt x="3613524" y="525680"/>
                </a:cubicBezTo>
                <a:lnTo>
                  <a:pt x="3613524" y="989349"/>
                </a:lnTo>
                <a:lnTo>
                  <a:pt x="1230090" y="989349"/>
                </a:lnTo>
                <a:lnTo>
                  <a:pt x="1230090" y="989350"/>
                </a:lnTo>
                <a:lnTo>
                  <a:pt x="0" y="989350"/>
                </a:lnTo>
                <a:lnTo>
                  <a:pt x="0" y="237286"/>
                </a:lnTo>
                <a:cubicBezTo>
                  <a:pt x="0" y="106237"/>
                  <a:pt x="106237" y="0"/>
                  <a:pt x="23728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4EE162-519E-FA1E-CC6E-67FE89B6561D}"/>
              </a:ext>
            </a:extLst>
          </p:cNvPr>
          <p:cNvSpPr/>
          <p:nvPr/>
        </p:nvSpPr>
        <p:spPr>
          <a:xfrm>
            <a:off x="6094395" y="2072711"/>
            <a:ext cx="4883874" cy="4066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160">
              <a:latin typeface="Encode Sans Expanded Light" pitchFamily="2" charset="0"/>
              <a:cs typeface="Arial" panose="020B0604020202020204" pitchFamily="34" charset="0"/>
            </a:endParaRPr>
          </a:p>
        </p:txBody>
      </p:sp>
      <p:sp>
        <p:nvSpPr>
          <p:cNvPr id="14" name="ZoneTexte 21">
            <a:extLst>
              <a:ext uri="{FF2B5EF4-FFF2-40B4-BE49-F238E27FC236}">
                <a16:creationId xmlns:a16="http://schemas.microsoft.com/office/drawing/2014/main" id="{E50F4B0D-02CB-970C-324B-5397D2AF6206}"/>
              </a:ext>
            </a:extLst>
          </p:cNvPr>
          <p:cNvSpPr txBox="1"/>
          <p:nvPr/>
        </p:nvSpPr>
        <p:spPr>
          <a:xfrm>
            <a:off x="6237566" y="1501574"/>
            <a:ext cx="3350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err="1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Subgroup</a:t>
            </a:r>
            <a:r>
              <a:rPr lang="fr-BE" sz="2000">
                <a:solidFill>
                  <a:schemeClr val="bg1"/>
                </a:solidFill>
                <a:latin typeface="Encode Sans Expanded Black" panose="00000A05000000000000" pitchFamily="2" charset="0"/>
                <a:cs typeface="Audi Type Wide Normal" panose="000B0504040202020203" pitchFamily="34" charset="0"/>
              </a:rPr>
              <a:t>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A170330-B78A-733B-1B08-0AA5DA2F5FAB}"/>
              </a:ext>
            </a:extLst>
          </p:cNvPr>
          <p:cNvSpPr txBox="1">
            <a:spLocks/>
          </p:cNvSpPr>
          <p:nvPr/>
        </p:nvSpPr>
        <p:spPr>
          <a:xfrm>
            <a:off x="6349136" y="2231349"/>
            <a:ext cx="4334103" cy="2035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lvl="2"/>
            <a:r>
              <a:rPr lang="en-US" sz="1600">
                <a:solidFill>
                  <a:schemeClr val="tx2"/>
                </a:solidFill>
                <a:latin typeface="+mj-lt"/>
              </a:rPr>
              <a:t>3 advantages of the Captive</a:t>
            </a:r>
            <a:endParaRPr lang="fr-BE"/>
          </a:p>
          <a:p>
            <a:pPr marL="215900" lvl="2"/>
            <a:endParaRPr lang="fr-FR"/>
          </a:p>
          <a:p>
            <a:endParaRPr lang="en-US"/>
          </a:p>
        </p:txBody>
      </p:sp>
      <p:pic>
        <p:nvPicPr>
          <p:cNvPr id="17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FDD9AA8D-CA24-5186-2D82-60BA1D5F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96" y="628818"/>
            <a:ext cx="314657" cy="2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92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DF34174-E33F-05D7-3E20-61CB7FCD4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12953"/>
              </p:ext>
            </p:extLst>
          </p:nvPr>
        </p:nvGraphicFramePr>
        <p:xfrm>
          <a:off x="334758" y="1841727"/>
          <a:ext cx="5696478" cy="3825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239">
                  <a:extLst>
                    <a:ext uri="{9D8B030D-6E8A-4147-A177-3AD203B41FA5}">
                      <a16:colId xmlns:a16="http://schemas.microsoft.com/office/drawing/2014/main" val="3941833018"/>
                    </a:ext>
                  </a:extLst>
                </a:gridCol>
                <a:gridCol w="2848239">
                  <a:extLst>
                    <a:ext uri="{9D8B030D-6E8A-4147-A177-3AD203B41FA5}">
                      <a16:colId xmlns:a16="http://schemas.microsoft.com/office/drawing/2014/main" val="311331088"/>
                    </a:ext>
                  </a:extLst>
                </a:gridCol>
              </a:tblGrid>
              <a:tr h="38256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791652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0D30-D4CD-43EA-837C-EF937FEC9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case </a:t>
            </a:r>
            <a:r>
              <a:rPr lang="fr-FR" err="1"/>
              <a:t>study</a:t>
            </a:r>
            <a:r>
              <a:rPr lang="fr-FR"/>
              <a:t> #2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0FC24-9D7D-AF4E-CF0D-4A6D529C8F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B4BB156-AA7F-D809-2B4C-22959BA613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604329A-497E-4999-AF33-FDAE6902A43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BDAF9-504D-E342-A5A0-7B4C3E79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00" y="710185"/>
            <a:ext cx="10800000" cy="335964"/>
          </a:xfrm>
        </p:spPr>
        <p:txBody>
          <a:bodyPr/>
          <a:lstStyle/>
          <a:p>
            <a:r>
              <a:rPr lang="en-US"/>
              <a:t>STEP 3 - Presentation of Customer Benefits / Strengths of Operational vs. FINANCIAL Leasing</a:t>
            </a:r>
            <a:endParaRPr lang="x-non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FA297F-6675-C52C-7219-8AFCA4699646}"/>
              </a:ext>
            </a:extLst>
          </p:cNvPr>
          <p:cNvSpPr/>
          <p:nvPr/>
        </p:nvSpPr>
        <p:spPr>
          <a:xfrm>
            <a:off x="372858" y="1399104"/>
            <a:ext cx="5658377" cy="392777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00" err="1">
                <a:latin typeface="+mj-lt"/>
              </a:rPr>
              <a:t>Operational</a:t>
            </a:r>
            <a:r>
              <a:rPr lang="fr-BE" sz="1100">
                <a:latin typeface="+mj-lt"/>
              </a:rPr>
              <a:t> Leasing</a:t>
            </a:r>
            <a:endParaRPr lang="en-US" sz="1100">
              <a:latin typeface="+mj-lt"/>
            </a:endParaRPr>
          </a:p>
        </p:txBody>
      </p:sp>
      <p:pic>
        <p:nvPicPr>
          <p:cNvPr id="35" name="Picture 2" descr="Plus Et Moins Ou Additionner Et Soustraire à Plat Icône De Couleur Pour Les  Applications Et Sites Web. Clip Art Libres De Droits , Svg , Vecteurs Et  Illustration. Image 50897089.">
            <a:extLst>
              <a:ext uri="{FF2B5EF4-FFF2-40B4-BE49-F238E27FC236}">
                <a16:creationId xmlns:a16="http://schemas.microsoft.com/office/drawing/2014/main" id="{08E70C86-187E-C6A7-6260-9CB73EA12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19676" r="52705" b="18061"/>
          <a:stretch/>
        </p:blipFill>
        <p:spPr bwMode="auto">
          <a:xfrm>
            <a:off x="1353539" y="1944193"/>
            <a:ext cx="400241" cy="4062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lus Et Moins Ou Additionner Et Soustraire à Plat Icône De Couleur Pour Les  Applications Et Sites Web. Clip Art Libres De Droits , Svg , Vecteurs Et  Illustration. Image 50897089.">
            <a:extLst>
              <a:ext uri="{FF2B5EF4-FFF2-40B4-BE49-F238E27FC236}">
                <a16:creationId xmlns:a16="http://schemas.microsoft.com/office/drawing/2014/main" id="{4864FF80-96DB-5E4D-651E-73D50376C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8" t="18774" r="8187" b="18543"/>
          <a:stretch/>
        </p:blipFill>
        <p:spPr bwMode="auto">
          <a:xfrm>
            <a:off x="4407327" y="1940337"/>
            <a:ext cx="393954" cy="4089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70B7EF7-FE9A-F293-4353-776F4D2518D9}"/>
              </a:ext>
            </a:extLst>
          </p:cNvPr>
          <p:cNvSpPr/>
          <p:nvPr/>
        </p:nvSpPr>
        <p:spPr>
          <a:xfrm>
            <a:off x="6352648" y="1399104"/>
            <a:ext cx="5658377" cy="392777"/>
          </a:xfrm>
          <a:prstGeom prst="rect">
            <a:avLst/>
          </a:prstGeom>
          <a:solidFill>
            <a:srgbClr val="243782"/>
          </a:solidFill>
          <a:ln w="57150">
            <a:solidFill>
              <a:srgbClr val="2437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00">
                <a:latin typeface="+mj-lt"/>
              </a:rPr>
              <a:t>Financial leasing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B7D4EB9-6B0B-39F5-F6FF-390544E20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454333"/>
              </p:ext>
            </p:extLst>
          </p:nvPr>
        </p:nvGraphicFramePr>
        <p:xfrm>
          <a:off x="6314547" y="1841727"/>
          <a:ext cx="5696478" cy="3825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8239">
                  <a:extLst>
                    <a:ext uri="{9D8B030D-6E8A-4147-A177-3AD203B41FA5}">
                      <a16:colId xmlns:a16="http://schemas.microsoft.com/office/drawing/2014/main" val="3941833018"/>
                    </a:ext>
                  </a:extLst>
                </a:gridCol>
                <a:gridCol w="2848239">
                  <a:extLst>
                    <a:ext uri="{9D8B030D-6E8A-4147-A177-3AD203B41FA5}">
                      <a16:colId xmlns:a16="http://schemas.microsoft.com/office/drawing/2014/main" val="311331088"/>
                    </a:ext>
                  </a:extLst>
                </a:gridCol>
              </a:tblGrid>
              <a:tr h="38256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791652"/>
                  </a:ext>
                </a:extLst>
              </a:tr>
            </a:tbl>
          </a:graphicData>
        </a:graphic>
      </p:graphicFrame>
      <p:pic>
        <p:nvPicPr>
          <p:cNvPr id="9" name="Picture 2" descr="Plus Et Moins Ou Additionner Et Soustraire à Plat Icône De Couleur Pour Les  Applications Et Sites Web. Clip Art Libres De Droits , Svg , Vecteurs Et  Illustration. Image 50897089.">
            <a:extLst>
              <a:ext uri="{FF2B5EF4-FFF2-40B4-BE49-F238E27FC236}">
                <a16:creationId xmlns:a16="http://schemas.microsoft.com/office/drawing/2014/main" id="{E1B6AC2B-11B7-6135-2760-DAD6281D4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19676" r="52705" b="18061"/>
          <a:stretch/>
        </p:blipFill>
        <p:spPr bwMode="auto">
          <a:xfrm>
            <a:off x="7333328" y="1944193"/>
            <a:ext cx="400241" cy="40626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lus Et Moins Ou Additionner Et Soustraire à Plat Icône De Couleur Pour Les  Applications Et Sites Web. Clip Art Libres De Droits , Svg , Vecteurs Et  Illustration. Image 50897089.">
            <a:extLst>
              <a:ext uri="{FF2B5EF4-FFF2-40B4-BE49-F238E27FC236}">
                <a16:creationId xmlns:a16="http://schemas.microsoft.com/office/drawing/2014/main" id="{87065BE9-EB96-2952-4AD4-E80D06BA3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8" t="18774" r="8187" b="18543"/>
          <a:stretch/>
        </p:blipFill>
        <p:spPr bwMode="auto">
          <a:xfrm>
            <a:off x="10387116" y="1940337"/>
            <a:ext cx="393954" cy="4089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60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B2AD9A-9CD3-5B60-2F02-B6758FC21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E89F3-F9B1-8467-AD1D-A6BD96C0AF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E207A0-E20E-6EB1-747F-74D6E15779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Trainer feedback: have you convinced me?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76335-1453-39AE-033E-8831273E036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42</a:t>
            </a:fld>
            <a:endParaRPr lang="en-US" b="0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102FE2-0664-18D0-4055-4548FF89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4 - Summary and </a:t>
            </a:r>
            <a:r>
              <a:rPr lang="en-US" err="1"/>
              <a:t>debriefIng</a:t>
            </a:r>
            <a:endParaRPr lang="en-US"/>
          </a:p>
        </p:txBody>
      </p:sp>
      <p:pic>
        <p:nvPicPr>
          <p:cNvPr id="2050" name="Picture 2" descr="How to be a Top-Gun Deal Maker - Ivey Business Journal">
            <a:extLst>
              <a:ext uri="{FF2B5EF4-FFF2-40B4-BE49-F238E27FC236}">
                <a16:creationId xmlns:a16="http://schemas.microsoft.com/office/drawing/2014/main" id="{0496622A-47CB-94C4-2E1D-97A4A2F15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981200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552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2EF4AC-86FF-221F-868B-D68863880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case </a:t>
            </a:r>
            <a:r>
              <a:rPr lang="fr-BE" err="1"/>
              <a:t>study</a:t>
            </a:r>
            <a:r>
              <a:rPr lang="fr-BE"/>
              <a:t> #2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E9DB5-E2C0-7FBC-9716-C648C9F14B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02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83152-38B2-4BF3-341E-CC367A8B29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874" y="1032232"/>
            <a:ext cx="11106026" cy="4928031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n-US">
                <a:latin typeface="Encode Sans Expanded" panose="00000505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 Operational Leasing strengths for this customer:</a:t>
            </a:r>
            <a:endParaRPr lang="fr-FR" sz="1600">
              <a:effectLst/>
              <a:latin typeface="Encode Sans Expanded" panose="00000505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Optimal budgeting of usage costs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No constraints or risks when reselling vehicles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Less invoices to be checked and accounted for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Greater comfort for users thanks to a range of associated services (maintenance, assistance, courtesy vehicle, fuel card, etc.).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Interpac</a:t>
            </a: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 Connect Management - Integrated fleet management tool (mileage monitoring, workshop interventions, control of possible drifts, etc.)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The operational leasing is used as a basis for the allocation and selection of vehicles in the Car Policy.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/>
              </a:rPr>
              <a:t>Operational Leasing = entry point for a TCO sales </a:t>
            </a:r>
            <a:r>
              <a:rPr lang="fr-FR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lever for LEV sales</a:t>
            </a:r>
            <a:endParaRPr lang="fr-FR" sz="140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fr-FR">
                <a:latin typeface="Encode Sans Expanded" panose="00000505000000000000" pitchFamily="2" charset="0"/>
                <a:cs typeface="Arial" panose="020B0604020202020204" pitchFamily="34" charset="0"/>
              </a:rPr>
              <a:t>Areas for </a:t>
            </a:r>
            <a:r>
              <a:rPr lang="fr-FR" err="1">
                <a:latin typeface="Encode Sans Expanded" panose="00000505000000000000" pitchFamily="2" charset="0"/>
                <a:cs typeface="Arial" panose="020B0604020202020204" pitchFamily="34" charset="0"/>
              </a:rPr>
              <a:t>improvement</a:t>
            </a:r>
            <a:r>
              <a:rPr lang="fr-FR">
                <a:latin typeface="Encode Sans Expanded" panose="00000505000000000000" pitchFamily="2" charset="0"/>
                <a:cs typeface="Arial" panose="020B0604020202020204" pitchFamily="34" charset="0"/>
              </a:rPr>
              <a:t>: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  <a:latin typeface="+mn-lt"/>
                <a:cs typeface="Arial"/>
              </a:rPr>
              <a:t>Better information on the rights and duties of drivers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  <a:latin typeface="+mn-lt"/>
                <a:cs typeface="Arial"/>
              </a:rPr>
              <a:t>Study the possibility of subscribing additional management services (</a:t>
            </a:r>
            <a:r>
              <a:rPr lang="en-US" sz="1400" err="1">
                <a:solidFill>
                  <a:schemeClr val="tx1"/>
                </a:solidFill>
                <a:latin typeface="+mn-lt"/>
                <a:cs typeface="Arial"/>
              </a:rPr>
              <a:t>Interpac</a:t>
            </a:r>
            <a:r>
              <a:rPr lang="en-US" sz="1400">
                <a:solidFill>
                  <a:schemeClr val="tx1"/>
                </a:solidFill>
                <a:latin typeface="+mn-lt"/>
                <a:cs typeface="Arial"/>
              </a:rPr>
              <a:t> Connect Management, “Restitution Pass”)</a:t>
            </a: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>
                <a:solidFill>
                  <a:schemeClr val="tx1"/>
                </a:solidFill>
                <a:latin typeface="+mn-lt"/>
                <a:cs typeface="Arial"/>
              </a:rPr>
              <a:t>Maintain a hybrid solution (operational/financial leasing) for heavily used LCVs (to limit end-of-contract repair costs)</a:t>
            </a:r>
            <a:endParaRPr lang="fr-FR" sz="1400">
              <a:solidFill>
                <a:schemeClr val="tx1"/>
              </a:solidFill>
              <a:latin typeface="+mn-lt"/>
              <a:cs typeface="Arial"/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fr-FR" sz="1400">
              <a:latin typeface="+mn-lt"/>
              <a:cs typeface="Arial" panose="020B0604020202020204" pitchFamily="34" charset="0"/>
            </a:endParaRPr>
          </a:p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25FB-1F03-E20F-EE32-C9B058C47B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43</a:t>
            </a:fld>
            <a:endParaRPr lang="en-US" b="0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808F482-23F4-10C5-342D-B7D704CB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4 - Summary and </a:t>
            </a:r>
            <a:r>
              <a:rPr lang="en-US" err="1"/>
              <a:t>debriefIng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1328-0CF3-4F1B-A11E-2A6E4DAF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conclusion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A5AD8-032A-44B1-8739-B91368CAF9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3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CE5DBF-16BF-4038-B221-A558952D0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conclusion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2DBF4-C526-4EBA-B42D-28EBA897E3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BE"/>
              <a:t>Vos attentes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AA8870-FC12-4073-9EB6-6ACEA12F0D6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Tableau blanc">
            <a:extLst>
              <a:ext uri="{FF2B5EF4-FFF2-40B4-BE49-F238E27FC236}">
                <a16:creationId xmlns:a16="http://schemas.microsoft.com/office/drawing/2014/main" id="{BE87002F-D08A-45EE-A092-962827389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1" b="9791"/>
          <a:stretch/>
        </p:blipFill>
        <p:spPr bwMode="auto">
          <a:xfrm>
            <a:off x="578924" y="1418266"/>
            <a:ext cx="10580688" cy="48228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ZoneTexte 1">
            <a:extLst>
              <a:ext uri="{FF2B5EF4-FFF2-40B4-BE49-F238E27FC236}">
                <a16:creationId xmlns:a16="http://schemas.microsoft.com/office/drawing/2014/main" id="{8CCD8D56-7174-4335-9BF4-DEE2BFD5B1B0}"/>
              </a:ext>
            </a:extLst>
          </p:cNvPr>
          <p:cNvSpPr txBox="1"/>
          <p:nvPr/>
        </p:nvSpPr>
        <p:spPr>
          <a:xfrm>
            <a:off x="1032388" y="2035277"/>
            <a:ext cx="88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Feedback on </a:t>
            </a:r>
            <a:r>
              <a:rPr kumimoji="0" lang="fr-FR" sz="3200" b="0" i="0" u="none" strike="noStrike" kern="1200" cap="none" spc="0" normalizeH="0" baseline="0" noProof="0" err="1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your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 expectations</a:t>
            </a:r>
          </a:p>
        </p:txBody>
      </p:sp>
    </p:spTree>
    <p:extLst>
      <p:ext uri="{BB962C8B-B14F-4D97-AF65-F5344CB8AC3E}">
        <p14:creationId xmlns:p14="http://schemas.microsoft.com/office/powerpoint/2010/main" val="758728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CE5DBF-16BF-4038-B221-A558952D0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conclusion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2DBF4-C526-4EBA-B42D-28EBA897E3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BE"/>
              <a:t>Vos attentes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AA8870-FC12-4073-9EB6-6ACEA12F0D6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Tableau blanc">
            <a:extLst>
              <a:ext uri="{FF2B5EF4-FFF2-40B4-BE49-F238E27FC236}">
                <a16:creationId xmlns:a16="http://schemas.microsoft.com/office/drawing/2014/main" id="{BE87002F-D08A-45EE-A092-962827389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1" b="9791"/>
          <a:stretch/>
        </p:blipFill>
        <p:spPr bwMode="auto">
          <a:xfrm>
            <a:off x="578924" y="1418266"/>
            <a:ext cx="10580688" cy="48228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ZoneTexte 1">
            <a:extLst>
              <a:ext uri="{FF2B5EF4-FFF2-40B4-BE49-F238E27FC236}">
                <a16:creationId xmlns:a16="http://schemas.microsoft.com/office/drawing/2014/main" id="{8CCD8D56-7174-4335-9BF4-DEE2BFD5B1B0}"/>
              </a:ext>
            </a:extLst>
          </p:cNvPr>
          <p:cNvSpPr txBox="1"/>
          <p:nvPr/>
        </p:nvSpPr>
        <p:spPr>
          <a:xfrm>
            <a:off x="1032388" y="2035277"/>
            <a:ext cx="88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Light"/>
                <a:ea typeface="+mn-ea"/>
                <a:cs typeface="+mn-cs"/>
              </a:rPr>
              <a:t>What are the key elements you retain from this training?</a:t>
            </a: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 Expanded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74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5000"/>
              <a:t>Thank you for participating in this virtual class</a:t>
            </a:r>
            <a:endParaRPr lang="fr-FR" sz="5000"/>
          </a:p>
        </p:txBody>
      </p:sp>
    </p:spTree>
    <p:extLst>
      <p:ext uri="{BB962C8B-B14F-4D97-AF65-F5344CB8AC3E}">
        <p14:creationId xmlns:p14="http://schemas.microsoft.com/office/powerpoint/2010/main" val="16553418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A54FB-FE0C-4268-90EB-00B4E0990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22" y="2971777"/>
            <a:ext cx="5400000" cy="1800000"/>
          </a:xfrm>
        </p:spPr>
        <p:txBody>
          <a:bodyPr/>
          <a:lstStyle/>
          <a:p>
            <a:r>
              <a:rPr lang="en-US" noProof="0"/>
              <a:t>contact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F0E9C5-0498-4680-8106-2411793F4B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2822" y="4838359"/>
            <a:ext cx="5400000" cy="1296000"/>
          </a:xfrm>
        </p:spPr>
        <p:txBody>
          <a:bodyPr/>
          <a:lstStyle/>
          <a:p>
            <a:r>
              <a:rPr lang="en-US" noProof="0"/>
              <a:t>Level 1 Name Surname</a:t>
            </a:r>
          </a:p>
          <a:p>
            <a:pPr lvl="1"/>
            <a:r>
              <a:rPr lang="en-US" noProof="0"/>
              <a:t>Level 2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r>
              <a:rPr lang="en-US" noProof="0"/>
              <a:t> </a:t>
            </a:r>
            <a:br>
              <a:rPr lang="en-US" noProof="0"/>
            </a:br>
            <a:r>
              <a:rPr lang="en-US" noProof="0"/>
              <a:t>namesurname@stellantis.com</a:t>
            </a:r>
          </a:p>
          <a:p>
            <a:pPr lvl="1"/>
            <a:endParaRPr lang="en-US" noProof="0"/>
          </a:p>
          <a:p>
            <a:r>
              <a:rPr lang="en-US" noProof="0"/>
              <a:t>Level 1 Name Surname</a:t>
            </a:r>
          </a:p>
          <a:p>
            <a:pPr lvl="1"/>
            <a:r>
              <a:rPr lang="en-US" noProof="0"/>
              <a:t>Level 2 Lorem ipsum dolor sit </a:t>
            </a:r>
            <a:r>
              <a:rPr lang="en-US" noProof="0" err="1"/>
              <a:t>amet</a:t>
            </a:r>
            <a:r>
              <a:rPr lang="en-US" noProof="0"/>
              <a:t>, </a:t>
            </a:r>
            <a:r>
              <a:rPr lang="en-US" noProof="0" err="1"/>
              <a:t>consectetuer</a:t>
            </a:r>
            <a:r>
              <a:rPr lang="en-US" noProof="0"/>
              <a:t> </a:t>
            </a:r>
            <a:r>
              <a:rPr lang="en-US" noProof="0" err="1"/>
              <a:t>adipiscing</a:t>
            </a:r>
            <a:r>
              <a:rPr lang="en-US" noProof="0"/>
              <a:t> </a:t>
            </a:r>
            <a:r>
              <a:rPr lang="en-US" noProof="0" err="1"/>
              <a:t>elit</a:t>
            </a:r>
            <a:br>
              <a:rPr lang="en-US" noProof="0"/>
            </a:br>
            <a:r>
              <a:rPr lang="en-US" noProof="0"/>
              <a:t>namesurname@stellantis.com</a:t>
            </a:r>
          </a:p>
        </p:txBody>
      </p:sp>
    </p:spTree>
    <p:extLst>
      <p:ext uri="{BB962C8B-B14F-4D97-AF65-F5344CB8AC3E}">
        <p14:creationId xmlns:p14="http://schemas.microsoft.com/office/powerpoint/2010/main" val="47541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30000" tIns="0" rIns="36000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/>
              <a:t>Operating </a:t>
            </a:r>
            <a:r>
              <a:rPr lang="fr-FR" err="1"/>
              <a:t>rules</a:t>
            </a:r>
            <a:endParaRPr lang="fr-FR"/>
          </a:p>
        </p:txBody>
      </p:sp>
      <p:sp>
        <p:nvSpPr>
          <p:cNvPr id="91" name="Google Shape;91;p3"/>
          <p:cNvSpPr/>
          <p:nvPr/>
        </p:nvSpPr>
        <p:spPr>
          <a:xfrm>
            <a:off x="1668968" y="1903413"/>
            <a:ext cx="2114550" cy="1911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1661031" y="3313113"/>
            <a:ext cx="2116137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Turn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 on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your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 camera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Encode Sans Expanded" panose="00000505000000000000" pitchFamily="2" charset="0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93" name="Google Shape;93;p3"/>
          <p:cNvSpPr/>
          <p:nvPr/>
        </p:nvSpPr>
        <p:spPr>
          <a:xfrm>
            <a:off x="2189160" y="2228850"/>
            <a:ext cx="1042416" cy="104241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5000" y="37000"/>
                </a:moveTo>
                <a:lnTo>
                  <a:pt x="15000" y="54813"/>
                </a:lnTo>
                <a:lnTo>
                  <a:pt x="21063" y="54813"/>
                </a:lnTo>
                <a:lnTo>
                  <a:pt x="22938" y="52779"/>
                </a:lnTo>
                <a:lnTo>
                  <a:pt x="24688" y="52779"/>
                </a:lnTo>
                <a:lnTo>
                  <a:pt x="24688" y="79967"/>
                </a:lnTo>
                <a:lnTo>
                  <a:pt x="85875" y="79967"/>
                </a:lnTo>
                <a:lnTo>
                  <a:pt x="85875" y="70592"/>
                </a:lnTo>
                <a:lnTo>
                  <a:pt x="95563" y="70592"/>
                </a:lnTo>
                <a:lnTo>
                  <a:pt x="100813" y="75750"/>
                </a:lnTo>
                <a:lnTo>
                  <a:pt x="105000" y="75750"/>
                </a:lnTo>
                <a:lnTo>
                  <a:pt x="105000" y="42625"/>
                </a:lnTo>
                <a:lnTo>
                  <a:pt x="100813" y="42625"/>
                </a:lnTo>
                <a:lnTo>
                  <a:pt x="97188" y="46217"/>
                </a:lnTo>
                <a:lnTo>
                  <a:pt x="85875" y="46217"/>
                </a:lnTo>
                <a:lnTo>
                  <a:pt x="85875" y="42625"/>
                </a:lnTo>
                <a:lnTo>
                  <a:pt x="82313" y="38875"/>
                </a:lnTo>
                <a:lnTo>
                  <a:pt x="22938" y="38875"/>
                </a:lnTo>
                <a:lnTo>
                  <a:pt x="21063" y="37000"/>
                </a:lnTo>
                <a:close/>
              </a:path>
              <a:path w="120000" h="120000" fill="darken" extrusionOk="0">
                <a:moveTo>
                  <a:pt x="15000" y="37000"/>
                </a:moveTo>
                <a:lnTo>
                  <a:pt x="15000" y="54813"/>
                </a:lnTo>
                <a:lnTo>
                  <a:pt x="21063" y="54813"/>
                </a:lnTo>
                <a:lnTo>
                  <a:pt x="22938" y="52779"/>
                </a:lnTo>
                <a:lnTo>
                  <a:pt x="24688" y="52779"/>
                </a:lnTo>
                <a:lnTo>
                  <a:pt x="24688" y="79967"/>
                </a:lnTo>
                <a:lnTo>
                  <a:pt x="85875" y="79967"/>
                </a:lnTo>
                <a:lnTo>
                  <a:pt x="85875" y="70592"/>
                </a:lnTo>
                <a:lnTo>
                  <a:pt x="95563" y="70592"/>
                </a:lnTo>
                <a:lnTo>
                  <a:pt x="100813" y="75750"/>
                </a:lnTo>
                <a:lnTo>
                  <a:pt x="105000" y="75750"/>
                </a:lnTo>
                <a:lnTo>
                  <a:pt x="105000" y="42625"/>
                </a:lnTo>
                <a:lnTo>
                  <a:pt x="100813" y="42625"/>
                </a:lnTo>
                <a:lnTo>
                  <a:pt x="97188" y="46217"/>
                </a:lnTo>
                <a:lnTo>
                  <a:pt x="85875" y="46217"/>
                </a:lnTo>
                <a:lnTo>
                  <a:pt x="85875" y="42625"/>
                </a:lnTo>
                <a:lnTo>
                  <a:pt x="82313" y="38875"/>
                </a:lnTo>
                <a:lnTo>
                  <a:pt x="22938" y="38875"/>
                </a:lnTo>
                <a:lnTo>
                  <a:pt x="21063" y="37000"/>
                </a:lnTo>
                <a:close/>
              </a:path>
              <a:path w="120000" h="120000" fill="none" extrusionOk="0">
                <a:moveTo>
                  <a:pt x="15000" y="37000"/>
                </a:moveTo>
                <a:lnTo>
                  <a:pt x="21063" y="37000"/>
                </a:lnTo>
                <a:lnTo>
                  <a:pt x="22938" y="38875"/>
                </a:lnTo>
                <a:lnTo>
                  <a:pt x="82313" y="38875"/>
                </a:lnTo>
                <a:lnTo>
                  <a:pt x="85875" y="42625"/>
                </a:lnTo>
                <a:lnTo>
                  <a:pt x="85875" y="46217"/>
                </a:lnTo>
                <a:lnTo>
                  <a:pt x="97188" y="46217"/>
                </a:lnTo>
                <a:lnTo>
                  <a:pt x="100813" y="42625"/>
                </a:lnTo>
                <a:lnTo>
                  <a:pt x="105000" y="42625"/>
                </a:lnTo>
                <a:lnTo>
                  <a:pt x="105000" y="75750"/>
                </a:lnTo>
                <a:lnTo>
                  <a:pt x="100813" y="75750"/>
                </a:lnTo>
                <a:lnTo>
                  <a:pt x="95563" y="70592"/>
                </a:lnTo>
                <a:lnTo>
                  <a:pt x="85875" y="70592"/>
                </a:lnTo>
                <a:lnTo>
                  <a:pt x="85875" y="79967"/>
                </a:lnTo>
                <a:lnTo>
                  <a:pt x="24688" y="79967"/>
                </a:lnTo>
                <a:lnTo>
                  <a:pt x="24688" y="52779"/>
                </a:lnTo>
                <a:lnTo>
                  <a:pt x="22938" y="52779"/>
                </a:lnTo>
                <a:lnTo>
                  <a:pt x="21063" y="54813"/>
                </a:lnTo>
                <a:lnTo>
                  <a:pt x="15000" y="54813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94" name="Google Shape;94;p3"/>
          <p:cNvSpPr/>
          <p:nvPr/>
        </p:nvSpPr>
        <p:spPr>
          <a:xfrm>
            <a:off x="3783518" y="1903413"/>
            <a:ext cx="2116138" cy="1911350"/>
          </a:xfrm>
          <a:prstGeom prst="rect">
            <a:avLst/>
          </a:prstGeom>
          <a:solidFill>
            <a:srgbClr val="BBFF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6768" y="2228850"/>
            <a:ext cx="909638" cy="90963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 txBox="1"/>
          <p:nvPr/>
        </p:nvSpPr>
        <p:spPr>
          <a:xfrm>
            <a:off x="3781931" y="3313113"/>
            <a:ext cx="2116137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Switch off your phone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code Sans Expanded" panose="00000505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/>
          <p:nvPr/>
        </p:nvSpPr>
        <p:spPr>
          <a:xfrm>
            <a:off x="5904418" y="1903413"/>
            <a:ext cx="2114550" cy="1911350"/>
          </a:xfrm>
          <a:prstGeom prst="rect">
            <a:avLst/>
          </a:prstGeom>
          <a:solidFill>
            <a:srgbClr val="006E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5906005" y="3122041"/>
            <a:ext cx="2116138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Activate your microphone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code Sans Expanded" panose="00000505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8019761" y="1903413"/>
            <a:ext cx="2114550" cy="1911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65079" y="2228850"/>
            <a:ext cx="908050" cy="9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8047542" y="3122041"/>
            <a:ext cx="2116137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"/>
                <a:ea typeface="Source Sans Pro Light"/>
                <a:cs typeface="Source Sans Pro Light"/>
                <a:sym typeface="Source Sans Pro Light"/>
              </a:rPr>
              <a:t>Settle down in</a:t>
            </a:r>
          </a:p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272B35"/>
                </a:solidFill>
                <a:effectLst/>
                <a:uLnTx/>
                <a:uFillTx/>
                <a:latin typeface="Encode Sans Expanded"/>
                <a:ea typeface="Source Sans Pro Light"/>
                <a:cs typeface="Source Sans Pro Light"/>
                <a:sym typeface="Source Sans Pro Light"/>
              </a:rPr>
              <a:t>a quiet place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272B35"/>
              </a:solidFill>
              <a:effectLst/>
              <a:uLnTx/>
              <a:uFillTx/>
              <a:latin typeface="Encode Sans Expanded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1671787" y="3801351"/>
            <a:ext cx="2114550" cy="1911350"/>
          </a:xfrm>
          <a:prstGeom prst="rect">
            <a:avLst/>
          </a:prstGeom>
          <a:solidFill>
            <a:srgbClr val="9FD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781930" y="3801351"/>
            <a:ext cx="2116138" cy="1911350"/>
          </a:xfrm>
          <a:prstGeom prst="rect">
            <a:avLst/>
          </a:prstGeom>
          <a:solidFill>
            <a:srgbClr val="9190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5898068" y="3801351"/>
            <a:ext cx="2114550" cy="19113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8012618" y="3801351"/>
            <a:ext cx="2114550" cy="1911350"/>
          </a:xfrm>
          <a:prstGeom prst="rect">
            <a:avLst/>
          </a:prstGeom>
          <a:solidFill>
            <a:srgbClr val="0037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ncode Sans Expanded"/>
              <a:ea typeface="Encode Sans Expanded"/>
              <a:cs typeface="Encode Sans Expanded"/>
              <a:sym typeface="Encode Sans Expanded"/>
            </a:endParaRPr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4755" y="4126788"/>
            <a:ext cx="908050" cy="90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5655" y="4158538"/>
            <a:ext cx="908050" cy="90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80680" y="4129963"/>
            <a:ext cx="908050" cy="90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15868" y="4126788"/>
            <a:ext cx="908050" cy="9096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1672143" y="5218988"/>
            <a:ext cx="2116137" cy="24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8F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Kindness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code Sans Expanded" panose="00000505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5899655" y="5218988"/>
            <a:ext cx="2116138" cy="24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Privacy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code Sans Expanded" panose="00000505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3789868" y="5218988"/>
            <a:ext cx="2116137" cy="24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Listening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code Sans Expanded" panose="00000505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8018968" y="5218988"/>
            <a:ext cx="2116137" cy="24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ncode Sans Expanded" panose="00000505000000000000" pitchFamily="2" charset="0"/>
                <a:ea typeface="Source Sans Pro Light"/>
                <a:cs typeface="Source Sans Pro Light"/>
                <a:sym typeface="Source Sans Pro Light"/>
              </a:rPr>
              <a:t>Respect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ncode Sans Expanded" panose="00000505000000000000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5" name="Graphique 4" descr="Micro de radio contour">
            <a:extLst>
              <a:ext uri="{FF2B5EF4-FFF2-40B4-BE49-F238E27FC236}">
                <a16:creationId xmlns:a16="http://schemas.microsoft.com/office/drawing/2014/main" id="{336E11D9-B6C7-EE45-8932-2C10E28BE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04493" y="22288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44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AC6DD5-989A-474E-B36B-AF6C8BC7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89" y="2090899"/>
            <a:ext cx="10440000" cy="1548000"/>
          </a:xfrm>
        </p:spPr>
        <p:txBody>
          <a:bodyPr/>
          <a:lstStyle/>
          <a:p>
            <a:r>
              <a:rPr lang="en-US" noProof="0"/>
              <a:t>01</a:t>
            </a:r>
            <a:r>
              <a:rPr lang="fr-FR"/>
              <a:t> | </a:t>
            </a:r>
            <a:r>
              <a:rPr lang="fr-FR" err="1"/>
              <a:t>context</a:t>
            </a:r>
            <a:r>
              <a:rPr lang="fr-FR"/>
              <a:t> </a:t>
            </a:r>
            <a:endParaRPr lang="en-US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2C6559-3606-40BF-AA3C-EA84C0AF54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28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E1F8AAFA-1AAD-051B-7786-CBE03852E511}"/>
              </a:ext>
            </a:extLst>
          </p:cNvPr>
          <p:cNvSpPr/>
          <p:nvPr/>
        </p:nvSpPr>
        <p:spPr>
          <a:xfrm>
            <a:off x="0" y="3072590"/>
            <a:ext cx="7251700" cy="107169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3DD574-E94C-4538-8C27-D92439736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context</a:t>
            </a:r>
            <a:endParaRPr lang="en-US" noProof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C8579AC-B7CC-430C-8C07-D10CB80EAB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87313" lvl="4" indent="0"/>
            <a:r>
              <a:rPr lang="fr-BE" sz="1600">
                <a:solidFill>
                  <a:schemeClr val="tx2"/>
                </a:solidFill>
                <a:latin typeface="+mj-lt"/>
              </a:rPr>
              <a:t>01</a:t>
            </a:r>
            <a:endParaRPr lang="en-US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5A11DBF-8150-4232-84E1-E94D1EF3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concerns of B2B customers</a:t>
            </a:r>
            <a:endParaRPr lang="en-US"/>
          </a:p>
        </p:txBody>
      </p:sp>
      <p:sp>
        <p:nvSpPr>
          <p:cNvPr id="100" name="Freeform 104">
            <a:extLst>
              <a:ext uri="{FF2B5EF4-FFF2-40B4-BE49-F238E27FC236}">
                <a16:creationId xmlns:a16="http://schemas.microsoft.com/office/drawing/2014/main" id="{6419488E-8531-C285-0E47-DDF86F88010B}"/>
              </a:ext>
            </a:extLst>
          </p:cNvPr>
          <p:cNvSpPr/>
          <p:nvPr/>
        </p:nvSpPr>
        <p:spPr>
          <a:xfrm>
            <a:off x="1473478" y="1807392"/>
            <a:ext cx="1859416" cy="1859417"/>
          </a:xfrm>
          <a:custGeom>
            <a:avLst/>
            <a:gdLst>
              <a:gd name="connsiteX0" fmla="*/ 2144713 w 2144713"/>
              <a:gd name="connsiteY0" fmla="*/ 0 h 2144714"/>
              <a:gd name="connsiteX1" fmla="*/ 2144713 w 2144713"/>
              <a:gd name="connsiteY1" fmla="*/ 268984 h 2144714"/>
              <a:gd name="connsiteX2" fmla="*/ 2003054 w 2144713"/>
              <a:gd name="connsiteY2" fmla="*/ 276137 h 2144714"/>
              <a:gd name="connsiteX3" fmla="*/ 276137 w 2144713"/>
              <a:gd name="connsiteY3" fmla="*/ 2003054 h 2144714"/>
              <a:gd name="connsiteX4" fmla="*/ 268984 w 2144713"/>
              <a:gd name="connsiteY4" fmla="*/ 2144714 h 2144714"/>
              <a:gd name="connsiteX5" fmla="*/ 0 w 2144713"/>
              <a:gd name="connsiteY5" fmla="*/ 2144714 h 2144714"/>
              <a:gd name="connsiteX6" fmla="*/ 8541 w 2144713"/>
              <a:gd name="connsiteY6" fmla="*/ 1975552 h 2144714"/>
              <a:gd name="connsiteX7" fmla="*/ 1975552 w 2144713"/>
              <a:gd name="connsiteY7" fmla="*/ 8541 h 2144714"/>
              <a:gd name="connsiteX8" fmla="*/ 2144713 w 2144713"/>
              <a:gd name="connsiteY8" fmla="*/ 0 h 214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4713" h="2144714">
                <a:moveTo>
                  <a:pt x="2144713" y="0"/>
                </a:moveTo>
                <a:lnTo>
                  <a:pt x="2144713" y="268984"/>
                </a:lnTo>
                <a:lnTo>
                  <a:pt x="2003054" y="276137"/>
                </a:lnTo>
                <a:cubicBezTo>
                  <a:pt x="1092500" y="368609"/>
                  <a:pt x="368609" y="1092500"/>
                  <a:pt x="276137" y="2003054"/>
                </a:cubicBezTo>
                <a:lnTo>
                  <a:pt x="268984" y="2144714"/>
                </a:lnTo>
                <a:lnTo>
                  <a:pt x="0" y="2144714"/>
                </a:lnTo>
                <a:lnTo>
                  <a:pt x="8541" y="1975552"/>
                </a:lnTo>
                <a:cubicBezTo>
                  <a:pt x="113870" y="938403"/>
                  <a:pt x="938403" y="113870"/>
                  <a:pt x="1975552" y="8541"/>
                </a:cubicBezTo>
                <a:lnTo>
                  <a:pt x="2144713" y="0"/>
                </a:lnTo>
                <a:close/>
              </a:path>
            </a:pathLst>
          </a:custGeom>
          <a:solidFill>
            <a:srgbClr val="2437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Freeform 105">
            <a:extLst>
              <a:ext uri="{FF2B5EF4-FFF2-40B4-BE49-F238E27FC236}">
                <a16:creationId xmlns:a16="http://schemas.microsoft.com/office/drawing/2014/main" id="{CB5E732C-A4DD-39C5-78CA-613903FD9829}"/>
              </a:ext>
            </a:extLst>
          </p:cNvPr>
          <p:cNvSpPr/>
          <p:nvPr/>
        </p:nvSpPr>
        <p:spPr>
          <a:xfrm>
            <a:off x="3430264" y="1807392"/>
            <a:ext cx="1859417" cy="1859417"/>
          </a:xfrm>
          <a:custGeom>
            <a:avLst/>
            <a:gdLst>
              <a:gd name="connsiteX0" fmla="*/ 0 w 2144714"/>
              <a:gd name="connsiteY0" fmla="*/ 0 h 2144714"/>
              <a:gd name="connsiteX1" fmla="*/ 169161 w 2144714"/>
              <a:gd name="connsiteY1" fmla="*/ 8541 h 2144714"/>
              <a:gd name="connsiteX2" fmla="*/ 2136172 w 2144714"/>
              <a:gd name="connsiteY2" fmla="*/ 1975552 h 2144714"/>
              <a:gd name="connsiteX3" fmla="*/ 2144714 w 2144714"/>
              <a:gd name="connsiteY3" fmla="*/ 2144714 h 2144714"/>
              <a:gd name="connsiteX4" fmla="*/ 1875730 w 2144714"/>
              <a:gd name="connsiteY4" fmla="*/ 2144714 h 2144714"/>
              <a:gd name="connsiteX5" fmla="*/ 1868576 w 2144714"/>
              <a:gd name="connsiteY5" fmla="*/ 2003054 h 2144714"/>
              <a:gd name="connsiteX6" fmla="*/ 141659 w 2144714"/>
              <a:gd name="connsiteY6" fmla="*/ 276137 h 2144714"/>
              <a:gd name="connsiteX7" fmla="*/ 0 w 2144714"/>
              <a:gd name="connsiteY7" fmla="*/ 268984 h 2144714"/>
              <a:gd name="connsiteX8" fmla="*/ 0 w 2144714"/>
              <a:gd name="connsiteY8" fmla="*/ 0 h 214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4714" h="2144714">
                <a:moveTo>
                  <a:pt x="0" y="0"/>
                </a:moveTo>
                <a:lnTo>
                  <a:pt x="169161" y="8541"/>
                </a:lnTo>
                <a:cubicBezTo>
                  <a:pt x="1206310" y="113870"/>
                  <a:pt x="2030844" y="938403"/>
                  <a:pt x="2136172" y="1975552"/>
                </a:cubicBezTo>
                <a:lnTo>
                  <a:pt x="2144714" y="2144714"/>
                </a:lnTo>
                <a:lnTo>
                  <a:pt x="1875730" y="2144714"/>
                </a:lnTo>
                <a:lnTo>
                  <a:pt x="1868576" y="2003054"/>
                </a:lnTo>
                <a:cubicBezTo>
                  <a:pt x="1776105" y="1092500"/>
                  <a:pt x="1052214" y="368609"/>
                  <a:pt x="141659" y="276137"/>
                </a:cubicBezTo>
                <a:lnTo>
                  <a:pt x="0" y="268984"/>
                </a:lnTo>
                <a:lnTo>
                  <a:pt x="0" y="0"/>
                </a:lnTo>
                <a:close/>
              </a:path>
            </a:pathLst>
          </a:custGeom>
          <a:solidFill>
            <a:srgbClr val="E94E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Freeform 106">
            <a:extLst>
              <a:ext uri="{FF2B5EF4-FFF2-40B4-BE49-F238E27FC236}">
                <a16:creationId xmlns:a16="http://schemas.microsoft.com/office/drawing/2014/main" id="{C94713F7-A4CC-D37C-CAA9-93846D05B6A5}"/>
              </a:ext>
            </a:extLst>
          </p:cNvPr>
          <p:cNvSpPr/>
          <p:nvPr/>
        </p:nvSpPr>
        <p:spPr>
          <a:xfrm>
            <a:off x="1473478" y="3764180"/>
            <a:ext cx="1859416" cy="1859417"/>
          </a:xfrm>
          <a:custGeom>
            <a:avLst/>
            <a:gdLst>
              <a:gd name="connsiteX0" fmla="*/ 0 w 2144713"/>
              <a:gd name="connsiteY0" fmla="*/ 0 h 2144713"/>
              <a:gd name="connsiteX1" fmla="*/ 268984 w 2144713"/>
              <a:gd name="connsiteY1" fmla="*/ 0 h 2144713"/>
              <a:gd name="connsiteX2" fmla="*/ 276137 w 2144713"/>
              <a:gd name="connsiteY2" fmla="*/ 141658 h 2144713"/>
              <a:gd name="connsiteX3" fmla="*/ 2003054 w 2144713"/>
              <a:gd name="connsiteY3" fmla="*/ 1868575 h 2144713"/>
              <a:gd name="connsiteX4" fmla="*/ 2144713 w 2144713"/>
              <a:gd name="connsiteY4" fmla="*/ 1875729 h 2144713"/>
              <a:gd name="connsiteX5" fmla="*/ 2144713 w 2144713"/>
              <a:gd name="connsiteY5" fmla="*/ 2144713 h 2144713"/>
              <a:gd name="connsiteX6" fmla="*/ 1975552 w 2144713"/>
              <a:gd name="connsiteY6" fmla="*/ 2136171 h 2144713"/>
              <a:gd name="connsiteX7" fmla="*/ 8541 w 2144713"/>
              <a:gd name="connsiteY7" fmla="*/ 169160 h 2144713"/>
              <a:gd name="connsiteX8" fmla="*/ 0 w 2144713"/>
              <a:gd name="connsiteY8" fmla="*/ 0 h 21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4713" h="2144713">
                <a:moveTo>
                  <a:pt x="0" y="0"/>
                </a:moveTo>
                <a:lnTo>
                  <a:pt x="268984" y="0"/>
                </a:lnTo>
                <a:lnTo>
                  <a:pt x="276137" y="141658"/>
                </a:lnTo>
                <a:cubicBezTo>
                  <a:pt x="368609" y="1052213"/>
                  <a:pt x="1092500" y="1776104"/>
                  <a:pt x="2003054" y="1868575"/>
                </a:cubicBezTo>
                <a:lnTo>
                  <a:pt x="2144713" y="1875729"/>
                </a:lnTo>
                <a:lnTo>
                  <a:pt x="2144713" y="2144713"/>
                </a:lnTo>
                <a:lnTo>
                  <a:pt x="1975552" y="2136171"/>
                </a:lnTo>
                <a:cubicBezTo>
                  <a:pt x="938403" y="2030843"/>
                  <a:pt x="113870" y="1206309"/>
                  <a:pt x="8541" y="169160"/>
                </a:cubicBezTo>
                <a:lnTo>
                  <a:pt x="0" y="0"/>
                </a:lnTo>
                <a:close/>
              </a:path>
            </a:pathLst>
          </a:custGeom>
          <a:solidFill>
            <a:srgbClr val="F7A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Freeform 107">
            <a:extLst>
              <a:ext uri="{FF2B5EF4-FFF2-40B4-BE49-F238E27FC236}">
                <a16:creationId xmlns:a16="http://schemas.microsoft.com/office/drawing/2014/main" id="{23F372AD-958B-A5D9-A6D0-87BAC6C94973}"/>
              </a:ext>
            </a:extLst>
          </p:cNvPr>
          <p:cNvSpPr/>
          <p:nvPr/>
        </p:nvSpPr>
        <p:spPr>
          <a:xfrm>
            <a:off x="3430264" y="3764180"/>
            <a:ext cx="1859417" cy="1859417"/>
          </a:xfrm>
          <a:custGeom>
            <a:avLst/>
            <a:gdLst>
              <a:gd name="connsiteX0" fmla="*/ 1875730 w 2144714"/>
              <a:gd name="connsiteY0" fmla="*/ 0 h 2144713"/>
              <a:gd name="connsiteX1" fmla="*/ 2144714 w 2144714"/>
              <a:gd name="connsiteY1" fmla="*/ 0 h 2144713"/>
              <a:gd name="connsiteX2" fmla="*/ 2136172 w 2144714"/>
              <a:gd name="connsiteY2" fmla="*/ 169160 h 2144713"/>
              <a:gd name="connsiteX3" fmla="*/ 169161 w 2144714"/>
              <a:gd name="connsiteY3" fmla="*/ 2136171 h 2144713"/>
              <a:gd name="connsiteX4" fmla="*/ 0 w 2144714"/>
              <a:gd name="connsiteY4" fmla="*/ 2144713 h 2144713"/>
              <a:gd name="connsiteX5" fmla="*/ 0 w 2144714"/>
              <a:gd name="connsiteY5" fmla="*/ 1875729 h 2144713"/>
              <a:gd name="connsiteX6" fmla="*/ 141659 w 2144714"/>
              <a:gd name="connsiteY6" fmla="*/ 1868575 h 2144713"/>
              <a:gd name="connsiteX7" fmla="*/ 1868576 w 2144714"/>
              <a:gd name="connsiteY7" fmla="*/ 141658 h 2144713"/>
              <a:gd name="connsiteX8" fmla="*/ 1875730 w 2144714"/>
              <a:gd name="connsiteY8" fmla="*/ 0 h 214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4714" h="2144713">
                <a:moveTo>
                  <a:pt x="1875730" y="0"/>
                </a:moveTo>
                <a:lnTo>
                  <a:pt x="2144714" y="0"/>
                </a:lnTo>
                <a:lnTo>
                  <a:pt x="2136172" y="169160"/>
                </a:lnTo>
                <a:cubicBezTo>
                  <a:pt x="2030844" y="1206309"/>
                  <a:pt x="1206310" y="2030843"/>
                  <a:pt x="169161" y="2136171"/>
                </a:cubicBezTo>
                <a:lnTo>
                  <a:pt x="0" y="2144713"/>
                </a:lnTo>
                <a:lnTo>
                  <a:pt x="0" y="1875729"/>
                </a:lnTo>
                <a:lnTo>
                  <a:pt x="141659" y="1868575"/>
                </a:lnTo>
                <a:cubicBezTo>
                  <a:pt x="1052214" y="1776104"/>
                  <a:pt x="1776105" y="1052213"/>
                  <a:pt x="1868576" y="141658"/>
                </a:cubicBezTo>
                <a:lnTo>
                  <a:pt x="187573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Freeform 351">
            <a:extLst>
              <a:ext uri="{FF2B5EF4-FFF2-40B4-BE49-F238E27FC236}">
                <a16:creationId xmlns:a16="http://schemas.microsoft.com/office/drawing/2014/main" id="{A3FD01AB-E6E2-BE8A-4A34-A70106EAED94}"/>
              </a:ext>
            </a:extLst>
          </p:cNvPr>
          <p:cNvSpPr/>
          <p:nvPr/>
        </p:nvSpPr>
        <p:spPr>
          <a:xfrm>
            <a:off x="4510241" y="2891012"/>
            <a:ext cx="1457319" cy="1457764"/>
          </a:xfrm>
          <a:custGeom>
            <a:avLst/>
            <a:gdLst>
              <a:gd name="connsiteX0" fmla="*/ 892310 w 1770372"/>
              <a:gd name="connsiteY0" fmla="*/ 381339 h 1770912"/>
              <a:gd name="connsiteX1" fmla="*/ 379661 w 1770372"/>
              <a:gd name="connsiteY1" fmla="*/ 893983 h 1770912"/>
              <a:gd name="connsiteX2" fmla="*/ 892310 w 1770372"/>
              <a:gd name="connsiteY2" fmla="*/ 1406627 h 1770912"/>
              <a:gd name="connsiteX3" fmla="*/ 1404959 w 1770372"/>
              <a:gd name="connsiteY3" fmla="*/ 893983 h 1770912"/>
              <a:gd name="connsiteX4" fmla="*/ 892310 w 1770372"/>
              <a:gd name="connsiteY4" fmla="*/ 381339 h 1770912"/>
              <a:gd name="connsiteX5" fmla="*/ 935588 w 1770372"/>
              <a:gd name="connsiteY5" fmla="*/ 0 h 1770912"/>
              <a:gd name="connsiteX6" fmla="*/ 1006550 w 1770372"/>
              <a:gd name="connsiteY6" fmla="*/ 9504 h 1770912"/>
              <a:gd name="connsiteX7" fmla="*/ 1001144 w 1770372"/>
              <a:gd name="connsiteY7" fmla="*/ 125035 h 1770912"/>
              <a:gd name="connsiteX8" fmla="*/ 1048993 w 1770372"/>
              <a:gd name="connsiteY8" fmla="*/ 132338 h 1770912"/>
              <a:gd name="connsiteX9" fmla="*/ 1053439 w 1770372"/>
              <a:gd name="connsiteY9" fmla="*/ 133718 h 1770912"/>
              <a:gd name="connsiteX10" fmla="*/ 1090142 w 1770372"/>
              <a:gd name="connsiteY10" fmla="*/ 24212 h 1770912"/>
              <a:gd name="connsiteX11" fmla="*/ 1158953 w 1770372"/>
              <a:gd name="connsiteY11" fmla="*/ 43982 h 1770912"/>
              <a:gd name="connsiteX12" fmla="*/ 1136341 w 1770372"/>
              <a:gd name="connsiteY12" fmla="*/ 159452 h 1770912"/>
              <a:gd name="connsiteX13" fmla="*/ 1184911 w 1770372"/>
              <a:gd name="connsiteY13" fmla="*/ 174529 h 1770912"/>
              <a:gd name="connsiteX14" fmla="*/ 1239430 w 1770372"/>
              <a:gd name="connsiteY14" fmla="*/ 76724 h 1770912"/>
              <a:gd name="connsiteX15" fmla="*/ 1303427 w 1770372"/>
              <a:gd name="connsiteY15" fmla="*/ 108823 h 1770912"/>
              <a:gd name="connsiteX16" fmla="*/ 1261656 w 1770372"/>
              <a:gd name="connsiteY16" fmla="*/ 213857 h 1770912"/>
              <a:gd name="connsiteX17" fmla="*/ 1307894 w 1770372"/>
              <a:gd name="connsiteY17" fmla="*/ 238954 h 1770912"/>
              <a:gd name="connsiteX18" fmla="*/ 1338165 w 1770372"/>
              <a:gd name="connsiteY18" fmla="*/ 200989 h 1770912"/>
              <a:gd name="connsiteX19" fmla="*/ 1380802 w 1770372"/>
              <a:gd name="connsiteY19" fmla="*/ 152491 h 1770912"/>
              <a:gd name="connsiteX20" fmla="*/ 1434919 w 1770372"/>
              <a:gd name="connsiteY20" fmla="*/ 193410 h 1770912"/>
              <a:gd name="connsiteX21" fmla="*/ 1375856 w 1770372"/>
              <a:gd name="connsiteY21" fmla="*/ 289638 h 1770912"/>
              <a:gd name="connsiteX22" fmla="*/ 1415493 w 1770372"/>
              <a:gd name="connsiteY22" fmla="*/ 322341 h 1770912"/>
              <a:gd name="connsiteX23" fmla="*/ 1451984 w 1770372"/>
              <a:gd name="connsiteY23" fmla="*/ 291477 h 1770912"/>
              <a:gd name="connsiteX24" fmla="*/ 1503235 w 1770372"/>
              <a:gd name="connsiteY24" fmla="*/ 252192 h 1770912"/>
              <a:gd name="connsiteX25" fmla="*/ 1548366 w 1770372"/>
              <a:gd name="connsiteY25" fmla="*/ 302850 h 1770912"/>
              <a:gd name="connsiteX26" fmla="*/ 1474140 w 1770372"/>
              <a:gd name="connsiteY26" fmla="*/ 383148 h 1770912"/>
              <a:gd name="connsiteX27" fmla="*/ 1510627 w 1770372"/>
              <a:gd name="connsiteY27" fmla="*/ 427369 h 1770912"/>
              <a:gd name="connsiteX28" fmla="*/ 1608057 w 1770372"/>
              <a:gd name="connsiteY28" fmla="*/ 374007 h 1770912"/>
              <a:gd name="connsiteX29" fmla="*/ 1643552 w 1770372"/>
              <a:gd name="connsiteY29" fmla="*/ 431826 h 1770912"/>
              <a:gd name="connsiteX30" fmla="*/ 1557419 w 1770372"/>
              <a:gd name="connsiteY30" fmla="*/ 496964 h 1770912"/>
              <a:gd name="connsiteX31" fmla="*/ 1584338 w 1770372"/>
              <a:gd name="connsiteY31" fmla="*/ 546559 h 1770912"/>
              <a:gd name="connsiteX32" fmla="*/ 1686630 w 1770372"/>
              <a:gd name="connsiteY32" fmla="*/ 511654 h 1770912"/>
              <a:gd name="connsiteX33" fmla="*/ 1711690 w 1770372"/>
              <a:gd name="connsiteY33" fmla="*/ 574702 h 1770912"/>
              <a:gd name="connsiteX34" fmla="*/ 1618390 w 1770372"/>
              <a:gd name="connsiteY34" fmla="*/ 622713 h 1770912"/>
              <a:gd name="connsiteX35" fmla="*/ 1635177 w 1770372"/>
              <a:gd name="connsiteY35" fmla="*/ 676792 h 1770912"/>
              <a:gd name="connsiteX36" fmla="*/ 1744119 w 1770372"/>
              <a:gd name="connsiteY36" fmla="*/ 660713 h 1770912"/>
              <a:gd name="connsiteX37" fmla="*/ 1757334 w 1770372"/>
              <a:gd name="connsiteY37" fmla="*/ 727259 h 1770912"/>
              <a:gd name="connsiteX38" fmla="*/ 1657044 w 1770372"/>
              <a:gd name="connsiteY38" fmla="*/ 757509 h 1770912"/>
              <a:gd name="connsiteX39" fmla="*/ 1665098 w 1770372"/>
              <a:gd name="connsiteY39" fmla="*/ 810278 h 1770912"/>
              <a:gd name="connsiteX40" fmla="*/ 1704470 w 1770372"/>
              <a:gd name="connsiteY40" fmla="*/ 810686 h 1770912"/>
              <a:gd name="connsiteX41" fmla="*/ 1768963 w 1770372"/>
              <a:gd name="connsiteY41" fmla="*/ 814612 h 1770912"/>
              <a:gd name="connsiteX42" fmla="*/ 1770372 w 1770372"/>
              <a:gd name="connsiteY42" fmla="*/ 885873 h 1770912"/>
              <a:gd name="connsiteX43" fmla="*/ 1669559 w 1770372"/>
              <a:gd name="connsiteY43" fmla="*/ 897871 h 1770912"/>
              <a:gd name="connsiteX44" fmla="*/ 1666806 w 1770372"/>
              <a:gd name="connsiteY44" fmla="*/ 952397 h 1770912"/>
              <a:gd name="connsiteX45" fmla="*/ 1703117 w 1770372"/>
              <a:gd name="connsiteY45" fmla="*/ 958438 h 1770912"/>
              <a:gd name="connsiteX46" fmla="*/ 1766238 w 1770372"/>
              <a:gd name="connsiteY46" fmla="*/ 972243 h 1770912"/>
              <a:gd name="connsiteX47" fmla="*/ 1756663 w 1770372"/>
              <a:gd name="connsiteY47" fmla="*/ 1042871 h 1770912"/>
              <a:gd name="connsiteX48" fmla="*/ 1655705 w 1770372"/>
              <a:gd name="connsiteY48" fmla="*/ 1039230 h 1770912"/>
              <a:gd name="connsiteX49" fmla="*/ 1653960 w 1770372"/>
              <a:gd name="connsiteY49" fmla="*/ 1050664 h 1770912"/>
              <a:gd name="connsiteX50" fmla="*/ 1641373 w 1770372"/>
              <a:gd name="connsiteY50" fmla="*/ 1091212 h 1770912"/>
              <a:gd name="connsiteX51" fmla="*/ 1676858 w 1770372"/>
              <a:gd name="connsiteY51" fmla="*/ 1104554 h 1770912"/>
              <a:gd name="connsiteX52" fmla="*/ 1736114 w 1770372"/>
              <a:gd name="connsiteY52" fmla="*/ 1130315 h 1770912"/>
              <a:gd name="connsiteX53" fmla="*/ 1713050 w 1770372"/>
              <a:gd name="connsiteY53" fmla="*/ 1197755 h 1770912"/>
              <a:gd name="connsiteX54" fmla="*/ 1615423 w 1770372"/>
              <a:gd name="connsiteY54" fmla="*/ 1174811 h 1770912"/>
              <a:gd name="connsiteX55" fmla="*/ 1608660 w 1770372"/>
              <a:gd name="connsiteY55" fmla="*/ 1196598 h 1770912"/>
              <a:gd name="connsiteX56" fmla="*/ 1592688 w 1770372"/>
              <a:gd name="connsiteY56" fmla="*/ 1226022 h 1770912"/>
              <a:gd name="connsiteX57" fmla="*/ 1624006 w 1770372"/>
              <a:gd name="connsiteY57" fmla="*/ 1244310 h 1770912"/>
              <a:gd name="connsiteX58" fmla="*/ 1678088 w 1770372"/>
              <a:gd name="connsiteY58" fmla="*/ 1279664 h 1770912"/>
              <a:gd name="connsiteX59" fmla="*/ 1644017 w 1770372"/>
              <a:gd name="connsiteY59" fmla="*/ 1342268 h 1770912"/>
              <a:gd name="connsiteX60" fmla="*/ 1550936 w 1770372"/>
              <a:gd name="connsiteY60" fmla="*/ 1302945 h 1770912"/>
              <a:gd name="connsiteX61" fmla="*/ 1536980 w 1770372"/>
              <a:gd name="connsiteY61" fmla="*/ 1328657 h 1770912"/>
              <a:gd name="connsiteX62" fmla="*/ 1524566 w 1770372"/>
              <a:gd name="connsiteY62" fmla="*/ 1343702 h 1770912"/>
              <a:gd name="connsiteX63" fmla="*/ 1555537 w 1770372"/>
              <a:gd name="connsiteY63" fmla="*/ 1371824 h 1770912"/>
              <a:gd name="connsiteX64" fmla="*/ 1601122 w 1770372"/>
              <a:gd name="connsiteY64" fmla="*/ 1417615 h 1770912"/>
              <a:gd name="connsiteX65" fmla="*/ 1554820 w 1770372"/>
              <a:gd name="connsiteY65" fmla="*/ 1471802 h 1770912"/>
              <a:gd name="connsiteX66" fmla="*/ 1468489 w 1770372"/>
              <a:gd name="connsiteY66" fmla="*/ 1411668 h 1770912"/>
              <a:gd name="connsiteX67" fmla="*/ 1442047 w 1770372"/>
              <a:gd name="connsiteY67" fmla="*/ 1443716 h 1770912"/>
              <a:gd name="connsiteX68" fmla="*/ 1429347 w 1770372"/>
              <a:gd name="connsiteY68" fmla="*/ 1454194 h 1770912"/>
              <a:gd name="connsiteX69" fmla="*/ 1451799 w 1770372"/>
              <a:gd name="connsiteY69" fmla="*/ 1481865 h 1770912"/>
              <a:gd name="connsiteX70" fmla="*/ 1489929 w 1770372"/>
              <a:gd name="connsiteY70" fmla="*/ 1534027 h 1770912"/>
              <a:gd name="connsiteX71" fmla="*/ 1435958 w 1770372"/>
              <a:gd name="connsiteY71" fmla="*/ 1580584 h 1770912"/>
              <a:gd name="connsiteX72" fmla="*/ 1361727 w 1770372"/>
              <a:gd name="connsiteY72" fmla="*/ 1509986 h 1770912"/>
              <a:gd name="connsiteX73" fmla="*/ 1326987 w 1770372"/>
              <a:gd name="connsiteY73" fmla="*/ 1538648 h 1770912"/>
              <a:gd name="connsiteX74" fmla="*/ 1320802 w 1770372"/>
              <a:gd name="connsiteY74" fmla="*/ 1542006 h 1770912"/>
              <a:gd name="connsiteX75" fmla="*/ 1335580 w 1770372"/>
              <a:gd name="connsiteY75" fmla="*/ 1575339 h 1770912"/>
              <a:gd name="connsiteX76" fmla="*/ 1361291 w 1770372"/>
              <a:gd name="connsiteY76" fmla="*/ 1636383 h 1770912"/>
              <a:gd name="connsiteX77" fmla="*/ 1301018 w 1770372"/>
              <a:gd name="connsiteY77" fmla="*/ 1666530 h 1770912"/>
              <a:gd name="connsiteX78" fmla="*/ 1245641 w 1770372"/>
              <a:gd name="connsiteY78" fmla="*/ 1582801 h 1770912"/>
              <a:gd name="connsiteX79" fmla="*/ 1194927 w 1770372"/>
              <a:gd name="connsiteY79" fmla="*/ 1610328 h 1770912"/>
              <a:gd name="connsiteX80" fmla="*/ 1192682 w 1770372"/>
              <a:gd name="connsiteY80" fmla="*/ 1611025 h 1770912"/>
              <a:gd name="connsiteX81" fmla="*/ 1202337 w 1770372"/>
              <a:gd name="connsiteY81" fmla="*/ 1642546 h 1770912"/>
              <a:gd name="connsiteX82" fmla="*/ 1220551 w 1770372"/>
              <a:gd name="connsiteY82" fmla="*/ 1706230 h 1770912"/>
              <a:gd name="connsiteX83" fmla="*/ 1157100 w 1770372"/>
              <a:gd name="connsiteY83" fmla="*/ 1728940 h 1770912"/>
              <a:gd name="connsiteX84" fmla="*/ 1110783 w 1770372"/>
              <a:gd name="connsiteY84" fmla="*/ 1636448 h 1770912"/>
              <a:gd name="connsiteX85" fmla="*/ 1058274 w 1770372"/>
              <a:gd name="connsiteY85" fmla="*/ 1652747 h 1770912"/>
              <a:gd name="connsiteX86" fmla="*/ 1062096 w 1770372"/>
              <a:gd name="connsiteY86" fmla="*/ 1687005 h 1770912"/>
              <a:gd name="connsiteX87" fmla="*/ 1069362 w 1770372"/>
              <a:gd name="connsiteY87" fmla="*/ 1751968 h 1770912"/>
              <a:gd name="connsiteX88" fmla="*/ 1003990 w 1770372"/>
              <a:gd name="connsiteY88" fmla="*/ 1761118 h 1770912"/>
              <a:gd name="connsiteX89" fmla="*/ 977851 w 1770372"/>
              <a:gd name="connsiteY89" fmla="*/ 1666486 h 1770912"/>
              <a:gd name="connsiteX90" fmla="*/ 971799 w 1770372"/>
              <a:gd name="connsiteY90" fmla="*/ 1667409 h 1770912"/>
              <a:gd name="connsiteX91" fmla="*/ 918886 w 1770372"/>
              <a:gd name="connsiteY91" fmla="*/ 1670081 h 1770912"/>
              <a:gd name="connsiteX92" fmla="*/ 917161 w 1770372"/>
              <a:gd name="connsiteY92" fmla="*/ 1705777 h 1770912"/>
              <a:gd name="connsiteX93" fmla="*/ 914125 w 1770372"/>
              <a:gd name="connsiteY93" fmla="*/ 1768987 h 1770912"/>
              <a:gd name="connsiteX94" fmla="*/ 846343 w 1770372"/>
              <a:gd name="connsiteY94" fmla="*/ 1770912 h 1770912"/>
              <a:gd name="connsiteX95" fmla="*/ 836304 w 1770372"/>
              <a:gd name="connsiteY95" fmla="*/ 1668595 h 1770912"/>
              <a:gd name="connsiteX96" fmla="*/ 812821 w 1770372"/>
              <a:gd name="connsiteY96" fmla="*/ 1667409 h 1770912"/>
              <a:gd name="connsiteX97" fmla="*/ 781557 w 1770372"/>
              <a:gd name="connsiteY97" fmla="*/ 1662638 h 1770912"/>
              <a:gd name="connsiteX98" fmla="*/ 771434 w 1770372"/>
              <a:gd name="connsiteY98" fmla="*/ 1699979 h 1770912"/>
              <a:gd name="connsiteX99" fmla="*/ 753380 w 1770372"/>
              <a:gd name="connsiteY99" fmla="*/ 1758223 h 1770912"/>
              <a:gd name="connsiteX100" fmla="*/ 687030 w 1770372"/>
              <a:gd name="connsiteY100" fmla="*/ 1750664 h 1770912"/>
              <a:gd name="connsiteX101" fmla="*/ 697702 w 1770372"/>
              <a:gd name="connsiteY101" fmla="*/ 1643856 h 1770912"/>
              <a:gd name="connsiteX102" fmla="*/ 643195 w 1770372"/>
              <a:gd name="connsiteY102" fmla="*/ 1626936 h 1770912"/>
              <a:gd name="connsiteX103" fmla="*/ 624731 w 1770372"/>
              <a:gd name="connsiteY103" fmla="*/ 1668052 h 1770912"/>
              <a:gd name="connsiteX104" fmla="*/ 599505 w 1770372"/>
              <a:gd name="connsiteY104" fmla="*/ 1724271 h 1770912"/>
              <a:gd name="connsiteX105" fmla="*/ 532848 w 1770372"/>
              <a:gd name="connsiteY105" fmla="*/ 1702456 h 1770912"/>
              <a:gd name="connsiteX106" fmla="*/ 564655 w 1770372"/>
              <a:gd name="connsiteY106" fmla="*/ 1596738 h 1770912"/>
              <a:gd name="connsiteX107" fmla="*/ 520212 w 1770372"/>
              <a:gd name="connsiteY107" fmla="*/ 1572615 h 1770912"/>
              <a:gd name="connsiteX108" fmla="*/ 492609 w 1770372"/>
              <a:gd name="connsiteY108" fmla="*/ 1609276 h 1770912"/>
              <a:gd name="connsiteX109" fmla="*/ 454551 w 1770372"/>
              <a:gd name="connsiteY109" fmla="*/ 1659857 h 1770912"/>
              <a:gd name="connsiteX110" fmla="*/ 395717 w 1770372"/>
              <a:gd name="connsiteY110" fmla="*/ 1622146 h 1770912"/>
              <a:gd name="connsiteX111" fmla="*/ 443113 w 1770372"/>
              <a:gd name="connsiteY111" fmla="*/ 1526669 h 1770912"/>
              <a:gd name="connsiteX112" fmla="*/ 403568 w 1770372"/>
              <a:gd name="connsiteY112" fmla="*/ 1494041 h 1770912"/>
              <a:gd name="connsiteX113" fmla="*/ 366157 w 1770372"/>
              <a:gd name="connsiteY113" fmla="*/ 1528059 h 1770912"/>
              <a:gd name="connsiteX114" fmla="*/ 319337 w 1770372"/>
              <a:gd name="connsiteY114" fmla="*/ 1570661 h 1770912"/>
              <a:gd name="connsiteX115" fmla="*/ 268564 w 1770372"/>
              <a:gd name="connsiteY115" fmla="*/ 1522645 h 1770912"/>
              <a:gd name="connsiteX116" fmla="*/ 335158 w 1770372"/>
              <a:gd name="connsiteY116" fmla="*/ 1434729 h 1770912"/>
              <a:gd name="connsiteX117" fmla="*/ 304840 w 1770372"/>
              <a:gd name="connsiteY117" fmla="*/ 1397984 h 1770912"/>
              <a:gd name="connsiteX118" fmla="*/ 261327 w 1770372"/>
              <a:gd name="connsiteY118" fmla="*/ 1424271 h 1770912"/>
              <a:gd name="connsiteX119" fmla="*/ 205878 w 1770372"/>
              <a:gd name="connsiteY119" fmla="*/ 1457791 h 1770912"/>
              <a:gd name="connsiteX120" fmla="*/ 165325 w 1770372"/>
              <a:gd name="connsiteY120" fmla="*/ 1400876 h 1770912"/>
              <a:gd name="connsiteX121" fmla="*/ 247444 w 1770372"/>
              <a:gd name="connsiteY121" fmla="*/ 1328296 h 1770912"/>
              <a:gd name="connsiteX122" fmla="*/ 223348 w 1770372"/>
              <a:gd name="connsiteY122" fmla="*/ 1283901 h 1770912"/>
              <a:gd name="connsiteX123" fmla="*/ 174393 w 1770372"/>
              <a:gd name="connsiteY123" fmla="*/ 1304217 h 1770912"/>
              <a:gd name="connsiteX124" fmla="*/ 114555 w 1770372"/>
              <a:gd name="connsiteY124" fmla="*/ 1329071 h 1770912"/>
              <a:gd name="connsiteX125" fmla="*/ 82968 w 1770372"/>
              <a:gd name="connsiteY125" fmla="*/ 1266732 h 1770912"/>
              <a:gd name="connsiteX126" fmla="*/ 179994 w 1770372"/>
              <a:gd name="connsiteY126" fmla="*/ 1204029 h 1770912"/>
              <a:gd name="connsiteX127" fmla="*/ 175960 w 1770372"/>
              <a:gd name="connsiteY127" fmla="*/ 1196598 h 1770912"/>
              <a:gd name="connsiteX128" fmla="*/ 164017 w 1770372"/>
              <a:gd name="connsiteY128" fmla="*/ 1158123 h 1770912"/>
              <a:gd name="connsiteX129" fmla="*/ 50014 w 1770372"/>
              <a:gd name="connsiteY129" fmla="*/ 1183545 h 1770912"/>
              <a:gd name="connsiteX130" fmla="*/ 30896 w 1770372"/>
              <a:gd name="connsiteY130" fmla="*/ 1118168 h 1770912"/>
              <a:gd name="connsiteX131" fmla="*/ 137668 w 1770372"/>
              <a:gd name="connsiteY131" fmla="*/ 1073239 h 1770912"/>
              <a:gd name="connsiteX132" fmla="*/ 130660 w 1770372"/>
              <a:gd name="connsiteY132" fmla="*/ 1050664 h 1770912"/>
              <a:gd name="connsiteX133" fmla="*/ 126893 w 1770372"/>
              <a:gd name="connsiteY133" fmla="*/ 1025981 h 1770912"/>
              <a:gd name="connsiteX134" fmla="*/ 11697 w 1770372"/>
              <a:gd name="connsiteY134" fmla="*/ 1031563 h 1770912"/>
              <a:gd name="connsiteX135" fmla="*/ 5429 w 1770372"/>
              <a:gd name="connsiteY135" fmla="*/ 961646 h 1770912"/>
              <a:gd name="connsiteX136" fmla="*/ 117069 w 1770372"/>
              <a:gd name="connsiteY136" fmla="*/ 937622 h 1770912"/>
              <a:gd name="connsiteX137" fmla="*/ 114865 w 1770372"/>
              <a:gd name="connsiteY137" fmla="*/ 893983 h 1770912"/>
              <a:gd name="connsiteX138" fmla="*/ 115220 w 1770372"/>
              <a:gd name="connsiteY138" fmla="*/ 886941 h 1770912"/>
              <a:gd name="connsiteX139" fmla="*/ 0 w 1770372"/>
              <a:gd name="connsiteY139" fmla="*/ 872153 h 1770912"/>
              <a:gd name="connsiteX140" fmla="*/ 5901 w 1770372"/>
              <a:gd name="connsiteY140" fmla="*/ 803680 h 1770912"/>
              <a:gd name="connsiteX141" fmla="*/ 121101 w 1770372"/>
              <a:gd name="connsiteY141" fmla="*/ 799933 h 1770912"/>
              <a:gd name="connsiteX142" fmla="*/ 128492 w 1770372"/>
              <a:gd name="connsiteY142" fmla="*/ 751503 h 1770912"/>
              <a:gd name="connsiteX143" fmla="*/ 12138 w 1770372"/>
              <a:gd name="connsiteY143" fmla="*/ 714646 h 1770912"/>
              <a:gd name="connsiteX144" fmla="*/ 30143 w 1770372"/>
              <a:gd name="connsiteY144" fmla="*/ 648319 h 1770912"/>
              <a:gd name="connsiteX145" fmla="*/ 152666 w 1770372"/>
              <a:gd name="connsiteY145" fmla="*/ 666411 h 1770912"/>
              <a:gd name="connsiteX146" fmla="*/ 167249 w 1770372"/>
              <a:gd name="connsiteY146" fmla="*/ 619432 h 1770912"/>
              <a:gd name="connsiteX147" fmla="*/ 57622 w 1770372"/>
              <a:gd name="connsiteY147" fmla="*/ 559222 h 1770912"/>
              <a:gd name="connsiteX148" fmla="*/ 89063 w 1770372"/>
              <a:gd name="connsiteY148" fmla="*/ 494884 h 1770912"/>
              <a:gd name="connsiteX149" fmla="*/ 203593 w 1770372"/>
              <a:gd name="connsiteY149" fmla="*/ 540460 h 1770912"/>
              <a:gd name="connsiteX150" fmla="*/ 225777 w 1770372"/>
              <a:gd name="connsiteY150" fmla="*/ 499590 h 1770912"/>
              <a:gd name="connsiteX151" fmla="*/ 129164 w 1770372"/>
              <a:gd name="connsiteY151" fmla="*/ 421868 h 1770912"/>
              <a:gd name="connsiteX152" fmla="*/ 171339 w 1770372"/>
              <a:gd name="connsiteY152" fmla="*/ 363995 h 1770912"/>
              <a:gd name="connsiteX153" fmla="*/ 273927 w 1770372"/>
              <a:gd name="connsiteY153" fmla="*/ 427450 h 1770912"/>
              <a:gd name="connsiteX154" fmla="*/ 309966 w 1770372"/>
              <a:gd name="connsiteY154" fmla="*/ 383770 h 1770912"/>
              <a:gd name="connsiteX155" fmla="*/ 223773 w 1770372"/>
              <a:gd name="connsiteY155" fmla="*/ 295129 h 1770912"/>
              <a:gd name="connsiteX156" fmla="*/ 272674 w 1770372"/>
              <a:gd name="connsiteY156" fmla="*/ 242816 h 1770912"/>
              <a:gd name="connsiteX157" fmla="*/ 370468 w 1770372"/>
              <a:gd name="connsiteY157" fmla="*/ 321235 h 1770912"/>
              <a:gd name="connsiteX158" fmla="*/ 406297 w 1770372"/>
              <a:gd name="connsiteY158" fmla="*/ 291673 h 1770912"/>
              <a:gd name="connsiteX159" fmla="*/ 339550 w 1770372"/>
              <a:gd name="connsiteY159" fmla="*/ 184911 h 1770912"/>
              <a:gd name="connsiteX160" fmla="*/ 398391 w 1770372"/>
              <a:gd name="connsiteY160" fmla="*/ 144098 h 1770912"/>
              <a:gd name="connsiteX161" fmla="*/ 475842 w 1770372"/>
              <a:gd name="connsiteY161" fmla="*/ 239434 h 1770912"/>
              <a:gd name="connsiteX162" fmla="*/ 522388 w 1770372"/>
              <a:gd name="connsiteY162" fmla="*/ 214170 h 1770912"/>
              <a:gd name="connsiteX163" fmla="*/ 475528 w 1770372"/>
              <a:gd name="connsiteY163" fmla="*/ 99472 h 1770912"/>
              <a:gd name="connsiteX164" fmla="*/ 540562 w 1770372"/>
              <a:gd name="connsiteY164" fmla="*/ 69530 h 1770912"/>
              <a:gd name="connsiteX165" fmla="*/ 600283 w 1770372"/>
              <a:gd name="connsiteY165" fmla="*/ 174351 h 1770912"/>
              <a:gd name="connsiteX166" fmla="*/ 643650 w 1770372"/>
              <a:gd name="connsiteY166" fmla="*/ 160889 h 1770912"/>
              <a:gd name="connsiteX167" fmla="*/ 618279 w 1770372"/>
              <a:gd name="connsiteY167" fmla="*/ 41004 h 1770912"/>
              <a:gd name="connsiteX168" fmla="*/ 687609 w 1770372"/>
              <a:gd name="connsiteY168" fmla="*/ 23140 h 1770912"/>
              <a:gd name="connsiteX169" fmla="*/ 727004 w 1770372"/>
              <a:gd name="connsiteY169" fmla="*/ 135015 h 1770912"/>
              <a:gd name="connsiteX170" fmla="*/ 735628 w 1770372"/>
              <a:gd name="connsiteY170" fmla="*/ 132338 h 1770912"/>
              <a:gd name="connsiteX171" fmla="*/ 777511 w 1770372"/>
              <a:gd name="connsiteY171" fmla="*/ 125946 h 1770912"/>
              <a:gd name="connsiteX172" fmla="*/ 775508 w 1770372"/>
              <a:gd name="connsiteY172" fmla="*/ 6393 h 1770912"/>
              <a:gd name="connsiteX173" fmla="*/ 846973 w 1770372"/>
              <a:gd name="connsiteY173" fmla="*/ 2073 h 1770912"/>
              <a:gd name="connsiteX174" fmla="*/ 864105 w 1770372"/>
              <a:gd name="connsiteY174" fmla="*/ 117967 h 1770912"/>
              <a:gd name="connsiteX175" fmla="*/ 892310 w 1770372"/>
              <a:gd name="connsiteY175" fmla="*/ 116543 h 1770912"/>
              <a:gd name="connsiteX176" fmla="*/ 914569 w 1770372"/>
              <a:gd name="connsiteY176" fmla="*/ 117667 h 177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770372" h="1770912">
                <a:moveTo>
                  <a:pt x="892310" y="381339"/>
                </a:moveTo>
                <a:cubicBezTo>
                  <a:pt x="609182" y="381339"/>
                  <a:pt x="379661" y="610858"/>
                  <a:pt x="379661" y="893983"/>
                </a:cubicBezTo>
                <a:cubicBezTo>
                  <a:pt x="379661" y="1177108"/>
                  <a:pt x="609182" y="1406627"/>
                  <a:pt x="892310" y="1406627"/>
                </a:cubicBezTo>
                <a:cubicBezTo>
                  <a:pt x="1175438" y="1406627"/>
                  <a:pt x="1404959" y="1177108"/>
                  <a:pt x="1404959" y="893983"/>
                </a:cubicBezTo>
                <a:cubicBezTo>
                  <a:pt x="1404959" y="610858"/>
                  <a:pt x="1175438" y="381339"/>
                  <a:pt x="892310" y="381339"/>
                </a:cubicBezTo>
                <a:close/>
                <a:moveTo>
                  <a:pt x="935588" y="0"/>
                </a:moveTo>
                <a:cubicBezTo>
                  <a:pt x="960017" y="2957"/>
                  <a:pt x="979144" y="4861"/>
                  <a:pt x="1006550" y="9504"/>
                </a:cubicBezTo>
                <a:lnTo>
                  <a:pt x="1001144" y="125035"/>
                </a:lnTo>
                <a:lnTo>
                  <a:pt x="1048993" y="132338"/>
                </a:lnTo>
                <a:lnTo>
                  <a:pt x="1053439" y="133718"/>
                </a:lnTo>
                <a:lnTo>
                  <a:pt x="1090142" y="24212"/>
                </a:lnTo>
                <a:cubicBezTo>
                  <a:pt x="1113876" y="30706"/>
                  <a:pt x="1132520" y="35384"/>
                  <a:pt x="1158953" y="43982"/>
                </a:cubicBezTo>
                <a:lnTo>
                  <a:pt x="1136341" y="159452"/>
                </a:lnTo>
                <a:lnTo>
                  <a:pt x="1184911" y="174529"/>
                </a:lnTo>
                <a:lnTo>
                  <a:pt x="1239430" y="76724"/>
                </a:lnTo>
                <a:cubicBezTo>
                  <a:pt x="1261564" y="87476"/>
                  <a:pt x="1279028" y="95506"/>
                  <a:pt x="1303427" y="108823"/>
                </a:cubicBezTo>
                <a:lnTo>
                  <a:pt x="1261656" y="213857"/>
                </a:lnTo>
                <a:lnTo>
                  <a:pt x="1307894" y="238954"/>
                </a:lnTo>
                <a:lnTo>
                  <a:pt x="1338165" y="200989"/>
                </a:lnTo>
                <a:cubicBezTo>
                  <a:pt x="1352497" y="184285"/>
                  <a:pt x="1367087" y="168085"/>
                  <a:pt x="1380802" y="152491"/>
                </a:cubicBezTo>
                <a:cubicBezTo>
                  <a:pt x="1401124" y="164675"/>
                  <a:pt x="1412680" y="178549"/>
                  <a:pt x="1434919" y="193410"/>
                </a:cubicBezTo>
                <a:lnTo>
                  <a:pt x="1375856" y="289638"/>
                </a:lnTo>
                <a:lnTo>
                  <a:pt x="1415493" y="322341"/>
                </a:lnTo>
                <a:lnTo>
                  <a:pt x="1451984" y="291477"/>
                </a:lnTo>
                <a:cubicBezTo>
                  <a:pt x="1469290" y="277877"/>
                  <a:pt x="1486750" y="264822"/>
                  <a:pt x="1503235" y="252192"/>
                </a:cubicBezTo>
                <a:cubicBezTo>
                  <a:pt x="1520801" y="268094"/>
                  <a:pt x="1529440" y="283949"/>
                  <a:pt x="1548366" y="302850"/>
                </a:cubicBezTo>
                <a:lnTo>
                  <a:pt x="1474140" y="383148"/>
                </a:lnTo>
                <a:lnTo>
                  <a:pt x="1510627" y="427369"/>
                </a:lnTo>
                <a:lnTo>
                  <a:pt x="1608057" y="374007"/>
                </a:lnTo>
                <a:cubicBezTo>
                  <a:pt x="1622545" y="392756"/>
                  <a:pt x="1628254" y="409885"/>
                  <a:pt x="1643552" y="431826"/>
                </a:cubicBezTo>
                <a:lnTo>
                  <a:pt x="1557419" y="496964"/>
                </a:lnTo>
                <a:lnTo>
                  <a:pt x="1584338" y="546559"/>
                </a:lnTo>
                <a:lnTo>
                  <a:pt x="1686630" y="511654"/>
                </a:lnTo>
                <a:cubicBezTo>
                  <a:pt x="1697690" y="532609"/>
                  <a:pt x="1700379" y="550464"/>
                  <a:pt x="1711690" y="574702"/>
                </a:cubicBezTo>
                <a:lnTo>
                  <a:pt x="1618390" y="622713"/>
                </a:lnTo>
                <a:lnTo>
                  <a:pt x="1635177" y="676792"/>
                </a:lnTo>
                <a:lnTo>
                  <a:pt x="1744119" y="660713"/>
                </a:lnTo>
                <a:cubicBezTo>
                  <a:pt x="1751197" y="683326"/>
                  <a:pt x="1750604" y="701372"/>
                  <a:pt x="1757334" y="727259"/>
                </a:cubicBezTo>
                <a:lnTo>
                  <a:pt x="1657044" y="757509"/>
                </a:lnTo>
                <a:lnTo>
                  <a:pt x="1665098" y="810278"/>
                </a:lnTo>
                <a:lnTo>
                  <a:pt x="1704470" y="810686"/>
                </a:lnTo>
                <a:cubicBezTo>
                  <a:pt x="1726465" y="811745"/>
                  <a:pt x="1748223" y="813345"/>
                  <a:pt x="1768963" y="814612"/>
                </a:cubicBezTo>
                <a:cubicBezTo>
                  <a:pt x="1771990" y="839314"/>
                  <a:pt x="1768259" y="857853"/>
                  <a:pt x="1770372" y="885873"/>
                </a:cubicBezTo>
                <a:lnTo>
                  <a:pt x="1669559" y="897871"/>
                </a:lnTo>
                <a:lnTo>
                  <a:pt x="1666806" y="952397"/>
                </a:lnTo>
                <a:lnTo>
                  <a:pt x="1703117" y="958438"/>
                </a:lnTo>
                <a:cubicBezTo>
                  <a:pt x="1724687" y="962870"/>
                  <a:pt x="1745940" y="967799"/>
                  <a:pt x="1766238" y="972243"/>
                </a:cubicBezTo>
                <a:cubicBezTo>
                  <a:pt x="1765427" y="997116"/>
                  <a:pt x="1758888" y="1014860"/>
                  <a:pt x="1756663" y="1042871"/>
                </a:cubicBezTo>
                <a:lnTo>
                  <a:pt x="1655705" y="1039230"/>
                </a:lnTo>
                <a:lnTo>
                  <a:pt x="1653960" y="1050664"/>
                </a:lnTo>
                <a:lnTo>
                  <a:pt x="1641373" y="1091212"/>
                </a:lnTo>
                <a:lnTo>
                  <a:pt x="1676858" y="1104554"/>
                </a:lnTo>
                <a:cubicBezTo>
                  <a:pt x="1697162" y="1113077"/>
                  <a:pt x="1717060" y="1122026"/>
                  <a:pt x="1736114" y="1130315"/>
                </a:cubicBezTo>
                <a:cubicBezTo>
                  <a:pt x="1730504" y="1154561"/>
                  <a:pt x="1720654" y="1170703"/>
                  <a:pt x="1713050" y="1197755"/>
                </a:cubicBezTo>
                <a:lnTo>
                  <a:pt x="1615423" y="1174811"/>
                </a:lnTo>
                <a:lnTo>
                  <a:pt x="1608660" y="1196598"/>
                </a:lnTo>
                <a:lnTo>
                  <a:pt x="1592688" y="1226022"/>
                </a:lnTo>
                <a:lnTo>
                  <a:pt x="1624006" y="1244310"/>
                </a:lnTo>
                <a:cubicBezTo>
                  <a:pt x="1642589" y="1256124"/>
                  <a:pt x="1660698" y="1268291"/>
                  <a:pt x="1678088" y="1279664"/>
                </a:cubicBezTo>
                <a:cubicBezTo>
                  <a:pt x="1668483" y="1302622"/>
                  <a:pt x="1656060" y="1316879"/>
                  <a:pt x="1644017" y="1342268"/>
                </a:cubicBezTo>
                <a:lnTo>
                  <a:pt x="1550936" y="1302945"/>
                </a:lnTo>
                <a:lnTo>
                  <a:pt x="1536980" y="1328657"/>
                </a:lnTo>
                <a:lnTo>
                  <a:pt x="1524566" y="1343702"/>
                </a:lnTo>
                <a:lnTo>
                  <a:pt x="1555537" y="1371824"/>
                </a:lnTo>
                <a:cubicBezTo>
                  <a:pt x="1571269" y="1387231"/>
                  <a:pt x="1586465" y="1402885"/>
                  <a:pt x="1601122" y="1417615"/>
                </a:cubicBezTo>
                <a:cubicBezTo>
                  <a:pt x="1586969" y="1438085"/>
                  <a:pt x="1571861" y="1449459"/>
                  <a:pt x="1554820" y="1471802"/>
                </a:cubicBezTo>
                <a:lnTo>
                  <a:pt x="1468489" y="1411668"/>
                </a:lnTo>
                <a:lnTo>
                  <a:pt x="1442047" y="1443716"/>
                </a:lnTo>
                <a:lnTo>
                  <a:pt x="1429347" y="1454194"/>
                </a:lnTo>
                <a:lnTo>
                  <a:pt x="1451799" y="1481865"/>
                </a:lnTo>
                <a:cubicBezTo>
                  <a:pt x="1465018" y="1499476"/>
                  <a:pt x="1477670" y="1517249"/>
                  <a:pt x="1489929" y="1534027"/>
                </a:cubicBezTo>
                <a:cubicBezTo>
                  <a:pt x="1472840" y="1552120"/>
                  <a:pt x="1456185" y="1561077"/>
                  <a:pt x="1435958" y="1580584"/>
                </a:cubicBezTo>
                <a:lnTo>
                  <a:pt x="1361727" y="1509986"/>
                </a:lnTo>
                <a:lnTo>
                  <a:pt x="1326987" y="1538648"/>
                </a:lnTo>
                <a:lnTo>
                  <a:pt x="1320802" y="1542006"/>
                </a:lnTo>
                <a:lnTo>
                  <a:pt x="1335580" y="1575339"/>
                </a:lnTo>
                <a:cubicBezTo>
                  <a:pt x="1343693" y="1595517"/>
                  <a:pt x="1351707" y="1615978"/>
                  <a:pt x="1361291" y="1636383"/>
                </a:cubicBezTo>
                <a:cubicBezTo>
                  <a:pt x="1340197" y="1649575"/>
                  <a:pt x="1325506" y="1652760"/>
                  <a:pt x="1301018" y="1666530"/>
                </a:cubicBezTo>
                <a:lnTo>
                  <a:pt x="1245641" y="1582801"/>
                </a:lnTo>
                <a:lnTo>
                  <a:pt x="1194927" y="1610328"/>
                </a:lnTo>
                <a:lnTo>
                  <a:pt x="1192682" y="1611025"/>
                </a:lnTo>
                <a:lnTo>
                  <a:pt x="1202337" y="1642546"/>
                </a:lnTo>
                <a:cubicBezTo>
                  <a:pt x="1207974" y="1663550"/>
                  <a:pt x="1213480" y="1684824"/>
                  <a:pt x="1220551" y="1706230"/>
                </a:cubicBezTo>
                <a:cubicBezTo>
                  <a:pt x="1198028" y="1716801"/>
                  <a:pt x="1183062" y="1718203"/>
                  <a:pt x="1157100" y="1728940"/>
                </a:cubicBezTo>
                <a:lnTo>
                  <a:pt x="1110783" y="1636448"/>
                </a:lnTo>
                <a:lnTo>
                  <a:pt x="1058274" y="1652747"/>
                </a:lnTo>
                <a:lnTo>
                  <a:pt x="1062096" y="1687005"/>
                </a:lnTo>
                <a:cubicBezTo>
                  <a:pt x="1063959" y="1708781"/>
                  <a:pt x="1065825" y="1730556"/>
                  <a:pt x="1069362" y="1751968"/>
                </a:cubicBezTo>
                <a:cubicBezTo>
                  <a:pt x="1045220" y="1757980"/>
                  <a:pt x="1031539" y="1755608"/>
                  <a:pt x="1003990" y="1761118"/>
                </a:cubicBezTo>
                <a:lnTo>
                  <a:pt x="977851" y="1666486"/>
                </a:lnTo>
                <a:lnTo>
                  <a:pt x="971799" y="1667409"/>
                </a:lnTo>
                <a:lnTo>
                  <a:pt x="918886" y="1670081"/>
                </a:lnTo>
                <a:lnTo>
                  <a:pt x="917161" y="1705777"/>
                </a:lnTo>
                <a:cubicBezTo>
                  <a:pt x="915728" y="1726531"/>
                  <a:pt x="914298" y="1747286"/>
                  <a:pt x="914125" y="1768987"/>
                </a:cubicBezTo>
                <a:cubicBezTo>
                  <a:pt x="889310" y="1770785"/>
                  <a:pt x="874428" y="1770190"/>
                  <a:pt x="846343" y="1770912"/>
                </a:cubicBezTo>
                <a:lnTo>
                  <a:pt x="836304" y="1668595"/>
                </a:lnTo>
                <a:lnTo>
                  <a:pt x="812821" y="1667409"/>
                </a:lnTo>
                <a:lnTo>
                  <a:pt x="781557" y="1662638"/>
                </a:lnTo>
                <a:lnTo>
                  <a:pt x="771434" y="1699979"/>
                </a:lnTo>
                <a:cubicBezTo>
                  <a:pt x="765295" y="1719493"/>
                  <a:pt x="758888" y="1738602"/>
                  <a:pt x="753380" y="1758223"/>
                </a:cubicBezTo>
                <a:cubicBezTo>
                  <a:pt x="728695" y="1755120"/>
                  <a:pt x="714711" y="1755463"/>
                  <a:pt x="687030" y="1750664"/>
                </a:cubicBezTo>
                <a:lnTo>
                  <a:pt x="697702" y="1643856"/>
                </a:lnTo>
                <a:lnTo>
                  <a:pt x="643195" y="1626936"/>
                </a:lnTo>
                <a:lnTo>
                  <a:pt x="624731" y="1668052"/>
                </a:lnTo>
                <a:cubicBezTo>
                  <a:pt x="616322" y="1686158"/>
                  <a:pt x="607917" y="1704265"/>
                  <a:pt x="599505" y="1724271"/>
                </a:cubicBezTo>
                <a:cubicBezTo>
                  <a:pt x="575870" y="1716499"/>
                  <a:pt x="559099" y="1712467"/>
                  <a:pt x="532848" y="1702456"/>
                </a:cubicBezTo>
                <a:lnTo>
                  <a:pt x="564655" y="1596738"/>
                </a:lnTo>
                <a:lnTo>
                  <a:pt x="520212" y="1572615"/>
                </a:lnTo>
                <a:lnTo>
                  <a:pt x="492609" y="1609276"/>
                </a:lnTo>
                <a:cubicBezTo>
                  <a:pt x="480065" y="1625500"/>
                  <a:pt x="467524" y="1641727"/>
                  <a:pt x="454551" y="1659857"/>
                </a:cubicBezTo>
                <a:cubicBezTo>
                  <a:pt x="432447" y="1646570"/>
                  <a:pt x="419956" y="1638286"/>
                  <a:pt x="395717" y="1622146"/>
                </a:cubicBezTo>
                <a:lnTo>
                  <a:pt x="443113" y="1526669"/>
                </a:lnTo>
                <a:lnTo>
                  <a:pt x="403568" y="1494041"/>
                </a:lnTo>
                <a:lnTo>
                  <a:pt x="366157" y="1528059"/>
                </a:lnTo>
                <a:cubicBezTo>
                  <a:pt x="350809" y="1541662"/>
                  <a:pt x="335463" y="1555266"/>
                  <a:pt x="319337" y="1570661"/>
                </a:cubicBezTo>
                <a:cubicBezTo>
                  <a:pt x="300098" y="1553487"/>
                  <a:pt x="289370" y="1543020"/>
                  <a:pt x="268564" y="1522645"/>
                </a:cubicBezTo>
                <a:lnTo>
                  <a:pt x="335158" y="1434729"/>
                </a:lnTo>
                <a:lnTo>
                  <a:pt x="304840" y="1397984"/>
                </a:lnTo>
                <a:lnTo>
                  <a:pt x="261327" y="1424271"/>
                </a:lnTo>
                <a:cubicBezTo>
                  <a:pt x="243225" y="1434900"/>
                  <a:pt x="225125" y="1445532"/>
                  <a:pt x="205878" y="1457791"/>
                </a:cubicBezTo>
                <a:cubicBezTo>
                  <a:pt x="190299" y="1437235"/>
                  <a:pt x="181797" y="1424891"/>
                  <a:pt x="165325" y="1400876"/>
                </a:cubicBezTo>
                <a:lnTo>
                  <a:pt x="247444" y="1328296"/>
                </a:lnTo>
                <a:lnTo>
                  <a:pt x="223348" y="1283901"/>
                </a:lnTo>
                <a:lnTo>
                  <a:pt x="174393" y="1304217"/>
                </a:lnTo>
                <a:cubicBezTo>
                  <a:pt x="154905" y="1312020"/>
                  <a:pt x="135419" y="1319827"/>
                  <a:pt x="114555" y="1329071"/>
                </a:cubicBezTo>
                <a:cubicBezTo>
                  <a:pt x="102225" y="1306416"/>
                  <a:pt x="95665" y="1292940"/>
                  <a:pt x="82968" y="1266732"/>
                </a:cubicBezTo>
                <a:lnTo>
                  <a:pt x="179994" y="1204029"/>
                </a:lnTo>
                <a:lnTo>
                  <a:pt x="175960" y="1196598"/>
                </a:lnTo>
                <a:lnTo>
                  <a:pt x="164017" y="1158123"/>
                </a:lnTo>
                <a:lnTo>
                  <a:pt x="50014" y="1183545"/>
                </a:lnTo>
                <a:cubicBezTo>
                  <a:pt x="42231" y="1159641"/>
                  <a:pt x="38361" y="1145562"/>
                  <a:pt x="30896" y="1118168"/>
                </a:cubicBezTo>
                <a:lnTo>
                  <a:pt x="137668" y="1073239"/>
                </a:lnTo>
                <a:lnTo>
                  <a:pt x="130660" y="1050664"/>
                </a:lnTo>
                <a:lnTo>
                  <a:pt x="126893" y="1025981"/>
                </a:lnTo>
                <a:lnTo>
                  <a:pt x="11697" y="1031563"/>
                </a:lnTo>
                <a:cubicBezTo>
                  <a:pt x="8477" y="1006631"/>
                  <a:pt x="7690" y="989949"/>
                  <a:pt x="5429" y="961646"/>
                </a:cubicBezTo>
                <a:lnTo>
                  <a:pt x="117069" y="937622"/>
                </a:lnTo>
                <a:lnTo>
                  <a:pt x="114865" y="893983"/>
                </a:lnTo>
                <a:lnTo>
                  <a:pt x="115220" y="886941"/>
                </a:lnTo>
                <a:lnTo>
                  <a:pt x="0" y="872153"/>
                </a:lnTo>
                <a:cubicBezTo>
                  <a:pt x="1134" y="847564"/>
                  <a:pt x="3240" y="831350"/>
                  <a:pt x="5901" y="803680"/>
                </a:cubicBezTo>
                <a:lnTo>
                  <a:pt x="121101" y="799933"/>
                </a:lnTo>
                <a:lnTo>
                  <a:pt x="128492" y="751503"/>
                </a:lnTo>
                <a:lnTo>
                  <a:pt x="12138" y="714646"/>
                </a:lnTo>
                <a:cubicBezTo>
                  <a:pt x="17635" y="690653"/>
                  <a:pt x="22595" y="675073"/>
                  <a:pt x="30143" y="648319"/>
                </a:cubicBezTo>
                <a:lnTo>
                  <a:pt x="152666" y="666411"/>
                </a:lnTo>
                <a:lnTo>
                  <a:pt x="167249" y="619432"/>
                </a:lnTo>
                <a:lnTo>
                  <a:pt x="57622" y="559222"/>
                </a:lnTo>
                <a:cubicBezTo>
                  <a:pt x="68132" y="536965"/>
                  <a:pt x="75954" y="519396"/>
                  <a:pt x="89063" y="494884"/>
                </a:cubicBezTo>
                <a:lnTo>
                  <a:pt x="203593" y="540460"/>
                </a:lnTo>
                <a:lnTo>
                  <a:pt x="225777" y="499590"/>
                </a:lnTo>
                <a:lnTo>
                  <a:pt x="129164" y="421868"/>
                </a:lnTo>
                <a:cubicBezTo>
                  <a:pt x="143393" y="401783"/>
                  <a:pt x="154157" y="385847"/>
                  <a:pt x="171339" y="363995"/>
                </a:cubicBezTo>
                <a:lnTo>
                  <a:pt x="273927" y="427450"/>
                </a:lnTo>
                <a:lnTo>
                  <a:pt x="309966" y="383770"/>
                </a:lnTo>
                <a:lnTo>
                  <a:pt x="223773" y="295129"/>
                </a:lnTo>
                <a:cubicBezTo>
                  <a:pt x="240339" y="276924"/>
                  <a:pt x="252962" y="262416"/>
                  <a:pt x="272674" y="242816"/>
                </a:cubicBezTo>
                <a:lnTo>
                  <a:pt x="370468" y="321235"/>
                </a:lnTo>
                <a:lnTo>
                  <a:pt x="406297" y="291673"/>
                </a:lnTo>
                <a:lnTo>
                  <a:pt x="339550" y="184911"/>
                </a:lnTo>
                <a:cubicBezTo>
                  <a:pt x="359586" y="170613"/>
                  <a:pt x="374986" y="159096"/>
                  <a:pt x="398391" y="144098"/>
                </a:cubicBezTo>
                <a:lnTo>
                  <a:pt x="475842" y="239434"/>
                </a:lnTo>
                <a:lnTo>
                  <a:pt x="522388" y="214170"/>
                </a:lnTo>
                <a:lnTo>
                  <a:pt x="475528" y="99472"/>
                </a:lnTo>
                <a:cubicBezTo>
                  <a:pt x="497747" y="88898"/>
                  <a:pt x="514925" y="80272"/>
                  <a:pt x="540562" y="69530"/>
                </a:cubicBezTo>
                <a:lnTo>
                  <a:pt x="600283" y="174351"/>
                </a:lnTo>
                <a:lnTo>
                  <a:pt x="643650" y="160889"/>
                </a:lnTo>
                <a:lnTo>
                  <a:pt x="618279" y="41004"/>
                </a:lnTo>
                <a:cubicBezTo>
                  <a:pt x="642027" y="34562"/>
                  <a:pt x="660468" y="29137"/>
                  <a:pt x="687609" y="23140"/>
                </a:cubicBezTo>
                <a:lnTo>
                  <a:pt x="727004" y="135015"/>
                </a:lnTo>
                <a:lnTo>
                  <a:pt x="735628" y="132338"/>
                </a:lnTo>
                <a:lnTo>
                  <a:pt x="777511" y="125946"/>
                </a:lnTo>
                <a:lnTo>
                  <a:pt x="775508" y="6393"/>
                </a:lnTo>
                <a:cubicBezTo>
                  <a:pt x="800049" y="4596"/>
                  <a:pt x="819186" y="2787"/>
                  <a:pt x="846973" y="2073"/>
                </a:cubicBezTo>
                <a:lnTo>
                  <a:pt x="864105" y="117967"/>
                </a:lnTo>
                <a:lnTo>
                  <a:pt x="892310" y="116543"/>
                </a:lnTo>
                <a:lnTo>
                  <a:pt x="914569" y="11766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Donut 352">
            <a:extLst>
              <a:ext uri="{FF2B5EF4-FFF2-40B4-BE49-F238E27FC236}">
                <a16:creationId xmlns:a16="http://schemas.microsoft.com/office/drawing/2014/main" id="{DDD49DE9-1826-2B6E-F627-04D04B302412}"/>
              </a:ext>
            </a:extLst>
          </p:cNvPr>
          <p:cNvSpPr/>
          <p:nvPr/>
        </p:nvSpPr>
        <p:spPr>
          <a:xfrm>
            <a:off x="4704356" y="3094218"/>
            <a:ext cx="1071698" cy="1071693"/>
          </a:xfrm>
          <a:prstGeom prst="donut">
            <a:avLst>
              <a:gd name="adj" fmla="val 285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31F8192-9790-7AFE-D77D-EAA19C985561}"/>
              </a:ext>
            </a:extLst>
          </p:cNvPr>
          <p:cNvSpPr/>
          <p:nvPr/>
        </p:nvSpPr>
        <p:spPr>
          <a:xfrm>
            <a:off x="4792669" y="3173214"/>
            <a:ext cx="895066" cy="89506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343">
            <a:extLst>
              <a:ext uri="{FF2B5EF4-FFF2-40B4-BE49-F238E27FC236}">
                <a16:creationId xmlns:a16="http://schemas.microsoft.com/office/drawing/2014/main" id="{CD0CA7A1-C219-74AB-4FA9-F906E279726B}"/>
              </a:ext>
            </a:extLst>
          </p:cNvPr>
          <p:cNvSpPr/>
          <p:nvPr/>
        </p:nvSpPr>
        <p:spPr>
          <a:xfrm>
            <a:off x="2652920" y="1118081"/>
            <a:ext cx="1457319" cy="1457764"/>
          </a:xfrm>
          <a:custGeom>
            <a:avLst/>
            <a:gdLst>
              <a:gd name="connsiteX0" fmla="*/ 892310 w 1770372"/>
              <a:gd name="connsiteY0" fmla="*/ 381339 h 1770912"/>
              <a:gd name="connsiteX1" fmla="*/ 379661 w 1770372"/>
              <a:gd name="connsiteY1" fmla="*/ 893983 h 1770912"/>
              <a:gd name="connsiteX2" fmla="*/ 892310 w 1770372"/>
              <a:gd name="connsiteY2" fmla="*/ 1406627 h 1770912"/>
              <a:gd name="connsiteX3" fmla="*/ 1404959 w 1770372"/>
              <a:gd name="connsiteY3" fmla="*/ 893983 h 1770912"/>
              <a:gd name="connsiteX4" fmla="*/ 892310 w 1770372"/>
              <a:gd name="connsiteY4" fmla="*/ 381339 h 1770912"/>
              <a:gd name="connsiteX5" fmla="*/ 935588 w 1770372"/>
              <a:gd name="connsiteY5" fmla="*/ 0 h 1770912"/>
              <a:gd name="connsiteX6" fmla="*/ 1006550 w 1770372"/>
              <a:gd name="connsiteY6" fmla="*/ 9504 h 1770912"/>
              <a:gd name="connsiteX7" fmla="*/ 1001144 w 1770372"/>
              <a:gd name="connsiteY7" fmla="*/ 125035 h 1770912"/>
              <a:gd name="connsiteX8" fmla="*/ 1048993 w 1770372"/>
              <a:gd name="connsiteY8" fmla="*/ 132338 h 1770912"/>
              <a:gd name="connsiteX9" fmla="*/ 1053439 w 1770372"/>
              <a:gd name="connsiteY9" fmla="*/ 133718 h 1770912"/>
              <a:gd name="connsiteX10" fmla="*/ 1090142 w 1770372"/>
              <a:gd name="connsiteY10" fmla="*/ 24212 h 1770912"/>
              <a:gd name="connsiteX11" fmla="*/ 1158953 w 1770372"/>
              <a:gd name="connsiteY11" fmla="*/ 43982 h 1770912"/>
              <a:gd name="connsiteX12" fmla="*/ 1136341 w 1770372"/>
              <a:gd name="connsiteY12" fmla="*/ 159452 h 1770912"/>
              <a:gd name="connsiteX13" fmla="*/ 1184911 w 1770372"/>
              <a:gd name="connsiteY13" fmla="*/ 174529 h 1770912"/>
              <a:gd name="connsiteX14" fmla="*/ 1239430 w 1770372"/>
              <a:gd name="connsiteY14" fmla="*/ 76724 h 1770912"/>
              <a:gd name="connsiteX15" fmla="*/ 1303427 w 1770372"/>
              <a:gd name="connsiteY15" fmla="*/ 108823 h 1770912"/>
              <a:gd name="connsiteX16" fmla="*/ 1261656 w 1770372"/>
              <a:gd name="connsiteY16" fmla="*/ 213857 h 1770912"/>
              <a:gd name="connsiteX17" fmla="*/ 1307894 w 1770372"/>
              <a:gd name="connsiteY17" fmla="*/ 238954 h 1770912"/>
              <a:gd name="connsiteX18" fmla="*/ 1338165 w 1770372"/>
              <a:gd name="connsiteY18" fmla="*/ 200989 h 1770912"/>
              <a:gd name="connsiteX19" fmla="*/ 1380802 w 1770372"/>
              <a:gd name="connsiteY19" fmla="*/ 152491 h 1770912"/>
              <a:gd name="connsiteX20" fmla="*/ 1434919 w 1770372"/>
              <a:gd name="connsiteY20" fmla="*/ 193410 h 1770912"/>
              <a:gd name="connsiteX21" fmla="*/ 1375856 w 1770372"/>
              <a:gd name="connsiteY21" fmla="*/ 289638 h 1770912"/>
              <a:gd name="connsiteX22" fmla="*/ 1415493 w 1770372"/>
              <a:gd name="connsiteY22" fmla="*/ 322341 h 1770912"/>
              <a:gd name="connsiteX23" fmla="*/ 1451984 w 1770372"/>
              <a:gd name="connsiteY23" fmla="*/ 291477 h 1770912"/>
              <a:gd name="connsiteX24" fmla="*/ 1503235 w 1770372"/>
              <a:gd name="connsiteY24" fmla="*/ 252192 h 1770912"/>
              <a:gd name="connsiteX25" fmla="*/ 1548366 w 1770372"/>
              <a:gd name="connsiteY25" fmla="*/ 302850 h 1770912"/>
              <a:gd name="connsiteX26" fmla="*/ 1474140 w 1770372"/>
              <a:gd name="connsiteY26" fmla="*/ 383148 h 1770912"/>
              <a:gd name="connsiteX27" fmla="*/ 1510627 w 1770372"/>
              <a:gd name="connsiteY27" fmla="*/ 427369 h 1770912"/>
              <a:gd name="connsiteX28" fmla="*/ 1608057 w 1770372"/>
              <a:gd name="connsiteY28" fmla="*/ 374007 h 1770912"/>
              <a:gd name="connsiteX29" fmla="*/ 1643552 w 1770372"/>
              <a:gd name="connsiteY29" fmla="*/ 431826 h 1770912"/>
              <a:gd name="connsiteX30" fmla="*/ 1557419 w 1770372"/>
              <a:gd name="connsiteY30" fmla="*/ 496964 h 1770912"/>
              <a:gd name="connsiteX31" fmla="*/ 1584338 w 1770372"/>
              <a:gd name="connsiteY31" fmla="*/ 546559 h 1770912"/>
              <a:gd name="connsiteX32" fmla="*/ 1686630 w 1770372"/>
              <a:gd name="connsiteY32" fmla="*/ 511654 h 1770912"/>
              <a:gd name="connsiteX33" fmla="*/ 1711690 w 1770372"/>
              <a:gd name="connsiteY33" fmla="*/ 574702 h 1770912"/>
              <a:gd name="connsiteX34" fmla="*/ 1618390 w 1770372"/>
              <a:gd name="connsiteY34" fmla="*/ 622713 h 1770912"/>
              <a:gd name="connsiteX35" fmla="*/ 1635177 w 1770372"/>
              <a:gd name="connsiteY35" fmla="*/ 676792 h 1770912"/>
              <a:gd name="connsiteX36" fmla="*/ 1744119 w 1770372"/>
              <a:gd name="connsiteY36" fmla="*/ 660713 h 1770912"/>
              <a:gd name="connsiteX37" fmla="*/ 1757334 w 1770372"/>
              <a:gd name="connsiteY37" fmla="*/ 727259 h 1770912"/>
              <a:gd name="connsiteX38" fmla="*/ 1657044 w 1770372"/>
              <a:gd name="connsiteY38" fmla="*/ 757509 h 1770912"/>
              <a:gd name="connsiteX39" fmla="*/ 1665098 w 1770372"/>
              <a:gd name="connsiteY39" fmla="*/ 810278 h 1770912"/>
              <a:gd name="connsiteX40" fmla="*/ 1704470 w 1770372"/>
              <a:gd name="connsiteY40" fmla="*/ 810686 h 1770912"/>
              <a:gd name="connsiteX41" fmla="*/ 1768963 w 1770372"/>
              <a:gd name="connsiteY41" fmla="*/ 814612 h 1770912"/>
              <a:gd name="connsiteX42" fmla="*/ 1770372 w 1770372"/>
              <a:gd name="connsiteY42" fmla="*/ 885873 h 1770912"/>
              <a:gd name="connsiteX43" fmla="*/ 1669559 w 1770372"/>
              <a:gd name="connsiteY43" fmla="*/ 897871 h 1770912"/>
              <a:gd name="connsiteX44" fmla="*/ 1666806 w 1770372"/>
              <a:gd name="connsiteY44" fmla="*/ 952397 h 1770912"/>
              <a:gd name="connsiteX45" fmla="*/ 1703117 w 1770372"/>
              <a:gd name="connsiteY45" fmla="*/ 958438 h 1770912"/>
              <a:gd name="connsiteX46" fmla="*/ 1766238 w 1770372"/>
              <a:gd name="connsiteY46" fmla="*/ 972243 h 1770912"/>
              <a:gd name="connsiteX47" fmla="*/ 1756663 w 1770372"/>
              <a:gd name="connsiteY47" fmla="*/ 1042871 h 1770912"/>
              <a:gd name="connsiteX48" fmla="*/ 1655705 w 1770372"/>
              <a:gd name="connsiteY48" fmla="*/ 1039230 h 1770912"/>
              <a:gd name="connsiteX49" fmla="*/ 1653960 w 1770372"/>
              <a:gd name="connsiteY49" fmla="*/ 1050664 h 1770912"/>
              <a:gd name="connsiteX50" fmla="*/ 1641373 w 1770372"/>
              <a:gd name="connsiteY50" fmla="*/ 1091212 h 1770912"/>
              <a:gd name="connsiteX51" fmla="*/ 1676858 w 1770372"/>
              <a:gd name="connsiteY51" fmla="*/ 1104554 h 1770912"/>
              <a:gd name="connsiteX52" fmla="*/ 1736114 w 1770372"/>
              <a:gd name="connsiteY52" fmla="*/ 1130315 h 1770912"/>
              <a:gd name="connsiteX53" fmla="*/ 1713050 w 1770372"/>
              <a:gd name="connsiteY53" fmla="*/ 1197755 h 1770912"/>
              <a:gd name="connsiteX54" fmla="*/ 1615423 w 1770372"/>
              <a:gd name="connsiteY54" fmla="*/ 1174811 h 1770912"/>
              <a:gd name="connsiteX55" fmla="*/ 1608660 w 1770372"/>
              <a:gd name="connsiteY55" fmla="*/ 1196598 h 1770912"/>
              <a:gd name="connsiteX56" fmla="*/ 1592688 w 1770372"/>
              <a:gd name="connsiteY56" fmla="*/ 1226022 h 1770912"/>
              <a:gd name="connsiteX57" fmla="*/ 1624006 w 1770372"/>
              <a:gd name="connsiteY57" fmla="*/ 1244310 h 1770912"/>
              <a:gd name="connsiteX58" fmla="*/ 1678088 w 1770372"/>
              <a:gd name="connsiteY58" fmla="*/ 1279664 h 1770912"/>
              <a:gd name="connsiteX59" fmla="*/ 1644017 w 1770372"/>
              <a:gd name="connsiteY59" fmla="*/ 1342268 h 1770912"/>
              <a:gd name="connsiteX60" fmla="*/ 1550936 w 1770372"/>
              <a:gd name="connsiteY60" fmla="*/ 1302945 h 1770912"/>
              <a:gd name="connsiteX61" fmla="*/ 1536980 w 1770372"/>
              <a:gd name="connsiteY61" fmla="*/ 1328657 h 1770912"/>
              <a:gd name="connsiteX62" fmla="*/ 1524566 w 1770372"/>
              <a:gd name="connsiteY62" fmla="*/ 1343702 h 1770912"/>
              <a:gd name="connsiteX63" fmla="*/ 1555537 w 1770372"/>
              <a:gd name="connsiteY63" fmla="*/ 1371824 h 1770912"/>
              <a:gd name="connsiteX64" fmla="*/ 1601122 w 1770372"/>
              <a:gd name="connsiteY64" fmla="*/ 1417615 h 1770912"/>
              <a:gd name="connsiteX65" fmla="*/ 1554820 w 1770372"/>
              <a:gd name="connsiteY65" fmla="*/ 1471802 h 1770912"/>
              <a:gd name="connsiteX66" fmla="*/ 1468489 w 1770372"/>
              <a:gd name="connsiteY66" fmla="*/ 1411668 h 1770912"/>
              <a:gd name="connsiteX67" fmla="*/ 1442047 w 1770372"/>
              <a:gd name="connsiteY67" fmla="*/ 1443716 h 1770912"/>
              <a:gd name="connsiteX68" fmla="*/ 1429347 w 1770372"/>
              <a:gd name="connsiteY68" fmla="*/ 1454194 h 1770912"/>
              <a:gd name="connsiteX69" fmla="*/ 1451799 w 1770372"/>
              <a:gd name="connsiteY69" fmla="*/ 1481865 h 1770912"/>
              <a:gd name="connsiteX70" fmla="*/ 1489929 w 1770372"/>
              <a:gd name="connsiteY70" fmla="*/ 1534027 h 1770912"/>
              <a:gd name="connsiteX71" fmla="*/ 1435958 w 1770372"/>
              <a:gd name="connsiteY71" fmla="*/ 1580584 h 1770912"/>
              <a:gd name="connsiteX72" fmla="*/ 1361727 w 1770372"/>
              <a:gd name="connsiteY72" fmla="*/ 1509986 h 1770912"/>
              <a:gd name="connsiteX73" fmla="*/ 1326987 w 1770372"/>
              <a:gd name="connsiteY73" fmla="*/ 1538648 h 1770912"/>
              <a:gd name="connsiteX74" fmla="*/ 1320802 w 1770372"/>
              <a:gd name="connsiteY74" fmla="*/ 1542006 h 1770912"/>
              <a:gd name="connsiteX75" fmla="*/ 1335580 w 1770372"/>
              <a:gd name="connsiteY75" fmla="*/ 1575339 h 1770912"/>
              <a:gd name="connsiteX76" fmla="*/ 1361291 w 1770372"/>
              <a:gd name="connsiteY76" fmla="*/ 1636383 h 1770912"/>
              <a:gd name="connsiteX77" fmla="*/ 1301018 w 1770372"/>
              <a:gd name="connsiteY77" fmla="*/ 1666530 h 1770912"/>
              <a:gd name="connsiteX78" fmla="*/ 1245641 w 1770372"/>
              <a:gd name="connsiteY78" fmla="*/ 1582801 h 1770912"/>
              <a:gd name="connsiteX79" fmla="*/ 1194927 w 1770372"/>
              <a:gd name="connsiteY79" fmla="*/ 1610328 h 1770912"/>
              <a:gd name="connsiteX80" fmla="*/ 1192682 w 1770372"/>
              <a:gd name="connsiteY80" fmla="*/ 1611025 h 1770912"/>
              <a:gd name="connsiteX81" fmla="*/ 1202337 w 1770372"/>
              <a:gd name="connsiteY81" fmla="*/ 1642546 h 1770912"/>
              <a:gd name="connsiteX82" fmla="*/ 1220551 w 1770372"/>
              <a:gd name="connsiteY82" fmla="*/ 1706230 h 1770912"/>
              <a:gd name="connsiteX83" fmla="*/ 1157100 w 1770372"/>
              <a:gd name="connsiteY83" fmla="*/ 1728940 h 1770912"/>
              <a:gd name="connsiteX84" fmla="*/ 1110783 w 1770372"/>
              <a:gd name="connsiteY84" fmla="*/ 1636448 h 1770912"/>
              <a:gd name="connsiteX85" fmla="*/ 1058274 w 1770372"/>
              <a:gd name="connsiteY85" fmla="*/ 1652747 h 1770912"/>
              <a:gd name="connsiteX86" fmla="*/ 1062096 w 1770372"/>
              <a:gd name="connsiteY86" fmla="*/ 1687005 h 1770912"/>
              <a:gd name="connsiteX87" fmla="*/ 1069362 w 1770372"/>
              <a:gd name="connsiteY87" fmla="*/ 1751968 h 1770912"/>
              <a:gd name="connsiteX88" fmla="*/ 1003990 w 1770372"/>
              <a:gd name="connsiteY88" fmla="*/ 1761118 h 1770912"/>
              <a:gd name="connsiteX89" fmla="*/ 977851 w 1770372"/>
              <a:gd name="connsiteY89" fmla="*/ 1666486 h 1770912"/>
              <a:gd name="connsiteX90" fmla="*/ 971799 w 1770372"/>
              <a:gd name="connsiteY90" fmla="*/ 1667409 h 1770912"/>
              <a:gd name="connsiteX91" fmla="*/ 918886 w 1770372"/>
              <a:gd name="connsiteY91" fmla="*/ 1670081 h 1770912"/>
              <a:gd name="connsiteX92" fmla="*/ 917161 w 1770372"/>
              <a:gd name="connsiteY92" fmla="*/ 1705777 h 1770912"/>
              <a:gd name="connsiteX93" fmla="*/ 914125 w 1770372"/>
              <a:gd name="connsiteY93" fmla="*/ 1768987 h 1770912"/>
              <a:gd name="connsiteX94" fmla="*/ 846343 w 1770372"/>
              <a:gd name="connsiteY94" fmla="*/ 1770912 h 1770912"/>
              <a:gd name="connsiteX95" fmla="*/ 836304 w 1770372"/>
              <a:gd name="connsiteY95" fmla="*/ 1668595 h 1770912"/>
              <a:gd name="connsiteX96" fmla="*/ 812821 w 1770372"/>
              <a:gd name="connsiteY96" fmla="*/ 1667409 h 1770912"/>
              <a:gd name="connsiteX97" fmla="*/ 781557 w 1770372"/>
              <a:gd name="connsiteY97" fmla="*/ 1662638 h 1770912"/>
              <a:gd name="connsiteX98" fmla="*/ 771434 w 1770372"/>
              <a:gd name="connsiteY98" fmla="*/ 1699979 h 1770912"/>
              <a:gd name="connsiteX99" fmla="*/ 753380 w 1770372"/>
              <a:gd name="connsiteY99" fmla="*/ 1758223 h 1770912"/>
              <a:gd name="connsiteX100" fmla="*/ 687030 w 1770372"/>
              <a:gd name="connsiteY100" fmla="*/ 1750664 h 1770912"/>
              <a:gd name="connsiteX101" fmla="*/ 697702 w 1770372"/>
              <a:gd name="connsiteY101" fmla="*/ 1643856 h 1770912"/>
              <a:gd name="connsiteX102" fmla="*/ 643195 w 1770372"/>
              <a:gd name="connsiteY102" fmla="*/ 1626936 h 1770912"/>
              <a:gd name="connsiteX103" fmla="*/ 624731 w 1770372"/>
              <a:gd name="connsiteY103" fmla="*/ 1668052 h 1770912"/>
              <a:gd name="connsiteX104" fmla="*/ 599505 w 1770372"/>
              <a:gd name="connsiteY104" fmla="*/ 1724271 h 1770912"/>
              <a:gd name="connsiteX105" fmla="*/ 532848 w 1770372"/>
              <a:gd name="connsiteY105" fmla="*/ 1702456 h 1770912"/>
              <a:gd name="connsiteX106" fmla="*/ 564655 w 1770372"/>
              <a:gd name="connsiteY106" fmla="*/ 1596738 h 1770912"/>
              <a:gd name="connsiteX107" fmla="*/ 520212 w 1770372"/>
              <a:gd name="connsiteY107" fmla="*/ 1572615 h 1770912"/>
              <a:gd name="connsiteX108" fmla="*/ 492609 w 1770372"/>
              <a:gd name="connsiteY108" fmla="*/ 1609276 h 1770912"/>
              <a:gd name="connsiteX109" fmla="*/ 454551 w 1770372"/>
              <a:gd name="connsiteY109" fmla="*/ 1659857 h 1770912"/>
              <a:gd name="connsiteX110" fmla="*/ 395717 w 1770372"/>
              <a:gd name="connsiteY110" fmla="*/ 1622146 h 1770912"/>
              <a:gd name="connsiteX111" fmla="*/ 443113 w 1770372"/>
              <a:gd name="connsiteY111" fmla="*/ 1526669 h 1770912"/>
              <a:gd name="connsiteX112" fmla="*/ 403568 w 1770372"/>
              <a:gd name="connsiteY112" fmla="*/ 1494041 h 1770912"/>
              <a:gd name="connsiteX113" fmla="*/ 366157 w 1770372"/>
              <a:gd name="connsiteY113" fmla="*/ 1528059 h 1770912"/>
              <a:gd name="connsiteX114" fmla="*/ 319337 w 1770372"/>
              <a:gd name="connsiteY114" fmla="*/ 1570661 h 1770912"/>
              <a:gd name="connsiteX115" fmla="*/ 268564 w 1770372"/>
              <a:gd name="connsiteY115" fmla="*/ 1522645 h 1770912"/>
              <a:gd name="connsiteX116" fmla="*/ 335158 w 1770372"/>
              <a:gd name="connsiteY116" fmla="*/ 1434729 h 1770912"/>
              <a:gd name="connsiteX117" fmla="*/ 304840 w 1770372"/>
              <a:gd name="connsiteY117" fmla="*/ 1397984 h 1770912"/>
              <a:gd name="connsiteX118" fmla="*/ 261327 w 1770372"/>
              <a:gd name="connsiteY118" fmla="*/ 1424271 h 1770912"/>
              <a:gd name="connsiteX119" fmla="*/ 205878 w 1770372"/>
              <a:gd name="connsiteY119" fmla="*/ 1457791 h 1770912"/>
              <a:gd name="connsiteX120" fmla="*/ 165325 w 1770372"/>
              <a:gd name="connsiteY120" fmla="*/ 1400876 h 1770912"/>
              <a:gd name="connsiteX121" fmla="*/ 247444 w 1770372"/>
              <a:gd name="connsiteY121" fmla="*/ 1328296 h 1770912"/>
              <a:gd name="connsiteX122" fmla="*/ 223348 w 1770372"/>
              <a:gd name="connsiteY122" fmla="*/ 1283901 h 1770912"/>
              <a:gd name="connsiteX123" fmla="*/ 174393 w 1770372"/>
              <a:gd name="connsiteY123" fmla="*/ 1304217 h 1770912"/>
              <a:gd name="connsiteX124" fmla="*/ 114555 w 1770372"/>
              <a:gd name="connsiteY124" fmla="*/ 1329071 h 1770912"/>
              <a:gd name="connsiteX125" fmla="*/ 82968 w 1770372"/>
              <a:gd name="connsiteY125" fmla="*/ 1266732 h 1770912"/>
              <a:gd name="connsiteX126" fmla="*/ 179994 w 1770372"/>
              <a:gd name="connsiteY126" fmla="*/ 1204029 h 1770912"/>
              <a:gd name="connsiteX127" fmla="*/ 175960 w 1770372"/>
              <a:gd name="connsiteY127" fmla="*/ 1196598 h 1770912"/>
              <a:gd name="connsiteX128" fmla="*/ 164017 w 1770372"/>
              <a:gd name="connsiteY128" fmla="*/ 1158123 h 1770912"/>
              <a:gd name="connsiteX129" fmla="*/ 50014 w 1770372"/>
              <a:gd name="connsiteY129" fmla="*/ 1183545 h 1770912"/>
              <a:gd name="connsiteX130" fmla="*/ 30896 w 1770372"/>
              <a:gd name="connsiteY130" fmla="*/ 1118168 h 1770912"/>
              <a:gd name="connsiteX131" fmla="*/ 137668 w 1770372"/>
              <a:gd name="connsiteY131" fmla="*/ 1073239 h 1770912"/>
              <a:gd name="connsiteX132" fmla="*/ 130660 w 1770372"/>
              <a:gd name="connsiteY132" fmla="*/ 1050664 h 1770912"/>
              <a:gd name="connsiteX133" fmla="*/ 126893 w 1770372"/>
              <a:gd name="connsiteY133" fmla="*/ 1025981 h 1770912"/>
              <a:gd name="connsiteX134" fmla="*/ 11697 w 1770372"/>
              <a:gd name="connsiteY134" fmla="*/ 1031563 h 1770912"/>
              <a:gd name="connsiteX135" fmla="*/ 5429 w 1770372"/>
              <a:gd name="connsiteY135" fmla="*/ 961646 h 1770912"/>
              <a:gd name="connsiteX136" fmla="*/ 117069 w 1770372"/>
              <a:gd name="connsiteY136" fmla="*/ 937622 h 1770912"/>
              <a:gd name="connsiteX137" fmla="*/ 114865 w 1770372"/>
              <a:gd name="connsiteY137" fmla="*/ 893983 h 1770912"/>
              <a:gd name="connsiteX138" fmla="*/ 115220 w 1770372"/>
              <a:gd name="connsiteY138" fmla="*/ 886941 h 1770912"/>
              <a:gd name="connsiteX139" fmla="*/ 0 w 1770372"/>
              <a:gd name="connsiteY139" fmla="*/ 872153 h 1770912"/>
              <a:gd name="connsiteX140" fmla="*/ 5901 w 1770372"/>
              <a:gd name="connsiteY140" fmla="*/ 803680 h 1770912"/>
              <a:gd name="connsiteX141" fmla="*/ 121101 w 1770372"/>
              <a:gd name="connsiteY141" fmla="*/ 799933 h 1770912"/>
              <a:gd name="connsiteX142" fmla="*/ 128492 w 1770372"/>
              <a:gd name="connsiteY142" fmla="*/ 751503 h 1770912"/>
              <a:gd name="connsiteX143" fmla="*/ 12138 w 1770372"/>
              <a:gd name="connsiteY143" fmla="*/ 714646 h 1770912"/>
              <a:gd name="connsiteX144" fmla="*/ 30143 w 1770372"/>
              <a:gd name="connsiteY144" fmla="*/ 648319 h 1770912"/>
              <a:gd name="connsiteX145" fmla="*/ 152666 w 1770372"/>
              <a:gd name="connsiteY145" fmla="*/ 666411 h 1770912"/>
              <a:gd name="connsiteX146" fmla="*/ 167249 w 1770372"/>
              <a:gd name="connsiteY146" fmla="*/ 619432 h 1770912"/>
              <a:gd name="connsiteX147" fmla="*/ 57622 w 1770372"/>
              <a:gd name="connsiteY147" fmla="*/ 559222 h 1770912"/>
              <a:gd name="connsiteX148" fmla="*/ 89063 w 1770372"/>
              <a:gd name="connsiteY148" fmla="*/ 494884 h 1770912"/>
              <a:gd name="connsiteX149" fmla="*/ 203593 w 1770372"/>
              <a:gd name="connsiteY149" fmla="*/ 540460 h 1770912"/>
              <a:gd name="connsiteX150" fmla="*/ 225777 w 1770372"/>
              <a:gd name="connsiteY150" fmla="*/ 499590 h 1770912"/>
              <a:gd name="connsiteX151" fmla="*/ 129164 w 1770372"/>
              <a:gd name="connsiteY151" fmla="*/ 421868 h 1770912"/>
              <a:gd name="connsiteX152" fmla="*/ 171339 w 1770372"/>
              <a:gd name="connsiteY152" fmla="*/ 363995 h 1770912"/>
              <a:gd name="connsiteX153" fmla="*/ 273927 w 1770372"/>
              <a:gd name="connsiteY153" fmla="*/ 427450 h 1770912"/>
              <a:gd name="connsiteX154" fmla="*/ 309966 w 1770372"/>
              <a:gd name="connsiteY154" fmla="*/ 383770 h 1770912"/>
              <a:gd name="connsiteX155" fmla="*/ 223773 w 1770372"/>
              <a:gd name="connsiteY155" fmla="*/ 295129 h 1770912"/>
              <a:gd name="connsiteX156" fmla="*/ 272674 w 1770372"/>
              <a:gd name="connsiteY156" fmla="*/ 242816 h 1770912"/>
              <a:gd name="connsiteX157" fmla="*/ 370468 w 1770372"/>
              <a:gd name="connsiteY157" fmla="*/ 321235 h 1770912"/>
              <a:gd name="connsiteX158" fmla="*/ 406297 w 1770372"/>
              <a:gd name="connsiteY158" fmla="*/ 291673 h 1770912"/>
              <a:gd name="connsiteX159" fmla="*/ 339550 w 1770372"/>
              <a:gd name="connsiteY159" fmla="*/ 184911 h 1770912"/>
              <a:gd name="connsiteX160" fmla="*/ 398391 w 1770372"/>
              <a:gd name="connsiteY160" fmla="*/ 144098 h 1770912"/>
              <a:gd name="connsiteX161" fmla="*/ 475842 w 1770372"/>
              <a:gd name="connsiteY161" fmla="*/ 239434 h 1770912"/>
              <a:gd name="connsiteX162" fmla="*/ 522388 w 1770372"/>
              <a:gd name="connsiteY162" fmla="*/ 214170 h 1770912"/>
              <a:gd name="connsiteX163" fmla="*/ 475528 w 1770372"/>
              <a:gd name="connsiteY163" fmla="*/ 99472 h 1770912"/>
              <a:gd name="connsiteX164" fmla="*/ 540562 w 1770372"/>
              <a:gd name="connsiteY164" fmla="*/ 69530 h 1770912"/>
              <a:gd name="connsiteX165" fmla="*/ 600283 w 1770372"/>
              <a:gd name="connsiteY165" fmla="*/ 174351 h 1770912"/>
              <a:gd name="connsiteX166" fmla="*/ 643650 w 1770372"/>
              <a:gd name="connsiteY166" fmla="*/ 160889 h 1770912"/>
              <a:gd name="connsiteX167" fmla="*/ 618279 w 1770372"/>
              <a:gd name="connsiteY167" fmla="*/ 41004 h 1770912"/>
              <a:gd name="connsiteX168" fmla="*/ 687609 w 1770372"/>
              <a:gd name="connsiteY168" fmla="*/ 23140 h 1770912"/>
              <a:gd name="connsiteX169" fmla="*/ 727004 w 1770372"/>
              <a:gd name="connsiteY169" fmla="*/ 135015 h 1770912"/>
              <a:gd name="connsiteX170" fmla="*/ 735628 w 1770372"/>
              <a:gd name="connsiteY170" fmla="*/ 132338 h 1770912"/>
              <a:gd name="connsiteX171" fmla="*/ 777511 w 1770372"/>
              <a:gd name="connsiteY171" fmla="*/ 125946 h 1770912"/>
              <a:gd name="connsiteX172" fmla="*/ 775508 w 1770372"/>
              <a:gd name="connsiteY172" fmla="*/ 6393 h 1770912"/>
              <a:gd name="connsiteX173" fmla="*/ 846973 w 1770372"/>
              <a:gd name="connsiteY173" fmla="*/ 2073 h 1770912"/>
              <a:gd name="connsiteX174" fmla="*/ 864105 w 1770372"/>
              <a:gd name="connsiteY174" fmla="*/ 117967 h 1770912"/>
              <a:gd name="connsiteX175" fmla="*/ 892310 w 1770372"/>
              <a:gd name="connsiteY175" fmla="*/ 116543 h 1770912"/>
              <a:gd name="connsiteX176" fmla="*/ 914569 w 1770372"/>
              <a:gd name="connsiteY176" fmla="*/ 117667 h 177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770372" h="1770912">
                <a:moveTo>
                  <a:pt x="892310" y="381339"/>
                </a:moveTo>
                <a:cubicBezTo>
                  <a:pt x="609182" y="381339"/>
                  <a:pt x="379661" y="610858"/>
                  <a:pt x="379661" y="893983"/>
                </a:cubicBezTo>
                <a:cubicBezTo>
                  <a:pt x="379661" y="1177108"/>
                  <a:pt x="609182" y="1406627"/>
                  <a:pt x="892310" y="1406627"/>
                </a:cubicBezTo>
                <a:cubicBezTo>
                  <a:pt x="1175438" y="1406627"/>
                  <a:pt x="1404959" y="1177108"/>
                  <a:pt x="1404959" y="893983"/>
                </a:cubicBezTo>
                <a:cubicBezTo>
                  <a:pt x="1404959" y="610858"/>
                  <a:pt x="1175438" y="381339"/>
                  <a:pt x="892310" y="381339"/>
                </a:cubicBezTo>
                <a:close/>
                <a:moveTo>
                  <a:pt x="935588" y="0"/>
                </a:moveTo>
                <a:cubicBezTo>
                  <a:pt x="960017" y="2957"/>
                  <a:pt x="979144" y="4861"/>
                  <a:pt x="1006550" y="9504"/>
                </a:cubicBezTo>
                <a:lnTo>
                  <a:pt x="1001144" y="125035"/>
                </a:lnTo>
                <a:lnTo>
                  <a:pt x="1048993" y="132338"/>
                </a:lnTo>
                <a:lnTo>
                  <a:pt x="1053439" y="133718"/>
                </a:lnTo>
                <a:lnTo>
                  <a:pt x="1090142" y="24212"/>
                </a:lnTo>
                <a:cubicBezTo>
                  <a:pt x="1113876" y="30706"/>
                  <a:pt x="1132520" y="35384"/>
                  <a:pt x="1158953" y="43982"/>
                </a:cubicBezTo>
                <a:lnTo>
                  <a:pt x="1136341" y="159452"/>
                </a:lnTo>
                <a:lnTo>
                  <a:pt x="1184911" y="174529"/>
                </a:lnTo>
                <a:lnTo>
                  <a:pt x="1239430" y="76724"/>
                </a:lnTo>
                <a:cubicBezTo>
                  <a:pt x="1261564" y="87476"/>
                  <a:pt x="1279028" y="95506"/>
                  <a:pt x="1303427" y="108823"/>
                </a:cubicBezTo>
                <a:lnTo>
                  <a:pt x="1261656" y="213857"/>
                </a:lnTo>
                <a:lnTo>
                  <a:pt x="1307894" y="238954"/>
                </a:lnTo>
                <a:lnTo>
                  <a:pt x="1338165" y="200989"/>
                </a:lnTo>
                <a:cubicBezTo>
                  <a:pt x="1352497" y="184285"/>
                  <a:pt x="1367087" y="168085"/>
                  <a:pt x="1380802" y="152491"/>
                </a:cubicBezTo>
                <a:cubicBezTo>
                  <a:pt x="1401124" y="164675"/>
                  <a:pt x="1412680" y="178549"/>
                  <a:pt x="1434919" y="193410"/>
                </a:cubicBezTo>
                <a:lnTo>
                  <a:pt x="1375856" y="289638"/>
                </a:lnTo>
                <a:lnTo>
                  <a:pt x="1415493" y="322341"/>
                </a:lnTo>
                <a:lnTo>
                  <a:pt x="1451984" y="291477"/>
                </a:lnTo>
                <a:cubicBezTo>
                  <a:pt x="1469290" y="277877"/>
                  <a:pt x="1486750" y="264822"/>
                  <a:pt x="1503235" y="252192"/>
                </a:cubicBezTo>
                <a:cubicBezTo>
                  <a:pt x="1520801" y="268094"/>
                  <a:pt x="1529440" y="283949"/>
                  <a:pt x="1548366" y="302850"/>
                </a:cubicBezTo>
                <a:lnTo>
                  <a:pt x="1474140" y="383148"/>
                </a:lnTo>
                <a:lnTo>
                  <a:pt x="1510627" y="427369"/>
                </a:lnTo>
                <a:lnTo>
                  <a:pt x="1608057" y="374007"/>
                </a:lnTo>
                <a:cubicBezTo>
                  <a:pt x="1622545" y="392756"/>
                  <a:pt x="1628254" y="409885"/>
                  <a:pt x="1643552" y="431826"/>
                </a:cubicBezTo>
                <a:lnTo>
                  <a:pt x="1557419" y="496964"/>
                </a:lnTo>
                <a:lnTo>
                  <a:pt x="1584338" y="546559"/>
                </a:lnTo>
                <a:lnTo>
                  <a:pt x="1686630" y="511654"/>
                </a:lnTo>
                <a:cubicBezTo>
                  <a:pt x="1697690" y="532609"/>
                  <a:pt x="1700379" y="550464"/>
                  <a:pt x="1711690" y="574702"/>
                </a:cubicBezTo>
                <a:lnTo>
                  <a:pt x="1618390" y="622713"/>
                </a:lnTo>
                <a:lnTo>
                  <a:pt x="1635177" y="676792"/>
                </a:lnTo>
                <a:lnTo>
                  <a:pt x="1744119" y="660713"/>
                </a:lnTo>
                <a:cubicBezTo>
                  <a:pt x="1751197" y="683326"/>
                  <a:pt x="1750604" y="701372"/>
                  <a:pt x="1757334" y="727259"/>
                </a:cubicBezTo>
                <a:lnTo>
                  <a:pt x="1657044" y="757509"/>
                </a:lnTo>
                <a:lnTo>
                  <a:pt x="1665098" y="810278"/>
                </a:lnTo>
                <a:lnTo>
                  <a:pt x="1704470" y="810686"/>
                </a:lnTo>
                <a:cubicBezTo>
                  <a:pt x="1726465" y="811745"/>
                  <a:pt x="1748223" y="813345"/>
                  <a:pt x="1768963" y="814612"/>
                </a:cubicBezTo>
                <a:cubicBezTo>
                  <a:pt x="1771990" y="839314"/>
                  <a:pt x="1768259" y="857853"/>
                  <a:pt x="1770372" y="885873"/>
                </a:cubicBezTo>
                <a:lnTo>
                  <a:pt x="1669559" y="897871"/>
                </a:lnTo>
                <a:lnTo>
                  <a:pt x="1666806" y="952397"/>
                </a:lnTo>
                <a:lnTo>
                  <a:pt x="1703117" y="958438"/>
                </a:lnTo>
                <a:cubicBezTo>
                  <a:pt x="1724687" y="962870"/>
                  <a:pt x="1745940" y="967799"/>
                  <a:pt x="1766238" y="972243"/>
                </a:cubicBezTo>
                <a:cubicBezTo>
                  <a:pt x="1765427" y="997116"/>
                  <a:pt x="1758888" y="1014860"/>
                  <a:pt x="1756663" y="1042871"/>
                </a:cubicBezTo>
                <a:lnTo>
                  <a:pt x="1655705" y="1039230"/>
                </a:lnTo>
                <a:lnTo>
                  <a:pt x="1653960" y="1050664"/>
                </a:lnTo>
                <a:lnTo>
                  <a:pt x="1641373" y="1091212"/>
                </a:lnTo>
                <a:lnTo>
                  <a:pt x="1676858" y="1104554"/>
                </a:lnTo>
                <a:cubicBezTo>
                  <a:pt x="1697162" y="1113077"/>
                  <a:pt x="1717060" y="1122026"/>
                  <a:pt x="1736114" y="1130315"/>
                </a:cubicBezTo>
                <a:cubicBezTo>
                  <a:pt x="1730504" y="1154561"/>
                  <a:pt x="1720654" y="1170703"/>
                  <a:pt x="1713050" y="1197755"/>
                </a:cubicBezTo>
                <a:lnTo>
                  <a:pt x="1615423" y="1174811"/>
                </a:lnTo>
                <a:lnTo>
                  <a:pt x="1608660" y="1196598"/>
                </a:lnTo>
                <a:lnTo>
                  <a:pt x="1592688" y="1226022"/>
                </a:lnTo>
                <a:lnTo>
                  <a:pt x="1624006" y="1244310"/>
                </a:lnTo>
                <a:cubicBezTo>
                  <a:pt x="1642589" y="1256124"/>
                  <a:pt x="1660698" y="1268291"/>
                  <a:pt x="1678088" y="1279664"/>
                </a:cubicBezTo>
                <a:cubicBezTo>
                  <a:pt x="1668483" y="1302622"/>
                  <a:pt x="1656060" y="1316879"/>
                  <a:pt x="1644017" y="1342268"/>
                </a:cubicBezTo>
                <a:lnTo>
                  <a:pt x="1550936" y="1302945"/>
                </a:lnTo>
                <a:lnTo>
                  <a:pt x="1536980" y="1328657"/>
                </a:lnTo>
                <a:lnTo>
                  <a:pt x="1524566" y="1343702"/>
                </a:lnTo>
                <a:lnTo>
                  <a:pt x="1555537" y="1371824"/>
                </a:lnTo>
                <a:cubicBezTo>
                  <a:pt x="1571269" y="1387231"/>
                  <a:pt x="1586465" y="1402885"/>
                  <a:pt x="1601122" y="1417615"/>
                </a:cubicBezTo>
                <a:cubicBezTo>
                  <a:pt x="1586969" y="1438085"/>
                  <a:pt x="1571861" y="1449459"/>
                  <a:pt x="1554820" y="1471802"/>
                </a:cubicBezTo>
                <a:lnTo>
                  <a:pt x="1468489" y="1411668"/>
                </a:lnTo>
                <a:lnTo>
                  <a:pt x="1442047" y="1443716"/>
                </a:lnTo>
                <a:lnTo>
                  <a:pt x="1429347" y="1454194"/>
                </a:lnTo>
                <a:lnTo>
                  <a:pt x="1451799" y="1481865"/>
                </a:lnTo>
                <a:cubicBezTo>
                  <a:pt x="1465018" y="1499476"/>
                  <a:pt x="1477670" y="1517249"/>
                  <a:pt x="1489929" y="1534027"/>
                </a:cubicBezTo>
                <a:cubicBezTo>
                  <a:pt x="1472840" y="1552120"/>
                  <a:pt x="1456185" y="1561077"/>
                  <a:pt x="1435958" y="1580584"/>
                </a:cubicBezTo>
                <a:lnTo>
                  <a:pt x="1361727" y="1509986"/>
                </a:lnTo>
                <a:lnTo>
                  <a:pt x="1326987" y="1538648"/>
                </a:lnTo>
                <a:lnTo>
                  <a:pt x="1320802" y="1542006"/>
                </a:lnTo>
                <a:lnTo>
                  <a:pt x="1335580" y="1575339"/>
                </a:lnTo>
                <a:cubicBezTo>
                  <a:pt x="1343693" y="1595517"/>
                  <a:pt x="1351707" y="1615978"/>
                  <a:pt x="1361291" y="1636383"/>
                </a:cubicBezTo>
                <a:cubicBezTo>
                  <a:pt x="1340197" y="1649575"/>
                  <a:pt x="1325506" y="1652760"/>
                  <a:pt x="1301018" y="1666530"/>
                </a:cubicBezTo>
                <a:lnTo>
                  <a:pt x="1245641" y="1582801"/>
                </a:lnTo>
                <a:lnTo>
                  <a:pt x="1194927" y="1610328"/>
                </a:lnTo>
                <a:lnTo>
                  <a:pt x="1192682" y="1611025"/>
                </a:lnTo>
                <a:lnTo>
                  <a:pt x="1202337" y="1642546"/>
                </a:lnTo>
                <a:cubicBezTo>
                  <a:pt x="1207974" y="1663550"/>
                  <a:pt x="1213480" y="1684824"/>
                  <a:pt x="1220551" y="1706230"/>
                </a:cubicBezTo>
                <a:cubicBezTo>
                  <a:pt x="1198028" y="1716801"/>
                  <a:pt x="1183062" y="1718203"/>
                  <a:pt x="1157100" y="1728940"/>
                </a:cubicBezTo>
                <a:lnTo>
                  <a:pt x="1110783" y="1636448"/>
                </a:lnTo>
                <a:lnTo>
                  <a:pt x="1058274" y="1652747"/>
                </a:lnTo>
                <a:lnTo>
                  <a:pt x="1062096" y="1687005"/>
                </a:lnTo>
                <a:cubicBezTo>
                  <a:pt x="1063959" y="1708781"/>
                  <a:pt x="1065825" y="1730556"/>
                  <a:pt x="1069362" y="1751968"/>
                </a:cubicBezTo>
                <a:cubicBezTo>
                  <a:pt x="1045220" y="1757980"/>
                  <a:pt x="1031539" y="1755608"/>
                  <a:pt x="1003990" y="1761118"/>
                </a:cubicBezTo>
                <a:lnTo>
                  <a:pt x="977851" y="1666486"/>
                </a:lnTo>
                <a:lnTo>
                  <a:pt x="971799" y="1667409"/>
                </a:lnTo>
                <a:lnTo>
                  <a:pt x="918886" y="1670081"/>
                </a:lnTo>
                <a:lnTo>
                  <a:pt x="917161" y="1705777"/>
                </a:lnTo>
                <a:cubicBezTo>
                  <a:pt x="915728" y="1726531"/>
                  <a:pt x="914298" y="1747286"/>
                  <a:pt x="914125" y="1768987"/>
                </a:cubicBezTo>
                <a:cubicBezTo>
                  <a:pt x="889310" y="1770785"/>
                  <a:pt x="874428" y="1770190"/>
                  <a:pt x="846343" y="1770912"/>
                </a:cubicBezTo>
                <a:lnTo>
                  <a:pt x="836304" y="1668595"/>
                </a:lnTo>
                <a:lnTo>
                  <a:pt x="812821" y="1667409"/>
                </a:lnTo>
                <a:lnTo>
                  <a:pt x="781557" y="1662638"/>
                </a:lnTo>
                <a:lnTo>
                  <a:pt x="771434" y="1699979"/>
                </a:lnTo>
                <a:cubicBezTo>
                  <a:pt x="765295" y="1719493"/>
                  <a:pt x="758888" y="1738602"/>
                  <a:pt x="753380" y="1758223"/>
                </a:cubicBezTo>
                <a:cubicBezTo>
                  <a:pt x="728695" y="1755120"/>
                  <a:pt x="714711" y="1755463"/>
                  <a:pt x="687030" y="1750664"/>
                </a:cubicBezTo>
                <a:lnTo>
                  <a:pt x="697702" y="1643856"/>
                </a:lnTo>
                <a:lnTo>
                  <a:pt x="643195" y="1626936"/>
                </a:lnTo>
                <a:lnTo>
                  <a:pt x="624731" y="1668052"/>
                </a:lnTo>
                <a:cubicBezTo>
                  <a:pt x="616322" y="1686158"/>
                  <a:pt x="607917" y="1704265"/>
                  <a:pt x="599505" y="1724271"/>
                </a:cubicBezTo>
                <a:cubicBezTo>
                  <a:pt x="575870" y="1716499"/>
                  <a:pt x="559099" y="1712467"/>
                  <a:pt x="532848" y="1702456"/>
                </a:cubicBezTo>
                <a:lnTo>
                  <a:pt x="564655" y="1596738"/>
                </a:lnTo>
                <a:lnTo>
                  <a:pt x="520212" y="1572615"/>
                </a:lnTo>
                <a:lnTo>
                  <a:pt x="492609" y="1609276"/>
                </a:lnTo>
                <a:cubicBezTo>
                  <a:pt x="480065" y="1625500"/>
                  <a:pt x="467524" y="1641727"/>
                  <a:pt x="454551" y="1659857"/>
                </a:cubicBezTo>
                <a:cubicBezTo>
                  <a:pt x="432447" y="1646570"/>
                  <a:pt x="419956" y="1638286"/>
                  <a:pt x="395717" y="1622146"/>
                </a:cubicBezTo>
                <a:lnTo>
                  <a:pt x="443113" y="1526669"/>
                </a:lnTo>
                <a:lnTo>
                  <a:pt x="403568" y="1494041"/>
                </a:lnTo>
                <a:lnTo>
                  <a:pt x="366157" y="1528059"/>
                </a:lnTo>
                <a:cubicBezTo>
                  <a:pt x="350809" y="1541662"/>
                  <a:pt x="335463" y="1555266"/>
                  <a:pt x="319337" y="1570661"/>
                </a:cubicBezTo>
                <a:cubicBezTo>
                  <a:pt x="300098" y="1553487"/>
                  <a:pt x="289370" y="1543020"/>
                  <a:pt x="268564" y="1522645"/>
                </a:cubicBezTo>
                <a:lnTo>
                  <a:pt x="335158" y="1434729"/>
                </a:lnTo>
                <a:lnTo>
                  <a:pt x="304840" y="1397984"/>
                </a:lnTo>
                <a:lnTo>
                  <a:pt x="261327" y="1424271"/>
                </a:lnTo>
                <a:cubicBezTo>
                  <a:pt x="243225" y="1434900"/>
                  <a:pt x="225125" y="1445532"/>
                  <a:pt x="205878" y="1457791"/>
                </a:cubicBezTo>
                <a:cubicBezTo>
                  <a:pt x="190299" y="1437235"/>
                  <a:pt x="181797" y="1424891"/>
                  <a:pt x="165325" y="1400876"/>
                </a:cubicBezTo>
                <a:lnTo>
                  <a:pt x="247444" y="1328296"/>
                </a:lnTo>
                <a:lnTo>
                  <a:pt x="223348" y="1283901"/>
                </a:lnTo>
                <a:lnTo>
                  <a:pt x="174393" y="1304217"/>
                </a:lnTo>
                <a:cubicBezTo>
                  <a:pt x="154905" y="1312020"/>
                  <a:pt x="135419" y="1319827"/>
                  <a:pt x="114555" y="1329071"/>
                </a:cubicBezTo>
                <a:cubicBezTo>
                  <a:pt x="102225" y="1306416"/>
                  <a:pt x="95665" y="1292940"/>
                  <a:pt x="82968" y="1266732"/>
                </a:cubicBezTo>
                <a:lnTo>
                  <a:pt x="179994" y="1204029"/>
                </a:lnTo>
                <a:lnTo>
                  <a:pt x="175960" y="1196598"/>
                </a:lnTo>
                <a:lnTo>
                  <a:pt x="164017" y="1158123"/>
                </a:lnTo>
                <a:lnTo>
                  <a:pt x="50014" y="1183545"/>
                </a:lnTo>
                <a:cubicBezTo>
                  <a:pt x="42231" y="1159641"/>
                  <a:pt x="38361" y="1145562"/>
                  <a:pt x="30896" y="1118168"/>
                </a:cubicBezTo>
                <a:lnTo>
                  <a:pt x="137668" y="1073239"/>
                </a:lnTo>
                <a:lnTo>
                  <a:pt x="130660" y="1050664"/>
                </a:lnTo>
                <a:lnTo>
                  <a:pt x="126893" y="1025981"/>
                </a:lnTo>
                <a:lnTo>
                  <a:pt x="11697" y="1031563"/>
                </a:lnTo>
                <a:cubicBezTo>
                  <a:pt x="8477" y="1006631"/>
                  <a:pt x="7690" y="989949"/>
                  <a:pt x="5429" y="961646"/>
                </a:cubicBezTo>
                <a:lnTo>
                  <a:pt x="117069" y="937622"/>
                </a:lnTo>
                <a:lnTo>
                  <a:pt x="114865" y="893983"/>
                </a:lnTo>
                <a:lnTo>
                  <a:pt x="115220" y="886941"/>
                </a:lnTo>
                <a:lnTo>
                  <a:pt x="0" y="872153"/>
                </a:lnTo>
                <a:cubicBezTo>
                  <a:pt x="1134" y="847564"/>
                  <a:pt x="3240" y="831350"/>
                  <a:pt x="5901" y="803680"/>
                </a:cubicBezTo>
                <a:lnTo>
                  <a:pt x="121101" y="799933"/>
                </a:lnTo>
                <a:lnTo>
                  <a:pt x="128492" y="751503"/>
                </a:lnTo>
                <a:lnTo>
                  <a:pt x="12138" y="714646"/>
                </a:lnTo>
                <a:cubicBezTo>
                  <a:pt x="17635" y="690653"/>
                  <a:pt x="22595" y="675073"/>
                  <a:pt x="30143" y="648319"/>
                </a:cubicBezTo>
                <a:lnTo>
                  <a:pt x="152666" y="666411"/>
                </a:lnTo>
                <a:lnTo>
                  <a:pt x="167249" y="619432"/>
                </a:lnTo>
                <a:lnTo>
                  <a:pt x="57622" y="559222"/>
                </a:lnTo>
                <a:cubicBezTo>
                  <a:pt x="68132" y="536965"/>
                  <a:pt x="75954" y="519396"/>
                  <a:pt x="89063" y="494884"/>
                </a:cubicBezTo>
                <a:lnTo>
                  <a:pt x="203593" y="540460"/>
                </a:lnTo>
                <a:lnTo>
                  <a:pt x="225777" y="499590"/>
                </a:lnTo>
                <a:lnTo>
                  <a:pt x="129164" y="421868"/>
                </a:lnTo>
                <a:cubicBezTo>
                  <a:pt x="143393" y="401783"/>
                  <a:pt x="154157" y="385847"/>
                  <a:pt x="171339" y="363995"/>
                </a:cubicBezTo>
                <a:lnTo>
                  <a:pt x="273927" y="427450"/>
                </a:lnTo>
                <a:lnTo>
                  <a:pt x="309966" y="383770"/>
                </a:lnTo>
                <a:lnTo>
                  <a:pt x="223773" y="295129"/>
                </a:lnTo>
                <a:cubicBezTo>
                  <a:pt x="240339" y="276924"/>
                  <a:pt x="252962" y="262416"/>
                  <a:pt x="272674" y="242816"/>
                </a:cubicBezTo>
                <a:lnTo>
                  <a:pt x="370468" y="321235"/>
                </a:lnTo>
                <a:lnTo>
                  <a:pt x="406297" y="291673"/>
                </a:lnTo>
                <a:lnTo>
                  <a:pt x="339550" y="184911"/>
                </a:lnTo>
                <a:cubicBezTo>
                  <a:pt x="359586" y="170613"/>
                  <a:pt x="374986" y="159096"/>
                  <a:pt x="398391" y="144098"/>
                </a:cubicBezTo>
                <a:lnTo>
                  <a:pt x="475842" y="239434"/>
                </a:lnTo>
                <a:lnTo>
                  <a:pt x="522388" y="214170"/>
                </a:lnTo>
                <a:lnTo>
                  <a:pt x="475528" y="99472"/>
                </a:lnTo>
                <a:cubicBezTo>
                  <a:pt x="497747" y="88898"/>
                  <a:pt x="514925" y="80272"/>
                  <a:pt x="540562" y="69530"/>
                </a:cubicBezTo>
                <a:lnTo>
                  <a:pt x="600283" y="174351"/>
                </a:lnTo>
                <a:lnTo>
                  <a:pt x="643650" y="160889"/>
                </a:lnTo>
                <a:lnTo>
                  <a:pt x="618279" y="41004"/>
                </a:lnTo>
                <a:cubicBezTo>
                  <a:pt x="642027" y="34562"/>
                  <a:pt x="660468" y="29137"/>
                  <a:pt x="687609" y="23140"/>
                </a:cubicBezTo>
                <a:lnTo>
                  <a:pt x="727004" y="135015"/>
                </a:lnTo>
                <a:lnTo>
                  <a:pt x="735628" y="132338"/>
                </a:lnTo>
                <a:lnTo>
                  <a:pt x="777511" y="125946"/>
                </a:lnTo>
                <a:lnTo>
                  <a:pt x="775508" y="6393"/>
                </a:lnTo>
                <a:cubicBezTo>
                  <a:pt x="800049" y="4596"/>
                  <a:pt x="819186" y="2787"/>
                  <a:pt x="846973" y="2073"/>
                </a:cubicBezTo>
                <a:lnTo>
                  <a:pt x="864105" y="117967"/>
                </a:lnTo>
                <a:lnTo>
                  <a:pt x="892310" y="116543"/>
                </a:lnTo>
                <a:lnTo>
                  <a:pt x="914569" y="117667"/>
                </a:lnTo>
                <a:close/>
              </a:path>
            </a:pathLst>
          </a:custGeom>
          <a:solidFill>
            <a:srgbClr val="E94E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Donut 170">
            <a:extLst>
              <a:ext uri="{FF2B5EF4-FFF2-40B4-BE49-F238E27FC236}">
                <a16:creationId xmlns:a16="http://schemas.microsoft.com/office/drawing/2014/main" id="{1A83B442-A6AF-D58D-7B07-6261518F72F9}"/>
              </a:ext>
            </a:extLst>
          </p:cNvPr>
          <p:cNvSpPr/>
          <p:nvPr/>
        </p:nvSpPr>
        <p:spPr>
          <a:xfrm>
            <a:off x="2847035" y="1321287"/>
            <a:ext cx="1071698" cy="1071693"/>
          </a:xfrm>
          <a:prstGeom prst="donut">
            <a:avLst>
              <a:gd name="adj" fmla="val 285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8E3FE34-C49E-4BE5-0C62-94F0F28ED6DF}"/>
              </a:ext>
            </a:extLst>
          </p:cNvPr>
          <p:cNvSpPr/>
          <p:nvPr/>
        </p:nvSpPr>
        <p:spPr>
          <a:xfrm>
            <a:off x="2935348" y="1400282"/>
            <a:ext cx="895066" cy="89506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92">
            <a:extLst>
              <a:ext uri="{FF2B5EF4-FFF2-40B4-BE49-F238E27FC236}">
                <a16:creationId xmlns:a16="http://schemas.microsoft.com/office/drawing/2014/main" id="{2703E9C1-1AD8-98F0-A1E8-A461C5B9D87B}"/>
              </a:ext>
            </a:extLst>
          </p:cNvPr>
          <p:cNvSpPr/>
          <p:nvPr/>
        </p:nvSpPr>
        <p:spPr>
          <a:xfrm>
            <a:off x="793750" y="2891012"/>
            <a:ext cx="1457319" cy="1457764"/>
          </a:xfrm>
          <a:custGeom>
            <a:avLst/>
            <a:gdLst>
              <a:gd name="connsiteX0" fmla="*/ 892310 w 1770372"/>
              <a:gd name="connsiteY0" fmla="*/ 381339 h 1770912"/>
              <a:gd name="connsiteX1" fmla="*/ 379661 w 1770372"/>
              <a:gd name="connsiteY1" fmla="*/ 893983 h 1770912"/>
              <a:gd name="connsiteX2" fmla="*/ 892310 w 1770372"/>
              <a:gd name="connsiteY2" fmla="*/ 1406627 h 1770912"/>
              <a:gd name="connsiteX3" fmla="*/ 1404959 w 1770372"/>
              <a:gd name="connsiteY3" fmla="*/ 893983 h 1770912"/>
              <a:gd name="connsiteX4" fmla="*/ 892310 w 1770372"/>
              <a:gd name="connsiteY4" fmla="*/ 381339 h 1770912"/>
              <a:gd name="connsiteX5" fmla="*/ 935588 w 1770372"/>
              <a:gd name="connsiteY5" fmla="*/ 0 h 1770912"/>
              <a:gd name="connsiteX6" fmla="*/ 1006550 w 1770372"/>
              <a:gd name="connsiteY6" fmla="*/ 9504 h 1770912"/>
              <a:gd name="connsiteX7" fmla="*/ 1001144 w 1770372"/>
              <a:gd name="connsiteY7" fmla="*/ 125035 h 1770912"/>
              <a:gd name="connsiteX8" fmla="*/ 1048993 w 1770372"/>
              <a:gd name="connsiteY8" fmla="*/ 132338 h 1770912"/>
              <a:gd name="connsiteX9" fmla="*/ 1053439 w 1770372"/>
              <a:gd name="connsiteY9" fmla="*/ 133718 h 1770912"/>
              <a:gd name="connsiteX10" fmla="*/ 1090142 w 1770372"/>
              <a:gd name="connsiteY10" fmla="*/ 24212 h 1770912"/>
              <a:gd name="connsiteX11" fmla="*/ 1158953 w 1770372"/>
              <a:gd name="connsiteY11" fmla="*/ 43982 h 1770912"/>
              <a:gd name="connsiteX12" fmla="*/ 1136341 w 1770372"/>
              <a:gd name="connsiteY12" fmla="*/ 159452 h 1770912"/>
              <a:gd name="connsiteX13" fmla="*/ 1184911 w 1770372"/>
              <a:gd name="connsiteY13" fmla="*/ 174529 h 1770912"/>
              <a:gd name="connsiteX14" fmla="*/ 1239430 w 1770372"/>
              <a:gd name="connsiteY14" fmla="*/ 76724 h 1770912"/>
              <a:gd name="connsiteX15" fmla="*/ 1303427 w 1770372"/>
              <a:gd name="connsiteY15" fmla="*/ 108823 h 1770912"/>
              <a:gd name="connsiteX16" fmla="*/ 1261656 w 1770372"/>
              <a:gd name="connsiteY16" fmla="*/ 213857 h 1770912"/>
              <a:gd name="connsiteX17" fmla="*/ 1307894 w 1770372"/>
              <a:gd name="connsiteY17" fmla="*/ 238954 h 1770912"/>
              <a:gd name="connsiteX18" fmla="*/ 1338165 w 1770372"/>
              <a:gd name="connsiteY18" fmla="*/ 200989 h 1770912"/>
              <a:gd name="connsiteX19" fmla="*/ 1380802 w 1770372"/>
              <a:gd name="connsiteY19" fmla="*/ 152491 h 1770912"/>
              <a:gd name="connsiteX20" fmla="*/ 1434919 w 1770372"/>
              <a:gd name="connsiteY20" fmla="*/ 193410 h 1770912"/>
              <a:gd name="connsiteX21" fmla="*/ 1375856 w 1770372"/>
              <a:gd name="connsiteY21" fmla="*/ 289638 h 1770912"/>
              <a:gd name="connsiteX22" fmla="*/ 1415493 w 1770372"/>
              <a:gd name="connsiteY22" fmla="*/ 322341 h 1770912"/>
              <a:gd name="connsiteX23" fmla="*/ 1451984 w 1770372"/>
              <a:gd name="connsiteY23" fmla="*/ 291477 h 1770912"/>
              <a:gd name="connsiteX24" fmla="*/ 1503235 w 1770372"/>
              <a:gd name="connsiteY24" fmla="*/ 252192 h 1770912"/>
              <a:gd name="connsiteX25" fmla="*/ 1548366 w 1770372"/>
              <a:gd name="connsiteY25" fmla="*/ 302850 h 1770912"/>
              <a:gd name="connsiteX26" fmla="*/ 1474140 w 1770372"/>
              <a:gd name="connsiteY26" fmla="*/ 383148 h 1770912"/>
              <a:gd name="connsiteX27" fmla="*/ 1510627 w 1770372"/>
              <a:gd name="connsiteY27" fmla="*/ 427369 h 1770912"/>
              <a:gd name="connsiteX28" fmla="*/ 1608057 w 1770372"/>
              <a:gd name="connsiteY28" fmla="*/ 374007 h 1770912"/>
              <a:gd name="connsiteX29" fmla="*/ 1643552 w 1770372"/>
              <a:gd name="connsiteY29" fmla="*/ 431826 h 1770912"/>
              <a:gd name="connsiteX30" fmla="*/ 1557419 w 1770372"/>
              <a:gd name="connsiteY30" fmla="*/ 496964 h 1770912"/>
              <a:gd name="connsiteX31" fmla="*/ 1584338 w 1770372"/>
              <a:gd name="connsiteY31" fmla="*/ 546559 h 1770912"/>
              <a:gd name="connsiteX32" fmla="*/ 1686630 w 1770372"/>
              <a:gd name="connsiteY32" fmla="*/ 511654 h 1770912"/>
              <a:gd name="connsiteX33" fmla="*/ 1711690 w 1770372"/>
              <a:gd name="connsiteY33" fmla="*/ 574702 h 1770912"/>
              <a:gd name="connsiteX34" fmla="*/ 1618390 w 1770372"/>
              <a:gd name="connsiteY34" fmla="*/ 622713 h 1770912"/>
              <a:gd name="connsiteX35" fmla="*/ 1635177 w 1770372"/>
              <a:gd name="connsiteY35" fmla="*/ 676792 h 1770912"/>
              <a:gd name="connsiteX36" fmla="*/ 1744119 w 1770372"/>
              <a:gd name="connsiteY36" fmla="*/ 660713 h 1770912"/>
              <a:gd name="connsiteX37" fmla="*/ 1757334 w 1770372"/>
              <a:gd name="connsiteY37" fmla="*/ 727259 h 1770912"/>
              <a:gd name="connsiteX38" fmla="*/ 1657044 w 1770372"/>
              <a:gd name="connsiteY38" fmla="*/ 757509 h 1770912"/>
              <a:gd name="connsiteX39" fmla="*/ 1665098 w 1770372"/>
              <a:gd name="connsiteY39" fmla="*/ 810278 h 1770912"/>
              <a:gd name="connsiteX40" fmla="*/ 1704470 w 1770372"/>
              <a:gd name="connsiteY40" fmla="*/ 810686 h 1770912"/>
              <a:gd name="connsiteX41" fmla="*/ 1768963 w 1770372"/>
              <a:gd name="connsiteY41" fmla="*/ 814612 h 1770912"/>
              <a:gd name="connsiteX42" fmla="*/ 1770372 w 1770372"/>
              <a:gd name="connsiteY42" fmla="*/ 885873 h 1770912"/>
              <a:gd name="connsiteX43" fmla="*/ 1669559 w 1770372"/>
              <a:gd name="connsiteY43" fmla="*/ 897871 h 1770912"/>
              <a:gd name="connsiteX44" fmla="*/ 1666806 w 1770372"/>
              <a:gd name="connsiteY44" fmla="*/ 952397 h 1770912"/>
              <a:gd name="connsiteX45" fmla="*/ 1703117 w 1770372"/>
              <a:gd name="connsiteY45" fmla="*/ 958438 h 1770912"/>
              <a:gd name="connsiteX46" fmla="*/ 1766238 w 1770372"/>
              <a:gd name="connsiteY46" fmla="*/ 972243 h 1770912"/>
              <a:gd name="connsiteX47" fmla="*/ 1756663 w 1770372"/>
              <a:gd name="connsiteY47" fmla="*/ 1042871 h 1770912"/>
              <a:gd name="connsiteX48" fmla="*/ 1655705 w 1770372"/>
              <a:gd name="connsiteY48" fmla="*/ 1039230 h 1770912"/>
              <a:gd name="connsiteX49" fmla="*/ 1653960 w 1770372"/>
              <a:gd name="connsiteY49" fmla="*/ 1050664 h 1770912"/>
              <a:gd name="connsiteX50" fmla="*/ 1641373 w 1770372"/>
              <a:gd name="connsiteY50" fmla="*/ 1091212 h 1770912"/>
              <a:gd name="connsiteX51" fmla="*/ 1676858 w 1770372"/>
              <a:gd name="connsiteY51" fmla="*/ 1104554 h 1770912"/>
              <a:gd name="connsiteX52" fmla="*/ 1736114 w 1770372"/>
              <a:gd name="connsiteY52" fmla="*/ 1130315 h 1770912"/>
              <a:gd name="connsiteX53" fmla="*/ 1713050 w 1770372"/>
              <a:gd name="connsiteY53" fmla="*/ 1197755 h 1770912"/>
              <a:gd name="connsiteX54" fmla="*/ 1615423 w 1770372"/>
              <a:gd name="connsiteY54" fmla="*/ 1174811 h 1770912"/>
              <a:gd name="connsiteX55" fmla="*/ 1608660 w 1770372"/>
              <a:gd name="connsiteY55" fmla="*/ 1196598 h 1770912"/>
              <a:gd name="connsiteX56" fmla="*/ 1592688 w 1770372"/>
              <a:gd name="connsiteY56" fmla="*/ 1226022 h 1770912"/>
              <a:gd name="connsiteX57" fmla="*/ 1624006 w 1770372"/>
              <a:gd name="connsiteY57" fmla="*/ 1244310 h 1770912"/>
              <a:gd name="connsiteX58" fmla="*/ 1678088 w 1770372"/>
              <a:gd name="connsiteY58" fmla="*/ 1279664 h 1770912"/>
              <a:gd name="connsiteX59" fmla="*/ 1644017 w 1770372"/>
              <a:gd name="connsiteY59" fmla="*/ 1342268 h 1770912"/>
              <a:gd name="connsiteX60" fmla="*/ 1550936 w 1770372"/>
              <a:gd name="connsiteY60" fmla="*/ 1302945 h 1770912"/>
              <a:gd name="connsiteX61" fmla="*/ 1536980 w 1770372"/>
              <a:gd name="connsiteY61" fmla="*/ 1328657 h 1770912"/>
              <a:gd name="connsiteX62" fmla="*/ 1524566 w 1770372"/>
              <a:gd name="connsiteY62" fmla="*/ 1343702 h 1770912"/>
              <a:gd name="connsiteX63" fmla="*/ 1555537 w 1770372"/>
              <a:gd name="connsiteY63" fmla="*/ 1371824 h 1770912"/>
              <a:gd name="connsiteX64" fmla="*/ 1601122 w 1770372"/>
              <a:gd name="connsiteY64" fmla="*/ 1417615 h 1770912"/>
              <a:gd name="connsiteX65" fmla="*/ 1554820 w 1770372"/>
              <a:gd name="connsiteY65" fmla="*/ 1471802 h 1770912"/>
              <a:gd name="connsiteX66" fmla="*/ 1468489 w 1770372"/>
              <a:gd name="connsiteY66" fmla="*/ 1411668 h 1770912"/>
              <a:gd name="connsiteX67" fmla="*/ 1442047 w 1770372"/>
              <a:gd name="connsiteY67" fmla="*/ 1443716 h 1770912"/>
              <a:gd name="connsiteX68" fmla="*/ 1429347 w 1770372"/>
              <a:gd name="connsiteY68" fmla="*/ 1454194 h 1770912"/>
              <a:gd name="connsiteX69" fmla="*/ 1451799 w 1770372"/>
              <a:gd name="connsiteY69" fmla="*/ 1481865 h 1770912"/>
              <a:gd name="connsiteX70" fmla="*/ 1489929 w 1770372"/>
              <a:gd name="connsiteY70" fmla="*/ 1534027 h 1770912"/>
              <a:gd name="connsiteX71" fmla="*/ 1435958 w 1770372"/>
              <a:gd name="connsiteY71" fmla="*/ 1580584 h 1770912"/>
              <a:gd name="connsiteX72" fmla="*/ 1361727 w 1770372"/>
              <a:gd name="connsiteY72" fmla="*/ 1509986 h 1770912"/>
              <a:gd name="connsiteX73" fmla="*/ 1326987 w 1770372"/>
              <a:gd name="connsiteY73" fmla="*/ 1538648 h 1770912"/>
              <a:gd name="connsiteX74" fmla="*/ 1320802 w 1770372"/>
              <a:gd name="connsiteY74" fmla="*/ 1542006 h 1770912"/>
              <a:gd name="connsiteX75" fmla="*/ 1335580 w 1770372"/>
              <a:gd name="connsiteY75" fmla="*/ 1575339 h 1770912"/>
              <a:gd name="connsiteX76" fmla="*/ 1361291 w 1770372"/>
              <a:gd name="connsiteY76" fmla="*/ 1636383 h 1770912"/>
              <a:gd name="connsiteX77" fmla="*/ 1301018 w 1770372"/>
              <a:gd name="connsiteY77" fmla="*/ 1666530 h 1770912"/>
              <a:gd name="connsiteX78" fmla="*/ 1245641 w 1770372"/>
              <a:gd name="connsiteY78" fmla="*/ 1582801 h 1770912"/>
              <a:gd name="connsiteX79" fmla="*/ 1194927 w 1770372"/>
              <a:gd name="connsiteY79" fmla="*/ 1610328 h 1770912"/>
              <a:gd name="connsiteX80" fmla="*/ 1192682 w 1770372"/>
              <a:gd name="connsiteY80" fmla="*/ 1611025 h 1770912"/>
              <a:gd name="connsiteX81" fmla="*/ 1202337 w 1770372"/>
              <a:gd name="connsiteY81" fmla="*/ 1642546 h 1770912"/>
              <a:gd name="connsiteX82" fmla="*/ 1220551 w 1770372"/>
              <a:gd name="connsiteY82" fmla="*/ 1706230 h 1770912"/>
              <a:gd name="connsiteX83" fmla="*/ 1157100 w 1770372"/>
              <a:gd name="connsiteY83" fmla="*/ 1728940 h 1770912"/>
              <a:gd name="connsiteX84" fmla="*/ 1110783 w 1770372"/>
              <a:gd name="connsiteY84" fmla="*/ 1636448 h 1770912"/>
              <a:gd name="connsiteX85" fmla="*/ 1058274 w 1770372"/>
              <a:gd name="connsiteY85" fmla="*/ 1652747 h 1770912"/>
              <a:gd name="connsiteX86" fmla="*/ 1062096 w 1770372"/>
              <a:gd name="connsiteY86" fmla="*/ 1687005 h 1770912"/>
              <a:gd name="connsiteX87" fmla="*/ 1069362 w 1770372"/>
              <a:gd name="connsiteY87" fmla="*/ 1751968 h 1770912"/>
              <a:gd name="connsiteX88" fmla="*/ 1003990 w 1770372"/>
              <a:gd name="connsiteY88" fmla="*/ 1761118 h 1770912"/>
              <a:gd name="connsiteX89" fmla="*/ 977851 w 1770372"/>
              <a:gd name="connsiteY89" fmla="*/ 1666486 h 1770912"/>
              <a:gd name="connsiteX90" fmla="*/ 971799 w 1770372"/>
              <a:gd name="connsiteY90" fmla="*/ 1667409 h 1770912"/>
              <a:gd name="connsiteX91" fmla="*/ 918886 w 1770372"/>
              <a:gd name="connsiteY91" fmla="*/ 1670081 h 1770912"/>
              <a:gd name="connsiteX92" fmla="*/ 917161 w 1770372"/>
              <a:gd name="connsiteY92" fmla="*/ 1705777 h 1770912"/>
              <a:gd name="connsiteX93" fmla="*/ 914125 w 1770372"/>
              <a:gd name="connsiteY93" fmla="*/ 1768987 h 1770912"/>
              <a:gd name="connsiteX94" fmla="*/ 846343 w 1770372"/>
              <a:gd name="connsiteY94" fmla="*/ 1770912 h 1770912"/>
              <a:gd name="connsiteX95" fmla="*/ 836304 w 1770372"/>
              <a:gd name="connsiteY95" fmla="*/ 1668595 h 1770912"/>
              <a:gd name="connsiteX96" fmla="*/ 812821 w 1770372"/>
              <a:gd name="connsiteY96" fmla="*/ 1667409 h 1770912"/>
              <a:gd name="connsiteX97" fmla="*/ 781557 w 1770372"/>
              <a:gd name="connsiteY97" fmla="*/ 1662638 h 1770912"/>
              <a:gd name="connsiteX98" fmla="*/ 771434 w 1770372"/>
              <a:gd name="connsiteY98" fmla="*/ 1699979 h 1770912"/>
              <a:gd name="connsiteX99" fmla="*/ 753380 w 1770372"/>
              <a:gd name="connsiteY99" fmla="*/ 1758223 h 1770912"/>
              <a:gd name="connsiteX100" fmla="*/ 687030 w 1770372"/>
              <a:gd name="connsiteY100" fmla="*/ 1750664 h 1770912"/>
              <a:gd name="connsiteX101" fmla="*/ 697702 w 1770372"/>
              <a:gd name="connsiteY101" fmla="*/ 1643856 h 1770912"/>
              <a:gd name="connsiteX102" fmla="*/ 643195 w 1770372"/>
              <a:gd name="connsiteY102" fmla="*/ 1626936 h 1770912"/>
              <a:gd name="connsiteX103" fmla="*/ 624731 w 1770372"/>
              <a:gd name="connsiteY103" fmla="*/ 1668052 h 1770912"/>
              <a:gd name="connsiteX104" fmla="*/ 599505 w 1770372"/>
              <a:gd name="connsiteY104" fmla="*/ 1724271 h 1770912"/>
              <a:gd name="connsiteX105" fmla="*/ 532848 w 1770372"/>
              <a:gd name="connsiteY105" fmla="*/ 1702456 h 1770912"/>
              <a:gd name="connsiteX106" fmla="*/ 564655 w 1770372"/>
              <a:gd name="connsiteY106" fmla="*/ 1596738 h 1770912"/>
              <a:gd name="connsiteX107" fmla="*/ 520212 w 1770372"/>
              <a:gd name="connsiteY107" fmla="*/ 1572615 h 1770912"/>
              <a:gd name="connsiteX108" fmla="*/ 492609 w 1770372"/>
              <a:gd name="connsiteY108" fmla="*/ 1609276 h 1770912"/>
              <a:gd name="connsiteX109" fmla="*/ 454551 w 1770372"/>
              <a:gd name="connsiteY109" fmla="*/ 1659857 h 1770912"/>
              <a:gd name="connsiteX110" fmla="*/ 395717 w 1770372"/>
              <a:gd name="connsiteY110" fmla="*/ 1622146 h 1770912"/>
              <a:gd name="connsiteX111" fmla="*/ 443113 w 1770372"/>
              <a:gd name="connsiteY111" fmla="*/ 1526669 h 1770912"/>
              <a:gd name="connsiteX112" fmla="*/ 403568 w 1770372"/>
              <a:gd name="connsiteY112" fmla="*/ 1494041 h 1770912"/>
              <a:gd name="connsiteX113" fmla="*/ 366157 w 1770372"/>
              <a:gd name="connsiteY113" fmla="*/ 1528059 h 1770912"/>
              <a:gd name="connsiteX114" fmla="*/ 319337 w 1770372"/>
              <a:gd name="connsiteY114" fmla="*/ 1570661 h 1770912"/>
              <a:gd name="connsiteX115" fmla="*/ 268564 w 1770372"/>
              <a:gd name="connsiteY115" fmla="*/ 1522645 h 1770912"/>
              <a:gd name="connsiteX116" fmla="*/ 335158 w 1770372"/>
              <a:gd name="connsiteY116" fmla="*/ 1434729 h 1770912"/>
              <a:gd name="connsiteX117" fmla="*/ 304840 w 1770372"/>
              <a:gd name="connsiteY117" fmla="*/ 1397984 h 1770912"/>
              <a:gd name="connsiteX118" fmla="*/ 261327 w 1770372"/>
              <a:gd name="connsiteY118" fmla="*/ 1424271 h 1770912"/>
              <a:gd name="connsiteX119" fmla="*/ 205878 w 1770372"/>
              <a:gd name="connsiteY119" fmla="*/ 1457791 h 1770912"/>
              <a:gd name="connsiteX120" fmla="*/ 165325 w 1770372"/>
              <a:gd name="connsiteY120" fmla="*/ 1400876 h 1770912"/>
              <a:gd name="connsiteX121" fmla="*/ 247444 w 1770372"/>
              <a:gd name="connsiteY121" fmla="*/ 1328296 h 1770912"/>
              <a:gd name="connsiteX122" fmla="*/ 223348 w 1770372"/>
              <a:gd name="connsiteY122" fmla="*/ 1283901 h 1770912"/>
              <a:gd name="connsiteX123" fmla="*/ 174393 w 1770372"/>
              <a:gd name="connsiteY123" fmla="*/ 1304217 h 1770912"/>
              <a:gd name="connsiteX124" fmla="*/ 114555 w 1770372"/>
              <a:gd name="connsiteY124" fmla="*/ 1329071 h 1770912"/>
              <a:gd name="connsiteX125" fmla="*/ 82968 w 1770372"/>
              <a:gd name="connsiteY125" fmla="*/ 1266732 h 1770912"/>
              <a:gd name="connsiteX126" fmla="*/ 179994 w 1770372"/>
              <a:gd name="connsiteY126" fmla="*/ 1204029 h 1770912"/>
              <a:gd name="connsiteX127" fmla="*/ 175960 w 1770372"/>
              <a:gd name="connsiteY127" fmla="*/ 1196598 h 1770912"/>
              <a:gd name="connsiteX128" fmla="*/ 164017 w 1770372"/>
              <a:gd name="connsiteY128" fmla="*/ 1158123 h 1770912"/>
              <a:gd name="connsiteX129" fmla="*/ 50014 w 1770372"/>
              <a:gd name="connsiteY129" fmla="*/ 1183545 h 1770912"/>
              <a:gd name="connsiteX130" fmla="*/ 30896 w 1770372"/>
              <a:gd name="connsiteY130" fmla="*/ 1118168 h 1770912"/>
              <a:gd name="connsiteX131" fmla="*/ 137668 w 1770372"/>
              <a:gd name="connsiteY131" fmla="*/ 1073239 h 1770912"/>
              <a:gd name="connsiteX132" fmla="*/ 130660 w 1770372"/>
              <a:gd name="connsiteY132" fmla="*/ 1050664 h 1770912"/>
              <a:gd name="connsiteX133" fmla="*/ 126893 w 1770372"/>
              <a:gd name="connsiteY133" fmla="*/ 1025981 h 1770912"/>
              <a:gd name="connsiteX134" fmla="*/ 11697 w 1770372"/>
              <a:gd name="connsiteY134" fmla="*/ 1031563 h 1770912"/>
              <a:gd name="connsiteX135" fmla="*/ 5429 w 1770372"/>
              <a:gd name="connsiteY135" fmla="*/ 961646 h 1770912"/>
              <a:gd name="connsiteX136" fmla="*/ 117069 w 1770372"/>
              <a:gd name="connsiteY136" fmla="*/ 937622 h 1770912"/>
              <a:gd name="connsiteX137" fmla="*/ 114865 w 1770372"/>
              <a:gd name="connsiteY137" fmla="*/ 893983 h 1770912"/>
              <a:gd name="connsiteX138" fmla="*/ 115220 w 1770372"/>
              <a:gd name="connsiteY138" fmla="*/ 886941 h 1770912"/>
              <a:gd name="connsiteX139" fmla="*/ 0 w 1770372"/>
              <a:gd name="connsiteY139" fmla="*/ 872153 h 1770912"/>
              <a:gd name="connsiteX140" fmla="*/ 5901 w 1770372"/>
              <a:gd name="connsiteY140" fmla="*/ 803680 h 1770912"/>
              <a:gd name="connsiteX141" fmla="*/ 121101 w 1770372"/>
              <a:gd name="connsiteY141" fmla="*/ 799933 h 1770912"/>
              <a:gd name="connsiteX142" fmla="*/ 128492 w 1770372"/>
              <a:gd name="connsiteY142" fmla="*/ 751503 h 1770912"/>
              <a:gd name="connsiteX143" fmla="*/ 12138 w 1770372"/>
              <a:gd name="connsiteY143" fmla="*/ 714646 h 1770912"/>
              <a:gd name="connsiteX144" fmla="*/ 30143 w 1770372"/>
              <a:gd name="connsiteY144" fmla="*/ 648319 h 1770912"/>
              <a:gd name="connsiteX145" fmla="*/ 152666 w 1770372"/>
              <a:gd name="connsiteY145" fmla="*/ 666411 h 1770912"/>
              <a:gd name="connsiteX146" fmla="*/ 167249 w 1770372"/>
              <a:gd name="connsiteY146" fmla="*/ 619432 h 1770912"/>
              <a:gd name="connsiteX147" fmla="*/ 57622 w 1770372"/>
              <a:gd name="connsiteY147" fmla="*/ 559222 h 1770912"/>
              <a:gd name="connsiteX148" fmla="*/ 89063 w 1770372"/>
              <a:gd name="connsiteY148" fmla="*/ 494884 h 1770912"/>
              <a:gd name="connsiteX149" fmla="*/ 203593 w 1770372"/>
              <a:gd name="connsiteY149" fmla="*/ 540460 h 1770912"/>
              <a:gd name="connsiteX150" fmla="*/ 225777 w 1770372"/>
              <a:gd name="connsiteY150" fmla="*/ 499590 h 1770912"/>
              <a:gd name="connsiteX151" fmla="*/ 129164 w 1770372"/>
              <a:gd name="connsiteY151" fmla="*/ 421868 h 1770912"/>
              <a:gd name="connsiteX152" fmla="*/ 171339 w 1770372"/>
              <a:gd name="connsiteY152" fmla="*/ 363995 h 1770912"/>
              <a:gd name="connsiteX153" fmla="*/ 273927 w 1770372"/>
              <a:gd name="connsiteY153" fmla="*/ 427450 h 1770912"/>
              <a:gd name="connsiteX154" fmla="*/ 309966 w 1770372"/>
              <a:gd name="connsiteY154" fmla="*/ 383770 h 1770912"/>
              <a:gd name="connsiteX155" fmla="*/ 223773 w 1770372"/>
              <a:gd name="connsiteY155" fmla="*/ 295129 h 1770912"/>
              <a:gd name="connsiteX156" fmla="*/ 272674 w 1770372"/>
              <a:gd name="connsiteY156" fmla="*/ 242816 h 1770912"/>
              <a:gd name="connsiteX157" fmla="*/ 370468 w 1770372"/>
              <a:gd name="connsiteY157" fmla="*/ 321235 h 1770912"/>
              <a:gd name="connsiteX158" fmla="*/ 406297 w 1770372"/>
              <a:gd name="connsiteY158" fmla="*/ 291673 h 1770912"/>
              <a:gd name="connsiteX159" fmla="*/ 339550 w 1770372"/>
              <a:gd name="connsiteY159" fmla="*/ 184911 h 1770912"/>
              <a:gd name="connsiteX160" fmla="*/ 398391 w 1770372"/>
              <a:gd name="connsiteY160" fmla="*/ 144098 h 1770912"/>
              <a:gd name="connsiteX161" fmla="*/ 475842 w 1770372"/>
              <a:gd name="connsiteY161" fmla="*/ 239434 h 1770912"/>
              <a:gd name="connsiteX162" fmla="*/ 522388 w 1770372"/>
              <a:gd name="connsiteY162" fmla="*/ 214170 h 1770912"/>
              <a:gd name="connsiteX163" fmla="*/ 475528 w 1770372"/>
              <a:gd name="connsiteY163" fmla="*/ 99472 h 1770912"/>
              <a:gd name="connsiteX164" fmla="*/ 540562 w 1770372"/>
              <a:gd name="connsiteY164" fmla="*/ 69530 h 1770912"/>
              <a:gd name="connsiteX165" fmla="*/ 600283 w 1770372"/>
              <a:gd name="connsiteY165" fmla="*/ 174351 h 1770912"/>
              <a:gd name="connsiteX166" fmla="*/ 643650 w 1770372"/>
              <a:gd name="connsiteY166" fmla="*/ 160889 h 1770912"/>
              <a:gd name="connsiteX167" fmla="*/ 618279 w 1770372"/>
              <a:gd name="connsiteY167" fmla="*/ 41004 h 1770912"/>
              <a:gd name="connsiteX168" fmla="*/ 687609 w 1770372"/>
              <a:gd name="connsiteY168" fmla="*/ 23140 h 1770912"/>
              <a:gd name="connsiteX169" fmla="*/ 727004 w 1770372"/>
              <a:gd name="connsiteY169" fmla="*/ 135015 h 1770912"/>
              <a:gd name="connsiteX170" fmla="*/ 735628 w 1770372"/>
              <a:gd name="connsiteY170" fmla="*/ 132338 h 1770912"/>
              <a:gd name="connsiteX171" fmla="*/ 777511 w 1770372"/>
              <a:gd name="connsiteY171" fmla="*/ 125946 h 1770912"/>
              <a:gd name="connsiteX172" fmla="*/ 775508 w 1770372"/>
              <a:gd name="connsiteY172" fmla="*/ 6393 h 1770912"/>
              <a:gd name="connsiteX173" fmla="*/ 846973 w 1770372"/>
              <a:gd name="connsiteY173" fmla="*/ 2073 h 1770912"/>
              <a:gd name="connsiteX174" fmla="*/ 864105 w 1770372"/>
              <a:gd name="connsiteY174" fmla="*/ 117967 h 1770912"/>
              <a:gd name="connsiteX175" fmla="*/ 892310 w 1770372"/>
              <a:gd name="connsiteY175" fmla="*/ 116543 h 1770912"/>
              <a:gd name="connsiteX176" fmla="*/ 914569 w 1770372"/>
              <a:gd name="connsiteY176" fmla="*/ 117667 h 177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770372" h="1770912">
                <a:moveTo>
                  <a:pt x="892310" y="381339"/>
                </a:moveTo>
                <a:cubicBezTo>
                  <a:pt x="609182" y="381339"/>
                  <a:pt x="379661" y="610858"/>
                  <a:pt x="379661" y="893983"/>
                </a:cubicBezTo>
                <a:cubicBezTo>
                  <a:pt x="379661" y="1177108"/>
                  <a:pt x="609182" y="1406627"/>
                  <a:pt x="892310" y="1406627"/>
                </a:cubicBezTo>
                <a:cubicBezTo>
                  <a:pt x="1175438" y="1406627"/>
                  <a:pt x="1404959" y="1177108"/>
                  <a:pt x="1404959" y="893983"/>
                </a:cubicBezTo>
                <a:cubicBezTo>
                  <a:pt x="1404959" y="610858"/>
                  <a:pt x="1175438" y="381339"/>
                  <a:pt x="892310" y="381339"/>
                </a:cubicBezTo>
                <a:close/>
                <a:moveTo>
                  <a:pt x="935588" y="0"/>
                </a:moveTo>
                <a:cubicBezTo>
                  <a:pt x="960017" y="2957"/>
                  <a:pt x="979144" y="4861"/>
                  <a:pt x="1006550" y="9504"/>
                </a:cubicBezTo>
                <a:lnTo>
                  <a:pt x="1001144" y="125035"/>
                </a:lnTo>
                <a:lnTo>
                  <a:pt x="1048993" y="132338"/>
                </a:lnTo>
                <a:lnTo>
                  <a:pt x="1053439" y="133718"/>
                </a:lnTo>
                <a:lnTo>
                  <a:pt x="1090142" y="24212"/>
                </a:lnTo>
                <a:cubicBezTo>
                  <a:pt x="1113876" y="30706"/>
                  <a:pt x="1132520" y="35384"/>
                  <a:pt x="1158953" y="43982"/>
                </a:cubicBezTo>
                <a:lnTo>
                  <a:pt x="1136341" y="159452"/>
                </a:lnTo>
                <a:lnTo>
                  <a:pt x="1184911" y="174529"/>
                </a:lnTo>
                <a:lnTo>
                  <a:pt x="1239430" y="76724"/>
                </a:lnTo>
                <a:cubicBezTo>
                  <a:pt x="1261564" y="87476"/>
                  <a:pt x="1279028" y="95506"/>
                  <a:pt x="1303427" y="108823"/>
                </a:cubicBezTo>
                <a:lnTo>
                  <a:pt x="1261656" y="213857"/>
                </a:lnTo>
                <a:lnTo>
                  <a:pt x="1307894" y="238954"/>
                </a:lnTo>
                <a:lnTo>
                  <a:pt x="1338165" y="200989"/>
                </a:lnTo>
                <a:cubicBezTo>
                  <a:pt x="1352497" y="184285"/>
                  <a:pt x="1367087" y="168085"/>
                  <a:pt x="1380802" y="152491"/>
                </a:cubicBezTo>
                <a:cubicBezTo>
                  <a:pt x="1401124" y="164675"/>
                  <a:pt x="1412680" y="178549"/>
                  <a:pt x="1434919" y="193410"/>
                </a:cubicBezTo>
                <a:lnTo>
                  <a:pt x="1375856" y="289638"/>
                </a:lnTo>
                <a:lnTo>
                  <a:pt x="1415493" y="322341"/>
                </a:lnTo>
                <a:lnTo>
                  <a:pt x="1451984" y="291477"/>
                </a:lnTo>
                <a:cubicBezTo>
                  <a:pt x="1469290" y="277877"/>
                  <a:pt x="1486750" y="264822"/>
                  <a:pt x="1503235" y="252192"/>
                </a:cubicBezTo>
                <a:cubicBezTo>
                  <a:pt x="1520801" y="268094"/>
                  <a:pt x="1529440" y="283949"/>
                  <a:pt x="1548366" y="302850"/>
                </a:cubicBezTo>
                <a:lnTo>
                  <a:pt x="1474140" y="383148"/>
                </a:lnTo>
                <a:lnTo>
                  <a:pt x="1510627" y="427369"/>
                </a:lnTo>
                <a:lnTo>
                  <a:pt x="1608057" y="374007"/>
                </a:lnTo>
                <a:cubicBezTo>
                  <a:pt x="1622545" y="392756"/>
                  <a:pt x="1628254" y="409885"/>
                  <a:pt x="1643552" y="431826"/>
                </a:cubicBezTo>
                <a:lnTo>
                  <a:pt x="1557419" y="496964"/>
                </a:lnTo>
                <a:lnTo>
                  <a:pt x="1584338" y="546559"/>
                </a:lnTo>
                <a:lnTo>
                  <a:pt x="1686630" y="511654"/>
                </a:lnTo>
                <a:cubicBezTo>
                  <a:pt x="1697690" y="532609"/>
                  <a:pt x="1700379" y="550464"/>
                  <a:pt x="1711690" y="574702"/>
                </a:cubicBezTo>
                <a:lnTo>
                  <a:pt x="1618390" y="622713"/>
                </a:lnTo>
                <a:lnTo>
                  <a:pt x="1635177" y="676792"/>
                </a:lnTo>
                <a:lnTo>
                  <a:pt x="1744119" y="660713"/>
                </a:lnTo>
                <a:cubicBezTo>
                  <a:pt x="1751197" y="683326"/>
                  <a:pt x="1750604" y="701372"/>
                  <a:pt x="1757334" y="727259"/>
                </a:cubicBezTo>
                <a:lnTo>
                  <a:pt x="1657044" y="757509"/>
                </a:lnTo>
                <a:lnTo>
                  <a:pt x="1665098" y="810278"/>
                </a:lnTo>
                <a:lnTo>
                  <a:pt x="1704470" y="810686"/>
                </a:lnTo>
                <a:cubicBezTo>
                  <a:pt x="1726465" y="811745"/>
                  <a:pt x="1748223" y="813345"/>
                  <a:pt x="1768963" y="814612"/>
                </a:cubicBezTo>
                <a:cubicBezTo>
                  <a:pt x="1771990" y="839314"/>
                  <a:pt x="1768259" y="857853"/>
                  <a:pt x="1770372" y="885873"/>
                </a:cubicBezTo>
                <a:lnTo>
                  <a:pt x="1669559" y="897871"/>
                </a:lnTo>
                <a:lnTo>
                  <a:pt x="1666806" y="952397"/>
                </a:lnTo>
                <a:lnTo>
                  <a:pt x="1703117" y="958438"/>
                </a:lnTo>
                <a:cubicBezTo>
                  <a:pt x="1724687" y="962870"/>
                  <a:pt x="1745940" y="967799"/>
                  <a:pt x="1766238" y="972243"/>
                </a:cubicBezTo>
                <a:cubicBezTo>
                  <a:pt x="1765427" y="997116"/>
                  <a:pt x="1758888" y="1014860"/>
                  <a:pt x="1756663" y="1042871"/>
                </a:cubicBezTo>
                <a:lnTo>
                  <a:pt x="1655705" y="1039230"/>
                </a:lnTo>
                <a:lnTo>
                  <a:pt x="1653960" y="1050664"/>
                </a:lnTo>
                <a:lnTo>
                  <a:pt x="1641373" y="1091212"/>
                </a:lnTo>
                <a:lnTo>
                  <a:pt x="1676858" y="1104554"/>
                </a:lnTo>
                <a:cubicBezTo>
                  <a:pt x="1697162" y="1113077"/>
                  <a:pt x="1717060" y="1122026"/>
                  <a:pt x="1736114" y="1130315"/>
                </a:cubicBezTo>
                <a:cubicBezTo>
                  <a:pt x="1730504" y="1154561"/>
                  <a:pt x="1720654" y="1170703"/>
                  <a:pt x="1713050" y="1197755"/>
                </a:cubicBezTo>
                <a:lnTo>
                  <a:pt x="1615423" y="1174811"/>
                </a:lnTo>
                <a:lnTo>
                  <a:pt x="1608660" y="1196598"/>
                </a:lnTo>
                <a:lnTo>
                  <a:pt x="1592688" y="1226022"/>
                </a:lnTo>
                <a:lnTo>
                  <a:pt x="1624006" y="1244310"/>
                </a:lnTo>
                <a:cubicBezTo>
                  <a:pt x="1642589" y="1256124"/>
                  <a:pt x="1660698" y="1268291"/>
                  <a:pt x="1678088" y="1279664"/>
                </a:cubicBezTo>
                <a:cubicBezTo>
                  <a:pt x="1668483" y="1302622"/>
                  <a:pt x="1656060" y="1316879"/>
                  <a:pt x="1644017" y="1342268"/>
                </a:cubicBezTo>
                <a:lnTo>
                  <a:pt x="1550936" y="1302945"/>
                </a:lnTo>
                <a:lnTo>
                  <a:pt x="1536980" y="1328657"/>
                </a:lnTo>
                <a:lnTo>
                  <a:pt x="1524566" y="1343702"/>
                </a:lnTo>
                <a:lnTo>
                  <a:pt x="1555537" y="1371824"/>
                </a:lnTo>
                <a:cubicBezTo>
                  <a:pt x="1571269" y="1387231"/>
                  <a:pt x="1586465" y="1402885"/>
                  <a:pt x="1601122" y="1417615"/>
                </a:cubicBezTo>
                <a:cubicBezTo>
                  <a:pt x="1586969" y="1438085"/>
                  <a:pt x="1571861" y="1449459"/>
                  <a:pt x="1554820" y="1471802"/>
                </a:cubicBezTo>
                <a:lnTo>
                  <a:pt x="1468489" y="1411668"/>
                </a:lnTo>
                <a:lnTo>
                  <a:pt x="1442047" y="1443716"/>
                </a:lnTo>
                <a:lnTo>
                  <a:pt x="1429347" y="1454194"/>
                </a:lnTo>
                <a:lnTo>
                  <a:pt x="1451799" y="1481865"/>
                </a:lnTo>
                <a:cubicBezTo>
                  <a:pt x="1465018" y="1499476"/>
                  <a:pt x="1477670" y="1517249"/>
                  <a:pt x="1489929" y="1534027"/>
                </a:cubicBezTo>
                <a:cubicBezTo>
                  <a:pt x="1472840" y="1552120"/>
                  <a:pt x="1456185" y="1561077"/>
                  <a:pt x="1435958" y="1580584"/>
                </a:cubicBezTo>
                <a:lnTo>
                  <a:pt x="1361727" y="1509986"/>
                </a:lnTo>
                <a:lnTo>
                  <a:pt x="1326987" y="1538648"/>
                </a:lnTo>
                <a:lnTo>
                  <a:pt x="1320802" y="1542006"/>
                </a:lnTo>
                <a:lnTo>
                  <a:pt x="1335580" y="1575339"/>
                </a:lnTo>
                <a:cubicBezTo>
                  <a:pt x="1343693" y="1595517"/>
                  <a:pt x="1351707" y="1615978"/>
                  <a:pt x="1361291" y="1636383"/>
                </a:cubicBezTo>
                <a:cubicBezTo>
                  <a:pt x="1340197" y="1649575"/>
                  <a:pt x="1325506" y="1652760"/>
                  <a:pt x="1301018" y="1666530"/>
                </a:cubicBezTo>
                <a:lnTo>
                  <a:pt x="1245641" y="1582801"/>
                </a:lnTo>
                <a:lnTo>
                  <a:pt x="1194927" y="1610328"/>
                </a:lnTo>
                <a:lnTo>
                  <a:pt x="1192682" y="1611025"/>
                </a:lnTo>
                <a:lnTo>
                  <a:pt x="1202337" y="1642546"/>
                </a:lnTo>
                <a:cubicBezTo>
                  <a:pt x="1207974" y="1663550"/>
                  <a:pt x="1213480" y="1684824"/>
                  <a:pt x="1220551" y="1706230"/>
                </a:cubicBezTo>
                <a:cubicBezTo>
                  <a:pt x="1198028" y="1716801"/>
                  <a:pt x="1183062" y="1718203"/>
                  <a:pt x="1157100" y="1728940"/>
                </a:cubicBezTo>
                <a:lnTo>
                  <a:pt x="1110783" y="1636448"/>
                </a:lnTo>
                <a:lnTo>
                  <a:pt x="1058274" y="1652747"/>
                </a:lnTo>
                <a:lnTo>
                  <a:pt x="1062096" y="1687005"/>
                </a:lnTo>
                <a:cubicBezTo>
                  <a:pt x="1063959" y="1708781"/>
                  <a:pt x="1065825" y="1730556"/>
                  <a:pt x="1069362" y="1751968"/>
                </a:cubicBezTo>
                <a:cubicBezTo>
                  <a:pt x="1045220" y="1757980"/>
                  <a:pt x="1031539" y="1755608"/>
                  <a:pt x="1003990" y="1761118"/>
                </a:cubicBezTo>
                <a:lnTo>
                  <a:pt x="977851" y="1666486"/>
                </a:lnTo>
                <a:lnTo>
                  <a:pt x="971799" y="1667409"/>
                </a:lnTo>
                <a:lnTo>
                  <a:pt x="918886" y="1670081"/>
                </a:lnTo>
                <a:lnTo>
                  <a:pt x="917161" y="1705777"/>
                </a:lnTo>
                <a:cubicBezTo>
                  <a:pt x="915728" y="1726531"/>
                  <a:pt x="914298" y="1747286"/>
                  <a:pt x="914125" y="1768987"/>
                </a:cubicBezTo>
                <a:cubicBezTo>
                  <a:pt x="889310" y="1770785"/>
                  <a:pt x="874428" y="1770190"/>
                  <a:pt x="846343" y="1770912"/>
                </a:cubicBezTo>
                <a:lnTo>
                  <a:pt x="836304" y="1668595"/>
                </a:lnTo>
                <a:lnTo>
                  <a:pt x="812821" y="1667409"/>
                </a:lnTo>
                <a:lnTo>
                  <a:pt x="781557" y="1662638"/>
                </a:lnTo>
                <a:lnTo>
                  <a:pt x="771434" y="1699979"/>
                </a:lnTo>
                <a:cubicBezTo>
                  <a:pt x="765295" y="1719493"/>
                  <a:pt x="758888" y="1738602"/>
                  <a:pt x="753380" y="1758223"/>
                </a:cubicBezTo>
                <a:cubicBezTo>
                  <a:pt x="728695" y="1755120"/>
                  <a:pt x="714711" y="1755463"/>
                  <a:pt x="687030" y="1750664"/>
                </a:cubicBezTo>
                <a:lnTo>
                  <a:pt x="697702" y="1643856"/>
                </a:lnTo>
                <a:lnTo>
                  <a:pt x="643195" y="1626936"/>
                </a:lnTo>
                <a:lnTo>
                  <a:pt x="624731" y="1668052"/>
                </a:lnTo>
                <a:cubicBezTo>
                  <a:pt x="616322" y="1686158"/>
                  <a:pt x="607917" y="1704265"/>
                  <a:pt x="599505" y="1724271"/>
                </a:cubicBezTo>
                <a:cubicBezTo>
                  <a:pt x="575870" y="1716499"/>
                  <a:pt x="559099" y="1712467"/>
                  <a:pt x="532848" y="1702456"/>
                </a:cubicBezTo>
                <a:lnTo>
                  <a:pt x="564655" y="1596738"/>
                </a:lnTo>
                <a:lnTo>
                  <a:pt x="520212" y="1572615"/>
                </a:lnTo>
                <a:lnTo>
                  <a:pt x="492609" y="1609276"/>
                </a:lnTo>
                <a:cubicBezTo>
                  <a:pt x="480065" y="1625500"/>
                  <a:pt x="467524" y="1641727"/>
                  <a:pt x="454551" y="1659857"/>
                </a:cubicBezTo>
                <a:cubicBezTo>
                  <a:pt x="432447" y="1646570"/>
                  <a:pt x="419956" y="1638286"/>
                  <a:pt x="395717" y="1622146"/>
                </a:cubicBezTo>
                <a:lnTo>
                  <a:pt x="443113" y="1526669"/>
                </a:lnTo>
                <a:lnTo>
                  <a:pt x="403568" y="1494041"/>
                </a:lnTo>
                <a:lnTo>
                  <a:pt x="366157" y="1528059"/>
                </a:lnTo>
                <a:cubicBezTo>
                  <a:pt x="350809" y="1541662"/>
                  <a:pt x="335463" y="1555266"/>
                  <a:pt x="319337" y="1570661"/>
                </a:cubicBezTo>
                <a:cubicBezTo>
                  <a:pt x="300098" y="1553487"/>
                  <a:pt x="289370" y="1543020"/>
                  <a:pt x="268564" y="1522645"/>
                </a:cubicBezTo>
                <a:lnTo>
                  <a:pt x="335158" y="1434729"/>
                </a:lnTo>
                <a:lnTo>
                  <a:pt x="304840" y="1397984"/>
                </a:lnTo>
                <a:lnTo>
                  <a:pt x="261327" y="1424271"/>
                </a:lnTo>
                <a:cubicBezTo>
                  <a:pt x="243225" y="1434900"/>
                  <a:pt x="225125" y="1445532"/>
                  <a:pt x="205878" y="1457791"/>
                </a:cubicBezTo>
                <a:cubicBezTo>
                  <a:pt x="190299" y="1437235"/>
                  <a:pt x="181797" y="1424891"/>
                  <a:pt x="165325" y="1400876"/>
                </a:cubicBezTo>
                <a:lnTo>
                  <a:pt x="247444" y="1328296"/>
                </a:lnTo>
                <a:lnTo>
                  <a:pt x="223348" y="1283901"/>
                </a:lnTo>
                <a:lnTo>
                  <a:pt x="174393" y="1304217"/>
                </a:lnTo>
                <a:cubicBezTo>
                  <a:pt x="154905" y="1312020"/>
                  <a:pt x="135419" y="1319827"/>
                  <a:pt x="114555" y="1329071"/>
                </a:cubicBezTo>
                <a:cubicBezTo>
                  <a:pt x="102225" y="1306416"/>
                  <a:pt x="95665" y="1292940"/>
                  <a:pt x="82968" y="1266732"/>
                </a:cubicBezTo>
                <a:lnTo>
                  <a:pt x="179994" y="1204029"/>
                </a:lnTo>
                <a:lnTo>
                  <a:pt x="175960" y="1196598"/>
                </a:lnTo>
                <a:lnTo>
                  <a:pt x="164017" y="1158123"/>
                </a:lnTo>
                <a:lnTo>
                  <a:pt x="50014" y="1183545"/>
                </a:lnTo>
                <a:cubicBezTo>
                  <a:pt x="42231" y="1159641"/>
                  <a:pt x="38361" y="1145562"/>
                  <a:pt x="30896" y="1118168"/>
                </a:cubicBezTo>
                <a:lnTo>
                  <a:pt x="137668" y="1073239"/>
                </a:lnTo>
                <a:lnTo>
                  <a:pt x="130660" y="1050664"/>
                </a:lnTo>
                <a:lnTo>
                  <a:pt x="126893" y="1025981"/>
                </a:lnTo>
                <a:lnTo>
                  <a:pt x="11697" y="1031563"/>
                </a:lnTo>
                <a:cubicBezTo>
                  <a:pt x="8477" y="1006631"/>
                  <a:pt x="7690" y="989949"/>
                  <a:pt x="5429" y="961646"/>
                </a:cubicBezTo>
                <a:lnTo>
                  <a:pt x="117069" y="937622"/>
                </a:lnTo>
                <a:lnTo>
                  <a:pt x="114865" y="893983"/>
                </a:lnTo>
                <a:lnTo>
                  <a:pt x="115220" y="886941"/>
                </a:lnTo>
                <a:lnTo>
                  <a:pt x="0" y="872153"/>
                </a:lnTo>
                <a:cubicBezTo>
                  <a:pt x="1134" y="847564"/>
                  <a:pt x="3240" y="831350"/>
                  <a:pt x="5901" y="803680"/>
                </a:cubicBezTo>
                <a:lnTo>
                  <a:pt x="121101" y="799933"/>
                </a:lnTo>
                <a:lnTo>
                  <a:pt x="128492" y="751503"/>
                </a:lnTo>
                <a:lnTo>
                  <a:pt x="12138" y="714646"/>
                </a:lnTo>
                <a:cubicBezTo>
                  <a:pt x="17635" y="690653"/>
                  <a:pt x="22595" y="675073"/>
                  <a:pt x="30143" y="648319"/>
                </a:cubicBezTo>
                <a:lnTo>
                  <a:pt x="152666" y="666411"/>
                </a:lnTo>
                <a:lnTo>
                  <a:pt x="167249" y="619432"/>
                </a:lnTo>
                <a:lnTo>
                  <a:pt x="57622" y="559222"/>
                </a:lnTo>
                <a:cubicBezTo>
                  <a:pt x="68132" y="536965"/>
                  <a:pt x="75954" y="519396"/>
                  <a:pt x="89063" y="494884"/>
                </a:cubicBezTo>
                <a:lnTo>
                  <a:pt x="203593" y="540460"/>
                </a:lnTo>
                <a:lnTo>
                  <a:pt x="225777" y="499590"/>
                </a:lnTo>
                <a:lnTo>
                  <a:pt x="129164" y="421868"/>
                </a:lnTo>
                <a:cubicBezTo>
                  <a:pt x="143393" y="401783"/>
                  <a:pt x="154157" y="385847"/>
                  <a:pt x="171339" y="363995"/>
                </a:cubicBezTo>
                <a:lnTo>
                  <a:pt x="273927" y="427450"/>
                </a:lnTo>
                <a:lnTo>
                  <a:pt x="309966" y="383770"/>
                </a:lnTo>
                <a:lnTo>
                  <a:pt x="223773" y="295129"/>
                </a:lnTo>
                <a:cubicBezTo>
                  <a:pt x="240339" y="276924"/>
                  <a:pt x="252962" y="262416"/>
                  <a:pt x="272674" y="242816"/>
                </a:cubicBezTo>
                <a:lnTo>
                  <a:pt x="370468" y="321235"/>
                </a:lnTo>
                <a:lnTo>
                  <a:pt x="406297" y="291673"/>
                </a:lnTo>
                <a:lnTo>
                  <a:pt x="339550" y="184911"/>
                </a:lnTo>
                <a:cubicBezTo>
                  <a:pt x="359586" y="170613"/>
                  <a:pt x="374986" y="159096"/>
                  <a:pt x="398391" y="144098"/>
                </a:cubicBezTo>
                <a:lnTo>
                  <a:pt x="475842" y="239434"/>
                </a:lnTo>
                <a:lnTo>
                  <a:pt x="522388" y="214170"/>
                </a:lnTo>
                <a:lnTo>
                  <a:pt x="475528" y="99472"/>
                </a:lnTo>
                <a:cubicBezTo>
                  <a:pt x="497747" y="88898"/>
                  <a:pt x="514925" y="80272"/>
                  <a:pt x="540562" y="69530"/>
                </a:cubicBezTo>
                <a:lnTo>
                  <a:pt x="600283" y="174351"/>
                </a:lnTo>
                <a:lnTo>
                  <a:pt x="643650" y="160889"/>
                </a:lnTo>
                <a:lnTo>
                  <a:pt x="618279" y="41004"/>
                </a:lnTo>
                <a:cubicBezTo>
                  <a:pt x="642027" y="34562"/>
                  <a:pt x="660468" y="29137"/>
                  <a:pt x="687609" y="23140"/>
                </a:cubicBezTo>
                <a:lnTo>
                  <a:pt x="727004" y="135015"/>
                </a:lnTo>
                <a:lnTo>
                  <a:pt x="735628" y="132338"/>
                </a:lnTo>
                <a:lnTo>
                  <a:pt x="777511" y="125946"/>
                </a:lnTo>
                <a:lnTo>
                  <a:pt x="775508" y="6393"/>
                </a:lnTo>
                <a:cubicBezTo>
                  <a:pt x="800049" y="4596"/>
                  <a:pt x="819186" y="2787"/>
                  <a:pt x="846973" y="2073"/>
                </a:cubicBezTo>
                <a:lnTo>
                  <a:pt x="864105" y="117967"/>
                </a:lnTo>
                <a:lnTo>
                  <a:pt x="892310" y="116543"/>
                </a:lnTo>
                <a:lnTo>
                  <a:pt x="914569" y="117667"/>
                </a:lnTo>
                <a:close/>
              </a:path>
            </a:pathLst>
          </a:custGeom>
          <a:solidFill>
            <a:srgbClr val="2437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Donut 93">
            <a:extLst>
              <a:ext uri="{FF2B5EF4-FFF2-40B4-BE49-F238E27FC236}">
                <a16:creationId xmlns:a16="http://schemas.microsoft.com/office/drawing/2014/main" id="{6CA82B69-EBD8-6073-3E70-46D98FF7F35F}"/>
              </a:ext>
            </a:extLst>
          </p:cNvPr>
          <p:cNvSpPr/>
          <p:nvPr/>
        </p:nvSpPr>
        <p:spPr>
          <a:xfrm>
            <a:off x="987865" y="3094218"/>
            <a:ext cx="1071698" cy="1071693"/>
          </a:xfrm>
          <a:prstGeom prst="donut">
            <a:avLst>
              <a:gd name="adj" fmla="val 285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447C066-1258-7357-000B-0708E1214FB1}"/>
              </a:ext>
            </a:extLst>
          </p:cNvPr>
          <p:cNvSpPr/>
          <p:nvPr/>
        </p:nvSpPr>
        <p:spPr>
          <a:xfrm>
            <a:off x="1076178" y="3173214"/>
            <a:ext cx="895066" cy="89506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359">
            <a:extLst>
              <a:ext uri="{FF2B5EF4-FFF2-40B4-BE49-F238E27FC236}">
                <a16:creationId xmlns:a16="http://schemas.microsoft.com/office/drawing/2014/main" id="{D06895F6-0227-B4D1-0FC1-C85450458EA6}"/>
              </a:ext>
            </a:extLst>
          </p:cNvPr>
          <p:cNvSpPr/>
          <p:nvPr/>
        </p:nvSpPr>
        <p:spPr>
          <a:xfrm>
            <a:off x="2640041" y="4822390"/>
            <a:ext cx="1457319" cy="1457764"/>
          </a:xfrm>
          <a:custGeom>
            <a:avLst/>
            <a:gdLst>
              <a:gd name="connsiteX0" fmla="*/ 892310 w 1770372"/>
              <a:gd name="connsiteY0" fmla="*/ 381339 h 1770912"/>
              <a:gd name="connsiteX1" fmla="*/ 379661 w 1770372"/>
              <a:gd name="connsiteY1" fmla="*/ 893983 h 1770912"/>
              <a:gd name="connsiteX2" fmla="*/ 892310 w 1770372"/>
              <a:gd name="connsiteY2" fmla="*/ 1406627 h 1770912"/>
              <a:gd name="connsiteX3" fmla="*/ 1404959 w 1770372"/>
              <a:gd name="connsiteY3" fmla="*/ 893983 h 1770912"/>
              <a:gd name="connsiteX4" fmla="*/ 892310 w 1770372"/>
              <a:gd name="connsiteY4" fmla="*/ 381339 h 1770912"/>
              <a:gd name="connsiteX5" fmla="*/ 935588 w 1770372"/>
              <a:gd name="connsiteY5" fmla="*/ 0 h 1770912"/>
              <a:gd name="connsiteX6" fmla="*/ 1006550 w 1770372"/>
              <a:gd name="connsiteY6" fmla="*/ 9504 h 1770912"/>
              <a:gd name="connsiteX7" fmla="*/ 1001144 w 1770372"/>
              <a:gd name="connsiteY7" fmla="*/ 125035 h 1770912"/>
              <a:gd name="connsiteX8" fmla="*/ 1048993 w 1770372"/>
              <a:gd name="connsiteY8" fmla="*/ 132338 h 1770912"/>
              <a:gd name="connsiteX9" fmla="*/ 1053439 w 1770372"/>
              <a:gd name="connsiteY9" fmla="*/ 133718 h 1770912"/>
              <a:gd name="connsiteX10" fmla="*/ 1090142 w 1770372"/>
              <a:gd name="connsiteY10" fmla="*/ 24212 h 1770912"/>
              <a:gd name="connsiteX11" fmla="*/ 1158953 w 1770372"/>
              <a:gd name="connsiteY11" fmla="*/ 43982 h 1770912"/>
              <a:gd name="connsiteX12" fmla="*/ 1136341 w 1770372"/>
              <a:gd name="connsiteY12" fmla="*/ 159452 h 1770912"/>
              <a:gd name="connsiteX13" fmla="*/ 1184911 w 1770372"/>
              <a:gd name="connsiteY13" fmla="*/ 174529 h 1770912"/>
              <a:gd name="connsiteX14" fmla="*/ 1239430 w 1770372"/>
              <a:gd name="connsiteY14" fmla="*/ 76724 h 1770912"/>
              <a:gd name="connsiteX15" fmla="*/ 1303427 w 1770372"/>
              <a:gd name="connsiteY15" fmla="*/ 108823 h 1770912"/>
              <a:gd name="connsiteX16" fmla="*/ 1261656 w 1770372"/>
              <a:gd name="connsiteY16" fmla="*/ 213857 h 1770912"/>
              <a:gd name="connsiteX17" fmla="*/ 1307894 w 1770372"/>
              <a:gd name="connsiteY17" fmla="*/ 238954 h 1770912"/>
              <a:gd name="connsiteX18" fmla="*/ 1338165 w 1770372"/>
              <a:gd name="connsiteY18" fmla="*/ 200989 h 1770912"/>
              <a:gd name="connsiteX19" fmla="*/ 1380802 w 1770372"/>
              <a:gd name="connsiteY19" fmla="*/ 152491 h 1770912"/>
              <a:gd name="connsiteX20" fmla="*/ 1434919 w 1770372"/>
              <a:gd name="connsiteY20" fmla="*/ 193410 h 1770912"/>
              <a:gd name="connsiteX21" fmla="*/ 1375856 w 1770372"/>
              <a:gd name="connsiteY21" fmla="*/ 289638 h 1770912"/>
              <a:gd name="connsiteX22" fmla="*/ 1415493 w 1770372"/>
              <a:gd name="connsiteY22" fmla="*/ 322341 h 1770912"/>
              <a:gd name="connsiteX23" fmla="*/ 1451984 w 1770372"/>
              <a:gd name="connsiteY23" fmla="*/ 291477 h 1770912"/>
              <a:gd name="connsiteX24" fmla="*/ 1503235 w 1770372"/>
              <a:gd name="connsiteY24" fmla="*/ 252192 h 1770912"/>
              <a:gd name="connsiteX25" fmla="*/ 1548366 w 1770372"/>
              <a:gd name="connsiteY25" fmla="*/ 302850 h 1770912"/>
              <a:gd name="connsiteX26" fmla="*/ 1474140 w 1770372"/>
              <a:gd name="connsiteY26" fmla="*/ 383148 h 1770912"/>
              <a:gd name="connsiteX27" fmla="*/ 1510627 w 1770372"/>
              <a:gd name="connsiteY27" fmla="*/ 427369 h 1770912"/>
              <a:gd name="connsiteX28" fmla="*/ 1608057 w 1770372"/>
              <a:gd name="connsiteY28" fmla="*/ 374007 h 1770912"/>
              <a:gd name="connsiteX29" fmla="*/ 1643552 w 1770372"/>
              <a:gd name="connsiteY29" fmla="*/ 431826 h 1770912"/>
              <a:gd name="connsiteX30" fmla="*/ 1557419 w 1770372"/>
              <a:gd name="connsiteY30" fmla="*/ 496964 h 1770912"/>
              <a:gd name="connsiteX31" fmla="*/ 1584338 w 1770372"/>
              <a:gd name="connsiteY31" fmla="*/ 546559 h 1770912"/>
              <a:gd name="connsiteX32" fmla="*/ 1686630 w 1770372"/>
              <a:gd name="connsiteY32" fmla="*/ 511654 h 1770912"/>
              <a:gd name="connsiteX33" fmla="*/ 1711690 w 1770372"/>
              <a:gd name="connsiteY33" fmla="*/ 574702 h 1770912"/>
              <a:gd name="connsiteX34" fmla="*/ 1618390 w 1770372"/>
              <a:gd name="connsiteY34" fmla="*/ 622713 h 1770912"/>
              <a:gd name="connsiteX35" fmla="*/ 1635177 w 1770372"/>
              <a:gd name="connsiteY35" fmla="*/ 676792 h 1770912"/>
              <a:gd name="connsiteX36" fmla="*/ 1744119 w 1770372"/>
              <a:gd name="connsiteY36" fmla="*/ 660713 h 1770912"/>
              <a:gd name="connsiteX37" fmla="*/ 1757334 w 1770372"/>
              <a:gd name="connsiteY37" fmla="*/ 727259 h 1770912"/>
              <a:gd name="connsiteX38" fmla="*/ 1657044 w 1770372"/>
              <a:gd name="connsiteY38" fmla="*/ 757509 h 1770912"/>
              <a:gd name="connsiteX39" fmla="*/ 1665098 w 1770372"/>
              <a:gd name="connsiteY39" fmla="*/ 810278 h 1770912"/>
              <a:gd name="connsiteX40" fmla="*/ 1704470 w 1770372"/>
              <a:gd name="connsiteY40" fmla="*/ 810686 h 1770912"/>
              <a:gd name="connsiteX41" fmla="*/ 1768963 w 1770372"/>
              <a:gd name="connsiteY41" fmla="*/ 814612 h 1770912"/>
              <a:gd name="connsiteX42" fmla="*/ 1770372 w 1770372"/>
              <a:gd name="connsiteY42" fmla="*/ 885873 h 1770912"/>
              <a:gd name="connsiteX43" fmla="*/ 1669559 w 1770372"/>
              <a:gd name="connsiteY43" fmla="*/ 897871 h 1770912"/>
              <a:gd name="connsiteX44" fmla="*/ 1666806 w 1770372"/>
              <a:gd name="connsiteY44" fmla="*/ 952397 h 1770912"/>
              <a:gd name="connsiteX45" fmla="*/ 1703117 w 1770372"/>
              <a:gd name="connsiteY45" fmla="*/ 958438 h 1770912"/>
              <a:gd name="connsiteX46" fmla="*/ 1766238 w 1770372"/>
              <a:gd name="connsiteY46" fmla="*/ 972243 h 1770912"/>
              <a:gd name="connsiteX47" fmla="*/ 1756663 w 1770372"/>
              <a:gd name="connsiteY47" fmla="*/ 1042871 h 1770912"/>
              <a:gd name="connsiteX48" fmla="*/ 1655705 w 1770372"/>
              <a:gd name="connsiteY48" fmla="*/ 1039230 h 1770912"/>
              <a:gd name="connsiteX49" fmla="*/ 1653960 w 1770372"/>
              <a:gd name="connsiteY49" fmla="*/ 1050664 h 1770912"/>
              <a:gd name="connsiteX50" fmla="*/ 1641373 w 1770372"/>
              <a:gd name="connsiteY50" fmla="*/ 1091212 h 1770912"/>
              <a:gd name="connsiteX51" fmla="*/ 1676858 w 1770372"/>
              <a:gd name="connsiteY51" fmla="*/ 1104554 h 1770912"/>
              <a:gd name="connsiteX52" fmla="*/ 1736114 w 1770372"/>
              <a:gd name="connsiteY52" fmla="*/ 1130315 h 1770912"/>
              <a:gd name="connsiteX53" fmla="*/ 1713050 w 1770372"/>
              <a:gd name="connsiteY53" fmla="*/ 1197755 h 1770912"/>
              <a:gd name="connsiteX54" fmla="*/ 1615423 w 1770372"/>
              <a:gd name="connsiteY54" fmla="*/ 1174811 h 1770912"/>
              <a:gd name="connsiteX55" fmla="*/ 1608660 w 1770372"/>
              <a:gd name="connsiteY55" fmla="*/ 1196598 h 1770912"/>
              <a:gd name="connsiteX56" fmla="*/ 1592688 w 1770372"/>
              <a:gd name="connsiteY56" fmla="*/ 1226022 h 1770912"/>
              <a:gd name="connsiteX57" fmla="*/ 1624006 w 1770372"/>
              <a:gd name="connsiteY57" fmla="*/ 1244310 h 1770912"/>
              <a:gd name="connsiteX58" fmla="*/ 1678088 w 1770372"/>
              <a:gd name="connsiteY58" fmla="*/ 1279664 h 1770912"/>
              <a:gd name="connsiteX59" fmla="*/ 1644017 w 1770372"/>
              <a:gd name="connsiteY59" fmla="*/ 1342268 h 1770912"/>
              <a:gd name="connsiteX60" fmla="*/ 1550936 w 1770372"/>
              <a:gd name="connsiteY60" fmla="*/ 1302945 h 1770912"/>
              <a:gd name="connsiteX61" fmla="*/ 1536980 w 1770372"/>
              <a:gd name="connsiteY61" fmla="*/ 1328657 h 1770912"/>
              <a:gd name="connsiteX62" fmla="*/ 1524566 w 1770372"/>
              <a:gd name="connsiteY62" fmla="*/ 1343702 h 1770912"/>
              <a:gd name="connsiteX63" fmla="*/ 1555537 w 1770372"/>
              <a:gd name="connsiteY63" fmla="*/ 1371824 h 1770912"/>
              <a:gd name="connsiteX64" fmla="*/ 1601122 w 1770372"/>
              <a:gd name="connsiteY64" fmla="*/ 1417615 h 1770912"/>
              <a:gd name="connsiteX65" fmla="*/ 1554820 w 1770372"/>
              <a:gd name="connsiteY65" fmla="*/ 1471802 h 1770912"/>
              <a:gd name="connsiteX66" fmla="*/ 1468489 w 1770372"/>
              <a:gd name="connsiteY66" fmla="*/ 1411668 h 1770912"/>
              <a:gd name="connsiteX67" fmla="*/ 1442047 w 1770372"/>
              <a:gd name="connsiteY67" fmla="*/ 1443716 h 1770912"/>
              <a:gd name="connsiteX68" fmla="*/ 1429347 w 1770372"/>
              <a:gd name="connsiteY68" fmla="*/ 1454194 h 1770912"/>
              <a:gd name="connsiteX69" fmla="*/ 1451799 w 1770372"/>
              <a:gd name="connsiteY69" fmla="*/ 1481865 h 1770912"/>
              <a:gd name="connsiteX70" fmla="*/ 1489929 w 1770372"/>
              <a:gd name="connsiteY70" fmla="*/ 1534027 h 1770912"/>
              <a:gd name="connsiteX71" fmla="*/ 1435958 w 1770372"/>
              <a:gd name="connsiteY71" fmla="*/ 1580584 h 1770912"/>
              <a:gd name="connsiteX72" fmla="*/ 1361727 w 1770372"/>
              <a:gd name="connsiteY72" fmla="*/ 1509986 h 1770912"/>
              <a:gd name="connsiteX73" fmla="*/ 1326987 w 1770372"/>
              <a:gd name="connsiteY73" fmla="*/ 1538648 h 1770912"/>
              <a:gd name="connsiteX74" fmla="*/ 1320802 w 1770372"/>
              <a:gd name="connsiteY74" fmla="*/ 1542006 h 1770912"/>
              <a:gd name="connsiteX75" fmla="*/ 1335580 w 1770372"/>
              <a:gd name="connsiteY75" fmla="*/ 1575339 h 1770912"/>
              <a:gd name="connsiteX76" fmla="*/ 1361291 w 1770372"/>
              <a:gd name="connsiteY76" fmla="*/ 1636383 h 1770912"/>
              <a:gd name="connsiteX77" fmla="*/ 1301018 w 1770372"/>
              <a:gd name="connsiteY77" fmla="*/ 1666530 h 1770912"/>
              <a:gd name="connsiteX78" fmla="*/ 1245641 w 1770372"/>
              <a:gd name="connsiteY78" fmla="*/ 1582801 h 1770912"/>
              <a:gd name="connsiteX79" fmla="*/ 1194927 w 1770372"/>
              <a:gd name="connsiteY79" fmla="*/ 1610328 h 1770912"/>
              <a:gd name="connsiteX80" fmla="*/ 1192682 w 1770372"/>
              <a:gd name="connsiteY80" fmla="*/ 1611025 h 1770912"/>
              <a:gd name="connsiteX81" fmla="*/ 1202337 w 1770372"/>
              <a:gd name="connsiteY81" fmla="*/ 1642546 h 1770912"/>
              <a:gd name="connsiteX82" fmla="*/ 1220551 w 1770372"/>
              <a:gd name="connsiteY82" fmla="*/ 1706230 h 1770912"/>
              <a:gd name="connsiteX83" fmla="*/ 1157100 w 1770372"/>
              <a:gd name="connsiteY83" fmla="*/ 1728940 h 1770912"/>
              <a:gd name="connsiteX84" fmla="*/ 1110783 w 1770372"/>
              <a:gd name="connsiteY84" fmla="*/ 1636448 h 1770912"/>
              <a:gd name="connsiteX85" fmla="*/ 1058274 w 1770372"/>
              <a:gd name="connsiteY85" fmla="*/ 1652747 h 1770912"/>
              <a:gd name="connsiteX86" fmla="*/ 1062096 w 1770372"/>
              <a:gd name="connsiteY86" fmla="*/ 1687005 h 1770912"/>
              <a:gd name="connsiteX87" fmla="*/ 1069362 w 1770372"/>
              <a:gd name="connsiteY87" fmla="*/ 1751968 h 1770912"/>
              <a:gd name="connsiteX88" fmla="*/ 1003990 w 1770372"/>
              <a:gd name="connsiteY88" fmla="*/ 1761118 h 1770912"/>
              <a:gd name="connsiteX89" fmla="*/ 977851 w 1770372"/>
              <a:gd name="connsiteY89" fmla="*/ 1666486 h 1770912"/>
              <a:gd name="connsiteX90" fmla="*/ 971799 w 1770372"/>
              <a:gd name="connsiteY90" fmla="*/ 1667409 h 1770912"/>
              <a:gd name="connsiteX91" fmla="*/ 918886 w 1770372"/>
              <a:gd name="connsiteY91" fmla="*/ 1670081 h 1770912"/>
              <a:gd name="connsiteX92" fmla="*/ 917161 w 1770372"/>
              <a:gd name="connsiteY92" fmla="*/ 1705777 h 1770912"/>
              <a:gd name="connsiteX93" fmla="*/ 914125 w 1770372"/>
              <a:gd name="connsiteY93" fmla="*/ 1768987 h 1770912"/>
              <a:gd name="connsiteX94" fmla="*/ 846343 w 1770372"/>
              <a:gd name="connsiteY94" fmla="*/ 1770912 h 1770912"/>
              <a:gd name="connsiteX95" fmla="*/ 836304 w 1770372"/>
              <a:gd name="connsiteY95" fmla="*/ 1668595 h 1770912"/>
              <a:gd name="connsiteX96" fmla="*/ 812821 w 1770372"/>
              <a:gd name="connsiteY96" fmla="*/ 1667409 h 1770912"/>
              <a:gd name="connsiteX97" fmla="*/ 781557 w 1770372"/>
              <a:gd name="connsiteY97" fmla="*/ 1662638 h 1770912"/>
              <a:gd name="connsiteX98" fmla="*/ 771434 w 1770372"/>
              <a:gd name="connsiteY98" fmla="*/ 1699979 h 1770912"/>
              <a:gd name="connsiteX99" fmla="*/ 753380 w 1770372"/>
              <a:gd name="connsiteY99" fmla="*/ 1758223 h 1770912"/>
              <a:gd name="connsiteX100" fmla="*/ 687030 w 1770372"/>
              <a:gd name="connsiteY100" fmla="*/ 1750664 h 1770912"/>
              <a:gd name="connsiteX101" fmla="*/ 697702 w 1770372"/>
              <a:gd name="connsiteY101" fmla="*/ 1643856 h 1770912"/>
              <a:gd name="connsiteX102" fmla="*/ 643195 w 1770372"/>
              <a:gd name="connsiteY102" fmla="*/ 1626936 h 1770912"/>
              <a:gd name="connsiteX103" fmla="*/ 624731 w 1770372"/>
              <a:gd name="connsiteY103" fmla="*/ 1668052 h 1770912"/>
              <a:gd name="connsiteX104" fmla="*/ 599505 w 1770372"/>
              <a:gd name="connsiteY104" fmla="*/ 1724271 h 1770912"/>
              <a:gd name="connsiteX105" fmla="*/ 532848 w 1770372"/>
              <a:gd name="connsiteY105" fmla="*/ 1702456 h 1770912"/>
              <a:gd name="connsiteX106" fmla="*/ 564655 w 1770372"/>
              <a:gd name="connsiteY106" fmla="*/ 1596738 h 1770912"/>
              <a:gd name="connsiteX107" fmla="*/ 520212 w 1770372"/>
              <a:gd name="connsiteY107" fmla="*/ 1572615 h 1770912"/>
              <a:gd name="connsiteX108" fmla="*/ 492609 w 1770372"/>
              <a:gd name="connsiteY108" fmla="*/ 1609276 h 1770912"/>
              <a:gd name="connsiteX109" fmla="*/ 454551 w 1770372"/>
              <a:gd name="connsiteY109" fmla="*/ 1659857 h 1770912"/>
              <a:gd name="connsiteX110" fmla="*/ 395717 w 1770372"/>
              <a:gd name="connsiteY110" fmla="*/ 1622146 h 1770912"/>
              <a:gd name="connsiteX111" fmla="*/ 443113 w 1770372"/>
              <a:gd name="connsiteY111" fmla="*/ 1526669 h 1770912"/>
              <a:gd name="connsiteX112" fmla="*/ 403568 w 1770372"/>
              <a:gd name="connsiteY112" fmla="*/ 1494041 h 1770912"/>
              <a:gd name="connsiteX113" fmla="*/ 366157 w 1770372"/>
              <a:gd name="connsiteY113" fmla="*/ 1528059 h 1770912"/>
              <a:gd name="connsiteX114" fmla="*/ 319337 w 1770372"/>
              <a:gd name="connsiteY114" fmla="*/ 1570661 h 1770912"/>
              <a:gd name="connsiteX115" fmla="*/ 268564 w 1770372"/>
              <a:gd name="connsiteY115" fmla="*/ 1522645 h 1770912"/>
              <a:gd name="connsiteX116" fmla="*/ 335158 w 1770372"/>
              <a:gd name="connsiteY116" fmla="*/ 1434729 h 1770912"/>
              <a:gd name="connsiteX117" fmla="*/ 304840 w 1770372"/>
              <a:gd name="connsiteY117" fmla="*/ 1397984 h 1770912"/>
              <a:gd name="connsiteX118" fmla="*/ 261327 w 1770372"/>
              <a:gd name="connsiteY118" fmla="*/ 1424271 h 1770912"/>
              <a:gd name="connsiteX119" fmla="*/ 205878 w 1770372"/>
              <a:gd name="connsiteY119" fmla="*/ 1457791 h 1770912"/>
              <a:gd name="connsiteX120" fmla="*/ 165325 w 1770372"/>
              <a:gd name="connsiteY120" fmla="*/ 1400876 h 1770912"/>
              <a:gd name="connsiteX121" fmla="*/ 247444 w 1770372"/>
              <a:gd name="connsiteY121" fmla="*/ 1328296 h 1770912"/>
              <a:gd name="connsiteX122" fmla="*/ 223348 w 1770372"/>
              <a:gd name="connsiteY122" fmla="*/ 1283901 h 1770912"/>
              <a:gd name="connsiteX123" fmla="*/ 174393 w 1770372"/>
              <a:gd name="connsiteY123" fmla="*/ 1304217 h 1770912"/>
              <a:gd name="connsiteX124" fmla="*/ 114555 w 1770372"/>
              <a:gd name="connsiteY124" fmla="*/ 1329071 h 1770912"/>
              <a:gd name="connsiteX125" fmla="*/ 82968 w 1770372"/>
              <a:gd name="connsiteY125" fmla="*/ 1266732 h 1770912"/>
              <a:gd name="connsiteX126" fmla="*/ 179994 w 1770372"/>
              <a:gd name="connsiteY126" fmla="*/ 1204029 h 1770912"/>
              <a:gd name="connsiteX127" fmla="*/ 175960 w 1770372"/>
              <a:gd name="connsiteY127" fmla="*/ 1196598 h 1770912"/>
              <a:gd name="connsiteX128" fmla="*/ 164017 w 1770372"/>
              <a:gd name="connsiteY128" fmla="*/ 1158123 h 1770912"/>
              <a:gd name="connsiteX129" fmla="*/ 50014 w 1770372"/>
              <a:gd name="connsiteY129" fmla="*/ 1183545 h 1770912"/>
              <a:gd name="connsiteX130" fmla="*/ 30896 w 1770372"/>
              <a:gd name="connsiteY130" fmla="*/ 1118168 h 1770912"/>
              <a:gd name="connsiteX131" fmla="*/ 137668 w 1770372"/>
              <a:gd name="connsiteY131" fmla="*/ 1073239 h 1770912"/>
              <a:gd name="connsiteX132" fmla="*/ 130660 w 1770372"/>
              <a:gd name="connsiteY132" fmla="*/ 1050664 h 1770912"/>
              <a:gd name="connsiteX133" fmla="*/ 126893 w 1770372"/>
              <a:gd name="connsiteY133" fmla="*/ 1025981 h 1770912"/>
              <a:gd name="connsiteX134" fmla="*/ 11697 w 1770372"/>
              <a:gd name="connsiteY134" fmla="*/ 1031563 h 1770912"/>
              <a:gd name="connsiteX135" fmla="*/ 5429 w 1770372"/>
              <a:gd name="connsiteY135" fmla="*/ 961646 h 1770912"/>
              <a:gd name="connsiteX136" fmla="*/ 117069 w 1770372"/>
              <a:gd name="connsiteY136" fmla="*/ 937622 h 1770912"/>
              <a:gd name="connsiteX137" fmla="*/ 114865 w 1770372"/>
              <a:gd name="connsiteY137" fmla="*/ 893983 h 1770912"/>
              <a:gd name="connsiteX138" fmla="*/ 115220 w 1770372"/>
              <a:gd name="connsiteY138" fmla="*/ 886941 h 1770912"/>
              <a:gd name="connsiteX139" fmla="*/ 0 w 1770372"/>
              <a:gd name="connsiteY139" fmla="*/ 872153 h 1770912"/>
              <a:gd name="connsiteX140" fmla="*/ 5901 w 1770372"/>
              <a:gd name="connsiteY140" fmla="*/ 803680 h 1770912"/>
              <a:gd name="connsiteX141" fmla="*/ 121101 w 1770372"/>
              <a:gd name="connsiteY141" fmla="*/ 799933 h 1770912"/>
              <a:gd name="connsiteX142" fmla="*/ 128492 w 1770372"/>
              <a:gd name="connsiteY142" fmla="*/ 751503 h 1770912"/>
              <a:gd name="connsiteX143" fmla="*/ 12138 w 1770372"/>
              <a:gd name="connsiteY143" fmla="*/ 714646 h 1770912"/>
              <a:gd name="connsiteX144" fmla="*/ 30143 w 1770372"/>
              <a:gd name="connsiteY144" fmla="*/ 648319 h 1770912"/>
              <a:gd name="connsiteX145" fmla="*/ 152666 w 1770372"/>
              <a:gd name="connsiteY145" fmla="*/ 666411 h 1770912"/>
              <a:gd name="connsiteX146" fmla="*/ 167249 w 1770372"/>
              <a:gd name="connsiteY146" fmla="*/ 619432 h 1770912"/>
              <a:gd name="connsiteX147" fmla="*/ 57622 w 1770372"/>
              <a:gd name="connsiteY147" fmla="*/ 559222 h 1770912"/>
              <a:gd name="connsiteX148" fmla="*/ 89063 w 1770372"/>
              <a:gd name="connsiteY148" fmla="*/ 494884 h 1770912"/>
              <a:gd name="connsiteX149" fmla="*/ 203593 w 1770372"/>
              <a:gd name="connsiteY149" fmla="*/ 540460 h 1770912"/>
              <a:gd name="connsiteX150" fmla="*/ 225777 w 1770372"/>
              <a:gd name="connsiteY150" fmla="*/ 499590 h 1770912"/>
              <a:gd name="connsiteX151" fmla="*/ 129164 w 1770372"/>
              <a:gd name="connsiteY151" fmla="*/ 421868 h 1770912"/>
              <a:gd name="connsiteX152" fmla="*/ 171339 w 1770372"/>
              <a:gd name="connsiteY152" fmla="*/ 363995 h 1770912"/>
              <a:gd name="connsiteX153" fmla="*/ 273927 w 1770372"/>
              <a:gd name="connsiteY153" fmla="*/ 427450 h 1770912"/>
              <a:gd name="connsiteX154" fmla="*/ 309966 w 1770372"/>
              <a:gd name="connsiteY154" fmla="*/ 383770 h 1770912"/>
              <a:gd name="connsiteX155" fmla="*/ 223773 w 1770372"/>
              <a:gd name="connsiteY155" fmla="*/ 295129 h 1770912"/>
              <a:gd name="connsiteX156" fmla="*/ 272674 w 1770372"/>
              <a:gd name="connsiteY156" fmla="*/ 242816 h 1770912"/>
              <a:gd name="connsiteX157" fmla="*/ 370468 w 1770372"/>
              <a:gd name="connsiteY157" fmla="*/ 321235 h 1770912"/>
              <a:gd name="connsiteX158" fmla="*/ 406297 w 1770372"/>
              <a:gd name="connsiteY158" fmla="*/ 291673 h 1770912"/>
              <a:gd name="connsiteX159" fmla="*/ 339550 w 1770372"/>
              <a:gd name="connsiteY159" fmla="*/ 184911 h 1770912"/>
              <a:gd name="connsiteX160" fmla="*/ 398391 w 1770372"/>
              <a:gd name="connsiteY160" fmla="*/ 144098 h 1770912"/>
              <a:gd name="connsiteX161" fmla="*/ 475842 w 1770372"/>
              <a:gd name="connsiteY161" fmla="*/ 239434 h 1770912"/>
              <a:gd name="connsiteX162" fmla="*/ 522388 w 1770372"/>
              <a:gd name="connsiteY162" fmla="*/ 214170 h 1770912"/>
              <a:gd name="connsiteX163" fmla="*/ 475528 w 1770372"/>
              <a:gd name="connsiteY163" fmla="*/ 99472 h 1770912"/>
              <a:gd name="connsiteX164" fmla="*/ 540562 w 1770372"/>
              <a:gd name="connsiteY164" fmla="*/ 69530 h 1770912"/>
              <a:gd name="connsiteX165" fmla="*/ 600283 w 1770372"/>
              <a:gd name="connsiteY165" fmla="*/ 174351 h 1770912"/>
              <a:gd name="connsiteX166" fmla="*/ 643650 w 1770372"/>
              <a:gd name="connsiteY166" fmla="*/ 160889 h 1770912"/>
              <a:gd name="connsiteX167" fmla="*/ 618279 w 1770372"/>
              <a:gd name="connsiteY167" fmla="*/ 41004 h 1770912"/>
              <a:gd name="connsiteX168" fmla="*/ 687609 w 1770372"/>
              <a:gd name="connsiteY168" fmla="*/ 23140 h 1770912"/>
              <a:gd name="connsiteX169" fmla="*/ 727004 w 1770372"/>
              <a:gd name="connsiteY169" fmla="*/ 135015 h 1770912"/>
              <a:gd name="connsiteX170" fmla="*/ 735628 w 1770372"/>
              <a:gd name="connsiteY170" fmla="*/ 132338 h 1770912"/>
              <a:gd name="connsiteX171" fmla="*/ 777511 w 1770372"/>
              <a:gd name="connsiteY171" fmla="*/ 125946 h 1770912"/>
              <a:gd name="connsiteX172" fmla="*/ 775508 w 1770372"/>
              <a:gd name="connsiteY172" fmla="*/ 6393 h 1770912"/>
              <a:gd name="connsiteX173" fmla="*/ 846973 w 1770372"/>
              <a:gd name="connsiteY173" fmla="*/ 2073 h 1770912"/>
              <a:gd name="connsiteX174" fmla="*/ 864105 w 1770372"/>
              <a:gd name="connsiteY174" fmla="*/ 117967 h 1770912"/>
              <a:gd name="connsiteX175" fmla="*/ 892310 w 1770372"/>
              <a:gd name="connsiteY175" fmla="*/ 116543 h 1770912"/>
              <a:gd name="connsiteX176" fmla="*/ 914569 w 1770372"/>
              <a:gd name="connsiteY176" fmla="*/ 117667 h 177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770372" h="1770912">
                <a:moveTo>
                  <a:pt x="892310" y="381339"/>
                </a:moveTo>
                <a:cubicBezTo>
                  <a:pt x="609182" y="381339"/>
                  <a:pt x="379661" y="610858"/>
                  <a:pt x="379661" y="893983"/>
                </a:cubicBezTo>
                <a:cubicBezTo>
                  <a:pt x="379661" y="1177108"/>
                  <a:pt x="609182" y="1406627"/>
                  <a:pt x="892310" y="1406627"/>
                </a:cubicBezTo>
                <a:cubicBezTo>
                  <a:pt x="1175438" y="1406627"/>
                  <a:pt x="1404959" y="1177108"/>
                  <a:pt x="1404959" y="893983"/>
                </a:cubicBezTo>
                <a:cubicBezTo>
                  <a:pt x="1404959" y="610858"/>
                  <a:pt x="1175438" y="381339"/>
                  <a:pt x="892310" y="381339"/>
                </a:cubicBezTo>
                <a:close/>
                <a:moveTo>
                  <a:pt x="935588" y="0"/>
                </a:moveTo>
                <a:cubicBezTo>
                  <a:pt x="960017" y="2957"/>
                  <a:pt x="979144" y="4861"/>
                  <a:pt x="1006550" y="9504"/>
                </a:cubicBezTo>
                <a:lnTo>
                  <a:pt x="1001144" y="125035"/>
                </a:lnTo>
                <a:lnTo>
                  <a:pt x="1048993" y="132338"/>
                </a:lnTo>
                <a:lnTo>
                  <a:pt x="1053439" y="133718"/>
                </a:lnTo>
                <a:lnTo>
                  <a:pt x="1090142" y="24212"/>
                </a:lnTo>
                <a:cubicBezTo>
                  <a:pt x="1113876" y="30706"/>
                  <a:pt x="1132520" y="35384"/>
                  <a:pt x="1158953" y="43982"/>
                </a:cubicBezTo>
                <a:lnTo>
                  <a:pt x="1136341" y="159452"/>
                </a:lnTo>
                <a:lnTo>
                  <a:pt x="1184911" y="174529"/>
                </a:lnTo>
                <a:lnTo>
                  <a:pt x="1239430" y="76724"/>
                </a:lnTo>
                <a:cubicBezTo>
                  <a:pt x="1261564" y="87476"/>
                  <a:pt x="1279028" y="95506"/>
                  <a:pt x="1303427" y="108823"/>
                </a:cubicBezTo>
                <a:lnTo>
                  <a:pt x="1261656" y="213857"/>
                </a:lnTo>
                <a:lnTo>
                  <a:pt x="1307894" y="238954"/>
                </a:lnTo>
                <a:lnTo>
                  <a:pt x="1338165" y="200989"/>
                </a:lnTo>
                <a:cubicBezTo>
                  <a:pt x="1352497" y="184285"/>
                  <a:pt x="1367087" y="168085"/>
                  <a:pt x="1380802" y="152491"/>
                </a:cubicBezTo>
                <a:cubicBezTo>
                  <a:pt x="1401124" y="164675"/>
                  <a:pt x="1412680" y="178549"/>
                  <a:pt x="1434919" y="193410"/>
                </a:cubicBezTo>
                <a:lnTo>
                  <a:pt x="1375856" y="289638"/>
                </a:lnTo>
                <a:lnTo>
                  <a:pt x="1415493" y="322341"/>
                </a:lnTo>
                <a:lnTo>
                  <a:pt x="1451984" y="291477"/>
                </a:lnTo>
                <a:cubicBezTo>
                  <a:pt x="1469290" y="277877"/>
                  <a:pt x="1486750" y="264822"/>
                  <a:pt x="1503235" y="252192"/>
                </a:cubicBezTo>
                <a:cubicBezTo>
                  <a:pt x="1520801" y="268094"/>
                  <a:pt x="1529440" y="283949"/>
                  <a:pt x="1548366" y="302850"/>
                </a:cubicBezTo>
                <a:lnTo>
                  <a:pt x="1474140" y="383148"/>
                </a:lnTo>
                <a:lnTo>
                  <a:pt x="1510627" y="427369"/>
                </a:lnTo>
                <a:lnTo>
                  <a:pt x="1608057" y="374007"/>
                </a:lnTo>
                <a:cubicBezTo>
                  <a:pt x="1622545" y="392756"/>
                  <a:pt x="1628254" y="409885"/>
                  <a:pt x="1643552" y="431826"/>
                </a:cubicBezTo>
                <a:lnTo>
                  <a:pt x="1557419" y="496964"/>
                </a:lnTo>
                <a:lnTo>
                  <a:pt x="1584338" y="546559"/>
                </a:lnTo>
                <a:lnTo>
                  <a:pt x="1686630" y="511654"/>
                </a:lnTo>
                <a:cubicBezTo>
                  <a:pt x="1697690" y="532609"/>
                  <a:pt x="1700379" y="550464"/>
                  <a:pt x="1711690" y="574702"/>
                </a:cubicBezTo>
                <a:lnTo>
                  <a:pt x="1618390" y="622713"/>
                </a:lnTo>
                <a:lnTo>
                  <a:pt x="1635177" y="676792"/>
                </a:lnTo>
                <a:lnTo>
                  <a:pt x="1744119" y="660713"/>
                </a:lnTo>
                <a:cubicBezTo>
                  <a:pt x="1751197" y="683326"/>
                  <a:pt x="1750604" y="701372"/>
                  <a:pt x="1757334" y="727259"/>
                </a:cubicBezTo>
                <a:lnTo>
                  <a:pt x="1657044" y="757509"/>
                </a:lnTo>
                <a:lnTo>
                  <a:pt x="1665098" y="810278"/>
                </a:lnTo>
                <a:lnTo>
                  <a:pt x="1704470" y="810686"/>
                </a:lnTo>
                <a:cubicBezTo>
                  <a:pt x="1726465" y="811745"/>
                  <a:pt x="1748223" y="813345"/>
                  <a:pt x="1768963" y="814612"/>
                </a:cubicBezTo>
                <a:cubicBezTo>
                  <a:pt x="1771990" y="839314"/>
                  <a:pt x="1768259" y="857853"/>
                  <a:pt x="1770372" y="885873"/>
                </a:cubicBezTo>
                <a:lnTo>
                  <a:pt x="1669559" y="897871"/>
                </a:lnTo>
                <a:lnTo>
                  <a:pt x="1666806" y="952397"/>
                </a:lnTo>
                <a:lnTo>
                  <a:pt x="1703117" y="958438"/>
                </a:lnTo>
                <a:cubicBezTo>
                  <a:pt x="1724687" y="962870"/>
                  <a:pt x="1745940" y="967799"/>
                  <a:pt x="1766238" y="972243"/>
                </a:cubicBezTo>
                <a:cubicBezTo>
                  <a:pt x="1765427" y="997116"/>
                  <a:pt x="1758888" y="1014860"/>
                  <a:pt x="1756663" y="1042871"/>
                </a:cubicBezTo>
                <a:lnTo>
                  <a:pt x="1655705" y="1039230"/>
                </a:lnTo>
                <a:lnTo>
                  <a:pt x="1653960" y="1050664"/>
                </a:lnTo>
                <a:lnTo>
                  <a:pt x="1641373" y="1091212"/>
                </a:lnTo>
                <a:lnTo>
                  <a:pt x="1676858" y="1104554"/>
                </a:lnTo>
                <a:cubicBezTo>
                  <a:pt x="1697162" y="1113077"/>
                  <a:pt x="1717060" y="1122026"/>
                  <a:pt x="1736114" y="1130315"/>
                </a:cubicBezTo>
                <a:cubicBezTo>
                  <a:pt x="1730504" y="1154561"/>
                  <a:pt x="1720654" y="1170703"/>
                  <a:pt x="1713050" y="1197755"/>
                </a:cubicBezTo>
                <a:lnTo>
                  <a:pt x="1615423" y="1174811"/>
                </a:lnTo>
                <a:lnTo>
                  <a:pt x="1608660" y="1196598"/>
                </a:lnTo>
                <a:lnTo>
                  <a:pt x="1592688" y="1226022"/>
                </a:lnTo>
                <a:lnTo>
                  <a:pt x="1624006" y="1244310"/>
                </a:lnTo>
                <a:cubicBezTo>
                  <a:pt x="1642589" y="1256124"/>
                  <a:pt x="1660698" y="1268291"/>
                  <a:pt x="1678088" y="1279664"/>
                </a:cubicBezTo>
                <a:cubicBezTo>
                  <a:pt x="1668483" y="1302622"/>
                  <a:pt x="1656060" y="1316879"/>
                  <a:pt x="1644017" y="1342268"/>
                </a:cubicBezTo>
                <a:lnTo>
                  <a:pt x="1550936" y="1302945"/>
                </a:lnTo>
                <a:lnTo>
                  <a:pt x="1536980" y="1328657"/>
                </a:lnTo>
                <a:lnTo>
                  <a:pt x="1524566" y="1343702"/>
                </a:lnTo>
                <a:lnTo>
                  <a:pt x="1555537" y="1371824"/>
                </a:lnTo>
                <a:cubicBezTo>
                  <a:pt x="1571269" y="1387231"/>
                  <a:pt x="1586465" y="1402885"/>
                  <a:pt x="1601122" y="1417615"/>
                </a:cubicBezTo>
                <a:cubicBezTo>
                  <a:pt x="1586969" y="1438085"/>
                  <a:pt x="1571861" y="1449459"/>
                  <a:pt x="1554820" y="1471802"/>
                </a:cubicBezTo>
                <a:lnTo>
                  <a:pt x="1468489" y="1411668"/>
                </a:lnTo>
                <a:lnTo>
                  <a:pt x="1442047" y="1443716"/>
                </a:lnTo>
                <a:lnTo>
                  <a:pt x="1429347" y="1454194"/>
                </a:lnTo>
                <a:lnTo>
                  <a:pt x="1451799" y="1481865"/>
                </a:lnTo>
                <a:cubicBezTo>
                  <a:pt x="1465018" y="1499476"/>
                  <a:pt x="1477670" y="1517249"/>
                  <a:pt x="1489929" y="1534027"/>
                </a:cubicBezTo>
                <a:cubicBezTo>
                  <a:pt x="1472840" y="1552120"/>
                  <a:pt x="1456185" y="1561077"/>
                  <a:pt x="1435958" y="1580584"/>
                </a:cubicBezTo>
                <a:lnTo>
                  <a:pt x="1361727" y="1509986"/>
                </a:lnTo>
                <a:lnTo>
                  <a:pt x="1326987" y="1538648"/>
                </a:lnTo>
                <a:lnTo>
                  <a:pt x="1320802" y="1542006"/>
                </a:lnTo>
                <a:lnTo>
                  <a:pt x="1335580" y="1575339"/>
                </a:lnTo>
                <a:cubicBezTo>
                  <a:pt x="1343693" y="1595517"/>
                  <a:pt x="1351707" y="1615978"/>
                  <a:pt x="1361291" y="1636383"/>
                </a:cubicBezTo>
                <a:cubicBezTo>
                  <a:pt x="1340197" y="1649575"/>
                  <a:pt x="1325506" y="1652760"/>
                  <a:pt x="1301018" y="1666530"/>
                </a:cubicBezTo>
                <a:lnTo>
                  <a:pt x="1245641" y="1582801"/>
                </a:lnTo>
                <a:lnTo>
                  <a:pt x="1194927" y="1610328"/>
                </a:lnTo>
                <a:lnTo>
                  <a:pt x="1192682" y="1611025"/>
                </a:lnTo>
                <a:lnTo>
                  <a:pt x="1202337" y="1642546"/>
                </a:lnTo>
                <a:cubicBezTo>
                  <a:pt x="1207974" y="1663550"/>
                  <a:pt x="1213480" y="1684824"/>
                  <a:pt x="1220551" y="1706230"/>
                </a:cubicBezTo>
                <a:cubicBezTo>
                  <a:pt x="1198028" y="1716801"/>
                  <a:pt x="1183062" y="1718203"/>
                  <a:pt x="1157100" y="1728940"/>
                </a:cubicBezTo>
                <a:lnTo>
                  <a:pt x="1110783" y="1636448"/>
                </a:lnTo>
                <a:lnTo>
                  <a:pt x="1058274" y="1652747"/>
                </a:lnTo>
                <a:lnTo>
                  <a:pt x="1062096" y="1687005"/>
                </a:lnTo>
                <a:cubicBezTo>
                  <a:pt x="1063959" y="1708781"/>
                  <a:pt x="1065825" y="1730556"/>
                  <a:pt x="1069362" y="1751968"/>
                </a:cubicBezTo>
                <a:cubicBezTo>
                  <a:pt x="1045220" y="1757980"/>
                  <a:pt x="1031539" y="1755608"/>
                  <a:pt x="1003990" y="1761118"/>
                </a:cubicBezTo>
                <a:lnTo>
                  <a:pt x="977851" y="1666486"/>
                </a:lnTo>
                <a:lnTo>
                  <a:pt x="971799" y="1667409"/>
                </a:lnTo>
                <a:lnTo>
                  <a:pt x="918886" y="1670081"/>
                </a:lnTo>
                <a:lnTo>
                  <a:pt x="917161" y="1705777"/>
                </a:lnTo>
                <a:cubicBezTo>
                  <a:pt x="915728" y="1726531"/>
                  <a:pt x="914298" y="1747286"/>
                  <a:pt x="914125" y="1768987"/>
                </a:cubicBezTo>
                <a:cubicBezTo>
                  <a:pt x="889310" y="1770785"/>
                  <a:pt x="874428" y="1770190"/>
                  <a:pt x="846343" y="1770912"/>
                </a:cubicBezTo>
                <a:lnTo>
                  <a:pt x="836304" y="1668595"/>
                </a:lnTo>
                <a:lnTo>
                  <a:pt x="812821" y="1667409"/>
                </a:lnTo>
                <a:lnTo>
                  <a:pt x="781557" y="1662638"/>
                </a:lnTo>
                <a:lnTo>
                  <a:pt x="771434" y="1699979"/>
                </a:lnTo>
                <a:cubicBezTo>
                  <a:pt x="765295" y="1719493"/>
                  <a:pt x="758888" y="1738602"/>
                  <a:pt x="753380" y="1758223"/>
                </a:cubicBezTo>
                <a:cubicBezTo>
                  <a:pt x="728695" y="1755120"/>
                  <a:pt x="714711" y="1755463"/>
                  <a:pt x="687030" y="1750664"/>
                </a:cubicBezTo>
                <a:lnTo>
                  <a:pt x="697702" y="1643856"/>
                </a:lnTo>
                <a:lnTo>
                  <a:pt x="643195" y="1626936"/>
                </a:lnTo>
                <a:lnTo>
                  <a:pt x="624731" y="1668052"/>
                </a:lnTo>
                <a:cubicBezTo>
                  <a:pt x="616322" y="1686158"/>
                  <a:pt x="607917" y="1704265"/>
                  <a:pt x="599505" y="1724271"/>
                </a:cubicBezTo>
                <a:cubicBezTo>
                  <a:pt x="575870" y="1716499"/>
                  <a:pt x="559099" y="1712467"/>
                  <a:pt x="532848" y="1702456"/>
                </a:cubicBezTo>
                <a:lnTo>
                  <a:pt x="564655" y="1596738"/>
                </a:lnTo>
                <a:lnTo>
                  <a:pt x="520212" y="1572615"/>
                </a:lnTo>
                <a:lnTo>
                  <a:pt x="492609" y="1609276"/>
                </a:lnTo>
                <a:cubicBezTo>
                  <a:pt x="480065" y="1625500"/>
                  <a:pt x="467524" y="1641727"/>
                  <a:pt x="454551" y="1659857"/>
                </a:cubicBezTo>
                <a:cubicBezTo>
                  <a:pt x="432447" y="1646570"/>
                  <a:pt x="419956" y="1638286"/>
                  <a:pt x="395717" y="1622146"/>
                </a:cubicBezTo>
                <a:lnTo>
                  <a:pt x="443113" y="1526669"/>
                </a:lnTo>
                <a:lnTo>
                  <a:pt x="403568" y="1494041"/>
                </a:lnTo>
                <a:lnTo>
                  <a:pt x="366157" y="1528059"/>
                </a:lnTo>
                <a:cubicBezTo>
                  <a:pt x="350809" y="1541662"/>
                  <a:pt x="335463" y="1555266"/>
                  <a:pt x="319337" y="1570661"/>
                </a:cubicBezTo>
                <a:cubicBezTo>
                  <a:pt x="300098" y="1553487"/>
                  <a:pt x="289370" y="1543020"/>
                  <a:pt x="268564" y="1522645"/>
                </a:cubicBezTo>
                <a:lnTo>
                  <a:pt x="335158" y="1434729"/>
                </a:lnTo>
                <a:lnTo>
                  <a:pt x="304840" y="1397984"/>
                </a:lnTo>
                <a:lnTo>
                  <a:pt x="261327" y="1424271"/>
                </a:lnTo>
                <a:cubicBezTo>
                  <a:pt x="243225" y="1434900"/>
                  <a:pt x="225125" y="1445532"/>
                  <a:pt x="205878" y="1457791"/>
                </a:cubicBezTo>
                <a:cubicBezTo>
                  <a:pt x="190299" y="1437235"/>
                  <a:pt x="181797" y="1424891"/>
                  <a:pt x="165325" y="1400876"/>
                </a:cubicBezTo>
                <a:lnTo>
                  <a:pt x="247444" y="1328296"/>
                </a:lnTo>
                <a:lnTo>
                  <a:pt x="223348" y="1283901"/>
                </a:lnTo>
                <a:lnTo>
                  <a:pt x="174393" y="1304217"/>
                </a:lnTo>
                <a:cubicBezTo>
                  <a:pt x="154905" y="1312020"/>
                  <a:pt x="135419" y="1319827"/>
                  <a:pt x="114555" y="1329071"/>
                </a:cubicBezTo>
                <a:cubicBezTo>
                  <a:pt x="102225" y="1306416"/>
                  <a:pt x="95665" y="1292940"/>
                  <a:pt x="82968" y="1266732"/>
                </a:cubicBezTo>
                <a:lnTo>
                  <a:pt x="179994" y="1204029"/>
                </a:lnTo>
                <a:lnTo>
                  <a:pt x="175960" y="1196598"/>
                </a:lnTo>
                <a:lnTo>
                  <a:pt x="164017" y="1158123"/>
                </a:lnTo>
                <a:lnTo>
                  <a:pt x="50014" y="1183545"/>
                </a:lnTo>
                <a:cubicBezTo>
                  <a:pt x="42231" y="1159641"/>
                  <a:pt x="38361" y="1145562"/>
                  <a:pt x="30896" y="1118168"/>
                </a:cubicBezTo>
                <a:lnTo>
                  <a:pt x="137668" y="1073239"/>
                </a:lnTo>
                <a:lnTo>
                  <a:pt x="130660" y="1050664"/>
                </a:lnTo>
                <a:lnTo>
                  <a:pt x="126893" y="1025981"/>
                </a:lnTo>
                <a:lnTo>
                  <a:pt x="11697" y="1031563"/>
                </a:lnTo>
                <a:cubicBezTo>
                  <a:pt x="8477" y="1006631"/>
                  <a:pt x="7690" y="989949"/>
                  <a:pt x="5429" y="961646"/>
                </a:cubicBezTo>
                <a:lnTo>
                  <a:pt x="117069" y="937622"/>
                </a:lnTo>
                <a:lnTo>
                  <a:pt x="114865" y="893983"/>
                </a:lnTo>
                <a:lnTo>
                  <a:pt x="115220" y="886941"/>
                </a:lnTo>
                <a:lnTo>
                  <a:pt x="0" y="872153"/>
                </a:lnTo>
                <a:cubicBezTo>
                  <a:pt x="1134" y="847564"/>
                  <a:pt x="3240" y="831350"/>
                  <a:pt x="5901" y="803680"/>
                </a:cubicBezTo>
                <a:lnTo>
                  <a:pt x="121101" y="799933"/>
                </a:lnTo>
                <a:lnTo>
                  <a:pt x="128492" y="751503"/>
                </a:lnTo>
                <a:lnTo>
                  <a:pt x="12138" y="714646"/>
                </a:lnTo>
                <a:cubicBezTo>
                  <a:pt x="17635" y="690653"/>
                  <a:pt x="22595" y="675073"/>
                  <a:pt x="30143" y="648319"/>
                </a:cubicBezTo>
                <a:lnTo>
                  <a:pt x="152666" y="666411"/>
                </a:lnTo>
                <a:lnTo>
                  <a:pt x="167249" y="619432"/>
                </a:lnTo>
                <a:lnTo>
                  <a:pt x="57622" y="559222"/>
                </a:lnTo>
                <a:cubicBezTo>
                  <a:pt x="68132" y="536965"/>
                  <a:pt x="75954" y="519396"/>
                  <a:pt x="89063" y="494884"/>
                </a:cubicBezTo>
                <a:lnTo>
                  <a:pt x="203593" y="540460"/>
                </a:lnTo>
                <a:lnTo>
                  <a:pt x="225777" y="499590"/>
                </a:lnTo>
                <a:lnTo>
                  <a:pt x="129164" y="421868"/>
                </a:lnTo>
                <a:cubicBezTo>
                  <a:pt x="143393" y="401783"/>
                  <a:pt x="154157" y="385847"/>
                  <a:pt x="171339" y="363995"/>
                </a:cubicBezTo>
                <a:lnTo>
                  <a:pt x="273927" y="427450"/>
                </a:lnTo>
                <a:lnTo>
                  <a:pt x="309966" y="383770"/>
                </a:lnTo>
                <a:lnTo>
                  <a:pt x="223773" y="295129"/>
                </a:lnTo>
                <a:cubicBezTo>
                  <a:pt x="240339" y="276924"/>
                  <a:pt x="252962" y="262416"/>
                  <a:pt x="272674" y="242816"/>
                </a:cubicBezTo>
                <a:lnTo>
                  <a:pt x="370468" y="321235"/>
                </a:lnTo>
                <a:lnTo>
                  <a:pt x="406297" y="291673"/>
                </a:lnTo>
                <a:lnTo>
                  <a:pt x="339550" y="184911"/>
                </a:lnTo>
                <a:cubicBezTo>
                  <a:pt x="359586" y="170613"/>
                  <a:pt x="374986" y="159096"/>
                  <a:pt x="398391" y="144098"/>
                </a:cubicBezTo>
                <a:lnTo>
                  <a:pt x="475842" y="239434"/>
                </a:lnTo>
                <a:lnTo>
                  <a:pt x="522388" y="214170"/>
                </a:lnTo>
                <a:lnTo>
                  <a:pt x="475528" y="99472"/>
                </a:lnTo>
                <a:cubicBezTo>
                  <a:pt x="497747" y="88898"/>
                  <a:pt x="514925" y="80272"/>
                  <a:pt x="540562" y="69530"/>
                </a:cubicBezTo>
                <a:lnTo>
                  <a:pt x="600283" y="174351"/>
                </a:lnTo>
                <a:lnTo>
                  <a:pt x="643650" y="160889"/>
                </a:lnTo>
                <a:lnTo>
                  <a:pt x="618279" y="41004"/>
                </a:lnTo>
                <a:cubicBezTo>
                  <a:pt x="642027" y="34562"/>
                  <a:pt x="660468" y="29137"/>
                  <a:pt x="687609" y="23140"/>
                </a:cubicBezTo>
                <a:lnTo>
                  <a:pt x="727004" y="135015"/>
                </a:lnTo>
                <a:lnTo>
                  <a:pt x="735628" y="132338"/>
                </a:lnTo>
                <a:lnTo>
                  <a:pt x="777511" y="125946"/>
                </a:lnTo>
                <a:lnTo>
                  <a:pt x="775508" y="6393"/>
                </a:lnTo>
                <a:cubicBezTo>
                  <a:pt x="800049" y="4596"/>
                  <a:pt x="819186" y="2787"/>
                  <a:pt x="846973" y="2073"/>
                </a:cubicBezTo>
                <a:lnTo>
                  <a:pt x="864105" y="117967"/>
                </a:lnTo>
                <a:lnTo>
                  <a:pt x="892310" y="116543"/>
                </a:lnTo>
                <a:lnTo>
                  <a:pt x="914569" y="117667"/>
                </a:lnTo>
                <a:close/>
              </a:path>
            </a:pathLst>
          </a:custGeom>
          <a:solidFill>
            <a:srgbClr val="F7A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Donut 360">
            <a:extLst>
              <a:ext uri="{FF2B5EF4-FFF2-40B4-BE49-F238E27FC236}">
                <a16:creationId xmlns:a16="http://schemas.microsoft.com/office/drawing/2014/main" id="{DEBEA522-CB1D-46C9-961B-9F131BCB592D}"/>
              </a:ext>
            </a:extLst>
          </p:cNvPr>
          <p:cNvSpPr/>
          <p:nvPr/>
        </p:nvSpPr>
        <p:spPr>
          <a:xfrm>
            <a:off x="2834156" y="5025596"/>
            <a:ext cx="1071698" cy="1071693"/>
          </a:xfrm>
          <a:prstGeom prst="donut">
            <a:avLst>
              <a:gd name="adj" fmla="val 285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374A184-EA76-E78A-CD13-4BD0CD12FBD9}"/>
              </a:ext>
            </a:extLst>
          </p:cNvPr>
          <p:cNvSpPr/>
          <p:nvPr/>
        </p:nvSpPr>
        <p:spPr>
          <a:xfrm>
            <a:off x="2922469" y="5104592"/>
            <a:ext cx="895066" cy="89506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D9ADD0-B529-9E5F-1827-E38314A5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4222" l="9778" r="89778">
                        <a14:foregroundMark x1="47111" y1="13333" x2="47111" y2="13333"/>
                        <a14:foregroundMark x1="38222" y1="92889" x2="38222" y2="92889"/>
                        <a14:foregroundMark x1="44889" y1="5333" x2="44889" y2="5333"/>
                        <a14:foregroundMark x1="54222" y1="94222" x2="54222" y2="94222"/>
                        <a14:foregroundMark x1="47111" y1="29333" x2="47111" y2="29333"/>
                        <a14:foregroundMark x1="46667" y1="44000" x2="46667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35" y="280009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Pictogramme Voiture Vectoriel Gratuit - (7 605 téléchargements gratuits)">
            <a:extLst>
              <a:ext uri="{FF2B5EF4-FFF2-40B4-BE49-F238E27FC236}">
                <a16:creationId xmlns:a16="http://schemas.microsoft.com/office/drawing/2014/main" id="{E3319913-CC67-7AD5-D065-FE2CE5D9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49" y="1606216"/>
            <a:ext cx="513698" cy="51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d Money icon PNG and SVG Vector Free Download">
            <a:extLst>
              <a:ext uri="{FF2B5EF4-FFF2-40B4-BE49-F238E27FC236}">
                <a16:creationId xmlns:a16="http://schemas.microsoft.com/office/drawing/2014/main" id="{09D746B7-EAC7-170B-384D-67E11440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21" y="3330034"/>
            <a:ext cx="629230" cy="5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KN Custom Services: Motor Vehicle Service / Repair - Home | Facebook">
            <a:extLst>
              <a:ext uri="{FF2B5EF4-FFF2-40B4-BE49-F238E27FC236}">
                <a16:creationId xmlns:a16="http://schemas.microsoft.com/office/drawing/2014/main" id="{3A1D2B41-37CA-3F72-184F-0683E6EE3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49" y="5316206"/>
            <a:ext cx="510597" cy="51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LP Group ǀ Fournisseur de solutions logicielles et de conseil">
            <a:extLst>
              <a:ext uri="{FF2B5EF4-FFF2-40B4-BE49-F238E27FC236}">
                <a16:creationId xmlns:a16="http://schemas.microsoft.com/office/drawing/2014/main" id="{2BA35F35-7EA6-490F-8F54-DB462994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22" y="3346529"/>
            <a:ext cx="556896" cy="55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B87616-C759-7652-A455-D012ABE70DBF}"/>
              </a:ext>
            </a:extLst>
          </p:cNvPr>
          <p:cNvSpPr txBox="1"/>
          <p:nvPr/>
        </p:nvSpPr>
        <p:spPr>
          <a:xfrm>
            <a:off x="2582539" y="723628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>
                <a:solidFill>
                  <a:srgbClr val="E94E24"/>
                </a:solidFill>
                <a:latin typeface="+mj-lt"/>
              </a:rPr>
              <a:t>Vehicle</a:t>
            </a:r>
            <a:r>
              <a:rPr lang="fr-BE">
                <a:solidFill>
                  <a:srgbClr val="E94E24"/>
                </a:solidFill>
                <a:latin typeface="+mj-lt"/>
              </a:rPr>
              <a:t>(s)</a:t>
            </a:r>
            <a:endParaRPr lang="en-US">
              <a:solidFill>
                <a:srgbClr val="E94E24"/>
              </a:solidFill>
              <a:latin typeface="+mj-lt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64FE6A1-423A-A82A-DF51-D0BE593E9DAB}"/>
              </a:ext>
            </a:extLst>
          </p:cNvPr>
          <p:cNvSpPr txBox="1"/>
          <p:nvPr/>
        </p:nvSpPr>
        <p:spPr>
          <a:xfrm>
            <a:off x="5063996" y="4324556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>
                <a:solidFill>
                  <a:schemeClr val="accent6"/>
                </a:solidFill>
                <a:latin typeface="+mj-lt"/>
              </a:rPr>
              <a:t>Budget</a:t>
            </a:r>
            <a:endParaRPr lang="en-US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6E6792-7AA5-6CC9-DAEB-7398F76A8DC3}"/>
              </a:ext>
            </a:extLst>
          </p:cNvPr>
          <p:cNvSpPr txBox="1"/>
          <p:nvPr/>
        </p:nvSpPr>
        <p:spPr>
          <a:xfrm>
            <a:off x="2533854" y="6274937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>
                <a:solidFill>
                  <a:schemeClr val="accent4"/>
                </a:solidFill>
                <a:latin typeface="+mj-lt"/>
              </a:rPr>
              <a:t>Services</a:t>
            </a:r>
            <a:endParaRPr lang="en-US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5ADA81B-F475-5888-3D8A-DD8807E8280A}"/>
              </a:ext>
            </a:extLst>
          </p:cNvPr>
          <p:cNvSpPr txBox="1"/>
          <p:nvPr/>
        </p:nvSpPr>
        <p:spPr>
          <a:xfrm>
            <a:off x="48489" y="2265022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>
                <a:solidFill>
                  <a:schemeClr val="tx2"/>
                </a:solidFill>
                <a:latin typeface="+mj-lt"/>
              </a:rPr>
              <a:t>Business </a:t>
            </a:r>
            <a:r>
              <a:rPr lang="fr-BE" err="1">
                <a:solidFill>
                  <a:schemeClr val="tx2"/>
                </a:solidFill>
                <a:latin typeface="+mj-lt"/>
              </a:rPr>
              <a:t>Criteria</a:t>
            </a:r>
            <a:r>
              <a:rPr lang="fr-BE">
                <a:solidFill>
                  <a:schemeClr val="tx2"/>
                </a:solidFill>
                <a:latin typeface="+mj-lt"/>
              </a:rPr>
              <a:t> 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160583-D1F5-CA6B-98E6-A57CD66B417F}"/>
              </a:ext>
            </a:extLst>
          </p:cNvPr>
          <p:cNvSpPr/>
          <p:nvPr/>
        </p:nvSpPr>
        <p:spPr>
          <a:xfrm>
            <a:off x="7383336" y="1285533"/>
            <a:ext cx="777345" cy="4668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BE" sz="2400" b="1">
                <a:latin typeface="+mj-lt"/>
              </a:rPr>
              <a:t>OVERALL OFFER</a:t>
            </a:r>
            <a:endParaRPr lang="en-US" sz="2400" b="1">
              <a:latin typeface="+mj-lt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A58DEB2-51FF-1BA2-603E-1A5857F8B3C7}"/>
              </a:ext>
            </a:extLst>
          </p:cNvPr>
          <p:cNvSpPr/>
          <p:nvPr/>
        </p:nvSpPr>
        <p:spPr>
          <a:xfrm>
            <a:off x="8266761" y="1285533"/>
            <a:ext cx="3429939" cy="46687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2400" b="1">
              <a:latin typeface="+mj-lt"/>
            </a:endParaRPr>
          </a:p>
        </p:txBody>
      </p:sp>
      <p:pic>
        <p:nvPicPr>
          <p:cNvPr id="1034" name="Picture 10" descr="Advice icon PNG and SVG Vector Free Download">
            <a:extLst>
              <a:ext uri="{FF2B5EF4-FFF2-40B4-BE49-F238E27FC236}">
                <a16:creationId xmlns:a16="http://schemas.microsoft.com/office/drawing/2014/main" id="{6FF4AB5D-7ACA-4F5E-20DB-72B83CE9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60" y="2973013"/>
            <a:ext cx="1021202" cy="8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CC36F3C2-DF1C-7460-C16F-E28EC6777486}"/>
              </a:ext>
            </a:extLst>
          </p:cNvPr>
          <p:cNvSpPr txBox="1"/>
          <p:nvPr/>
        </p:nvSpPr>
        <p:spPr>
          <a:xfrm>
            <a:off x="8276117" y="3926859"/>
            <a:ext cx="139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>
                <a:solidFill>
                  <a:schemeClr val="tx2"/>
                </a:solidFill>
                <a:latin typeface="+mj-lt"/>
              </a:rPr>
              <a:t>Your</a:t>
            </a:r>
            <a:r>
              <a:rPr lang="fr-BE">
                <a:solidFill>
                  <a:schemeClr val="tx2"/>
                </a:solidFill>
                <a:latin typeface="+mj-lt"/>
              </a:rPr>
              <a:t> </a:t>
            </a:r>
            <a:r>
              <a:rPr lang="fr-BE" err="1">
                <a:solidFill>
                  <a:schemeClr val="tx2"/>
                </a:solidFill>
                <a:latin typeface="+mj-lt"/>
              </a:rPr>
              <a:t>advice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F756CE5-4EC5-1919-2C8F-45A8BC3A4953}"/>
              </a:ext>
            </a:extLst>
          </p:cNvPr>
          <p:cNvSpPr txBox="1"/>
          <p:nvPr/>
        </p:nvSpPr>
        <p:spPr>
          <a:xfrm>
            <a:off x="9956874" y="1586249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err="1">
                <a:solidFill>
                  <a:srgbClr val="E94E24"/>
                </a:solidFill>
                <a:latin typeface="+mj-lt"/>
              </a:rPr>
              <a:t>Vehicle</a:t>
            </a:r>
            <a:r>
              <a:rPr lang="fr-BE">
                <a:solidFill>
                  <a:srgbClr val="E94E24"/>
                </a:solidFill>
                <a:latin typeface="+mj-lt"/>
              </a:rPr>
              <a:t>(s)</a:t>
            </a:r>
            <a:endParaRPr lang="en-US">
              <a:solidFill>
                <a:srgbClr val="E94E24"/>
              </a:solidFill>
              <a:latin typeface="+mj-lt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29FE3CB-846E-F452-CB8D-C685D49588F8}"/>
              </a:ext>
            </a:extLst>
          </p:cNvPr>
          <p:cNvSpPr txBox="1"/>
          <p:nvPr/>
        </p:nvSpPr>
        <p:spPr>
          <a:xfrm>
            <a:off x="9930220" y="3267848"/>
            <a:ext cx="1722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>
                <a:solidFill>
                  <a:schemeClr val="accent6"/>
                </a:solidFill>
                <a:latin typeface="+mj-lt"/>
              </a:rPr>
              <a:t>Acquisition Mode</a:t>
            </a:r>
          </a:p>
          <a:p>
            <a:pPr algn="r"/>
            <a:r>
              <a:rPr lang="en-GB" sz="1200">
                <a:solidFill>
                  <a:schemeClr val="accent6"/>
                </a:solidFill>
                <a:latin typeface="+mj-lt"/>
              </a:rPr>
              <a:t>(in relation to the customer</a:t>
            </a:r>
            <a:r>
              <a:rPr lang="en-AS" sz="1200">
                <a:solidFill>
                  <a:schemeClr val="accent6"/>
                </a:solidFill>
                <a:latin typeface="+mj-lt"/>
              </a:rPr>
              <a:t> </a:t>
            </a:r>
            <a:r>
              <a:rPr lang="en-GB" sz="1200">
                <a:solidFill>
                  <a:schemeClr val="accent6"/>
                </a:solidFill>
                <a:latin typeface="+mj-lt"/>
              </a:rPr>
              <a:t>business criteria)</a:t>
            </a:r>
            <a:endParaRPr lang="en-US" sz="120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318344E-F980-7F40-E02E-F7929F49328C}"/>
              </a:ext>
            </a:extLst>
          </p:cNvPr>
          <p:cNvSpPr txBox="1"/>
          <p:nvPr/>
        </p:nvSpPr>
        <p:spPr>
          <a:xfrm>
            <a:off x="9956874" y="5250203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>
                <a:solidFill>
                  <a:schemeClr val="accent4"/>
                </a:solidFill>
                <a:latin typeface="+mj-lt"/>
              </a:rPr>
              <a:t>Service </a:t>
            </a:r>
            <a:r>
              <a:rPr lang="fr-BE" err="1">
                <a:solidFill>
                  <a:schemeClr val="accent4"/>
                </a:solidFill>
                <a:latin typeface="+mj-lt"/>
              </a:rPr>
              <a:t>Level</a:t>
            </a:r>
            <a:endParaRPr lang="en-US">
              <a:solidFill>
                <a:schemeClr val="accent4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43399B-3359-D896-33B4-54511B5209B8}"/>
              </a:ext>
            </a:extLst>
          </p:cNvPr>
          <p:cNvCxnSpPr/>
          <p:nvPr/>
        </p:nvCxnSpPr>
        <p:spPr>
          <a:xfrm>
            <a:off x="9454662" y="4693888"/>
            <a:ext cx="692638" cy="556315"/>
          </a:xfrm>
          <a:prstGeom prst="line">
            <a:avLst/>
          </a:prstGeom>
          <a:ln w="76200">
            <a:solidFill>
              <a:srgbClr val="F7A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0685433-DA10-C011-B6EC-07344C37DC88}"/>
              </a:ext>
            </a:extLst>
          </p:cNvPr>
          <p:cNvCxnSpPr>
            <a:cxnSpLocks/>
          </p:cNvCxnSpPr>
          <p:nvPr/>
        </p:nvCxnSpPr>
        <p:spPr>
          <a:xfrm flipV="1">
            <a:off x="9439179" y="2119611"/>
            <a:ext cx="542551" cy="5887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947D5D5-D2B4-6FED-78E4-D345B23C410D}"/>
              </a:ext>
            </a:extLst>
          </p:cNvPr>
          <p:cNvCxnSpPr>
            <a:cxnSpLocks/>
          </p:cNvCxnSpPr>
          <p:nvPr/>
        </p:nvCxnSpPr>
        <p:spPr>
          <a:xfrm>
            <a:off x="9492762" y="3754765"/>
            <a:ext cx="331378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0" grpId="0" animBg="1"/>
      <p:bldP spid="101" grpId="0" animBg="1"/>
      <p:bldP spid="102" grpId="0" animBg="1"/>
      <p:bldP spid="103" grpId="0" animBg="1"/>
      <p:bldP spid="83" grpId="0" animBg="1"/>
      <p:bldP spid="85" grpId="0" animBg="1"/>
      <p:bldP spid="69" grpId="0" animBg="1"/>
      <p:bldP spid="55" grpId="0" animBg="1"/>
      <p:bldP spid="57" grpId="0" animBg="1"/>
      <p:bldP spid="41" grpId="0" animBg="1"/>
      <p:bldP spid="43" grpId="0" animBg="1"/>
      <p:bldP spid="3" grpId="0"/>
      <p:bldP spid="105" grpId="0"/>
      <p:bldP spid="106" grpId="0"/>
      <p:bldP spid="107" grpId="0"/>
      <p:bldP spid="5" grpId="0" animBg="1"/>
      <p:bldP spid="108" grpId="0" animBg="1"/>
      <p:bldP spid="109" grpId="0"/>
      <p:bldP spid="110" grpId="0"/>
      <p:bldP spid="111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CBF4E-F1D0-8788-1CA2-42E4B89F5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context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3B532E-898F-25C8-A04D-A2377EE56F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01</a:t>
            </a:r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4B30E7A-9874-4929-85D9-8330707D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Business criteria of your B2B customers</a:t>
            </a:r>
            <a:br>
              <a:rPr lang="fr-BE"/>
            </a:br>
            <a:endParaRPr lang="fr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A229B7-1FBF-4EE9-8CBB-75C85F77CF87}"/>
              </a:ext>
            </a:extLst>
          </p:cNvPr>
          <p:cNvSpPr/>
          <p:nvPr/>
        </p:nvSpPr>
        <p:spPr>
          <a:xfrm flipH="1">
            <a:off x="5166434" y="5450725"/>
            <a:ext cx="4836276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fr-FR" sz="1600" b="1">
                <a:solidFill>
                  <a:schemeClr val="tx2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Optimisation of business management</a:t>
            </a:r>
            <a:endParaRPr lang="fr-FR" sz="1400" b="1">
              <a:solidFill>
                <a:schemeClr val="tx2"/>
              </a:solidFill>
              <a:ea typeface="Adobe Song Std L" panose="020203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74E8A7-778C-4D1A-8C6F-24272FB883F7}"/>
              </a:ext>
            </a:extLst>
          </p:cNvPr>
          <p:cNvSpPr/>
          <p:nvPr/>
        </p:nvSpPr>
        <p:spPr>
          <a:xfrm>
            <a:off x="5149426" y="5768905"/>
            <a:ext cx="50328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8027" indent="-208027">
              <a:buFont typeface="Wingdings" charset="2"/>
              <a:buChar char="§"/>
              <a:defRPr/>
            </a:pPr>
            <a:r>
              <a:rPr lang="en-GB" sz="1200">
                <a:solidFill>
                  <a:schemeClr val="tx2"/>
                </a:solidFill>
                <a:cs typeface="Arial"/>
              </a:rPr>
              <a:t>Ownership or Renting</a:t>
            </a:r>
          </a:p>
          <a:p>
            <a:pPr marL="208027" indent="-208027">
              <a:buFont typeface="Wingdings" charset="2"/>
              <a:buChar char="§"/>
              <a:defRPr/>
            </a:pPr>
            <a:r>
              <a:rPr lang="en-GB" sz="1200">
                <a:solidFill>
                  <a:schemeClr val="tx2"/>
                </a:solidFill>
                <a:cs typeface="Arial"/>
              </a:rPr>
              <a:t>Cash and cash equivalents</a:t>
            </a:r>
          </a:p>
          <a:p>
            <a:pPr marL="208027" indent="-208027">
              <a:buFont typeface="Wingdings" charset="2"/>
              <a:buChar char="§"/>
              <a:defRPr/>
            </a:pPr>
            <a:r>
              <a:rPr lang="en-GB" sz="1200">
                <a:solidFill>
                  <a:schemeClr val="tx2"/>
                </a:solidFill>
                <a:cs typeface="Arial"/>
              </a:rPr>
              <a:t>Solvency (off balance sheet)</a:t>
            </a:r>
          </a:p>
          <a:p>
            <a:pPr marL="208027" indent="-208027">
              <a:buFont typeface="Wingdings" charset="2"/>
              <a:buChar char="§"/>
              <a:defRPr/>
            </a:pPr>
            <a:r>
              <a:rPr lang="en-GB" sz="1200">
                <a:solidFill>
                  <a:schemeClr val="tx2"/>
                </a:solidFill>
                <a:cs typeface="Arial"/>
              </a:rPr>
              <a:t>Risks (residual value, maintenance...)</a:t>
            </a:r>
          </a:p>
          <a:p>
            <a:pPr marL="208027" indent="-208027">
              <a:buFont typeface="Wingdings" charset="2"/>
              <a:buChar char="§"/>
              <a:defRPr/>
            </a:pPr>
            <a:r>
              <a:rPr lang="en-GB" sz="1200">
                <a:solidFill>
                  <a:schemeClr val="tx2"/>
                </a:solidFill>
                <a:cs typeface="Arial"/>
              </a:rPr>
              <a:t>Budget control</a:t>
            </a:r>
            <a:endParaRPr lang="fr-FR" sz="900">
              <a:solidFill>
                <a:schemeClr val="tx2"/>
              </a:solidFill>
              <a:cs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E4E2CD-47BD-45CC-A44F-1E92F4251C13}"/>
              </a:ext>
            </a:extLst>
          </p:cNvPr>
          <p:cNvSpPr/>
          <p:nvPr/>
        </p:nvSpPr>
        <p:spPr>
          <a:xfrm flipH="1">
            <a:off x="6113742" y="2470998"/>
            <a:ext cx="504502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fr-FR" sz="1600" b="1" err="1">
                <a:solidFill>
                  <a:schemeClr val="accent6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Vehicle-related</a:t>
            </a:r>
            <a:r>
              <a:rPr lang="fr-FR" sz="1600" b="1">
                <a:solidFill>
                  <a:schemeClr val="accent6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 </a:t>
            </a:r>
            <a:r>
              <a:rPr lang="fr-FR" sz="1600" b="1" err="1">
                <a:solidFill>
                  <a:schemeClr val="accent6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tax</a:t>
            </a:r>
            <a:r>
              <a:rPr lang="fr-FR" sz="1600" b="1">
                <a:solidFill>
                  <a:schemeClr val="accent6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 optimisation (CO</a:t>
            </a:r>
            <a:r>
              <a:rPr lang="fr-FR" sz="1600" b="1" baseline="-25000">
                <a:solidFill>
                  <a:schemeClr val="accent6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2</a:t>
            </a:r>
            <a:r>
              <a:rPr lang="fr-FR" sz="1600" b="1">
                <a:solidFill>
                  <a:schemeClr val="accent6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C5444B-3487-4D08-8712-CEB1FC45DF5A}"/>
              </a:ext>
            </a:extLst>
          </p:cNvPr>
          <p:cNvSpPr/>
          <p:nvPr/>
        </p:nvSpPr>
        <p:spPr>
          <a:xfrm>
            <a:off x="6096000" y="2789178"/>
            <a:ext cx="5250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8027" indent="-208027">
              <a:buFont typeface="Wingdings" charset="2"/>
              <a:buChar char="§"/>
              <a:defRPr/>
            </a:pPr>
            <a:r>
              <a:rPr lang="fr-FR" sz="1200" err="1">
                <a:cs typeface="Arial"/>
              </a:rPr>
              <a:t>Certificate</a:t>
            </a:r>
            <a:r>
              <a:rPr lang="fr-FR" sz="1200">
                <a:cs typeface="Arial"/>
              </a:rPr>
              <a:t> of registration</a:t>
            </a:r>
          </a:p>
          <a:p>
            <a:pPr marL="208027" indent="-208027">
              <a:buFont typeface="Wingdings" charset="2"/>
              <a:buChar char="§"/>
              <a:defRPr/>
            </a:pPr>
            <a:r>
              <a:rPr lang="fr-FR" sz="1200">
                <a:cs typeface="Arial"/>
              </a:rPr>
              <a:t>Bonus/Malus</a:t>
            </a:r>
          </a:p>
          <a:p>
            <a:pPr marL="208027" indent="-208027">
              <a:buFont typeface="Wingdings" charset="2"/>
              <a:buChar char="§"/>
              <a:defRPr/>
            </a:pPr>
            <a:r>
              <a:rPr lang="fr-FR" sz="1200">
                <a:cs typeface="Arial"/>
              </a:rPr>
              <a:t>Engine (ICE vs. LEV)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D207EE1-92DC-453D-AFEF-0FB00C75AA24}"/>
              </a:ext>
            </a:extLst>
          </p:cNvPr>
          <p:cNvSpPr/>
          <p:nvPr/>
        </p:nvSpPr>
        <p:spPr>
          <a:xfrm flipH="1">
            <a:off x="6113885" y="3973650"/>
            <a:ext cx="5773314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1600" b="1">
                <a:solidFill>
                  <a:schemeClr val="accent4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Company-related tax optimisation (CIT, VAT)</a:t>
            </a:r>
            <a:endParaRPr lang="fr-FR" sz="1600" b="1">
              <a:solidFill>
                <a:schemeClr val="accent4"/>
              </a:solidFill>
              <a:ea typeface="Adobe Song Std L" panose="020203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CA13EA-8C81-4827-A114-E80EE344D3C0}"/>
              </a:ext>
            </a:extLst>
          </p:cNvPr>
          <p:cNvSpPr/>
          <p:nvPr/>
        </p:nvSpPr>
        <p:spPr>
          <a:xfrm>
            <a:off x="6096000" y="4291830"/>
            <a:ext cx="5292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>
              <a:buFont typeface="Wingdings" panose="05000000000000000000" pitchFamily="2" charset="2"/>
              <a:buChar char="§"/>
            </a:pPr>
            <a:r>
              <a:rPr lang="en-GB" sz="1200">
                <a:solidFill>
                  <a:schemeClr val="accent4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Make expenses to reduce tax liability</a:t>
            </a:r>
          </a:p>
          <a:p>
            <a:pPr marL="171446" indent="-171446">
              <a:buFont typeface="Wingdings" panose="05000000000000000000" pitchFamily="2" charset="2"/>
              <a:buChar char="§"/>
            </a:pPr>
            <a:r>
              <a:rPr lang="en-GB" sz="1200">
                <a:solidFill>
                  <a:schemeClr val="accent4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Tax “reinstatement”</a:t>
            </a:r>
          </a:p>
          <a:p>
            <a:pPr marL="171446" indent="-171446">
              <a:buFont typeface="Wingdings" panose="05000000000000000000" pitchFamily="2" charset="2"/>
              <a:buChar char="§"/>
            </a:pPr>
            <a:r>
              <a:rPr lang="en-GB" sz="1200">
                <a:solidFill>
                  <a:schemeClr val="accent4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BIK (Benefit In Kind)</a:t>
            </a:r>
          </a:p>
          <a:p>
            <a:pPr marL="171446" indent="-171446">
              <a:buFont typeface="Wingdings" panose="05000000000000000000" pitchFamily="2" charset="2"/>
              <a:buChar char="§"/>
            </a:pPr>
            <a:r>
              <a:rPr lang="en-GB" sz="1200">
                <a:solidFill>
                  <a:schemeClr val="accent4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Capital gains</a:t>
            </a:r>
            <a:endParaRPr lang="fr-FR" sz="900">
              <a:solidFill>
                <a:schemeClr val="accent4"/>
              </a:solidFill>
              <a:ea typeface="Adobe Song Std L" panose="020203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038DBC-9CCB-4E35-A6D9-D3362E8DAE8A}"/>
              </a:ext>
            </a:extLst>
          </p:cNvPr>
          <p:cNvSpPr txBox="1"/>
          <p:nvPr/>
        </p:nvSpPr>
        <p:spPr>
          <a:xfrm>
            <a:off x="2649334" y="3030583"/>
            <a:ext cx="121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chemeClr val="bg1"/>
                </a:solidFill>
              </a:rPr>
              <a:t>Critères Business</a:t>
            </a:r>
          </a:p>
        </p:txBody>
      </p:sp>
      <p:sp>
        <p:nvSpPr>
          <p:cNvPr id="45" name="Freeform 92">
            <a:extLst>
              <a:ext uri="{FF2B5EF4-FFF2-40B4-BE49-F238E27FC236}">
                <a16:creationId xmlns:a16="http://schemas.microsoft.com/office/drawing/2014/main" id="{78A01178-75F3-91E1-D058-5E53DF3639C2}"/>
              </a:ext>
            </a:extLst>
          </p:cNvPr>
          <p:cNvSpPr/>
          <p:nvPr/>
        </p:nvSpPr>
        <p:spPr>
          <a:xfrm>
            <a:off x="347965" y="2055958"/>
            <a:ext cx="3381158" cy="3382190"/>
          </a:xfrm>
          <a:custGeom>
            <a:avLst/>
            <a:gdLst>
              <a:gd name="connsiteX0" fmla="*/ 892310 w 1770372"/>
              <a:gd name="connsiteY0" fmla="*/ 381339 h 1770912"/>
              <a:gd name="connsiteX1" fmla="*/ 379661 w 1770372"/>
              <a:gd name="connsiteY1" fmla="*/ 893983 h 1770912"/>
              <a:gd name="connsiteX2" fmla="*/ 892310 w 1770372"/>
              <a:gd name="connsiteY2" fmla="*/ 1406627 h 1770912"/>
              <a:gd name="connsiteX3" fmla="*/ 1404959 w 1770372"/>
              <a:gd name="connsiteY3" fmla="*/ 893983 h 1770912"/>
              <a:gd name="connsiteX4" fmla="*/ 892310 w 1770372"/>
              <a:gd name="connsiteY4" fmla="*/ 381339 h 1770912"/>
              <a:gd name="connsiteX5" fmla="*/ 935588 w 1770372"/>
              <a:gd name="connsiteY5" fmla="*/ 0 h 1770912"/>
              <a:gd name="connsiteX6" fmla="*/ 1006550 w 1770372"/>
              <a:gd name="connsiteY6" fmla="*/ 9504 h 1770912"/>
              <a:gd name="connsiteX7" fmla="*/ 1001144 w 1770372"/>
              <a:gd name="connsiteY7" fmla="*/ 125035 h 1770912"/>
              <a:gd name="connsiteX8" fmla="*/ 1048993 w 1770372"/>
              <a:gd name="connsiteY8" fmla="*/ 132338 h 1770912"/>
              <a:gd name="connsiteX9" fmla="*/ 1053439 w 1770372"/>
              <a:gd name="connsiteY9" fmla="*/ 133718 h 1770912"/>
              <a:gd name="connsiteX10" fmla="*/ 1090142 w 1770372"/>
              <a:gd name="connsiteY10" fmla="*/ 24212 h 1770912"/>
              <a:gd name="connsiteX11" fmla="*/ 1158953 w 1770372"/>
              <a:gd name="connsiteY11" fmla="*/ 43982 h 1770912"/>
              <a:gd name="connsiteX12" fmla="*/ 1136341 w 1770372"/>
              <a:gd name="connsiteY12" fmla="*/ 159452 h 1770912"/>
              <a:gd name="connsiteX13" fmla="*/ 1184911 w 1770372"/>
              <a:gd name="connsiteY13" fmla="*/ 174529 h 1770912"/>
              <a:gd name="connsiteX14" fmla="*/ 1239430 w 1770372"/>
              <a:gd name="connsiteY14" fmla="*/ 76724 h 1770912"/>
              <a:gd name="connsiteX15" fmla="*/ 1303427 w 1770372"/>
              <a:gd name="connsiteY15" fmla="*/ 108823 h 1770912"/>
              <a:gd name="connsiteX16" fmla="*/ 1261656 w 1770372"/>
              <a:gd name="connsiteY16" fmla="*/ 213857 h 1770912"/>
              <a:gd name="connsiteX17" fmla="*/ 1307894 w 1770372"/>
              <a:gd name="connsiteY17" fmla="*/ 238954 h 1770912"/>
              <a:gd name="connsiteX18" fmla="*/ 1338165 w 1770372"/>
              <a:gd name="connsiteY18" fmla="*/ 200989 h 1770912"/>
              <a:gd name="connsiteX19" fmla="*/ 1380802 w 1770372"/>
              <a:gd name="connsiteY19" fmla="*/ 152491 h 1770912"/>
              <a:gd name="connsiteX20" fmla="*/ 1434919 w 1770372"/>
              <a:gd name="connsiteY20" fmla="*/ 193410 h 1770912"/>
              <a:gd name="connsiteX21" fmla="*/ 1375856 w 1770372"/>
              <a:gd name="connsiteY21" fmla="*/ 289638 h 1770912"/>
              <a:gd name="connsiteX22" fmla="*/ 1415493 w 1770372"/>
              <a:gd name="connsiteY22" fmla="*/ 322341 h 1770912"/>
              <a:gd name="connsiteX23" fmla="*/ 1451984 w 1770372"/>
              <a:gd name="connsiteY23" fmla="*/ 291477 h 1770912"/>
              <a:gd name="connsiteX24" fmla="*/ 1503235 w 1770372"/>
              <a:gd name="connsiteY24" fmla="*/ 252192 h 1770912"/>
              <a:gd name="connsiteX25" fmla="*/ 1548366 w 1770372"/>
              <a:gd name="connsiteY25" fmla="*/ 302850 h 1770912"/>
              <a:gd name="connsiteX26" fmla="*/ 1474140 w 1770372"/>
              <a:gd name="connsiteY26" fmla="*/ 383148 h 1770912"/>
              <a:gd name="connsiteX27" fmla="*/ 1510627 w 1770372"/>
              <a:gd name="connsiteY27" fmla="*/ 427369 h 1770912"/>
              <a:gd name="connsiteX28" fmla="*/ 1608057 w 1770372"/>
              <a:gd name="connsiteY28" fmla="*/ 374007 h 1770912"/>
              <a:gd name="connsiteX29" fmla="*/ 1643552 w 1770372"/>
              <a:gd name="connsiteY29" fmla="*/ 431826 h 1770912"/>
              <a:gd name="connsiteX30" fmla="*/ 1557419 w 1770372"/>
              <a:gd name="connsiteY30" fmla="*/ 496964 h 1770912"/>
              <a:gd name="connsiteX31" fmla="*/ 1584338 w 1770372"/>
              <a:gd name="connsiteY31" fmla="*/ 546559 h 1770912"/>
              <a:gd name="connsiteX32" fmla="*/ 1686630 w 1770372"/>
              <a:gd name="connsiteY32" fmla="*/ 511654 h 1770912"/>
              <a:gd name="connsiteX33" fmla="*/ 1711690 w 1770372"/>
              <a:gd name="connsiteY33" fmla="*/ 574702 h 1770912"/>
              <a:gd name="connsiteX34" fmla="*/ 1618390 w 1770372"/>
              <a:gd name="connsiteY34" fmla="*/ 622713 h 1770912"/>
              <a:gd name="connsiteX35" fmla="*/ 1635177 w 1770372"/>
              <a:gd name="connsiteY35" fmla="*/ 676792 h 1770912"/>
              <a:gd name="connsiteX36" fmla="*/ 1744119 w 1770372"/>
              <a:gd name="connsiteY36" fmla="*/ 660713 h 1770912"/>
              <a:gd name="connsiteX37" fmla="*/ 1757334 w 1770372"/>
              <a:gd name="connsiteY37" fmla="*/ 727259 h 1770912"/>
              <a:gd name="connsiteX38" fmla="*/ 1657044 w 1770372"/>
              <a:gd name="connsiteY38" fmla="*/ 757509 h 1770912"/>
              <a:gd name="connsiteX39" fmla="*/ 1665098 w 1770372"/>
              <a:gd name="connsiteY39" fmla="*/ 810278 h 1770912"/>
              <a:gd name="connsiteX40" fmla="*/ 1704470 w 1770372"/>
              <a:gd name="connsiteY40" fmla="*/ 810686 h 1770912"/>
              <a:gd name="connsiteX41" fmla="*/ 1768963 w 1770372"/>
              <a:gd name="connsiteY41" fmla="*/ 814612 h 1770912"/>
              <a:gd name="connsiteX42" fmla="*/ 1770372 w 1770372"/>
              <a:gd name="connsiteY42" fmla="*/ 885873 h 1770912"/>
              <a:gd name="connsiteX43" fmla="*/ 1669559 w 1770372"/>
              <a:gd name="connsiteY43" fmla="*/ 897871 h 1770912"/>
              <a:gd name="connsiteX44" fmla="*/ 1666806 w 1770372"/>
              <a:gd name="connsiteY44" fmla="*/ 952397 h 1770912"/>
              <a:gd name="connsiteX45" fmla="*/ 1703117 w 1770372"/>
              <a:gd name="connsiteY45" fmla="*/ 958438 h 1770912"/>
              <a:gd name="connsiteX46" fmla="*/ 1766238 w 1770372"/>
              <a:gd name="connsiteY46" fmla="*/ 972243 h 1770912"/>
              <a:gd name="connsiteX47" fmla="*/ 1756663 w 1770372"/>
              <a:gd name="connsiteY47" fmla="*/ 1042871 h 1770912"/>
              <a:gd name="connsiteX48" fmla="*/ 1655705 w 1770372"/>
              <a:gd name="connsiteY48" fmla="*/ 1039230 h 1770912"/>
              <a:gd name="connsiteX49" fmla="*/ 1653960 w 1770372"/>
              <a:gd name="connsiteY49" fmla="*/ 1050664 h 1770912"/>
              <a:gd name="connsiteX50" fmla="*/ 1641373 w 1770372"/>
              <a:gd name="connsiteY50" fmla="*/ 1091212 h 1770912"/>
              <a:gd name="connsiteX51" fmla="*/ 1676858 w 1770372"/>
              <a:gd name="connsiteY51" fmla="*/ 1104554 h 1770912"/>
              <a:gd name="connsiteX52" fmla="*/ 1736114 w 1770372"/>
              <a:gd name="connsiteY52" fmla="*/ 1130315 h 1770912"/>
              <a:gd name="connsiteX53" fmla="*/ 1713050 w 1770372"/>
              <a:gd name="connsiteY53" fmla="*/ 1197755 h 1770912"/>
              <a:gd name="connsiteX54" fmla="*/ 1615423 w 1770372"/>
              <a:gd name="connsiteY54" fmla="*/ 1174811 h 1770912"/>
              <a:gd name="connsiteX55" fmla="*/ 1608660 w 1770372"/>
              <a:gd name="connsiteY55" fmla="*/ 1196598 h 1770912"/>
              <a:gd name="connsiteX56" fmla="*/ 1592688 w 1770372"/>
              <a:gd name="connsiteY56" fmla="*/ 1226022 h 1770912"/>
              <a:gd name="connsiteX57" fmla="*/ 1624006 w 1770372"/>
              <a:gd name="connsiteY57" fmla="*/ 1244310 h 1770912"/>
              <a:gd name="connsiteX58" fmla="*/ 1678088 w 1770372"/>
              <a:gd name="connsiteY58" fmla="*/ 1279664 h 1770912"/>
              <a:gd name="connsiteX59" fmla="*/ 1644017 w 1770372"/>
              <a:gd name="connsiteY59" fmla="*/ 1342268 h 1770912"/>
              <a:gd name="connsiteX60" fmla="*/ 1550936 w 1770372"/>
              <a:gd name="connsiteY60" fmla="*/ 1302945 h 1770912"/>
              <a:gd name="connsiteX61" fmla="*/ 1536980 w 1770372"/>
              <a:gd name="connsiteY61" fmla="*/ 1328657 h 1770912"/>
              <a:gd name="connsiteX62" fmla="*/ 1524566 w 1770372"/>
              <a:gd name="connsiteY62" fmla="*/ 1343702 h 1770912"/>
              <a:gd name="connsiteX63" fmla="*/ 1555537 w 1770372"/>
              <a:gd name="connsiteY63" fmla="*/ 1371824 h 1770912"/>
              <a:gd name="connsiteX64" fmla="*/ 1601122 w 1770372"/>
              <a:gd name="connsiteY64" fmla="*/ 1417615 h 1770912"/>
              <a:gd name="connsiteX65" fmla="*/ 1554820 w 1770372"/>
              <a:gd name="connsiteY65" fmla="*/ 1471802 h 1770912"/>
              <a:gd name="connsiteX66" fmla="*/ 1468489 w 1770372"/>
              <a:gd name="connsiteY66" fmla="*/ 1411668 h 1770912"/>
              <a:gd name="connsiteX67" fmla="*/ 1442047 w 1770372"/>
              <a:gd name="connsiteY67" fmla="*/ 1443716 h 1770912"/>
              <a:gd name="connsiteX68" fmla="*/ 1429347 w 1770372"/>
              <a:gd name="connsiteY68" fmla="*/ 1454194 h 1770912"/>
              <a:gd name="connsiteX69" fmla="*/ 1451799 w 1770372"/>
              <a:gd name="connsiteY69" fmla="*/ 1481865 h 1770912"/>
              <a:gd name="connsiteX70" fmla="*/ 1489929 w 1770372"/>
              <a:gd name="connsiteY70" fmla="*/ 1534027 h 1770912"/>
              <a:gd name="connsiteX71" fmla="*/ 1435958 w 1770372"/>
              <a:gd name="connsiteY71" fmla="*/ 1580584 h 1770912"/>
              <a:gd name="connsiteX72" fmla="*/ 1361727 w 1770372"/>
              <a:gd name="connsiteY72" fmla="*/ 1509986 h 1770912"/>
              <a:gd name="connsiteX73" fmla="*/ 1326987 w 1770372"/>
              <a:gd name="connsiteY73" fmla="*/ 1538648 h 1770912"/>
              <a:gd name="connsiteX74" fmla="*/ 1320802 w 1770372"/>
              <a:gd name="connsiteY74" fmla="*/ 1542006 h 1770912"/>
              <a:gd name="connsiteX75" fmla="*/ 1335580 w 1770372"/>
              <a:gd name="connsiteY75" fmla="*/ 1575339 h 1770912"/>
              <a:gd name="connsiteX76" fmla="*/ 1361291 w 1770372"/>
              <a:gd name="connsiteY76" fmla="*/ 1636383 h 1770912"/>
              <a:gd name="connsiteX77" fmla="*/ 1301018 w 1770372"/>
              <a:gd name="connsiteY77" fmla="*/ 1666530 h 1770912"/>
              <a:gd name="connsiteX78" fmla="*/ 1245641 w 1770372"/>
              <a:gd name="connsiteY78" fmla="*/ 1582801 h 1770912"/>
              <a:gd name="connsiteX79" fmla="*/ 1194927 w 1770372"/>
              <a:gd name="connsiteY79" fmla="*/ 1610328 h 1770912"/>
              <a:gd name="connsiteX80" fmla="*/ 1192682 w 1770372"/>
              <a:gd name="connsiteY80" fmla="*/ 1611025 h 1770912"/>
              <a:gd name="connsiteX81" fmla="*/ 1202337 w 1770372"/>
              <a:gd name="connsiteY81" fmla="*/ 1642546 h 1770912"/>
              <a:gd name="connsiteX82" fmla="*/ 1220551 w 1770372"/>
              <a:gd name="connsiteY82" fmla="*/ 1706230 h 1770912"/>
              <a:gd name="connsiteX83" fmla="*/ 1157100 w 1770372"/>
              <a:gd name="connsiteY83" fmla="*/ 1728940 h 1770912"/>
              <a:gd name="connsiteX84" fmla="*/ 1110783 w 1770372"/>
              <a:gd name="connsiteY84" fmla="*/ 1636448 h 1770912"/>
              <a:gd name="connsiteX85" fmla="*/ 1058274 w 1770372"/>
              <a:gd name="connsiteY85" fmla="*/ 1652747 h 1770912"/>
              <a:gd name="connsiteX86" fmla="*/ 1062096 w 1770372"/>
              <a:gd name="connsiteY86" fmla="*/ 1687005 h 1770912"/>
              <a:gd name="connsiteX87" fmla="*/ 1069362 w 1770372"/>
              <a:gd name="connsiteY87" fmla="*/ 1751968 h 1770912"/>
              <a:gd name="connsiteX88" fmla="*/ 1003990 w 1770372"/>
              <a:gd name="connsiteY88" fmla="*/ 1761118 h 1770912"/>
              <a:gd name="connsiteX89" fmla="*/ 977851 w 1770372"/>
              <a:gd name="connsiteY89" fmla="*/ 1666486 h 1770912"/>
              <a:gd name="connsiteX90" fmla="*/ 971799 w 1770372"/>
              <a:gd name="connsiteY90" fmla="*/ 1667409 h 1770912"/>
              <a:gd name="connsiteX91" fmla="*/ 918886 w 1770372"/>
              <a:gd name="connsiteY91" fmla="*/ 1670081 h 1770912"/>
              <a:gd name="connsiteX92" fmla="*/ 917161 w 1770372"/>
              <a:gd name="connsiteY92" fmla="*/ 1705777 h 1770912"/>
              <a:gd name="connsiteX93" fmla="*/ 914125 w 1770372"/>
              <a:gd name="connsiteY93" fmla="*/ 1768987 h 1770912"/>
              <a:gd name="connsiteX94" fmla="*/ 846343 w 1770372"/>
              <a:gd name="connsiteY94" fmla="*/ 1770912 h 1770912"/>
              <a:gd name="connsiteX95" fmla="*/ 836304 w 1770372"/>
              <a:gd name="connsiteY95" fmla="*/ 1668595 h 1770912"/>
              <a:gd name="connsiteX96" fmla="*/ 812821 w 1770372"/>
              <a:gd name="connsiteY96" fmla="*/ 1667409 h 1770912"/>
              <a:gd name="connsiteX97" fmla="*/ 781557 w 1770372"/>
              <a:gd name="connsiteY97" fmla="*/ 1662638 h 1770912"/>
              <a:gd name="connsiteX98" fmla="*/ 771434 w 1770372"/>
              <a:gd name="connsiteY98" fmla="*/ 1699979 h 1770912"/>
              <a:gd name="connsiteX99" fmla="*/ 753380 w 1770372"/>
              <a:gd name="connsiteY99" fmla="*/ 1758223 h 1770912"/>
              <a:gd name="connsiteX100" fmla="*/ 687030 w 1770372"/>
              <a:gd name="connsiteY100" fmla="*/ 1750664 h 1770912"/>
              <a:gd name="connsiteX101" fmla="*/ 697702 w 1770372"/>
              <a:gd name="connsiteY101" fmla="*/ 1643856 h 1770912"/>
              <a:gd name="connsiteX102" fmla="*/ 643195 w 1770372"/>
              <a:gd name="connsiteY102" fmla="*/ 1626936 h 1770912"/>
              <a:gd name="connsiteX103" fmla="*/ 624731 w 1770372"/>
              <a:gd name="connsiteY103" fmla="*/ 1668052 h 1770912"/>
              <a:gd name="connsiteX104" fmla="*/ 599505 w 1770372"/>
              <a:gd name="connsiteY104" fmla="*/ 1724271 h 1770912"/>
              <a:gd name="connsiteX105" fmla="*/ 532848 w 1770372"/>
              <a:gd name="connsiteY105" fmla="*/ 1702456 h 1770912"/>
              <a:gd name="connsiteX106" fmla="*/ 564655 w 1770372"/>
              <a:gd name="connsiteY106" fmla="*/ 1596738 h 1770912"/>
              <a:gd name="connsiteX107" fmla="*/ 520212 w 1770372"/>
              <a:gd name="connsiteY107" fmla="*/ 1572615 h 1770912"/>
              <a:gd name="connsiteX108" fmla="*/ 492609 w 1770372"/>
              <a:gd name="connsiteY108" fmla="*/ 1609276 h 1770912"/>
              <a:gd name="connsiteX109" fmla="*/ 454551 w 1770372"/>
              <a:gd name="connsiteY109" fmla="*/ 1659857 h 1770912"/>
              <a:gd name="connsiteX110" fmla="*/ 395717 w 1770372"/>
              <a:gd name="connsiteY110" fmla="*/ 1622146 h 1770912"/>
              <a:gd name="connsiteX111" fmla="*/ 443113 w 1770372"/>
              <a:gd name="connsiteY111" fmla="*/ 1526669 h 1770912"/>
              <a:gd name="connsiteX112" fmla="*/ 403568 w 1770372"/>
              <a:gd name="connsiteY112" fmla="*/ 1494041 h 1770912"/>
              <a:gd name="connsiteX113" fmla="*/ 366157 w 1770372"/>
              <a:gd name="connsiteY113" fmla="*/ 1528059 h 1770912"/>
              <a:gd name="connsiteX114" fmla="*/ 319337 w 1770372"/>
              <a:gd name="connsiteY114" fmla="*/ 1570661 h 1770912"/>
              <a:gd name="connsiteX115" fmla="*/ 268564 w 1770372"/>
              <a:gd name="connsiteY115" fmla="*/ 1522645 h 1770912"/>
              <a:gd name="connsiteX116" fmla="*/ 335158 w 1770372"/>
              <a:gd name="connsiteY116" fmla="*/ 1434729 h 1770912"/>
              <a:gd name="connsiteX117" fmla="*/ 304840 w 1770372"/>
              <a:gd name="connsiteY117" fmla="*/ 1397984 h 1770912"/>
              <a:gd name="connsiteX118" fmla="*/ 261327 w 1770372"/>
              <a:gd name="connsiteY118" fmla="*/ 1424271 h 1770912"/>
              <a:gd name="connsiteX119" fmla="*/ 205878 w 1770372"/>
              <a:gd name="connsiteY119" fmla="*/ 1457791 h 1770912"/>
              <a:gd name="connsiteX120" fmla="*/ 165325 w 1770372"/>
              <a:gd name="connsiteY120" fmla="*/ 1400876 h 1770912"/>
              <a:gd name="connsiteX121" fmla="*/ 247444 w 1770372"/>
              <a:gd name="connsiteY121" fmla="*/ 1328296 h 1770912"/>
              <a:gd name="connsiteX122" fmla="*/ 223348 w 1770372"/>
              <a:gd name="connsiteY122" fmla="*/ 1283901 h 1770912"/>
              <a:gd name="connsiteX123" fmla="*/ 174393 w 1770372"/>
              <a:gd name="connsiteY123" fmla="*/ 1304217 h 1770912"/>
              <a:gd name="connsiteX124" fmla="*/ 114555 w 1770372"/>
              <a:gd name="connsiteY124" fmla="*/ 1329071 h 1770912"/>
              <a:gd name="connsiteX125" fmla="*/ 82968 w 1770372"/>
              <a:gd name="connsiteY125" fmla="*/ 1266732 h 1770912"/>
              <a:gd name="connsiteX126" fmla="*/ 179994 w 1770372"/>
              <a:gd name="connsiteY126" fmla="*/ 1204029 h 1770912"/>
              <a:gd name="connsiteX127" fmla="*/ 175960 w 1770372"/>
              <a:gd name="connsiteY127" fmla="*/ 1196598 h 1770912"/>
              <a:gd name="connsiteX128" fmla="*/ 164017 w 1770372"/>
              <a:gd name="connsiteY128" fmla="*/ 1158123 h 1770912"/>
              <a:gd name="connsiteX129" fmla="*/ 50014 w 1770372"/>
              <a:gd name="connsiteY129" fmla="*/ 1183545 h 1770912"/>
              <a:gd name="connsiteX130" fmla="*/ 30896 w 1770372"/>
              <a:gd name="connsiteY130" fmla="*/ 1118168 h 1770912"/>
              <a:gd name="connsiteX131" fmla="*/ 137668 w 1770372"/>
              <a:gd name="connsiteY131" fmla="*/ 1073239 h 1770912"/>
              <a:gd name="connsiteX132" fmla="*/ 130660 w 1770372"/>
              <a:gd name="connsiteY132" fmla="*/ 1050664 h 1770912"/>
              <a:gd name="connsiteX133" fmla="*/ 126893 w 1770372"/>
              <a:gd name="connsiteY133" fmla="*/ 1025981 h 1770912"/>
              <a:gd name="connsiteX134" fmla="*/ 11697 w 1770372"/>
              <a:gd name="connsiteY134" fmla="*/ 1031563 h 1770912"/>
              <a:gd name="connsiteX135" fmla="*/ 5429 w 1770372"/>
              <a:gd name="connsiteY135" fmla="*/ 961646 h 1770912"/>
              <a:gd name="connsiteX136" fmla="*/ 117069 w 1770372"/>
              <a:gd name="connsiteY136" fmla="*/ 937622 h 1770912"/>
              <a:gd name="connsiteX137" fmla="*/ 114865 w 1770372"/>
              <a:gd name="connsiteY137" fmla="*/ 893983 h 1770912"/>
              <a:gd name="connsiteX138" fmla="*/ 115220 w 1770372"/>
              <a:gd name="connsiteY138" fmla="*/ 886941 h 1770912"/>
              <a:gd name="connsiteX139" fmla="*/ 0 w 1770372"/>
              <a:gd name="connsiteY139" fmla="*/ 872153 h 1770912"/>
              <a:gd name="connsiteX140" fmla="*/ 5901 w 1770372"/>
              <a:gd name="connsiteY140" fmla="*/ 803680 h 1770912"/>
              <a:gd name="connsiteX141" fmla="*/ 121101 w 1770372"/>
              <a:gd name="connsiteY141" fmla="*/ 799933 h 1770912"/>
              <a:gd name="connsiteX142" fmla="*/ 128492 w 1770372"/>
              <a:gd name="connsiteY142" fmla="*/ 751503 h 1770912"/>
              <a:gd name="connsiteX143" fmla="*/ 12138 w 1770372"/>
              <a:gd name="connsiteY143" fmla="*/ 714646 h 1770912"/>
              <a:gd name="connsiteX144" fmla="*/ 30143 w 1770372"/>
              <a:gd name="connsiteY144" fmla="*/ 648319 h 1770912"/>
              <a:gd name="connsiteX145" fmla="*/ 152666 w 1770372"/>
              <a:gd name="connsiteY145" fmla="*/ 666411 h 1770912"/>
              <a:gd name="connsiteX146" fmla="*/ 167249 w 1770372"/>
              <a:gd name="connsiteY146" fmla="*/ 619432 h 1770912"/>
              <a:gd name="connsiteX147" fmla="*/ 57622 w 1770372"/>
              <a:gd name="connsiteY147" fmla="*/ 559222 h 1770912"/>
              <a:gd name="connsiteX148" fmla="*/ 89063 w 1770372"/>
              <a:gd name="connsiteY148" fmla="*/ 494884 h 1770912"/>
              <a:gd name="connsiteX149" fmla="*/ 203593 w 1770372"/>
              <a:gd name="connsiteY149" fmla="*/ 540460 h 1770912"/>
              <a:gd name="connsiteX150" fmla="*/ 225777 w 1770372"/>
              <a:gd name="connsiteY150" fmla="*/ 499590 h 1770912"/>
              <a:gd name="connsiteX151" fmla="*/ 129164 w 1770372"/>
              <a:gd name="connsiteY151" fmla="*/ 421868 h 1770912"/>
              <a:gd name="connsiteX152" fmla="*/ 171339 w 1770372"/>
              <a:gd name="connsiteY152" fmla="*/ 363995 h 1770912"/>
              <a:gd name="connsiteX153" fmla="*/ 273927 w 1770372"/>
              <a:gd name="connsiteY153" fmla="*/ 427450 h 1770912"/>
              <a:gd name="connsiteX154" fmla="*/ 309966 w 1770372"/>
              <a:gd name="connsiteY154" fmla="*/ 383770 h 1770912"/>
              <a:gd name="connsiteX155" fmla="*/ 223773 w 1770372"/>
              <a:gd name="connsiteY155" fmla="*/ 295129 h 1770912"/>
              <a:gd name="connsiteX156" fmla="*/ 272674 w 1770372"/>
              <a:gd name="connsiteY156" fmla="*/ 242816 h 1770912"/>
              <a:gd name="connsiteX157" fmla="*/ 370468 w 1770372"/>
              <a:gd name="connsiteY157" fmla="*/ 321235 h 1770912"/>
              <a:gd name="connsiteX158" fmla="*/ 406297 w 1770372"/>
              <a:gd name="connsiteY158" fmla="*/ 291673 h 1770912"/>
              <a:gd name="connsiteX159" fmla="*/ 339550 w 1770372"/>
              <a:gd name="connsiteY159" fmla="*/ 184911 h 1770912"/>
              <a:gd name="connsiteX160" fmla="*/ 398391 w 1770372"/>
              <a:gd name="connsiteY160" fmla="*/ 144098 h 1770912"/>
              <a:gd name="connsiteX161" fmla="*/ 475842 w 1770372"/>
              <a:gd name="connsiteY161" fmla="*/ 239434 h 1770912"/>
              <a:gd name="connsiteX162" fmla="*/ 522388 w 1770372"/>
              <a:gd name="connsiteY162" fmla="*/ 214170 h 1770912"/>
              <a:gd name="connsiteX163" fmla="*/ 475528 w 1770372"/>
              <a:gd name="connsiteY163" fmla="*/ 99472 h 1770912"/>
              <a:gd name="connsiteX164" fmla="*/ 540562 w 1770372"/>
              <a:gd name="connsiteY164" fmla="*/ 69530 h 1770912"/>
              <a:gd name="connsiteX165" fmla="*/ 600283 w 1770372"/>
              <a:gd name="connsiteY165" fmla="*/ 174351 h 1770912"/>
              <a:gd name="connsiteX166" fmla="*/ 643650 w 1770372"/>
              <a:gd name="connsiteY166" fmla="*/ 160889 h 1770912"/>
              <a:gd name="connsiteX167" fmla="*/ 618279 w 1770372"/>
              <a:gd name="connsiteY167" fmla="*/ 41004 h 1770912"/>
              <a:gd name="connsiteX168" fmla="*/ 687609 w 1770372"/>
              <a:gd name="connsiteY168" fmla="*/ 23140 h 1770912"/>
              <a:gd name="connsiteX169" fmla="*/ 727004 w 1770372"/>
              <a:gd name="connsiteY169" fmla="*/ 135015 h 1770912"/>
              <a:gd name="connsiteX170" fmla="*/ 735628 w 1770372"/>
              <a:gd name="connsiteY170" fmla="*/ 132338 h 1770912"/>
              <a:gd name="connsiteX171" fmla="*/ 777511 w 1770372"/>
              <a:gd name="connsiteY171" fmla="*/ 125946 h 1770912"/>
              <a:gd name="connsiteX172" fmla="*/ 775508 w 1770372"/>
              <a:gd name="connsiteY172" fmla="*/ 6393 h 1770912"/>
              <a:gd name="connsiteX173" fmla="*/ 846973 w 1770372"/>
              <a:gd name="connsiteY173" fmla="*/ 2073 h 1770912"/>
              <a:gd name="connsiteX174" fmla="*/ 864105 w 1770372"/>
              <a:gd name="connsiteY174" fmla="*/ 117967 h 1770912"/>
              <a:gd name="connsiteX175" fmla="*/ 892310 w 1770372"/>
              <a:gd name="connsiteY175" fmla="*/ 116543 h 1770912"/>
              <a:gd name="connsiteX176" fmla="*/ 914569 w 1770372"/>
              <a:gd name="connsiteY176" fmla="*/ 117667 h 177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770372" h="1770912">
                <a:moveTo>
                  <a:pt x="892310" y="381339"/>
                </a:moveTo>
                <a:cubicBezTo>
                  <a:pt x="609182" y="381339"/>
                  <a:pt x="379661" y="610858"/>
                  <a:pt x="379661" y="893983"/>
                </a:cubicBezTo>
                <a:cubicBezTo>
                  <a:pt x="379661" y="1177108"/>
                  <a:pt x="609182" y="1406627"/>
                  <a:pt x="892310" y="1406627"/>
                </a:cubicBezTo>
                <a:cubicBezTo>
                  <a:pt x="1175438" y="1406627"/>
                  <a:pt x="1404959" y="1177108"/>
                  <a:pt x="1404959" y="893983"/>
                </a:cubicBezTo>
                <a:cubicBezTo>
                  <a:pt x="1404959" y="610858"/>
                  <a:pt x="1175438" y="381339"/>
                  <a:pt x="892310" y="381339"/>
                </a:cubicBezTo>
                <a:close/>
                <a:moveTo>
                  <a:pt x="935588" y="0"/>
                </a:moveTo>
                <a:cubicBezTo>
                  <a:pt x="960017" y="2957"/>
                  <a:pt x="979144" y="4861"/>
                  <a:pt x="1006550" y="9504"/>
                </a:cubicBezTo>
                <a:lnTo>
                  <a:pt x="1001144" y="125035"/>
                </a:lnTo>
                <a:lnTo>
                  <a:pt x="1048993" y="132338"/>
                </a:lnTo>
                <a:lnTo>
                  <a:pt x="1053439" y="133718"/>
                </a:lnTo>
                <a:lnTo>
                  <a:pt x="1090142" y="24212"/>
                </a:lnTo>
                <a:cubicBezTo>
                  <a:pt x="1113876" y="30706"/>
                  <a:pt x="1132520" y="35384"/>
                  <a:pt x="1158953" y="43982"/>
                </a:cubicBezTo>
                <a:lnTo>
                  <a:pt x="1136341" y="159452"/>
                </a:lnTo>
                <a:lnTo>
                  <a:pt x="1184911" y="174529"/>
                </a:lnTo>
                <a:lnTo>
                  <a:pt x="1239430" y="76724"/>
                </a:lnTo>
                <a:cubicBezTo>
                  <a:pt x="1261564" y="87476"/>
                  <a:pt x="1279028" y="95506"/>
                  <a:pt x="1303427" y="108823"/>
                </a:cubicBezTo>
                <a:lnTo>
                  <a:pt x="1261656" y="213857"/>
                </a:lnTo>
                <a:lnTo>
                  <a:pt x="1307894" y="238954"/>
                </a:lnTo>
                <a:lnTo>
                  <a:pt x="1338165" y="200989"/>
                </a:lnTo>
                <a:cubicBezTo>
                  <a:pt x="1352497" y="184285"/>
                  <a:pt x="1367087" y="168085"/>
                  <a:pt x="1380802" y="152491"/>
                </a:cubicBezTo>
                <a:cubicBezTo>
                  <a:pt x="1401124" y="164675"/>
                  <a:pt x="1412680" y="178549"/>
                  <a:pt x="1434919" y="193410"/>
                </a:cubicBezTo>
                <a:lnTo>
                  <a:pt x="1375856" y="289638"/>
                </a:lnTo>
                <a:lnTo>
                  <a:pt x="1415493" y="322341"/>
                </a:lnTo>
                <a:lnTo>
                  <a:pt x="1451984" y="291477"/>
                </a:lnTo>
                <a:cubicBezTo>
                  <a:pt x="1469290" y="277877"/>
                  <a:pt x="1486750" y="264822"/>
                  <a:pt x="1503235" y="252192"/>
                </a:cubicBezTo>
                <a:cubicBezTo>
                  <a:pt x="1520801" y="268094"/>
                  <a:pt x="1529440" y="283949"/>
                  <a:pt x="1548366" y="302850"/>
                </a:cubicBezTo>
                <a:lnTo>
                  <a:pt x="1474140" y="383148"/>
                </a:lnTo>
                <a:lnTo>
                  <a:pt x="1510627" y="427369"/>
                </a:lnTo>
                <a:lnTo>
                  <a:pt x="1608057" y="374007"/>
                </a:lnTo>
                <a:cubicBezTo>
                  <a:pt x="1622545" y="392756"/>
                  <a:pt x="1628254" y="409885"/>
                  <a:pt x="1643552" y="431826"/>
                </a:cubicBezTo>
                <a:lnTo>
                  <a:pt x="1557419" y="496964"/>
                </a:lnTo>
                <a:lnTo>
                  <a:pt x="1584338" y="546559"/>
                </a:lnTo>
                <a:lnTo>
                  <a:pt x="1686630" y="511654"/>
                </a:lnTo>
                <a:cubicBezTo>
                  <a:pt x="1697690" y="532609"/>
                  <a:pt x="1700379" y="550464"/>
                  <a:pt x="1711690" y="574702"/>
                </a:cubicBezTo>
                <a:lnTo>
                  <a:pt x="1618390" y="622713"/>
                </a:lnTo>
                <a:lnTo>
                  <a:pt x="1635177" y="676792"/>
                </a:lnTo>
                <a:lnTo>
                  <a:pt x="1744119" y="660713"/>
                </a:lnTo>
                <a:cubicBezTo>
                  <a:pt x="1751197" y="683326"/>
                  <a:pt x="1750604" y="701372"/>
                  <a:pt x="1757334" y="727259"/>
                </a:cubicBezTo>
                <a:lnTo>
                  <a:pt x="1657044" y="757509"/>
                </a:lnTo>
                <a:lnTo>
                  <a:pt x="1665098" y="810278"/>
                </a:lnTo>
                <a:lnTo>
                  <a:pt x="1704470" y="810686"/>
                </a:lnTo>
                <a:cubicBezTo>
                  <a:pt x="1726465" y="811745"/>
                  <a:pt x="1748223" y="813345"/>
                  <a:pt x="1768963" y="814612"/>
                </a:cubicBezTo>
                <a:cubicBezTo>
                  <a:pt x="1771990" y="839314"/>
                  <a:pt x="1768259" y="857853"/>
                  <a:pt x="1770372" y="885873"/>
                </a:cubicBezTo>
                <a:lnTo>
                  <a:pt x="1669559" y="897871"/>
                </a:lnTo>
                <a:lnTo>
                  <a:pt x="1666806" y="952397"/>
                </a:lnTo>
                <a:lnTo>
                  <a:pt x="1703117" y="958438"/>
                </a:lnTo>
                <a:cubicBezTo>
                  <a:pt x="1724687" y="962870"/>
                  <a:pt x="1745940" y="967799"/>
                  <a:pt x="1766238" y="972243"/>
                </a:cubicBezTo>
                <a:cubicBezTo>
                  <a:pt x="1765427" y="997116"/>
                  <a:pt x="1758888" y="1014860"/>
                  <a:pt x="1756663" y="1042871"/>
                </a:cubicBezTo>
                <a:lnTo>
                  <a:pt x="1655705" y="1039230"/>
                </a:lnTo>
                <a:lnTo>
                  <a:pt x="1653960" y="1050664"/>
                </a:lnTo>
                <a:lnTo>
                  <a:pt x="1641373" y="1091212"/>
                </a:lnTo>
                <a:lnTo>
                  <a:pt x="1676858" y="1104554"/>
                </a:lnTo>
                <a:cubicBezTo>
                  <a:pt x="1697162" y="1113077"/>
                  <a:pt x="1717060" y="1122026"/>
                  <a:pt x="1736114" y="1130315"/>
                </a:cubicBezTo>
                <a:cubicBezTo>
                  <a:pt x="1730504" y="1154561"/>
                  <a:pt x="1720654" y="1170703"/>
                  <a:pt x="1713050" y="1197755"/>
                </a:cubicBezTo>
                <a:lnTo>
                  <a:pt x="1615423" y="1174811"/>
                </a:lnTo>
                <a:lnTo>
                  <a:pt x="1608660" y="1196598"/>
                </a:lnTo>
                <a:lnTo>
                  <a:pt x="1592688" y="1226022"/>
                </a:lnTo>
                <a:lnTo>
                  <a:pt x="1624006" y="1244310"/>
                </a:lnTo>
                <a:cubicBezTo>
                  <a:pt x="1642589" y="1256124"/>
                  <a:pt x="1660698" y="1268291"/>
                  <a:pt x="1678088" y="1279664"/>
                </a:cubicBezTo>
                <a:cubicBezTo>
                  <a:pt x="1668483" y="1302622"/>
                  <a:pt x="1656060" y="1316879"/>
                  <a:pt x="1644017" y="1342268"/>
                </a:cubicBezTo>
                <a:lnTo>
                  <a:pt x="1550936" y="1302945"/>
                </a:lnTo>
                <a:lnTo>
                  <a:pt x="1536980" y="1328657"/>
                </a:lnTo>
                <a:lnTo>
                  <a:pt x="1524566" y="1343702"/>
                </a:lnTo>
                <a:lnTo>
                  <a:pt x="1555537" y="1371824"/>
                </a:lnTo>
                <a:cubicBezTo>
                  <a:pt x="1571269" y="1387231"/>
                  <a:pt x="1586465" y="1402885"/>
                  <a:pt x="1601122" y="1417615"/>
                </a:cubicBezTo>
                <a:cubicBezTo>
                  <a:pt x="1586969" y="1438085"/>
                  <a:pt x="1571861" y="1449459"/>
                  <a:pt x="1554820" y="1471802"/>
                </a:cubicBezTo>
                <a:lnTo>
                  <a:pt x="1468489" y="1411668"/>
                </a:lnTo>
                <a:lnTo>
                  <a:pt x="1442047" y="1443716"/>
                </a:lnTo>
                <a:lnTo>
                  <a:pt x="1429347" y="1454194"/>
                </a:lnTo>
                <a:lnTo>
                  <a:pt x="1451799" y="1481865"/>
                </a:lnTo>
                <a:cubicBezTo>
                  <a:pt x="1465018" y="1499476"/>
                  <a:pt x="1477670" y="1517249"/>
                  <a:pt x="1489929" y="1534027"/>
                </a:cubicBezTo>
                <a:cubicBezTo>
                  <a:pt x="1472840" y="1552120"/>
                  <a:pt x="1456185" y="1561077"/>
                  <a:pt x="1435958" y="1580584"/>
                </a:cubicBezTo>
                <a:lnTo>
                  <a:pt x="1361727" y="1509986"/>
                </a:lnTo>
                <a:lnTo>
                  <a:pt x="1326987" y="1538648"/>
                </a:lnTo>
                <a:lnTo>
                  <a:pt x="1320802" y="1542006"/>
                </a:lnTo>
                <a:lnTo>
                  <a:pt x="1335580" y="1575339"/>
                </a:lnTo>
                <a:cubicBezTo>
                  <a:pt x="1343693" y="1595517"/>
                  <a:pt x="1351707" y="1615978"/>
                  <a:pt x="1361291" y="1636383"/>
                </a:cubicBezTo>
                <a:cubicBezTo>
                  <a:pt x="1340197" y="1649575"/>
                  <a:pt x="1325506" y="1652760"/>
                  <a:pt x="1301018" y="1666530"/>
                </a:cubicBezTo>
                <a:lnTo>
                  <a:pt x="1245641" y="1582801"/>
                </a:lnTo>
                <a:lnTo>
                  <a:pt x="1194927" y="1610328"/>
                </a:lnTo>
                <a:lnTo>
                  <a:pt x="1192682" y="1611025"/>
                </a:lnTo>
                <a:lnTo>
                  <a:pt x="1202337" y="1642546"/>
                </a:lnTo>
                <a:cubicBezTo>
                  <a:pt x="1207974" y="1663550"/>
                  <a:pt x="1213480" y="1684824"/>
                  <a:pt x="1220551" y="1706230"/>
                </a:cubicBezTo>
                <a:cubicBezTo>
                  <a:pt x="1198028" y="1716801"/>
                  <a:pt x="1183062" y="1718203"/>
                  <a:pt x="1157100" y="1728940"/>
                </a:cubicBezTo>
                <a:lnTo>
                  <a:pt x="1110783" y="1636448"/>
                </a:lnTo>
                <a:lnTo>
                  <a:pt x="1058274" y="1652747"/>
                </a:lnTo>
                <a:lnTo>
                  <a:pt x="1062096" y="1687005"/>
                </a:lnTo>
                <a:cubicBezTo>
                  <a:pt x="1063959" y="1708781"/>
                  <a:pt x="1065825" y="1730556"/>
                  <a:pt x="1069362" y="1751968"/>
                </a:cubicBezTo>
                <a:cubicBezTo>
                  <a:pt x="1045220" y="1757980"/>
                  <a:pt x="1031539" y="1755608"/>
                  <a:pt x="1003990" y="1761118"/>
                </a:cubicBezTo>
                <a:lnTo>
                  <a:pt x="977851" y="1666486"/>
                </a:lnTo>
                <a:lnTo>
                  <a:pt x="971799" y="1667409"/>
                </a:lnTo>
                <a:lnTo>
                  <a:pt x="918886" y="1670081"/>
                </a:lnTo>
                <a:lnTo>
                  <a:pt x="917161" y="1705777"/>
                </a:lnTo>
                <a:cubicBezTo>
                  <a:pt x="915728" y="1726531"/>
                  <a:pt x="914298" y="1747286"/>
                  <a:pt x="914125" y="1768987"/>
                </a:cubicBezTo>
                <a:cubicBezTo>
                  <a:pt x="889310" y="1770785"/>
                  <a:pt x="874428" y="1770190"/>
                  <a:pt x="846343" y="1770912"/>
                </a:cubicBezTo>
                <a:lnTo>
                  <a:pt x="836304" y="1668595"/>
                </a:lnTo>
                <a:lnTo>
                  <a:pt x="812821" y="1667409"/>
                </a:lnTo>
                <a:lnTo>
                  <a:pt x="781557" y="1662638"/>
                </a:lnTo>
                <a:lnTo>
                  <a:pt x="771434" y="1699979"/>
                </a:lnTo>
                <a:cubicBezTo>
                  <a:pt x="765295" y="1719493"/>
                  <a:pt x="758888" y="1738602"/>
                  <a:pt x="753380" y="1758223"/>
                </a:cubicBezTo>
                <a:cubicBezTo>
                  <a:pt x="728695" y="1755120"/>
                  <a:pt x="714711" y="1755463"/>
                  <a:pt x="687030" y="1750664"/>
                </a:cubicBezTo>
                <a:lnTo>
                  <a:pt x="697702" y="1643856"/>
                </a:lnTo>
                <a:lnTo>
                  <a:pt x="643195" y="1626936"/>
                </a:lnTo>
                <a:lnTo>
                  <a:pt x="624731" y="1668052"/>
                </a:lnTo>
                <a:cubicBezTo>
                  <a:pt x="616322" y="1686158"/>
                  <a:pt x="607917" y="1704265"/>
                  <a:pt x="599505" y="1724271"/>
                </a:cubicBezTo>
                <a:cubicBezTo>
                  <a:pt x="575870" y="1716499"/>
                  <a:pt x="559099" y="1712467"/>
                  <a:pt x="532848" y="1702456"/>
                </a:cubicBezTo>
                <a:lnTo>
                  <a:pt x="564655" y="1596738"/>
                </a:lnTo>
                <a:lnTo>
                  <a:pt x="520212" y="1572615"/>
                </a:lnTo>
                <a:lnTo>
                  <a:pt x="492609" y="1609276"/>
                </a:lnTo>
                <a:cubicBezTo>
                  <a:pt x="480065" y="1625500"/>
                  <a:pt x="467524" y="1641727"/>
                  <a:pt x="454551" y="1659857"/>
                </a:cubicBezTo>
                <a:cubicBezTo>
                  <a:pt x="432447" y="1646570"/>
                  <a:pt x="419956" y="1638286"/>
                  <a:pt x="395717" y="1622146"/>
                </a:cubicBezTo>
                <a:lnTo>
                  <a:pt x="443113" y="1526669"/>
                </a:lnTo>
                <a:lnTo>
                  <a:pt x="403568" y="1494041"/>
                </a:lnTo>
                <a:lnTo>
                  <a:pt x="366157" y="1528059"/>
                </a:lnTo>
                <a:cubicBezTo>
                  <a:pt x="350809" y="1541662"/>
                  <a:pt x="335463" y="1555266"/>
                  <a:pt x="319337" y="1570661"/>
                </a:cubicBezTo>
                <a:cubicBezTo>
                  <a:pt x="300098" y="1553487"/>
                  <a:pt x="289370" y="1543020"/>
                  <a:pt x="268564" y="1522645"/>
                </a:cubicBezTo>
                <a:lnTo>
                  <a:pt x="335158" y="1434729"/>
                </a:lnTo>
                <a:lnTo>
                  <a:pt x="304840" y="1397984"/>
                </a:lnTo>
                <a:lnTo>
                  <a:pt x="261327" y="1424271"/>
                </a:lnTo>
                <a:cubicBezTo>
                  <a:pt x="243225" y="1434900"/>
                  <a:pt x="225125" y="1445532"/>
                  <a:pt x="205878" y="1457791"/>
                </a:cubicBezTo>
                <a:cubicBezTo>
                  <a:pt x="190299" y="1437235"/>
                  <a:pt x="181797" y="1424891"/>
                  <a:pt x="165325" y="1400876"/>
                </a:cubicBezTo>
                <a:lnTo>
                  <a:pt x="247444" y="1328296"/>
                </a:lnTo>
                <a:lnTo>
                  <a:pt x="223348" y="1283901"/>
                </a:lnTo>
                <a:lnTo>
                  <a:pt x="174393" y="1304217"/>
                </a:lnTo>
                <a:cubicBezTo>
                  <a:pt x="154905" y="1312020"/>
                  <a:pt x="135419" y="1319827"/>
                  <a:pt x="114555" y="1329071"/>
                </a:cubicBezTo>
                <a:cubicBezTo>
                  <a:pt x="102225" y="1306416"/>
                  <a:pt x="95665" y="1292940"/>
                  <a:pt x="82968" y="1266732"/>
                </a:cubicBezTo>
                <a:lnTo>
                  <a:pt x="179994" y="1204029"/>
                </a:lnTo>
                <a:lnTo>
                  <a:pt x="175960" y="1196598"/>
                </a:lnTo>
                <a:lnTo>
                  <a:pt x="164017" y="1158123"/>
                </a:lnTo>
                <a:lnTo>
                  <a:pt x="50014" y="1183545"/>
                </a:lnTo>
                <a:cubicBezTo>
                  <a:pt x="42231" y="1159641"/>
                  <a:pt x="38361" y="1145562"/>
                  <a:pt x="30896" y="1118168"/>
                </a:cubicBezTo>
                <a:lnTo>
                  <a:pt x="137668" y="1073239"/>
                </a:lnTo>
                <a:lnTo>
                  <a:pt x="130660" y="1050664"/>
                </a:lnTo>
                <a:lnTo>
                  <a:pt x="126893" y="1025981"/>
                </a:lnTo>
                <a:lnTo>
                  <a:pt x="11697" y="1031563"/>
                </a:lnTo>
                <a:cubicBezTo>
                  <a:pt x="8477" y="1006631"/>
                  <a:pt x="7690" y="989949"/>
                  <a:pt x="5429" y="961646"/>
                </a:cubicBezTo>
                <a:lnTo>
                  <a:pt x="117069" y="937622"/>
                </a:lnTo>
                <a:lnTo>
                  <a:pt x="114865" y="893983"/>
                </a:lnTo>
                <a:lnTo>
                  <a:pt x="115220" y="886941"/>
                </a:lnTo>
                <a:lnTo>
                  <a:pt x="0" y="872153"/>
                </a:lnTo>
                <a:cubicBezTo>
                  <a:pt x="1134" y="847564"/>
                  <a:pt x="3240" y="831350"/>
                  <a:pt x="5901" y="803680"/>
                </a:cubicBezTo>
                <a:lnTo>
                  <a:pt x="121101" y="799933"/>
                </a:lnTo>
                <a:lnTo>
                  <a:pt x="128492" y="751503"/>
                </a:lnTo>
                <a:lnTo>
                  <a:pt x="12138" y="714646"/>
                </a:lnTo>
                <a:cubicBezTo>
                  <a:pt x="17635" y="690653"/>
                  <a:pt x="22595" y="675073"/>
                  <a:pt x="30143" y="648319"/>
                </a:cubicBezTo>
                <a:lnTo>
                  <a:pt x="152666" y="666411"/>
                </a:lnTo>
                <a:lnTo>
                  <a:pt x="167249" y="619432"/>
                </a:lnTo>
                <a:lnTo>
                  <a:pt x="57622" y="559222"/>
                </a:lnTo>
                <a:cubicBezTo>
                  <a:pt x="68132" y="536965"/>
                  <a:pt x="75954" y="519396"/>
                  <a:pt x="89063" y="494884"/>
                </a:cubicBezTo>
                <a:lnTo>
                  <a:pt x="203593" y="540460"/>
                </a:lnTo>
                <a:lnTo>
                  <a:pt x="225777" y="499590"/>
                </a:lnTo>
                <a:lnTo>
                  <a:pt x="129164" y="421868"/>
                </a:lnTo>
                <a:cubicBezTo>
                  <a:pt x="143393" y="401783"/>
                  <a:pt x="154157" y="385847"/>
                  <a:pt x="171339" y="363995"/>
                </a:cubicBezTo>
                <a:lnTo>
                  <a:pt x="273927" y="427450"/>
                </a:lnTo>
                <a:lnTo>
                  <a:pt x="309966" y="383770"/>
                </a:lnTo>
                <a:lnTo>
                  <a:pt x="223773" y="295129"/>
                </a:lnTo>
                <a:cubicBezTo>
                  <a:pt x="240339" y="276924"/>
                  <a:pt x="252962" y="262416"/>
                  <a:pt x="272674" y="242816"/>
                </a:cubicBezTo>
                <a:lnTo>
                  <a:pt x="370468" y="321235"/>
                </a:lnTo>
                <a:lnTo>
                  <a:pt x="406297" y="291673"/>
                </a:lnTo>
                <a:lnTo>
                  <a:pt x="339550" y="184911"/>
                </a:lnTo>
                <a:cubicBezTo>
                  <a:pt x="359586" y="170613"/>
                  <a:pt x="374986" y="159096"/>
                  <a:pt x="398391" y="144098"/>
                </a:cubicBezTo>
                <a:lnTo>
                  <a:pt x="475842" y="239434"/>
                </a:lnTo>
                <a:lnTo>
                  <a:pt x="522388" y="214170"/>
                </a:lnTo>
                <a:lnTo>
                  <a:pt x="475528" y="99472"/>
                </a:lnTo>
                <a:cubicBezTo>
                  <a:pt x="497747" y="88898"/>
                  <a:pt x="514925" y="80272"/>
                  <a:pt x="540562" y="69530"/>
                </a:cubicBezTo>
                <a:lnTo>
                  <a:pt x="600283" y="174351"/>
                </a:lnTo>
                <a:lnTo>
                  <a:pt x="643650" y="160889"/>
                </a:lnTo>
                <a:lnTo>
                  <a:pt x="618279" y="41004"/>
                </a:lnTo>
                <a:cubicBezTo>
                  <a:pt x="642027" y="34562"/>
                  <a:pt x="660468" y="29137"/>
                  <a:pt x="687609" y="23140"/>
                </a:cubicBezTo>
                <a:lnTo>
                  <a:pt x="727004" y="135015"/>
                </a:lnTo>
                <a:lnTo>
                  <a:pt x="735628" y="132338"/>
                </a:lnTo>
                <a:lnTo>
                  <a:pt x="777511" y="125946"/>
                </a:lnTo>
                <a:lnTo>
                  <a:pt x="775508" y="6393"/>
                </a:lnTo>
                <a:cubicBezTo>
                  <a:pt x="800049" y="4596"/>
                  <a:pt x="819186" y="2787"/>
                  <a:pt x="846973" y="2073"/>
                </a:cubicBezTo>
                <a:lnTo>
                  <a:pt x="864105" y="117967"/>
                </a:lnTo>
                <a:lnTo>
                  <a:pt x="892310" y="116543"/>
                </a:lnTo>
                <a:lnTo>
                  <a:pt x="914569" y="117667"/>
                </a:lnTo>
                <a:close/>
              </a:path>
            </a:pathLst>
          </a:custGeom>
          <a:solidFill>
            <a:srgbClr val="2437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7" name="Picture 8" descr="LLP Group ǀ Fournisseur de solutions logicielles et de conseil">
            <a:extLst>
              <a:ext uri="{FF2B5EF4-FFF2-40B4-BE49-F238E27FC236}">
                <a16:creationId xmlns:a16="http://schemas.microsoft.com/office/drawing/2014/main" id="{1B7FCA42-32AB-B909-FD27-F5649AF0A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501" y="3090686"/>
            <a:ext cx="787146" cy="78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D12B458-647F-95B5-556E-4DCDDCB64D6E}"/>
              </a:ext>
            </a:extLst>
          </p:cNvPr>
          <p:cNvSpPr txBox="1"/>
          <p:nvPr/>
        </p:nvSpPr>
        <p:spPr>
          <a:xfrm>
            <a:off x="1185048" y="3952771"/>
            <a:ext cx="169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>
                <a:solidFill>
                  <a:schemeClr val="tx2"/>
                </a:solidFill>
                <a:latin typeface="+mj-lt"/>
              </a:rPr>
              <a:t>Business </a:t>
            </a:r>
            <a:r>
              <a:rPr lang="fr-BE" err="1">
                <a:solidFill>
                  <a:schemeClr val="tx2"/>
                </a:solidFill>
                <a:latin typeface="+mj-lt"/>
              </a:rPr>
              <a:t>Criteria</a:t>
            </a:r>
            <a:r>
              <a:rPr lang="fr-BE">
                <a:solidFill>
                  <a:schemeClr val="tx2"/>
                </a:solidFill>
                <a:latin typeface="+mj-lt"/>
              </a:rPr>
              <a:t> 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49" name="Freeform 92">
            <a:extLst>
              <a:ext uri="{FF2B5EF4-FFF2-40B4-BE49-F238E27FC236}">
                <a16:creationId xmlns:a16="http://schemas.microsoft.com/office/drawing/2014/main" id="{29C6F156-153C-128B-A829-C0F510AAA660}"/>
              </a:ext>
            </a:extLst>
          </p:cNvPr>
          <p:cNvSpPr/>
          <p:nvPr/>
        </p:nvSpPr>
        <p:spPr>
          <a:xfrm>
            <a:off x="3826144" y="1207219"/>
            <a:ext cx="1015354" cy="1015664"/>
          </a:xfrm>
          <a:custGeom>
            <a:avLst/>
            <a:gdLst>
              <a:gd name="connsiteX0" fmla="*/ 892310 w 1770372"/>
              <a:gd name="connsiteY0" fmla="*/ 381339 h 1770912"/>
              <a:gd name="connsiteX1" fmla="*/ 379661 w 1770372"/>
              <a:gd name="connsiteY1" fmla="*/ 893983 h 1770912"/>
              <a:gd name="connsiteX2" fmla="*/ 892310 w 1770372"/>
              <a:gd name="connsiteY2" fmla="*/ 1406627 h 1770912"/>
              <a:gd name="connsiteX3" fmla="*/ 1404959 w 1770372"/>
              <a:gd name="connsiteY3" fmla="*/ 893983 h 1770912"/>
              <a:gd name="connsiteX4" fmla="*/ 892310 w 1770372"/>
              <a:gd name="connsiteY4" fmla="*/ 381339 h 1770912"/>
              <a:gd name="connsiteX5" fmla="*/ 935588 w 1770372"/>
              <a:gd name="connsiteY5" fmla="*/ 0 h 1770912"/>
              <a:gd name="connsiteX6" fmla="*/ 1006550 w 1770372"/>
              <a:gd name="connsiteY6" fmla="*/ 9504 h 1770912"/>
              <a:gd name="connsiteX7" fmla="*/ 1001144 w 1770372"/>
              <a:gd name="connsiteY7" fmla="*/ 125035 h 1770912"/>
              <a:gd name="connsiteX8" fmla="*/ 1048993 w 1770372"/>
              <a:gd name="connsiteY8" fmla="*/ 132338 h 1770912"/>
              <a:gd name="connsiteX9" fmla="*/ 1053439 w 1770372"/>
              <a:gd name="connsiteY9" fmla="*/ 133718 h 1770912"/>
              <a:gd name="connsiteX10" fmla="*/ 1090142 w 1770372"/>
              <a:gd name="connsiteY10" fmla="*/ 24212 h 1770912"/>
              <a:gd name="connsiteX11" fmla="*/ 1158953 w 1770372"/>
              <a:gd name="connsiteY11" fmla="*/ 43982 h 1770912"/>
              <a:gd name="connsiteX12" fmla="*/ 1136341 w 1770372"/>
              <a:gd name="connsiteY12" fmla="*/ 159452 h 1770912"/>
              <a:gd name="connsiteX13" fmla="*/ 1184911 w 1770372"/>
              <a:gd name="connsiteY13" fmla="*/ 174529 h 1770912"/>
              <a:gd name="connsiteX14" fmla="*/ 1239430 w 1770372"/>
              <a:gd name="connsiteY14" fmla="*/ 76724 h 1770912"/>
              <a:gd name="connsiteX15" fmla="*/ 1303427 w 1770372"/>
              <a:gd name="connsiteY15" fmla="*/ 108823 h 1770912"/>
              <a:gd name="connsiteX16" fmla="*/ 1261656 w 1770372"/>
              <a:gd name="connsiteY16" fmla="*/ 213857 h 1770912"/>
              <a:gd name="connsiteX17" fmla="*/ 1307894 w 1770372"/>
              <a:gd name="connsiteY17" fmla="*/ 238954 h 1770912"/>
              <a:gd name="connsiteX18" fmla="*/ 1338165 w 1770372"/>
              <a:gd name="connsiteY18" fmla="*/ 200989 h 1770912"/>
              <a:gd name="connsiteX19" fmla="*/ 1380802 w 1770372"/>
              <a:gd name="connsiteY19" fmla="*/ 152491 h 1770912"/>
              <a:gd name="connsiteX20" fmla="*/ 1434919 w 1770372"/>
              <a:gd name="connsiteY20" fmla="*/ 193410 h 1770912"/>
              <a:gd name="connsiteX21" fmla="*/ 1375856 w 1770372"/>
              <a:gd name="connsiteY21" fmla="*/ 289638 h 1770912"/>
              <a:gd name="connsiteX22" fmla="*/ 1415493 w 1770372"/>
              <a:gd name="connsiteY22" fmla="*/ 322341 h 1770912"/>
              <a:gd name="connsiteX23" fmla="*/ 1451984 w 1770372"/>
              <a:gd name="connsiteY23" fmla="*/ 291477 h 1770912"/>
              <a:gd name="connsiteX24" fmla="*/ 1503235 w 1770372"/>
              <a:gd name="connsiteY24" fmla="*/ 252192 h 1770912"/>
              <a:gd name="connsiteX25" fmla="*/ 1548366 w 1770372"/>
              <a:gd name="connsiteY25" fmla="*/ 302850 h 1770912"/>
              <a:gd name="connsiteX26" fmla="*/ 1474140 w 1770372"/>
              <a:gd name="connsiteY26" fmla="*/ 383148 h 1770912"/>
              <a:gd name="connsiteX27" fmla="*/ 1510627 w 1770372"/>
              <a:gd name="connsiteY27" fmla="*/ 427369 h 1770912"/>
              <a:gd name="connsiteX28" fmla="*/ 1608057 w 1770372"/>
              <a:gd name="connsiteY28" fmla="*/ 374007 h 1770912"/>
              <a:gd name="connsiteX29" fmla="*/ 1643552 w 1770372"/>
              <a:gd name="connsiteY29" fmla="*/ 431826 h 1770912"/>
              <a:gd name="connsiteX30" fmla="*/ 1557419 w 1770372"/>
              <a:gd name="connsiteY30" fmla="*/ 496964 h 1770912"/>
              <a:gd name="connsiteX31" fmla="*/ 1584338 w 1770372"/>
              <a:gd name="connsiteY31" fmla="*/ 546559 h 1770912"/>
              <a:gd name="connsiteX32" fmla="*/ 1686630 w 1770372"/>
              <a:gd name="connsiteY32" fmla="*/ 511654 h 1770912"/>
              <a:gd name="connsiteX33" fmla="*/ 1711690 w 1770372"/>
              <a:gd name="connsiteY33" fmla="*/ 574702 h 1770912"/>
              <a:gd name="connsiteX34" fmla="*/ 1618390 w 1770372"/>
              <a:gd name="connsiteY34" fmla="*/ 622713 h 1770912"/>
              <a:gd name="connsiteX35" fmla="*/ 1635177 w 1770372"/>
              <a:gd name="connsiteY35" fmla="*/ 676792 h 1770912"/>
              <a:gd name="connsiteX36" fmla="*/ 1744119 w 1770372"/>
              <a:gd name="connsiteY36" fmla="*/ 660713 h 1770912"/>
              <a:gd name="connsiteX37" fmla="*/ 1757334 w 1770372"/>
              <a:gd name="connsiteY37" fmla="*/ 727259 h 1770912"/>
              <a:gd name="connsiteX38" fmla="*/ 1657044 w 1770372"/>
              <a:gd name="connsiteY38" fmla="*/ 757509 h 1770912"/>
              <a:gd name="connsiteX39" fmla="*/ 1665098 w 1770372"/>
              <a:gd name="connsiteY39" fmla="*/ 810278 h 1770912"/>
              <a:gd name="connsiteX40" fmla="*/ 1704470 w 1770372"/>
              <a:gd name="connsiteY40" fmla="*/ 810686 h 1770912"/>
              <a:gd name="connsiteX41" fmla="*/ 1768963 w 1770372"/>
              <a:gd name="connsiteY41" fmla="*/ 814612 h 1770912"/>
              <a:gd name="connsiteX42" fmla="*/ 1770372 w 1770372"/>
              <a:gd name="connsiteY42" fmla="*/ 885873 h 1770912"/>
              <a:gd name="connsiteX43" fmla="*/ 1669559 w 1770372"/>
              <a:gd name="connsiteY43" fmla="*/ 897871 h 1770912"/>
              <a:gd name="connsiteX44" fmla="*/ 1666806 w 1770372"/>
              <a:gd name="connsiteY44" fmla="*/ 952397 h 1770912"/>
              <a:gd name="connsiteX45" fmla="*/ 1703117 w 1770372"/>
              <a:gd name="connsiteY45" fmla="*/ 958438 h 1770912"/>
              <a:gd name="connsiteX46" fmla="*/ 1766238 w 1770372"/>
              <a:gd name="connsiteY46" fmla="*/ 972243 h 1770912"/>
              <a:gd name="connsiteX47" fmla="*/ 1756663 w 1770372"/>
              <a:gd name="connsiteY47" fmla="*/ 1042871 h 1770912"/>
              <a:gd name="connsiteX48" fmla="*/ 1655705 w 1770372"/>
              <a:gd name="connsiteY48" fmla="*/ 1039230 h 1770912"/>
              <a:gd name="connsiteX49" fmla="*/ 1653960 w 1770372"/>
              <a:gd name="connsiteY49" fmla="*/ 1050664 h 1770912"/>
              <a:gd name="connsiteX50" fmla="*/ 1641373 w 1770372"/>
              <a:gd name="connsiteY50" fmla="*/ 1091212 h 1770912"/>
              <a:gd name="connsiteX51" fmla="*/ 1676858 w 1770372"/>
              <a:gd name="connsiteY51" fmla="*/ 1104554 h 1770912"/>
              <a:gd name="connsiteX52" fmla="*/ 1736114 w 1770372"/>
              <a:gd name="connsiteY52" fmla="*/ 1130315 h 1770912"/>
              <a:gd name="connsiteX53" fmla="*/ 1713050 w 1770372"/>
              <a:gd name="connsiteY53" fmla="*/ 1197755 h 1770912"/>
              <a:gd name="connsiteX54" fmla="*/ 1615423 w 1770372"/>
              <a:gd name="connsiteY54" fmla="*/ 1174811 h 1770912"/>
              <a:gd name="connsiteX55" fmla="*/ 1608660 w 1770372"/>
              <a:gd name="connsiteY55" fmla="*/ 1196598 h 1770912"/>
              <a:gd name="connsiteX56" fmla="*/ 1592688 w 1770372"/>
              <a:gd name="connsiteY56" fmla="*/ 1226022 h 1770912"/>
              <a:gd name="connsiteX57" fmla="*/ 1624006 w 1770372"/>
              <a:gd name="connsiteY57" fmla="*/ 1244310 h 1770912"/>
              <a:gd name="connsiteX58" fmla="*/ 1678088 w 1770372"/>
              <a:gd name="connsiteY58" fmla="*/ 1279664 h 1770912"/>
              <a:gd name="connsiteX59" fmla="*/ 1644017 w 1770372"/>
              <a:gd name="connsiteY59" fmla="*/ 1342268 h 1770912"/>
              <a:gd name="connsiteX60" fmla="*/ 1550936 w 1770372"/>
              <a:gd name="connsiteY60" fmla="*/ 1302945 h 1770912"/>
              <a:gd name="connsiteX61" fmla="*/ 1536980 w 1770372"/>
              <a:gd name="connsiteY61" fmla="*/ 1328657 h 1770912"/>
              <a:gd name="connsiteX62" fmla="*/ 1524566 w 1770372"/>
              <a:gd name="connsiteY62" fmla="*/ 1343702 h 1770912"/>
              <a:gd name="connsiteX63" fmla="*/ 1555537 w 1770372"/>
              <a:gd name="connsiteY63" fmla="*/ 1371824 h 1770912"/>
              <a:gd name="connsiteX64" fmla="*/ 1601122 w 1770372"/>
              <a:gd name="connsiteY64" fmla="*/ 1417615 h 1770912"/>
              <a:gd name="connsiteX65" fmla="*/ 1554820 w 1770372"/>
              <a:gd name="connsiteY65" fmla="*/ 1471802 h 1770912"/>
              <a:gd name="connsiteX66" fmla="*/ 1468489 w 1770372"/>
              <a:gd name="connsiteY66" fmla="*/ 1411668 h 1770912"/>
              <a:gd name="connsiteX67" fmla="*/ 1442047 w 1770372"/>
              <a:gd name="connsiteY67" fmla="*/ 1443716 h 1770912"/>
              <a:gd name="connsiteX68" fmla="*/ 1429347 w 1770372"/>
              <a:gd name="connsiteY68" fmla="*/ 1454194 h 1770912"/>
              <a:gd name="connsiteX69" fmla="*/ 1451799 w 1770372"/>
              <a:gd name="connsiteY69" fmla="*/ 1481865 h 1770912"/>
              <a:gd name="connsiteX70" fmla="*/ 1489929 w 1770372"/>
              <a:gd name="connsiteY70" fmla="*/ 1534027 h 1770912"/>
              <a:gd name="connsiteX71" fmla="*/ 1435958 w 1770372"/>
              <a:gd name="connsiteY71" fmla="*/ 1580584 h 1770912"/>
              <a:gd name="connsiteX72" fmla="*/ 1361727 w 1770372"/>
              <a:gd name="connsiteY72" fmla="*/ 1509986 h 1770912"/>
              <a:gd name="connsiteX73" fmla="*/ 1326987 w 1770372"/>
              <a:gd name="connsiteY73" fmla="*/ 1538648 h 1770912"/>
              <a:gd name="connsiteX74" fmla="*/ 1320802 w 1770372"/>
              <a:gd name="connsiteY74" fmla="*/ 1542006 h 1770912"/>
              <a:gd name="connsiteX75" fmla="*/ 1335580 w 1770372"/>
              <a:gd name="connsiteY75" fmla="*/ 1575339 h 1770912"/>
              <a:gd name="connsiteX76" fmla="*/ 1361291 w 1770372"/>
              <a:gd name="connsiteY76" fmla="*/ 1636383 h 1770912"/>
              <a:gd name="connsiteX77" fmla="*/ 1301018 w 1770372"/>
              <a:gd name="connsiteY77" fmla="*/ 1666530 h 1770912"/>
              <a:gd name="connsiteX78" fmla="*/ 1245641 w 1770372"/>
              <a:gd name="connsiteY78" fmla="*/ 1582801 h 1770912"/>
              <a:gd name="connsiteX79" fmla="*/ 1194927 w 1770372"/>
              <a:gd name="connsiteY79" fmla="*/ 1610328 h 1770912"/>
              <a:gd name="connsiteX80" fmla="*/ 1192682 w 1770372"/>
              <a:gd name="connsiteY80" fmla="*/ 1611025 h 1770912"/>
              <a:gd name="connsiteX81" fmla="*/ 1202337 w 1770372"/>
              <a:gd name="connsiteY81" fmla="*/ 1642546 h 1770912"/>
              <a:gd name="connsiteX82" fmla="*/ 1220551 w 1770372"/>
              <a:gd name="connsiteY82" fmla="*/ 1706230 h 1770912"/>
              <a:gd name="connsiteX83" fmla="*/ 1157100 w 1770372"/>
              <a:gd name="connsiteY83" fmla="*/ 1728940 h 1770912"/>
              <a:gd name="connsiteX84" fmla="*/ 1110783 w 1770372"/>
              <a:gd name="connsiteY84" fmla="*/ 1636448 h 1770912"/>
              <a:gd name="connsiteX85" fmla="*/ 1058274 w 1770372"/>
              <a:gd name="connsiteY85" fmla="*/ 1652747 h 1770912"/>
              <a:gd name="connsiteX86" fmla="*/ 1062096 w 1770372"/>
              <a:gd name="connsiteY86" fmla="*/ 1687005 h 1770912"/>
              <a:gd name="connsiteX87" fmla="*/ 1069362 w 1770372"/>
              <a:gd name="connsiteY87" fmla="*/ 1751968 h 1770912"/>
              <a:gd name="connsiteX88" fmla="*/ 1003990 w 1770372"/>
              <a:gd name="connsiteY88" fmla="*/ 1761118 h 1770912"/>
              <a:gd name="connsiteX89" fmla="*/ 977851 w 1770372"/>
              <a:gd name="connsiteY89" fmla="*/ 1666486 h 1770912"/>
              <a:gd name="connsiteX90" fmla="*/ 971799 w 1770372"/>
              <a:gd name="connsiteY90" fmla="*/ 1667409 h 1770912"/>
              <a:gd name="connsiteX91" fmla="*/ 918886 w 1770372"/>
              <a:gd name="connsiteY91" fmla="*/ 1670081 h 1770912"/>
              <a:gd name="connsiteX92" fmla="*/ 917161 w 1770372"/>
              <a:gd name="connsiteY92" fmla="*/ 1705777 h 1770912"/>
              <a:gd name="connsiteX93" fmla="*/ 914125 w 1770372"/>
              <a:gd name="connsiteY93" fmla="*/ 1768987 h 1770912"/>
              <a:gd name="connsiteX94" fmla="*/ 846343 w 1770372"/>
              <a:gd name="connsiteY94" fmla="*/ 1770912 h 1770912"/>
              <a:gd name="connsiteX95" fmla="*/ 836304 w 1770372"/>
              <a:gd name="connsiteY95" fmla="*/ 1668595 h 1770912"/>
              <a:gd name="connsiteX96" fmla="*/ 812821 w 1770372"/>
              <a:gd name="connsiteY96" fmla="*/ 1667409 h 1770912"/>
              <a:gd name="connsiteX97" fmla="*/ 781557 w 1770372"/>
              <a:gd name="connsiteY97" fmla="*/ 1662638 h 1770912"/>
              <a:gd name="connsiteX98" fmla="*/ 771434 w 1770372"/>
              <a:gd name="connsiteY98" fmla="*/ 1699979 h 1770912"/>
              <a:gd name="connsiteX99" fmla="*/ 753380 w 1770372"/>
              <a:gd name="connsiteY99" fmla="*/ 1758223 h 1770912"/>
              <a:gd name="connsiteX100" fmla="*/ 687030 w 1770372"/>
              <a:gd name="connsiteY100" fmla="*/ 1750664 h 1770912"/>
              <a:gd name="connsiteX101" fmla="*/ 697702 w 1770372"/>
              <a:gd name="connsiteY101" fmla="*/ 1643856 h 1770912"/>
              <a:gd name="connsiteX102" fmla="*/ 643195 w 1770372"/>
              <a:gd name="connsiteY102" fmla="*/ 1626936 h 1770912"/>
              <a:gd name="connsiteX103" fmla="*/ 624731 w 1770372"/>
              <a:gd name="connsiteY103" fmla="*/ 1668052 h 1770912"/>
              <a:gd name="connsiteX104" fmla="*/ 599505 w 1770372"/>
              <a:gd name="connsiteY104" fmla="*/ 1724271 h 1770912"/>
              <a:gd name="connsiteX105" fmla="*/ 532848 w 1770372"/>
              <a:gd name="connsiteY105" fmla="*/ 1702456 h 1770912"/>
              <a:gd name="connsiteX106" fmla="*/ 564655 w 1770372"/>
              <a:gd name="connsiteY106" fmla="*/ 1596738 h 1770912"/>
              <a:gd name="connsiteX107" fmla="*/ 520212 w 1770372"/>
              <a:gd name="connsiteY107" fmla="*/ 1572615 h 1770912"/>
              <a:gd name="connsiteX108" fmla="*/ 492609 w 1770372"/>
              <a:gd name="connsiteY108" fmla="*/ 1609276 h 1770912"/>
              <a:gd name="connsiteX109" fmla="*/ 454551 w 1770372"/>
              <a:gd name="connsiteY109" fmla="*/ 1659857 h 1770912"/>
              <a:gd name="connsiteX110" fmla="*/ 395717 w 1770372"/>
              <a:gd name="connsiteY110" fmla="*/ 1622146 h 1770912"/>
              <a:gd name="connsiteX111" fmla="*/ 443113 w 1770372"/>
              <a:gd name="connsiteY111" fmla="*/ 1526669 h 1770912"/>
              <a:gd name="connsiteX112" fmla="*/ 403568 w 1770372"/>
              <a:gd name="connsiteY112" fmla="*/ 1494041 h 1770912"/>
              <a:gd name="connsiteX113" fmla="*/ 366157 w 1770372"/>
              <a:gd name="connsiteY113" fmla="*/ 1528059 h 1770912"/>
              <a:gd name="connsiteX114" fmla="*/ 319337 w 1770372"/>
              <a:gd name="connsiteY114" fmla="*/ 1570661 h 1770912"/>
              <a:gd name="connsiteX115" fmla="*/ 268564 w 1770372"/>
              <a:gd name="connsiteY115" fmla="*/ 1522645 h 1770912"/>
              <a:gd name="connsiteX116" fmla="*/ 335158 w 1770372"/>
              <a:gd name="connsiteY116" fmla="*/ 1434729 h 1770912"/>
              <a:gd name="connsiteX117" fmla="*/ 304840 w 1770372"/>
              <a:gd name="connsiteY117" fmla="*/ 1397984 h 1770912"/>
              <a:gd name="connsiteX118" fmla="*/ 261327 w 1770372"/>
              <a:gd name="connsiteY118" fmla="*/ 1424271 h 1770912"/>
              <a:gd name="connsiteX119" fmla="*/ 205878 w 1770372"/>
              <a:gd name="connsiteY119" fmla="*/ 1457791 h 1770912"/>
              <a:gd name="connsiteX120" fmla="*/ 165325 w 1770372"/>
              <a:gd name="connsiteY120" fmla="*/ 1400876 h 1770912"/>
              <a:gd name="connsiteX121" fmla="*/ 247444 w 1770372"/>
              <a:gd name="connsiteY121" fmla="*/ 1328296 h 1770912"/>
              <a:gd name="connsiteX122" fmla="*/ 223348 w 1770372"/>
              <a:gd name="connsiteY122" fmla="*/ 1283901 h 1770912"/>
              <a:gd name="connsiteX123" fmla="*/ 174393 w 1770372"/>
              <a:gd name="connsiteY123" fmla="*/ 1304217 h 1770912"/>
              <a:gd name="connsiteX124" fmla="*/ 114555 w 1770372"/>
              <a:gd name="connsiteY124" fmla="*/ 1329071 h 1770912"/>
              <a:gd name="connsiteX125" fmla="*/ 82968 w 1770372"/>
              <a:gd name="connsiteY125" fmla="*/ 1266732 h 1770912"/>
              <a:gd name="connsiteX126" fmla="*/ 179994 w 1770372"/>
              <a:gd name="connsiteY126" fmla="*/ 1204029 h 1770912"/>
              <a:gd name="connsiteX127" fmla="*/ 175960 w 1770372"/>
              <a:gd name="connsiteY127" fmla="*/ 1196598 h 1770912"/>
              <a:gd name="connsiteX128" fmla="*/ 164017 w 1770372"/>
              <a:gd name="connsiteY128" fmla="*/ 1158123 h 1770912"/>
              <a:gd name="connsiteX129" fmla="*/ 50014 w 1770372"/>
              <a:gd name="connsiteY129" fmla="*/ 1183545 h 1770912"/>
              <a:gd name="connsiteX130" fmla="*/ 30896 w 1770372"/>
              <a:gd name="connsiteY130" fmla="*/ 1118168 h 1770912"/>
              <a:gd name="connsiteX131" fmla="*/ 137668 w 1770372"/>
              <a:gd name="connsiteY131" fmla="*/ 1073239 h 1770912"/>
              <a:gd name="connsiteX132" fmla="*/ 130660 w 1770372"/>
              <a:gd name="connsiteY132" fmla="*/ 1050664 h 1770912"/>
              <a:gd name="connsiteX133" fmla="*/ 126893 w 1770372"/>
              <a:gd name="connsiteY133" fmla="*/ 1025981 h 1770912"/>
              <a:gd name="connsiteX134" fmla="*/ 11697 w 1770372"/>
              <a:gd name="connsiteY134" fmla="*/ 1031563 h 1770912"/>
              <a:gd name="connsiteX135" fmla="*/ 5429 w 1770372"/>
              <a:gd name="connsiteY135" fmla="*/ 961646 h 1770912"/>
              <a:gd name="connsiteX136" fmla="*/ 117069 w 1770372"/>
              <a:gd name="connsiteY136" fmla="*/ 937622 h 1770912"/>
              <a:gd name="connsiteX137" fmla="*/ 114865 w 1770372"/>
              <a:gd name="connsiteY137" fmla="*/ 893983 h 1770912"/>
              <a:gd name="connsiteX138" fmla="*/ 115220 w 1770372"/>
              <a:gd name="connsiteY138" fmla="*/ 886941 h 1770912"/>
              <a:gd name="connsiteX139" fmla="*/ 0 w 1770372"/>
              <a:gd name="connsiteY139" fmla="*/ 872153 h 1770912"/>
              <a:gd name="connsiteX140" fmla="*/ 5901 w 1770372"/>
              <a:gd name="connsiteY140" fmla="*/ 803680 h 1770912"/>
              <a:gd name="connsiteX141" fmla="*/ 121101 w 1770372"/>
              <a:gd name="connsiteY141" fmla="*/ 799933 h 1770912"/>
              <a:gd name="connsiteX142" fmla="*/ 128492 w 1770372"/>
              <a:gd name="connsiteY142" fmla="*/ 751503 h 1770912"/>
              <a:gd name="connsiteX143" fmla="*/ 12138 w 1770372"/>
              <a:gd name="connsiteY143" fmla="*/ 714646 h 1770912"/>
              <a:gd name="connsiteX144" fmla="*/ 30143 w 1770372"/>
              <a:gd name="connsiteY144" fmla="*/ 648319 h 1770912"/>
              <a:gd name="connsiteX145" fmla="*/ 152666 w 1770372"/>
              <a:gd name="connsiteY145" fmla="*/ 666411 h 1770912"/>
              <a:gd name="connsiteX146" fmla="*/ 167249 w 1770372"/>
              <a:gd name="connsiteY146" fmla="*/ 619432 h 1770912"/>
              <a:gd name="connsiteX147" fmla="*/ 57622 w 1770372"/>
              <a:gd name="connsiteY147" fmla="*/ 559222 h 1770912"/>
              <a:gd name="connsiteX148" fmla="*/ 89063 w 1770372"/>
              <a:gd name="connsiteY148" fmla="*/ 494884 h 1770912"/>
              <a:gd name="connsiteX149" fmla="*/ 203593 w 1770372"/>
              <a:gd name="connsiteY149" fmla="*/ 540460 h 1770912"/>
              <a:gd name="connsiteX150" fmla="*/ 225777 w 1770372"/>
              <a:gd name="connsiteY150" fmla="*/ 499590 h 1770912"/>
              <a:gd name="connsiteX151" fmla="*/ 129164 w 1770372"/>
              <a:gd name="connsiteY151" fmla="*/ 421868 h 1770912"/>
              <a:gd name="connsiteX152" fmla="*/ 171339 w 1770372"/>
              <a:gd name="connsiteY152" fmla="*/ 363995 h 1770912"/>
              <a:gd name="connsiteX153" fmla="*/ 273927 w 1770372"/>
              <a:gd name="connsiteY153" fmla="*/ 427450 h 1770912"/>
              <a:gd name="connsiteX154" fmla="*/ 309966 w 1770372"/>
              <a:gd name="connsiteY154" fmla="*/ 383770 h 1770912"/>
              <a:gd name="connsiteX155" fmla="*/ 223773 w 1770372"/>
              <a:gd name="connsiteY155" fmla="*/ 295129 h 1770912"/>
              <a:gd name="connsiteX156" fmla="*/ 272674 w 1770372"/>
              <a:gd name="connsiteY156" fmla="*/ 242816 h 1770912"/>
              <a:gd name="connsiteX157" fmla="*/ 370468 w 1770372"/>
              <a:gd name="connsiteY157" fmla="*/ 321235 h 1770912"/>
              <a:gd name="connsiteX158" fmla="*/ 406297 w 1770372"/>
              <a:gd name="connsiteY158" fmla="*/ 291673 h 1770912"/>
              <a:gd name="connsiteX159" fmla="*/ 339550 w 1770372"/>
              <a:gd name="connsiteY159" fmla="*/ 184911 h 1770912"/>
              <a:gd name="connsiteX160" fmla="*/ 398391 w 1770372"/>
              <a:gd name="connsiteY160" fmla="*/ 144098 h 1770912"/>
              <a:gd name="connsiteX161" fmla="*/ 475842 w 1770372"/>
              <a:gd name="connsiteY161" fmla="*/ 239434 h 1770912"/>
              <a:gd name="connsiteX162" fmla="*/ 522388 w 1770372"/>
              <a:gd name="connsiteY162" fmla="*/ 214170 h 1770912"/>
              <a:gd name="connsiteX163" fmla="*/ 475528 w 1770372"/>
              <a:gd name="connsiteY163" fmla="*/ 99472 h 1770912"/>
              <a:gd name="connsiteX164" fmla="*/ 540562 w 1770372"/>
              <a:gd name="connsiteY164" fmla="*/ 69530 h 1770912"/>
              <a:gd name="connsiteX165" fmla="*/ 600283 w 1770372"/>
              <a:gd name="connsiteY165" fmla="*/ 174351 h 1770912"/>
              <a:gd name="connsiteX166" fmla="*/ 643650 w 1770372"/>
              <a:gd name="connsiteY166" fmla="*/ 160889 h 1770912"/>
              <a:gd name="connsiteX167" fmla="*/ 618279 w 1770372"/>
              <a:gd name="connsiteY167" fmla="*/ 41004 h 1770912"/>
              <a:gd name="connsiteX168" fmla="*/ 687609 w 1770372"/>
              <a:gd name="connsiteY168" fmla="*/ 23140 h 1770912"/>
              <a:gd name="connsiteX169" fmla="*/ 727004 w 1770372"/>
              <a:gd name="connsiteY169" fmla="*/ 135015 h 1770912"/>
              <a:gd name="connsiteX170" fmla="*/ 735628 w 1770372"/>
              <a:gd name="connsiteY170" fmla="*/ 132338 h 1770912"/>
              <a:gd name="connsiteX171" fmla="*/ 777511 w 1770372"/>
              <a:gd name="connsiteY171" fmla="*/ 125946 h 1770912"/>
              <a:gd name="connsiteX172" fmla="*/ 775508 w 1770372"/>
              <a:gd name="connsiteY172" fmla="*/ 6393 h 1770912"/>
              <a:gd name="connsiteX173" fmla="*/ 846973 w 1770372"/>
              <a:gd name="connsiteY173" fmla="*/ 2073 h 1770912"/>
              <a:gd name="connsiteX174" fmla="*/ 864105 w 1770372"/>
              <a:gd name="connsiteY174" fmla="*/ 117967 h 1770912"/>
              <a:gd name="connsiteX175" fmla="*/ 892310 w 1770372"/>
              <a:gd name="connsiteY175" fmla="*/ 116543 h 1770912"/>
              <a:gd name="connsiteX176" fmla="*/ 914569 w 1770372"/>
              <a:gd name="connsiteY176" fmla="*/ 117667 h 177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770372" h="1770912">
                <a:moveTo>
                  <a:pt x="892310" y="381339"/>
                </a:moveTo>
                <a:cubicBezTo>
                  <a:pt x="609182" y="381339"/>
                  <a:pt x="379661" y="610858"/>
                  <a:pt x="379661" y="893983"/>
                </a:cubicBezTo>
                <a:cubicBezTo>
                  <a:pt x="379661" y="1177108"/>
                  <a:pt x="609182" y="1406627"/>
                  <a:pt x="892310" y="1406627"/>
                </a:cubicBezTo>
                <a:cubicBezTo>
                  <a:pt x="1175438" y="1406627"/>
                  <a:pt x="1404959" y="1177108"/>
                  <a:pt x="1404959" y="893983"/>
                </a:cubicBezTo>
                <a:cubicBezTo>
                  <a:pt x="1404959" y="610858"/>
                  <a:pt x="1175438" y="381339"/>
                  <a:pt x="892310" y="381339"/>
                </a:cubicBezTo>
                <a:close/>
                <a:moveTo>
                  <a:pt x="935588" y="0"/>
                </a:moveTo>
                <a:cubicBezTo>
                  <a:pt x="960017" y="2957"/>
                  <a:pt x="979144" y="4861"/>
                  <a:pt x="1006550" y="9504"/>
                </a:cubicBezTo>
                <a:lnTo>
                  <a:pt x="1001144" y="125035"/>
                </a:lnTo>
                <a:lnTo>
                  <a:pt x="1048993" y="132338"/>
                </a:lnTo>
                <a:lnTo>
                  <a:pt x="1053439" y="133718"/>
                </a:lnTo>
                <a:lnTo>
                  <a:pt x="1090142" y="24212"/>
                </a:lnTo>
                <a:cubicBezTo>
                  <a:pt x="1113876" y="30706"/>
                  <a:pt x="1132520" y="35384"/>
                  <a:pt x="1158953" y="43982"/>
                </a:cubicBezTo>
                <a:lnTo>
                  <a:pt x="1136341" y="159452"/>
                </a:lnTo>
                <a:lnTo>
                  <a:pt x="1184911" y="174529"/>
                </a:lnTo>
                <a:lnTo>
                  <a:pt x="1239430" y="76724"/>
                </a:lnTo>
                <a:cubicBezTo>
                  <a:pt x="1261564" y="87476"/>
                  <a:pt x="1279028" y="95506"/>
                  <a:pt x="1303427" y="108823"/>
                </a:cubicBezTo>
                <a:lnTo>
                  <a:pt x="1261656" y="213857"/>
                </a:lnTo>
                <a:lnTo>
                  <a:pt x="1307894" y="238954"/>
                </a:lnTo>
                <a:lnTo>
                  <a:pt x="1338165" y="200989"/>
                </a:lnTo>
                <a:cubicBezTo>
                  <a:pt x="1352497" y="184285"/>
                  <a:pt x="1367087" y="168085"/>
                  <a:pt x="1380802" y="152491"/>
                </a:cubicBezTo>
                <a:cubicBezTo>
                  <a:pt x="1401124" y="164675"/>
                  <a:pt x="1412680" y="178549"/>
                  <a:pt x="1434919" y="193410"/>
                </a:cubicBezTo>
                <a:lnTo>
                  <a:pt x="1375856" y="289638"/>
                </a:lnTo>
                <a:lnTo>
                  <a:pt x="1415493" y="322341"/>
                </a:lnTo>
                <a:lnTo>
                  <a:pt x="1451984" y="291477"/>
                </a:lnTo>
                <a:cubicBezTo>
                  <a:pt x="1469290" y="277877"/>
                  <a:pt x="1486750" y="264822"/>
                  <a:pt x="1503235" y="252192"/>
                </a:cubicBezTo>
                <a:cubicBezTo>
                  <a:pt x="1520801" y="268094"/>
                  <a:pt x="1529440" y="283949"/>
                  <a:pt x="1548366" y="302850"/>
                </a:cubicBezTo>
                <a:lnTo>
                  <a:pt x="1474140" y="383148"/>
                </a:lnTo>
                <a:lnTo>
                  <a:pt x="1510627" y="427369"/>
                </a:lnTo>
                <a:lnTo>
                  <a:pt x="1608057" y="374007"/>
                </a:lnTo>
                <a:cubicBezTo>
                  <a:pt x="1622545" y="392756"/>
                  <a:pt x="1628254" y="409885"/>
                  <a:pt x="1643552" y="431826"/>
                </a:cubicBezTo>
                <a:lnTo>
                  <a:pt x="1557419" y="496964"/>
                </a:lnTo>
                <a:lnTo>
                  <a:pt x="1584338" y="546559"/>
                </a:lnTo>
                <a:lnTo>
                  <a:pt x="1686630" y="511654"/>
                </a:lnTo>
                <a:cubicBezTo>
                  <a:pt x="1697690" y="532609"/>
                  <a:pt x="1700379" y="550464"/>
                  <a:pt x="1711690" y="574702"/>
                </a:cubicBezTo>
                <a:lnTo>
                  <a:pt x="1618390" y="622713"/>
                </a:lnTo>
                <a:lnTo>
                  <a:pt x="1635177" y="676792"/>
                </a:lnTo>
                <a:lnTo>
                  <a:pt x="1744119" y="660713"/>
                </a:lnTo>
                <a:cubicBezTo>
                  <a:pt x="1751197" y="683326"/>
                  <a:pt x="1750604" y="701372"/>
                  <a:pt x="1757334" y="727259"/>
                </a:cubicBezTo>
                <a:lnTo>
                  <a:pt x="1657044" y="757509"/>
                </a:lnTo>
                <a:lnTo>
                  <a:pt x="1665098" y="810278"/>
                </a:lnTo>
                <a:lnTo>
                  <a:pt x="1704470" y="810686"/>
                </a:lnTo>
                <a:cubicBezTo>
                  <a:pt x="1726465" y="811745"/>
                  <a:pt x="1748223" y="813345"/>
                  <a:pt x="1768963" y="814612"/>
                </a:cubicBezTo>
                <a:cubicBezTo>
                  <a:pt x="1771990" y="839314"/>
                  <a:pt x="1768259" y="857853"/>
                  <a:pt x="1770372" y="885873"/>
                </a:cubicBezTo>
                <a:lnTo>
                  <a:pt x="1669559" y="897871"/>
                </a:lnTo>
                <a:lnTo>
                  <a:pt x="1666806" y="952397"/>
                </a:lnTo>
                <a:lnTo>
                  <a:pt x="1703117" y="958438"/>
                </a:lnTo>
                <a:cubicBezTo>
                  <a:pt x="1724687" y="962870"/>
                  <a:pt x="1745940" y="967799"/>
                  <a:pt x="1766238" y="972243"/>
                </a:cubicBezTo>
                <a:cubicBezTo>
                  <a:pt x="1765427" y="997116"/>
                  <a:pt x="1758888" y="1014860"/>
                  <a:pt x="1756663" y="1042871"/>
                </a:cubicBezTo>
                <a:lnTo>
                  <a:pt x="1655705" y="1039230"/>
                </a:lnTo>
                <a:lnTo>
                  <a:pt x="1653960" y="1050664"/>
                </a:lnTo>
                <a:lnTo>
                  <a:pt x="1641373" y="1091212"/>
                </a:lnTo>
                <a:lnTo>
                  <a:pt x="1676858" y="1104554"/>
                </a:lnTo>
                <a:cubicBezTo>
                  <a:pt x="1697162" y="1113077"/>
                  <a:pt x="1717060" y="1122026"/>
                  <a:pt x="1736114" y="1130315"/>
                </a:cubicBezTo>
                <a:cubicBezTo>
                  <a:pt x="1730504" y="1154561"/>
                  <a:pt x="1720654" y="1170703"/>
                  <a:pt x="1713050" y="1197755"/>
                </a:cubicBezTo>
                <a:lnTo>
                  <a:pt x="1615423" y="1174811"/>
                </a:lnTo>
                <a:lnTo>
                  <a:pt x="1608660" y="1196598"/>
                </a:lnTo>
                <a:lnTo>
                  <a:pt x="1592688" y="1226022"/>
                </a:lnTo>
                <a:lnTo>
                  <a:pt x="1624006" y="1244310"/>
                </a:lnTo>
                <a:cubicBezTo>
                  <a:pt x="1642589" y="1256124"/>
                  <a:pt x="1660698" y="1268291"/>
                  <a:pt x="1678088" y="1279664"/>
                </a:cubicBezTo>
                <a:cubicBezTo>
                  <a:pt x="1668483" y="1302622"/>
                  <a:pt x="1656060" y="1316879"/>
                  <a:pt x="1644017" y="1342268"/>
                </a:cubicBezTo>
                <a:lnTo>
                  <a:pt x="1550936" y="1302945"/>
                </a:lnTo>
                <a:lnTo>
                  <a:pt x="1536980" y="1328657"/>
                </a:lnTo>
                <a:lnTo>
                  <a:pt x="1524566" y="1343702"/>
                </a:lnTo>
                <a:lnTo>
                  <a:pt x="1555537" y="1371824"/>
                </a:lnTo>
                <a:cubicBezTo>
                  <a:pt x="1571269" y="1387231"/>
                  <a:pt x="1586465" y="1402885"/>
                  <a:pt x="1601122" y="1417615"/>
                </a:cubicBezTo>
                <a:cubicBezTo>
                  <a:pt x="1586969" y="1438085"/>
                  <a:pt x="1571861" y="1449459"/>
                  <a:pt x="1554820" y="1471802"/>
                </a:cubicBezTo>
                <a:lnTo>
                  <a:pt x="1468489" y="1411668"/>
                </a:lnTo>
                <a:lnTo>
                  <a:pt x="1442047" y="1443716"/>
                </a:lnTo>
                <a:lnTo>
                  <a:pt x="1429347" y="1454194"/>
                </a:lnTo>
                <a:lnTo>
                  <a:pt x="1451799" y="1481865"/>
                </a:lnTo>
                <a:cubicBezTo>
                  <a:pt x="1465018" y="1499476"/>
                  <a:pt x="1477670" y="1517249"/>
                  <a:pt x="1489929" y="1534027"/>
                </a:cubicBezTo>
                <a:cubicBezTo>
                  <a:pt x="1472840" y="1552120"/>
                  <a:pt x="1456185" y="1561077"/>
                  <a:pt x="1435958" y="1580584"/>
                </a:cubicBezTo>
                <a:lnTo>
                  <a:pt x="1361727" y="1509986"/>
                </a:lnTo>
                <a:lnTo>
                  <a:pt x="1326987" y="1538648"/>
                </a:lnTo>
                <a:lnTo>
                  <a:pt x="1320802" y="1542006"/>
                </a:lnTo>
                <a:lnTo>
                  <a:pt x="1335580" y="1575339"/>
                </a:lnTo>
                <a:cubicBezTo>
                  <a:pt x="1343693" y="1595517"/>
                  <a:pt x="1351707" y="1615978"/>
                  <a:pt x="1361291" y="1636383"/>
                </a:cubicBezTo>
                <a:cubicBezTo>
                  <a:pt x="1340197" y="1649575"/>
                  <a:pt x="1325506" y="1652760"/>
                  <a:pt x="1301018" y="1666530"/>
                </a:cubicBezTo>
                <a:lnTo>
                  <a:pt x="1245641" y="1582801"/>
                </a:lnTo>
                <a:lnTo>
                  <a:pt x="1194927" y="1610328"/>
                </a:lnTo>
                <a:lnTo>
                  <a:pt x="1192682" y="1611025"/>
                </a:lnTo>
                <a:lnTo>
                  <a:pt x="1202337" y="1642546"/>
                </a:lnTo>
                <a:cubicBezTo>
                  <a:pt x="1207974" y="1663550"/>
                  <a:pt x="1213480" y="1684824"/>
                  <a:pt x="1220551" y="1706230"/>
                </a:cubicBezTo>
                <a:cubicBezTo>
                  <a:pt x="1198028" y="1716801"/>
                  <a:pt x="1183062" y="1718203"/>
                  <a:pt x="1157100" y="1728940"/>
                </a:cubicBezTo>
                <a:lnTo>
                  <a:pt x="1110783" y="1636448"/>
                </a:lnTo>
                <a:lnTo>
                  <a:pt x="1058274" y="1652747"/>
                </a:lnTo>
                <a:lnTo>
                  <a:pt x="1062096" y="1687005"/>
                </a:lnTo>
                <a:cubicBezTo>
                  <a:pt x="1063959" y="1708781"/>
                  <a:pt x="1065825" y="1730556"/>
                  <a:pt x="1069362" y="1751968"/>
                </a:cubicBezTo>
                <a:cubicBezTo>
                  <a:pt x="1045220" y="1757980"/>
                  <a:pt x="1031539" y="1755608"/>
                  <a:pt x="1003990" y="1761118"/>
                </a:cubicBezTo>
                <a:lnTo>
                  <a:pt x="977851" y="1666486"/>
                </a:lnTo>
                <a:lnTo>
                  <a:pt x="971799" y="1667409"/>
                </a:lnTo>
                <a:lnTo>
                  <a:pt x="918886" y="1670081"/>
                </a:lnTo>
                <a:lnTo>
                  <a:pt x="917161" y="1705777"/>
                </a:lnTo>
                <a:cubicBezTo>
                  <a:pt x="915728" y="1726531"/>
                  <a:pt x="914298" y="1747286"/>
                  <a:pt x="914125" y="1768987"/>
                </a:cubicBezTo>
                <a:cubicBezTo>
                  <a:pt x="889310" y="1770785"/>
                  <a:pt x="874428" y="1770190"/>
                  <a:pt x="846343" y="1770912"/>
                </a:cubicBezTo>
                <a:lnTo>
                  <a:pt x="836304" y="1668595"/>
                </a:lnTo>
                <a:lnTo>
                  <a:pt x="812821" y="1667409"/>
                </a:lnTo>
                <a:lnTo>
                  <a:pt x="781557" y="1662638"/>
                </a:lnTo>
                <a:lnTo>
                  <a:pt x="771434" y="1699979"/>
                </a:lnTo>
                <a:cubicBezTo>
                  <a:pt x="765295" y="1719493"/>
                  <a:pt x="758888" y="1738602"/>
                  <a:pt x="753380" y="1758223"/>
                </a:cubicBezTo>
                <a:cubicBezTo>
                  <a:pt x="728695" y="1755120"/>
                  <a:pt x="714711" y="1755463"/>
                  <a:pt x="687030" y="1750664"/>
                </a:cubicBezTo>
                <a:lnTo>
                  <a:pt x="697702" y="1643856"/>
                </a:lnTo>
                <a:lnTo>
                  <a:pt x="643195" y="1626936"/>
                </a:lnTo>
                <a:lnTo>
                  <a:pt x="624731" y="1668052"/>
                </a:lnTo>
                <a:cubicBezTo>
                  <a:pt x="616322" y="1686158"/>
                  <a:pt x="607917" y="1704265"/>
                  <a:pt x="599505" y="1724271"/>
                </a:cubicBezTo>
                <a:cubicBezTo>
                  <a:pt x="575870" y="1716499"/>
                  <a:pt x="559099" y="1712467"/>
                  <a:pt x="532848" y="1702456"/>
                </a:cubicBezTo>
                <a:lnTo>
                  <a:pt x="564655" y="1596738"/>
                </a:lnTo>
                <a:lnTo>
                  <a:pt x="520212" y="1572615"/>
                </a:lnTo>
                <a:lnTo>
                  <a:pt x="492609" y="1609276"/>
                </a:lnTo>
                <a:cubicBezTo>
                  <a:pt x="480065" y="1625500"/>
                  <a:pt x="467524" y="1641727"/>
                  <a:pt x="454551" y="1659857"/>
                </a:cubicBezTo>
                <a:cubicBezTo>
                  <a:pt x="432447" y="1646570"/>
                  <a:pt x="419956" y="1638286"/>
                  <a:pt x="395717" y="1622146"/>
                </a:cubicBezTo>
                <a:lnTo>
                  <a:pt x="443113" y="1526669"/>
                </a:lnTo>
                <a:lnTo>
                  <a:pt x="403568" y="1494041"/>
                </a:lnTo>
                <a:lnTo>
                  <a:pt x="366157" y="1528059"/>
                </a:lnTo>
                <a:cubicBezTo>
                  <a:pt x="350809" y="1541662"/>
                  <a:pt x="335463" y="1555266"/>
                  <a:pt x="319337" y="1570661"/>
                </a:cubicBezTo>
                <a:cubicBezTo>
                  <a:pt x="300098" y="1553487"/>
                  <a:pt x="289370" y="1543020"/>
                  <a:pt x="268564" y="1522645"/>
                </a:cubicBezTo>
                <a:lnTo>
                  <a:pt x="335158" y="1434729"/>
                </a:lnTo>
                <a:lnTo>
                  <a:pt x="304840" y="1397984"/>
                </a:lnTo>
                <a:lnTo>
                  <a:pt x="261327" y="1424271"/>
                </a:lnTo>
                <a:cubicBezTo>
                  <a:pt x="243225" y="1434900"/>
                  <a:pt x="225125" y="1445532"/>
                  <a:pt x="205878" y="1457791"/>
                </a:cubicBezTo>
                <a:cubicBezTo>
                  <a:pt x="190299" y="1437235"/>
                  <a:pt x="181797" y="1424891"/>
                  <a:pt x="165325" y="1400876"/>
                </a:cubicBezTo>
                <a:lnTo>
                  <a:pt x="247444" y="1328296"/>
                </a:lnTo>
                <a:lnTo>
                  <a:pt x="223348" y="1283901"/>
                </a:lnTo>
                <a:lnTo>
                  <a:pt x="174393" y="1304217"/>
                </a:lnTo>
                <a:cubicBezTo>
                  <a:pt x="154905" y="1312020"/>
                  <a:pt x="135419" y="1319827"/>
                  <a:pt x="114555" y="1329071"/>
                </a:cubicBezTo>
                <a:cubicBezTo>
                  <a:pt x="102225" y="1306416"/>
                  <a:pt x="95665" y="1292940"/>
                  <a:pt x="82968" y="1266732"/>
                </a:cubicBezTo>
                <a:lnTo>
                  <a:pt x="179994" y="1204029"/>
                </a:lnTo>
                <a:lnTo>
                  <a:pt x="175960" y="1196598"/>
                </a:lnTo>
                <a:lnTo>
                  <a:pt x="164017" y="1158123"/>
                </a:lnTo>
                <a:lnTo>
                  <a:pt x="50014" y="1183545"/>
                </a:lnTo>
                <a:cubicBezTo>
                  <a:pt x="42231" y="1159641"/>
                  <a:pt x="38361" y="1145562"/>
                  <a:pt x="30896" y="1118168"/>
                </a:cubicBezTo>
                <a:lnTo>
                  <a:pt x="137668" y="1073239"/>
                </a:lnTo>
                <a:lnTo>
                  <a:pt x="130660" y="1050664"/>
                </a:lnTo>
                <a:lnTo>
                  <a:pt x="126893" y="1025981"/>
                </a:lnTo>
                <a:lnTo>
                  <a:pt x="11697" y="1031563"/>
                </a:lnTo>
                <a:cubicBezTo>
                  <a:pt x="8477" y="1006631"/>
                  <a:pt x="7690" y="989949"/>
                  <a:pt x="5429" y="961646"/>
                </a:cubicBezTo>
                <a:lnTo>
                  <a:pt x="117069" y="937622"/>
                </a:lnTo>
                <a:lnTo>
                  <a:pt x="114865" y="893983"/>
                </a:lnTo>
                <a:lnTo>
                  <a:pt x="115220" y="886941"/>
                </a:lnTo>
                <a:lnTo>
                  <a:pt x="0" y="872153"/>
                </a:lnTo>
                <a:cubicBezTo>
                  <a:pt x="1134" y="847564"/>
                  <a:pt x="3240" y="831350"/>
                  <a:pt x="5901" y="803680"/>
                </a:cubicBezTo>
                <a:lnTo>
                  <a:pt x="121101" y="799933"/>
                </a:lnTo>
                <a:lnTo>
                  <a:pt x="128492" y="751503"/>
                </a:lnTo>
                <a:lnTo>
                  <a:pt x="12138" y="714646"/>
                </a:lnTo>
                <a:cubicBezTo>
                  <a:pt x="17635" y="690653"/>
                  <a:pt x="22595" y="675073"/>
                  <a:pt x="30143" y="648319"/>
                </a:cubicBezTo>
                <a:lnTo>
                  <a:pt x="152666" y="666411"/>
                </a:lnTo>
                <a:lnTo>
                  <a:pt x="167249" y="619432"/>
                </a:lnTo>
                <a:lnTo>
                  <a:pt x="57622" y="559222"/>
                </a:lnTo>
                <a:cubicBezTo>
                  <a:pt x="68132" y="536965"/>
                  <a:pt x="75954" y="519396"/>
                  <a:pt x="89063" y="494884"/>
                </a:cubicBezTo>
                <a:lnTo>
                  <a:pt x="203593" y="540460"/>
                </a:lnTo>
                <a:lnTo>
                  <a:pt x="225777" y="499590"/>
                </a:lnTo>
                <a:lnTo>
                  <a:pt x="129164" y="421868"/>
                </a:lnTo>
                <a:cubicBezTo>
                  <a:pt x="143393" y="401783"/>
                  <a:pt x="154157" y="385847"/>
                  <a:pt x="171339" y="363995"/>
                </a:cubicBezTo>
                <a:lnTo>
                  <a:pt x="273927" y="427450"/>
                </a:lnTo>
                <a:lnTo>
                  <a:pt x="309966" y="383770"/>
                </a:lnTo>
                <a:lnTo>
                  <a:pt x="223773" y="295129"/>
                </a:lnTo>
                <a:cubicBezTo>
                  <a:pt x="240339" y="276924"/>
                  <a:pt x="252962" y="262416"/>
                  <a:pt x="272674" y="242816"/>
                </a:cubicBezTo>
                <a:lnTo>
                  <a:pt x="370468" y="321235"/>
                </a:lnTo>
                <a:lnTo>
                  <a:pt x="406297" y="291673"/>
                </a:lnTo>
                <a:lnTo>
                  <a:pt x="339550" y="184911"/>
                </a:lnTo>
                <a:cubicBezTo>
                  <a:pt x="359586" y="170613"/>
                  <a:pt x="374986" y="159096"/>
                  <a:pt x="398391" y="144098"/>
                </a:cubicBezTo>
                <a:lnTo>
                  <a:pt x="475842" y="239434"/>
                </a:lnTo>
                <a:lnTo>
                  <a:pt x="522388" y="214170"/>
                </a:lnTo>
                <a:lnTo>
                  <a:pt x="475528" y="99472"/>
                </a:lnTo>
                <a:cubicBezTo>
                  <a:pt x="497747" y="88898"/>
                  <a:pt x="514925" y="80272"/>
                  <a:pt x="540562" y="69530"/>
                </a:cubicBezTo>
                <a:lnTo>
                  <a:pt x="600283" y="174351"/>
                </a:lnTo>
                <a:lnTo>
                  <a:pt x="643650" y="160889"/>
                </a:lnTo>
                <a:lnTo>
                  <a:pt x="618279" y="41004"/>
                </a:lnTo>
                <a:cubicBezTo>
                  <a:pt x="642027" y="34562"/>
                  <a:pt x="660468" y="29137"/>
                  <a:pt x="687609" y="23140"/>
                </a:cubicBezTo>
                <a:lnTo>
                  <a:pt x="727004" y="135015"/>
                </a:lnTo>
                <a:lnTo>
                  <a:pt x="735628" y="132338"/>
                </a:lnTo>
                <a:lnTo>
                  <a:pt x="777511" y="125946"/>
                </a:lnTo>
                <a:lnTo>
                  <a:pt x="775508" y="6393"/>
                </a:lnTo>
                <a:cubicBezTo>
                  <a:pt x="800049" y="4596"/>
                  <a:pt x="819186" y="2787"/>
                  <a:pt x="846973" y="2073"/>
                </a:cubicBezTo>
                <a:lnTo>
                  <a:pt x="864105" y="117967"/>
                </a:lnTo>
                <a:lnTo>
                  <a:pt x="892310" y="116543"/>
                </a:lnTo>
                <a:lnTo>
                  <a:pt x="914569" y="117667"/>
                </a:lnTo>
                <a:close/>
              </a:path>
            </a:pathLst>
          </a:custGeom>
          <a:solidFill>
            <a:srgbClr val="E94E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37D95-3BE5-AFF6-949F-383AC675FEC9}"/>
              </a:ext>
            </a:extLst>
          </p:cNvPr>
          <p:cNvSpPr txBox="1"/>
          <p:nvPr/>
        </p:nvSpPr>
        <p:spPr>
          <a:xfrm>
            <a:off x="3927421" y="1530385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>
                <a:solidFill>
                  <a:srgbClr val="E94E24"/>
                </a:solidFill>
                <a:latin typeface="+mj-lt"/>
              </a:rPr>
              <a:t>01</a:t>
            </a:r>
            <a:endParaRPr lang="en-US">
              <a:solidFill>
                <a:srgbClr val="E94E24"/>
              </a:solidFill>
              <a:latin typeface="+mj-lt"/>
            </a:endParaRPr>
          </a:p>
        </p:txBody>
      </p:sp>
      <p:sp>
        <p:nvSpPr>
          <p:cNvPr id="50" name="Freeform 92">
            <a:extLst>
              <a:ext uri="{FF2B5EF4-FFF2-40B4-BE49-F238E27FC236}">
                <a16:creationId xmlns:a16="http://schemas.microsoft.com/office/drawing/2014/main" id="{B872EA8E-4E9F-BA9A-F2CC-2CF2CA60E422}"/>
              </a:ext>
            </a:extLst>
          </p:cNvPr>
          <p:cNvSpPr/>
          <p:nvPr/>
        </p:nvSpPr>
        <p:spPr>
          <a:xfrm>
            <a:off x="4909736" y="2350263"/>
            <a:ext cx="1015354" cy="1015664"/>
          </a:xfrm>
          <a:custGeom>
            <a:avLst/>
            <a:gdLst>
              <a:gd name="connsiteX0" fmla="*/ 892310 w 1770372"/>
              <a:gd name="connsiteY0" fmla="*/ 381339 h 1770912"/>
              <a:gd name="connsiteX1" fmla="*/ 379661 w 1770372"/>
              <a:gd name="connsiteY1" fmla="*/ 893983 h 1770912"/>
              <a:gd name="connsiteX2" fmla="*/ 892310 w 1770372"/>
              <a:gd name="connsiteY2" fmla="*/ 1406627 h 1770912"/>
              <a:gd name="connsiteX3" fmla="*/ 1404959 w 1770372"/>
              <a:gd name="connsiteY3" fmla="*/ 893983 h 1770912"/>
              <a:gd name="connsiteX4" fmla="*/ 892310 w 1770372"/>
              <a:gd name="connsiteY4" fmla="*/ 381339 h 1770912"/>
              <a:gd name="connsiteX5" fmla="*/ 935588 w 1770372"/>
              <a:gd name="connsiteY5" fmla="*/ 0 h 1770912"/>
              <a:gd name="connsiteX6" fmla="*/ 1006550 w 1770372"/>
              <a:gd name="connsiteY6" fmla="*/ 9504 h 1770912"/>
              <a:gd name="connsiteX7" fmla="*/ 1001144 w 1770372"/>
              <a:gd name="connsiteY7" fmla="*/ 125035 h 1770912"/>
              <a:gd name="connsiteX8" fmla="*/ 1048993 w 1770372"/>
              <a:gd name="connsiteY8" fmla="*/ 132338 h 1770912"/>
              <a:gd name="connsiteX9" fmla="*/ 1053439 w 1770372"/>
              <a:gd name="connsiteY9" fmla="*/ 133718 h 1770912"/>
              <a:gd name="connsiteX10" fmla="*/ 1090142 w 1770372"/>
              <a:gd name="connsiteY10" fmla="*/ 24212 h 1770912"/>
              <a:gd name="connsiteX11" fmla="*/ 1158953 w 1770372"/>
              <a:gd name="connsiteY11" fmla="*/ 43982 h 1770912"/>
              <a:gd name="connsiteX12" fmla="*/ 1136341 w 1770372"/>
              <a:gd name="connsiteY12" fmla="*/ 159452 h 1770912"/>
              <a:gd name="connsiteX13" fmla="*/ 1184911 w 1770372"/>
              <a:gd name="connsiteY13" fmla="*/ 174529 h 1770912"/>
              <a:gd name="connsiteX14" fmla="*/ 1239430 w 1770372"/>
              <a:gd name="connsiteY14" fmla="*/ 76724 h 1770912"/>
              <a:gd name="connsiteX15" fmla="*/ 1303427 w 1770372"/>
              <a:gd name="connsiteY15" fmla="*/ 108823 h 1770912"/>
              <a:gd name="connsiteX16" fmla="*/ 1261656 w 1770372"/>
              <a:gd name="connsiteY16" fmla="*/ 213857 h 1770912"/>
              <a:gd name="connsiteX17" fmla="*/ 1307894 w 1770372"/>
              <a:gd name="connsiteY17" fmla="*/ 238954 h 1770912"/>
              <a:gd name="connsiteX18" fmla="*/ 1338165 w 1770372"/>
              <a:gd name="connsiteY18" fmla="*/ 200989 h 1770912"/>
              <a:gd name="connsiteX19" fmla="*/ 1380802 w 1770372"/>
              <a:gd name="connsiteY19" fmla="*/ 152491 h 1770912"/>
              <a:gd name="connsiteX20" fmla="*/ 1434919 w 1770372"/>
              <a:gd name="connsiteY20" fmla="*/ 193410 h 1770912"/>
              <a:gd name="connsiteX21" fmla="*/ 1375856 w 1770372"/>
              <a:gd name="connsiteY21" fmla="*/ 289638 h 1770912"/>
              <a:gd name="connsiteX22" fmla="*/ 1415493 w 1770372"/>
              <a:gd name="connsiteY22" fmla="*/ 322341 h 1770912"/>
              <a:gd name="connsiteX23" fmla="*/ 1451984 w 1770372"/>
              <a:gd name="connsiteY23" fmla="*/ 291477 h 1770912"/>
              <a:gd name="connsiteX24" fmla="*/ 1503235 w 1770372"/>
              <a:gd name="connsiteY24" fmla="*/ 252192 h 1770912"/>
              <a:gd name="connsiteX25" fmla="*/ 1548366 w 1770372"/>
              <a:gd name="connsiteY25" fmla="*/ 302850 h 1770912"/>
              <a:gd name="connsiteX26" fmla="*/ 1474140 w 1770372"/>
              <a:gd name="connsiteY26" fmla="*/ 383148 h 1770912"/>
              <a:gd name="connsiteX27" fmla="*/ 1510627 w 1770372"/>
              <a:gd name="connsiteY27" fmla="*/ 427369 h 1770912"/>
              <a:gd name="connsiteX28" fmla="*/ 1608057 w 1770372"/>
              <a:gd name="connsiteY28" fmla="*/ 374007 h 1770912"/>
              <a:gd name="connsiteX29" fmla="*/ 1643552 w 1770372"/>
              <a:gd name="connsiteY29" fmla="*/ 431826 h 1770912"/>
              <a:gd name="connsiteX30" fmla="*/ 1557419 w 1770372"/>
              <a:gd name="connsiteY30" fmla="*/ 496964 h 1770912"/>
              <a:gd name="connsiteX31" fmla="*/ 1584338 w 1770372"/>
              <a:gd name="connsiteY31" fmla="*/ 546559 h 1770912"/>
              <a:gd name="connsiteX32" fmla="*/ 1686630 w 1770372"/>
              <a:gd name="connsiteY32" fmla="*/ 511654 h 1770912"/>
              <a:gd name="connsiteX33" fmla="*/ 1711690 w 1770372"/>
              <a:gd name="connsiteY33" fmla="*/ 574702 h 1770912"/>
              <a:gd name="connsiteX34" fmla="*/ 1618390 w 1770372"/>
              <a:gd name="connsiteY34" fmla="*/ 622713 h 1770912"/>
              <a:gd name="connsiteX35" fmla="*/ 1635177 w 1770372"/>
              <a:gd name="connsiteY35" fmla="*/ 676792 h 1770912"/>
              <a:gd name="connsiteX36" fmla="*/ 1744119 w 1770372"/>
              <a:gd name="connsiteY36" fmla="*/ 660713 h 1770912"/>
              <a:gd name="connsiteX37" fmla="*/ 1757334 w 1770372"/>
              <a:gd name="connsiteY37" fmla="*/ 727259 h 1770912"/>
              <a:gd name="connsiteX38" fmla="*/ 1657044 w 1770372"/>
              <a:gd name="connsiteY38" fmla="*/ 757509 h 1770912"/>
              <a:gd name="connsiteX39" fmla="*/ 1665098 w 1770372"/>
              <a:gd name="connsiteY39" fmla="*/ 810278 h 1770912"/>
              <a:gd name="connsiteX40" fmla="*/ 1704470 w 1770372"/>
              <a:gd name="connsiteY40" fmla="*/ 810686 h 1770912"/>
              <a:gd name="connsiteX41" fmla="*/ 1768963 w 1770372"/>
              <a:gd name="connsiteY41" fmla="*/ 814612 h 1770912"/>
              <a:gd name="connsiteX42" fmla="*/ 1770372 w 1770372"/>
              <a:gd name="connsiteY42" fmla="*/ 885873 h 1770912"/>
              <a:gd name="connsiteX43" fmla="*/ 1669559 w 1770372"/>
              <a:gd name="connsiteY43" fmla="*/ 897871 h 1770912"/>
              <a:gd name="connsiteX44" fmla="*/ 1666806 w 1770372"/>
              <a:gd name="connsiteY44" fmla="*/ 952397 h 1770912"/>
              <a:gd name="connsiteX45" fmla="*/ 1703117 w 1770372"/>
              <a:gd name="connsiteY45" fmla="*/ 958438 h 1770912"/>
              <a:gd name="connsiteX46" fmla="*/ 1766238 w 1770372"/>
              <a:gd name="connsiteY46" fmla="*/ 972243 h 1770912"/>
              <a:gd name="connsiteX47" fmla="*/ 1756663 w 1770372"/>
              <a:gd name="connsiteY47" fmla="*/ 1042871 h 1770912"/>
              <a:gd name="connsiteX48" fmla="*/ 1655705 w 1770372"/>
              <a:gd name="connsiteY48" fmla="*/ 1039230 h 1770912"/>
              <a:gd name="connsiteX49" fmla="*/ 1653960 w 1770372"/>
              <a:gd name="connsiteY49" fmla="*/ 1050664 h 1770912"/>
              <a:gd name="connsiteX50" fmla="*/ 1641373 w 1770372"/>
              <a:gd name="connsiteY50" fmla="*/ 1091212 h 1770912"/>
              <a:gd name="connsiteX51" fmla="*/ 1676858 w 1770372"/>
              <a:gd name="connsiteY51" fmla="*/ 1104554 h 1770912"/>
              <a:gd name="connsiteX52" fmla="*/ 1736114 w 1770372"/>
              <a:gd name="connsiteY52" fmla="*/ 1130315 h 1770912"/>
              <a:gd name="connsiteX53" fmla="*/ 1713050 w 1770372"/>
              <a:gd name="connsiteY53" fmla="*/ 1197755 h 1770912"/>
              <a:gd name="connsiteX54" fmla="*/ 1615423 w 1770372"/>
              <a:gd name="connsiteY54" fmla="*/ 1174811 h 1770912"/>
              <a:gd name="connsiteX55" fmla="*/ 1608660 w 1770372"/>
              <a:gd name="connsiteY55" fmla="*/ 1196598 h 1770912"/>
              <a:gd name="connsiteX56" fmla="*/ 1592688 w 1770372"/>
              <a:gd name="connsiteY56" fmla="*/ 1226022 h 1770912"/>
              <a:gd name="connsiteX57" fmla="*/ 1624006 w 1770372"/>
              <a:gd name="connsiteY57" fmla="*/ 1244310 h 1770912"/>
              <a:gd name="connsiteX58" fmla="*/ 1678088 w 1770372"/>
              <a:gd name="connsiteY58" fmla="*/ 1279664 h 1770912"/>
              <a:gd name="connsiteX59" fmla="*/ 1644017 w 1770372"/>
              <a:gd name="connsiteY59" fmla="*/ 1342268 h 1770912"/>
              <a:gd name="connsiteX60" fmla="*/ 1550936 w 1770372"/>
              <a:gd name="connsiteY60" fmla="*/ 1302945 h 1770912"/>
              <a:gd name="connsiteX61" fmla="*/ 1536980 w 1770372"/>
              <a:gd name="connsiteY61" fmla="*/ 1328657 h 1770912"/>
              <a:gd name="connsiteX62" fmla="*/ 1524566 w 1770372"/>
              <a:gd name="connsiteY62" fmla="*/ 1343702 h 1770912"/>
              <a:gd name="connsiteX63" fmla="*/ 1555537 w 1770372"/>
              <a:gd name="connsiteY63" fmla="*/ 1371824 h 1770912"/>
              <a:gd name="connsiteX64" fmla="*/ 1601122 w 1770372"/>
              <a:gd name="connsiteY64" fmla="*/ 1417615 h 1770912"/>
              <a:gd name="connsiteX65" fmla="*/ 1554820 w 1770372"/>
              <a:gd name="connsiteY65" fmla="*/ 1471802 h 1770912"/>
              <a:gd name="connsiteX66" fmla="*/ 1468489 w 1770372"/>
              <a:gd name="connsiteY66" fmla="*/ 1411668 h 1770912"/>
              <a:gd name="connsiteX67" fmla="*/ 1442047 w 1770372"/>
              <a:gd name="connsiteY67" fmla="*/ 1443716 h 1770912"/>
              <a:gd name="connsiteX68" fmla="*/ 1429347 w 1770372"/>
              <a:gd name="connsiteY68" fmla="*/ 1454194 h 1770912"/>
              <a:gd name="connsiteX69" fmla="*/ 1451799 w 1770372"/>
              <a:gd name="connsiteY69" fmla="*/ 1481865 h 1770912"/>
              <a:gd name="connsiteX70" fmla="*/ 1489929 w 1770372"/>
              <a:gd name="connsiteY70" fmla="*/ 1534027 h 1770912"/>
              <a:gd name="connsiteX71" fmla="*/ 1435958 w 1770372"/>
              <a:gd name="connsiteY71" fmla="*/ 1580584 h 1770912"/>
              <a:gd name="connsiteX72" fmla="*/ 1361727 w 1770372"/>
              <a:gd name="connsiteY72" fmla="*/ 1509986 h 1770912"/>
              <a:gd name="connsiteX73" fmla="*/ 1326987 w 1770372"/>
              <a:gd name="connsiteY73" fmla="*/ 1538648 h 1770912"/>
              <a:gd name="connsiteX74" fmla="*/ 1320802 w 1770372"/>
              <a:gd name="connsiteY74" fmla="*/ 1542006 h 1770912"/>
              <a:gd name="connsiteX75" fmla="*/ 1335580 w 1770372"/>
              <a:gd name="connsiteY75" fmla="*/ 1575339 h 1770912"/>
              <a:gd name="connsiteX76" fmla="*/ 1361291 w 1770372"/>
              <a:gd name="connsiteY76" fmla="*/ 1636383 h 1770912"/>
              <a:gd name="connsiteX77" fmla="*/ 1301018 w 1770372"/>
              <a:gd name="connsiteY77" fmla="*/ 1666530 h 1770912"/>
              <a:gd name="connsiteX78" fmla="*/ 1245641 w 1770372"/>
              <a:gd name="connsiteY78" fmla="*/ 1582801 h 1770912"/>
              <a:gd name="connsiteX79" fmla="*/ 1194927 w 1770372"/>
              <a:gd name="connsiteY79" fmla="*/ 1610328 h 1770912"/>
              <a:gd name="connsiteX80" fmla="*/ 1192682 w 1770372"/>
              <a:gd name="connsiteY80" fmla="*/ 1611025 h 1770912"/>
              <a:gd name="connsiteX81" fmla="*/ 1202337 w 1770372"/>
              <a:gd name="connsiteY81" fmla="*/ 1642546 h 1770912"/>
              <a:gd name="connsiteX82" fmla="*/ 1220551 w 1770372"/>
              <a:gd name="connsiteY82" fmla="*/ 1706230 h 1770912"/>
              <a:gd name="connsiteX83" fmla="*/ 1157100 w 1770372"/>
              <a:gd name="connsiteY83" fmla="*/ 1728940 h 1770912"/>
              <a:gd name="connsiteX84" fmla="*/ 1110783 w 1770372"/>
              <a:gd name="connsiteY84" fmla="*/ 1636448 h 1770912"/>
              <a:gd name="connsiteX85" fmla="*/ 1058274 w 1770372"/>
              <a:gd name="connsiteY85" fmla="*/ 1652747 h 1770912"/>
              <a:gd name="connsiteX86" fmla="*/ 1062096 w 1770372"/>
              <a:gd name="connsiteY86" fmla="*/ 1687005 h 1770912"/>
              <a:gd name="connsiteX87" fmla="*/ 1069362 w 1770372"/>
              <a:gd name="connsiteY87" fmla="*/ 1751968 h 1770912"/>
              <a:gd name="connsiteX88" fmla="*/ 1003990 w 1770372"/>
              <a:gd name="connsiteY88" fmla="*/ 1761118 h 1770912"/>
              <a:gd name="connsiteX89" fmla="*/ 977851 w 1770372"/>
              <a:gd name="connsiteY89" fmla="*/ 1666486 h 1770912"/>
              <a:gd name="connsiteX90" fmla="*/ 971799 w 1770372"/>
              <a:gd name="connsiteY90" fmla="*/ 1667409 h 1770912"/>
              <a:gd name="connsiteX91" fmla="*/ 918886 w 1770372"/>
              <a:gd name="connsiteY91" fmla="*/ 1670081 h 1770912"/>
              <a:gd name="connsiteX92" fmla="*/ 917161 w 1770372"/>
              <a:gd name="connsiteY92" fmla="*/ 1705777 h 1770912"/>
              <a:gd name="connsiteX93" fmla="*/ 914125 w 1770372"/>
              <a:gd name="connsiteY93" fmla="*/ 1768987 h 1770912"/>
              <a:gd name="connsiteX94" fmla="*/ 846343 w 1770372"/>
              <a:gd name="connsiteY94" fmla="*/ 1770912 h 1770912"/>
              <a:gd name="connsiteX95" fmla="*/ 836304 w 1770372"/>
              <a:gd name="connsiteY95" fmla="*/ 1668595 h 1770912"/>
              <a:gd name="connsiteX96" fmla="*/ 812821 w 1770372"/>
              <a:gd name="connsiteY96" fmla="*/ 1667409 h 1770912"/>
              <a:gd name="connsiteX97" fmla="*/ 781557 w 1770372"/>
              <a:gd name="connsiteY97" fmla="*/ 1662638 h 1770912"/>
              <a:gd name="connsiteX98" fmla="*/ 771434 w 1770372"/>
              <a:gd name="connsiteY98" fmla="*/ 1699979 h 1770912"/>
              <a:gd name="connsiteX99" fmla="*/ 753380 w 1770372"/>
              <a:gd name="connsiteY99" fmla="*/ 1758223 h 1770912"/>
              <a:gd name="connsiteX100" fmla="*/ 687030 w 1770372"/>
              <a:gd name="connsiteY100" fmla="*/ 1750664 h 1770912"/>
              <a:gd name="connsiteX101" fmla="*/ 697702 w 1770372"/>
              <a:gd name="connsiteY101" fmla="*/ 1643856 h 1770912"/>
              <a:gd name="connsiteX102" fmla="*/ 643195 w 1770372"/>
              <a:gd name="connsiteY102" fmla="*/ 1626936 h 1770912"/>
              <a:gd name="connsiteX103" fmla="*/ 624731 w 1770372"/>
              <a:gd name="connsiteY103" fmla="*/ 1668052 h 1770912"/>
              <a:gd name="connsiteX104" fmla="*/ 599505 w 1770372"/>
              <a:gd name="connsiteY104" fmla="*/ 1724271 h 1770912"/>
              <a:gd name="connsiteX105" fmla="*/ 532848 w 1770372"/>
              <a:gd name="connsiteY105" fmla="*/ 1702456 h 1770912"/>
              <a:gd name="connsiteX106" fmla="*/ 564655 w 1770372"/>
              <a:gd name="connsiteY106" fmla="*/ 1596738 h 1770912"/>
              <a:gd name="connsiteX107" fmla="*/ 520212 w 1770372"/>
              <a:gd name="connsiteY107" fmla="*/ 1572615 h 1770912"/>
              <a:gd name="connsiteX108" fmla="*/ 492609 w 1770372"/>
              <a:gd name="connsiteY108" fmla="*/ 1609276 h 1770912"/>
              <a:gd name="connsiteX109" fmla="*/ 454551 w 1770372"/>
              <a:gd name="connsiteY109" fmla="*/ 1659857 h 1770912"/>
              <a:gd name="connsiteX110" fmla="*/ 395717 w 1770372"/>
              <a:gd name="connsiteY110" fmla="*/ 1622146 h 1770912"/>
              <a:gd name="connsiteX111" fmla="*/ 443113 w 1770372"/>
              <a:gd name="connsiteY111" fmla="*/ 1526669 h 1770912"/>
              <a:gd name="connsiteX112" fmla="*/ 403568 w 1770372"/>
              <a:gd name="connsiteY112" fmla="*/ 1494041 h 1770912"/>
              <a:gd name="connsiteX113" fmla="*/ 366157 w 1770372"/>
              <a:gd name="connsiteY113" fmla="*/ 1528059 h 1770912"/>
              <a:gd name="connsiteX114" fmla="*/ 319337 w 1770372"/>
              <a:gd name="connsiteY114" fmla="*/ 1570661 h 1770912"/>
              <a:gd name="connsiteX115" fmla="*/ 268564 w 1770372"/>
              <a:gd name="connsiteY115" fmla="*/ 1522645 h 1770912"/>
              <a:gd name="connsiteX116" fmla="*/ 335158 w 1770372"/>
              <a:gd name="connsiteY116" fmla="*/ 1434729 h 1770912"/>
              <a:gd name="connsiteX117" fmla="*/ 304840 w 1770372"/>
              <a:gd name="connsiteY117" fmla="*/ 1397984 h 1770912"/>
              <a:gd name="connsiteX118" fmla="*/ 261327 w 1770372"/>
              <a:gd name="connsiteY118" fmla="*/ 1424271 h 1770912"/>
              <a:gd name="connsiteX119" fmla="*/ 205878 w 1770372"/>
              <a:gd name="connsiteY119" fmla="*/ 1457791 h 1770912"/>
              <a:gd name="connsiteX120" fmla="*/ 165325 w 1770372"/>
              <a:gd name="connsiteY120" fmla="*/ 1400876 h 1770912"/>
              <a:gd name="connsiteX121" fmla="*/ 247444 w 1770372"/>
              <a:gd name="connsiteY121" fmla="*/ 1328296 h 1770912"/>
              <a:gd name="connsiteX122" fmla="*/ 223348 w 1770372"/>
              <a:gd name="connsiteY122" fmla="*/ 1283901 h 1770912"/>
              <a:gd name="connsiteX123" fmla="*/ 174393 w 1770372"/>
              <a:gd name="connsiteY123" fmla="*/ 1304217 h 1770912"/>
              <a:gd name="connsiteX124" fmla="*/ 114555 w 1770372"/>
              <a:gd name="connsiteY124" fmla="*/ 1329071 h 1770912"/>
              <a:gd name="connsiteX125" fmla="*/ 82968 w 1770372"/>
              <a:gd name="connsiteY125" fmla="*/ 1266732 h 1770912"/>
              <a:gd name="connsiteX126" fmla="*/ 179994 w 1770372"/>
              <a:gd name="connsiteY126" fmla="*/ 1204029 h 1770912"/>
              <a:gd name="connsiteX127" fmla="*/ 175960 w 1770372"/>
              <a:gd name="connsiteY127" fmla="*/ 1196598 h 1770912"/>
              <a:gd name="connsiteX128" fmla="*/ 164017 w 1770372"/>
              <a:gd name="connsiteY128" fmla="*/ 1158123 h 1770912"/>
              <a:gd name="connsiteX129" fmla="*/ 50014 w 1770372"/>
              <a:gd name="connsiteY129" fmla="*/ 1183545 h 1770912"/>
              <a:gd name="connsiteX130" fmla="*/ 30896 w 1770372"/>
              <a:gd name="connsiteY130" fmla="*/ 1118168 h 1770912"/>
              <a:gd name="connsiteX131" fmla="*/ 137668 w 1770372"/>
              <a:gd name="connsiteY131" fmla="*/ 1073239 h 1770912"/>
              <a:gd name="connsiteX132" fmla="*/ 130660 w 1770372"/>
              <a:gd name="connsiteY132" fmla="*/ 1050664 h 1770912"/>
              <a:gd name="connsiteX133" fmla="*/ 126893 w 1770372"/>
              <a:gd name="connsiteY133" fmla="*/ 1025981 h 1770912"/>
              <a:gd name="connsiteX134" fmla="*/ 11697 w 1770372"/>
              <a:gd name="connsiteY134" fmla="*/ 1031563 h 1770912"/>
              <a:gd name="connsiteX135" fmla="*/ 5429 w 1770372"/>
              <a:gd name="connsiteY135" fmla="*/ 961646 h 1770912"/>
              <a:gd name="connsiteX136" fmla="*/ 117069 w 1770372"/>
              <a:gd name="connsiteY136" fmla="*/ 937622 h 1770912"/>
              <a:gd name="connsiteX137" fmla="*/ 114865 w 1770372"/>
              <a:gd name="connsiteY137" fmla="*/ 893983 h 1770912"/>
              <a:gd name="connsiteX138" fmla="*/ 115220 w 1770372"/>
              <a:gd name="connsiteY138" fmla="*/ 886941 h 1770912"/>
              <a:gd name="connsiteX139" fmla="*/ 0 w 1770372"/>
              <a:gd name="connsiteY139" fmla="*/ 872153 h 1770912"/>
              <a:gd name="connsiteX140" fmla="*/ 5901 w 1770372"/>
              <a:gd name="connsiteY140" fmla="*/ 803680 h 1770912"/>
              <a:gd name="connsiteX141" fmla="*/ 121101 w 1770372"/>
              <a:gd name="connsiteY141" fmla="*/ 799933 h 1770912"/>
              <a:gd name="connsiteX142" fmla="*/ 128492 w 1770372"/>
              <a:gd name="connsiteY142" fmla="*/ 751503 h 1770912"/>
              <a:gd name="connsiteX143" fmla="*/ 12138 w 1770372"/>
              <a:gd name="connsiteY143" fmla="*/ 714646 h 1770912"/>
              <a:gd name="connsiteX144" fmla="*/ 30143 w 1770372"/>
              <a:gd name="connsiteY144" fmla="*/ 648319 h 1770912"/>
              <a:gd name="connsiteX145" fmla="*/ 152666 w 1770372"/>
              <a:gd name="connsiteY145" fmla="*/ 666411 h 1770912"/>
              <a:gd name="connsiteX146" fmla="*/ 167249 w 1770372"/>
              <a:gd name="connsiteY146" fmla="*/ 619432 h 1770912"/>
              <a:gd name="connsiteX147" fmla="*/ 57622 w 1770372"/>
              <a:gd name="connsiteY147" fmla="*/ 559222 h 1770912"/>
              <a:gd name="connsiteX148" fmla="*/ 89063 w 1770372"/>
              <a:gd name="connsiteY148" fmla="*/ 494884 h 1770912"/>
              <a:gd name="connsiteX149" fmla="*/ 203593 w 1770372"/>
              <a:gd name="connsiteY149" fmla="*/ 540460 h 1770912"/>
              <a:gd name="connsiteX150" fmla="*/ 225777 w 1770372"/>
              <a:gd name="connsiteY150" fmla="*/ 499590 h 1770912"/>
              <a:gd name="connsiteX151" fmla="*/ 129164 w 1770372"/>
              <a:gd name="connsiteY151" fmla="*/ 421868 h 1770912"/>
              <a:gd name="connsiteX152" fmla="*/ 171339 w 1770372"/>
              <a:gd name="connsiteY152" fmla="*/ 363995 h 1770912"/>
              <a:gd name="connsiteX153" fmla="*/ 273927 w 1770372"/>
              <a:gd name="connsiteY153" fmla="*/ 427450 h 1770912"/>
              <a:gd name="connsiteX154" fmla="*/ 309966 w 1770372"/>
              <a:gd name="connsiteY154" fmla="*/ 383770 h 1770912"/>
              <a:gd name="connsiteX155" fmla="*/ 223773 w 1770372"/>
              <a:gd name="connsiteY155" fmla="*/ 295129 h 1770912"/>
              <a:gd name="connsiteX156" fmla="*/ 272674 w 1770372"/>
              <a:gd name="connsiteY156" fmla="*/ 242816 h 1770912"/>
              <a:gd name="connsiteX157" fmla="*/ 370468 w 1770372"/>
              <a:gd name="connsiteY157" fmla="*/ 321235 h 1770912"/>
              <a:gd name="connsiteX158" fmla="*/ 406297 w 1770372"/>
              <a:gd name="connsiteY158" fmla="*/ 291673 h 1770912"/>
              <a:gd name="connsiteX159" fmla="*/ 339550 w 1770372"/>
              <a:gd name="connsiteY159" fmla="*/ 184911 h 1770912"/>
              <a:gd name="connsiteX160" fmla="*/ 398391 w 1770372"/>
              <a:gd name="connsiteY160" fmla="*/ 144098 h 1770912"/>
              <a:gd name="connsiteX161" fmla="*/ 475842 w 1770372"/>
              <a:gd name="connsiteY161" fmla="*/ 239434 h 1770912"/>
              <a:gd name="connsiteX162" fmla="*/ 522388 w 1770372"/>
              <a:gd name="connsiteY162" fmla="*/ 214170 h 1770912"/>
              <a:gd name="connsiteX163" fmla="*/ 475528 w 1770372"/>
              <a:gd name="connsiteY163" fmla="*/ 99472 h 1770912"/>
              <a:gd name="connsiteX164" fmla="*/ 540562 w 1770372"/>
              <a:gd name="connsiteY164" fmla="*/ 69530 h 1770912"/>
              <a:gd name="connsiteX165" fmla="*/ 600283 w 1770372"/>
              <a:gd name="connsiteY165" fmla="*/ 174351 h 1770912"/>
              <a:gd name="connsiteX166" fmla="*/ 643650 w 1770372"/>
              <a:gd name="connsiteY166" fmla="*/ 160889 h 1770912"/>
              <a:gd name="connsiteX167" fmla="*/ 618279 w 1770372"/>
              <a:gd name="connsiteY167" fmla="*/ 41004 h 1770912"/>
              <a:gd name="connsiteX168" fmla="*/ 687609 w 1770372"/>
              <a:gd name="connsiteY168" fmla="*/ 23140 h 1770912"/>
              <a:gd name="connsiteX169" fmla="*/ 727004 w 1770372"/>
              <a:gd name="connsiteY169" fmla="*/ 135015 h 1770912"/>
              <a:gd name="connsiteX170" fmla="*/ 735628 w 1770372"/>
              <a:gd name="connsiteY170" fmla="*/ 132338 h 1770912"/>
              <a:gd name="connsiteX171" fmla="*/ 777511 w 1770372"/>
              <a:gd name="connsiteY171" fmla="*/ 125946 h 1770912"/>
              <a:gd name="connsiteX172" fmla="*/ 775508 w 1770372"/>
              <a:gd name="connsiteY172" fmla="*/ 6393 h 1770912"/>
              <a:gd name="connsiteX173" fmla="*/ 846973 w 1770372"/>
              <a:gd name="connsiteY173" fmla="*/ 2073 h 1770912"/>
              <a:gd name="connsiteX174" fmla="*/ 864105 w 1770372"/>
              <a:gd name="connsiteY174" fmla="*/ 117967 h 1770912"/>
              <a:gd name="connsiteX175" fmla="*/ 892310 w 1770372"/>
              <a:gd name="connsiteY175" fmla="*/ 116543 h 1770912"/>
              <a:gd name="connsiteX176" fmla="*/ 914569 w 1770372"/>
              <a:gd name="connsiteY176" fmla="*/ 117667 h 177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770372" h="1770912">
                <a:moveTo>
                  <a:pt x="892310" y="381339"/>
                </a:moveTo>
                <a:cubicBezTo>
                  <a:pt x="609182" y="381339"/>
                  <a:pt x="379661" y="610858"/>
                  <a:pt x="379661" y="893983"/>
                </a:cubicBezTo>
                <a:cubicBezTo>
                  <a:pt x="379661" y="1177108"/>
                  <a:pt x="609182" y="1406627"/>
                  <a:pt x="892310" y="1406627"/>
                </a:cubicBezTo>
                <a:cubicBezTo>
                  <a:pt x="1175438" y="1406627"/>
                  <a:pt x="1404959" y="1177108"/>
                  <a:pt x="1404959" y="893983"/>
                </a:cubicBezTo>
                <a:cubicBezTo>
                  <a:pt x="1404959" y="610858"/>
                  <a:pt x="1175438" y="381339"/>
                  <a:pt x="892310" y="381339"/>
                </a:cubicBezTo>
                <a:close/>
                <a:moveTo>
                  <a:pt x="935588" y="0"/>
                </a:moveTo>
                <a:cubicBezTo>
                  <a:pt x="960017" y="2957"/>
                  <a:pt x="979144" y="4861"/>
                  <a:pt x="1006550" y="9504"/>
                </a:cubicBezTo>
                <a:lnTo>
                  <a:pt x="1001144" y="125035"/>
                </a:lnTo>
                <a:lnTo>
                  <a:pt x="1048993" y="132338"/>
                </a:lnTo>
                <a:lnTo>
                  <a:pt x="1053439" y="133718"/>
                </a:lnTo>
                <a:lnTo>
                  <a:pt x="1090142" y="24212"/>
                </a:lnTo>
                <a:cubicBezTo>
                  <a:pt x="1113876" y="30706"/>
                  <a:pt x="1132520" y="35384"/>
                  <a:pt x="1158953" y="43982"/>
                </a:cubicBezTo>
                <a:lnTo>
                  <a:pt x="1136341" y="159452"/>
                </a:lnTo>
                <a:lnTo>
                  <a:pt x="1184911" y="174529"/>
                </a:lnTo>
                <a:lnTo>
                  <a:pt x="1239430" y="76724"/>
                </a:lnTo>
                <a:cubicBezTo>
                  <a:pt x="1261564" y="87476"/>
                  <a:pt x="1279028" y="95506"/>
                  <a:pt x="1303427" y="108823"/>
                </a:cubicBezTo>
                <a:lnTo>
                  <a:pt x="1261656" y="213857"/>
                </a:lnTo>
                <a:lnTo>
                  <a:pt x="1307894" y="238954"/>
                </a:lnTo>
                <a:lnTo>
                  <a:pt x="1338165" y="200989"/>
                </a:lnTo>
                <a:cubicBezTo>
                  <a:pt x="1352497" y="184285"/>
                  <a:pt x="1367087" y="168085"/>
                  <a:pt x="1380802" y="152491"/>
                </a:cubicBezTo>
                <a:cubicBezTo>
                  <a:pt x="1401124" y="164675"/>
                  <a:pt x="1412680" y="178549"/>
                  <a:pt x="1434919" y="193410"/>
                </a:cubicBezTo>
                <a:lnTo>
                  <a:pt x="1375856" y="289638"/>
                </a:lnTo>
                <a:lnTo>
                  <a:pt x="1415493" y="322341"/>
                </a:lnTo>
                <a:lnTo>
                  <a:pt x="1451984" y="291477"/>
                </a:lnTo>
                <a:cubicBezTo>
                  <a:pt x="1469290" y="277877"/>
                  <a:pt x="1486750" y="264822"/>
                  <a:pt x="1503235" y="252192"/>
                </a:cubicBezTo>
                <a:cubicBezTo>
                  <a:pt x="1520801" y="268094"/>
                  <a:pt x="1529440" y="283949"/>
                  <a:pt x="1548366" y="302850"/>
                </a:cubicBezTo>
                <a:lnTo>
                  <a:pt x="1474140" y="383148"/>
                </a:lnTo>
                <a:lnTo>
                  <a:pt x="1510627" y="427369"/>
                </a:lnTo>
                <a:lnTo>
                  <a:pt x="1608057" y="374007"/>
                </a:lnTo>
                <a:cubicBezTo>
                  <a:pt x="1622545" y="392756"/>
                  <a:pt x="1628254" y="409885"/>
                  <a:pt x="1643552" y="431826"/>
                </a:cubicBezTo>
                <a:lnTo>
                  <a:pt x="1557419" y="496964"/>
                </a:lnTo>
                <a:lnTo>
                  <a:pt x="1584338" y="546559"/>
                </a:lnTo>
                <a:lnTo>
                  <a:pt x="1686630" y="511654"/>
                </a:lnTo>
                <a:cubicBezTo>
                  <a:pt x="1697690" y="532609"/>
                  <a:pt x="1700379" y="550464"/>
                  <a:pt x="1711690" y="574702"/>
                </a:cubicBezTo>
                <a:lnTo>
                  <a:pt x="1618390" y="622713"/>
                </a:lnTo>
                <a:lnTo>
                  <a:pt x="1635177" y="676792"/>
                </a:lnTo>
                <a:lnTo>
                  <a:pt x="1744119" y="660713"/>
                </a:lnTo>
                <a:cubicBezTo>
                  <a:pt x="1751197" y="683326"/>
                  <a:pt x="1750604" y="701372"/>
                  <a:pt x="1757334" y="727259"/>
                </a:cubicBezTo>
                <a:lnTo>
                  <a:pt x="1657044" y="757509"/>
                </a:lnTo>
                <a:lnTo>
                  <a:pt x="1665098" y="810278"/>
                </a:lnTo>
                <a:lnTo>
                  <a:pt x="1704470" y="810686"/>
                </a:lnTo>
                <a:cubicBezTo>
                  <a:pt x="1726465" y="811745"/>
                  <a:pt x="1748223" y="813345"/>
                  <a:pt x="1768963" y="814612"/>
                </a:cubicBezTo>
                <a:cubicBezTo>
                  <a:pt x="1771990" y="839314"/>
                  <a:pt x="1768259" y="857853"/>
                  <a:pt x="1770372" y="885873"/>
                </a:cubicBezTo>
                <a:lnTo>
                  <a:pt x="1669559" y="897871"/>
                </a:lnTo>
                <a:lnTo>
                  <a:pt x="1666806" y="952397"/>
                </a:lnTo>
                <a:lnTo>
                  <a:pt x="1703117" y="958438"/>
                </a:lnTo>
                <a:cubicBezTo>
                  <a:pt x="1724687" y="962870"/>
                  <a:pt x="1745940" y="967799"/>
                  <a:pt x="1766238" y="972243"/>
                </a:cubicBezTo>
                <a:cubicBezTo>
                  <a:pt x="1765427" y="997116"/>
                  <a:pt x="1758888" y="1014860"/>
                  <a:pt x="1756663" y="1042871"/>
                </a:cubicBezTo>
                <a:lnTo>
                  <a:pt x="1655705" y="1039230"/>
                </a:lnTo>
                <a:lnTo>
                  <a:pt x="1653960" y="1050664"/>
                </a:lnTo>
                <a:lnTo>
                  <a:pt x="1641373" y="1091212"/>
                </a:lnTo>
                <a:lnTo>
                  <a:pt x="1676858" y="1104554"/>
                </a:lnTo>
                <a:cubicBezTo>
                  <a:pt x="1697162" y="1113077"/>
                  <a:pt x="1717060" y="1122026"/>
                  <a:pt x="1736114" y="1130315"/>
                </a:cubicBezTo>
                <a:cubicBezTo>
                  <a:pt x="1730504" y="1154561"/>
                  <a:pt x="1720654" y="1170703"/>
                  <a:pt x="1713050" y="1197755"/>
                </a:cubicBezTo>
                <a:lnTo>
                  <a:pt x="1615423" y="1174811"/>
                </a:lnTo>
                <a:lnTo>
                  <a:pt x="1608660" y="1196598"/>
                </a:lnTo>
                <a:lnTo>
                  <a:pt x="1592688" y="1226022"/>
                </a:lnTo>
                <a:lnTo>
                  <a:pt x="1624006" y="1244310"/>
                </a:lnTo>
                <a:cubicBezTo>
                  <a:pt x="1642589" y="1256124"/>
                  <a:pt x="1660698" y="1268291"/>
                  <a:pt x="1678088" y="1279664"/>
                </a:cubicBezTo>
                <a:cubicBezTo>
                  <a:pt x="1668483" y="1302622"/>
                  <a:pt x="1656060" y="1316879"/>
                  <a:pt x="1644017" y="1342268"/>
                </a:cubicBezTo>
                <a:lnTo>
                  <a:pt x="1550936" y="1302945"/>
                </a:lnTo>
                <a:lnTo>
                  <a:pt x="1536980" y="1328657"/>
                </a:lnTo>
                <a:lnTo>
                  <a:pt x="1524566" y="1343702"/>
                </a:lnTo>
                <a:lnTo>
                  <a:pt x="1555537" y="1371824"/>
                </a:lnTo>
                <a:cubicBezTo>
                  <a:pt x="1571269" y="1387231"/>
                  <a:pt x="1586465" y="1402885"/>
                  <a:pt x="1601122" y="1417615"/>
                </a:cubicBezTo>
                <a:cubicBezTo>
                  <a:pt x="1586969" y="1438085"/>
                  <a:pt x="1571861" y="1449459"/>
                  <a:pt x="1554820" y="1471802"/>
                </a:cubicBezTo>
                <a:lnTo>
                  <a:pt x="1468489" y="1411668"/>
                </a:lnTo>
                <a:lnTo>
                  <a:pt x="1442047" y="1443716"/>
                </a:lnTo>
                <a:lnTo>
                  <a:pt x="1429347" y="1454194"/>
                </a:lnTo>
                <a:lnTo>
                  <a:pt x="1451799" y="1481865"/>
                </a:lnTo>
                <a:cubicBezTo>
                  <a:pt x="1465018" y="1499476"/>
                  <a:pt x="1477670" y="1517249"/>
                  <a:pt x="1489929" y="1534027"/>
                </a:cubicBezTo>
                <a:cubicBezTo>
                  <a:pt x="1472840" y="1552120"/>
                  <a:pt x="1456185" y="1561077"/>
                  <a:pt x="1435958" y="1580584"/>
                </a:cubicBezTo>
                <a:lnTo>
                  <a:pt x="1361727" y="1509986"/>
                </a:lnTo>
                <a:lnTo>
                  <a:pt x="1326987" y="1538648"/>
                </a:lnTo>
                <a:lnTo>
                  <a:pt x="1320802" y="1542006"/>
                </a:lnTo>
                <a:lnTo>
                  <a:pt x="1335580" y="1575339"/>
                </a:lnTo>
                <a:cubicBezTo>
                  <a:pt x="1343693" y="1595517"/>
                  <a:pt x="1351707" y="1615978"/>
                  <a:pt x="1361291" y="1636383"/>
                </a:cubicBezTo>
                <a:cubicBezTo>
                  <a:pt x="1340197" y="1649575"/>
                  <a:pt x="1325506" y="1652760"/>
                  <a:pt x="1301018" y="1666530"/>
                </a:cubicBezTo>
                <a:lnTo>
                  <a:pt x="1245641" y="1582801"/>
                </a:lnTo>
                <a:lnTo>
                  <a:pt x="1194927" y="1610328"/>
                </a:lnTo>
                <a:lnTo>
                  <a:pt x="1192682" y="1611025"/>
                </a:lnTo>
                <a:lnTo>
                  <a:pt x="1202337" y="1642546"/>
                </a:lnTo>
                <a:cubicBezTo>
                  <a:pt x="1207974" y="1663550"/>
                  <a:pt x="1213480" y="1684824"/>
                  <a:pt x="1220551" y="1706230"/>
                </a:cubicBezTo>
                <a:cubicBezTo>
                  <a:pt x="1198028" y="1716801"/>
                  <a:pt x="1183062" y="1718203"/>
                  <a:pt x="1157100" y="1728940"/>
                </a:cubicBezTo>
                <a:lnTo>
                  <a:pt x="1110783" y="1636448"/>
                </a:lnTo>
                <a:lnTo>
                  <a:pt x="1058274" y="1652747"/>
                </a:lnTo>
                <a:lnTo>
                  <a:pt x="1062096" y="1687005"/>
                </a:lnTo>
                <a:cubicBezTo>
                  <a:pt x="1063959" y="1708781"/>
                  <a:pt x="1065825" y="1730556"/>
                  <a:pt x="1069362" y="1751968"/>
                </a:cubicBezTo>
                <a:cubicBezTo>
                  <a:pt x="1045220" y="1757980"/>
                  <a:pt x="1031539" y="1755608"/>
                  <a:pt x="1003990" y="1761118"/>
                </a:cubicBezTo>
                <a:lnTo>
                  <a:pt x="977851" y="1666486"/>
                </a:lnTo>
                <a:lnTo>
                  <a:pt x="971799" y="1667409"/>
                </a:lnTo>
                <a:lnTo>
                  <a:pt x="918886" y="1670081"/>
                </a:lnTo>
                <a:lnTo>
                  <a:pt x="917161" y="1705777"/>
                </a:lnTo>
                <a:cubicBezTo>
                  <a:pt x="915728" y="1726531"/>
                  <a:pt x="914298" y="1747286"/>
                  <a:pt x="914125" y="1768987"/>
                </a:cubicBezTo>
                <a:cubicBezTo>
                  <a:pt x="889310" y="1770785"/>
                  <a:pt x="874428" y="1770190"/>
                  <a:pt x="846343" y="1770912"/>
                </a:cubicBezTo>
                <a:lnTo>
                  <a:pt x="836304" y="1668595"/>
                </a:lnTo>
                <a:lnTo>
                  <a:pt x="812821" y="1667409"/>
                </a:lnTo>
                <a:lnTo>
                  <a:pt x="781557" y="1662638"/>
                </a:lnTo>
                <a:lnTo>
                  <a:pt x="771434" y="1699979"/>
                </a:lnTo>
                <a:cubicBezTo>
                  <a:pt x="765295" y="1719493"/>
                  <a:pt x="758888" y="1738602"/>
                  <a:pt x="753380" y="1758223"/>
                </a:cubicBezTo>
                <a:cubicBezTo>
                  <a:pt x="728695" y="1755120"/>
                  <a:pt x="714711" y="1755463"/>
                  <a:pt x="687030" y="1750664"/>
                </a:cubicBezTo>
                <a:lnTo>
                  <a:pt x="697702" y="1643856"/>
                </a:lnTo>
                <a:lnTo>
                  <a:pt x="643195" y="1626936"/>
                </a:lnTo>
                <a:lnTo>
                  <a:pt x="624731" y="1668052"/>
                </a:lnTo>
                <a:cubicBezTo>
                  <a:pt x="616322" y="1686158"/>
                  <a:pt x="607917" y="1704265"/>
                  <a:pt x="599505" y="1724271"/>
                </a:cubicBezTo>
                <a:cubicBezTo>
                  <a:pt x="575870" y="1716499"/>
                  <a:pt x="559099" y="1712467"/>
                  <a:pt x="532848" y="1702456"/>
                </a:cubicBezTo>
                <a:lnTo>
                  <a:pt x="564655" y="1596738"/>
                </a:lnTo>
                <a:lnTo>
                  <a:pt x="520212" y="1572615"/>
                </a:lnTo>
                <a:lnTo>
                  <a:pt x="492609" y="1609276"/>
                </a:lnTo>
                <a:cubicBezTo>
                  <a:pt x="480065" y="1625500"/>
                  <a:pt x="467524" y="1641727"/>
                  <a:pt x="454551" y="1659857"/>
                </a:cubicBezTo>
                <a:cubicBezTo>
                  <a:pt x="432447" y="1646570"/>
                  <a:pt x="419956" y="1638286"/>
                  <a:pt x="395717" y="1622146"/>
                </a:cubicBezTo>
                <a:lnTo>
                  <a:pt x="443113" y="1526669"/>
                </a:lnTo>
                <a:lnTo>
                  <a:pt x="403568" y="1494041"/>
                </a:lnTo>
                <a:lnTo>
                  <a:pt x="366157" y="1528059"/>
                </a:lnTo>
                <a:cubicBezTo>
                  <a:pt x="350809" y="1541662"/>
                  <a:pt x="335463" y="1555266"/>
                  <a:pt x="319337" y="1570661"/>
                </a:cubicBezTo>
                <a:cubicBezTo>
                  <a:pt x="300098" y="1553487"/>
                  <a:pt x="289370" y="1543020"/>
                  <a:pt x="268564" y="1522645"/>
                </a:cubicBezTo>
                <a:lnTo>
                  <a:pt x="335158" y="1434729"/>
                </a:lnTo>
                <a:lnTo>
                  <a:pt x="304840" y="1397984"/>
                </a:lnTo>
                <a:lnTo>
                  <a:pt x="261327" y="1424271"/>
                </a:lnTo>
                <a:cubicBezTo>
                  <a:pt x="243225" y="1434900"/>
                  <a:pt x="225125" y="1445532"/>
                  <a:pt x="205878" y="1457791"/>
                </a:cubicBezTo>
                <a:cubicBezTo>
                  <a:pt x="190299" y="1437235"/>
                  <a:pt x="181797" y="1424891"/>
                  <a:pt x="165325" y="1400876"/>
                </a:cubicBezTo>
                <a:lnTo>
                  <a:pt x="247444" y="1328296"/>
                </a:lnTo>
                <a:lnTo>
                  <a:pt x="223348" y="1283901"/>
                </a:lnTo>
                <a:lnTo>
                  <a:pt x="174393" y="1304217"/>
                </a:lnTo>
                <a:cubicBezTo>
                  <a:pt x="154905" y="1312020"/>
                  <a:pt x="135419" y="1319827"/>
                  <a:pt x="114555" y="1329071"/>
                </a:cubicBezTo>
                <a:cubicBezTo>
                  <a:pt x="102225" y="1306416"/>
                  <a:pt x="95665" y="1292940"/>
                  <a:pt x="82968" y="1266732"/>
                </a:cubicBezTo>
                <a:lnTo>
                  <a:pt x="179994" y="1204029"/>
                </a:lnTo>
                <a:lnTo>
                  <a:pt x="175960" y="1196598"/>
                </a:lnTo>
                <a:lnTo>
                  <a:pt x="164017" y="1158123"/>
                </a:lnTo>
                <a:lnTo>
                  <a:pt x="50014" y="1183545"/>
                </a:lnTo>
                <a:cubicBezTo>
                  <a:pt x="42231" y="1159641"/>
                  <a:pt x="38361" y="1145562"/>
                  <a:pt x="30896" y="1118168"/>
                </a:cubicBezTo>
                <a:lnTo>
                  <a:pt x="137668" y="1073239"/>
                </a:lnTo>
                <a:lnTo>
                  <a:pt x="130660" y="1050664"/>
                </a:lnTo>
                <a:lnTo>
                  <a:pt x="126893" y="1025981"/>
                </a:lnTo>
                <a:lnTo>
                  <a:pt x="11697" y="1031563"/>
                </a:lnTo>
                <a:cubicBezTo>
                  <a:pt x="8477" y="1006631"/>
                  <a:pt x="7690" y="989949"/>
                  <a:pt x="5429" y="961646"/>
                </a:cubicBezTo>
                <a:lnTo>
                  <a:pt x="117069" y="937622"/>
                </a:lnTo>
                <a:lnTo>
                  <a:pt x="114865" y="893983"/>
                </a:lnTo>
                <a:lnTo>
                  <a:pt x="115220" y="886941"/>
                </a:lnTo>
                <a:lnTo>
                  <a:pt x="0" y="872153"/>
                </a:lnTo>
                <a:cubicBezTo>
                  <a:pt x="1134" y="847564"/>
                  <a:pt x="3240" y="831350"/>
                  <a:pt x="5901" y="803680"/>
                </a:cubicBezTo>
                <a:lnTo>
                  <a:pt x="121101" y="799933"/>
                </a:lnTo>
                <a:lnTo>
                  <a:pt x="128492" y="751503"/>
                </a:lnTo>
                <a:lnTo>
                  <a:pt x="12138" y="714646"/>
                </a:lnTo>
                <a:cubicBezTo>
                  <a:pt x="17635" y="690653"/>
                  <a:pt x="22595" y="675073"/>
                  <a:pt x="30143" y="648319"/>
                </a:cubicBezTo>
                <a:lnTo>
                  <a:pt x="152666" y="666411"/>
                </a:lnTo>
                <a:lnTo>
                  <a:pt x="167249" y="619432"/>
                </a:lnTo>
                <a:lnTo>
                  <a:pt x="57622" y="559222"/>
                </a:lnTo>
                <a:cubicBezTo>
                  <a:pt x="68132" y="536965"/>
                  <a:pt x="75954" y="519396"/>
                  <a:pt x="89063" y="494884"/>
                </a:cubicBezTo>
                <a:lnTo>
                  <a:pt x="203593" y="540460"/>
                </a:lnTo>
                <a:lnTo>
                  <a:pt x="225777" y="499590"/>
                </a:lnTo>
                <a:lnTo>
                  <a:pt x="129164" y="421868"/>
                </a:lnTo>
                <a:cubicBezTo>
                  <a:pt x="143393" y="401783"/>
                  <a:pt x="154157" y="385847"/>
                  <a:pt x="171339" y="363995"/>
                </a:cubicBezTo>
                <a:lnTo>
                  <a:pt x="273927" y="427450"/>
                </a:lnTo>
                <a:lnTo>
                  <a:pt x="309966" y="383770"/>
                </a:lnTo>
                <a:lnTo>
                  <a:pt x="223773" y="295129"/>
                </a:lnTo>
                <a:cubicBezTo>
                  <a:pt x="240339" y="276924"/>
                  <a:pt x="252962" y="262416"/>
                  <a:pt x="272674" y="242816"/>
                </a:cubicBezTo>
                <a:lnTo>
                  <a:pt x="370468" y="321235"/>
                </a:lnTo>
                <a:lnTo>
                  <a:pt x="406297" y="291673"/>
                </a:lnTo>
                <a:lnTo>
                  <a:pt x="339550" y="184911"/>
                </a:lnTo>
                <a:cubicBezTo>
                  <a:pt x="359586" y="170613"/>
                  <a:pt x="374986" y="159096"/>
                  <a:pt x="398391" y="144098"/>
                </a:cubicBezTo>
                <a:lnTo>
                  <a:pt x="475842" y="239434"/>
                </a:lnTo>
                <a:lnTo>
                  <a:pt x="522388" y="214170"/>
                </a:lnTo>
                <a:lnTo>
                  <a:pt x="475528" y="99472"/>
                </a:lnTo>
                <a:cubicBezTo>
                  <a:pt x="497747" y="88898"/>
                  <a:pt x="514925" y="80272"/>
                  <a:pt x="540562" y="69530"/>
                </a:cubicBezTo>
                <a:lnTo>
                  <a:pt x="600283" y="174351"/>
                </a:lnTo>
                <a:lnTo>
                  <a:pt x="643650" y="160889"/>
                </a:lnTo>
                <a:lnTo>
                  <a:pt x="618279" y="41004"/>
                </a:lnTo>
                <a:cubicBezTo>
                  <a:pt x="642027" y="34562"/>
                  <a:pt x="660468" y="29137"/>
                  <a:pt x="687609" y="23140"/>
                </a:cubicBezTo>
                <a:lnTo>
                  <a:pt x="727004" y="135015"/>
                </a:lnTo>
                <a:lnTo>
                  <a:pt x="735628" y="132338"/>
                </a:lnTo>
                <a:lnTo>
                  <a:pt x="777511" y="125946"/>
                </a:lnTo>
                <a:lnTo>
                  <a:pt x="775508" y="6393"/>
                </a:lnTo>
                <a:cubicBezTo>
                  <a:pt x="800049" y="4596"/>
                  <a:pt x="819186" y="2787"/>
                  <a:pt x="846973" y="2073"/>
                </a:cubicBezTo>
                <a:lnTo>
                  <a:pt x="864105" y="117967"/>
                </a:lnTo>
                <a:lnTo>
                  <a:pt x="892310" y="116543"/>
                </a:lnTo>
                <a:lnTo>
                  <a:pt x="914569" y="11766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B43F55-4C88-1C56-D862-68E663B9FA19}"/>
              </a:ext>
            </a:extLst>
          </p:cNvPr>
          <p:cNvSpPr txBox="1"/>
          <p:nvPr/>
        </p:nvSpPr>
        <p:spPr>
          <a:xfrm>
            <a:off x="5011013" y="2673429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>
                <a:solidFill>
                  <a:schemeClr val="accent6"/>
                </a:solidFill>
                <a:latin typeface="+mj-lt"/>
              </a:rPr>
              <a:t>02</a:t>
            </a:r>
            <a:endParaRPr lang="en-US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2" name="Freeform 92">
            <a:extLst>
              <a:ext uri="{FF2B5EF4-FFF2-40B4-BE49-F238E27FC236}">
                <a16:creationId xmlns:a16="http://schemas.microsoft.com/office/drawing/2014/main" id="{6E5D2DE1-EB48-A904-4062-44715B755717}"/>
              </a:ext>
            </a:extLst>
          </p:cNvPr>
          <p:cNvSpPr/>
          <p:nvPr/>
        </p:nvSpPr>
        <p:spPr>
          <a:xfrm>
            <a:off x="4909736" y="3929210"/>
            <a:ext cx="1015354" cy="1015664"/>
          </a:xfrm>
          <a:custGeom>
            <a:avLst/>
            <a:gdLst>
              <a:gd name="connsiteX0" fmla="*/ 892310 w 1770372"/>
              <a:gd name="connsiteY0" fmla="*/ 381339 h 1770912"/>
              <a:gd name="connsiteX1" fmla="*/ 379661 w 1770372"/>
              <a:gd name="connsiteY1" fmla="*/ 893983 h 1770912"/>
              <a:gd name="connsiteX2" fmla="*/ 892310 w 1770372"/>
              <a:gd name="connsiteY2" fmla="*/ 1406627 h 1770912"/>
              <a:gd name="connsiteX3" fmla="*/ 1404959 w 1770372"/>
              <a:gd name="connsiteY3" fmla="*/ 893983 h 1770912"/>
              <a:gd name="connsiteX4" fmla="*/ 892310 w 1770372"/>
              <a:gd name="connsiteY4" fmla="*/ 381339 h 1770912"/>
              <a:gd name="connsiteX5" fmla="*/ 935588 w 1770372"/>
              <a:gd name="connsiteY5" fmla="*/ 0 h 1770912"/>
              <a:gd name="connsiteX6" fmla="*/ 1006550 w 1770372"/>
              <a:gd name="connsiteY6" fmla="*/ 9504 h 1770912"/>
              <a:gd name="connsiteX7" fmla="*/ 1001144 w 1770372"/>
              <a:gd name="connsiteY7" fmla="*/ 125035 h 1770912"/>
              <a:gd name="connsiteX8" fmla="*/ 1048993 w 1770372"/>
              <a:gd name="connsiteY8" fmla="*/ 132338 h 1770912"/>
              <a:gd name="connsiteX9" fmla="*/ 1053439 w 1770372"/>
              <a:gd name="connsiteY9" fmla="*/ 133718 h 1770912"/>
              <a:gd name="connsiteX10" fmla="*/ 1090142 w 1770372"/>
              <a:gd name="connsiteY10" fmla="*/ 24212 h 1770912"/>
              <a:gd name="connsiteX11" fmla="*/ 1158953 w 1770372"/>
              <a:gd name="connsiteY11" fmla="*/ 43982 h 1770912"/>
              <a:gd name="connsiteX12" fmla="*/ 1136341 w 1770372"/>
              <a:gd name="connsiteY12" fmla="*/ 159452 h 1770912"/>
              <a:gd name="connsiteX13" fmla="*/ 1184911 w 1770372"/>
              <a:gd name="connsiteY13" fmla="*/ 174529 h 1770912"/>
              <a:gd name="connsiteX14" fmla="*/ 1239430 w 1770372"/>
              <a:gd name="connsiteY14" fmla="*/ 76724 h 1770912"/>
              <a:gd name="connsiteX15" fmla="*/ 1303427 w 1770372"/>
              <a:gd name="connsiteY15" fmla="*/ 108823 h 1770912"/>
              <a:gd name="connsiteX16" fmla="*/ 1261656 w 1770372"/>
              <a:gd name="connsiteY16" fmla="*/ 213857 h 1770912"/>
              <a:gd name="connsiteX17" fmla="*/ 1307894 w 1770372"/>
              <a:gd name="connsiteY17" fmla="*/ 238954 h 1770912"/>
              <a:gd name="connsiteX18" fmla="*/ 1338165 w 1770372"/>
              <a:gd name="connsiteY18" fmla="*/ 200989 h 1770912"/>
              <a:gd name="connsiteX19" fmla="*/ 1380802 w 1770372"/>
              <a:gd name="connsiteY19" fmla="*/ 152491 h 1770912"/>
              <a:gd name="connsiteX20" fmla="*/ 1434919 w 1770372"/>
              <a:gd name="connsiteY20" fmla="*/ 193410 h 1770912"/>
              <a:gd name="connsiteX21" fmla="*/ 1375856 w 1770372"/>
              <a:gd name="connsiteY21" fmla="*/ 289638 h 1770912"/>
              <a:gd name="connsiteX22" fmla="*/ 1415493 w 1770372"/>
              <a:gd name="connsiteY22" fmla="*/ 322341 h 1770912"/>
              <a:gd name="connsiteX23" fmla="*/ 1451984 w 1770372"/>
              <a:gd name="connsiteY23" fmla="*/ 291477 h 1770912"/>
              <a:gd name="connsiteX24" fmla="*/ 1503235 w 1770372"/>
              <a:gd name="connsiteY24" fmla="*/ 252192 h 1770912"/>
              <a:gd name="connsiteX25" fmla="*/ 1548366 w 1770372"/>
              <a:gd name="connsiteY25" fmla="*/ 302850 h 1770912"/>
              <a:gd name="connsiteX26" fmla="*/ 1474140 w 1770372"/>
              <a:gd name="connsiteY26" fmla="*/ 383148 h 1770912"/>
              <a:gd name="connsiteX27" fmla="*/ 1510627 w 1770372"/>
              <a:gd name="connsiteY27" fmla="*/ 427369 h 1770912"/>
              <a:gd name="connsiteX28" fmla="*/ 1608057 w 1770372"/>
              <a:gd name="connsiteY28" fmla="*/ 374007 h 1770912"/>
              <a:gd name="connsiteX29" fmla="*/ 1643552 w 1770372"/>
              <a:gd name="connsiteY29" fmla="*/ 431826 h 1770912"/>
              <a:gd name="connsiteX30" fmla="*/ 1557419 w 1770372"/>
              <a:gd name="connsiteY30" fmla="*/ 496964 h 1770912"/>
              <a:gd name="connsiteX31" fmla="*/ 1584338 w 1770372"/>
              <a:gd name="connsiteY31" fmla="*/ 546559 h 1770912"/>
              <a:gd name="connsiteX32" fmla="*/ 1686630 w 1770372"/>
              <a:gd name="connsiteY32" fmla="*/ 511654 h 1770912"/>
              <a:gd name="connsiteX33" fmla="*/ 1711690 w 1770372"/>
              <a:gd name="connsiteY33" fmla="*/ 574702 h 1770912"/>
              <a:gd name="connsiteX34" fmla="*/ 1618390 w 1770372"/>
              <a:gd name="connsiteY34" fmla="*/ 622713 h 1770912"/>
              <a:gd name="connsiteX35" fmla="*/ 1635177 w 1770372"/>
              <a:gd name="connsiteY35" fmla="*/ 676792 h 1770912"/>
              <a:gd name="connsiteX36" fmla="*/ 1744119 w 1770372"/>
              <a:gd name="connsiteY36" fmla="*/ 660713 h 1770912"/>
              <a:gd name="connsiteX37" fmla="*/ 1757334 w 1770372"/>
              <a:gd name="connsiteY37" fmla="*/ 727259 h 1770912"/>
              <a:gd name="connsiteX38" fmla="*/ 1657044 w 1770372"/>
              <a:gd name="connsiteY38" fmla="*/ 757509 h 1770912"/>
              <a:gd name="connsiteX39" fmla="*/ 1665098 w 1770372"/>
              <a:gd name="connsiteY39" fmla="*/ 810278 h 1770912"/>
              <a:gd name="connsiteX40" fmla="*/ 1704470 w 1770372"/>
              <a:gd name="connsiteY40" fmla="*/ 810686 h 1770912"/>
              <a:gd name="connsiteX41" fmla="*/ 1768963 w 1770372"/>
              <a:gd name="connsiteY41" fmla="*/ 814612 h 1770912"/>
              <a:gd name="connsiteX42" fmla="*/ 1770372 w 1770372"/>
              <a:gd name="connsiteY42" fmla="*/ 885873 h 1770912"/>
              <a:gd name="connsiteX43" fmla="*/ 1669559 w 1770372"/>
              <a:gd name="connsiteY43" fmla="*/ 897871 h 1770912"/>
              <a:gd name="connsiteX44" fmla="*/ 1666806 w 1770372"/>
              <a:gd name="connsiteY44" fmla="*/ 952397 h 1770912"/>
              <a:gd name="connsiteX45" fmla="*/ 1703117 w 1770372"/>
              <a:gd name="connsiteY45" fmla="*/ 958438 h 1770912"/>
              <a:gd name="connsiteX46" fmla="*/ 1766238 w 1770372"/>
              <a:gd name="connsiteY46" fmla="*/ 972243 h 1770912"/>
              <a:gd name="connsiteX47" fmla="*/ 1756663 w 1770372"/>
              <a:gd name="connsiteY47" fmla="*/ 1042871 h 1770912"/>
              <a:gd name="connsiteX48" fmla="*/ 1655705 w 1770372"/>
              <a:gd name="connsiteY48" fmla="*/ 1039230 h 1770912"/>
              <a:gd name="connsiteX49" fmla="*/ 1653960 w 1770372"/>
              <a:gd name="connsiteY49" fmla="*/ 1050664 h 1770912"/>
              <a:gd name="connsiteX50" fmla="*/ 1641373 w 1770372"/>
              <a:gd name="connsiteY50" fmla="*/ 1091212 h 1770912"/>
              <a:gd name="connsiteX51" fmla="*/ 1676858 w 1770372"/>
              <a:gd name="connsiteY51" fmla="*/ 1104554 h 1770912"/>
              <a:gd name="connsiteX52" fmla="*/ 1736114 w 1770372"/>
              <a:gd name="connsiteY52" fmla="*/ 1130315 h 1770912"/>
              <a:gd name="connsiteX53" fmla="*/ 1713050 w 1770372"/>
              <a:gd name="connsiteY53" fmla="*/ 1197755 h 1770912"/>
              <a:gd name="connsiteX54" fmla="*/ 1615423 w 1770372"/>
              <a:gd name="connsiteY54" fmla="*/ 1174811 h 1770912"/>
              <a:gd name="connsiteX55" fmla="*/ 1608660 w 1770372"/>
              <a:gd name="connsiteY55" fmla="*/ 1196598 h 1770912"/>
              <a:gd name="connsiteX56" fmla="*/ 1592688 w 1770372"/>
              <a:gd name="connsiteY56" fmla="*/ 1226022 h 1770912"/>
              <a:gd name="connsiteX57" fmla="*/ 1624006 w 1770372"/>
              <a:gd name="connsiteY57" fmla="*/ 1244310 h 1770912"/>
              <a:gd name="connsiteX58" fmla="*/ 1678088 w 1770372"/>
              <a:gd name="connsiteY58" fmla="*/ 1279664 h 1770912"/>
              <a:gd name="connsiteX59" fmla="*/ 1644017 w 1770372"/>
              <a:gd name="connsiteY59" fmla="*/ 1342268 h 1770912"/>
              <a:gd name="connsiteX60" fmla="*/ 1550936 w 1770372"/>
              <a:gd name="connsiteY60" fmla="*/ 1302945 h 1770912"/>
              <a:gd name="connsiteX61" fmla="*/ 1536980 w 1770372"/>
              <a:gd name="connsiteY61" fmla="*/ 1328657 h 1770912"/>
              <a:gd name="connsiteX62" fmla="*/ 1524566 w 1770372"/>
              <a:gd name="connsiteY62" fmla="*/ 1343702 h 1770912"/>
              <a:gd name="connsiteX63" fmla="*/ 1555537 w 1770372"/>
              <a:gd name="connsiteY63" fmla="*/ 1371824 h 1770912"/>
              <a:gd name="connsiteX64" fmla="*/ 1601122 w 1770372"/>
              <a:gd name="connsiteY64" fmla="*/ 1417615 h 1770912"/>
              <a:gd name="connsiteX65" fmla="*/ 1554820 w 1770372"/>
              <a:gd name="connsiteY65" fmla="*/ 1471802 h 1770912"/>
              <a:gd name="connsiteX66" fmla="*/ 1468489 w 1770372"/>
              <a:gd name="connsiteY66" fmla="*/ 1411668 h 1770912"/>
              <a:gd name="connsiteX67" fmla="*/ 1442047 w 1770372"/>
              <a:gd name="connsiteY67" fmla="*/ 1443716 h 1770912"/>
              <a:gd name="connsiteX68" fmla="*/ 1429347 w 1770372"/>
              <a:gd name="connsiteY68" fmla="*/ 1454194 h 1770912"/>
              <a:gd name="connsiteX69" fmla="*/ 1451799 w 1770372"/>
              <a:gd name="connsiteY69" fmla="*/ 1481865 h 1770912"/>
              <a:gd name="connsiteX70" fmla="*/ 1489929 w 1770372"/>
              <a:gd name="connsiteY70" fmla="*/ 1534027 h 1770912"/>
              <a:gd name="connsiteX71" fmla="*/ 1435958 w 1770372"/>
              <a:gd name="connsiteY71" fmla="*/ 1580584 h 1770912"/>
              <a:gd name="connsiteX72" fmla="*/ 1361727 w 1770372"/>
              <a:gd name="connsiteY72" fmla="*/ 1509986 h 1770912"/>
              <a:gd name="connsiteX73" fmla="*/ 1326987 w 1770372"/>
              <a:gd name="connsiteY73" fmla="*/ 1538648 h 1770912"/>
              <a:gd name="connsiteX74" fmla="*/ 1320802 w 1770372"/>
              <a:gd name="connsiteY74" fmla="*/ 1542006 h 1770912"/>
              <a:gd name="connsiteX75" fmla="*/ 1335580 w 1770372"/>
              <a:gd name="connsiteY75" fmla="*/ 1575339 h 1770912"/>
              <a:gd name="connsiteX76" fmla="*/ 1361291 w 1770372"/>
              <a:gd name="connsiteY76" fmla="*/ 1636383 h 1770912"/>
              <a:gd name="connsiteX77" fmla="*/ 1301018 w 1770372"/>
              <a:gd name="connsiteY77" fmla="*/ 1666530 h 1770912"/>
              <a:gd name="connsiteX78" fmla="*/ 1245641 w 1770372"/>
              <a:gd name="connsiteY78" fmla="*/ 1582801 h 1770912"/>
              <a:gd name="connsiteX79" fmla="*/ 1194927 w 1770372"/>
              <a:gd name="connsiteY79" fmla="*/ 1610328 h 1770912"/>
              <a:gd name="connsiteX80" fmla="*/ 1192682 w 1770372"/>
              <a:gd name="connsiteY80" fmla="*/ 1611025 h 1770912"/>
              <a:gd name="connsiteX81" fmla="*/ 1202337 w 1770372"/>
              <a:gd name="connsiteY81" fmla="*/ 1642546 h 1770912"/>
              <a:gd name="connsiteX82" fmla="*/ 1220551 w 1770372"/>
              <a:gd name="connsiteY82" fmla="*/ 1706230 h 1770912"/>
              <a:gd name="connsiteX83" fmla="*/ 1157100 w 1770372"/>
              <a:gd name="connsiteY83" fmla="*/ 1728940 h 1770912"/>
              <a:gd name="connsiteX84" fmla="*/ 1110783 w 1770372"/>
              <a:gd name="connsiteY84" fmla="*/ 1636448 h 1770912"/>
              <a:gd name="connsiteX85" fmla="*/ 1058274 w 1770372"/>
              <a:gd name="connsiteY85" fmla="*/ 1652747 h 1770912"/>
              <a:gd name="connsiteX86" fmla="*/ 1062096 w 1770372"/>
              <a:gd name="connsiteY86" fmla="*/ 1687005 h 1770912"/>
              <a:gd name="connsiteX87" fmla="*/ 1069362 w 1770372"/>
              <a:gd name="connsiteY87" fmla="*/ 1751968 h 1770912"/>
              <a:gd name="connsiteX88" fmla="*/ 1003990 w 1770372"/>
              <a:gd name="connsiteY88" fmla="*/ 1761118 h 1770912"/>
              <a:gd name="connsiteX89" fmla="*/ 977851 w 1770372"/>
              <a:gd name="connsiteY89" fmla="*/ 1666486 h 1770912"/>
              <a:gd name="connsiteX90" fmla="*/ 971799 w 1770372"/>
              <a:gd name="connsiteY90" fmla="*/ 1667409 h 1770912"/>
              <a:gd name="connsiteX91" fmla="*/ 918886 w 1770372"/>
              <a:gd name="connsiteY91" fmla="*/ 1670081 h 1770912"/>
              <a:gd name="connsiteX92" fmla="*/ 917161 w 1770372"/>
              <a:gd name="connsiteY92" fmla="*/ 1705777 h 1770912"/>
              <a:gd name="connsiteX93" fmla="*/ 914125 w 1770372"/>
              <a:gd name="connsiteY93" fmla="*/ 1768987 h 1770912"/>
              <a:gd name="connsiteX94" fmla="*/ 846343 w 1770372"/>
              <a:gd name="connsiteY94" fmla="*/ 1770912 h 1770912"/>
              <a:gd name="connsiteX95" fmla="*/ 836304 w 1770372"/>
              <a:gd name="connsiteY95" fmla="*/ 1668595 h 1770912"/>
              <a:gd name="connsiteX96" fmla="*/ 812821 w 1770372"/>
              <a:gd name="connsiteY96" fmla="*/ 1667409 h 1770912"/>
              <a:gd name="connsiteX97" fmla="*/ 781557 w 1770372"/>
              <a:gd name="connsiteY97" fmla="*/ 1662638 h 1770912"/>
              <a:gd name="connsiteX98" fmla="*/ 771434 w 1770372"/>
              <a:gd name="connsiteY98" fmla="*/ 1699979 h 1770912"/>
              <a:gd name="connsiteX99" fmla="*/ 753380 w 1770372"/>
              <a:gd name="connsiteY99" fmla="*/ 1758223 h 1770912"/>
              <a:gd name="connsiteX100" fmla="*/ 687030 w 1770372"/>
              <a:gd name="connsiteY100" fmla="*/ 1750664 h 1770912"/>
              <a:gd name="connsiteX101" fmla="*/ 697702 w 1770372"/>
              <a:gd name="connsiteY101" fmla="*/ 1643856 h 1770912"/>
              <a:gd name="connsiteX102" fmla="*/ 643195 w 1770372"/>
              <a:gd name="connsiteY102" fmla="*/ 1626936 h 1770912"/>
              <a:gd name="connsiteX103" fmla="*/ 624731 w 1770372"/>
              <a:gd name="connsiteY103" fmla="*/ 1668052 h 1770912"/>
              <a:gd name="connsiteX104" fmla="*/ 599505 w 1770372"/>
              <a:gd name="connsiteY104" fmla="*/ 1724271 h 1770912"/>
              <a:gd name="connsiteX105" fmla="*/ 532848 w 1770372"/>
              <a:gd name="connsiteY105" fmla="*/ 1702456 h 1770912"/>
              <a:gd name="connsiteX106" fmla="*/ 564655 w 1770372"/>
              <a:gd name="connsiteY106" fmla="*/ 1596738 h 1770912"/>
              <a:gd name="connsiteX107" fmla="*/ 520212 w 1770372"/>
              <a:gd name="connsiteY107" fmla="*/ 1572615 h 1770912"/>
              <a:gd name="connsiteX108" fmla="*/ 492609 w 1770372"/>
              <a:gd name="connsiteY108" fmla="*/ 1609276 h 1770912"/>
              <a:gd name="connsiteX109" fmla="*/ 454551 w 1770372"/>
              <a:gd name="connsiteY109" fmla="*/ 1659857 h 1770912"/>
              <a:gd name="connsiteX110" fmla="*/ 395717 w 1770372"/>
              <a:gd name="connsiteY110" fmla="*/ 1622146 h 1770912"/>
              <a:gd name="connsiteX111" fmla="*/ 443113 w 1770372"/>
              <a:gd name="connsiteY111" fmla="*/ 1526669 h 1770912"/>
              <a:gd name="connsiteX112" fmla="*/ 403568 w 1770372"/>
              <a:gd name="connsiteY112" fmla="*/ 1494041 h 1770912"/>
              <a:gd name="connsiteX113" fmla="*/ 366157 w 1770372"/>
              <a:gd name="connsiteY113" fmla="*/ 1528059 h 1770912"/>
              <a:gd name="connsiteX114" fmla="*/ 319337 w 1770372"/>
              <a:gd name="connsiteY114" fmla="*/ 1570661 h 1770912"/>
              <a:gd name="connsiteX115" fmla="*/ 268564 w 1770372"/>
              <a:gd name="connsiteY115" fmla="*/ 1522645 h 1770912"/>
              <a:gd name="connsiteX116" fmla="*/ 335158 w 1770372"/>
              <a:gd name="connsiteY116" fmla="*/ 1434729 h 1770912"/>
              <a:gd name="connsiteX117" fmla="*/ 304840 w 1770372"/>
              <a:gd name="connsiteY117" fmla="*/ 1397984 h 1770912"/>
              <a:gd name="connsiteX118" fmla="*/ 261327 w 1770372"/>
              <a:gd name="connsiteY118" fmla="*/ 1424271 h 1770912"/>
              <a:gd name="connsiteX119" fmla="*/ 205878 w 1770372"/>
              <a:gd name="connsiteY119" fmla="*/ 1457791 h 1770912"/>
              <a:gd name="connsiteX120" fmla="*/ 165325 w 1770372"/>
              <a:gd name="connsiteY120" fmla="*/ 1400876 h 1770912"/>
              <a:gd name="connsiteX121" fmla="*/ 247444 w 1770372"/>
              <a:gd name="connsiteY121" fmla="*/ 1328296 h 1770912"/>
              <a:gd name="connsiteX122" fmla="*/ 223348 w 1770372"/>
              <a:gd name="connsiteY122" fmla="*/ 1283901 h 1770912"/>
              <a:gd name="connsiteX123" fmla="*/ 174393 w 1770372"/>
              <a:gd name="connsiteY123" fmla="*/ 1304217 h 1770912"/>
              <a:gd name="connsiteX124" fmla="*/ 114555 w 1770372"/>
              <a:gd name="connsiteY124" fmla="*/ 1329071 h 1770912"/>
              <a:gd name="connsiteX125" fmla="*/ 82968 w 1770372"/>
              <a:gd name="connsiteY125" fmla="*/ 1266732 h 1770912"/>
              <a:gd name="connsiteX126" fmla="*/ 179994 w 1770372"/>
              <a:gd name="connsiteY126" fmla="*/ 1204029 h 1770912"/>
              <a:gd name="connsiteX127" fmla="*/ 175960 w 1770372"/>
              <a:gd name="connsiteY127" fmla="*/ 1196598 h 1770912"/>
              <a:gd name="connsiteX128" fmla="*/ 164017 w 1770372"/>
              <a:gd name="connsiteY128" fmla="*/ 1158123 h 1770912"/>
              <a:gd name="connsiteX129" fmla="*/ 50014 w 1770372"/>
              <a:gd name="connsiteY129" fmla="*/ 1183545 h 1770912"/>
              <a:gd name="connsiteX130" fmla="*/ 30896 w 1770372"/>
              <a:gd name="connsiteY130" fmla="*/ 1118168 h 1770912"/>
              <a:gd name="connsiteX131" fmla="*/ 137668 w 1770372"/>
              <a:gd name="connsiteY131" fmla="*/ 1073239 h 1770912"/>
              <a:gd name="connsiteX132" fmla="*/ 130660 w 1770372"/>
              <a:gd name="connsiteY132" fmla="*/ 1050664 h 1770912"/>
              <a:gd name="connsiteX133" fmla="*/ 126893 w 1770372"/>
              <a:gd name="connsiteY133" fmla="*/ 1025981 h 1770912"/>
              <a:gd name="connsiteX134" fmla="*/ 11697 w 1770372"/>
              <a:gd name="connsiteY134" fmla="*/ 1031563 h 1770912"/>
              <a:gd name="connsiteX135" fmla="*/ 5429 w 1770372"/>
              <a:gd name="connsiteY135" fmla="*/ 961646 h 1770912"/>
              <a:gd name="connsiteX136" fmla="*/ 117069 w 1770372"/>
              <a:gd name="connsiteY136" fmla="*/ 937622 h 1770912"/>
              <a:gd name="connsiteX137" fmla="*/ 114865 w 1770372"/>
              <a:gd name="connsiteY137" fmla="*/ 893983 h 1770912"/>
              <a:gd name="connsiteX138" fmla="*/ 115220 w 1770372"/>
              <a:gd name="connsiteY138" fmla="*/ 886941 h 1770912"/>
              <a:gd name="connsiteX139" fmla="*/ 0 w 1770372"/>
              <a:gd name="connsiteY139" fmla="*/ 872153 h 1770912"/>
              <a:gd name="connsiteX140" fmla="*/ 5901 w 1770372"/>
              <a:gd name="connsiteY140" fmla="*/ 803680 h 1770912"/>
              <a:gd name="connsiteX141" fmla="*/ 121101 w 1770372"/>
              <a:gd name="connsiteY141" fmla="*/ 799933 h 1770912"/>
              <a:gd name="connsiteX142" fmla="*/ 128492 w 1770372"/>
              <a:gd name="connsiteY142" fmla="*/ 751503 h 1770912"/>
              <a:gd name="connsiteX143" fmla="*/ 12138 w 1770372"/>
              <a:gd name="connsiteY143" fmla="*/ 714646 h 1770912"/>
              <a:gd name="connsiteX144" fmla="*/ 30143 w 1770372"/>
              <a:gd name="connsiteY144" fmla="*/ 648319 h 1770912"/>
              <a:gd name="connsiteX145" fmla="*/ 152666 w 1770372"/>
              <a:gd name="connsiteY145" fmla="*/ 666411 h 1770912"/>
              <a:gd name="connsiteX146" fmla="*/ 167249 w 1770372"/>
              <a:gd name="connsiteY146" fmla="*/ 619432 h 1770912"/>
              <a:gd name="connsiteX147" fmla="*/ 57622 w 1770372"/>
              <a:gd name="connsiteY147" fmla="*/ 559222 h 1770912"/>
              <a:gd name="connsiteX148" fmla="*/ 89063 w 1770372"/>
              <a:gd name="connsiteY148" fmla="*/ 494884 h 1770912"/>
              <a:gd name="connsiteX149" fmla="*/ 203593 w 1770372"/>
              <a:gd name="connsiteY149" fmla="*/ 540460 h 1770912"/>
              <a:gd name="connsiteX150" fmla="*/ 225777 w 1770372"/>
              <a:gd name="connsiteY150" fmla="*/ 499590 h 1770912"/>
              <a:gd name="connsiteX151" fmla="*/ 129164 w 1770372"/>
              <a:gd name="connsiteY151" fmla="*/ 421868 h 1770912"/>
              <a:gd name="connsiteX152" fmla="*/ 171339 w 1770372"/>
              <a:gd name="connsiteY152" fmla="*/ 363995 h 1770912"/>
              <a:gd name="connsiteX153" fmla="*/ 273927 w 1770372"/>
              <a:gd name="connsiteY153" fmla="*/ 427450 h 1770912"/>
              <a:gd name="connsiteX154" fmla="*/ 309966 w 1770372"/>
              <a:gd name="connsiteY154" fmla="*/ 383770 h 1770912"/>
              <a:gd name="connsiteX155" fmla="*/ 223773 w 1770372"/>
              <a:gd name="connsiteY155" fmla="*/ 295129 h 1770912"/>
              <a:gd name="connsiteX156" fmla="*/ 272674 w 1770372"/>
              <a:gd name="connsiteY156" fmla="*/ 242816 h 1770912"/>
              <a:gd name="connsiteX157" fmla="*/ 370468 w 1770372"/>
              <a:gd name="connsiteY157" fmla="*/ 321235 h 1770912"/>
              <a:gd name="connsiteX158" fmla="*/ 406297 w 1770372"/>
              <a:gd name="connsiteY158" fmla="*/ 291673 h 1770912"/>
              <a:gd name="connsiteX159" fmla="*/ 339550 w 1770372"/>
              <a:gd name="connsiteY159" fmla="*/ 184911 h 1770912"/>
              <a:gd name="connsiteX160" fmla="*/ 398391 w 1770372"/>
              <a:gd name="connsiteY160" fmla="*/ 144098 h 1770912"/>
              <a:gd name="connsiteX161" fmla="*/ 475842 w 1770372"/>
              <a:gd name="connsiteY161" fmla="*/ 239434 h 1770912"/>
              <a:gd name="connsiteX162" fmla="*/ 522388 w 1770372"/>
              <a:gd name="connsiteY162" fmla="*/ 214170 h 1770912"/>
              <a:gd name="connsiteX163" fmla="*/ 475528 w 1770372"/>
              <a:gd name="connsiteY163" fmla="*/ 99472 h 1770912"/>
              <a:gd name="connsiteX164" fmla="*/ 540562 w 1770372"/>
              <a:gd name="connsiteY164" fmla="*/ 69530 h 1770912"/>
              <a:gd name="connsiteX165" fmla="*/ 600283 w 1770372"/>
              <a:gd name="connsiteY165" fmla="*/ 174351 h 1770912"/>
              <a:gd name="connsiteX166" fmla="*/ 643650 w 1770372"/>
              <a:gd name="connsiteY166" fmla="*/ 160889 h 1770912"/>
              <a:gd name="connsiteX167" fmla="*/ 618279 w 1770372"/>
              <a:gd name="connsiteY167" fmla="*/ 41004 h 1770912"/>
              <a:gd name="connsiteX168" fmla="*/ 687609 w 1770372"/>
              <a:gd name="connsiteY168" fmla="*/ 23140 h 1770912"/>
              <a:gd name="connsiteX169" fmla="*/ 727004 w 1770372"/>
              <a:gd name="connsiteY169" fmla="*/ 135015 h 1770912"/>
              <a:gd name="connsiteX170" fmla="*/ 735628 w 1770372"/>
              <a:gd name="connsiteY170" fmla="*/ 132338 h 1770912"/>
              <a:gd name="connsiteX171" fmla="*/ 777511 w 1770372"/>
              <a:gd name="connsiteY171" fmla="*/ 125946 h 1770912"/>
              <a:gd name="connsiteX172" fmla="*/ 775508 w 1770372"/>
              <a:gd name="connsiteY172" fmla="*/ 6393 h 1770912"/>
              <a:gd name="connsiteX173" fmla="*/ 846973 w 1770372"/>
              <a:gd name="connsiteY173" fmla="*/ 2073 h 1770912"/>
              <a:gd name="connsiteX174" fmla="*/ 864105 w 1770372"/>
              <a:gd name="connsiteY174" fmla="*/ 117967 h 1770912"/>
              <a:gd name="connsiteX175" fmla="*/ 892310 w 1770372"/>
              <a:gd name="connsiteY175" fmla="*/ 116543 h 1770912"/>
              <a:gd name="connsiteX176" fmla="*/ 914569 w 1770372"/>
              <a:gd name="connsiteY176" fmla="*/ 117667 h 177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770372" h="1770912">
                <a:moveTo>
                  <a:pt x="892310" y="381339"/>
                </a:moveTo>
                <a:cubicBezTo>
                  <a:pt x="609182" y="381339"/>
                  <a:pt x="379661" y="610858"/>
                  <a:pt x="379661" y="893983"/>
                </a:cubicBezTo>
                <a:cubicBezTo>
                  <a:pt x="379661" y="1177108"/>
                  <a:pt x="609182" y="1406627"/>
                  <a:pt x="892310" y="1406627"/>
                </a:cubicBezTo>
                <a:cubicBezTo>
                  <a:pt x="1175438" y="1406627"/>
                  <a:pt x="1404959" y="1177108"/>
                  <a:pt x="1404959" y="893983"/>
                </a:cubicBezTo>
                <a:cubicBezTo>
                  <a:pt x="1404959" y="610858"/>
                  <a:pt x="1175438" y="381339"/>
                  <a:pt x="892310" y="381339"/>
                </a:cubicBezTo>
                <a:close/>
                <a:moveTo>
                  <a:pt x="935588" y="0"/>
                </a:moveTo>
                <a:cubicBezTo>
                  <a:pt x="960017" y="2957"/>
                  <a:pt x="979144" y="4861"/>
                  <a:pt x="1006550" y="9504"/>
                </a:cubicBezTo>
                <a:lnTo>
                  <a:pt x="1001144" y="125035"/>
                </a:lnTo>
                <a:lnTo>
                  <a:pt x="1048993" y="132338"/>
                </a:lnTo>
                <a:lnTo>
                  <a:pt x="1053439" y="133718"/>
                </a:lnTo>
                <a:lnTo>
                  <a:pt x="1090142" y="24212"/>
                </a:lnTo>
                <a:cubicBezTo>
                  <a:pt x="1113876" y="30706"/>
                  <a:pt x="1132520" y="35384"/>
                  <a:pt x="1158953" y="43982"/>
                </a:cubicBezTo>
                <a:lnTo>
                  <a:pt x="1136341" y="159452"/>
                </a:lnTo>
                <a:lnTo>
                  <a:pt x="1184911" y="174529"/>
                </a:lnTo>
                <a:lnTo>
                  <a:pt x="1239430" y="76724"/>
                </a:lnTo>
                <a:cubicBezTo>
                  <a:pt x="1261564" y="87476"/>
                  <a:pt x="1279028" y="95506"/>
                  <a:pt x="1303427" y="108823"/>
                </a:cubicBezTo>
                <a:lnTo>
                  <a:pt x="1261656" y="213857"/>
                </a:lnTo>
                <a:lnTo>
                  <a:pt x="1307894" y="238954"/>
                </a:lnTo>
                <a:lnTo>
                  <a:pt x="1338165" y="200989"/>
                </a:lnTo>
                <a:cubicBezTo>
                  <a:pt x="1352497" y="184285"/>
                  <a:pt x="1367087" y="168085"/>
                  <a:pt x="1380802" y="152491"/>
                </a:cubicBezTo>
                <a:cubicBezTo>
                  <a:pt x="1401124" y="164675"/>
                  <a:pt x="1412680" y="178549"/>
                  <a:pt x="1434919" y="193410"/>
                </a:cubicBezTo>
                <a:lnTo>
                  <a:pt x="1375856" y="289638"/>
                </a:lnTo>
                <a:lnTo>
                  <a:pt x="1415493" y="322341"/>
                </a:lnTo>
                <a:lnTo>
                  <a:pt x="1451984" y="291477"/>
                </a:lnTo>
                <a:cubicBezTo>
                  <a:pt x="1469290" y="277877"/>
                  <a:pt x="1486750" y="264822"/>
                  <a:pt x="1503235" y="252192"/>
                </a:cubicBezTo>
                <a:cubicBezTo>
                  <a:pt x="1520801" y="268094"/>
                  <a:pt x="1529440" y="283949"/>
                  <a:pt x="1548366" y="302850"/>
                </a:cubicBezTo>
                <a:lnTo>
                  <a:pt x="1474140" y="383148"/>
                </a:lnTo>
                <a:lnTo>
                  <a:pt x="1510627" y="427369"/>
                </a:lnTo>
                <a:lnTo>
                  <a:pt x="1608057" y="374007"/>
                </a:lnTo>
                <a:cubicBezTo>
                  <a:pt x="1622545" y="392756"/>
                  <a:pt x="1628254" y="409885"/>
                  <a:pt x="1643552" y="431826"/>
                </a:cubicBezTo>
                <a:lnTo>
                  <a:pt x="1557419" y="496964"/>
                </a:lnTo>
                <a:lnTo>
                  <a:pt x="1584338" y="546559"/>
                </a:lnTo>
                <a:lnTo>
                  <a:pt x="1686630" y="511654"/>
                </a:lnTo>
                <a:cubicBezTo>
                  <a:pt x="1697690" y="532609"/>
                  <a:pt x="1700379" y="550464"/>
                  <a:pt x="1711690" y="574702"/>
                </a:cubicBezTo>
                <a:lnTo>
                  <a:pt x="1618390" y="622713"/>
                </a:lnTo>
                <a:lnTo>
                  <a:pt x="1635177" y="676792"/>
                </a:lnTo>
                <a:lnTo>
                  <a:pt x="1744119" y="660713"/>
                </a:lnTo>
                <a:cubicBezTo>
                  <a:pt x="1751197" y="683326"/>
                  <a:pt x="1750604" y="701372"/>
                  <a:pt x="1757334" y="727259"/>
                </a:cubicBezTo>
                <a:lnTo>
                  <a:pt x="1657044" y="757509"/>
                </a:lnTo>
                <a:lnTo>
                  <a:pt x="1665098" y="810278"/>
                </a:lnTo>
                <a:lnTo>
                  <a:pt x="1704470" y="810686"/>
                </a:lnTo>
                <a:cubicBezTo>
                  <a:pt x="1726465" y="811745"/>
                  <a:pt x="1748223" y="813345"/>
                  <a:pt x="1768963" y="814612"/>
                </a:cubicBezTo>
                <a:cubicBezTo>
                  <a:pt x="1771990" y="839314"/>
                  <a:pt x="1768259" y="857853"/>
                  <a:pt x="1770372" y="885873"/>
                </a:cubicBezTo>
                <a:lnTo>
                  <a:pt x="1669559" y="897871"/>
                </a:lnTo>
                <a:lnTo>
                  <a:pt x="1666806" y="952397"/>
                </a:lnTo>
                <a:lnTo>
                  <a:pt x="1703117" y="958438"/>
                </a:lnTo>
                <a:cubicBezTo>
                  <a:pt x="1724687" y="962870"/>
                  <a:pt x="1745940" y="967799"/>
                  <a:pt x="1766238" y="972243"/>
                </a:cubicBezTo>
                <a:cubicBezTo>
                  <a:pt x="1765427" y="997116"/>
                  <a:pt x="1758888" y="1014860"/>
                  <a:pt x="1756663" y="1042871"/>
                </a:cubicBezTo>
                <a:lnTo>
                  <a:pt x="1655705" y="1039230"/>
                </a:lnTo>
                <a:lnTo>
                  <a:pt x="1653960" y="1050664"/>
                </a:lnTo>
                <a:lnTo>
                  <a:pt x="1641373" y="1091212"/>
                </a:lnTo>
                <a:lnTo>
                  <a:pt x="1676858" y="1104554"/>
                </a:lnTo>
                <a:cubicBezTo>
                  <a:pt x="1697162" y="1113077"/>
                  <a:pt x="1717060" y="1122026"/>
                  <a:pt x="1736114" y="1130315"/>
                </a:cubicBezTo>
                <a:cubicBezTo>
                  <a:pt x="1730504" y="1154561"/>
                  <a:pt x="1720654" y="1170703"/>
                  <a:pt x="1713050" y="1197755"/>
                </a:cubicBezTo>
                <a:lnTo>
                  <a:pt x="1615423" y="1174811"/>
                </a:lnTo>
                <a:lnTo>
                  <a:pt x="1608660" y="1196598"/>
                </a:lnTo>
                <a:lnTo>
                  <a:pt x="1592688" y="1226022"/>
                </a:lnTo>
                <a:lnTo>
                  <a:pt x="1624006" y="1244310"/>
                </a:lnTo>
                <a:cubicBezTo>
                  <a:pt x="1642589" y="1256124"/>
                  <a:pt x="1660698" y="1268291"/>
                  <a:pt x="1678088" y="1279664"/>
                </a:cubicBezTo>
                <a:cubicBezTo>
                  <a:pt x="1668483" y="1302622"/>
                  <a:pt x="1656060" y="1316879"/>
                  <a:pt x="1644017" y="1342268"/>
                </a:cubicBezTo>
                <a:lnTo>
                  <a:pt x="1550936" y="1302945"/>
                </a:lnTo>
                <a:lnTo>
                  <a:pt x="1536980" y="1328657"/>
                </a:lnTo>
                <a:lnTo>
                  <a:pt x="1524566" y="1343702"/>
                </a:lnTo>
                <a:lnTo>
                  <a:pt x="1555537" y="1371824"/>
                </a:lnTo>
                <a:cubicBezTo>
                  <a:pt x="1571269" y="1387231"/>
                  <a:pt x="1586465" y="1402885"/>
                  <a:pt x="1601122" y="1417615"/>
                </a:cubicBezTo>
                <a:cubicBezTo>
                  <a:pt x="1586969" y="1438085"/>
                  <a:pt x="1571861" y="1449459"/>
                  <a:pt x="1554820" y="1471802"/>
                </a:cubicBezTo>
                <a:lnTo>
                  <a:pt x="1468489" y="1411668"/>
                </a:lnTo>
                <a:lnTo>
                  <a:pt x="1442047" y="1443716"/>
                </a:lnTo>
                <a:lnTo>
                  <a:pt x="1429347" y="1454194"/>
                </a:lnTo>
                <a:lnTo>
                  <a:pt x="1451799" y="1481865"/>
                </a:lnTo>
                <a:cubicBezTo>
                  <a:pt x="1465018" y="1499476"/>
                  <a:pt x="1477670" y="1517249"/>
                  <a:pt x="1489929" y="1534027"/>
                </a:cubicBezTo>
                <a:cubicBezTo>
                  <a:pt x="1472840" y="1552120"/>
                  <a:pt x="1456185" y="1561077"/>
                  <a:pt x="1435958" y="1580584"/>
                </a:cubicBezTo>
                <a:lnTo>
                  <a:pt x="1361727" y="1509986"/>
                </a:lnTo>
                <a:lnTo>
                  <a:pt x="1326987" y="1538648"/>
                </a:lnTo>
                <a:lnTo>
                  <a:pt x="1320802" y="1542006"/>
                </a:lnTo>
                <a:lnTo>
                  <a:pt x="1335580" y="1575339"/>
                </a:lnTo>
                <a:cubicBezTo>
                  <a:pt x="1343693" y="1595517"/>
                  <a:pt x="1351707" y="1615978"/>
                  <a:pt x="1361291" y="1636383"/>
                </a:cubicBezTo>
                <a:cubicBezTo>
                  <a:pt x="1340197" y="1649575"/>
                  <a:pt x="1325506" y="1652760"/>
                  <a:pt x="1301018" y="1666530"/>
                </a:cubicBezTo>
                <a:lnTo>
                  <a:pt x="1245641" y="1582801"/>
                </a:lnTo>
                <a:lnTo>
                  <a:pt x="1194927" y="1610328"/>
                </a:lnTo>
                <a:lnTo>
                  <a:pt x="1192682" y="1611025"/>
                </a:lnTo>
                <a:lnTo>
                  <a:pt x="1202337" y="1642546"/>
                </a:lnTo>
                <a:cubicBezTo>
                  <a:pt x="1207974" y="1663550"/>
                  <a:pt x="1213480" y="1684824"/>
                  <a:pt x="1220551" y="1706230"/>
                </a:cubicBezTo>
                <a:cubicBezTo>
                  <a:pt x="1198028" y="1716801"/>
                  <a:pt x="1183062" y="1718203"/>
                  <a:pt x="1157100" y="1728940"/>
                </a:cubicBezTo>
                <a:lnTo>
                  <a:pt x="1110783" y="1636448"/>
                </a:lnTo>
                <a:lnTo>
                  <a:pt x="1058274" y="1652747"/>
                </a:lnTo>
                <a:lnTo>
                  <a:pt x="1062096" y="1687005"/>
                </a:lnTo>
                <a:cubicBezTo>
                  <a:pt x="1063959" y="1708781"/>
                  <a:pt x="1065825" y="1730556"/>
                  <a:pt x="1069362" y="1751968"/>
                </a:cubicBezTo>
                <a:cubicBezTo>
                  <a:pt x="1045220" y="1757980"/>
                  <a:pt x="1031539" y="1755608"/>
                  <a:pt x="1003990" y="1761118"/>
                </a:cubicBezTo>
                <a:lnTo>
                  <a:pt x="977851" y="1666486"/>
                </a:lnTo>
                <a:lnTo>
                  <a:pt x="971799" y="1667409"/>
                </a:lnTo>
                <a:lnTo>
                  <a:pt x="918886" y="1670081"/>
                </a:lnTo>
                <a:lnTo>
                  <a:pt x="917161" y="1705777"/>
                </a:lnTo>
                <a:cubicBezTo>
                  <a:pt x="915728" y="1726531"/>
                  <a:pt x="914298" y="1747286"/>
                  <a:pt x="914125" y="1768987"/>
                </a:cubicBezTo>
                <a:cubicBezTo>
                  <a:pt x="889310" y="1770785"/>
                  <a:pt x="874428" y="1770190"/>
                  <a:pt x="846343" y="1770912"/>
                </a:cubicBezTo>
                <a:lnTo>
                  <a:pt x="836304" y="1668595"/>
                </a:lnTo>
                <a:lnTo>
                  <a:pt x="812821" y="1667409"/>
                </a:lnTo>
                <a:lnTo>
                  <a:pt x="781557" y="1662638"/>
                </a:lnTo>
                <a:lnTo>
                  <a:pt x="771434" y="1699979"/>
                </a:lnTo>
                <a:cubicBezTo>
                  <a:pt x="765295" y="1719493"/>
                  <a:pt x="758888" y="1738602"/>
                  <a:pt x="753380" y="1758223"/>
                </a:cubicBezTo>
                <a:cubicBezTo>
                  <a:pt x="728695" y="1755120"/>
                  <a:pt x="714711" y="1755463"/>
                  <a:pt x="687030" y="1750664"/>
                </a:cubicBezTo>
                <a:lnTo>
                  <a:pt x="697702" y="1643856"/>
                </a:lnTo>
                <a:lnTo>
                  <a:pt x="643195" y="1626936"/>
                </a:lnTo>
                <a:lnTo>
                  <a:pt x="624731" y="1668052"/>
                </a:lnTo>
                <a:cubicBezTo>
                  <a:pt x="616322" y="1686158"/>
                  <a:pt x="607917" y="1704265"/>
                  <a:pt x="599505" y="1724271"/>
                </a:cubicBezTo>
                <a:cubicBezTo>
                  <a:pt x="575870" y="1716499"/>
                  <a:pt x="559099" y="1712467"/>
                  <a:pt x="532848" y="1702456"/>
                </a:cubicBezTo>
                <a:lnTo>
                  <a:pt x="564655" y="1596738"/>
                </a:lnTo>
                <a:lnTo>
                  <a:pt x="520212" y="1572615"/>
                </a:lnTo>
                <a:lnTo>
                  <a:pt x="492609" y="1609276"/>
                </a:lnTo>
                <a:cubicBezTo>
                  <a:pt x="480065" y="1625500"/>
                  <a:pt x="467524" y="1641727"/>
                  <a:pt x="454551" y="1659857"/>
                </a:cubicBezTo>
                <a:cubicBezTo>
                  <a:pt x="432447" y="1646570"/>
                  <a:pt x="419956" y="1638286"/>
                  <a:pt x="395717" y="1622146"/>
                </a:cubicBezTo>
                <a:lnTo>
                  <a:pt x="443113" y="1526669"/>
                </a:lnTo>
                <a:lnTo>
                  <a:pt x="403568" y="1494041"/>
                </a:lnTo>
                <a:lnTo>
                  <a:pt x="366157" y="1528059"/>
                </a:lnTo>
                <a:cubicBezTo>
                  <a:pt x="350809" y="1541662"/>
                  <a:pt x="335463" y="1555266"/>
                  <a:pt x="319337" y="1570661"/>
                </a:cubicBezTo>
                <a:cubicBezTo>
                  <a:pt x="300098" y="1553487"/>
                  <a:pt x="289370" y="1543020"/>
                  <a:pt x="268564" y="1522645"/>
                </a:cubicBezTo>
                <a:lnTo>
                  <a:pt x="335158" y="1434729"/>
                </a:lnTo>
                <a:lnTo>
                  <a:pt x="304840" y="1397984"/>
                </a:lnTo>
                <a:lnTo>
                  <a:pt x="261327" y="1424271"/>
                </a:lnTo>
                <a:cubicBezTo>
                  <a:pt x="243225" y="1434900"/>
                  <a:pt x="225125" y="1445532"/>
                  <a:pt x="205878" y="1457791"/>
                </a:cubicBezTo>
                <a:cubicBezTo>
                  <a:pt x="190299" y="1437235"/>
                  <a:pt x="181797" y="1424891"/>
                  <a:pt x="165325" y="1400876"/>
                </a:cubicBezTo>
                <a:lnTo>
                  <a:pt x="247444" y="1328296"/>
                </a:lnTo>
                <a:lnTo>
                  <a:pt x="223348" y="1283901"/>
                </a:lnTo>
                <a:lnTo>
                  <a:pt x="174393" y="1304217"/>
                </a:lnTo>
                <a:cubicBezTo>
                  <a:pt x="154905" y="1312020"/>
                  <a:pt x="135419" y="1319827"/>
                  <a:pt x="114555" y="1329071"/>
                </a:cubicBezTo>
                <a:cubicBezTo>
                  <a:pt x="102225" y="1306416"/>
                  <a:pt x="95665" y="1292940"/>
                  <a:pt x="82968" y="1266732"/>
                </a:cubicBezTo>
                <a:lnTo>
                  <a:pt x="179994" y="1204029"/>
                </a:lnTo>
                <a:lnTo>
                  <a:pt x="175960" y="1196598"/>
                </a:lnTo>
                <a:lnTo>
                  <a:pt x="164017" y="1158123"/>
                </a:lnTo>
                <a:lnTo>
                  <a:pt x="50014" y="1183545"/>
                </a:lnTo>
                <a:cubicBezTo>
                  <a:pt x="42231" y="1159641"/>
                  <a:pt x="38361" y="1145562"/>
                  <a:pt x="30896" y="1118168"/>
                </a:cubicBezTo>
                <a:lnTo>
                  <a:pt x="137668" y="1073239"/>
                </a:lnTo>
                <a:lnTo>
                  <a:pt x="130660" y="1050664"/>
                </a:lnTo>
                <a:lnTo>
                  <a:pt x="126893" y="1025981"/>
                </a:lnTo>
                <a:lnTo>
                  <a:pt x="11697" y="1031563"/>
                </a:lnTo>
                <a:cubicBezTo>
                  <a:pt x="8477" y="1006631"/>
                  <a:pt x="7690" y="989949"/>
                  <a:pt x="5429" y="961646"/>
                </a:cubicBezTo>
                <a:lnTo>
                  <a:pt x="117069" y="937622"/>
                </a:lnTo>
                <a:lnTo>
                  <a:pt x="114865" y="893983"/>
                </a:lnTo>
                <a:lnTo>
                  <a:pt x="115220" y="886941"/>
                </a:lnTo>
                <a:lnTo>
                  <a:pt x="0" y="872153"/>
                </a:lnTo>
                <a:cubicBezTo>
                  <a:pt x="1134" y="847564"/>
                  <a:pt x="3240" y="831350"/>
                  <a:pt x="5901" y="803680"/>
                </a:cubicBezTo>
                <a:lnTo>
                  <a:pt x="121101" y="799933"/>
                </a:lnTo>
                <a:lnTo>
                  <a:pt x="128492" y="751503"/>
                </a:lnTo>
                <a:lnTo>
                  <a:pt x="12138" y="714646"/>
                </a:lnTo>
                <a:cubicBezTo>
                  <a:pt x="17635" y="690653"/>
                  <a:pt x="22595" y="675073"/>
                  <a:pt x="30143" y="648319"/>
                </a:cubicBezTo>
                <a:lnTo>
                  <a:pt x="152666" y="666411"/>
                </a:lnTo>
                <a:lnTo>
                  <a:pt x="167249" y="619432"/>
                </a:lnTo>
                <a:lnTo>
                  <a:pt x="57622" y="559222"/>
                </a:lnTo>
                <a:cubicBezTo>
                  <a:pt x="68132" y="536965"/>
                  <a:pt x="75954" y="519396"/>
                  <a:pt x="89063" y="494884"/>
                </a:cubicBezTo>
                <a:lnTo>
                  <a:pt x="203593" y="540460"/>
                </a:lnTo>
                <a:lnTo>
                  <a:pt x="225777" y="499590"/>
                </a:lnTo>
                <a:lnTo>
                  <a:pt x="129164" y="421868"/>
                </a:lnTo>
                <a:cubicBezTo>
                  <a:pt x="143393" y="401783"/>
                  <a:pt x="154157" y="385847"/>
                  <a:pt x="171339" y="363995"/>
                </a:cubicBezTo>
                <a:lnTo>
                  <a:pt x="273927" y="427450"/>
                </a:lnTo>
                <a:lnTo>
                  <a:pt x="309966" y="383770"/>
                </a:lnTo>
                <a:lnTo>
                  <a:pt x="223773" y="295129"/>
                </a:lnTo>
                <a:cubicBezTo>
                  <a:pt x="240339" y="276924"/>
                  <a:pt x="252962" y="262416"/>
                  <a:pt x="272674" y="242816"/>
                </a:cubicBezTo>
                <a:lnTo>
                  <a:pt x="370468" y="321235"/>
                </a:lnTo>
                <a:lnTo>
                  <a:pt x="406297" y="291673"/>
                </a:lnTo>
                <a:lnTo>
                  <a:pt x="339550" y="184911"/>
                </a:lnTo>
                <a:cubicBezTo>
                  <a:pt x="359586" y="170613"/>
                  <a:pt x="374986" y="159096"/>
                  <a:pt x="398391" y="144098"/>
                </a:cubicBezTo>
                <a:lnTo>
                  <a:pt x="475842" y="239434"/>
                </a:lnTo>
                <a:lnTo>
                  <a:pt x="522388" y="214170"/>
                </a:lnTo>
                <a:lnTo>
                  <a:pt x="475528" y="99472"/>
                </a:lnTo>
                <a:cubicBezTo>
                  <a:pt x="497747" y="88898"/>
                  <a:pt x="514925" y="80272"/>
                  <a:pt x="540562" y="69530"/>
                </a:cubicBezTo>
                <a:lnTo>
                  <a:pt x="600283" y="174351"/>
                </a:lnTo>
                <a:lnTo>
                  <a:pt x="643650" y="160889"/>
                </a:lnTo>
                <a:lnTo>
                  <a:pt x="618279" y="41004"/>
                </a:lnTo>
                <a:cubicBezTo>
                  <a:pt x="642027" y="34562"/>
                  <a:pt x="660468" y="29137"/>
                  <a:pt x="687609" y="23140"/>
                </a:cubicBezTo>
                <a:lnTo>
                  <a:pt x="727004" y="135015"/>
                </a:lnTo>
                <a:lnTo>
                  <a:pt x="735628" y="132338"/>
                </a:lnTo>
                <a:lnTo>
                  <a:pt x="777511" y="125946"/>
                </a:lnTo>
                <a:lnTo>
                  <a:pt x="775508" y="6393"/>
                </a:lnTo>
                <a:cubicBezTo>
                  <a:pt x="800049" y="4596"/>
                  <a:pt x="819186" y="2787"/>
                  <a:pt x="846973" y="2073"/>
                </a:cubicBezTo>
                <a:lnTo>
                  <a:pt x="864105" y="117967"/>
                </a:lnTo>
                <a:lnTo>
                  <a:pt x="892310" y="116543"/>
                </a:lnTo>
                <a:lnTo>
                  <a:pt x="914569" y="117667"/>
                </a:lnTo>
                <a:close/>
              </a:path>
            </a:pathLst>
          </a:custGeom>
          <a:solidFill>
            <a:srgbClr val="F7A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E0C4569-EB32-0BFB-42E2-95EE2CB27E14}"/>
              </a:ext>
            </a:extLst>
          </p:cNvPr>
          <p:cNvSpPr txBox="1"/>
          <p:nvPr/>
        </p:nvSpPr>
        <p:spPr>
          <a:xfrm>
            <a:off x="5011013" y="4252376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>
                <a:solidFill>
                  <a:schemeClr val="accent4"/>
                </a:solidFill>
                <a:latin typeface="+mj-lt"/>
              </a:rPr>
              <a:t>03</a:t>
            </a:r>
            <a:endParaRPr lang="en-US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54" name="Freeform 92">
            <a:extLst>
              <a:ext uri="{FF2B5EF4-FFF2-40B4-BE49-F238E27FC236}">
                <a16:creationId xmlns:a16="http://schemas.microsoft.com/office/drawing/2014/main" id="{432F3055-0702-8DD6-8742-7020857DA509}"/>
              </a:ext>
            </a:extLst>
          </p:cNvPr>
          <p:cNvSpPr/>
          <p:nvPr/>
        </p:nvSpPr>
        <p:spPr>
          <a:xfrm>
            <a:off x="3811752" y="5444349"/>
            <a:ext cx="1015354" cy="1015664"/>
          </a:xfrm>
          <a:custGeom>
            <a:avLst/>
            <a:gdLst>
              <a:gd name="connsiteX0" fmla="*/ 892310 w 1770372"/>
              <a:gd name="connsiteY0" fmla="*/ 381339 h 1770912"/>
              <a:gd name="connsiteX1" fmla="*/ 379661 w 1770372"/>
              <a:gd name="connsiteY1" fmla="*/ 893983 h 1770912"/>
              <a:gd name="connsiteX2" fmla="*/ 892310 w 1770372"/>
              <a:gd name="connsiteY2" fmla="*/ 1406627 h 1770912"/>
              <a:gd name="connsiteX3" fmla="*/ 1404959 w 1770372"/>
              <a:gd name="connsiteY3" fmla="*/ 893983 h 1770912"/>
              <a:gd name="connsiteX4" fmla="*/ 892310 w 1770372"/>
              <a:gd name="connsiteY4" fmla="*/ 381339 h 1770912"/>
              <a:gd name="connsiteX5" fmla="*/ 935588 w 1770372"/>
              <a:gd name="connsiteY5" fmla="*/ 0 h 1770912"/>
              <a:gd name="connsiteX6" fmla="*/ 1006550 w 1770372"/>
              <a:gd name="connsiteY6" fmla="*/ 9504 h 1770912"/>
              <a:gd name="connsiteX7" fmla="*/ 1001144 w 1770372"/>
              <a:gd name="connsiteY7" fmla="*/ 125035 h 1770912"/>
              <a:gd name="connsiteX8" fmla="*/ 1048993 w 1770372"/>
              <a:gd name="connsiteY8" fmla="*/ 132338 h 1770912"/>
              <a:gd name="connsiteX9" fmla="*/ 1053439 w 1770372"/>
              <a:gd name="connsiteY9" fmla="*/ 133718 h 1770912"/>
              <a:gd name="connsiteX10" fmla="*/ 1090142 w 1770372"/>
              <a:gd name="connsiteY10" fmla="*/ 24212 h 1770912"/>
              <a:gd name="connsiteX11" fmla="*/ 1158953 w 1770372"/>
              <a:gd name="connsiteY11" fmla="*/ 43982 h 1770912"/>
              <a:gd name="connsiteX12" fmla="*/ 1136341 w 1770372"/>
              <a:gd name="connsiteY12" fmla="*/ 159452 h 1770912"/>
              <a:gd name="connsiteX13" fmla="*/ 1184911 w 1770372"/>
              <a:gd name="connsiteY13" fmla="*/ 174529 h 1770912"/>
              <a:gd name="connsiteX14" fmla="*/ 1239430 w 1770372"/>
              <a:gd name="connsiteY14" fmla="*/ 76724 h 1770912"/>
              <a:gd name="connsiteX15" fmla="*/ 1303427 w 1770372"/>
              <a:gd name="connsiteY15" fmla="*/ 108823 h 1770912"/>
              <a:gd name="connsiteX16" fmla="*/ 1261656 w 1770372"/>
              <a:gd name="connsiteY16" fmla="*/ 213857 h 1770912"/>
              <a:gd name="connsiteX17" fmla="*/ 1307894 w 1770372"/>
              <a:gd name="connsiteY17" fmla="*/ 238954 h 1770912"/>
              <a:gd name="connsiteX18" fmla="*/ 1338165 w 1770372"/>
              <a:gd name="connsiteY18" fmla="*/ 200989 h 1770912"/>
              <a:gd name="connsiteX19" fmla="*/ 1380802 w 1770372"/>
              <a:gd name="connsiteY19" fmla="*/ 152491 h 1770912"/>
              <a:gd name="connsiteX20" fmla="*/ 1434919 w 1770372"/>
              <a:gd name="connsiteY20" fmla="*/ 193410 h 1770912"/>
              <a:gd name="connsiteX21" fmla="*/ 1375856 w 1770372"/>
              <a:gd name="connsiteY21" fmla="*/ 289638 h 1770912"/>
              <a:gd name="connsiteX22" fmla="*/ 1415493 w 1770372"/>
              <a:gd name="connsiteY22" fmla="*/ 322341 h 1770912"/>
              <a:gd name="connsiteX23" fmla="*/ 1451984 w 1770372"/>
              <a:gd name="connsiteY23" fmla="*/ 291477 h 1770912"/>
              <a:gd name="connsiteX24" fmla="*/ 1503235 w 1770372"/>
              <a:gd name="connsiteY24" fmla="*/ 252192 h 1770912"/>
              <a:gd name="connsiteX25" fmla="*/ 1548366 w 1770372"/>
              <a:gd name="connsiteY25" fmla="*/ 302850 h 1770912"/>
              <a:gd name="connsiteX26" fmla="*/ 1474140 w 1770372"/>
              <a:gd name="connsiteY26" fmla="*/ 383148 h 1770912"/>
              <a:gd name="connsiteX27" fmla="*/ 1510627 w 1770372"/>
              <a:gd name="connsiteY27" fmla="*/ 427369 h 1770912"/>
              <a:gd name="connsiteX28" fmla="*/ 1608057 w 1770372"/>
              <a:gd name="connsiteY28" fmla="*/ 374007 h 1770912"/>
              <a:gd name="connsiteX29" fmla="*/ 1643552 w 1770372"/>
              <a:gd name="connsiteY29" fmla="*/ 431826 h 1770912"/>
              <a:gd name="connsiteX30" fmla="*/ 1557419 w 1770372"/>
              <a:gd name="connsiteY30" fmla="*/ 496964 h 1770912"/>
              <a:gd name="connsiteX31" fmla="*/ 1584338 w 1770372"/>
              <a:gd name="connsiteY31" fmla="*/ 546559 h 1770912"/>
              <a:gd name="connsiteX32" fmla="*/ 1686630 w 1770372"/>
              <a:gd name="connsiteY32" fmla="*/ 511654 h 1770912"/>
              <a:gd name="connsiteX33" fmla="*/ 1711690 w 1770372"/>
              <a:gd name="connsiteY33" fmla="*/ 574702 h 1770912"/>
              <a:gd name="connsiteX34" fmla="*/ 1618390 w 1770372"/>
              <a:gd name="connsiteY34" fmla="*/ 622713 h 1770912"/>
              <a:gd name="connsiteX35" fmla="*/ 1635177 w 1770372"/>
              <a:gd name="connsiteY35" fmla="*/ 676792 h 1770912"/>
              <a:gd name="connsiteX36" fmla="*/ 1744119 w 1770372"/>
              <a:gd name="connsiteY36" fmla="*/ 660713 h 1770912"/>
              <a:gd name="connsiteX37" fmla="*/ 1757334 w 1770372"/>
              <a:gd name="connsiteY37" fmla="*/ 727259 h 1770912"/>
              <a:gd name="connsiteX38" fmla="*/ 1657044 w 1770372"/>
              <a:gd name="connsiteY38" fmla="*/ 757509 h 1770912"/>
              <a:gd name="connsiteX39" fmla="*/ 1665098 w 1770372"/>
              <a:gd name="connsiteY39" fmla="*/ 810278 h 1770912"/>
              <a:gd name="connsiteX40" fmla="*/ 1704470 w 1770372"/>
              <a:gd name="connsiteY40" fmla="*/ 810686 h 1770912"/>
              <a:gd name="connsiteX41" fmla="*/ 1768963 w 1770372"/>
              <a:gd name="connsiteY41" fmla="*/ 814612 h 1770912"/>
              <a:gd name="connsiteX42" fmla="*/ 1770372 w 1770372"/>
              <a:gd name="connsiteY42" fmla="*/ 885873 h 1770912"/>
              <a:gd name="connsiteX43" fmla="*/ 1669559 w 1770372"/>
              <a:gd name="connsiteY43" fmla="*/ 897871 h 1770912"/>
              <a:gd name="connsiteX44" fmla="*/ 1666806 w 1770372"/>
              <a:gd name="connsiteY44" fmla="*/ 952397 h 1770912"/>
              <a:gd name="connsiteX45" fmla="*/ 1703117 w 1770372"/>
              <a:gd name="connsiteY45" fmla="*/ 958438 h 1770912"/>
              <a:gd name="connsiteX46" fmla="*/ 1766238 w 1770372"/>
              <a:gd name="connsiteY46" fmla="*/ 972243 h 1770912"/>
              <a:gd name="connsiteX47" fmla="*/ 1756663 w 1770372"/>
              <a:gd name="connsiteY47" fmla="*/ 1042871 h 1770912"/>
              <a:gd name="connsiteX48" fmla="*/ 1655705 w 1770372"/>
              <a:gd name="connsiteY48" fmla="*/ 1039230 h 1770912"/>
              <a:gd name="connsiteX49" fmla="*/ 1653960 w 1770372"/>
              <a:gd name="connsiteY49" fmla="*/ 1050664 h 1770912"/>
              <a:gd name="connsiteX50" fmla="*/ 1641373 w 1770372"/>
              <a:gd name="connsiteY50" fmla="*/ 1091212 h 1770912"/>
              <a:gd name="connsiteX51" fmla="*/ 1676858 w 1770372"/>
              <a:gd name="connsiteY51" fmla="*/ 1104554 h 1770912"/>
              <a:gd name="connsiteX52" fmla="*/ 1736114 w 1770372"/>
              <a:gd name="connsiteY52" fmla="*/ 1130315 h 1770912"/>
              <a:gd name="connsiteX53" fmla="*/ 1713050 w 1770372"/>
              <a:gd name="connsiteY53" fmla="*/ 1197755 h 1770912"/>
              <a:gd name="connsiteX54" fmla="*/ 1615423 w 1770372"/>
              <a:gd name="connsiteY54" fmla="*/ 1174811 h 1770912"/>
              <a:gd name="connsiteX55" fmla="*/ 1608660 w 1770372"/>
              <a:gd name="connsiteY55" fmla="*/ 1196598 h 1770912"/>
              <a:gd name="connsiteX56" fmla="*/ 1592688 w 1770372"/>
              <a:gd name="connsiteY56" fmla="*/ 1226022 h 1770912"/>
              <a:gd name="connsiteX57" fmla="*/ 1624006 w 1770372"/>
              <a:gd name="connsiteY57" fmla="*/ 1244310 h 1770912"/>
              <a:gd name="connsiteX58" fmla="*/ 1678088 w 1770372"/>
              <a:gd name="connsiteY58" fmla="*/ 1279664 h 1770912"/>
              <a:gd name="connsiteX59" fmla="*/ 1644017 w 1770372"/>
              <a:gd name="connsiteY59" fmla="*/ 1342268 h 1770912"/>
              <a:gd name="connsiteX60" fmla="*/ 1550936 w 1770372"/>
              <a:gd name="connsiteY60" fmla="*/ 1302945 h 1770912"/>
              <a:gd name="connsiteX61" fmla="*/ 1536980 w 1770372"/>
              <a:gd name="connsiteY61" fmla="*/ 1328657 h 1770912"/>
              <a:gd name="connsiteX62" fmla="*/ 1524566 w 1770372"/>
              <a:gd name="connsiteY62" fmla="*/ 1343702 h 1770912"/>
              <a:gd name="connsiteX63" fmla="*/ 1555537 w 1770372"/>
              <a:gd name="connsiteY63" fmla="*/ 1371824 h 1770912"/>
              <a:gd name="connsiteX64" fmla="*/ 1601122 w 1770372"/>
              <a:gd name="connsiteY64" fmla="*/ 1417615 h 1770912"/>
              <a:gd name="connsiteX65" fmla="*/ 1554820 w 1770372"/>
              <a:gd name="connsiteY65" fmla="*/ 1471802 h 1770912"/>
              <a:gd name="connsiteX66" fmla="*/ 1468489 w 1770372"/>
              <a:gd name="connsiteY66" fmla="*/ 1411668 h 1770912"/>
              <a:gd name="connsiteX67" fmla="*/ 1442047 w 1770372"/>
              <a:gd name="connsiteY67" fmla="*/ 1443716 h 1770912"/>
              <a:gd name="connsiteX68" fmla="*/ 1429347 w 1770372"/>
              <a:gd name="connsiteY68" fmla="*/ 1454194 h 1770912"/>
              <a:gd name="connsiteX69" fmla="*/ 1451799 w 1770372"/>
              <a:gd name="connsiteY69" fmla="*/ 1481865 h 1770912"/>
              <a:gd name="connsiteX70" fmla="*/ 1489929 w 1770372"/>
              <a:gd name="connsiteY70" fmla="*/ 1534027 h 1770912"/>
              <a:gd name="connsiteX71" fmla="*/ 1435958 w 1770372"/>
              <a:gd name="connsiteY71" fmla="*/ 1580584 h 1770912"/>
              <a:gd name="connsiteX72" fmla="*/ 1361727 w 1770372"/>
              <a:gd name="connsiteY72" fmla="*/ 1509986 h 1770912"/>
              <a:gd name="connsiteX73" fmla="*/ 1326987 w 1770372"/>
              <a:gd name="connsiteY73" fmla="*/ 1538648 h 1770912"/>
              <a:gd name="connsiteX74" fmla="*/ 1320802 w 1770372"/>
              <a:gd name="connsiteY74" fmla="*/ 1542006 h 1770912"/>
              <a:gd name="connsiteX75" fmla="*/ 1335580 w 1770372"/>
              <a:gd name="connsiteY75" fmla="*/ 1575339 h 1770912"/>
              <a:gd name="connsiteX76" fmla="*/ 1361291 w 1770372"/>
              <a:gd name="connsiteY76" fmla="*/ 1636383 h 1770912"/>
              <a:gd name="connsiteX77" fmla="*/ 1301018 w 1770372"/>
              <a:gd name="connsiteY77" fmla="*/ 1666530 h 1770912"/>
              <a:gd name="connsiteX78" fmla="*/ 1245641 w 1770372"/>
              <a:gd name="connsiteY78" fmla="*/ 1582801 h 1770912"/>
              <a:gd name="connsiteX79" fmla="*/ 1194927 w 1770372"/>
              <a:gd name="connsiteY79" fmla="*/ 1610328 h 1770912"/>
              <a:gd name="connsiteX80" fmla="*/ 1192682 w 1770372"/>
              <a:gd name="connsiteY80" fmla="*/ 1611025 h 1770912"/>
              <a:gd name="connsiteX81" fmla="*/ 1202337 w 1770372"/>
              <a:gd name="connsiteY81" fmla="*/ 1642546 h 1770912"/>
              <a:gd name="connsiteX82" fmla="*/ 1220551 w 1770372"/>
              <a:gd name="connsiteY82" fmla="*/ 1706230 h 1770912"/>
              <a:gd name="connsiteX83" fmla="*/ 1157100 w 1770372"/>
              <a:gd name="connsiteY83" fmla="*/ 1728940 h 1770912"/>
              <a:gd name="connsiteX84" fmla="*/ 1110783 w 1770372"/>
              <a:gd name="connsiteY84" fmla="*/ 1636448 h 1770912"/>
              <a:gd name="connsiteX85" fmla="*/ 1058274 w 1770372"/>
              <a:gd name="connsiteY85" fmla="*/ 1652747 h 1770912"/>
              <a:gd name="connsiteX86" fmla="*/ 1062096 w 1770372"/>
              <a:gd name="connsiteY86" fmla="*/ 1687005 h 1770912"/>
              <a:gd name="connsiteX87" fmla="*/ 1069362 w 1770372"/>
              <a:gd name="connsiteY87" fmla="*/ 1751968 h 1770912"/>
              <a:gd name="connsiteX88" fmla="*/ 1003990 w 1770372"/>
              <a:gd name="connsiteY88" fmla="*/ 1761118 h 1770912"/>
              <a:gd name="connsiteX89" fmla="*/ 977851 w 1770372"/>
              <a:gd name="connsiteY89" fmla="*/ 1666486 h 1770912"/>
              <a:gd name="connsiteX90" fmla="*/ 971799 w 1770372"/>
              <a:gd name="connsiteY90" fmla="*/ 1667409 h 1770912"/>
              <a:gd name="connsiteX91" fmla="*/ 918886 w 1770372"/>
              <a:gd name="connsiteY91" fmla="*/ 1670081 h 1770912"/>
              <a:gd name="connsiteX92" fmla="*/ 917161 w 1770372"/>
              <a:gd name="connsiteY92" fmla="*/ 1705777 h 1770912"/>
              <a:gd name="connsiteX93" fmla="*/ 914125 w 1770372"/>
              <a:gd name="connsiteY93" fmla="*/ 1768987 h 1770912"/>
              <a:gd name="connsiteX94" fmla="*/ 846343 w 1770372"/>
              <a:gd name="connsiteY94" fmla="*/ 1770912 h 1770912"/>
              <a:gd name="connsiteX95" fmla="*/ 836304 w 1770372"/>
              <a:gd name="connsiteY95" fmla="*/ 1668595 h 1770912"/>
              <a:gd name="connsiteX96" fmla="*/ 812821 w 1770372"/>
              <a:gd name="connsiteY96" fmla="*/ 1667409 h 1770912"/>
              <a:gd name="connsiteX97" fmla="*/ 781557 w 1770372"/>
              <a:gd name="connsiteY97" fmla="*/ 1662638 h 1770912"/>
              <a:gd name="connsiteX98" fmla="*/ 771434 w 1770372"/>
              <a:gd name="connsiteY98" fmla="*/ 1699979 h 1770912"/>
              <a:gd name="connsiteX99" fmla="*/ 753380 w 1770372"/>
              <a:gd name="connsiteY99" fmla="*/ 1758223 h 1770912"/>
              <a:gd name="connsiteX100" fmla="*/ 687030 w 1770372"/>
              <a:gd name="connsiteY100" fmla="*/ 1750664 h 1770912"/>
              <a:gd name="connsiteX101" fmla="*/ 697702 w 1770372"/>
              <a:gd name="connsiteY101" fmla="*/ 1643856 h 1770912"/>
              <a:gd name="connsiteX102" fmla="*/ 643195 w 1770372"/>
              <a:gd name="connsiteY102" fmla="*/ 1626936 h 1770912"/>
              <a:gd name="connsiteX103" fmla="*/ 624731 w 1770372"/>
              <a:gd name="connsiteY103" fmla="*/ 1668052 h 1770912"/>
              <a:gd name="connsiteX104" fmla="*/ 599505 w 1770372"/>
              <a:gd name="connsiteY104" fmla="*/ 1724271 h 1770912"/>
              <a:gd name="connsiteX105" fmla="*/ 532848 w 1770372"/>
              <a:gd name="connsiteY105" fmla="*/ 1702456 h 1770912"/>
              <a:gd name="connsiteX106" fmla="*/ 564655 w 1770372"/>
              <a:gd name="connsiteY106" fmla="*/ 1596738 h 1770912"/>
              <a:gd name="connsiteX107" fmla="*/ 520212 w 1770372"/>
              <a:gd name="connsiteY107" fmla="*/ 1572615 h 1770912"/>
              <a:gd name="connsiteX108" fmla="*/ 492609 w 1770372"/>
              <a:gd name="connsiteY108" fmla="*/ 1609276 h 1770912"/>
              <a:gd name="connsiteX109" fmla="*/ 454551 w 1770372"/>
              <a:gd name="connsiteY109" fmla="*/ 1659857 h 1770912"/>
              <a:gd name="connsiteX110" fmla="*/ 395717 w 1770372"/>
              <a:gd name="connsiteY110" fmla="*/ 1622146 h 1770912"/>
              <a:gd name="connsiteX111" fmla="*/ 443113 w 1770372"/>
              <a:gd name="connsiteY111" fmla="*/ 1526669 h 1770912"/>
              <a:gd name="connsiteX112" fmla="*/ 403568 w 1770372"/>
              <a:gd name="connsiteY112" fmla="*/ 1494041 h 1770912"/>
              <a:gd name="connsiteX113" fmla="*/ 366157 w 1770372"/>
              <a:gd name="connsiteY113" fmla="*/ 1528059 h 1770912"/>
              <a:gd name="connsiteX114" fmla="*/ 319337 w 1770372"/>
              <a:gd name="connsiteY114" fmla="*/ 1570661 h 1770912"/>
              <a:gd name="connsiteX115" fmla="*/ 268564 w 1770372"/>
              <a:gd name="connsiteY115" fmla="*/ 1522645 h 1770912"/>
              <a:gd name="connsiteX116" fmla="*/ 335158 w 1770372"/>
              <a:gd name="connsiteY116" fmla="*/ 1434729 h 1770912"/>
              <a:gd name="connsiteX117" fmla="*/ 304840 w 1770372"/>
              <a:gd name="connsiteY117" fmla="*/ 1397984 h 1770912"/>
              <a:gd name="connsiteX118" fmla="*/ 261327 w 1770372"/>
              <a:gd name="connsiteY118" fmla="*/ 1424271 h 1770912"/>
              <a:gd name="connsiteX119" fmla="*/ 205878 w 1770372"/>
              <a:gd name="connsiteY119" fmla="*/ 1457791 h 1770912"/>
              <a:gd name="connsiteX120" fmla="*/ 165325 w 1770372"/>
              <a:gd name="connsiteY120" fmla="*/ 1400876 h 1770912"/>
              <a:gd name="connsiteX121" fmla="*/ 247444 w 1770372"/>
              <a:gd name="connsiteY121" fmla="*/ 1328296 h 1770912"/>
              <a:gd name="connsiteX122" fmla="*/ 223348 w 1770372"/>
              <a:gd name="connsiteY122" fmla="*/ 1283901 h 1770912"/>
              <a:gd name="connsiteX123" fmla="*/ 174393 w 1770372"/>
              <a:gd name="connsiteY123" fmla="*/ 1304217 h 1770912"/>
              <a:gd name="connsiteX124" fmla="*/ 114555 w 1770372"/>
              <a:gd name="connsiteY124" fmla="*/ 1329071 h 1770912"/>
              <a:gd name="connsiteX125" fmla="*/ 82968 w 1770372"/>
              <a:gd name="connsiteY125" fmla="*/ 1266732 h 1770912"/>
              <a:gd name="connsiteX126" fmla="*/ 179994 w 1770372"/>
              <a:gd name="connsiteY126" fmla="*/ 1204029 h 1770912"/>
              <a:gd name="connsiteX127" fmla="*/ 175960 w 1770372"/>
              <a:gd name="connsiteY127" fmla="*/ 1196598 h 1770912"/>
              <a:gd name="connsiteX128" fmla="*/ 164017 w 1770372"/>
              <a:gd name="connsiteY128" fmla="*/ 1158123 h 1770912"/>
              <a:gd name="connsiteX129" fmla="*/ 50014 w 1770372"/>
              <a:gd name="connsiteY129" fmla="*/ 1183545 h 1770912"/>
              <a:gd name="connsiteX130" fmla="*/ 30896 w 1770372"/>
              <a:gd name="connsiteY130" fmla="*/ 1118168 h 1770912"/>
              <a:gd name="connsiteX131" fmla="*/ 137668 w 1770372"/>
              <a:gd name="connsiteY131" fmla="*/ 1073239 h 1770912"/>
              <a:gd name="connsiteX132" fmla="*/ 130660 w 1770372"/>
              <a:gd name="connsiteY132" fmla="*/ 1050664 h 1770912"/>
              <a:gd name="connsiteX133" fmla="*/ 126893 w 1770372"/>
              <a:gd name="connsiteY133" fmla="*/ 1025981 h 1770912"/>
              <a:gd name="connsiteX134" fmla="*/ 11697 w 1770372"/>
              <a:gd name="connsiteY134" fmla="*/ 1031563 h 1770912"/>
              <a:gd name="connsiteX135" fmla="*/ 5429 w 1770372"/>
              <a:gd name="connsiteY135" fmla="*/ 961646 h 1770912"/>
              <a:gd name="connsiteX136" fmla="*/ 117069 w 1770372"/>
              <a:gd name="connsiteY136" fmla="*/ 937622 h 1770912"/>
              <a:gd name="connsiteX137" fmla="*/ 114865 w 1770372"/>
              <a:gd name="connsiteY137" fmla="*/ 893983 h 1770912"/>
              <a:gd name="connsiteX138" fmla="*/ 115220 w 1770372"/>
              <a:gd name="connsiteY138" fmla="*/ 886941 h 1770912"/>
              <a:gd name="connsiteX139" fmla="*/ 0 w 1770372"/>
              <a:gd name="connsiteY139" fmla="*/ 872153 h 1770912"/>
              <a:gd name="connsiteX140" fmla="*/ 5901 w 1770372"/>
              <a:gd name="connsiteY140" fmla="*/ 803680 h 1770912"/>
              <a:gd name="connsiteX141" fmla="*/ 121101 w 1770372"/>
              <a:gd name="connsiteY141" fmla="*/ 799933 h 1770912"/>
              <a:gd name="connsiteX142" fmla="*/ 128492 w 1770372"/>
              <a:gd name="connsiteY142" fmla="*/ 751503 h 1770912"/>
              <a:gd name="connsiteX143" fmla="*/ 12138 w 1770372"/>
              <a:gd name="connsiteY143" fmla="*/ 714646 h 1770912"/>
              <a:gd name="connsiteX144" fmla="*/ 30143 w 1770372"/>
              <a:gd name="connsiteY144" fmla="*/ 648319 h 1770912"/>
              <a:gd name="connsiteX145" fmla="*/ 152666 w 1770372"/>
              <a:gd name="connsiteY145" fmla="*/ 666411 h 1770912"/>
              <a:gd name="connsiteX146" fmla="*/ 167249 w 1770372"/>
              <a:gd name="connsiteY146" fmla="*/ 619432 h 1770912"/>
              <a:gd name="connsiteX147" fmla="*/ 57622 w 1770372"/>
              <a:gd name="connsiteY147" fmla="*/ 559222 h 1770912"/>
              <a:gd name="connsiteX148" fmla="*/ 89063 w 1770372"/>
              <a:gd name="connsiteY148" fmla="*/ 494884 h 1770912"/>
              <a:gd name="connsiteX149" fmla="*/ 203593 w 1770372"/>
              <a:gd name="connsiteY149" fmla="*/ 540460 h 1770912"/>
              <a:gd name="connsiteX150" fmla="*/ 225777 w 1770372"/>
              <a:gd name="connsiteY150" fmla="*/ 499590 h 1770912"/>
              <a:gd name="connsiteX151" fmla="*/ 129164 w 1770372"/>
              <a:gd name="connsiteY151" fmla="*/ 421868 h 1770912"/>
              <a:gd name="connsiteX152" fmla="*/ 171339 w 1770372"/>
              <a:gd name="connsiteY152" fmla="*/ 363995 h 1770912"/>
              <a:gd name="connsiteX153" fmla="*/ 273927 w 1770372"/>
              <a:gd name="connsiteY153" fmla="*/ 427450 h 1770912"/>
              <a:gd name="connsiteX154" fmla="*/ 309966 w 1770372"/>
              <a:gd name="connsiteY154" fmla="*/ 383770 h 1770912"/>
              <a:gd name="connsiteX155" fmla="*/ 223773 w 1770372"/>
              <a:gd name="connsiteY155" fmla="*/ 295129 h 1770912"/>
              <a:gd name="connsiteX156" fmla="*/ 272674 w 1770372"/>
              <a:gd name="connsiteY156" fmla="*/ 242816 h 1770912"/>
              <a:gd name="connsiteX157" fmla="*/ 370468 w 1770372"/>
              <a:gd name="connsiteY157" fmla="*/ 321235 h 1770912"/>
              <a:gd name="connsiteX158" fmla="*/ 406297 w 1770372"/>
              <a:gd name="connsiteY158" fmla="*/ 291673 h 1770912"/>
              <a:gd name="connsiteX159" fmla="*/ 339550 w 1770372"/>
              <a:gd name="connsiteY159" fmla="*/ 184911 h 1770912"/>
              <a:gd name="connsiteX160" fmla="*/ 398391 w 1770372"/>
              <a:gd name="connsiteY160" fmla="*/ 144098 h 1770912"/>
              <a:gd name="connsiteX161" fmla="*/ 475842 w 1770372"/>
              <a:gd name="connsiteY161" fmla="*/ 239434 h 1770912"/>
              <a:gd name="connsiteX162" fmla="*/ 522388 w 1770372"/>
              <a:gd name="connsiteY162" fmla="*/ 214170 h 1770912"/>
              <a:gd name="connsiteX163" fmla="*/ 475528 w 1770372"/>
              <a:gd name="connsiteY163" fmla="*/ 99472 h 1770912"/>
              <a:gd name="connsiteX164" fmla="*/ 540562 w 1770372"/>
              <a:gd name="connsiteY164" fmla="*/ 69530 h 1770912"/>
              <a:gd name="connsiteX165" fmla="*/ 600283 w 1770372"/>
              <a:gd name="connsiteY165" fmla="*/ 174351 h 1770912"/>
              <a:gd name="connsiteX166" fmla="*/ 643650 w 1770372"/>
              <a:gd name="connsiteY166" fmla="*/ 160889 h 1770912"/>
              <a:gd name="connsiteX167" fmla="*/ 618279 w 1770372"/>
              <a:gd name="connsiteY167" fmla="*/ 41004 h 1770912"/>
              <a:gd name="connsiteX168" fmla="*/ 687609 w 1770372"/>
              <a:gd name="connsiteY168" fmla="*/ 23140 h 1770912"/>
              <a:gd name="connsiteX169" fmla="*/ 727004 w 1770372"/>
              <a:gd name="connsiteY169" fmla="*/ 135015 h 1770912"/>
              <a:gd name="connsiteX170" fmla="*/ 735628 w 1770372"/>
              <a:gd name="connsiteY170" fmla="*/ 132338 h 1770912"/>
              <a:gd name="connsiteX171" fmla="*/ 777511 w 1770372"/>
              <a:gd name="connsiteY171" fmla="*/ 125946 h 1770912"/>
              <a:gd name="connsiteX172" fmla="*/ 775508 w 1770372"/>
              <a:gd name="connsiteY172" fmla="*/ 6393 h 1770912"/>
              <a:gd name="connsiteX173" fmla="*/ 846973 w 1770372"/>
              <a:gd name="connsiteY173" fmla="*/ 2073 h 1770912"/>
              <a:gd name="connsiteX174" fmla="*/ 864105 w 1770372"/>
              <a:gd name="connsiteY174" fmla="*/ 117967 h 1770912"/>
              <a:gd name="connsiteX175" fmla="*/ 892310 w 1770372"/>
              <a:gd name="connsiteY175" fmla="*/ 116543 h 1770912"/>
              <a:gd name="connsiteX176" fmla="*/ 914569 w 1770372"/>
              <a:gd name="connsiteY176" fmla="*/ 117667 h 177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1770372" h="1770912">
                <a:moveTo>
                  <a:pt x="892310" y="381339"/>
                </a:moveTo>
                <a:cubicBezTo>
                  <a:pt x="609182" y="381339"/>
                  <a:pt x="379661" y="610858"/>
                  <a:pt x="379661" y="893983"/>
                </a:cubicBezTo>
                <a:cubicBezTo>
                  <a:pt x="379661" y="1177108"/>
                  <a:pt x="609182" y="1406627"/>
                  <a:pt x="892310" y="1406627"/>
                </a:cubicBezTo>
                <a:cubicBezTo>
                  <a:pt x="1175438" y="1406627"/>
                  <a:pt x="1404959" y="1177108"/>
                  <a:pt x="1404959" y="893983"/>
                </a:cubicBezTo>
                <a:cubicBezTo>
                  <a:pt x="1404959" y="610858"/>
                  <a:pt x="1175438" y="381339"/>
                  <a:pt x="892310" y="381339"/>
                </a:cubicBezTo>
                <a:close/>
                <a:moveTo>
                  <a:pt x="935588" y="0"/>
                </a:moveTo>
                <a:cubicBezTo>
                  <a:pt x="960017" y="2957"/>
                  <a:pt x="979144" y="4861"/>
                  <a:pt x="1006550" y="9504"/>
                </a:cubicBezTo>
                <a:lnTo>
                  <a:pt x="1001144" y="125035"/>
                </a:lnTo>
                <a:lnTo>
                  <a:pt x="1048993" y="132338"/>
                </a:lnTo>
                <a:lnTo>
                  <a:pt x="1053439" y="133718"/>
                </a:lnTo>
                <a:lnTo>
                  <a:pt x="1090142" y="24212"/>
                </a:lnTo>
                <a:cubicBezTo>
                  <a:pt x="1113876" y="30706"/>
                  <a:pt x="1132520" y="35384"/>
                  <a:pt x="1158953" y="43982"/>
                </a:cubicBezTo>
                <a:lnTo>
                  <a:pt x="1136341" y="159452"/>
                </a:lnTo>
                <a:lnTo>
                  <a:pt x="1184911" y="174529"/>
                </a:lnTo>
                <a:lnTo>
                  <a:pt x="1239430" y="76724"/>
                </a:lnTo>
                <a:cubicBezTo>
                  <a:pt x="1261564" y="87476"/>
                  <a:pt x="1279028" y="95506"/>
                  <a:pt x="1303427" y="108823"/>
                </a:cubicBezTo>
                <a:lnTo>
                  <a:pt x="1261656" y="213857"/>
                </a:lnTo>
                <a:lnTo>
                  <a:pt x="1307894" y="238954"/>
                </a:lnTo>
                <a:lnTo>
                  <a:pt x="1338165" y="200989"/>
                </a:lnTo>
                <a:cubicBezTo>
                  <a:pt x="1352497" y="184285"/>
                  <a:pt x="1367087" y="168085"/>
                  <a:pt x="1380802" y="152491"/>
                </a:cubicBezTo>
                <a:cubicBezTo>
                  <a:pt x="1401124" y="164675"/>
                  <a:pt x="1412680" y="178549"/>
                  <a:pt x="1434919" y="193410"/>
                </a:cubicBezTo>
                <a:lnTo>
                  <a:pt x="1375856" y="289638"/>
                </a:lnTo>
                <a:lnTo>
                  <a:pt x="1415493" y="322341"/>
                </a:lnTo>
                <a:lnTo>
                  <a:pt x="1451984" y="291477"/>
                </a:lnTo>
                <a:cubicBezTo>
                  <a:pt x="1469290" y="277877"/>
                  <a:pt x="1486750" y="264822"/>
                  <a:pt x="1503235" y="252192"/>
                </a:cubicBezTo>
                <a:cubicBezTo>
                  <a:pt x="1520801" y="268094"/>
                  <a:pt x="1529440" y="283949"/>
                  <a:pt x="1548366" y="302850"/>
                </a:cubicBezTo>
                <a:lnTo>
                  <a:pt x="1474140" y="383148"/>
                </a:lnTo>
                <a:lnTo>
                  <a:pt x="1510627" y="427369"/>
                </a:lnTo>
                <a:lnTo>
                  <a:pt x="1608057" y="374007"/>
                </a:lnTo>
                <a:cubicBezTo>
                  <a:pt x="1622545" y="392756"/>
                  <a:pt x="1628254" y="409885"/>
                  <a:pt x="1643552" y="431826"/>
                </a:cubicBezTo>
                <a:lnTo>
                  <a:pt x="1557419" y="496964"/>
                </a:lnTo>
                <a:lnTo>
                  <a:pt x="1584338" y="546559"/>
                </a:lnTo>
                <a:lnTo>
                  <a:pt x="1686630" y="511654"/>
                </a:lnTo>
                <a:cubicBezTo>
                  <a:pt x="1697690" y="532609"/>
                  <a:pt x="1700379" y="550464"/>
                  <a:pt x="1711690" y="574702"/>
                </a:cubicBezTo>
                <a:lnTo>
                  <a:pt x="1618390" y="622713"/>
                </a:lnTo>
                <a:lnTo>
                  <a:pt x="1635177" y="676792"/>
                </a:lnTo>
                <a:lnTo>
                  <a:pt x="1744119" y="660713"/>
                </a:lnTo>
                <a:cubicBezTo>
                  <a:pt x="1751197" y="683326"/>
                  <a:pt x="1750604" y="701372"/>
                  <a:pt x="1757334" y="727259"/>
                </a:cubicBezTo>
                <a:lnTo>
                  <a:pt x="1657044" y="757509"/>
                </a:lnTo>
                <a:lnTo>
                  <a:pt x="1665098" y="810278"/>
                </a:lnTo>
                <a:lnTo>
                  <a:pt x="1704470" y="810686"/>
                </a:lnTo>
                <a:cubicBezTo>
                  <a:pt x="1726465" y="811745"/>
                  <a:pt x="1748223" y="813345"/>
                  <a:pt x="1768963" y="814612"/>
                </a:cubicBezTo>
                <a:cubicBezTo>
                  <a:pt x="1771990" y="839314"/>
                  <a:pt x="1768259" y="857853"/>
                  <a:pt x="1770372" y="885873"/>
                </a:cubicBezTo>
                <a:lnTo>
                  <a:pt x="1669559" y="897871"/>
                </a:lnTo>
                <a:lnTo>
                  <a:pt x="1666806" y="952397"/>
                </a:lnTo>
                <a:lnTo>
                  <a:pt x="1703117" y="958438"/>
                </a:lnTo>
                <a:cubicBezTo>
                  <a:pt x="1724687" y="962870"/>
                  <a:pt x="1745940" y="967799"/>
                  <a:pt x="1766238" y="972243"/>
                </a:cubicBezTo>
                <a:cubicBezTo>
                  <a:pt x="1765427" y="997116"/>
                  <a:pt x="1758888" y="1014860"/>
                  <a:pt x="1756663" y="1042871"/>
                </a:cubicBezTo>
                <a:lnTo>
                  <a:pt x="1655705" y="1039230"/>
                </a:lnTo>
                <a:lnTo>
                  <a:pt x="1653960" y="1050664"/>
                </a:lnTo>
                <a:lnTo>
                  <a:pt x="1641373" y="1091212"/>
                </a:lnTo>
                <a:lnTo>
                  <a:pt x="1676858" y="1104554"/>
                </a:lnTo>
                <a:cubicBezTo>
                  <a:pt x="1697162" y="1113077"/>
                  <a:pt x="1717060" y="1122026"/>
                  <a:pt x="1736114" y="1130315"/>
                </a:cubicBezTo>
                <a:cubicBezTo>
                  <a:pt x="1730504" y="1154561"/>
                  <a:pt x="1720654" y="1170703"/>
                  <a:pt x="1713050" y="1197755"/>
                </a:cubicBezTo>
                <a:lnTo>
                  <a:pt x="1615423" y="1174811"/>
                </a:lnTo>
                <a:lnTo>
                  <a:pt x="1608660" y="1196598"/>
                </a:lnTo>
                <a:lnTo>
                  <a:pt x="1592688" y="1226022"/>
                </a:lnTo>
                <a:lnTo>
                  <a:pt x="1624006" y="1244310"/>
                </a:lnTo>
                <a:cubicBezTo>
                  <a:pt x="1642589" y="1256124"/>
                  <a:pt x="1660698" y="1268291"/>
                  <a:pt x="1678088" y="1279664"/>
                </a:cubicBezTo>
                <a:cubicBezTo>
                  <a:pt x="1668483" y="1302622"/>
                  <a:pt x="1656060" y="1316879"/>
                  <a:pt x="1644017" y="1342268"/>
                </a:cubicBezTo>
                <a:lnTo>
                  <a:pt x="1550936" y="1302945"/>
                </a:lnTo>
                <a:lnTo>
                  <a:pt x="1536980" y="1328657"/>
                </a:lnTo>
                <a:lnTo>
                  <a:pt x="1524566" y="1343702"/>
                </a:lnTo>
                <a:lnTo>
                  <a:pt x="1555537" y="1371824"/>
                </a:lnTo>
                <a:cubicBezTo>
                  <a:pt x="1571269" y="1387231"/>
                  <a:pt x="1586465" y="1402885"/>
                  <a:pt x="1601122" y="1417615"/>
                </a:cubicBezTo>
                <a:cubicBezTo>
                  <a:pt x="1586969" y="1438085"/>
                  <a:pt x="1571861" y="1449459"/>
                  <a:pt x="1554820" y="1471802"/>
                </a:cubicBezTo>
                <a:lnTo>
                  <a:pt x="1468489" y="1411668"/>
                </a:lnTo>
                <a:lnTo>
                  <a:pt x="1442047" y="1443716"/>
                </a:lnTo>
                <a:lnTo>
                  <a:pt x="1429347" y="1454194"/>
                </a:lnTo>
                <a:lnTo>
                  <a:pt x="1451799" y="1481865"/>
                </a:lnTo>
                <a:cubicBezTo>
                  <a:pt x="1465018" y="1499476"/>
                  <a:pt x="1477670" y="1517249"/>
                  <a:pt x="1489929" y="1534027"/>
                </a:cubicBezTo>
                <a:cubicBezTo>
                  <a:pt x="1472840" y="1552120"/>
                  <a:pt x="1456185" y="1561077"/>
                  <a:pt x="1435958" y="1580584"/>
                </a:cubicBezTo>
                <a:lnTo>
                  <a:pt x="1361727" y="1509986"/>
                </a:lnTo>
                <a:lnTo>
                  <a:pt x="1326987" y="1538648"/>
                </a:lnTo>
                <a:lnTo>
                  <a:pt x="1320802" y="1542006"/>
                </a:lnTo>
                <a:lnTo>
                  <a:pt x="1335580" y="1575339"/>
                </a:lnTo>
                <a:cubicBezTo>
                  <a:pt x="1343693" y="1595517"/>
                  <a:pt x="1351707" y="1615978"/>
                  <a:pt x="1361291" y="1636383"/>
                </a:cubicBezTo>
                <a:cubicBezTo>
                  <a:pt x="1340197" y="1649575"/>
                  <a:pt x="1325506" y="1652760"/>
                  <a:pt x="1301018" y="1666530"/>
                </a:cubicBezTo>
                <a:lnTo>
                  <a:pt x="1245641" y="1582801"/>
                </a:lnTo>
                <a:lnTo>
                  <a:pt x="1194927" y="1610328"/>
                </a:lnTo>
                <a:lnTo>
                  <a:pt x="1192682" y="1611025"/>
                </a:lnTo>
                <a:lnTo>
                  <a:pt x="1202337" y="1642546"/>
                </a:lnTo>
                <a:cubicBezTo>
                  <a:pt x="1207974" y="1663550"/>
                  <a:pt x="1213480" y="1684824"/>
                  <a:pt x="1220551" y="1706230"/>
                </a:cubicBezTo>
                <a:cubicBezTo>
                  <a:pt x="1198028" y="1716801"/>
                  <a:pt x="1183062" y="1718203"/>
                  <a:pt x="1157100" y="1728940"/>
                </a:cubicBezTo>
                <a:lnTo>
                  <a:pt x="1110783" y="1636448"/>
                </a:lnTo>
                <a:lnTo>
                  <a:pt x="1058274" y="1652747"/>
                </a:lnTo>
                <a:lnTo>
                  <a:pt x="1062096" y="1687005"/>
                </a:lnTo>
                <a:cubicBezTo>
                  <a:pt x="1063959" y="1708781"/>
                  <a:pt x="1065825" y="1730556"/>
                  <a:pt x="1069362" y="1751968"/>
                </a:cubicBezTo>
                <a:cubicBezTo>
                  <a:pt x="1045220" y="1757980"/>
                  <a:pt x="1031539" y="1755608"/>
                  <a:pt x="1003990" y="1761118"/>
                </a:cubicBezTo>
                <a:lnTo>
                  <a:pt x="977851" y="1666486"/>
                </a:lnTo>
                <a:lnTo>
                  <a:pt x="971799" y="1667409"/>
                </a:lnTo>
                <a:lnTo>
                  <a:pt x="918886" y="1670081"/>
                </a:lnTo>
                <a:lnTo>
                  <a:pt x="917161" y="1705777"/>
                </a:lnTo>
                <a:cubicBezTo>
                  <a:pt x="915728" y="1726531"/>
                  <a:pt x="914298" y="1747286"/>
                  <a:pt x="914125" y="1768987"/>
                </a:cubicBezTo>
                <a:cubicBezTo>
                  <a:pt x="889310" y="1770785"/>
                  <a:pt x="874428" y="1770190"/>
                  <a:pt x="846343" y="1770912"/>
                </a:cubicBezTo>
                <a:lnTo>
                  <a:pt x="836304" y="1668595"/>
                </a:lnTo>
                <a:lnTo>
                  <a:pt x="812821" y="1667409"/>
                </a:lnTo>
                <a:lnTo>
                  <a:pt x="781557" y="1662638"/>
                </a:lnTo>
                <a:lnTo>
                  <a:pt x="771434" y="1699979"/>
                </a:lnTo>
                <a:cubicBezTo>
                  <a:pt x="765295" y="1719493"/>
                  <a:pt x="758888" y="1738602"/>
                  <a:pt x="753380" y="1758223"/>
                </a:cubicBezTo>
                <a:cubicBezTo>
                  <a:pt x="728695" y="1755120"/>
                  <a:pt x="714711" y="1755463"/>
                  <a:pt x="687030" y="1750664"/>
                </a:cubicBezTo>
                <a:lnTo>
                  <a:pt x="697702" y="1643856"/>
                </a:lnTo>
                <a:lnTo>
                  <a:pt x="643195" y="1626936"/>
                </a:lnTo>
                <a:lnTo>
                  <a:pt x="624731" y="1668052"/>
                </a:lnTo>
                <a:cubicBezTo>
                  <a:pt x="616322" y="1686158"/>
                  <a:pt x="607917" y="1704265"/>
                  <a:pt x="599505" y="1724271"/>
                </a:cubicBezTo>
                <a:cubicBezTo>
                  <a:pt x="575870" y="1716499"/>
                  <a:pt x="559099" y="1712467"/>
                  <a:pt x="532848" y="1702456"/>
                </a:cubicBezTo>
                <a:lnTo>
                  <a:pt x="564655" y="1596738"/>
                </a:lnTo>
                <a:lnTo>
                  <a:pt x="520212" y="1572615"/>
                </a:lnTo>
                <a:lnTo>
                  <a:pt x="492609" y="1609276"/>
                </a:lnTo>
                <a:cubicBezTo>
                  <a:pt x="480065" y="1625500"/>
                  <a:pt x="467524" y="1641727"/>
                  <a:pt x="454551" y="1659857"/>
                </a:cubicBezTo>
                <a:cubicBezTo>
                  <a:pt x="432447" y="1646570"/>
                  <a:pt x="419956" y="1638286"/>
                  <a:pt x="395717" y="1622146"/>
                </a:cubicBezTo>
                <a:lnTo>
                  <a:pt x="443113" y="1526669"/>
                </a:lnTo>
                <a:lnTo>
                  <a:pt x="403568" y="1494041"/>
                </a:lnTo>
                <a:lnTo>
                  <a:pt x="366157" y="1528059"/>
                </a:lnTo>
                <a:cubicBezTo>
                  <a:pt x="350809" y="1541662"/>
                  <a:pt x="335463" y="1555266"/>
                  <a:pt x="319337" y="1570661"/>
                </a:cubicBezTo>
                <a:cubicBezTo>
                  <a:pt x="300098" y="1553487"/>
                  <a:pt x="289370" y="1543020"/>
                  <a:pt x="268564" y="1522645"/>
                </a:cubicBezTo>
                <a:lnTo>
                  <a:pt x="335158" y="1434729"/>
                </a:lnTo>
                <a:lnTo>
                  <a:pt x="304840" y="1397984"/>
                </a:lnTo>
                <a:lnTo>
                  <a:pt x="261327" y="1424271"/>
                </a:lnTo>
                <a:cubicBezTo>
                  <a:pt x="243225" y="1434900"/>
                  <a:pt x="225125" y="1445532"/>
                  <a:pt x="205878" y="1457791"/>
                </a:cubicBezTo>
                <a:cubicBezTo>
                  <a:pt x="190299" y="1437235"/>
                  <a:pt x="181797" y="1424891"/>
                  <a:pt x="165325" y="1400876"/>
                </a:cubicBezTo>
                <a:lnTo>
                  <a:pt x="247444" y="1328296"/>
                </a:lnTo>
                <a:lnTo>
                  <a:pt x="223348" y="1283901"/>
                </a:lnTo>
                <a:lnTo>
                  <a:pt x="174393" y="1304217"/>
                </a:lnTo>
                <a:cubicBezTo>
                  <a:pt x="154905" y="1312020"/>
                  <a:pt x="135419" y="1319827"/>
                  <a:pt x="114555" y="1329071"/>
                </a:cubicBezTo>
                <a:cubicBezTo>
                  <a:pt x="102225" y="1306416"/>
                  <a:pt x="95665" y="1292940"/>
                  <a:pt x="82968" y="1266732"/>
                </a:cubicBezTo>
                <a:lnTo>
                  <a:pt x="179994" y="1204029"/>
                </a:lnTo>
                <a:lnTo>
                  <a:pt x="175960" y="1196598"/>
                </a:lnTo>
                <a:lnTo>
                  <a:pt x="164017" y="1158123"/>
                </a:lnTo>
                <a:lnTo>
                  <a:pt x="50014" y="1183545"/>
                </a:lnTo>
                <a:cubicBezTo>
                  <a:pt x="42231" y="1159641"/>
                  <a:pt x="38361" y="1145562"/>
                  <a:pt x="30896" y="1118168"/>
                </a:cubicBezTo>
                <a:lnTo>
                  <a:pt x="137668" y="1073239"/>
                </a:lnTo>
                <a:lnTo>
                  <a:pt x="130660" y="1050664"/>
                </a:lnTo>
                <a:lnTo>
                  <a:pt x="126893" y="1025981"/>
                </a:lnTo>
                <a:lnTo>
                  <a:pt x="11697" y="1031563"/>
                </a:lnTo>
                <a:cubicBezTo>
                  <a:pt x="8477" y="1006631"/>
                  <a:pt x="7690" y="989949"/>
                  <a:pt x="5429" y="961646"/>
                </a:cubicBezTo>
                <a:lnTo>
                  <a:pt x="117069" y="937622"/>
                </a:lnTo>
                <a:lnTo>
                  <a:pt x="114865" y="893983"/>
                </a:lnTo>
                <a:lnTo>
                  <a:pt x="115220" y="886941"/>
                </a:lnTo>
                <a:lnTo>
                  <a:pt x="0" y="872153"/>
                </a:lnTo>
                <a:cubicBezTo>
                  <a:pt x="1134" y="847564"/>
                  <a:pt x="3240" y="831350"/>
                  <a:pt x="5901" y="803680"/>
                </a:cubicBezTo>
                <a:lnTo>
                  <a:pt x="121101" y="799933"/>
                </a:lnTo>
                <a:lnTo>
                  <a:pt x="128492" y="751503"/>
                </a:lnTo>
                <a:lnTo>
                  <a:pt x="12138" y="714646"/>
                </a:lnTo>
                <a:cubicBezTo>
                  <a:pt x="17635" y="690653"/>
                  <a:pt x="22595" y="675073"/>
                  <a:pt x="30143" y="648319"/>
                </a:cubicBezTo>
                <a:lnTo>
                  <a:pt x="152666" y="666411"/>
                </a:lnTo>
                <a:lnTo>
                  <a:pt x="167249" y="619432"/>
                </a:lnTo>
                <a:lnTo>
                  <a:pt x="57622" y="559222"/>
                </a:lnTo>
                <a:cubicBezTo>
                  <a:pt x="68132" y="536965"/>
                  <a:pt x="75954" y="519396"/>
                  <a:pt x="89063" y="494884"/>
                </a:cubicBezTo>
                <a:lnTo>
                  <a:pt x="203593" y="540460"/>
                </a:lnTo>
                <a:lnTo>
                  <a:pt x="225777" y="499590"/>
                </a:lnTo>
                <a:lnTo>
                  <a:pt x="129164" y="421868"/>
                </a:lnTo>
                <a:cubicBezTo>
                  <a:pt x="143393" y="401783"/>
                  <a:pt x="154157" y="385847"/>
                  <a:pt x="171339" y="363995"/>
                </a:cubicBezTo>
                <a:lnTo>
                  <a:pt x="273927" y="427450"/>
                </a:lnTo>
                <a:lnTo>
                  <a:pt x="309966" y="383770"/>
                </a:lnTo>
                <a:lnTo>
                  <a:pt x="223773" y="295129"/>
                </a:lnTo>
                <a:cubicBezTo>
                  <a:pt x="240339" y="276924"/>
                  <a:pt x="252962" y="262416"/>
                  <a:pt x="272674" y="242816"/>
                </a:cubicBezTo>
                <a:lnTo>
                  <a:pt x="370468" y="321235"/>
                </a:lnTo>
                <a:lnTo>
                  <a:pt x="406297" y="291673"/>
                </a:lnTo>
                <a:lnTo>
                  <a:pt x="339550" y="184911"/>
                </a:lnTo>
                <a:cubicBezTo>
                  <a:pt x="359586" y="170613"/>
                  <a:pt x="374986" y="159096"/>
                  <a:pt x="398391" y="144098"/>
                </a:cubicBezTo>
                <a:lnTo>
                  <a:pt x="475842" y="239434"/>
                </a:lnTo>
                <a:lnTo>
                  <a:pt x="522388" y="214170"/>
                </a:lnTo>
                <a:lnTo>
                  <a:pt x="475528" y="99472"/>
                </a:lnTo>
                <a:cubicBezTo>
                  <a:pt x="497747" y="88898"/>
                  <a:pt x="514925" y="80272"/>
                  <a:pt x="540562" y="69530"/>
                </a:cubicBezTo>
                <a:lnTo>
                  <a:pt x="600283" y="174351"/>
                </a:lnTo>
                <a:lnTo>
                  <a:pt x="643650" y="160889"/>
                </a:lnTo>
                <a:lnTo>
                  <a:pt x="618279" y="41004"/>
                </a:lnTo>
                <a:cubicBezTo>
                  <a:pt x="642027" y="34562"/>
                  <a:pt x="660468" y="29137"/>
                  <a:pt x="687609" y="23140"/>
                </a:cubicBezTo>
                <a:lnTo>
                  <a:pt x="727004" y="135015"/>
                </a:lnTo>
                <a:lnTo>
                  <a:pt x="735628" y="132338"/>
                </a:lnTo>
                <a:lnTo>
                  <a:pt x="777511" y="125946"/>
                </a:lnTo>
                <a:lnTo>
                  <a:pt x="775508" y="6393"/>
                </a:lnTo>
                <a:cubicBezTo>
                  <a:pt x="800049" y="4596"/>
                  <a:pt x="819186" y="2787"/>
                  <a:pt x="846973" y="2073"/>
                </a:cubicBezTo>
                <a:lnTo>
                  <a:pt x="864105" y="117967"/>
                </a:lnTo>
                <a:lnTo>
                  <a:pt x="892310" y="116543"/>
                </a:lnTo>
                <a:lnTo>
                  <a:pt x="914569" y="117667"/>
                </a:lnTo>
                <a:close/>
              </a:path>
            </a:pathLst>
          </a:custGeom>
          <a:solidFill>
            <a:srgbClr val="2437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D4EBF3-CAFE-04CF-CC18-F904CFC4791F}"/>
              </a:ext>
            </a:extLst>
          </p:cNvPr>
          <p:cNvSpPr txBox="1"/>
          <p:nvPr/>
        </p:nvSpPr>
        <p:spPr>
          <a:xfrm>
            <a:off x="3913029" y="5767515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>
                <a:solidFill>
                  <a:schemeClr val="tx2"/>
                </a:solidFill>
                <a:latin typeface="+mj-lt"/>
              </a:rPr>
              <a:t>04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7" name="Picture 2" descr="Drapeaux Monde Banque d'images et photos libres de droit - iStock">
            <a:extLst>
              <a:ext uri="{FF2B5EF4-FFF2-40B4-BE49-F238E27FC236}">
                <a16:creationId xmlns:a16="http://schemas.microsoft.com/office/drawing/2014/main" id="{416B03A3-E0A9-BC60-FAD6-C935426B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5" y="534585"/>
            <a:ext cx="289803" cy="2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41E46E-8FC6-9DE9-4F26-9D8F96353C48}"/>
              </a:ext>
            </a:extLst>
          </p:cNvPr>
          <p:cNvSpPr/>
          <p:nvPr/>
        </p:nvSpPr>
        <p:spPr>
          <a:xfrm flipH="1">
            <a:off x="5149426" y="1324197"/>
            <a:ext cx="3983436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fr-FR" sz="1600" b="1">
                <a:solidFill>
                  <a:srgbClr val="E94E24"/>
                </a:solidFill>
                <a:ea typeface="Adobe Song Std L" panose="02020300000000000000" pitchFamily="18" charset="-128"/>
                <a:cs typeface="Arial" panose="020B0604020202020204" pitchFamily="34" charset="0"/>
              </a:rPr>
              <a:t>Budget</a:t>
            </a: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fr-FR" sz="1200" err="1">
                <a:ea typeface="Adobe Song Std L" panose="02020300000000000000" pitchFamily="18" charset="-128"/>
                <a:cs typeface="Arial" panose="020B0604020202020204" pitchFamily="34" charset="0"/>
              </a:rPr>
              <a:t>Financing</a:t>
            </a:r>
            <a:r>
              <a:rPr lang="fr-FR" sz="1200">
                <a:ea typeface="Adobe Song Std L" panose="02020300000000000000" pitchFamily="18" charset="-128"/>
                <a:cs typeface="Arial" panose="020B0604020202020204" pitchFamily="34" charset="0"/>
              </a:rPr>
              <a:t> </a:t>
            </a:r>
            <a:r>
              <a:rPr lang="fr-FR" sz="1200" err="1">
                <a:ea typeface="Adobe Song Std L" panose="02020300000000000000" pitchFamily="18" charset="-128"/>
                <a:cs typeface="Arial" panose="020B0604020202020204" pitchFamily="34" charset="0"/>
              </a:rPr>
              <a:t>method</a:t>
            </a:r>
            <a:endParaRPr lang="fr-FR" sz="1200">
              <a:ea typeface="Adobe Song Std L" panose="02020300000000000000" pitchFamily="18" charset="-128"/>
              <a:cs typeface="Arial" panose="020B0604020202020204" pitchFamily="34" charset="0"/>
            </a:endParaRPr>
          </a:p>
          <a:p>
            <a:pPr marL="285744" indent="-285744">
              <a:buFont typeface="Wingdings" panose="05000000000000000000" pitchFamily="2" charset="2"/>
              <a:buChar char="§"/>
            </a:pPr>
            <a:r>
              <a:rPr lang="fr-FR" sz="1200" err="1">
                <a:ea typeface="Adobe Song Std L" panose="02020300000000000000" pitchFamily="18" charset="-128"/>
                <a:cs typeface="Arial" panose="020B0604020202020204" pitchFamily="34" charset="0"/>
              </a:rPr>
              <a:t>Parameters</a:t>
            </a:r>
            <a:endParaRPr lang="fr-FR" sz="1100">
              <a:ea typeface="Adobe Song Std L" panose="020203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3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D3F750-A23B-9630-35C1-E769D25CE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context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2F8A4-6184-E92D-097D-4747112F10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BE"/>
              <a:t>01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889FF8-AED0-C93D-7F7C-443971CD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51" y="631556"/>
            <a:ext cx="10800000" cy="335964"/>
          </a:xfrm>
        </p:spPr>
        <p:txBody>
          <a:bodyPr/>
          <a:lstStyle/>
          <a:p>
            <a:r>
              <a:rPr lang="en-GB"/>
              <a:t>basic notions needed to talk business with your B2B customers</a:t>
            </a:r>
            <a:endParaRPr lang="en-US"/>
          </a:p>
        </p:txBody>
      </p:sp>
      <p:pic>
        <p:nvPicPr>
          <p:cNvPr id="4098" name="Picture 2" descr="Icône De Pictogramme D'homme D'affaires Illustration Stock - Illustration  du homme, dessin: 74202306">
            <a:extLst>
              <a:ext uri="{FF2B5EF4-FFF2-40B4-BE49-F238E27FC236}">
                <a16:creationId xmlns:a16="http://schemas.microsoft.com/office/drawing/2014/main" id="{5FF6EDE5-0AB6-8F76-8A6B-B42E8A8A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4" y="1888547"/>
            <a:ext cx="3080905" cy="308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CCAA65-E029-2A3C-3E70-901FFD7BC212}"/>
              </a:ext>
            </a:extLst>
          </p:cNvPr>
          <p:cNvSpPr/>
          <p:nvPr/>
        </p:nvSpPr>
        <p:spPr>
          <a:xfrm>
            <a:off x="8648089" y="1780373"/>
            <a:ext cx="2615541" cy="3080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600">
              <a:latin typeface="+mj-lt"/>
            </a:endParaRPr>
          </a:p>
          <a:p>
            <a:pPr algn="ctr"/>
            <a:endParaRPr lang="fr-BE" sz="1600">
              <a:latin typeface="+mj-lt"/>
            </a:endParaRPr>
          </a:p>
          <a:p>
            <a:pPr algn="ctr"/>
            <a:endParaRPr lang="fr-BE" sz="1600">
              <a:latin typeface="+mj-lt"/>
            </a:endParaRPr>
          </a:p>
          <a:p>
            <a:pPr algn="ctr"/>
            <a:endParaRPr lang="fr-BE" sz="1600">
              <a:latin typeface="+mj-lt"/>
            </a:endParaRPr>
          </a:p>
          <a:p>
            <a:pPr algn="ctr"/>
            <a:endParaRPr lang="fr-BE" sz="1600">
              <a:latin typeface="+mj-lt"/>
            </a:endParaRPr>
          </a:p>
          <a:p>
            <a:pPr algn="ctr"/>
            <a:endParaRPr lang="fr-BE" sz="1600">
              <a:latin typeface="+mj-lt"/>
            </a:endParaRPr>
          </a:p>
          <a:p>
            <a:pPr algn="ctr"/>
            <a:r>
              <a:rPr lang="en-GB" sz="1600">
                <a:latin typeface="+mj-lt"/>
              </a:rPr>
              <a:t>Poor management choices can quickly lead to business failure</a:t>
            </a:r>
            <a:endParaRPr lang="en-US" sz="160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E497BA-3D4B-0450-3D55-737581A7A70E}"/>
              </a:ext>
            </a:extLst>
          </p:cNvPr>
          <p:cNvSpPr/>
          <p:nvPr/>
        </p:nvSpPr>
        <p:spPr>
          <a:xfrm>
            <a:off x="3463671" y="1377223"/>
            <a:ext cx="2539423" cy="672196"/>
          </a:xfrm>
          <a:prstGeom prst="roundRect">
            <a:avLst>
              <a:gd name="adj" fmla="val 9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955ABE4-F673-F7F8-84D3-D0003B2D5946}"/>
              </a:ext>
            </a:extLst>
          </p:cNvPr>
          <p:cNvSpPr/>
          <p:nvPr/>
        </p:nvSpPr>
        <p:spPr>
          <a:xfrm>
            <a:off x="3463671" y="3214644"/>
            <a:ext cx="2539423" cy="646332"/>
          </a:xfrm>
          <a:prstGeom prst="roundRect">
            <a:avLst>
              <a:gd name="adj" fmla="val 966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1FF6EE-AE23-1156-9EA5-E5988E14422F}"/>
              </a:ext>
            </a:extLst>
          </p:cNvPr>
          <p:cNvSpPr/>
          <p:nvPr/>
        </p:nvSpPr>
        <p:spPr>
          <a:xfrm>
            <a:off x="3477920" y="2261265"/>
            <a:ext cx="2539423" cy="804863"/>
          </a:xfrm>
          <a:prstGeom prst="roundRect">
            <a:avLst>
              <a:gd name="adj" fmla="val 966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886D9-A540-163A-08F9-782ED85E717A}"/>
              </a:ext>
            </a:extLst>
          </p:cNvPr>
          <p:cNvSpPr txBox="1"/>
          <p:nvPr/>
        </p:nvSpPr>
        <p:spPr>
          <a:xfrm>
            <a:off x="4029795" y="1414804"/>
            <a:ext cx="140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>
                <a:solidFill>
                  <a:schemeClr val="bg1"/>
                </a:solidFill>
                <a:latin typeface="+mj-lt"/>
              </a:rPr>
              <a:t>Balance </a:t>
            </a:r>
            <a:r>
              <a:rPr lang="fr-BE" err="1">
                <a:solidFill>
                  <a:schemeClr val="bg1"/>
                </a:solidFill>
                <a:latin typeface="+mj-lt"/>
              </a:rPr>
              <a:t>Sheet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F3264F-356D-79B0-1881-1FED8C3371EB}"/>
              </a:ext>
            </a:extLst>
          </p:cNvPr>
          <p:cNvSpPr txBox="1"/>
          <p:nvPr/>
        </p:nvSpPr>
        <p:spPr>
          <a:xfrm>
            <a:off x="3463670" y="3337873"/>
            <a:ext cx="2539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>
                <a:solidFill>
                  <a:schemeClr val="bg1"/>
                </a:solidFill>
                <a:latin typeface="+mj-lt"/>
              </a:rPr>
              <a:t>Income</a:t>
            </a:r>
            <a:r>
              <a:rPr lang="fr-BE">
                <a:solidFill>
                  <a:schemeClr val="bg1"/>
                </a:solidFill>
                <a:latin typeface="+mj-lt"/>
              </a:rPr>
              <a:t> </a:t>
            </a:r>
            <a:r>
              <a:rPr lang="fr-BE" err="1">
                <a:solidFill>
                  <a:schemeClr val="bg1"/>
                </a:solidFill>
                <a:latin typeface="+mj-lt"/>
              </a:rPr>
              <a:t>Statement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B019D8-E5AF-34AB-AFDB-832246C16BF7}"/>
              </a:ext>
            </a:extLst>
          </p:cNvPr>
          <p:cNvSpPr txBox="1"/>
          <p:nvPr/>
        </p:nvSpPr>
        <p:spPr>
          <a:xfrm>
            <a:off x="3611559" y="2492186"/>
            <a:ext cx="22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>
                <a:solidFill>
                  <a:schemeClr val="bg1"/>
                </a:solidFill>
                <a:latin typeface="+mj-lt"/>
              </a:rPr>
              <a:t>Depreciation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22B4FB6-F24B-5F75-9816-FB698F42C734}"/>
              </a:ext>
            </a:extLst>
          </p:cNvPr>
          <p:cNvSpPr/>
          <p:nvPr/>
        </p:nvSpPr>
        <p:spPr>
          <a:xfrm>
            <a:off x="3463671" y="4073199"/>
            <a:ext cx="2539423" cy="672197"/>
          </a:xfrm>
          <a:prstGeom prst="roundRect">
            <a:avLst>
              <a:gd name="adj" fmla="val 966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err="1">
                <a:solidFill>
                  <a:schemeClr val="bg1"/>
                </a:solidFill>
                <a:latin typeface="+mj-lt"/>
              </a:rPr>
              <a:t>Working</a:t>
            </a:r>
            <a:r>
              <a:rPr lang="fr-BE">
                <a:solidFill>
                  <a:schemeClr val="bg1"/>
                </a:solidFill>
                <a:latin typeface="+mj-lt"/>
              </a:rPr>
              <a:t> Capital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6AA98E0-2F79-B8D3-A348-4807128A57CD}"/>
              </a:ext>
            </a:extLst>
          </p:cNvPr>
          <p:cNvSpPr/>
          <p:nvPr/>
        </p:nvSpPr>
        <p:spPr>
          <a:xfrm>
            <a:off x="3477920" y="4947215"/>
            <a:ext cx="2539423" cy="672197"/>
          </a:xfrm>
          <a:prstGeom prst="roundRect">
            <a:avLst>
              <a:gd name="adj" fmla="val 96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err="1">
                <a:solidFill>
                  <a:schemeClr val="bg1"/>
                </a:solidFill>
                <a:latin typeface="+mj-lt"/>
              </a:rPr>
              <a:t>Solvency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CCBFA-4AE4-6FD9-8FD5-04D7817D5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776" y="2177672"/>
            <a:ext cx="968019" cy="8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6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9"/>
</p:tagLst>
</file>

<file path=ppt/theme/theme1.xml><?xml version="1.0" encoding="utf-8"?>
<a:theme xmlns:a="http://schemas.openxmlformats.org/drawingml/2006/main" name="Stellantis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293EC359-D845-45D4-A1B1-480B99BE7C3E}"/>
    </a:ext>
  </a:extLst>
</a:theme>
</file>

<file path=ppt/theme/theme2.xml><?xml version="1.0" encoding="utf-8"?>
<a:theme xmlns:a="http://schemas.openxmlformats.org/drawingml/2006/main" name="Stellantis - Chapter tangerin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51BA2376-F3A7-48C6-9865-8B7963437DF6}"/>
    </a:ext>
  </a:extLst>
</a:theme>
</file>

<file path=ppt/theme/theme3.xml><?xml version="1.0" encoding="utf-8"?>
<a:theme xmlns:a="http://schemas.openxmlformats.org/drawingml/2006/main" name="Stellantis - Chapter mint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57572F65-D913-4B12-8759-9495DB394461}"/>
    </a:ext>
  </a:extLst>
</a:theme>
</file>

<file path=ppt/theme/theme4.xml><?xml version="1.0" encoding="utf-8"?>
<a:theme xmlns:a="http://schemas.openxmlformats.org/drawingml/2006/main" name="Stellantis - Chapter orang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14FF65A2-5A0F-45E8-B34F-CD3B0F0DFAF2}"/>
    </a:ext>
  </a:extLst>
</a:theme>
</file>

<file path=ppt/theme/theme5.xml><?xml version="1.0" encoding="utf-8"?>
<a:theme xmlns:a="http://schemas.openxmlformats.org/drawingml/2006/main" name="1_Stellantis">
  <a:themeElements>
    <a:clrScheme name="Stellantis QN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E94E24"/>
      </a:accent5>
      <a:accent6>
        <a:srgbClr val="00ADA0"/>
      </a:accent6>
      <a:hlink>
        <a:srgbClr val="243782"/>
      </a:hlink>
      <a:folHlink>
        <a:srgbClr val="272B35"/>
      </a:folHlink>
    </a:clrScheme>
    <a:fontScheme name="Stellantis QN">
      <a:majorFont>
        <a:latin typeface="Encode Sans ExpandedLight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Template PowerPoint 16-9 v1.potx" id="{69FDD5D8-4BC9-4EFE-99ED-C7531623CBD3}" vid="{187711AE-AB0D-4F59-899B-FFAA8201F273}"/>
    </a:ext>
  </a:extLst>
</a:theme>
</file>

<file path=ppt/theme/theme6.xml><?xml version="1.0" encoding="utf-8"?>
<a:theme xmlns:a="http://schemas.openxmlformats.org/drawingml/2006/main" name="1_Stellantis - Chapter orang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00DDCD"/>
      </a:accent6>
      <a:hlink>
        <a:srgbClr val="243782"/>
      </a:hlink>
      <a:folHlink>
        <a:srgbClr val="272B35"/>
      </a:folHlink>
    </a:clrScheme>
    <a:fontScheme name="Stellantis PowerPoint">
      <a:majorFont>
        <a:latin typeface="Encode Sans ExpandedSemiBold"/>
        <a:ea typeface=""/>
        <a:cs typeface=""/>
      </a:majorFont>
      <a:minorFont>
        <a:latin typeface="Encode Sans Expanded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MAJ Template PowerPoint 16-9 v6.potx" id="{6D4861F8-6CFD-4766-879B-EB53A8634C9E}" vid="{14FF65A2-5A0F-45E8-B34F-CD3B0F0DFAF2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ellantis">
      <a:majorFont>
        <a:latin typeface="Encode Sans Expanded Black"/>
        <a:ea typeface=""/>
        <a:cs typeface=""/>
      </a:majorFont>
      <a:minorFont>
        <a:latin typeface="Encode Sans Expanded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3678E77F19E4DA725C3904037C8BB" ma:contentTypeVersion="3" ma:contentTypeDescription="Create a new document." ma:contentTypeScope="" ma:versionID="0f917ab96e8a6fa640546549f692aabd">
  <xsd:schema xmlns:xsd="http://www.w3.org/2001/XMLSchema" xmlns:xs="http://www.w3.org/2001/XMLSchema" xmlns:p="http://schemas.microsoft.com/office/2006/metadata/properties" xmlns:ns2="819a008f-2eb7-4cb0-9fa6-9f1ec8abd8f2" targetNamespace="http://schemas.microsoft.com/office/2006/metadata/properties" ma:root="true" ma:fieldsID="beceb212319d122485cbdfb4835d03f5" ns2:_="">
    <xsd:import namespace="819a008f-2eb7-4cb0-9fa6-9f1ec8abd8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9a008f-2eb7-4cb0-9fa6-9f1ec8abd8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FC1A05-1001-42B2-AEDF-59712E1B4A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F955BD-609A-47B2-8B42-6170480D18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9a008f-2eb7-4cb0-9fa6-9f1ec8abd8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0DF4AB-466F-4211-9AFB-E924160F5B50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19a008f-2eb7-4cb0-9fa6-9f1ec8abd8f2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Stellantis</Template>
  <TotalTime>3</TotalTime>
  <Words>7255</Words>
  <Application>Microsoft Office PowerPoint</Application>
  <PresentationFormat>Grand écran</PresentationFormat>
  <Paragraphs>1306</Paragraphs>
  <Slides>48</Slides>
  <Notes>48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48</vt:i4>
      </vt:variant>
    </vt:vector>
  </HeadingPairs>
  <TitlesOfParts>
    <vt:vector size="66" baseType="lpstr">
      <vt:lpstr>Encode Sans Expanded Black</vt:lpstr>
      <vt:lpstr>Encode Sans ExpandedLight</vt:lpstr>
      <vt:lpstr>Encode Sans Expanded Light</vt:lpstr>
      <vt:lpstr>Wingdings</vt:lpstr>
      <vt:lpstr>Arial</vt:lpstr>
      <vt:lpstr>Encode Sans</vt:lpstr>
      <vt:lpstr>Symbol</vt:lpstr>
      <vt:lpstr>Courier New</vt:lpstr>
      <vt:lpstr>Calibri</vt:lpstr>
      <vt:lpstr>Adobe Song Std L</vt:lpstr>
      <vt:lpstr>Encode Sans ExpandedSemiBold</vt:lpstr>
      <vt:lpstr>Encode Sans Expanded</vt:lpstr>
      <vt:lpstr>Stellantis</vt:lpstr>
      <vt:lpstr>Stellantis - Chapter tangerine</vt:lpstr>
      <vt:lpstr>Stellantis - Chapter mint</vt:lpstr>
      <vt:lpstr>Stellantis - Chapter orange</vt:lpstr>
      <vt:lpstr>1_Stellantis</vt:lpstr>
      <vt:lpstr>1_Stellantis - Chapter orange</vt:lpstr>
      <vt:lpstr>Business concerns of B2B customers Case Studies  B2B sales advisOrs  CG504003V04</vt:lpstr>
      <vt:lpstr>Présentation PowerPoint</vt:lpstr>
      <vt:lpstr>Présentation PowerPoint</vt:lpstr>
      <vt:lpstr>Présentation PowerPoint</vt:lpstr>
      <vt:lpstr>Présentation PowerPoint</vt:lpstr>
      <vt:lpstr>01 | context </vt:lpstr>
      <vt:lpstr>concerns of B2B customers</vt:lpstr>
      <vt:lpstr>Business criteria of your B2B customers </vt:lpstr>
      <vt:lpstr>basic notions needed to talk business with your B2B customers</vt:lpstr>
      <vt:lpstr>Link between acquisition mode and business criteria</vt:lpstr>
      <vt:lpstr>Perceived advantages &amp; disadvantages of each Acquisition mode</vt:lpstr>
      <vt:lpstr>Fundamentals of the B2B customer sales process</vt:lpstr>
      <vt:lpstr>Présentation PowerPoint</vt:lpstr>
      <vt:lpstr>02 | case study #1</vt:lpstr>
      <vt:lpstr> </vt:lpstr>
      <vt:lpstr> </vt:lpstr>
      <vt:lpstr>Présentation PowerPoint</vt:lpstr>
      <vt:lpstr>Phase 1 - Interview</vt:lpstr>
      <vt:lpstr>Phase 1 - Synthesis</vt:lpstr>
      <vt:lpstr>Phase 2 - Preparation</vt:lpstr>
      <vt:lpstr>Phase 3 - Argumentation</vt:lpstr>
      <vt:lpstr>Phase 3 - Argumentation</vt:lpstr>
      <vt:lpstr>Phase 4 - Synthesis &amp; Debriefing</vt:lpstr>
      <vt:lpstr>MAKE EXpenses - cost comparison of the 2 solutions</vt:lpstr>
      <vt:lpstr>03 | case study #2</vt:lpstr>
      <vt:lpstr> </vt:lpstr>
      <vt:lpstr>Step 1 - The information you have</vt:lpstr>
      <vt:lpstr>Présentation PowerPoint</vt:lpstr>
      <vt:lpstr>Step 1 - Information on the existing stock</vt:lpstr>
      <vt:lpstr>Step 1 - The information you have</vt:lpstr>
      <vt:lpstr> </vt:lpstr>
      <vt:lpstr>STEP 2 - preparation</vt:lpstr>
      <vt:lpstr>STEP 3 - presentation - respond to objections</vt:lpstr>
      <vt:lpstr>STEP 3 - presentation - respond to objections</vt:lpstr>
      <vt:lpstr>STEP 3 - presentation - respond to objections</vt:lpstr>
      <vt:lpstr>STEP 3 - presentation: the benefits of the captive</vt:lpstr>
      <vt:lpstr>STEP 3 - presentation - respond to objections</vt:lpstr>
      <vt:lpstr>STEP 3 - presentation - respond to objections</vt:lpstr>
      <vt:lpstr>STEP 3 - presentation - respond to objections</vt:lpstr>
      <vt:lpstr>STEP 3 - presentation: the benefits of the captive</vt:lpstr>
      <vt:lpstr>STEP 3 - Presentation of Customer Benefits / Strengths of Operational vs. FINANCIAL Leasing</vt:lpstr>
      <vt:lpstr>STEP 4 - Summary and debriefIng</vt:lpstr>
      <vt:lpstr>STEP 4 - Summary and debriefIng</vt:lpstr>
      <vt:lpstr>conclusion</vt:lpstr>
      <vt:lpstr>Présentation PowerPoint</vt:lpstr>
      <vt:lpstr>Présentation PowerPoint</vt:lpstr>
      <vt:lpstr>Thank you for participating in this virtual class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 presentation [encode sans expanded light 47 pt] on several lines LOREM IPSUM DOLOR SIT CTETUER SIT PISCINGO</dc:title>
  <dc:creator>Amelie Retailleau</dc:creator>
  <cp:lastModifiedBy>MAGALI LETELLIER</cp:lastModifiedBy>
  <cp:revision>6</cp:revision>
  <cp:lastPrinted>2022-08-01T06:45:13Z</cp:lastPrinted>
  <dcterms:created xsi:type="dcterms:W3CDTF">2021-01-22T15:57:22Z</dcterms:created>
  <dcterms:modified xsi:type="dcterms:W3CDTF">2026-02-04T17:49:50Z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0x0101001333678E77F19E4DA725C3904037C8BB</vt:lpwstr>
  </property>
  <property fmtid="{D5CDD505-2E9C-101B-9397-08002B2CF9AE}" pid="3" name="MediaServiceImageTags">
    <vt:lpwstr/>
  </property>
  <property fmtid="{D5CDD505-2E9C-101B-9397-08002B2CF9AE}" pid="4" name="MSIP_Label_2fd53d93-3f4c-4b90-b511-bd6bdbb4fba9_Enabled">
    <vt:lpwstr>true</vt:lpwstr>
  </property>
  <property fmtid="{D5CDD505-2E9C-101B-9397-08002B2CF9AE}" pid="5" name="MSIP_Label_2fd53d93-3f4c-4b90-b511-bd6bdbb4fba9_SetDate">
    <vt:lpwstr>2022-08-26T08:45:44Z</vt:lpwstr>
  </property>
  <property fmtid="{D5CDD505-2E9C-101B-9397-08002B2CF9AE}" pid="6" name="MSIP_Label_2fd53d93-3f4c-4b90-b511-bd6bdbb4fba9_Method">
    <vt:lpwstr>Standard</vt:lpwstr>
  </property>
  <property fmtid="{D5CDD505-2E9C-101B-9397-08002B2CF9AE}" pid="7" name="MSIP_Label_2fd53d93-3f4c-4b90-b511-bd6bdbb4fba9_Name">
    <vt:lpwstr>2fd53d93-3f4c-4b90-b511-bd6bdbb4fba9</vt:lpwstr>
  </property>
  <property fmtid="{D5CDD505-2E9C-101B-9397-08002B2CF9AE}" pid="8" name="MSIP_Label_2fd53d93-3f4c-4b90-b511-bd6bdbb4fba9_SiteId">
    <vt:lpwstr>d852d5cd-724c-4128-8812-ffa5db3f8507</vt:lpwstr>
  </property>
  <property fmtid="{D5CDD505-2E9C-101B-9397-08002B2CF9AE}" pid="9" name="MSIP_Label_2fd53d93-3f4c-4b90-b511-bd6bdbb4fba9_ActionId">
    <vt:lpwstr>5cf2fd29-f435-4381-856e-c7a38fcee9af</vt:lpwstr>
  </property>
  <property fmtid="{D5CDD505-2E9C-101B-9397-08002B2CF9AE}" pid="10" name="MSIP_Label_2fd53d93-3f4c-4b90-b511-bd6bdbb4fba9_ContentBits">
    <vt:lpwstr>0</vt:lpwstr>
  </property>
  <property fmtid="{D5CDD505-2E9C-101B-9397-08002B2CF9AE}" pid="11" name="xd_ProgID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xd_Signature">
    <vt:lpwstr/>
  </property>
</Properties>
</file>