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tags/tag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 id="2147483694" r:id="rId5"/>
    <p:sldMasterId id="2147483708" r:id="rId6"/>
    <p:sldMasterId id="2147483722" r:id="rId7"/>
    <p:sldMasterId id="2147483762" r:id="rId8"/>
    <p:sldMasterId id="2147483782" r:id="rId9"/>
  </p:sldMasterIdLst>
  <p:notesMasterIdLst>
    <p:notesMasterId r:id="rId84"/>
  </p:notesMasterIdLst>
  <p:sldIdLst>
    <p:sldId id="389" r:id="rId10"/>
    <p:sldId id="4188" r:id="rId11"/>
    <p:sldId id="4186" r:id="rId12"/>
    <p:sldId id="4178" r:id="rId13"/>
    <p:sldId id="4185" r:id="rId14"/>
    <p:sldId id="4187" r:id="rId15"/>
    <p:sldId id="2147377216" r:id="rId16"/>
    <p:sldId id="2147377223" r:id="rId17"/>
    <p:sldId id="2147377224" r:id="rId18"/>
    <p:sldId id="2147377225" r:id="rId19"/>
    <p:sldId id="2147377226" r:id="rId20"/>
    <p:sldId id="2147377227" r:id="rId21"/>
    <p:sldId id="2147377228" r:id="rId22"/>
    <p:sldId id="2147377230" r:id="rId23"/>
    <p:sldId id="2147377231" r:id="rId24"/>
    <p:sldId id="2147377232" r:id="rId25"/>
    <p:sldId id="2147377233" r:id="rId26"/>
    <p:sldId id="2134805678" r:id="rId27"/>
    <p:sldId id="2076136741" r:id="rId28"/>
    <p:sldId id="2134805761" r:id="rId29"/>
    <p:sldId id="4453" r:id="rId30"/>
    <p:sldId id="2134805769" r:id="rId31"/>
    <p:sldId id="2134805770" r:id="rId32"/>
    <p:sldId id="2134805762" r:id="rId33"/>
    <p:sldId id="2134805763" r:id="rId34"/>
    <p:sldId id="1215" r:id="rId35"/>
    <p:sldId id="2134805773" r:id="rId36"/>
    <p:sldId id="2134805764" r:id="rId37"/>
    <p:sldId id="2134805766" r:id="rId38"/>
    <p:sldId id="4056" r:id="rId39"/>
    <p:sldId id="2134805772" r:id="rId40"/>
    <p:sldId id="2134805765" r:id="rId41"/>
    <p:sldId id="2134805774" r:id="rId42"/>
    <p:sldId id="2134805775" r:id="rId43"/>
    <p:sldId id="2134805767" r:id="rId44"/>
    <p:sldId id="2134805776" r:id="rId45"/>
    <p:sldId id="2134805768" r:id="rId46"/>
    <p:sldId id="2076136732" r:id="rId47"/>
    <p:sldId id="2076136816" r:id="rId48"/>
    <p:sldId id="2147377219" r:id="rId49"/>
    <p:sldId id="1148" r:id="rId50"/>
    <p:sldId id="2076136817" r:id="rId51"/>
    <p:sldId id="2147377220" r:id="rId52"/>
    <p:sldId id="2076136677" r:id="rId53"/>
    <p:sldId id="2147377218" r:id="rId54"/>
    <p:sldId id="2134805932" r:id="rId55"/>
    <p:sldId id="2147377221" r:id="rId56"/>
    <p:sldId id="1149" r:id="rId57"/>
    <p:sldId id="2134805927" r:id="rId58"/>
    <p:sldId id="2134805933" r:id="rId59"/>
    <p:sldId id="2134805928" r:id="rId60"/>
    <p:sldId id="2134805930" r:id="rId61"/>
    <p:sldId id="2134805635" r:id="rId62"/>
    <p:sldId id="2134805841" r:id="rId63"/>
    <p:sldId id="2076136743" r:id="rId64"/>
    <p:sldId id="2147377210" r:id="rId65"/>
    <p:sldId id="2147377211" r:id="rId66"/>
    <p:sldId id="1301" r:id="rId67"/>
    <p:sldId id="2147377179" r:id="rId68"/>
    <p:sldId id="2134805810" r:id="rId69"/>
    <p:sldId id="2147377234" r:id="rId70"/>
    <p:sldId id="2076136673" r:id="rId71"/>
    <p:sldId id="2134805845" r:id="rId72"/>
    <p:sldId id="2134805937" r:id="rId73"/>
    <p:sldId id="2134805802" r:id="rId74"/>
    <p:sldId id="2134805803" r:id="rId75"/>
    <p:sldId id="2134805886" r:id="rId76"/>
    <p:sldId id="2134805917" r:id="rId77"/>
    <p:sldId id="2147377212" r:id="rId78"/>
    <p:sldId id="2147377213" r:id="rId79"/>
    <p:sldId id="2147377235" r:id="rId80"/>
    <p:sldId id="2147377236" r:id="rId81"/>
    <p:sldId id="4083" r:id="rId82"/>
    <p:sldId id="388" r:id="rId83"/>
  </p:sldIdLst>
  <p:sldSz cx="12192000" cy="6858000"/>
  <p:notesSz cx="9144000" cy="6858000"/>
  <p:embeddedFontLst>
    <p:embeddedFont>
      <p:font typeface="Cambria Math" panose="02040503050406030204" pitchFamily="18" charset="0"/>
      <p:regular r:id="rId85"/>
    </p:embeddedFont>
    <p:embeddedFont>
      <p:font typeface="Encode Sans" pitchFamily="2" charset="0"/>
      <p:regular r:id="rId86"/>
      <p:bold r:id="rId87"/>
    </p:embeddedFont>
    <p:embeddedFont>
      <p:font typeface="Encode Sans Expanded" pitchFamily="2" charset="0"/>
      <p:regular r:id="rId88"/>
      <p:bold r:id="rId89"/>
    </p:embeddedFont>
    <p:embeddedFont>
      <p:font typeface="Encode Sans Expanded ExtraLight" pitchFamily="2" charset="0"/>
      <p:regular r:id="rId90"/>
    </p:embeddedFont>
    <p:embeddedFont>
      <p:font typeface="Encode Sans ExpandedLight" charset="0"/>
      <p:regular r:id="rId91"/>
    </p:embeddedFont>
    <p:embeddedFont>
      <p:font typeface="Encode Sans ExpandedSemiBold" charset="0"/>
      <p:regular r:id="rId92"/>
      <p:bold r:id="rId93"/>
    </p:embeddedFont>
    <p:embeddedFont>
      <p:font typeface="MS PGothic" panose="020B0600070205080204" pitchFamily="34" charset="-128"/>
      <p:regular r:id="rId94"/>
    </p:embeddedFont>
    <p:embeddedFont>
      <p:font typeface="MS PGothic" panose="020B0600070205080204" pitchFamily="34" charset="-128"/>
      <p:regular r:id="rId94"/>
    </p:embeddedFont>
    <p:embeddedFont>
      <p:font typeface="Renault Group" panose="020B0604020202020204" charset="0"/>
      <p:regular r:id="rId95"/>
      <p:bold r:id="rId96"/>
      <p:italic r:id="rId97"/>
      <p:boldItalic r:id="rId98"/>
    </p:embeddedFont>
    <p:embeddedFont>
      <p:font typeface="Verdana" panose="020B0604030504040204" pitchFamily="34" charset="0"/>
      <p:regular r:id="rId99"/>
      <p:bold r:id="rId100"/>
      <p:italic r:id="rId101"/>
      <p:boldItalic r:id="rId10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3E6774D-2F1E-47D6-ABDC-FE00908ACD1B}">
          <p14:sldIdLst>
            <p14:sldId id="389"/>
            <p14:sldId id="4188"/>
            <p14:sldId id="4186"/>
            <p14:sldId id="4178"/>
            <p14:sldId id="4185"/>
            <p14:sldId id="4187"/>
            <p14:sldId id="2147377216"/>
          </p14:sldIdLst>
        </p14:section>
        <p14:section name="Context" id="{8F91196D-87DC-4C2A-BE33-516838292504}">
          <p14:sldIdLst>
            <p14:sldId id="2147377223"/>
            <p14:sldId id="2147377224"/>
            <p14:sldId id="2147377225"/>
            <p14:sldId id="2147377226"/>
          </p14:sldIdLst>
        </p14:section>
        <p14:section name="What is TCO?" id="{90E6B718-B2E5-4E3E-A31B-4CF82EAD5F38}">
          <p14:sldIdLst>
            <p14:sldId id="2147377227"/>
            <p14:sldId id="2147377228"/>
            <p14:sldId id="2147377230"/>
            <p14:sldId id="2147377231"/>
            <p14:sldId id="2147377232"/>
            <p14:sldId id="2147377233"/>
            <p14:sldId id="2134805678"/>
            <p14:sldId id="2076136741"/>
            <p14:sldId id="2134805761"/>
            <p14:sldId id="4453"/>
            <p14:sldId id="2134805769"/>
            <p14:sldId id="2134805770"/>
            <p14:sldId id="2134805762"/>
          </p14:sldIdLst>
        </p14:section>
        <p14:section name="TCO use by BtoB customers" id="{C4F2C504-D080-4D35-A6A9-3D346BE6C2C2}">
          <p14:sldIdLst>
            <p14:sldId id="2134805763"/>
            <p14:sldId id="1215"/>
            <p14:sldId id="2134805773"/>
            <p14:sldId id="2134805764"/>
            <p14:sldId id="2134805766"/>
            <p14:sldId id="4056"/>
            <p14:sldId id="2134805772"/>
            <p14:sldId id="2134805765"/>
            <p14:sldId id="2134805774"/>
            <p14:sldId id="2134805775"/>
            <p14:sldId id="2134805767"/>
            <p14:sldId id="2134805776"/>
          </p14:sldIdLst>
        </p14:section>
        <p14:section name="Key parameters for reducing TCO" id="{7EEE7864-3A4B-422C-A221-7F74494A87B2}">
          <p14:sldIdLst>
            <p14:sldId id="2134805768"/>
            <p14:sldId id="2076136732"/>
            <p14:sldId id="2076136816"/>
            <p14:sldId id="2147377219"/>
            <p14:sldId id="1148"/>
            <p14:sldId id="2076136817"/>
            <p14:sldId id="2147377220"/>
            <p14:sldId id="2076136677"/>
            <p14:sldId id="2147377218"/>
            <p14:sldId id="2134805932"/>
            <p14:sldId id="2147377221"/>
            <p14:sldId id="1149"/>
            <p14:sldId id="2134805927"/>
            <p14:sldId id="2134805933"/>
            <p14:sldId id="2134805928"/>
            <p14:sldId id="2134805930"/>
            <p14:sldId id="2134805635"/>
            <p14:sldId id="2134805841"/>
            <p14:sldId id="2076136743"/>
            <p14:sldId id="2147377210"/>
            <p14:sldId id="2147377211"/>
            <p14:sldId id="1301"/>
            <p14:sldId id="2147377179"/>
            <p14:sldId id="2134805810"/>
            <p14:sldId id="2147377234"/>
            <p14:sldId id="2076136673"/>
            <p14:sldId id="2134805845"/>
          </p14:sldIdLst>
        </p14:section>
        <p14:section name="Create business opportunities through TCO" id="{88D04A1E-1CD2-4B2C-9EB6-DFB418CC4D50}">
          <p14:sldIdLst>
            <p14:sldId id="2134805937"/>
            <p14:sldId id="2134805802"/>
            <p14:sldId id="2134805803"/>
            <p14:sldId id="2134805886"/>
            <p14:sldId id="2134805917"/>
          </p14:sldIdLst>
        </p14:section>
        <p14:section name="Conclusion" id="{091DECD7-F335-4DB8-967F-6C4150BCBBD2}">
          <p14:sldIdLst>
            <p14:sldId id="2147377212"/>
            <p14:sldId id="2147377213"/>
            <p14:sldId id="2147377235"/>
            <p14:sldId id="2147377236"/>
            <p14:sldId id="4083"/>
          </p14:sldIdLst>
        </p14:section>
        <p14:section name="Contact" id="{7ADF6553-968C-4BC3-B220-04F721EC75A2}">
          <p14:sldIdLst>
            <p14:sldId id="388"/>
          </p14:sldIdLst>
        </p14:section>
      </p14:sectionLst>
    </p:ext>
    <p:ext uri="{EFAFB233-063F-42B5-8137-9DF3F51BA10A}">
      <p15:sldGuideLst xmlns:p15="http://schemas.microsoft.com/office/powerpoint/2012/main">
        <p15:guide id="1" orient="horz" pos="2160"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095E1F-0469-0A3B-C709-180DE09B805D}" name="Rudy BRAECKMANS" initials="RB" userId="S::rudy.braeckmans@gphprojets.be::f17abbfa-9a91-43c6-8084-e2597b343f0c" providerId="AD"/>
  <p188:author id="{28708A81-5424-E5DE-73A0-5823A6E079DA}" name="Arnaud Desmedt" initials="AD" userId="S::a.desmedt@eurofleet-consult.com::cbea870f-87d6-4388-9cd2-f7b24845f1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FBC"/>
    <a:srgbClr val="000000"/>
    <a:srgbClr val="243782"/>
    <a:srgbClr val="E94E24"/>
    <a:srgbClr val="00ADA0"/>
    <a:srgbClr val="F7A600"/>
    <a:srgbClr val="ECA42E"/>
    <a:srgbClr val="3CA69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83E88F-1EE5-4E8B-A1BB-A475734A2CBC}" v="21" dt="2026-02-25T17:27:06.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0"/>
    <p:restoredTop sz="75687" autoAdjust="0"/>
  </p:normalViewPr>
  <p:slideViewPr>
    <p:cSldViewPr snapToGrid="0">
      <p:cViewPr varScale="1">
        <p:scale>
          <a:sx n="96" d="100"/>
          <a:sy n="96" d="100"/>
        </p:scale>
        <p:origin x="1266" y="78"/>
      </p:cViewPr>
      <p:guideLst>
        <p:guide orient="horz" pos="2160"/>
        <p:guide pos="3840"/>
      </p:guideLst>
    </p:cSldViewPr>
  </p:slideViewPr>
  <p:notesTextViewPr>
    <p:cViewPr>
      <p:scale>
        <a:sx n="1" d="1"/>
        <a:sy n="1" d="1"/>
      </p:scale>
      <p:origin x="0" y="0"/>
    </p:cViewPr>
  </p:notesTextViewPr>
  <p:notesViewPr>
    <p:cSldViewPr snapToGrid="0">
      <p:cViewPr varScale="1">
        <p:scale>
          <a:sx n="127" d="100"/>
          <a:sy n="127" d="100"/>
        </p:scale>
        <p:origin x="2082" y="1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notesMaster" Target="notesMasters/notesMaster1.xml"/><Relationship Id="rId89"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07" Type="http://schemas.microsoft.com/office/2016/11/relationships/changesInfo" Target="changesInfos/changesInfo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font" Target="fonts/font3.fntdata"/><Relationship Id="rId102" Type="http://schemas.openxmlformats.org/officeDocument/2006/relationships/font" Target="fonts/font18.fntdata"/><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font" Target="fonts/font16.fntdata"/><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microsoft.com/office/2018/10/relationships/authors" Target="author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3.fntdata"/><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 LETELLIER" userId="ce09517c-5f3d-4c89-9b8e-131d2ff582fd" providerId="ADAL" clId="{64540015-D6DA-471D-BE89-BC9108C6A962}"/>
    <pc:docChg chg="undo custSel addSld delSld modSld sldOrd modSection">
      <pc:chgData name="MAGALI LETELLIER" userId="ce09517c-5f3d-4c89-9b8e-131d2ff582fd" providerId="ADAL" clId="{64540015-D6DA-471D-BE89-BC9108C6A962}" dt="2026-02-25T17:27:06.693" v="106"/>
      <pc:docMkLst>
        <pc:docMk/>
      </pc:docMkLst>
      <pc:sldChg chg="add del ord">
        <pc:chgData name="MAGALI LETELLIER" userId="ce09517c-5f3d-4c89-9b8e-131d2ff582fd" providerId="ADAL" clId="{64540015-D6DA-471D-BE89-BC9108C6A962}" dt="2026-02-04T17:51:30.664" v="10"/>
        <pc:sldMkLst>
          <pc:docMk/>
          <pc:sldMk cId="475410788" sldId="388"/>
        </pc:sldMkLst>
      </pc:sldChg>
      <pc:sldChg chg="modSp mod">
        <pc:chgData name="MAGALI LETELLIER" userId="ce09517c-5f3d-4c89-9b8e-131d2ff582fd" providerId="ADAL" clId="{64540015-D6DA-471D-BE89-BC9108C6A962}" dt="2026-02-04T13:49:56.710" v="0" actId="400"/>
        <pc:sldMkLst>
          <pc:docMk/>
          <pc:sldMk cId="4137929335" sldId="389"/>
        </pc:sldMkLst>
        <pc:spChg chg="mod">
          <ac:chgData name="MAGALI LETELLIER" userId="ce09517c-5f3d-4c89-9b8e-131d2ff582fd" providerId="ADAL" clId="{64540015-D6DA-471D-BE89-BC9108C6A962}" dt="2026-02-04T13:49:56.710" v="0" actId="400"/>
          <ac:spMkLst>
            <pc:docMk/>
            <pc:sldMk cId="4137929335" sldId="389"/>
            <ac:spMk id="2" creationId="{D3BF9D19-ADE4-4A3B-87DC-29130C6274B7}"/>
          </ac:spMkLst>
        </pc:spChg>
      </pc:sldChg>
      <pc:sldChg chg="addSp modSp">
        <pc:chgData name="MAGALI LETELLIER" userId="ce09517c-5f3d-4c89-9b8e-131d2ff582fd" providerId="ADAL" clId="{64540015-D6DA-471D-BE89-BC9108C6A962}" dt="2026-02-25T17:27:06.693" v="106"/>
        <pc:sldMkLst>
          <pc:docMk/>
          <pc:sldMk cId="3218048796" sldId="1301"/>
        </pc:sldMkLst>
        <pc:spChg chg="add mod">
          <ac:chgData name="MAGALI LETELLIER" userId="ce09517c-5f3d-4c89-9b8e-131d2ff582fd" providerId="ADAL" clId="{64540015-D6DA-471D-BE89-BC9108C6A962}" dt="2026-02-25T17:26:55.880" v="105"/>
          <ac:spMkLst>
            <pc:docMk/>
            <pc:sldMk cId="3218048796" sldId="1301"/>
            <ac:spMk id="6" creationId="{9136F9BC-2373-CF71-C8DD-15C77542256E}"/>
          </ac:spMkLst>
        </pc:spChg>
        <pc:spChg chg="add mod">
          <ac:chgData name="MAGALI LETELLIER" userId="ce09517c-5f3d-4c89-9b8e-131d2ff582fd" providerId="ADAL" clId="{64540015-D6DA-471D-BE89-BC9108C6A962}" dt="2026-02-25T17:27:06.693" v="106"/>
          <ac:spMkLst>
            <pc:docMk/>
            <pc:sldMk cId="3218048796" sldId="1301"/>
            <ac:spMk id="8" creationId="{8F91C8E7-2F57-1FB2-7A12-599AFCAEC29D}"/>
          </ac:spMkLst>
        </pc:spChg>
      </pc:sldChg>
      <pc:sldChg chg="addSp delSp modSp mod">
        <pc:chgData name="MAGALI LETELLIER" userId="ce09517c-5f3d-4c89-9b8e-131d2ff582fd" providerId="ADAL" clId="{64540015-D6DA-471D-BE89-BC9108C6A962}" dt="2026-02-25T17:22:33.271" v="67" actId="20577"/>
        <pc:sldMkLst>
          <pc:docMk/>
          <pc:sldMk cId="3155882939" sldId="4056"/>
        </pc:sldMkLst>
        <pc:spChg chg="add del mod">
          <ac:chgData name="MAGALI LETELLIER" userId="ce09517c-5f3d-4c89-9b8e-131d2ff582fd" providerId="ADAL" clId="{64540015-D6DA-471D-BE89-BC9108C6A962}" dt="2026-02-25T17:21:13.442" v="52" actId="478"/>
          <ac:spMkLst>
            <pc:docMk/>
            <pc:sldMk cId="3155882939" sldId="4056"/>
            <ac:spMk id="3" creationId="{78695A0E-D8A1-3CB6-EA34-88FB0CF878ED}"/>
          </ac:spMkLst>
        </pc:spChg>
        <pc:spChg chg="add del mod">
          <ac:chgData name="MAGALI LETELLIER" userId="ce09517c-5f3d-4c89-9b8e-131d2ff582fd" providerId="ADAL" clId="{64540015-D6DA-471D-BE89-BC9108C6A962}" dt="2026-02-25T17:21:48.956" v="63" actId="478"/>
          <ac:spMkLst>
            <pc:docMk/>
            <pc:sldMk cId="3155882939" sldId="4056"/>
            <ac:spMk id="4" creationId="{5800C51A-EA6A-FC48-749F-2671858017EA}"/>
          </ac:spMkLst>
        </pc:spChg>
        <pc:spChg chg="add mod">
          <ac:chgData name="MAGALI LETELLIER" userId="ce09517c-5f3d-4c89-9b8e-131d2ff582fd" providerId="ADAL" clId="{64540015-D6DA-471D-BE89-BC9108C6A962}" dt="2026-02-25T17:21:42.037" v="60"/>
          <ac:spMkLst>
            <pc:docMk/>
            <pc:sldMk cId="3155882939" sldId="4056"/>
            <ac:spMk id="5" creationId="{67AEAEC8-20D3-AF49-FE1B-69BE55731E44}"/>
          </ac:spMkLst>
        </pc:spChg>
        <pc:spChg chg="add mod">
          <ac:chgData name="MAGALI LETELLIER" userId="ce09517c-5f3d-4c89-9b8e-131d2ff582fd" providerId="ADAL" clId="{64540015-D6DA-471D-BE89-BC9108C6A962}" dt="2026-02-25T17:22:33.271" v="67" actId="20577"/>
          <ac:spMkLst>
            <pc:docMk/>
            <pc:sldMk cId="3155882939" sldId="4056"/>
            <ac:spMk id="6" creationId="{A655A9D0-D846-0E6E-149C-22CF331C431B}"/>
          </ac:spMkLst>
        </pc:spChg>
      </pc:sldChg>
      <pc:sldChg chg="add del">
        <pc:chgData name="MAGALI LETELLIER" userId="ce09517c-5f3d-4c89-9b8e-131d2ff582fd" providerId="ADAL" clId="{64540015-D6DA-471D-BE89-BC9108C6A962}" dt="2026-02-04T17:51:24.938" v="8"/>
        <pc:sldMkLst>
          <pc:docMk/>
          <pc:sldMk cId="1655341833" sldId="4083"/>
        </pc:sldMkLst>
      </pc:sldChg>
      <pc:sldChg chg="add del mod modShow">
        <pc:chgData name="MAGALI LETELLIER" userId="ce09517c-5f3d-4c89-9b8e-131d2ff582fd" providerId="ADAL" clId="{64540015-D6DA-471D-BE89-BC9108C6A962}" dt="2026-02-25T17:17:48.071" v="13" actId="729"/>
        <pc:sldMkLst>
          <pc:docMk/>
          <pc:sldMk cId="2676541824" sldId="4178"/>
        </pc:sldMkLst>
      </pc:sldChg>
      <pc:sldChg chg="add del mod modShow">
        <pc:chgData name="MAGALI LETELLIER" userId="ce09517c-5f3d-4c89-9b8e-131d2ff582fd" providerId="ADAL" clId="{64540015-D6DA-471D-BE89-BC9108C6A962}" dt="2026-02-25T17:17:48.071" v="13" actId="729"/>
        <pc:sldMkLst>
          <pc:docMk/>
          <pc:sldMk cId="3101544945" sldId="4185"/>
        </pc:sldMkLst>
      </pc:sldChg>
      <pc:sldChg chg="addSp modSp mod">
        <pc:chgData name="MAGALI LETELLIER" userId="ce09517c-5f3d-4c89-9b8e-131d2ff582fd" providerId="ADAL" clId="{64540015-D6DA-471D-BE89-BC9108C6A962}" dt="2026-02-25T17:25:01.214" v="94" actId="1076"/>
        <pc:sldMkLst>
          <pc:docMk/>
          <pc:sldMk cId="864509811" sldId="2076136677"/>
        </pc:sldMkLst>
        <pc:spChg chg="add mod">
          <ac:chgData name="MAGALI LETELLIER" userId="ce09517c-5f3d-4c89-9b8e-131d2ff582fd" providerId="ADAL" clId="{64540015-D6DA-471D-BE89-BC9108C6A962}" dt="2026-02-25T17:24:36.699" v="92"/>
          <ac:spMkLst>
            <pc:docMk/>
            <pc:sldMk cId="864509811" sldId="2076136677"/>
            <ac:spMk id="2" creationId="{012BBC13-1D46-2431-2667-2973483D10A0}"/>
          </ac:spMkLst>
        </pc:spChg>
        <pc:spChg chg="add mod">
          <ac:chgData name="MAGALI LETELLIER" userId="ce09517c-5f3d-4c89-9b8e-131d2ff582fd" providerId="ADAL" clId="{64540015-D6DA-471D-BE89-BC9108C6A962}" dt="2026-02-25T17:25:01.214" v="94" actId="1076"/>
          <ac:spMkLst>
            <pc:docMk/>
            <pc:sldMk cId="864509811" sldId="2076136677"/>
            <ac:spMk id="3" creationId="{F92EB6B8-282F-6BA1-B5A9-2B10A3E7BE7A}"/>
          </ac:spMkLst>
        </pc:spChg>
      </pc:sldChg>
      <pc:sldChg chg="addSp delSp modSp mod">
        <pc:chgData name="MAGALI LETELLIER" userId="ce09517c-5f3d-4c89-9b8e-131d2ff582fd" providerId="ADAL" clId="{64540015-D6DA-471D-BE89-BC9108C6A962}" dt="2026-02-25T17:21:34.411" v="59" actId="1076"/>
        <pc:sldMkLst>
          <pc:docMk/>
          <pc:sldMk cId="1729843519" sldId="2134805678"/>
        </pc:sldMkLst>
        <pc:spChg chg="add mod">
          <ac:chgData name="MAGALI LETELLIER" userId="ce09517c-5f3d-4c89-9b8e-131d2ff582fd" providerId="ADAL" clId="{64540015-D6DA-471D-BE89-BC9108C6A962}" dt="2026-02-25T17:20:28.246" v="44" actId="1076"/>
          <ac:spMkLst>
            <pc:docMk/>
            <pc:sldMk cId="1729843519" sldId="2134805678"/>
            <ac:spMk id="6" creationId="{094041C9-6460-A96D-8827-2FD09DF38C91}"/>
          </ac:spMkLst>
        </pc:spChg>
        <pc:spChg chg="add del mod">
          <ac:chgData name="MAGALI LETELLIER" userId="ce09517c-5f3d-4c89-9b8e-131d2ff582fd" providerId="ADAL" clId="{64540015-D6DA-471D-BE89-BC9108C6A962}" dt="2026-02-25T17:21:31.124" v="58" actId="478"/>
          <ac:spMkLst>
            <pc:docMk/>
            <pc:sldMk cId="1729843519" sldId="2134805678"/>
            <ac:spMk id="7" creationId="{E1585B9F-1F90-0292-1F1A-CB4FA0D256D0}"/>
          </ac:spMkLst>
        </pc:spChg>
        <pc:spChg chg="add mod">
          <ac:chgData name="MAGALI LETELLIER" userId="ce09517c-5f3d-4c89-9b8e-131d2ff582fd" providerId="ADAL" clId="{64540015-D6DA-471D-BE89-BC9108C6A962}" dt="2026-02-25T17:21:34.411" v="59" actId="1076"/>
          <ac:spMkLst>
            <pc:docMk/>
            <pc:sldMk cId="1729843519" sldId="2134805678"/>
            <ac:spMk id="8" creationId="{C4A62BF4-A35E-10C7-A249-E109B9A92DC5}"/>
          </ac:spMkLst>
        </pc:spChg>
        <pc:spChg chg="mod">
          <ac:chgData name="MAGALI LETELLIER" userId="ce09517c-5f3d-4c89-9b8e-131d2ff582fd" providerId="ADAL" clId="{64540015-D6DA-471D-BE89-BC9108C6A962}" dt="2026-02-25T17:19:31.060" v="19" actId="207"/>
          <ac:spMkLst>
            <pc:docMk/>
            <pc:sldMk cId="1729843519" sldId="2134805678"/>
            <ac:spMk id="33" creationId="{819F5B5D-ECB6-4442-84AA-B0357B3DF579}"/>
          </ac:spMkLst>
        </pc:spChg>
        <pc:cxnChg chg="mod">
          <ac:chgData name="MAGALI LETELLIER" userId="ce09517c-5f3d-4c89-9b8e-131d2ff582fd" providerId="ADAL" clId="{64540015-D6DA-471D-BE89-BC9108C6A962}" dt="2026-02-25T17:19:14.159" v="17" actId="1076"/>
          <ac:cxnSpMkLst>
            <pc:docMk/>
            <pc:sldMk cId="1729843519" sldId="2134805678"/>
            <ac:cxnSpMk id="35" creationId="{6A7BAE71-F352-4163-9EF7-73968753D599}"/>
          </ac:cxnSpMkLst>
        </pc:cxnChg>
      </pc:sldChg>
      <pc:sldChg chg="addSp modSp mod">
        <pc:chgData name="MAGALI LETELLIER" userId="ce09517c-5f3d-4c89-9b8e-131d2ff582fd" providerId="ADAL" clId="{64540015-D6DA-471D-BE89-BC9108C6A962}" dt="2026-02-25T17:24:14.603" v="91" actId="207"/>
        <pc:sldMkLst>
          <pc:docMk/>
          <pc:sldMk cId="1018185556" sldId="2134805765"/>
        </pc:sldMkLst>
        <pc:spChg chg="add mod">
          <ac:chgData name="MAGALI LETELLIER" userId="ce09517c-5f3d-4c89-9b8e-131d2ff582fd" providerId="ADAL" clId="{64540015-D6DA-471D-BE89-BC9108C6A962}" dt="2026-02-25T17:23:17.475" v="69"/>
          <ac:spMkLst>
            <pc:docMk/>
            <pc:sldMk cId="1018185556" sldId="2134805765"/>
            <ac:spMk id="8" creationId="{EFE45264-F714-7023-1DEF-8A80425326AA}"/>
          </ac:spMkLst>
        </pc:spChg>
        <pc:spChg chg="add mod">
          <ac:chgData name="MAGALI LETELLIER" userId="ce09517c-5f3d-4c89-9b8e-131d2ff582fd" providerId="ADAL" clId="{64540015-D6DA-471D-BE89-BC9108C6A962}" dt="2026-02-25T17:24:14.603" v="91" actId="207"/>
          <ac:spMkLst>
            <pc:docMk/>
            <pc:sldMk cId="1018185556" sldId="2134805765"/>
            <ac:spMk id="11" creationId="{06398BCD-D468-9F09-690C-B9A7F1036710}"/>
          </ac:spMkLst>
        </pc:spChg>
        <pc:spChg chg="add mod">
          <ac:chgData name="MAGALI LETELLIER" userId="ce09517c-5f3d-4c89-9b8e-131d2ff582fd" providerId="ADAL" clId="{64540015-D6DA-471D-BE89-BC9108C6A962}" dt="2026-02-25T17:24:08.137" v="90" actId="20577"/>
          <ac:spMkLst>
            <pc:docMk/>
            <pc:sldMk cId="1018185556" sldId="2134805765"/>
            <ac:spMk id="12" creationId="{38E2BAEE-4717-C5BF-8827-B93064545AE1}"/>
          </ac:spMkLst>
        </pc:spChg>
      </pc:sldChg>
      <pc:sldChg chg="addSp delSp modSp mod">
        <pc:chgData name="MAGALI LETELLIER" userId="ce09517c-5f3d-4c89-9b8e-131d2ff582fd" providerId="ADAL" clId="{64540015-D6DA-471D-BE89-BC9108C6A962}" dt="2026-02-25T17:22:54.905" v="68"/>
        <pc:sldMkLst>
          <pc:docMk/>
          <pc:sldMk cId="550606814" sldId="2134805772"/>
        </pc:sldMkLst>
        <pc:spChg chg="add del mod">
          <ac:chgData name="MAGALI LETELLIER" userId="ce09517c-5f3d-4c89-9b8e-131d2ff582fd" providerId="ADAL" clId="{64540015-D6DA-471D-BE89-BC9108C6A962}" dt="2026-02-25T17:21:46.017" v="62" actId="478"/>
          <ac:spMkLst>
            <pc:docMk/>
            <pc:sldMk cId="550606814" sldId="2134805772"/>
            <ac:spMk id="3" creationId="{E73DA981-DC41-C553-EDE9-C421F22544E5}"/>
          </ac:spMkLst>
        </pc:spChg>
        <pc:spChg chg="add mod">
          <ac:chgData name="MAGALI LETELLIER" userId="ce09517c-5f3d-4c89-9b8e-131d2ff582fd" providerId="ADAL" clId="{64540015-D6DA-471D-BE89-BC9108C6A962}" dt="2026-02-25T17:21:44.097" v="61"/>
          <ac:spMkLst>
            <pc:docMk/>
            <pc:sldMk cId="550606814" sldId="2134805772"/>
            <ac:spMk id="4" creationId="{713A3A75-9968-25D3-2AE5-8321BBDDC7FC}"/>
          </ac:spMkLst>
        </pc:spChg>
        <pc:spChg chg="add mod">
          <ac:chgData name="MAGALI LETELLIER" userId="ce09517c-5f3d-4c89-9b8e-131d2ff582fd" providerId="ADAL" clId="{64540015-D6DA-471D-BE89-BC9108C6A962}" dt="2026-02-25T17:22:54.905" v="68"/>
          <ac:spMkLst>
            <pc:docMk/>
            <pc:sldMk cId="550606814" sldId="2134805772"/>
            <ac:spMk id="5" creationId="{B07C50B6-7B13-C9F7-7394-F8D8997594A6}"/>
          </ac:spMkLst>
        </pc:spChg>
      </pc:sldChg>
      <pc:sldChg chg="addSp modSp mod">
        <pc:chgData name="MAGALI LETELLIER" userId="ce09517c-5f3d-4c89-9b8e-131d2ff582fd" providerId="ADAL" clId="{64540015-D6DA-471D-BE89-BC9108C6A962}" dt="2026-02-25T17:26:18.240" v="100" actId="1076"/>
        <pc:sldMkLst>
          <pc:docMk/>
          <pc:sldMk cId="1024428573" sldId="2134805930"/>
        </pc:sldMkLst>
        <pc:spChg chg="add mod">
          <ac:chgData name="MAGALI LETELLIER" userId="ce09517c-5f3d-4c89-9b8e-131d2ff582fd" providerId="ADAL" clId="{64540015-D6DA-471D-BE89-BC9108C6A962}" dt="2026-02-25T17:25:40.255" v="98" actId="1076"/>
          <ac:spMkLst>
            <pc:docMk/>
            <pc:sldMk cId="1024428573" sldId="2134805930"/>
            <ac:spMk id="8" creationId="{7FC12FE4-36CA-2843-80AE-BC0EFBB4FE85}"/>
          </ac:spMkLst>
        </pc:spChg>
        <pc:spChg chg="add mod">
          <ac:chgData name="MAGALI LETELLIER" userId="ce09517c-5f3d-4c89-9b8e-131d2ff582fd" providerId="ADAL" clId="{64540015-D6DA-471D-BE89-BC9108C6A962}" dt="2026-02-25T17:26:18.240" v="100" actId="1076"/>
          <ac:spMkLst>
            <pc:docMk/>
            <pc:sldMk cId="1024428573" sldId="2134805930"/>
            <ac:spMk id="22" creationId="{E0D82B80-E422-0913-E2CA-2B04A40DC436}"/>
          </ac:spMkLst>
        </pc:spChg>
      </pc:sldChg>
      <pc:sldChg chg="addSp modSp mod">
        <pc:chgData name="MAGALI LETELLIER" userId="ce09517c-5f3d-4c89-9b8e-131d2ff582fd" providerId="ADAL" clId="{64540015-D6DA-471D-BE89-BC9108C6A962}" dt="2026-02-25T17:26:48.413" v="104" actId="1076"/>
        <pc:sldMkLst>
          <pc:docMk/>
          <pc:sldMk cId="1776193496" sldId="2147377210"/>
        </pc:sldMkLst>
        <pc:spChg chg="add mod">
          <ac:chgData name="MAGALI LETELLIER" userId="ce09517c-5f3d-4c89-9b8e-131d2ff582fd" providerId="ADAL" clId="{64540015-D6DA-471D-BE89-BC9108C6A962}" dt="2026-02-25T17:26:25.778" v="101"/>
          <ac:spMkLst>
            <pc:docMk/>
            <pc:sldMk cId="1776193496" sldId="2147377210"/>
            <ac:spMk id="3" creationId="{0E437B0F-C1BF-D82E-4EB1-E7AB783AD62C}"/>
          </ac:spMkLst>
        </pc:spChg>
        <pc:spChg chg="add mod">
          <ac:chgData name="MAGALI LETELLIER" userId="ce09517c-5f3d-4c89-9b8e-131d2ff582fd" providerId="ADAL" clId="{64540015-D6DA-471D-BE89-BC9108C6A962}" dt="2026-02-25T17:26:48.413" v="104" actId="1076"/>
          <ac:spMkLst>
            <pc:docMk/>
            <pc:sldMk cId="1776193496" sldId="2147377210"/>
            <ac:spMk id="4" creationId="{31140373-133E-3F76-0F02-C7A27C318BE8}"/>
          </ac:spMkLst>
        </pc:spChg>
      </pc:sldChg>
      <pc:sldChg chg="add del">
        <pc:chgData name="MAGALI LETELLIER" userId="ce09517c-5f3d-4c89-9b8e-131d2ff582fd" providerId="ADAL" clId="{64540015-D6DA-471D-BE89-BC9108C6A962}" dt="2026-02-04T17:51:24.938" v="8"/>
        <pc:sldMkLst>
          <pc:docMk/>
          <pc:sldMk cId="3977574321" sldId="2147377213"/>
        </pc:sldMkLst>
      </pc:sldChg>
      <pc:sldChg chg="add del">
        <pc:chgData name="MAGALI LETELLIER" userId="ce09517c-5f3d-4c89-9b8e-131d2ff582fd" providerId="ADAL" clId="{64540015-D6DA-471D-BE89-BC9108C6A962}" dt="2026-02-04T17:51:24.938" v="8"/>
        <pc:sldMkLst>
          <pc:docMk/>
          <pc:sldMk cId="758728050" sldId="2147377235"/>
        </pc:sldMkLst>
      </pc:sldChg>
      <pc:sldChg chg="ord">
        <pc:chgData name="MAGALI LETELLIER" userId="ce09517c-5f3d-4c89-9b8e-131d2ff582fd" providerId="ADAL" clId="{64540015-D6DA-471D-BE89-BC9108C6A962}" dt="2026-02-04T17:51:35.387" v="12"/>
        <pc:sldMkLst>
          <pc:docMk/>
          <pc:sldMk cId="3642591893" sldId="2147377236"/>
        </pc:sldMkLst>
      </pc:sldChg>
    </pc:docChg>
  </pc:docChgLst>
  <pc:docChgLst>
    <pc:chgData name="Arnaud Desmedt" userId="cbea870f-87d6-4388-9cd2-f7b24845f136" providerId="ADAL" clId="{30FE7D6B-C63F-45B6-BBD7-528ADA421E00}"/>
    <pc:docChg chg="modSld">
      <pc:chgData name="Arnaud Desmedt" userId="cbea870f-87d6-4388-9cd2-f7b24845f136" providerId="ADAL" clId="{30FE7D6B-C63F-45B6-BBD7-528ADA421E00}" dt="2023-02-06T13:41:46.499" v="25" actId="20577"/>
      <pc:docMkLst>
        <pc:docMk/>
      </pc:docMkLst>
      <pc:sldChg chg="modSp mod delCm">
        <pc:chgData name="Arnaud Desmedt" userId="cbea870f-87d6-4388-9cd2-f7b24845f136" providerId="ADAL" clId="{30FE7D6B-C63F-45B6-BBD7-528ADA421E00}" dt="2022-12-12T15:05:11.771" v="2"/>
        <pc:sldMkLst>
          <pc:docMk/>
          <pc:sldMk cId="4137929335" sldId="389"/>
        </pc:sldMkLst>
      </pc:sldChg>
      <pc:sldChg chg="modSp">
        <pc:chgData name="Arnaud Desmedt" userId="cbea870f-87d6-4388-9cd2-f7b24845f136" providerId="ADAL" clId="{30FE7D6B-C63F-45B6-BBD7-528ADA421E00}" dt="2023-02-06T13:41:46.499" v="25" actId="20577"/>
        <pc:sldMkLst>
          <pc:docMk/>
          <pc:sldMk cId="3155882939" sldId="4056"/>
        </pc:sldMkLst>
      </pc:sldChg>
      <pc:sldChg chg="modAnim">
        <pc:chgData name="Arnaud Desmedt" userId="cbea870f-87d6-4388-9cd2-f7b24845f136" providerId="ADAL" clId="{30FE7D6B-C63F-45B6-BBD7-528ADA421E00}" dt="2022-12-12T15:05:31.535" v="4"/>
        <pc:sldMkLst>
          <pc:docMk/>
          <pc:sldMk cId="2644136648" sldId="4188"/>
        </pc:sldMkLst>
      </pc:sldChg>
      <pc:sldChg chg="modNotes">
        <pc:chgData name="Arnaud Desmedt" userId="cbea870f-87d6-4388-9cd2-f7b24845f136" providerId="ADAL" clId="{30FE7D6B-C63F-45B6-BBD7-528ADA421E00}" dt="2022-12-12T15:11:51.837" v="8" actId="20577"/>
        <pc:sldMkLst>
          <pc:docMk/>
          <pc:sldMk cId="3489468725" sldId="2134805764"/>
        </pc:sldMkLst>
      </pc:sldChg>
      <pc:sldChg chg="modNotes">
        <pc:chgData name="Arnaud Desmedt" userId="cbea870f-87d6-4388-9cd2-f7b24845f136" providerId="ADAL" clId="{30FE7D6B-C63F-45B6-BBD7-528ADA421E00}" dt="2022-12-12T15:11:22.271" v="6" actId="20577"/>
        <pc:sldMkLst>
          <pc:docMk/>
          <pc:sldMk cId="2922188525" sldId="21348057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D59-402D-A80C-D9A408104D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D59-402D-A80C-D9A408104D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D59-402D-A80C-D9A408104D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D59-402D-A80C-D9A408104D9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D59-402D-A80C-D9A408104D9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D59-402D-A80C-D9A408104D9E}"/>
              </c:ext>
            </c:extLst>
          </c:dPt>
          <c:cat>
            <c:strRef>
              <c:f>Sheet1!$J$3:$J$8</c:f>
              <c:strCache>
                <c:ptCount val="6"/>
                <c:pt idx="0">
                  <c:v>Loyer Financier</c:v>
                </c:pt>
                <c:pt idx="1">
                  <c:v>Services</c:v>
                </c:pt>
                <c:pt idx="2">
                  <c:v>Carburant</c:v>
                </c:pt>
                <c:pt idx="3">
                  <c:v>Carte Grise</c:v>
                </c:pt>
                <c:pt idx="4">
                  <c:v>TVS</c:v>
                </c:pt>
                <c:pt idx="5">
                  <c:v>Surcoût fiscal</c:v>
                </c:pt>
              </c:strCache>
            </c:strRef>
          </c:cat>
          <c:val>
            <c:numRef>
              <c:f>Sheet1!$K$3:$K$8</c:f>
              <c:numCache>
                <c:formatCode>General</c:formatCode>
                <c:ptCount val="6"/>
                <c:pt idx="0">
                  <c:v>563</c:v>
                </c:pt>
                <c:pt idx="1">
                  <c:v>180</c:v>
                </c:pt>
                <c:pt idx="2">
                  <c:v>210</c:v>
                </c:pt>
                <c:pt idx="3">
                  <c:v>12</c:v>
                </c:pt>
                <c:pt idx="4">
                  <c:v>34</c:v>
                </c:pt>
                <c:pt idx="5">
                  <c:v>61</c:v>
                </c:pt>
              </c:numCache>
            </c:numRef>
          </c:val>
          <c:extLst>
            <c:ext xmlns:c16="http://schemas.microsoft.com/office/drawing/2014/chart" uri="{C3380CC4-5D6E-409C-BE32-E72D297353CC}">
              <c16:uniqueId val="{0000000C-CD59-402D-A80C-D9A408104D9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A6B-40D0-AC3E-4686A9DD59DD}"/>
              </c:ext>
            </c:extLst>
          </c:dPt>
          <c:dPt>
            <c:idx val="1"/>
            <c:bubble3D val="0"/>
            <c:spPr>
              <a:solidFill>
                <a:srgbClr val="F7A600"/>
              </a:solidFill>
              <a:ln w="19050">
                <a:solidFill>
                  <a:schemeClr val="lt1"/>
                </a:solidFill>
              </a:ln>
              <a:effectLst/>
            </c:spPr>
            <c:extLst>
              <c:ext xmlns:c16="http://schemas.microsoft.com/office/drawing/2014/chart" uri="{C3380CC4-5D6E-409C-BE32-E72D297353CC}">
                <c16:uniqueId val="{00000003-DA6B-40D0-AC3E-4686A9DD59DD}"/>
              </c:ext>
            </c:extLst>
          </c:dPt>
          <c:dLbls>
            <c:dLbl>
              <c:idx val="0"/>
              <c:layout>
                <c:manualLayout>
                  <c:x val="0.125"/>
                  <c:y val="0.1018518518518517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6B-40D0-AC3E-4686A9DD59DD}"/>
                </c:ext>
              </c:extLst>
            </c:dLbl>
            <c:dLbl>
              <c:idx val="1"/>
              <c:layout>
                <c:manualLayout>
                  <c:x val="-0.12500000000000003"/>
                  <c:y val="-8.7962962962962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6B-40D0-AC3E-4686A9DD59D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Sheet5!$A$1:$A$2</c:f>
              <c:strCache>
                <c:ptCount val="2"/>
                <c:pt idx="0">
                  <c:v>TCO1</c:v>
                </c:pt>
                <c:pt idx="1">
                  <c:v>TCO2</c:v>
                </c:pt>
              </c:strCache>
            </c:strRef>
          </c:cat>
          <c:val>
            <c:numRef>
              <c:f>Sheet5!$B$1:$B$2</c:f>
              <c:numCache>
                <c:formatCode>0%</c:formatCode>
                <c:ptCount val="2"/>
                <c:pt idx="0">
                  <c:v>0.7</c:v>
                </c:pt>
                <c:pt idx="1">
                  <c:v>0.3</c:v>
                </c:pt>
              </c:numCache>
            </c:numRef>
          </c:val>
          <c:extLst>
            <c:ext xmlns:c16="http://schemas.microsoft.com/office/drawing/2014/chart" uri="{C3380CC4-5D6E-409C-BE32-E72D297353CC}">
              <c16:uniqueId val="{00000004-DA6B-40D0-AC3E-4686A9DD59DD}"/>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Percentage</c:v>
                </c:pt>
              </c:strCache>
            </c:strRef>
          </c:tx>
          <c:spPr>
            <a:ln>
              <a:noFill/>
            </a:ln>
          </c:spPr>
          <c:dPt>
            <c:idx val="0"/>
            <c:bubble3D val="0"/>
            <c:spPr>
              <a:solidFill>
                <a:srgbClr val="243782"/>
              </a:solidFill>
              <a:ln w="19050">
                <a:noFill/>
              </a:ln>
              <a:effectLst/>
            </c:spPr>
            <c:extLst>
              <c:ext xmlns:c16="http://schemas.microsoft.com/office/drawing/2014/chart" uri="{C3380CC4-5D6E-409C-BE32-E72D297353CC}">
                <c16:uniqueId val="{00000004-CDEA-8F46-A800-916E7FE1BA98}"/>
              </c:ext>
            </c:extLst>
          </c:dPt>
          <c:dPt>
            <c:idx val="1"/>
            <c:bubble3D val="0"/>
            <c:spPr>
              <a:solidFill>
                <a:srgbClr val="FFCD00"/>
              </a:solidFill>
              <a:ln w="19050">
                <a:noFill/>
              </a:ln>
              <a:effectLst/>
            </c:spPr>
            <c:extLst>
              <c:ext xmlns:c16="http://schemas.microsoft.com/office/drawing/2014/chart" uri="{C3380CC4-5D6E-409C-BE32-E72D297353CC}">
                <c16:uniqueId val="{00000006-CDEA-8F46-A800-916E7FE1BA98}"/>
              </c:ext>
            </c:extLst>
          </c:dPt>
          <c:dPt>
            <c:idx val="2"/>
            <c:bubble3D val="0"/>
            <c:spPr>
              <a:solidFill>
                <a:srgbClr val="243782"/>
              </a:solidFill>
              <a:ln w="19050">
                <a:noFill/>
              </a:ln>
              <a:effectLst/>
            </c:spPr>
            <c:extLst>
              <c:ext xmlns:c16="http://schemas.microsoft.com/office/drawing/2014/chart" uri="{C3380CC4-5D6E-409C-BE32-E72D297353CC}">
                <c16:uniqueId val="{00000005-CDEA-8F46-A800-916E7FE1BA98}"/>
              </c:ext>
            </c:extLst>
          </c:dPt>
          <c:dPt>
            <c:idx val="3"/>
            <c:bubble3D val="0"/>
            <c:spPr>
              <a:noFill/>
              <a:ln w="19050">
                <a:noFill/>
              </a:ln>
              <a:effectLst/>
            </c:spPr>
            <c:extLst>
              <c:ext xmlns:c16="http://schemas.microsoft.com/office/drawing/2014/chart" uri="{C3380CC4-5D6E-409C-BE32-E72D297353CC}">
                <c16:uniqueId val="{00000003-CDEA-8F46-A800-916E7FE1BA98}"/>
              </c:ext>
            </c:extLst>
          </c:dPt>
          <c:cat>
            <c:strRef>
              <c:f>Blad1!$A$2:$A$5</c:f>
              <c:strCache>
                <c:ptCount val="4"/>
                <c:pt idx="0">
                  <c:v>Start</c:v>
                </c:pt>
                <c:pt idx="1">
                  <c:v>Afwijking</c:v>
                </c:pt>
                <c:pt idx="2">
                  <c:v>Leeg</c:v>
                </c:pt>
                <c:pt idx="3">
                  <c:v>Blanco helft</c:v>
                </c:pt>
              </c:strCache>
            </c:strRef>
          </c:cat>
          <c:val>
            <c:numRef>
              <c:f>Blad1!$B$2:$B$5</c:f>
              <c:numCache>
                <c:formatCode>0%</c:formatCode>
                <c:ptCount val="4"/>
                <c:pt idx="0">
                  <c:v>0.16666666666666666</c:v>
                </c:pt>
                <c:pt idx="1">
                  <c:v>0.05</c:v>
                </c:pt>
                <c:pt idx="2">
                  <c:v>0.28333333333333333</c:v>
                </c:pt>
                <c:pt idx="3">
                  <c:v>0.5</c:v>
                </c:pt>
              </c:numCache>
            </c:numRef>
          </c:val>
          <c:extLst>
            <c:ext xmlns:c16="http://schemas.microsoft.com/office/drawing/2014/chart" uri="{C3380CC4-5D6E-409C-BE32-E72D297353CC}">
              <c16:uniqueId val="{00000000-CDEA-8F46-A800-916E7FE1BA98}"/>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Percentage</c:v>
                </c:pt>
              </c:strCache>
            </c:strRef>
          </c:tx>
          <c:spPr>
            <a:ln>
              <a:noFill/>
            </a:ln>
          </c:spPr>
          <c:dPt>
            <c:idx val="0"/>
            <c:bubble3D val="0"/>
            <c:spPr>
              <a:solidFill>
                <a:srgbClr val="243782"/>
              </a:solidFill>
              <a:ln w="19050">
                <a:noFill/>
              </a:ln>
              <a:effectLst/>
            </c:spPr>
            <c:extLst>
              <c:ext xmlns:c16="http://schemas.microsoft.com/office/drawing/2014/chart" uri="{C3380CC4-5D6E-409C-BE32-E72D297353CC}">
                <c16:uniqueId val="{00000004-CDEA-8F46-A800-916E7FE1BA98}"/>
              </c:ext>
            </c:extLst>
          </c:dPt>
          <c:dPt>
            <c:idx val="1"/>
            <c:bubble3D val="0"/>
            <c:spPr>
              <a:solidFill>
                <a:srgbClr val="FFCD00"/>
              </a:solidFill>
              <a:ln w="19050">
                <a:noFill/>
              </a:ln>
              <a:effectLst/>
            </c:spPr>
            <c:extLst>
              <c:ext xmlns:c16="http://schemas.microsoft.com/office/drawing/2014/chart" uri="{C3380CC4-5D6E-409C-BE32-E72D297353CC}">
                <c16:uniqueId val="{00000006-CDEA-8F46-A800-916E7FE1BA98}"/>
              </c:ext>
            </c:extLst>
          </c:dPt>
          <c:dPt>
            <c:idx val="2"/>
            <c:bubble3D val="0"/>
            <c:spPr>
              <a:solidFill>
                <a:schemeClr val="accent2"/>
              </a:solidFill>
              <a:ln w="19050">
                <a:noFill/>
              </a:ln>
              <a:effectLst/>
            </c:spPr>
            <c:extLst>
              <c:ext xmlns:c16="http://schemas.microsoft.com/office/drawing/2014/chart" uri="{C3380CC4-5D6E-409C-BE32-E72D297353CC}">
                <c16:uniqueId val="{00000005-CDEA-8F46-A800-916E7FE1BA98}"/>
              </c:ext>
            </c:extLst>
          </c:dPt>
          <c:dPt>
            <c:idx val="3"/>
            <c:bubble3D val="0"/>
            <c:spPr>
              <a:solidFill>
                <a:srgbClr val="243782"/>
              </a:solidFill>
              <a:ln w="19050">
                <a:noFill/>
              </a:ln>
              <a:effectLst/>
            </c:spPr>
            <c:extLst>
              <c:ext xmlns:c16="http://schemas.microsoft.com/office/drawing/2014/chart" uri="{C3380CC4-5D6E-409C-BE32-E72D297353CC}">
                <c16:uniqueId val="{00000003-CDEA-8F46-A800-916E7FE1BA98}"/>
              </c:ext>
            </c:extLst>
          </c:dPt>
          <c:dPt>
            <c:idx val="4"/>
            <c:bubble3D val="0"/>
            <c:spPr>
              <a:noFill/>
              <a:ln w="19050">
                <a:noFill/>
              </a:ln>
              <a:effectLst/>
            </c:spPr>
            <c:extLst>
              <c:ext xmlns:c16="http://schemas.microsoft.com/office/drawing/2014/chart" uri="{C3380CC4-5D6E-409C-BE32-E72D297353CC}">
                <c16:uniqueId val="{00000009-E3FC-423D-9AB7-4584D2C97541}"/>
              </c:ext>
            </c:extLst>
          </c:dPt>
          <c:cat>
            <c:strRef>
              <c:f>Blad1!$A$2:$A$6</c:f>
              <c:strCache>
                <c:ptCount val="5"/>
                <c:pt idx="0">
                  <c:v>Start</c:v>
                </c:pt>
                <c:pt idx="1">
                  <c:v>Afwijking</c:v>
                </c:pt>
                <c:pt idx="2">
                  <c:v>extra</c:v>
                </c:pt>
                <c:pt idx="3">
                  <c:v>Leeg</c:v>
                </c:pt>
                <c:pt idx="4">
                  <c:v>Blanco helft</c:v>
                </c:pt>
              </c:strCache>
            </c:strRef>
          </c:cat>
          <c:val>
            <c:numRef>
              <c:f>Blad1!$B$2:$B$6</c:f>
              <c:numCache>
                <c:formatCode>0%</c:formatCode>
                <c:ptCount val="5"/>
                <c:pt idx="0">
                  <c:v>4.3333333333333335E-2</c:v>
                </c:pt>
                <c:pt idx="1">
                  <c:v>0.12</c:v>
                </c:pt>
                <c:pt idx="2">
                  <c:v>0.12</c:v>
                </c:pt>
                <c:pt idx="3">
                  <c:v>0.22</c:v>
                </c:pt>
                <c:pt idx="4">
                  <c:v>0.5</c:v>
                </c:pt>
              </c:numCache>
            </c:numRef>
          </c:val>
          <c:extLst>
            <c:ext xmlns:c16="http://schemas.microsoft.com/office/drawing/2014/chart" uri="{C3380CC4-5D6E-409C-BE32-E72D297353CC}">
              <c16:uniqueId val="{00000000-CDEA-8F46-A800-916E7FE1BA98}"/>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Percentage</c:v>
                </c:pt>
              </c:strCache>
            </c:strRef>
          </c:tx>
          <c:spPr>
            <a:ln>
              <a:noFill/>
            </a:ln>
          </c:spPr>
          <c:dPt>
            <c:idx val="0"/>
            <c:bubble3D val="0"/>
            <c:spPr>
              <a:solidFill>
                <a:srgbClr val="243782"/>
              </a:solidFill>
              <a:ln w="19050">
                <a:noFill/>
              </a:ln>
              <a:effectLst/>
            </c:spPr>
            <c:extLst>
              <c:ext xmlns:c16="http://schemas.microsoft.com/office/drawing/2014/chart" uri="{C3380CC4-5D6E-409C-BE32-E72D297353CC}">
                <c16:uniqueId val="{00000004-CDEA-8F46-A800-916E7FE1BA98}"/>
              </c:ext>
            </c:extLst>
          </c:dPt>
          <c:dPt>
            <c:idx val="1"/>
            <c:bubble3D val="0"/>
            <c:spPr>
              <a:solidFill>
                <a:srgbClr val="FFCD00"/>
              </a:solidFill>
              <a:ln w="19050">
                <a:noFill/>
              </a:ln>
              <a:effectLst/>
            </c:spPr>
            <c:extLst>
              <c:ext xmlns:c16="http://schemas.microsoft.com/office/drawing/2014/chart" uri="{C3380CC4-5D6E-409C-BE32-E72D297353CC}">
                <c16:uniqueId val="{00000006-CDEA-8F46-A800-916E7FE1BA98}"/>
              </c:ext>
            </c:extLst>
          </c:dPt>
          <c:dPt>
            <c:idx val="2"/>
            <c:bubble3D val="0"/>
            <c:spPr>
              <a:solidFill>
                <a:srgbClr val="243782"/>
              </a:solidFill>
              <a:ln w="19050">
                <a:noFill/>
              </a:ln>
              <a:effectLst/>
            </c:spPr>
            <c:extLst>
              <c:ext xmlns:c16="http://schemas.microsoft.com/office/drawing/2014/chart" uri="{C3380CC4-5D6E-409C-BE32-E72D297353CC}">
                <c16:uniqueId val="{00000005-CDEA-8F46-A800-916E7FE1BA98}"/>
              </c:ext>
            </c:extLst>
          </c:dPt>
          <c:dPt>
            <c:idx val="3"/>
            <c:bubble3D val="0"/>
            <c:spPr>
              <a:noFill/>
              <a:ln w="19050">
                <a:noFill/>
              </a:ln>
              <a:effectLst/>
            </c:spPr>
            <c:extLst>
              <c:ext xmlns:c16="http://schemas.microsoft.com/office/drawing/2014/chart" uri="{C3380CC4-5D6E-409C-BE32-E72D297353CC}">
                <c16:uniqueId val="{00000003-CDEA-8F46-A800-916E7FE1BA98}"/>
              </c:ext>
            </c:extLst>
          </c:dPt>
          <c:cat>
            <c:strRef>
              <c:f>Blad1!$A$2:$A$5</c:f>
              <c:strCache>
                <c:ptCount val="4"/>
                <c:pt idx="0">
                  <c:v>Start</c:v>
                </c:pt>
                <c:pt idx="1">
                  <c:v>Afwijking</c:v>
                </c:pt>
                <c:pt idx="2">
                  <c:v>Leeg</c:v>
                </c:pt>
                <c:pt idx="3">
                  <c:v>Blanco helft</c:v>
                </c:pt>
              </c:strCache>
            </c:strRef>
          </c:cat>
          <c:val>
            <c:numRef>
              <c:f>Blad1!$B$2:$B$5</c:f>
              <c:numCache>
                <c:formatCode>0%</c:formatCode>
                <c:ptCount val="4"/>
                <c:pt idx="0">
                  <c:v>0.13300000000000001</c:v>
                </c:pt>
                <c:pt idx="1">
                  <c:v>0.12</c:v>
                </c:pt>
                <c:pt idx="2">
                  <c:v>0.247</c:v>
                </c:pt>
                <c:pt idx="3">
                  <c:v>0.5</c:v>
                </c:pt>
              </c:numCache>
            </c:numRef>
          </c:val>
          <c:extLst>
            <c:ext xmlns:c16="http://schemas.microsoft.com/office/drawing/2014/chart" uri="{C3380CC4-5D6E-409C-BE32-E72D297353CC}">
              <c16:uniqueId val="{00000000-CDEA-8F46-A800-916E7FE1BA98}"/>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99D647E-0E65-4A14-903D-757EDF104052}" type="datetimeFigureOut">
              <a:rPr lang="fr-FR" smtClean="0"/>
              <a:t>25/02/2026</a:t>
            </a:fld>
            <a:endParaRPr lang="fr-FR"/>
          </a:p>
        </p:txBody>
      </p:sp>
      <p:sp>
        <p:nvSpPr>
          <p:cNvPr id="4" name="Espace réservé de l'image des diapositives 3"/>
          <p:cNvSpPr>
            <a:spLocks noGrp="1" noRot="1" noChangeAspect="1"/>
          </p:cNvSpPr>
          <p:nvPr>
            <p:ph type="sldImg" idx="2"/>
          </p:nvPr>
        </p:nvSpPr>
        <p:spPr>
          <a:xfrm>
            <a:off x="122382" y="472677"/>
            <a:ext cx="4819073" cy="2710729"/>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5170248" y="923636"/>
            <a:ext cx="3842134" cy="5394037"/>
          </a:xfrm>
          <a:prstGeom prst="rect">
            <a:avLst/>
          </a:prstGeom>
          <a:ln>
            <a:solidFill>
              <a:schemeClr val="tx1"/>
            </a:solidFill>
          </a:ln>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A46B207-691D-4EE2-B9CC-9F376BF0DE64}" type="slidenum">
              <a:rPr lang="fr-FR" smtClean="0"/>
              <a:t>‹N°›</a:t>
            </a:fld>
            <a:endParaRPr lang="fr-FR"/>
          </a:p>
        </p:txBody>
      </p:sp>
      <p:sp>
        <p:nvSpPr>
          <p:cNvPr id="8" name="TextBox 7">
            <a:extLst>
              <a:ext uri="{FF2B5EF4-FFF2-40B4-BE49-F238E27FC236}">
                <a16:creationId xmlns:a16="http://schemas.microsoft.com/office/drawing/2014/main" id="{65375926-54D0-41AB-9550-418420F028D3}"/>
              </a:ext>
            </a:extLst>
          </p:cNvPr>
          <p:cNvSpPr txBox="1"/>
          <p:nvPr/>
        </p:nvSpPr>
        <p:spPr>
          <a:xfrm>
            <a:off x="5107708" y="475022"/>
            <a:ext cx="3066473" cy="338554"/>
          </a:xfrm>
          <a:prstGeom prst="rect">
            <a:avLst/>
          </a:prstGeom>
          <a:noFill/>
        </p:spPr>
        <p:txBody>
          <a:bodyPr wrap="square" rtlCol="0">
            <a:spAutoFit/>
          </a:bodyPr>
          <a:lstStyle/>
          <a:p>
            <a:r>
              <a:rPr lang="fr-BE" sz="1600" b="1" dirty="0"/>
              <a:t>Key messages</a:t>
            </a:r>
            <a:endParaRPr lang="en-US" sz="1600" b="1" dirty="0"/>
          </a:p>
        </p:txBody>
      </p:sp>
      <p:sp>
        <p:nvSpPr>
          <p:cNvPr id="10" name="ZoneTexte 8">
            <a:extLst>
              <a:ext uri="{FF2B5EF4-FFF2-40B4-BE49-F238E27FC236}">
                <a16:creationId xmlns:a16="http://schemas.microsoft.com/office/drawing/2014/main" id="{A951023D-8294-437A-B99A-576625DB1A4F}"/>
              </a:ext>
            </a:extLst>
          </p:cNvPr>
          <p:cNvSpPr txBox="1"/>
          <p:nvPr/>
        </p:nvSpPr>
        <p:spPr>
          <a:xfrm>
            <a:off x="114992" y="3329153"/>
            <a:ext cx="3732415" cy="305070"/>
          </a:xfrm>
          <a:prstGeom prst="rect">
            <a:avLst/>
          </a:prstGeom>
          <a:noFill/>
        </p:spPr>
        <p:txBody>
          <a:bodyPr wrap="square" lIns="90818" tIns="45409" rIns="90818" bIns="45409" rtlCol="0">
            <a:spAutoFit/>
          </a:bodyPr>
          <a:lstStyle/>
          <a:p>
            <a:r>
              <a:rPr lang="fr-BE" sz="1400" b="1" dirty="0"/>
              <a:t>Objective</a:t>
            </a:r>
          </a:p>
        </p:txBody>
      </p:sp>
      <p:sp>
        <p:nvSpPr>
          <p:cNvPr id="11" name="Rectangle 10">
            <a:extLst>
              <a:ext uri="{FF2B5EF4-FFF2-40B4-BE49-F238E27FC236}">
                <a16:creationId xmlns:a16="http://schemas.microsoft.com/office/drawing/2014/main" id="{5CB83F46-436B-4B8E-8352-8A29FD4C72A8}"/>
              </a:ext>
            </a:extLst>
          </p:cNvPr>
          <p:cNvSpPr/>
          <p:nvPr/>
        </p:nvSpPr>
        <p:spPr>
          <a:xfrm>
            <a:off x="131619" y="3759200"/>
            <a:ext cx="4745182" cy="2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71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60" userDrawn="1">
          <p15:clr>
            <a:srgbClr val="F26B43"/>
          </p15:clr>
        </p15:guide>
        <p15:guide id="2" pos="2880"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9.jpe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9.jpe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9.jpe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9.jpeg"/></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latin typeface="Encode Sans"/>
              </a:rPr>
              <a:t>Slide </a:t>
            </a:r>
            <a:fld id="{77F985E3-109E-4743-A08B-EF8AAC6700E8}" type="slidenum">
              <a:rPr lang="en-US" b="1" i="1" dirty="0" smtClean="0">
                <a:latin typeface="Encode San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lang="fr-FR" b="1" i="1" dirty="0">
              <a:latin typeface="Encode Sans"/>
            </a:endParaRPr>
          </a:p>
          <a:p>
            <a:endParaRPr lang="fr-FR" dirty="0">
              <a:latin typeface="Encode Sans" pitchFamily="2" charset="0"/>
            </a:endParaRPr>
          </a:p>
          <a:p>
            <a:r>
              <a:rPr lang="en-US" dirty="0">
                <a:latin typeface="Encode Sans" pitchFamily="2" charset="0"/>
              </a:rPr>
              <a:t>Welcome to this virtual classroom.</a:t>
            </a:r>
            <a:endParaRPr lang="fr-FR" dirty="0">
              <a:latin typeface="Encode Sans" pitchFamily="2" charset="0"/>
            </a:endParaRPr>
          </a:p>
          <a:p>
            <a:endParaRPr lang="fr-FR" b="0" u="none"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Encode Sans" pitchFamily="2" charset="0"/>
              </a:rPr>
              <a:t>#click to go to next slide#</a:t>
            </a: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err="1">
                <a:latin typeface="Encode Sans" pitchFamily="2" charset="0"/>
              </a:rPr>
              <a:t>Trainer's</a:t>
            </a:r>
            <a:r>
              <a:rPr lang="fr-FR" b="1" i="1" dirty="0">
                <a:latin typeface="Encode Sans" pitchFamily="2" charset="0"/>
              </a:rPr>
              <a:t>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Master document. The vehicle examples / costings presented in this VCT are based on examples from France.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dirty="0"/>
              <a:t>COUNTRY</a:t>
            </a:r>
            <a:r>
              <a:rPr lang="en-US" dirty="0"/>
              <a:t> and </a:t>
            </a:r>
            <a:r>
              <a:rPr lang="en-US" b="1" dirty="0"/>
              <a:t>BRAND</a:t>
            </a:r>
            <a:r>
              <a:rPr lang="en-US" dirty="0"/>
              <a:t> adaptation is necessary in order to allow the deployment of this training in good conditions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slide requiring country adaptation/validation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identified by the pictogram</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a:p>
            <a:endParaRPr lang="fr-FR"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slide requiring a brand adaptation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identified by the pictogram</a:t>
            </a:r>
            <a:endParaRPr lang="fr-FR" dirty="0">
              <a:latin typeface="Encode Sans"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pic>
        <p:nvPicPr>
          <p:cNvPr id="5" name="Picture 2" descr="Stellantis dévoile un florilège de slogans pour ses marques">
            <a:extLst>
              <a:ext uri="{FF2B5EF4-FFF2-40B4-BE49-F238E27FC236}">
                <a16:creationId xmlns:a16="http://schemas.microsoft.com/office/drawing/2014/main" id="{B339CAF5-21E8-A6D5-75F9-F3B8F4755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85" y="5059884"/>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2" descr="Drapeaux Monde Banque d'images et photos libres de droit - iStock">
            <a:extLst>
              <a:ext uri="{FF2B5EF4-FFF2-40B4-BE49-F238E27FC236}">
                <a16:creationId xmlns:a16="http://schemas.microsoft.com/office/drawing/2014/main" id="{FDD21926-2024-167D-34F5-C02476B7D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85" y="4292684"/>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59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aim here is not to do a debriefing with numbers, but to give the trainer some food for thought if participants ask specific questions.</a:t>
                </a:r>
              </a:p>
              <a:p>
                <a:endParaRPr lang="en-US" dirty="0"/>
              </a:p>
              <a:p>
                <a:r>
                  <a:rPr lang="en-US" dirty="0"/>
                  <a:t>What to do when it is not possible to get offers?</a:t>
                </a:r>
              </a:p>
              <a:p>
                <a:r>
                  <a:rPr lang="en-US" dirty="0"/>
                  <a:t>Calculation the financial rent</a:t>
                </a:r>
              </a:p>
              <a:p>
                <a:r>
                  <a:rPr lang="en-US" dirty="0"/>
                  <a:t>Principal reimbursement = (Net price - Residual value) / term</a:t>
                </a:r>
                <a:endParaRPr lang="fr-BE" dirty="0"/>
              </a:p>
              <a:p>
                <a:r>
                  <a:rPr lang="fr-BE" dirty="0"/>
                  <a:t>Financial charges = </a:t>
                </a:r>
                <a14:m>
                  <m:oMath xmlns:m="http://schemas.openxmlformats.org/officeDocument/2006/math">
                    <m:f>
                      <m:fPr>
                        <m:ctrlPr>
                          <a:rPr lang="fr-BE" i="1" smtClean="0">
                            <a:latin typeface="Cambria Math" panose="02040503050406030204" pitchFamily="18" charset="0"/>
                          </a:rPr>
                        </m:ctrlPr>
                      </m:fPr>
                      <m:num>
                        <m:r>
                          <a:rPr lang="en-GB" b="0" i="1" smtClean="0">
                            <a:latin typeface="Cambria Math" panose="02040503050406030204" pitchFamily="18" charset="0"/>
                          </a:rPr>
                          <m:t>𝑛𝑒𝑡</m:t>
                        </m:r>
                        <m:r>
                          <a:rPr lang="en-GB" b="0" i="1" smtClean="0">
                            <a:latin typeface="Cambria Math" panose="02040503050406030204" pitchFamily="18" charset="0"/>
                          </a:rPr>
                          <m:t> </m:t>
                        </m:r>
                        <m:r>
                          <a:rPr lang="en-GB" b="0" i="1" smtClean="0">
                            <a:latin typeface="Cambria Math" panose="02040503050406030204" pitchFamily="18" charset="0"/>
                          </a:rPr>
                          <m:t>𝑝𝑟𝑖𝑐𝑒</m:t>
                        </m:r>
                        <m:r>
                          <a:rPr lang="fr-BE" b="0" i="1" smtClean="0">
                            <a:latin typeface="Cambria Math" panose="02040503050406030204" pitchFamily="18" charset="0"/>
                          </a:rPr>
                          <m:t>+</m:t>
                        </m:r>
                        <m:r>
                          <a:rPr lang="fr-BE" b="0" i="1" smtClean="0">
                            <a:latin typeface="Cambria Math" panose="02040503050406030204" pitchFamily="18" charset="0"/>
                          </a:rPr>
                          <m:t>𝑅𝑉</m:t>
                        </m:r>
                      </m:num>
                      <m:den>
                        <m:r>
                          <a:rPr lang="fr-BE" b="0" i="1" smtClean="0">
                            <a:latin typeface="Cambria Math" panose="02040503050406030204" pitchFamily="18" charset="0"/>
                          </a:rPr>
                          <m:t>2</m:t>
                        </m:r>
                      </m:den>
                    </m:f>
                    <m:r>
                      <a:rPr lang="fr-BE" b="0" i="1" smtClean="0">
                        <a:latin typeface="Cambria Math" panose="02040503050406030204" pitchFamily="18" charset="0"/>
                      </a:rPr>
                      <m:t> </m:t>
                    </m:r>
                    <m:r>
                      <a:rPr lang="fr-BE" b="0" i="1" smtClean="0">
                        <a:latin typeface="Cambria Math" panose="02040503050406030204" pitchFamily="18" charset="0"/>
                      </a:rPr>
                      <m:t>𝑥</m:t>
                    </m:r>
                    <m:r>
                      <a:rPr lang="fr-BE" b="0" i="1" smtClean="0">
                        <a:latin typeface="Cambria Math" panose="02040503050406030204" pitchFamily="18" charset="0"/>
                      </a:rPr>
                      <m:t> </m:t>
                    </m:r>
                    <m:f>
                      <m:fPr>
                        <m:ctrlPr>
                          <a:rPr lang="fr-BE" i="1">
                            <a:latin typeface="Cambria Math" panose="02040503050406030204" pitchFamily="18" charset="0"/>
                          </a:rPr>
                        </m:ctrlPr>
                      </m:fPr>
                      <m:num>
                        <m:r>
                          <a:rPr lang="fr-BE" b="0" i="1" smtClean="0">
                            <a:latin typeface="Cambria Math" panose="02040503050406030204" pitchFamily="18" charset="0"/>
                          </a:rPr>
                          <m:t>𝑖</m:t>
                        </m:r>
                        <m:r>
                          <a:rPr lang="fr-BE" b="0" i="1" smtClean="0">
                            <a:latin typeface="Cambria Math" panose="02040503050406030204" pitchFamily="18" charset="0"/>
                          </a:rPr>
                          <m:t>%</m:t>
                        </m:r>
                      </m:num>
                      <m:den>
                        <m:r>
                          <a:rPr lang="fr-BE" b="0" i="1" smtClean="0">
                            <a:latin typeface="Cambria Math" panose="02040503050406030204" pitchFamily="18" charset="0"/>
                          </a:rPr>
                          <m:t>12</m:t>
                        </m:r>
                      </m:den>
                    </m:f>
                  </m:oMath>
                </a14:m>
                <a:endParaRPr lang="en-US" dirty="0"/>
              </a:p>
              <a:p>
                <a:endParaRPr lang="en-US" dirty="0"/>
              </a:p>
              <a:p>
                <a:endParaRPr lang="en-US" dirty="0"/>
              </a:p>
              <a:p>
                <a:r>
                  <a:rPr lang="en-US" dirty="0"/>
                  <a:t>Consumption  </a:t>
                </a:r>
                <a14:m>
                  <m:oMath xmlns:m="http://schemas.openxmlformats.org/officeDocument/2006/math">
                    <m:f>
                      <m:fPr>
                        <m:ctrlPr>
                          <a:rPr lang="fr-BE" i="1" smtClean="0">
                            <a:latin typeface="Cambria Math" panose="02040503050406030204" pitchFamily="18" charset="0"/>
                          </a:rPr>
                        </m:ctrlPr>
                      </m:fPr>
                      <m:num>
                        <m:r>
                          <a:rPr lang="fr-BE" b="0" i="1" smtClean="0">
                            <a:latin typeface="Cambria Math" panose="02040503050406030204" pitchFamily="18" charset="0"/>
                          </a:rPr>
                          <m:t>𝑘𝑚</m:t>
                        </m:r>
                      </m:num>
                      <m:den>
                        <m:r>
                          <a:rPr lang="fr-BE" b="0" i="1" smtClean="0">
                            <a:latin typeface="Cambria Math" panose="02040503050406030204" pitchFamily="18" charset="0"/>
                          </a:rPr>
                          <m:t>12</m:t>
                        </m:r>
                      </m:den>
                    </m:f>
                  </m:oMath>
                </a14:m>
                <a:r>
                  <a:rPr lang="en-US" dirty="0"/>
                  <a:t> x </a:t>
                </a:r>
                <a14:m>
                  <m:oMath xmlns:m="http://schemas.openxmlformats.org/officeDocument/2006/math">
                    <m:f>
                      <m:fPr>
                        <m:ctrlPr>
                          <a:rPr lang="fr-BE" i="1">
                            <a:latin typeface="Cambria Math" panose="02040503050406030204" pitchFamily="18" charset="0"/>
                          </a:rPr>
                        </m:ctrlPr>
                      </m:fPr>
                      <m:num>
                        <m:r>
                          <a:rPr lang="fr-BE" b="0" i="1" smtClean="0">
                            <a:latin typeface="Cambria Math" panose="02040503050406030204" pitchFamily="18" charset="0"/>
                          </a:rPr>
                          <m:t>𝑊𝐿𝑇𝑃</m:t>
                        </m:r>
                        <m:r>
                          <a:rPr lang="nl-BE" b="0" i="1" smtClean="0">
                            <a:latin typeface="Cambria Math" panose="02040503050406030204" pitchFamily="18" charset="0"/>
                          </a:rPr>
                          <m:t> </m:t>
                        </m:r>
                        <m:r>
                          <a:rPr lang="nl-BE" b="0" i="1" smtClean="0">
                            <a:latin typeface="Cambria Math" panose="02040503050406030204" pitchFamily="18" charset="0"/>
                          </a:rPr>
                          <m:t>𝐶𝑜𝑛𝑠</m:t>
                        </m:r>
                        <m:r>
                          <a:rPr lang="nl-BE" b="0" i="1" smtClean="0">
                            <a:latin typeface="Cambria Math" panose="02040503050406030204" pitchFamily="18" charset="0"/>
                          </a:rPr>
                          <m:t>.</m:t>
                        </m:r>
                      </m:num>
                      <m:den>
                        <m:r>
                          <a:rPr lang="fr-BE" b="0" i="1" smtClean="0">
                            <a:latin typeface="Cambria Math" panose="02040503050406030204" pitchFamily="18" charset="0"/>
                          </a:rPr>
                          <m:t>100</m:t>
                        </m:r>
                      </m:den>
                    </m:f>
                  </m:oMath>
                </a14:m>
                <a:r>
                  <a:rPr lang="en-US" dirty="0"/>
                  <a:t> x </a:t>
                </a:r>
                <a14:m>
                  <m:oMath xmlns:m="http://schemas.openxmlformats.org/officeDocument/2006/math">
                    <m:f>
                      <m:fPr>
                        <m:ctrlPr>
                          <a:rPr lang="fr-BE" i="1">
                            <a:latin typeface="Cambria Math" panose="02040503050406030204" pitchFamily="18" charset="0"/>
                          </a:rPr>
                        </m:ctrlPr>
                      </m:fPr>
                      <m:num>
                        <m:r>
                          <a:rPr lang="en-GB" b="0" i="1" smtClean="0">
                            <a:latin typeface="Cambria Math" panose="02040503050406030204" pitchFamily="18" charset="0"/>
                          </a:rPr>
                          <m:t>𝑒𝑛𝑒𝑟𝑔𝑦</m:t>
                        </m:r>
                        <m:r>
                          <a:rPr lang="en-GB" b="0" i="1" smtClean="0">
                            <a:latin typeface="Cambria Math" panose="02040503050406030204" pitchFamily="18" charset="0"/>
                          </a:rPr>
                          <m:t> </m:t>
                        </m:r>
                        <m:r>
                          <a:rPr lang="en-GB" b="0" i="1" smtClean="0">
                            <a:latin typeface="Cambria Math" panose="02040503050406030204" pitchFamily="18" charset="0"/>
                          </a:rPr>
                          <m:t>𝑝𝑟𝑖𝑐𝑒</m:t>
                        </m:r>
                      </m:num>
                      <m:den>
                        <m:r>
                          <a:rPr lang="fr-BE" b="0" i="1" smtClean="0">
                            <a:latin typeface="Cambria Math" panose="02040503050406030204" pitchFamily="18" charset="0"/>
                          </a:rPr>
                          <m:t>𝑙</m:t>
                        </m:r>
                        <m:r>
                          <a:rPr lang="fr-BE" b="0" i="1" smtClean="0">
                            <a:latin typeface="Cambria Math" panose="02040503050406030204" pitchFamily="18" charset="0"/>
                          </a:rPr>
                          <m:t> </m:t>
                        </m:r>
                        <m:r>
                          <a:rPr lang="fr-BE" b="0" i="1" smtClean="0">
                            <a:latin typeface="Cambria Math" panose="02040503050406030204" pitchFamily="18" charset="0"/>
                          </a:rPr>
                          <m:t>𝑜𝑟</m:t>
                        </m:r>
                        <m:r>
                          <a:rPr lang="fr-BE" b="0" i="1" smtClean="0">
                            <a:latin typeface="Cambria Math" panose="02040503050406030204" pitchFamily="18" charset="0"/>
                          </a:rPr>
                          <m:t> </m:t>
                        </m:r>
                        <m:r>
                          <a:rPr lang="fr-BE" b="0" i="1" smtClean="0">
                            <a:latin typeface="Cambria Math" panose="02040503050406030204" pitchFamily="18" charset="0"/>
                          </a:rPr>
                          <m:t>𝑘𝑊h</m:t>
                        </m:r>
                      </m:den>
                    </m:f>
                  </m:oMath>
                </a14:m>
                <a:endParaRPr lang="en-US" dirty="0"/>
              </a:p>
              <a:p>
                <a:endParaRPr lang="en-US" dirty="0"/>
              </a:p>
              <a:p>
                <a:r>
                  <a:rPr lang="en-US" dirty="0"/>
                  <a:t>Other components</a:t>
                </a:r>
              </a:p>
              <a:p>
                <a:r>
                  <a:rPr lang="en-US" dirty="0"/>
                  <a:t>Maintenance / repairs</a:t>
                </a:r>
              </a:p>
              <a:p>
                <a:r>
                  <a:rPr lang="en-US" dirty="0" err="1"/>
                  <a:t>Tyres</a:t>
                </a:r>
                <a:endParaRPr lang="en-US" dirty="0"/>
              </a:p>
              <a:p>
                <a:r>
                  <a:rPr lang="en-US" dirty="0"/>
                  <a:t>Car Insurance</a:t>
                </a:r>
              </a:p>
              <a:p>
                <a:r>
                  <a:rPr lang="en-US" dirty="0"/>
                  <a:t>Taxes</a:t>
                </a:r>
              </a:p>
              <a:p>
                <a:r>
                  <a:rPr lang="en-US" dirty="0"/>
                  <a:t>...</a:t>
                </a:r>
              </a:p>
            </p:txBody>
          </p:sp>
        </mc:Choice>
        <mc:Fallback xmlns="">
          <p:sp>
            <p:nvSpPr>
              <p:cNvPr id="3" name="Notes Placeholder 2"/>
              <p:cNvSpPr>
                <a:spLocks noGrp="1"/>
              </p:cNvSpPr>
              <p:nvPr>
                <p:ph type="body" idx="1"/>
              </p:nvPr>
            </p:nvSpPr>
            <p:spPr/>
            <p:txBody>
              <a:bodyPr/>
              <a:lstStyle/>
              <a:p>
                <a:r>
                  <a:rPr lang="en-US" dirty="0"/>
                  <a:t>The aim here is not to do a debriefing with numbers, but to give the trainer some food for thought if participants ask specific questions.</a:t>
                </a:r>
              </a:p>
              <a:p>
                <a:endParaRPr lang="en-US" dirty="0"/>
              </a:p>
              <a:p>
                <a:r>
                  <a:rPr lang="en-US" dirty="0"/>
                  <a:t>What to do when it is not possible to get offers?</a:t>
                </a:r>
              </a:p>
              <a:p>
                <a:r>
                  <a:rPr lang="en-US" dirty="0"/>
                  <a:t>Calculation the financial rent</a:t>
                </a:r>
              </a:p>
              <a:p>
                <a:r>
                  <a:rPr lang="en-US" dirty="0"/>
                  <a:t>Principal reimbursement = (Net price - Residual value) / term</a:t>
                </a:r>
                <a:endParaRPr lang="fr-BE" dirty="0"/>
              </a:p>
              <a:p>
                <a:r>
                  <a:rPr lang="fr-BE" dirty="0"/>
                  <a:t>Financial charges = </a:t>
                </a:r>
                <a:r>
                  <a:rPr lang="fr-BE" i="0">
                    <a:latin typeface="Cambria Math" panose="02040503050406030204" pitchFamily="18" charset="0"/>
                  </a:rPr>
                  <a:t>(</a:t>
                </a:r>
                <a:r>
                  <a:rPr lang="en-GB" b="0" i="0">
                    <a:latin typeface="Cambria Math" panose="02040503050406030204" pitchFamily="18" charset="0"/>
                  </a:rPr>
                  <a:t>𝑛𝑒𝑡 𝑝𝑟𝑖𝑐𝑒</a:t>
                </a:r>
                <a:r>
                  <a:rPr lang="fr-BE" b="0" i="0">
                    <a:latin typeface="Cambria Math" panose="02040503050406030204" pitchFamily="18" charset="0"/>
                  </a:rPr>
                  <a:t>+𝑅</a:t>
                </a:r>
                <a:r>
                  <a:rPr lang="nl-BE" b="0" i="0">
                    <a:latin typeface="Cambria Math" panose="02040503050406030204" pitchFamily="18" charset="0"/>
                  </a:rPr>
                  <a:t>𝑉</a:t>
                </a:r>
                <a:r>
                  <a:rPr lang="fr-BE" b="0" i="0">
                    <a:latin typeface="Cambria Math" panose="02040503050406030204" pitchFamily="18" charset="0"/>
                  </a:rPr>
                  <a:t>)/2  𝑥  (𝑖%)/12</a:t>
                </a:r>
                <a:endParaRPr lang="en-US" dirty="0"/>
              </a:p>
              <a:p>
                <a:endParaRPr lang="en-US" dirty="0"/>
              </a:p>
              <a:p>
                <a:endParaRPr lang="en-US" dirty="0"/>
              </a:p>
              <a:p>
                <a:r>
                  <a:rPr lang="en-US" dirty="0"/>
                  <a:t>Consumption  </a:t>
                </a:r>
                <a:r>
                  <a:rPr lang="fr-BE" b="0" i="0">
                    <a:latin typeface="Cambria Math" panose="02040503050406030204" pitchFamily="18" charset="0"/>
                  </a:rPr>
                  <a:t>𝑘𝑚/12</a:t>
                </a:r>
                <a:r>
                  <a:rPr lang="en-US" dirty="0"/>
                  <a:t> x </a:t>
                </a:r>
                <a:r>
                  <a:rPr lang="fr-BE" i="0">
                    <a:latin typeface="Cambria Math" panose="02040503050406030204" pitchFamily="18" charset="0"/>
                  </a:rPr>
                  <a:t>(</a:t>
                </a:r>
                <a:r>
                  <a:rPr lang="fr-BE" b="0" i="0">
                    <a:latin typeface="Cambria Math" panose="02040503050406030204" pitchFamily="18" charset="0"/>
                  </a:rPr>
                  <a:t>𝑊𝐿𝑇𝑃</a:t>
                </a:r>
                <a:r>
                  <a:rPr lang="nl-BE" b="0" i="0">
                    <a:latin typeface="Cambria Math" panose="02040503050406030204" pitchFamily="18" charset="0"/>
                  </a:rPr>
                  <a:t> 𝐶𝑜𝑛𝑠.</a:t>
                </a:r>
                <a:r>
                  <a:rPr lang="fr-BE" b="0" i="0">
                    <a:latin typeface="Cambria Math" panose="02040503050406030204" pitchFamily="18" charset="0"/>
                  </a:rPr>
                  <a:t>)/100</a:t>
                </a:r>
                <a:r>
                  <a:rPr lang="en-US" dirty="0"/>
                  <a:t> x </a:t>
                </a:r>
                <a:r>
                  <a:rPr lang="fr-BE" i="0">
                    <a:latin typeface="Cambria Math" panose="02040503050406030204" pitchFamily="18" charset="0"/>
                  </a:rPr>
                  <a:t>(</a:t>
                </a:r>
                <a:r>
                  <a:rPr lang="en-GB" b="0" i="0">
                    <a:latin typeface="Cambria Math" panose="02040503050406030204" pitchFamily="18" charset="0"/>
                  </a:rPr>
                  <a:t>𝑒𝑛𝑒𝑟𝑔𝑦 𝑝𝑟𝑖𝑐𝑒</a:t>
                </a:r>
                <a:r>
                  <a:rPr lang="fr-BE" b="0" i="0">
                    <a:latin typeface="Cambria Math" panose="02040503050406030204" pitchFamily="18" charset="0"/>
                  </a:rPr>
                  <a:t>)/(𝑙 𝑜</a:t>
                </a:r>
                <a:r>
                  <a:rPr lang="nl-BE" b="0" i="0">
                    <a:latin typeface="Cambria Math" panose="02040503050406030204" pitchFamily="18" charset="0"/>
                  </a:rPr>
                  <a:t>𝑟</a:t>
                </a:r>
                <a:r>
                  <a:rPr lang="fr-BE" b="0" i="0">
                    <a:latin typeface="Cambria Math" panose="02040503050406030204" pitchFamily="18" charset="0"/>
                  </a:rPr>
                  <a:t> 𝑘𝑊ℎ)</a:t>
                </a:r>
                <a:endParaRPr lang="en-US" dirty="0"/>
              </a:p>
              <a:p>
                <a:endParaRPr lang="en-US" dirty="0"/>
              </a:p>
              <a:p>
                <a:r>
                  <a:rPr lang="en-US" dirty="0"/>
                  <a:t>Other components</a:t>
                </a:r>
              </a:p>
              <a:p>
                <a:r>
                  <a:rPr lang="en-US" dirty="0"/>
                  <a:t>Maintenance / repairs</a:t>
                </a:r>
              </a:p>
              <a:p>
                <a:r>
                  <a:rPr lang="en-US" dirty="0" err="1"/>
                  <a:t>Tyres</a:t>
                </a:r>
                <a:endParaRPr lang="en-US" dirty="0"/>
              </a:p>
              <a:p>
                <a:r>
                  <a:rPr lang="en-US" dirty="0"/>
                  <a:t>Car Insurance</a:t>
                </a:r>
              </a:p>
              <a:p>
                <a:r>
                  <a:rPr lang="en-US" dirty="0"/>
                  <a:t>Taxes</a:t>
                </a:r>
              </a:p>
              <a:p>
                <a:r>
                  <a:rPr lang="en-US" dirty="0"/>
                  <a:t>...</a:t>
                </a:r>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CA8E6685-6477-7844-520A-C2911BDF18C7}"/>
              </a:ext>
            </a:extLst>
          </p:cNvPr>
          <p:cNvSpPr txBox="1"/>
          <p:nvPr/>
        </p:nvSpPr>
        <p:spPr>
          <a:xfrm>
            <a:off x="187034" y="3897745"/>
            <a:ext cx="4165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Encode Sans Expanded ExtraLight"/>
                <a:ea typeface="+mn-ea"/>
                <a:cs typeface="+mn-cs"/>
              </a:rPr>
              <a:t>Debriefing support</a:t>
            </a:r>
          </a:p>
        </p:txBody>
      </p:sp>
    </p:spTree>
    <p:extLst>
      <p:ext uri="{BB962C8B-B14F-4D97-AF65-F5344CB8AC3E}">
        <p14:creationId xmlns:p14="http://schemas.microsoft.com/office/powerpoint/2010/main" val="320126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There is no one "right answer". It all depends on the criteria taken into consideration!</a:t>
            </a:r>
          </a:p>
          <a:p>
            <a:endParaRPr lang="en-US" dirty="0"/>
          </a:p>
          <a:p>
            <a:r>
              <a:rPr lang="en-US" dirty="0"/>
              <a:t>The trainer asks the participants the following question: </a:t>
            </a:r>
          </a:p>
          <a:p>
            <a:r>
              <a:rPr lang="en-US" dirty="0"/>
              <a:t>“What do you think is the best of the 3 criteria?”</a:t>
            </a:r>
          </a:p>
          <a:p>
            <a:endParaRPr lang="en-US" dirty="0"/>
          </a:p>
          <a:p>
            <a:r>
              <a:rPr lang="en-US" dirty="0"/>
              <a:t>Answer: the total cost of ownership, also known as TCO, because it is the only one of the three criteria that allows us to get close to the "true" full cost of the vehicle.</a:t>
            </a:r>
          </a:p>
          <a:p>
            <a:endParaRPr lang="en-US" dirty="0"/>
          </a:p>
          <a:p>
            <a:r>
              <a:rPr lang="en-US" dirty="0"/>
              <a:t>The cheapest purchase price or rental price criteria = easy to identify.</a:t>
            </a:r>
          </a:p>
          <a:p>
            <a:r>
              <a:rPr lang="en-US" dirty="0"/>
              <a:t>The total cost of ownership is more difficult to identify (many elements and it depends on the working hypotheses). </a:t>
            </a:r>
          </a:p>
          <a:p>
            <a:endParaRPr lang="en-US" dirty="0"/>
          </a:p>
          <a:p>
            <a:r>
              <a:rPr lang="en-US" dirty="0"/>
              <a:t>The total cost of ownership approach = opportunity to position yourself as an adviser.</a:t>
            </a:r>
          </a:p>
          <a:p>
            <a:endParaRPr lang="en-US" dirty="0"/>
          </a:p>
          <a:p>
            <a:r>
              <a:rPr lang="en-US" dirty="0"/>
              <a:t>What is TCO? This is what we will see in the following sequence.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FDF60FA2-2860-4BD4-B193-0E66BE0F4710}"/>
              </a:ext>
            </a:extLst>
          </p:cNvPr>
          <p:cNvSpPr txBox="1"/>
          <p:nvPr/>
        </p:nvSpPr>
        <p:spPr>
          <a:xfrm>
            <a:off x="187034" y="3897745"/>
            <a:ext cx="4165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Encode Sans Expanded ExtraLight"/>
                <a:ea typeface="+mn-ea"/>
                <a:cs typeface="+mn-cs"/>
              </a:rPr>
              <a:t>Debriefing support</a:t>
            </a:r>
          </a:p>
        </p:txBody>
      </p:sp>
    </p:spTree>
    <p:extLst>
      <p:ext uri="{BB962C8B-B14F-4D97-AF65-F5344CB8AC3E}">
        <p14:creationId xmlns:p14="http://schemas.microsoft.com/office/powerpoint/2010/main" val="385664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Expected duration of this sequence = 35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3EEB8DA8-0F03-1097-5E52-F9D10E2B978D}"/>
              </a:ext>
            </a:extLst>
          </p:cNvPr>
          <p:cNvSpPr txBox="1"/>
          <p:nvPr/>
        </p:nvSpPr>
        <p:spPr>
          <a:xfrm>
            <a:off x="187034" y="3813925"/>
            <a:ext cx="46516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Build together and agree on a TCO reference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Understand the orders of magnitude of the TCO components.</a:t>
            </a:r>
            <a:endParaRPr lang="en-US" sz="1200" dirty="0">
              <a:solidFill>
                <a:prstClr val="black"/>
              </a:solidFill>
              <a:latin typeface="Encode Sans Expanded Extra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Show the difference between the different forms of customer TCO.</a:t>
            </a:r>
          </a:p>
        </p:txBody>
      </p:sp>
    </p:spTree>
    <p:extLst>
      <p:ext uri="{BB962C8B-B14F-4D97-AF65-F5344CB8AC3E}">
        <p14:creationId xmlns:p14="http://schemas.microsoft.com/office/powerpoint/2010/main" val="3595872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Open the conversation window</a:t>
            </a:r>
          </a:p>
          <a:p>
            <a:endParaRPr lang="en-US" dirty="0"/>
          </a:p>
          <a:p>
            <a:r>
              <a:rPr lang="en-US" dirty="0"/>
              <a:t>Trainer asks each participant to give their definition of TCO and what elements they take into consideration for it.</a:t>
            </a:r>
          </a:p>
          <a:p>
            <a:endParaRPr lang="en-US" dirty="0"/>
          </a:p>
          <a:p>
            <a:r>
              <a:rPr lang="en-US" dirty="0"/>
              <a:t>Give participants the opportunity to exchange views.</a:t>
            </a:r>
          </a:p>
          <a:p>
            <a:endParaRPr lang="en-US" dirty="0"/>
          </a:p>
          <a:p>
            <a:r>
              <a:rPr lang="en-US" dirty="0"/>
              <a:t>Duration = 5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2CBF28AB-8414-4BAE-B10A-F40BD4497AF9}"/>
              </a:ext>
            </a:extLst>
          </p:cNvPr>
          <p:cNvSpPr txBox="1"/>
          <p:nvPr/>
        </p:nvSpPr>
        <p:spPr>
          <a:xfrm>
            <a:off x="187034" y="3813925"/>
            <a:ext cx="416560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err="1">
                <a:ln>
                  <a:noFill/>
                </a:ln>
                <a:solidFill>
                  <a:prstClr val="black"/>
                </a:solidFill>
                <a:effectLst/>
                <a:uLnTx/>
                <a:uFillTx/>
                <a:latin typeface="Encode Sans Expanded ExtraLight"/>
                <a:ea typeface="+mn-ea"/>
                <a:cs typeface="+mn-cs"/>
              </a:rPr>
              <a:t>Exercise</a:t>
            </a:r>
            <a:r>
              <a:rPr kumimoji="0" lang="fr-BE" sz="1200" b="0" i="0" u="none" strike="noStrike" kern="1200" cap="none" spc="0" normalizeH="0" baseline="0" noProof="0" dirty="0">
                <a:ln>
                  <a:noFill/>
                </a:ln>
                <a:solidFill>
                  <a:prstClr val="black"/>
                </a:solidFill>
                <a:effectLst/>
                <a:uLnTx/>
                <a:uFillTx/>
                <a:latin typeface="Encode Sans Expanded ExtraLight"/>
                <a:ea typeface="+mn-ea"/>
                <a:cs typeface="+mn-cs"/>
              </a:rPr>
              <a:t> for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Encode Sans Expanded ExtraLight"/>
              </a:rPr>
              <a:t>e</a:t>
            </a: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ach participant to formulate their own definition of TCO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reaching a consensus among the participants on the parameters to be taken into account to calculate a TCO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BE" sz="1200" dirty="0">
              <a:solidFill>
                <a:prstClr val="black"/>
              </a:solidFill>
              <a:latin typeface="Encode Sans Expanded ExtraLight"/>
            </a:endParaRPr>
          </a:p>
          <a:p>
            <a:pPr>
              <a:defRPr/>
            </a:pPr>
            <a:r>
              <a:rPr lang="en-US" sz="1200" dirty="0">
                <a:solidFill>
                  <a:prstClr val="black"/>
                </a:solidFill>
                <a:latin typeface="Encode Sans Expanded ExtraLight"/>
              </a:rPr>
              <a:t>Show</a:t>
            </a: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 that some people will easily forget the parameters to be taken into account and that this can influence the final decision.</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spTree>
    <p:extLst>
      <p:ext uri="{BB962C8B-B14F-4D97-AF65-F5344CB8AC3E}">
        <p14:creationId xmlns:p14="http://schemas.microsoft.com/office/powerpoint/2010/main" val="3668047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concept of TCO encompasses 3 main components: </a:t>
            </a:r>
            <a:endParaRPr lang="fr-BE" dirty="0"/>
          </a:p>
          <a:p>
            <a:pPr marL="228600" indent="-228600">
              <a:buFont typeface="+mj-lt"/>
              <a:buAutoNum type="arabicPeriod"/>
            </a:pPr>
            <a:r>
              <a:rPr lang="fr-BE" dirty="0"/>
              <a:t>The budget (</a:t>
            </a:r>
            <a:r>
              <a:rPr lang="fr-BE" dirty="0" err="1"/>
              <a:t>financial</a:t>
            </a:r>
            <a:r>
              <a:rPr lang="fr-BE" dirty="0"/>
              <a:t> part + services)</a:t>
            </a:r>
          </a:p>
          <a:p>
            <a:pPr marL="228600" indent="-228600">
              <a:buFont typeface="+mj-lt"/>
              <a:buAutoNum type="arabicPeriod"/>
            </a:pPr>
            <a:r>
              <a:rPr lang="fr-BE" dirty="0"/>
              <a:t>Energy </a:t>
            </a:r>
            <a:r>
              <a:rPr lang="fr-BE" dirty="0" err="1"/>
              <a:t>consumption</a:t>
            </a:r>
            <a:r>
              <a:rPr lang="fr-BE" dirty="0"/>
              <a:t> </a:t>
            </a:r>
          </a:p>
          <a:p>
            <a:pPr marL="228600" indent="-228600">
              <a:buFont typeface="+mj-lt"/>
              <a:buAutoNum type="arabicPeriod"/>
            </a:pPr>
            <a:r>
              <a:rPr lang="fr-BE" dirty="0"/>
              <a:t>Taxes (registration </a:t>
            </a:r>
            <a:r>
              <a:rPr lang="fr-BE" dirty="0" err="1"/>
              <a:t>certificate</a:t>
            </a:r>
            <a:r>
              <a:rPr lang="fr-BE" dirty="0"/>
              <a:t>, malus, </a:t>
            </a:r>
            <a:r>
              <a:rPr lang="fr-BE" dirty="0" err="1"/>
              <a:t>Company</a:t>
            </a:r>
            <a:r>
              <a:rPr lang="fr-BE" dirty="0"/>
              <a:t> Car </a:t>
            </a:r>
            <a:r>
              <a:rPr lang="fr-BE" dirty="0" err="1"/>
              <a:t>Tax</a:t>
            </a:r>
            <a:r>
              <a:rPr lang="fr-BE" dirty="0"/>
              <a:t>, impact of </a:t>
            </a:r>
            <a:r>
              <a:rPr lang="fr-BE" dirty="0" err="1"/>
              <a:t>tax</a:t>
            </a:r>
            <a:r>
              <a:rPr lang="fr-BE" dirty="0"/>
              <a:t> « </a:t>
            </a:r>
            <a:r>
              <a:rPr lang="fr-BE" dirty="0" err="1"/>
              <a:t>reinstatement</a:t>
            </a:r>
            <a:r>
              <a:rPr lang="fr-BE" dirty="0"/>
              <a:t> », etc.) – </a:t>
            </a:r>
            <a:br>
              <a:rPr lang="fr-BE" dirty="0"/>
            </a:br>
            <a:r>
              <a:rPr lang="fr-BE" dirty="0">
                <a:solidFill>
                  <a:srgbClr val="FF0000"/>
                </a:solidFill>
              </a:rPr>
              <a:t>Country adaptation</a:t>
            </a:r>
          </a:p>
          <a:p>
            <a:pPr marL="228600" indent="-228600">
              <a:buFont typeface="+mj-lt"/>
              <a:buAutoNum type="arabicPeriod"/>
            </a:pPr>
            <a:endParaRPr lang="fr-BE" dirty="0"/>
          </a:p>
          <a:p>
            <a:pPr marL="228600" indent="-228600">
              <a:buFont typeface="+mj-lt"/>
              <a:buAutoNum type="arabicPeriod"/>
            </a:pPr>
            <a:endParaRPr lang="fr-BE" dirty="0"/>
          </a:p>
          <a:p>
            <a:r>
              <a:rPr lang="en-US" dirty="0"/>
              <a:t>What is the weight of these different components in the TCO structure? Let's look at this through a concrete case…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7064D30E-C063-4E5C-BAD8-1E5AFF5144D5}"/>
              </a:ext>
            </a:extLst>
          </p:cNvPr>
          <p:cNvSpPr txBox="1"/>
          <p:nvPr/>
        </p:nvSpPr>
        <p:spPr>
          <a:xfrm>
            <a:off x="187034" y="3897745"/>
            <a:ext cx="46516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Introduce an initial simplified view to show the difference between an operational leasing rent and a TCO.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This will be discussed in more detail during the session.</a:t>
            </a:r>
            <a:endParaRPr kumimoji="0" lang="fr-BE"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pic>
        <p:nvPicPr>
          <p:cNvPr id="7" name="Picture 2" descr="Drapeaux Monde Banque d'images et photos libres de droit - iStock">
            <a:extLst>
              <a:ext uri="{FF2B5EF4-FFF2-40B4-BE49-F238E27FC236}">
                <a16:creationId xmlns:a16="http://schemas.microsoft.com/office/drawing/2014/main" id="{E654E2CC-9959-2FC0-7310-6AD69143E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932" y="2100532"/>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266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Based on a concrete example, the trainer asks each participant to evaluate the monthly TCO of this vehicle.</a:t>
            </a:r>
            <a:endParaRPr lang="fr-BE" dirty="0"/>
          </a:p>
          <a:p>
            <a:endParaRPr lang="fr-BE" dirty="0"/>
          </a:p>
          <a:p>
            <a:r>
              <a:rPr lang="en-US" dirty="0"/>
              <a:t>Example Peugeot France - adaptation of brand and country</a:t>
            </a:r>
            <a:endParaRPr lang="fr-BE" dirty="0"/>
          </a:p>
          <a:p>
            <a:endParaRPr lang="fr-BE" dirty="0"/>
          </a:p>
          <a:p>
            <a:endParaRPr kumimoji="0" lang="fr-BE" sz="1200" b="0" i="0" u="none" strike="noStrike" kern="1200" cap="none" spc="0" normalizeH="0" baseline="0" noProof="0" dirty="0">
              <a:ln>
                <a:noFill/>
              </a:ln>
              <a:solidFill>
                <a:srgbClr val="272B35"/>
              </a:solidFill>
              <a:effectLst/>
              <a:uLnTx/>
              <a:uFillTx/>
              <a:latin typeface="Encode Sans ExpandedLight"/>
              <a:ea typeface="+mn-ea"/>
              <a:cs typeface="+mn-cs"/>
            </a:endParaRPr>
          </a:p>
          <a:p>
            <a:endParaRPr lang="fr-BE" dirty="0">
              <a:solidFill>
                <a:srgbClr val="272B35"/>
              </a:solidFill>
              <a:latin typeface="Encode Sans ExpandedLight"/>
            </a:endParaRPr>
          </a:p>
          <a:p>
            <a:r>
              <a:rPr kumimoji="0" lang="en-US" sz="1200" b="0" i="0" u="none" strike="noStrike" kern="1200" cap="none" spc="0" normalizeH="0" baseline="0" noProof="0" dirty="0" err="1">
                <a:ln>
                  <a:noFill/>
                </a:ln>
                <a:solidFill>
                  <a:srgbClr val="FF0000"/>
                </a:solidFill>
                <a:effectLst/>
                <a:uLnTx/>
                <a:uFillTx/>
                <a:latin typeface="Encode Sans ExpandedLight"/>
                <a:ea typeface="+mn-ea"/>
                <a:cs typeface="+mn-cs"/>
              </a:rPr>
              <a:t>Stellantis</a:t>
            </a:r>
            <a:r>
              <a:rPr kumimoji="0" lang="en-US" sz="1200" b="0" i="0" u="none" strike="noStrike" kern="1200" cap="none" spc="0" normalizeH="0" baseline="0" noProof="0" dirty="0">
                <a:ln>
                  <a:noFill/>
                </a:ln>
                <a:solidFill>
                  <a:srgbClr val="FF0000"/>
                </a:solidFill>
                <a:effectLst/>
                <a:uLnTx/>
                <a:uFillTx/>
                <a:latin typeface="Encode Sans ExpandedLight"/>
                <a:ea typeface="+mn-ea"/>
                <a:cs typeface="+mn-cs"/>
              </a:rPr>
              <a:t>: provide 1 representative vehicle from the Citroën, DS, Opel, Fiat and Jeep brands.</a:t>
            </a:r>
            <a:endParaRPr kumimoji="0" lang="fr-BE" sz="1200" b="0" i="0" u="none" strike="noStrike" kern="1200" cap="none" spc="0" normalizeH="0" baseline="0" noProof="0" dirty="0">
              <a:ln>
                <a:noFill/>
              </a:ln>
              <a:solidFill>
                <a:srgbClr val="FF0000"/>
              </a:solidFill>
              <a:effectLst/>
              <a:uLnTx/>
              <a:uFillTx/>
              <a:latin typeface="Encode Sans ExpandedLight"/>
              <a:ea typeface="+mn-ea"/>
              <a:cs typeface="+mn-cs"/>
            </a:endParaRPr>
          </a:p>
          <a:p>
            <a:endParaRPr kumimoji="0" lang="fr-BE" sz="1200" b="0" i="0" u="none" strike="noStrike" kern="1200" cap="none" spc="0" normalizeH="0" baseline="0" noProof="0" dirty="0">
              <a:ln>
                <a:noFill/>
              </a:ln>
              <a:solidFill>
                <a:srgbClr val="FF0000"/>
              </a:solidFill>
              <a:effectLst/>
              <a:uLnTx/>
              <a:uFillTx/>
              <a:latin typeface="Encode Sans ExpandedLight"/>
              <a:ea typeface="+mn-ea"/>
              <a:cs typeface="+mn-cs"/>
            </a:endParaRPr>
          </a:p>
          <a:p>
            <a:r>
              <a:rPr kumimoji="0" lang="en-US" sz="1200" b="0" i="0" u="none" strike="noStrike" kern="1200" cap="none" spc="0" normalizeH="0" baseline="0" noProof="0" dirty="0">
                <a:ln>
                  <a:noFill/>
                </a:ln>
                <a:solidFill>
                  <a:srgbClr val="FF0000"/>
                </a:solidFill>
                <a:effectLst/>
                <a:uLnTx/>
                <a:uFillTx/>
                <a:latin typeface="Encode Sans ExpandedLight"/>
                <a:ea typeface="+mn-ea"/>
                <a:cs typeface="+mn-cs"/>
              </a:rPr>
              <a:t>F2ML: provide a leased vehicle rent price for the selected vehicles, with the detailed composition of the rent item by item.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9CD49BF8-D348-47A3-B959-EDEE8E01E453}"/>
              </a:ext>
            </a:extLst>
          </p:cNvPr>
          <p:cNvSpPr txBox="1"/>
          <p:nvPr/>
        </p:nvSpPr>
        <p:spPr>
          <a:xfrm>
            <a:off x="131618" y="3791065"/>
            <a:ext cx="4674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Exercise to put the TCO budget orders of magnitude into context.</a:t>
            </a:r>
            <a:endParaRPr kumimoji="0" lang="fr-FR"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pic>
        <p:nvPicPr>
          <p:cNvPr id="6" name="Picture 2" descr="Stellantis dévoile un florilège de slogans pour ses marques">
            <a:extLst>
              <a:ext uri="{FF2B5EF4-FFF2-40B4-BE49-F238E27FC236}">
                <a16:creationId xmlns:a16="http://schemas.microsoft.com/office/drawing/2014/main" id="{AEA9F5B6-D1A6-563A-7C99-08A259CEF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025" y="2206610"/>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2" descr="Drapeaux Monde Banque d'images et photos libres de droit - iStock">
            <a:extLst>
              <a:ext uri="{FF2B5EF4-FFF2-40B4-BE49-F238E27FC236}">
                <a16:creationId xmlns:a16="http://schemas.microsoft.com/office/drawing/2014/main" id="{4491D1B1-5D5D-2364-0C0F-46CEBC29E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405" y="2181189"/>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276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Activity: ask respectively the participant who put the lowest, then the middle, then the highest monthly amount to explain their reasoning.</a:t>
            </a:r>
            <a:endParaRPr lang="fr-BE" dirty="0"/>
          </a:p>
          <a:p>
            <a:endParaRPr lang="fr-BE" dirty="0"/>
          </a:p>
          <a:p>
            <a:r>
              <a:rPr lang="en-US" dirty="0"/>
              <a:t>Average financial rent in operational leasing 	</a:t>
            </a:r>
          </a:p>
          <a:p>
            <a:endParaRPr lang="en-US" dirty="0"/>
          </a:p>
          <a:p>
            <a:r>
              <a:rPr lang="en-US" dirty="0"/>
              <a:t>		                     €482/month</a:t>
            </a:r>
          </a:p>
          <a:p>
            <a:r>
              <a:rPr lang="en-US" dirty="0"/>
              <a:t>Services</a:t>
            </a:r>
            <a:endParaRPr lang="fr-BE" dirty="0"/>
          </a:p>
          <a:p>
            <a:endParaRPr lang="fr-BE" dirty="0"/>
          </a:p>
          <a:p>
            <a:r>
              <a:rPr lang="fr-BE" dirty="0"/>
              <a:t>SMR			30 €</a:t>
            </a:r>
          </a:p>
          <a:p>
            <a:r>
              <a:rPr lang="fr-BE" dirty="0" err="1"/>
              <a:t>Tyres</a:t>
            </a:r>
            <a:r>
              <a:rPr lang="fr-BE" dirty="0"/>
              <a:t>			20 €</a:t>
            </a:r>
          </a:p>
          <a:p>
            <a:r>
              <a:rPr lang="fr-BE" dirty="0"/>
              <a:t>Financial </a:t>
            </a:r>
            <a:r>
              <a:rPr lang="fr-BE" dirty="0" err="1"/>
              <a:t>loss</a:t>
            </a:r>
            <a:r>
              <a:rPr lang="fr-BE" dirty="0"/>
              <a:t>		10 €</a:t>
            </a:r>
          </a:p>
          <a:p>
            <a:r>
              <a:rPr lang="fr-BE" dirty="0" err="1"/>
              <a:t>Liability</a:t>
            </a:r>
            <a:r>
              <a:rPr lang="fr-BE" dirty="0"/>
              <a:t> </a:t>
            </a:r>
            <a:r>
              <a:rPr lang="fr-BE" dirty="0" err="1"/>
              <a:t>insurance</a:t>
            </a:r>
            <a:r>
              <a:rPr lang="fr-BE" dirty="0"/>
              <a:t>+ Damage Cover	80 €</a:t>
            </a:r>
          </a:p>
          <a:p>
            <a:r>
              <a:rPr lang="fr-BE" dirty="0" err="1"/>
              <a:t>Other</a:t>
            </a:r>
            <a:r>
              <a:rPr lang="fr-BE" dirty="0"/>
              <a:t> services		10 €</a:t>
            </a:r>
          </a:p>
          <a:p>
            <a:endParaRPr lang="fr-BE" dirty="0"/>
          </a:p>
          <a:p>
            <a:r>
              <a:rPr lang="fr-BE" dirty="0" err="1"/>
              <a:t>Certificate</a:t>
            </a:r>
            <a:r>
              <a:rPr lang="fr-BE" dirty="0"/>
              <a:t> of registration	12 €</a:t>
            </a:r>
          </a:p>
          <a:p>
            <a:r>
              <a:rPr lang="fr-BE" dirty="0"/>
              <a:t>Usage taxes (for </a:t>
            </a:r>
            <a:r>
              <a:rPr lang="fr-BE" dirty="0" err="1"/>
              <a:t>companies</a:t>
            </a:r>
            <a:r>
              <a:rPr lang="fr-BE" dirty="0"/>
              <a:t>)	24€</a:t>
            </a:r>
          </a:p>
          <a:p>
            <a:r>
              <a:rPr lang="en-US" dirty="0"/>
              <a:t>CIT impact on tax “reinstatement”</a:t>
            </a:r>
            <a:r>
              <a:rPr lang="fr-BE" dirty="0"/>
              <a:t>	</a:t>
            </a:r>
            <a:r>
              <a:rPr lang="fr-BE" u="sng" dirty="0"/>
              <a:t>84 €</a:t>
            </a:r>
          </a:p>
          <a:p>
            <a:endParaRPr lang="en-US" dirty="0"/>
          </a:p>
          <a:p>
            <a:r>
              <a:rPr lang="fr-BE" dirty="0"/>
              <a:t>= </a:t>
            </a:r>
            <a:r>
              <a:rPr lang="fr-BE" dirty="0" err="1"/>
              <a:t>Cost</a:t>
            </a:r>
            <a:r>
              <a:rPr lang="fr-BE" dirty="0"/>
              <a:t> of </a:t>
            </a:r>
            <a:r>
              <a:rPr lang="fr-BE" dirty="0" err="1"/>
              <a:t>ownership</a:t>
            </a:r>
            <a:r>
              <a:rPr lang="fr-BE" dirty="0"/>
              <a:t>		752 €</a:t>
            </a:r>
          </a:p>
          <a:p>
            <a:endParaRPr lang="fr-BE" dirty="0"/>
          </a:p>
          <a:p>
            <a:r>
              <a:rPr lang="fr-BE" dirty="0"/>
              <a:t>Example France - Country adaptation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61C4EF47-76FF-91C5-2166-C00B1BA7F6E6}"/>
              </a:ext>
            </a:extLst>
          </p:cNvPr>
          <p:cNvSpPr txBox="1"/>
          <p:nvPr/>
        </p:nvSpPr>
        <p:spPr>
          <a:xfrm>
            <a:off x="131618" y="3791065"/>
            <a:ext cx="4674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Exercise to put the TCO budget orders of magnitude into context.</a:t>
            </a:r>
            <a:endParaRPr kumimoji="0" lang="fr-FR"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pic>
        <p:nvPicPr>
          <p:cNvPr id="6" name="Picture 2" descr="Stellantis dévoile un florilège de slogans pour ses marques">
            <a:extLst>
              <a:ext uri="{FF2B5EF4-FFF2-40B4-BE49-F238E27FC236}">
                <a16:creationId xmlns:a16="http://schemas.microsoft.com/office/drawing/2014/main" id="{10B62C85-69E1-68BA-4DF6-BD6194EE6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313" y="5084224"/>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2" descr="Drapeaux Monde Banque d'images et photos libres de droit - iStock">
            <a:extLst>
              <a:ext uri="{FF2B5EF4-FFF2-40B4-BE49-F238E27FC236}">
                <a16:creationId xmlns:a16="http://schemas.microsoft.com/office/drawing/2014/main" id="{128DFA93-BDF5-664D-332D-22E85A30F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693" y="5058803"/>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11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6098F-9581-451E-860E-94D5B0040B18}" type="slidenum">
              <a:rPr kumimoji="0" lang="fr-FR" altLang="en-US"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altLang="en-US"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6" name="Slide Image Placeholder 5">
            <a:extLst>
              <a:ext uri="{FF2B5EF4-FFF2-40B4-BE49-F238E27FC236}">
                <a16:creationId xmlns:a16="http://schemas.microsoft.com/office/drawing/2014/main" id="{0E442A27-3F7E-4457-9D53-457EAB6D8486}"/>
              </a:ext>
            </a:extLst>
          </p:cNvPr>
          <p:cNvSpPr>
            <a:spLocks noGrp="1" noRot="1" noChangeAspect="1"/>
          </p:cNvSpPr>
          <p:nvPr>
            <p:ph type="sldImg"/>
          </p:nvPr>
        </p:nvSpPr>
        <p:spPr>
          <a:xfrm>
            <a:off x="123825" y="473075"/>
            <a:ext cx="4816475" cy="2709863"/>
          </a:xfrm>
        </p:spPr>
      </p:sp>
      <p:sp>
        <p:nvSpPr>
          <p:cNvPr id="7" name="Notes Placeholder 6">
            <a:extLst>
              <a:ext uri="{FF2B5EF4-FFF2-40B4-BE49-F238E27FC236}">
                <a16:creationId xmlns:a16="http://schemas.microsoft.com/office/drawing/2014/main" id="{4524B001-11E7-47F3-B85D-69278D8CA173}"/>
              </a:ext>
            </a:extLst>
          </p:cNvPr>
          <p:cNvSpPr>
            <a:spLocks noGrp="1"/>
          </p:cNvSpPr>
          <p:nvPr>
            <p:ph type="body" idx="1"/>
          </p:nvPr>
        </p:nvSpPr>
        <p:spPr/>
        <p:txBody>
          <a:bodyPr/>
          <a:lstStyle/>
          <a:p>
            <a:r>
              <a:rPr lang="en-US" dirty="0"/>
              <a:t>TCO, </a:t>
            </a:r>
            <a:r>
              <a:rPr lang="en-US" b="1" dirty="0"/>
              <a:t>Total Cost of Ownership</a:t>
            </a:r>
            <a:r>
              <a:rPr lang="en-US" dirty="0"/>
              <a:t>, is the best way to calculate the cost of a vehicle accurately: it takes into account all the criteria that the customer has to pay for during the life of the vehicle.</a:t>
            </a:r>
          </a:p>
          <a:p>
            <a:r>
              <a:rPr lang="en-US" dirty="0"/>
              <a:t>It is therefore the most realistic way for your customer to approach the real cost of their vehicle.</a:t>
            </a:r>
          </a:p>
          <a:p>
            <a:endParaRPr lang="en-US" dirty="0"/>
          </a:p>
          <a:p>
            <a:r>
              <a:rPr lang="en-US" dirty="0"/>
              <a:t>The total cost of ownership should not be confused with the total cost of use, which covers only the costs associated with the use of the vehicle.</a:t>
            </a:r>
          </a:p>
          <a:p>
            <a:endParaRPr lang="en-US" dirty="0"/>
          </a:p>
          <a:p>
            <a:r>
              <a:rPr lang="en-US" dirty="0"/>
              <a:t>The acquisition costs represent what the customer has to pay to be able to use the vehicle. We speak of acquisition in the broad sense, whether it is cash (not in use) or financed (leasing or credit).</a:t>
            </a:r>
          </a:p>
          <a:p>
            <a:endParaRPr lang="en-US" dirty="0"/>
          </a:p>
          <a:p>
            <a:r>
              <a:rPr lang="en-US" dirty="0"/>
              <a:t>The TCO approach therefore takes both the purchase costs and the usage costs into account.</a:t>
            </a:r>
          </a:p>
          <a:p>
            <a:endParaRPr lang="en-US" dirty="0"/>
          </a:p>
          <a:p>
            <a:r>
              <a:rPr lang="en-US" dirty="0"/>
              <a:t>Acquisition cost = Purchase cost - Resale value</a:t>
            </a:r>
          </a:p>
          <a:p>
            <a:endParaRPr lang="fr-FR" dirty="0"/>
          </a:p>
          <a:p>
            <a:r>
              <a:rPr lang="fr-FR" dirty="0">
                <a:solidFill>
                  <a:srgbClr val="FF0000"/>
                </a:solidFill>
              </a:rPr>
              <a:t>Brand adaptation</a:t>
            </a:r>
          </a:p>
          <a:p>
            <a:endParaRPr lang="en-US" dirty="0"/>
          </a:p>
        </p:txBody>
      </p:sp>
      <p:sp>
        <p:nvSpPr>
          <p:cNvPr id="5" name="TextBox 4">
            <a:extLst>
              <a:ext uri="{FF2B5EF4-FFF2-40B4-BE49-F238E27FC236}">
                <a16:creationId xmlns:a16="http://schemas.microsoft.com/office/drawing/2014/main" id="{02406796-79CF-49E5-9AC5-223C4FB139AA}"/>
              </a:ext>
            </a:extLst>
          </p:cNvPr>
          <p:cNvSpPr txBox="1"/>
          <p:nvPr/>
        </p:nvSpPr>
        <p:spPr>
          <a:xfrm>
            <a:off x="187034" y="3897745"/>
            <a:ext cx="4165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Encode Sans Expanded ExtraLight"/>
                <a:ea typeface="+mn-ea"/>
                <a:cs typeface="+mn-cs"/>
              </a:rPr>
              <a:t>Debriefing support</a:t>
            </a:r>
            <a:endPar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pic>
        <p:nvPicPr>
          <p:cNvPr id="8" name="Picture 2" descr="Stellantis dévoile un florilège de slogans pour ses marques">
            <a:extLst>
              <a:ext uri="{FF2B5EF4-FFF2-40B4-BE49-F238E27FC236}">
                <a16:creationId xmlns:a16="http://schemas.microsoft.com/office/drawing/2014/main" id="{DEC7A8F9-4366-EDC7-202E-807E0C9B8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764" y="5327303"/>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215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TCO is much more than the purchase cost of the vehicle or the leased vehicle with services.</a:t>
            </a:r>
          </a:p>
          <a:p>
            <a:endParaRPr lang="en-US" dirty="0"/>
          </a:p>
          <a:p>
            <a:r>
              <a:rPr lang="en-US" dirty="0"/>
              <a:t>Some very mature customers go even further in calculating the TCO by integrating certain little-known cost elements or by adapting the calculation parameters according to the actual consumption observed.</a:t>
            </a:r>
          </a:p>
          <a:p>
            <a:r>
              <a:rPr lang="en-US" dirty="0"/>
              <a:t>Example France: employer's contribution on BIK, tax savings.</a:t>
            </a:r>
            <a:endParaRPr lang="fr-BE" dirty="0"/>
          </a:p>
          <a:p>
            <a:endParaRPr lang="en-US" dirty="0"/>
          </a:p>
          <a:p>
            <a:r>
              <a:rPr lang="en-US" dirty="0">
                <a:solidFill>
                  <a:srgbClr val="FF0000"/>
                </a:solidFill>
              </a:rPr>
              <a:t>Country and brand adaptation</a:t>
            </a:r>
          </a:p>
        </p:txBody>
      </p:sp>
      <p:sp>
        <p:nvSpPr>
          <p:cNvPr id="4" name="Slide Number Placeholder 3"/>
          <p:cNvSpPr>
            <a:spLocks noGrp="1"/>
          </p:cNvSpPr>
          <p:nvPr>
            <p:ph type="sldNum" sz="quarter" idx="5"/>
          </p:nvPr>
        </p:nvSpPr>
        <p:spPr/>
        <p:txBody>
          <a:bodyPr/>
          <a:lstStyle/>
          <a:p>
            <a:fld id="{DA46B207-691D-4EE2-B9CC-9F376BF0DE64}" type="slidenum">
              <a:rPr lang="fr-FR" smtClean="0"/>
              <a:t>18</a:t>
            </a:fld>
            <a:endParaRPr lang="fr-FR"/>
          </a:p>
        </p:txBody>
      </p:sp>
      <p:sp>
        <p:nvSpPr>
          <p:cNvPr id="5" name="TextBox 4">
            <a:extLst>
              <a:ext uri="{FF2B5EF4-FFF2-40B4-BE49-F238E27FC236}">
                <a16:creationId xmlns:a16="http://schemas.microsoft.com/office/drawing/2014/main" id="{FE740A51-23D8-4D3A-9F0F-72349A25FEAF}"/>
              </a:ext>
            </a:extLst>
          </p:cNvPr>
          <p:cNvSpPr txBox="1"/>
          <p:nvPr/>
        </p:nvSpPr>
        <p:spPr>
          <a:xfrm>
            <a:off x="187034" y="3897745"/>
            <a:ext cx="4165600" cy="276999"/>
          </a:xfrm>
          <a:prstGeom prst="rect">
            <a:avLst/>
          </a:prstGeom>
          <a:noFill/>
        </p:spPr>
        <p:txBody>
          <a:bodyPr wrap="square" rtlCol="0">
            <a:spAutoFit/>
          </a:bodyPr>
          <a:lstStyle/>
          <a:p>
            <a:r>
              <a:rPr lang="fr-BE" sz="1200" dirty="0"/>
              <a:t>Debriefing support</a:t>
            </a:r>
          </a:p>
        </p:txBody>
      </p:sp>
      <p:pic>
        <p:nvPicPr>
          <p:cNvPr id="6" name="Picture 2" descr="Stellantis dévoile un florilège de slogans pour ses marques">
            <a:extLst>
              <a:ext uri="{FF2B5EF4-FFF2-40B4-BE49-F238E27FC236}">
                <a16:creationId xmlns:a16="http://schemas.microsoft.com/office/drawing/2014/main" id="{BA295280-7034-17BA-8DA2-5CC6657A9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157" y="345442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2" descr="Drapeaux Monde Banque d'images et photos libres de droit - iStock">
            <a:extLst>
              <a:ext uri="{FF2B5EF4-FFF2-40B4-BE49-F238E27FC236}">
                <a16:creationId xmlns:a16="http://schemas.microsoft.com/office/drawing/2014/main" id="{3FF5E8BB-3273-AD8E-D08E-B89D81276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594" y="3429000"/>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51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3825" y="473075"/>
            <a:ext cx="4816475" cy="2709863"/>
          </a:xfrm>
        </p:spPr>
      </p:sp>
      <p:sp>
        <p:nvSpPr>
          <p:cNvPr id="3" name="Tijdelijke aanduiding voor notities 2"/>
          <p:cNvSpPr>
            <a:spLocks noGrp="1"/>
          </p:cNvSpPr>
          <p:nvPr>
            <p:ph type="body" idx="1"/>
          </p:nvPr>
        </p:nvSpPr>
        <p:spPr/>
        <p:txBody>
          <a:bodyPr/>
          <a:lstStyle/>
          <a:p>
            <a:r>
              <a:rPr lang="en-US" noProof="0" dirty="0"/>
              <a:t>Exercise to be carried out in two stages:</a:t>
            </a:r>
          </a:p>
          <a:p>
            <a:endParaRPr lang="en-US" noProof="0" dirty="0"/>
          </a:p>
          <a:p>
            <a:r>
              <a:rPr lang="en-US" noProof="0" dirty="0"/>
              <a:t>-In the first stage, based on the structure of the previous page, the trainer asks the participants to match the % displayed to the different components of the TCO (the car insurance item is included in the services component).</a:t>
            </a:r>
          </a:p>
          <a:p>
            <a:endParaRPr lang="en-US" noProof="0" dirty="0"/>
          </a:p>
          <a:p>
            <a:r>
              <a:rPr lang="en-US" noProof="0" dirty="0"/>
              <a:t>-In a second step, the trainer asks, for the main TCO components, how to reduce them.</a:t>
            </a:r>
          </a:p>
          <a:p>
            <a:r>
              <a:rPr lang="en-US" noProof="0" dirty="0"/>
              <a:t>E.g.: </a:t>
            </a:r>
          </a:p>
          <a:p>
            <a:r>
              <a:rPr lang="en-US" dirty="0"/>
              <a:t>-F</a:t>
            </a:r>
            <a:r>
              <a:rPr lang="en-US" noProof="0" dirty="0" err="1"/>
              <a:t>inancial</a:t>
            </a:r>
            <a:r>
              <a:rPr lang="en-US" noProof="0" dirty="0"/>
              <a:t> rent: discount, rate, RV, duration, </a:t>
            </a:r>
            <a:r>
              <a:rPr lang="en-US" dirty="0"/>
              <a:t>deposit</a:t>
            </a:r>
            <a:r>
              <a:rPr lang="en-US" noProof="0" dirty="0"/>
              <a:t>...</a:t>
            </a:r>
          </a:p>
          <a:p>
            <a:r>
              <a:rPr lang="fr-FR" noProof="0" dirty="0"/>
              <a:t>-Services: </a:t>
            </a:r>
          </a:p>
          <a:p>
            <a:pPr marL="171450" indent="-171450">
              <a:buFont typeface="Arial" panose="020B0604020202020204" pitchFamily="34" charset="0"/>
              <a:buChar char="•"/>
            </a:pPr>
            <a:r>
              <a:rPr lang="en-US" noProof="0" dirty="0"/>
              <a:t>with or without winter </a:t>
            </a:r>
            <a:r>
              <a:rPr lang="en-US" noProof="0" dirty="0" err="1"/>
              <a:t>tyres</a:t>
            </a:r>
            <a:endParaRPr lang="en-US" noProof="0" dirty="0"/>
          </a:p>
          <a:p>
            <a:pPr marL="171450" indent="-171450">
              <a:buFont typeface="Arial" panose="020B0604020202020204" pitchFamily="34" charset="0"/>
              <a:buChar char="•"/>
            </a:pPr>
            <a:r>
              <a:rPr lang="en-US" noProof="0" dirty="0"/>
              <a:t>Maintenance: reduce mileage to avoid costly maintenance intervals</a:t>
            </a:r>
          </a:p>
          <a:p>
            <a:pPr marL="171450" indent="-171450">
              <a:buFont typeface="Arial" panose="020B0604020202020204" pitchFamily="34" charset="0"/>
              <a:buChar char="•"/>
            </a:pPr>
            <a:r>
              <a:rPr lang="en-US" noProof="0" dirty="0"/>
              <a:t>Car Insurance: increase the deductible level to reduce the premium</a:t>
            </a:r>
            <a:endParaRPr lang="fr-FR" noProof="0" dirty="0"/>
          </a:p>
          <a:p>
            <a:endParaRPr lang="fr-FR" noProof="0" dirty="0"/>
          </a:p>
          <a:p>
            <a:r>
              <a:rPr lang="en-US" noProof="0" dirty="0"/>
              <a:t>Message: to get a significant effect, focus on the main items.</a:t>
            </a:r>
          </a:p>
          <a:p>
            <a:endParaRPr lang="en-US" noProof="0" dirty="0"/>
          </a:p>
          <a:p>
            <a:r>
              <a:rPr lang="en-US" noProof="0" dirty="0"/>
              <a:t>Debriefing: see next slide.</a:t>
            </a:r>
          </a:p>
          <a:p>
            <a:endParaRPr lang="fr-FR" dirty="0"/>
          </a:p>
          <a:p>
            <a:r>
              <a:rPr lang="fr-FR" noProof="0" dirty="0">
                <a:solidFill>
                  <a:srgbClr val="FF0000"/>
                </a:solidFill>
              </a:rPr>
              <a:t>Country and brand adaptation</a:t>
            </a:r>
          </a:p>
        </p:txBody>
      </p:sp>
      <p:sp>
        <p:nvSpPr>
          <p:cNvPr id="4" name="Tijdelijke aanduiding voor dianummer 3"/>
          <p:cNvSpPr>
            <a:spLocks noGrp="1"/>
          </p:cNvSpPr>
          <p:nvPr>
            <p:ph type="sldNum" sz="quarter" idx="5"/>
          </p:nvPr>
        </p:nvSpPr>
        <p:spPr/>
        <p:txBody>
          <a:bodyPr/>
          <a:lstStyle/>
          <a:p>
            <a:fld id="{C6223C66-1F38-5D4F-AE3A-601104E7119C}" type="slidenum">
              <a:rPr lang="nl-BE" smtClean="0"/>
              <a:t>19</a:t>
            </a:fld>
            <a:endParaRPr lang="nl-BE"/>
          </a:p>
        </p:txBody>
      </p:sp>
      <p:sp>
        <p:nvSpPr>
          <p:cNvPr id="5" name="TextBox 4">
            <a:extLst>
              <a:ext uri="{FF2B5EF4-FFF2-40B4-BE49-F238E27FC236}">
                <a16:creationId xmlns:a16="http://schemas.microsoft.com/office/drawing/2014/main" id="{38135F52-62B1-4CB0-A1C7-284F31346191}"/>
              </a:ext>
            </a:extLst>
          </p:cNvPr>
          <p:cNvSpPr txBox="1"/>
          <p:nvPr/>
        </p:nvSpPr>
        <p:spPr>
          <a:xfrm>
            <a:off x="123825" y="3775825"/>
            <a:ext cx="4605946" cy="276999"/>
          </a:xfrm>
          <a:prstGeom prst="rect">
            <a:avLst/>
          </a:prstGeom>
          <a:noFill/>
        </p:spPr>
        <p:txBody>
          <a:bodyPr wrap="square" rtlCol="0">
            <a:spAutoFit/>
          </a:bodyPr>
          <a:lstStyle/>
          <a:p>
            <a:r>
              <a:rPr lang="en-US" sz="1200" dirty="0"/>
              <a:t>Embedding exercise of the most important TCO items.</a:t>
            </a:r>
          </a:p>
        </p:txBody>
      </p:sp>
    </p:spTree>
    <p:extLst>
      <p:ext uri="{BB962C8B-B14F-4D97-AF65-F5344CB8AC3E}">
        <p14:creationId xmlns:p14="http://schemas.microsoft.com/office/powerpoint/2010/main" val="407471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89E8C72A-35BC-E026-C223-53649D495E7F}"/>
              </a:ext>
            </a:extLst>
          </p:cNvPr>
          <p:cNvSpPr txBox="1"/>
          <p:nvPr/>
        </p:nvSpPr>
        <p:spPr>
          <a:xfrm>
            <a:off x="205740" y="3863340"/>
            <a:ext cx="4221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Introduce participants to the objectives of the session.</a:t>
            </a:r>
          </a:p>
        </p:txBody>
      </p:sp>
    </p:spTree>
    <p:extLst>
      <p:ext uri="{BB962C8B-B14F-4D97-AF65-F5344CB8AC3E}">
        <p14:creationId xmlns:p14="http://schemas.microsoft.com/office/powerpoint/2010/main" val="2632232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financial rent item represents about 50% of the TCO. Playing with parameters such as the discount or the interest rate will only have a very limited impact (see examples of figures in Chapter 4) and will have the effect of reducing your margins.</a:t>
            </a:r>
          </a:p>
          <a:p>
            <a:endParaRPr lang="en-US" dirty="0"/>
          </a:p>
          <a:p>
            <a:r>
              <a:rPr lang="en-US" dirty="0"/>
              <a:t>Fuel and taxes alone account for almost 1/3 of the TCO of an ICE vehicle.</a:t>
            </a:r>
          </a:p>
          <a:p>
            <a:endParaRPr lang="en-US" dirty="0"/>
          </a:p>
          <a:p>
            <a:r>
              <a:rPr lang="en-US" dirty="0"/>
              <a:t>Raising the customer awareness of the potential savings that can be made on these two items thanks to alternative engines (LEV) will enable you to position yourself as a sales adviser who provides solutions. </a:t>
            </a:r>
            <a:r>
              <a:rPr lang="en-US" i="1" dirty="0"/>
              <a:t>(more details on the TCO of LEVs in the VCT "How to sell LEVs")</a:t>
            </a:r>
          </a:p>
          <a:p>
            <a:endParaRPr lang="en-US" dirty="0"/>
          </a:p>
          <a:p>
            <a:endParaRPr lang="en-US" dirty="0"/>
          </a:p>
          <a:p>
            <a:r>
              <a:rPr lang="en-US" dirty="0"/>
              <a:t>The more you move upmarket, the more the weight of .taxes will weigh on the TCO structure</a:t>
            </a:r>
          </a:p>
        </p:txBody>
      </p:sp>
      <p:sp>
        <p:nvSpPr>
          <p:cNvPr id="4" name="Slide Number Placeholder 3"/>
          <p:cNvSpPr>
            <a:spLocks noGrp="1"/>
          </p:cNvSpPr>
          <p:nvPr>
            <p:ph type="sldNum" sz="quarter" idx="5"/>
          </p:nvPr>
        </p:nvSpPr>
        <p:spPr/>
        <p:txBody>
          <a:bodyPr/>
          <a:lstStyle/>
          <a:p>
            <a:fld id="{DA46B207-691D-4EE2-B9CC-9F376BF0DE64}" type="slidenum">
              <a:rPr lang="fr-FR" smtClean="0"/>
              <a:t>20</a:t>
            </a:fld>
            <a:endParaRPr lang="fr-FR"/>
          </a:p>
        </p:txBody>
      </p:sp>
      <p:sp>
        <p:nvSpPr>
          <p:cNvPr id="5" name="TextBox 4">
            <a:extLst>
              <a:ext uri="{FF2B5EF4-FFF2-40B4-BE49-F238E27FC236}">
                <a16:creationId xmlns:a16="http://schemas.microsoft.com/office/drawing/2014/main" id="{0D9C00CA-E3ED-4716-9A14-2E77E4E9E901}"/>
              </a:ext>
            </a:extLst>
          </p:cNvPr>
          <p:cNvSpPr txBox="1"/>
          <p:nvPr/>
        </p:nvSpPr>
        <p:spPr>
          <a:xfrm>
            <a:off x="187034" y="3897745"/>
            <a:ext cx="4605946" cy="276999"/>
          </a:xfrm>
          <a:prstGeom prst="rect">
            <a:avLst/>
          </a:prstGeom>
          <a:noFill/>
        </p:spPr>
        <p:txBody>
          <a:bodyPr wrap="square" rtlCol="0">
            <a:spAutoFit/>
          </a:bodyPr>
          <a:lstStyle/>
          <a:p>
            <a:r>
              <a:rPr lang="fr-BE" sz="1200" dirty="0"/>
              <a:t>Debriefing support</a:t>
            </a:r>
            <a:endParaRPr lang="en-US" sz="1200" dirty="0"/>
          </a:p>
        </p:txBody>
      </p:sp>
    </p:spTree>
    <p:extLst>
      <p:ext uri="{BB962C8B-B14F-4D97-AF65-F5344CB8AC3E}">
        <p14:creationId xmlns:p14="http://schemas.microsoft.com/office/powerpoint/2010/main" val="3600510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actual TCO = “a posteriori” TCO = only known at the end.</a:t>
            </a:r>
          </a:p>
          <a:p>
            <a:r>
              <a:rPr lang="en-US" dirty="0"/>
              <a:t>In practice, we use an "a priori" TCO, which is a predictive value.</a:t>
            </a:r>
          </a:p>
          <a:p>
            <a:endParaRPr lang="en-US" dirty="0"/>
          </a:p>
          <a:p>
            <a:r>
              <a:rPr lang="en-US" dirty="0"/>
              <a:t>The trainer asks the participants to express their views on the elements that can generate differences between the predicted TCO and the actual TCO at the end of the contract.</a:t>
            </a:r>
          </a:p>
          <a:p>
            <a:endParaRPr lang="en-US" dirty="0"/>
          </a:p>
          <a:p>
            <a:r>
              <a:rPr lang="en-US" dirty="0"/>
              <a:t>The trainer launches a digital whiteboard activity.</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21</a:t>
            </a:fld>
            <a:endParaRPr lang="fr-FR"/>
          </a:p>
        </p:txBody>
      </p:sp>
      <p:sp>
        <p:nvSpPr>
          <p:cNvPr id="5" name="TextBox 4">
            <a:extLst>
              <a:ext uri="{FF2B5EF4-FFF2-40B4-BE49-F238E27FC236}">
                <a16:creationId xmlns:a16="http://schemas.microsoft.com/office/drawing/2014/main" id="{9C1D58C3-F36B-45AD-9DEC-14927FA51C62}"/>
              </a:ext>
            </a:extLst>
          </p:cNvPr>
          <p:cNvSpPr txBox="1"/>
          <p:nvPr/>
        </p:nvSpPr>
        <p:spPr>
          <a:xfrm>
            <a:off x="246062" y="3851255"/>
            <a:ext cx="4572000" cy="646331"/>
          </a:xfrm>
          <a:prstGeom prst="rect">
            <a:avLst/>
          </a:prstGeom>
          <a:noFill/>
        </p:spPr>
        <p:txBody>
          <a:bodyPr wrap="square">
            <a:spAutoFit/>
          </a:bodyPr>
          <a:lstStyle/>
          <a:p>
            <a:r>
              <a:rPr lang="en-US" sz="1200" dirty="0"/>
              <a:t>Carry out an exercise to put into context the difference between the forecast TCO (a priori) and the actual TCO, which is only known at the end of the contract.</a:t>
            </a:r>
          </a:p>
        </p:txBody>
      </p:sp>
    </p:spTree>
    <p:extLst>
      <p:ext uri="{BB962C8B-B14F-4D97-AF65-F5344CB8AC3E}">
        <p14:creationId xmlns:p14="http://schemas.microsoft.com/office/powerpoint/2010/main" val="1396302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Get your participants to interact through a digital activity.</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22</a:t>
            </a:fld>
            <a:endParaRPr lang="fr-FR"/>
          </a:p>
        </p:txBody>
      </p:sp>
      <p:sp>
        <p:nvSpPr>
          <p:cNvPr id="5" name="TextBox 4">
            <a:extLst>
              <a:ext uri="{FF2B5EF4-FFF2-40B4-BE49-F238E27FC236}">
                <a16:creationId xmlns:a16="http://schemas.microsoft.com/office/drawing/2014/main" id="{0D3E286C-7EE8-8E46-2408-48DF37A52175}"/>
              </a:ext>
            </a:extLst>
          </p:cNvPr>
          <p:cNvSpPr txBox="1"/>
          <p:nvPr/>
        </p:nvSpPr>
        <p:spPr>
          <a:xfrm>
            <a:off x="246062" y="3851255"/>
            <a:ext cx="4572000" cy="461665"/>
          </a:xfrm>
          <a:prstGeom prst="rect">
            <a:avLst/>
          </a:prstGeom>
          <a:noFill/>
        </p:spPr>
        <p:txBody>
          <a:bodyPr wrap="square">
            <a:spAutoFit/>
          </a:bodyPr>
          <a:lstStyle/>
          <a:p>
            <a:r>
              <a:rPr lang="en-US" sz="1200" dirty="0"/>
              <a:t>Get the participants to react on what can cause deviations during the life of the vehicle.</a:t>
            </a:r>
          </a:p>
        </p:txBody>
      </p:sp>
    </p:spTree>
    <p:extLst>
      <p:ext uri="{BB962C8B-B14F-4D97-AF65-F5344CB8AC3E}">
        <p14:creationId xmlns:p14="http://schemas.microsoft.com/office/powerpoint/2010/main" val="725367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BE" dirty="0"/>
              <a:t>Basis for a debriefing</a:t>
            </a:r>
          </a:p>
          <a:p>
            <a:endParaRPr lang="fr-BE" dirty="0"/>
          </a:p>
          <a:p>
            <a:r>
              <a:rPr lang="fr-BE" dirty="0"/>
              <a:t>3 sources of </a:t>
            </a:r>
            <a:r>
              <a:rPr lang="fr-BE" dirty="0" err="1"/>
              <a:t>deviation</a:t>
            </a:r>
            <a:r>
              <a:rPr lang="fr-BE" dirty="0"/>
              <a:t>:</a:t>
            </a:r>
          </a:p>
          <a:p>
            <a:endParaRPr lang="en-US" dirty="0"/>
          </a:p>
          <a:p>
            <a:r>
              <a:rPr lang="en-US" dirty="0"/>
              <a:t>1) Items not taken into account in the predictive TCO</a:t>
            </a:r>
            <a:endParaRPr lang="fr-BE" dirty="0"/>
          </a:p>
          <a:p>
            <a:r>
              <a:rPr lang="en-US" dirty="0"/>
              <a:t>E.g.: insurance, </a:t>
            </a:r>
            <a:r>
              <a:rPr lang="en-US" dirty="0" err="1"/>
              <a:t>tyres</a:t>
            </a:r>
            <a:r>
              <a:rPr lang="en-US" dirty="0"/>
              <a:t>, VAT, Corporate Income Tax (CIT), impacts on tax “reinstatement” (TR). These are items that the customer will still have to pay for later and that may cause a poor decision at the time of purchase if they are not included.</a:t>
            </a:r>
          </a:p>
          <a:p>
            <a:endParaRPr lang="en-US" dirty="0"/>
          </a:p>
          <a:p>
            <a:r>
              <a:rPr lang="en-US" dirty="0"/>
              <a:t>What does this represent? E.g. France: </a:t>
            </a:r>
          </a:p>
          <a:p>
            <a:r>
              <a:rPr lang="en-US" dirty="0"/>
              <a:t>-Car Insurance = 80€/month </a:t>
            </a:r>
          </a:p>
          <a:p>
            <a:r>
              <a:rPr lang="en-US" dirty="0"/>
              <a:t>-Company Car Tax = 35€/month </a:t>
            </a:r>
          </a:p>
          <a:p>
            <a:r>
              <a:rPr lang="en-US" dirty="0"/>
              <a:t>-CIT on TR = 60€/month</a:t>
            </a:r>
            <a:endParaRPr lang="fr-BE" dirty="0"/>
          </a:p>
          <a:p>
            <a:endParaRPr lang="fr-BE" dirty="0"/>
          </a:p>
          <a:p>
            <a:r>
              <a:rPr lang="fr-BE" dirty="0"/>
              <a:t>2) </a:t>
            </a:r>
            <a:r>
              <a:rPr lang="en-US" dirty="0"/>
              <a:t>Unforeseen events during the course of the contract such as changes in legislation, an increase in energy prices, etc.</a:t>
            </a:r>
          </a:p>
          <a:p>
            <a:endParaRPr lang="fr-BE" dirty="0"/>
          </a:p>
          <a:p>
            <a:r>
              <a:rPr lang="fr-BE" dirty="0"/>
              <a:t>3) </a:t>
            </a:r>
            <a:r>
              <a:rPr lang="en-US" dirty="0"/>
              <a:t>Driver </a:t>
            </a:r>
            <a:r>
              <a:rPr lang="en-US" dirty="0" err="1"/>
              <a:t>behaviour</a:t>
            </a:r>
            <a:r>
              <a:rPr lang="en-US" dirty="0"/>
              <a:t>: this can generate deviations of up to 15% from the predicted TCO.</a:t>
            </a:r>
            <a:endParaRPr lang="fr-BE" dirty="0"/>
          </a:p>
          <a:p>
            <a:endParaRPr lang="fr-BE" dirty="0"/>
          </a:p>
          <a:p>
            <a:r>
              <a:rPr lang="en-US" dirty="0"/>
              <a:t>It is common to have discrepancies between the predicted and the actual, between 80 and 200€/month. Properly managing a vehicle fleet can therefore lead to substantial savings!</a:t>
            </a:r>
            <a:endParaRPr lang="fr-BE" dirty="0"/>
          </a:p>
          <a:p>
            <a:endParaRPr lang="fr-BE"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23</a:t>
            </a:fld>
            <a:endParaRPr lang="fr-FR"/>
          </a:p>
        </p:txBody>
      </p:sp>
      <p:sp>
        <p:nvSpPr>
          <p:cNvPr id="6" name="TextBox 5">
            <a:extLst>
              <a:ext uri="{FF2B5EF4-FFF2-40B4-BE49-F238E27FC236}">
                <a16:creationId xmlns:a16="http://schemas.microsoft.com/office/drawing/2014/main" id="{DBF2C9B6-BF38-4A66-B585-EF3E9F91AF55}"/>
              </a:ext>
            </a:extLst>
          </p:cNvPr>
          <p:cNvSpPr txBox="1"/>
          <p:nvPr/>
        </p:nvSpPr>
        <p:spPr>
          <a:xfrm>
            <a:off x="131618" y="3783445"/>
            <a:ext cx="4165600" cy="276999"/>
          </a:xfrm>
          <a:prstGeom prst="rect">
            <a:avLst/>
          </a:prstGeom>
          <a:noFill/>
        </p:spPr>
        <p:txBody>
          <a:bodyPr wrap="square" rtlCol="0">
            <a:spAutoFit/>
          </a:bodyPr>
          <a:lstStyle/>
          <a:p>
            <a:r>
              <a:rPr lang="fr-BE" sz="1200" dirty="0"/>
              <a:t>Debriefing support</a:t>
            </a:r>
            <a:endParaRPr lang="en-US" sz="1200" dirty="0"/>
          </a:p>
        </p:txBody>
      </p:sp>
    </p:spTree>
    <p:extLst>
      <p:ext uri="{BB962C8B-B14F-4D97-AF65-F5344CB8AC3E}">
        <p14:creationId xmlns:p14="http://schemas.microsoft.com/office/powerpoint/2010/main" val="3816063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To avoid unpleasant surprises and big discrepancies between predictive and actual TCO, it is important to consider the most comprehensive TCO approach possible.</a:t>
            </a:r>
          </a:p>
          <a:p>
            <a:endParaRPr lang="en-US" dirty="0"/>
          </a:p>
          <a:p>
            <a:r>
              <a:rPr lang="en-US" dirty="0"/>
              <a:t>Predictive TCO:</a:t>
            </a:r>
          </a:p>
          <a:p>
            <a:r>
              <a:rPr lang="en-US" dirty="0"/>
              <a:t>Being more expensive in terms of purchase cost or lease rent does not necessarily mean more expensive in terms of TCO.</a:t>
            </a:r>
          </a:p>
          <a:p>
            <a:endParaRPr lang="en-US" dirty="0"/>
          </a:p>
          <a:p>
            <a:r>
              <a:rPr lang="en-US" dirty="0"/>
              <a:t>Actual TCO:</a:t>
            </a:r>
          </a:p>
          <a:p>
            <a:r>
              <a:rPr lang="en-US" dirty="0"/>
              <a:t>Driver </a:t>
            </a:r>
            <a:r>
              <a:rPr lang="en-US" dirty="0" err="1"/>
              <a:t>behaviour</a:t>
            </a:r>
            <a:r>
              <a:rPr lang="en-US" dirty="0"/>
              <a:t> can have a strong impact on the real TCO. It is important to carry out rigorous monitoring of drivers during the course of the contract.</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24</a:t>
            </a:fld>
            <a:endParaRPr lang="fr-FR"/>
          </a:p>
        </p:txBody>
      </p:sp>
      <p:sp>
        <p:nvSpPr>
          <p:cNvPr id="5" name="TextBox 4">
            <a:extLst>
              <a:ext uri="{FF2B5EF4-FFF2-40B4-BE49-F238E27FC236}">
                <a16:creationId xmlns:a16="http://schemas.microsoft.com/office/drawing/2014/main" id="{EEFC2ABF-0547-4B56-8779-08574B336156}"/>
              </a:ext>
            </a:extLst>
          </p:cNvPr>
          <p:cNvSpPr txBox="1"/>
          <p:nvPr/>
        </p:nvSpPr>
        <p:spPr>
          <a:xfrm>
            <a:off x="131618" y="3791065"/>
            <a:ext cx="4165600" cy="276999"/>
          </a:xfrm>
          <a:prstGeom prst="rect">
            <a:avLst/>
          </a:prstGeom>
          <a:noFill/>
        </p:spPr>
        <p:txBody>
          <a:bodyPr wrap="square" rtlCol="0">
            <a:spAutoFit/>
          </a:bodyPr>
          <a:lstStyle/>
          <a:p>
            <a:r>
              <a:rPr lang="en-US" sz="1200" dirty="0" err="1"/>
              <a:t>Summarise</a:t>
            </a:r>
            <a:r>
              <a:rPr lang="en-US" sz="1200" dirty="0"/>
              <a:t> the key messages of this chapter.</a:t>
            </a:r>
          </a:p>
        </p:txBody>
      </p:sp>
    </p:spTree>
    <p:extLst>
      <p:ext uri="{BB962C8B-B14F-4D97-AF65-F5344CB8AC3E}">
        <p14:creationId xmlns:p14="http://schemas.microsoft.com/office/powerpoint/2010/main" val="2500117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Expected duration of this sequence = 15 minutes</a:t>
            </a:r>
          </a:p>
        </p:txBody>
      </p:sp>
      <p:sp>
        <p:nvSpPr>
          <p:cNvPr id="4" name="Slide Number Placeholder 3"/>
          <p:cNvSpPr>
            <a:spLocks noGrp="1"/>
          </p:cNvSpPr>
          <p:nvPr>
            <p:ph type="sldNum" sz="quarter" idx="5"/>
          </p:nvPr>
        </p:nvSpPr>
        <p:spPr/>
        <p:txBody>
          <a:bodyPr/>
          <a:lstStyle/>
          <a:p>
            <a:fld id="{DA46B207-691D-4EE2-B9CC-9F376BF0DE64}" type="slidenum">
              <a:rPr lang="fr-FR" smtClean="0"/>
              <a:t>25</a:t>
            </a:fld>
            <a:endParaRPr lang="fr-FR"/>
          </a:p>
        </p:txBody>
      </p:sp>
      <p:sp>
        <p:nvSpPr>
          <p:cNvPr id="5" name="TextBox 4">
            <a:extLst>
              <a:ext uri="{FF2B5EF4-FFF2-40B4-BE49-F238E27FC236}">
                <a16:creationId xmlns:a16="http://schemas.microsoft.com/office/drawing/2014/main" id="{BCF741FC-89B1-D01E-6A81-4E09FC5B66B4}"/>
              </a:ext>
            </a:extLst>
          </p:cNvPr>
          <p:cNvSpPr txBox="1"/>
          <p:nvPr/>
        </p:nvSpPr>
        <p:spPr>
          <a:xfrm>
            <a:off x="131618" y="3791065"/>
            <a:ext cx="4165600" cy="461665"/>
          </a:xfrm>
          <a:prstGeom prst="rect">
            <a:avLst/>
          </a:prstGeom>
          <a:noFill/>
        </p:spPr>
        <p:txBody>
          <a:bodyPr wrap="square" rtlCol="0">
            <a:spAutoFit/>
          </a:bodyPr>
          <a:lstStyle/>
          <a:p>
            <a:r>
              <a:rPr lang="en-US" sz="1200" dirty="0"/>
              <a:t>Know when and how to use the different versions of the TCO according to customer profiles.</a:t>
            </a:r>
          </a:p>
        </p:txBody>
      </p:sp>
    </p:spTree>
    <p:extLst>
      <p:ext uri="{BB962C8B-B14F-4D97-AF65-F5344CB8AC3E}">
        <p14:creationId xmlns:p14="http://schemas.microsoft.com/office/powerpoint/2010/main" val="2741267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r>
              <a:rPr lang="en-US" dirty="0"/>
              <a:t>Encourage exchange and sharing of experience between participants.</a:t>
            </a:r>
            <a:endParaRPr lang="fr-FR" dirty="0"/>
          </a:p>
        </p:txBody>
      </p:sp>
      <p:sp>
        <p:nvSpPr>
          <p:cNvPr id="4" name="TextBox 3">
            <a:extLst>
              <a:ext uri="{FF2B5EF4-FFF2-40B4-BE49-F238E27FC236}">
                <a16:creationId xmlns:a16="http://schemas.microsoft.com/office/drawing/2014/main" id="{DE90C540-7ECD-4D12-A356-5C5875EF08F2}"/>
              </a:ext>
            </a:extLst>
          </p:cNvPr>
          <p:cNvSpPr txBox="1"/>
          <p:nvPr/>
        </p:nvSpPr>
        <p:spPr>
          <a:xfrm>
            <a:off x="131618" y="3791065"/>
            <a:ext cx="4165600" cy="276999"/>
          </a:xfrm>
          <a:prstGeom prst="rect">
            <a:avLst/>
          </a:prstGeom>
          <a:noFill/>
        </p:spPr>
        <p:txBody>
          <a:bodyPr wrap="square" rtlCol="0">
            <a:spAutoFit/>
          </a:bodyPr>
          <a:lstStyle/>
          <a:p>
            <a:r>
              <a:rPr lang="fr-BE" sz="1200" dirty="0"/>
              <a:t>Introduction </a:t>
            </a:r>
            <a:r>
              <a:rPr lang="fr-BE" sz="1200" dirty="0" err="1"/>
              <a:t>exercise</a:t>
            </a:r>
            <a:endParaRPr lang="en-US" sz="1200" dirty="0"/>
          </a:p>
        </p:txBody>
      </p:sp>
      <p:sp>
        <p:nvSpPr>
          <p:cNvPr id="5" name="Slide Number Placeholder 3">
            <a:extLst>
              <a:ext uri="{FF2B5EF4-FFF2-40B4-BE49-F238E27FC236}">
                <a16:creationId xmlns:a16="http://schemas.microsoft.com/office/drawing/2014/main" id="{1CB1AE85-5C7C-FA2D-4292-5F4C33B14540}"/>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26</a:t>
            </a:fld>
            <a:endParaRPr lang="fr-FR"/>
          </a:p>
        </p:txBody>
      </p:sp>
    </p:spTree>
    <p:extLst>
      <p:ext uri="{BB962C8B-B14F-4D97-AF65-F5344CB8AC3E}">
        <p14:creationId xmlns:p14="http://schemas.microsoft.com/office/powerpoint/2010/main" val="3071586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Trainer asks participants to share their ideas on the whiteboard.</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27</a:t>
            </a:fld>
            <a:endParaRPr lang="fr-FR"/>
          </a:p>
        </p:txBody>
      </p:sp>
    </p:spTree>
    <p:extLst>
      <p:ext uri="{BB962C8B-B14F-4D97-AF65-F5344CB8AC3E}">
        <p14:creationId xmlns:p14="http://schemas.microsoft.com/office/powerpoint/2010/main" val="2206345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TCO is the first filter to enter the Car Policy of SMEs and large companies.</a:t>
            </a:r>
          </a:p>
          <a:p>
            <a:endParaRPr lang="en-US" dirty="0"/>
          </a:p>
          <a:p>
            <a:r>
              <a:rPr lang="en-US" dirty="0"/>
              <a:t>Why is it important?</a:t>
            </a:r>
          </a:p>
          <a:p>
            <a:endParaRPr lang="en-US" dirty="0"/>
          </a:p>
          <a:p>
            <a:r>
              <a:rPr lang="en-US" dirty="0"/>
              <a:t>In many companies, the "car" item is the 3</a:t>
            </a:r>
            <a:r>
              <a:rPr lang="en-US" baseline="30000" dirty="0"/>
              <a:t>rd</a:t>
            </a:r>
            <a:r>
              <a:rPr lang="en-US" dirty="0"/>
              <a:t> largest cost item after salaries and buildings.</a:t>
            </a:r>
          </a:p>
          <a:p>
            <a:endParaRPr lang="en-US" dirty="0"/>
          </a:p>
          <a:p>
            <a:r>
              <a:rPr lang="en-US" dirty="0"/>
              <a:t>As an example, we can consider a SME with a fleet of 200 cars.</a:t>
            </a:r>
          </a:p>
          <a:p>
            <a:r>
              <a:rPr lang="en-US" dirty="0"/>
              <a:t>A simple budgetary saving of €10/month per car x 12 months represents a total annual difference of €24,000, i.e. €72,000 over 3 years (average duration of an operational leasing contract - France)</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28</a:t>
            </a:fld>
            <a:endParaRPr lang="fr-FR"/>
          </a:p>
        </p:txBody>
      </p:sp>
      <p:sp>
        <p:nvSpPr>
          <p:cNvPr id="5" name="TextBox 4">
            <a:extLst>
              <a:ext uri="{FF2B5EF4-FFF2-40B4-BE49-F238E27FC236}">
                <a16:creationId xmlns:a16="http://schemas.microsoft.com/office/drawing/2014/main" id="{A2DFF2A2-839B-0C07-8739-BEDBC16683A9}"/>
              </a:ext>
            </a:extLst>
          </p:cNvPr>
          <p:cNvSpPr txBox="1"/>
          <p:nvPr/>
        </p:nvSpPr>
        <p:spPr>
          <a:xfrm>
            <a:off x="131618" y="3814170"/>
            <a:ext cx="3040380" cy="276999"/>
          </a:xfrm>
          <a:prstGeom prst="rect">
            <a:avLst/>
          </a:prstGeom>
          <a:noFill/>
        </p:spPr>
        <p:txBody>
          <a:bodyPr wrap="square" rtlCol="0">
            <a:spAutoFit/>
          </a:bodyPr>
          <a:lstStyle/>
          <a:p>
            <a:r>
              <a:rPr lang="fr-BE" sz="1200" dirty="0"/>
              <a:t>Debriefing support</a:t>
            </a:r>
            <a:endParaRPr lang="en-US" sz="1200" dirty="0"/>
          </a:p>
        </p:txBody>
      </p:sp>
    </p:spTree>
    <p:extLst>
      <p:ext uri="{BB962C8B-B14F-4D97-AF65-F5344CB8AC3E}">
        <p14:creationId xmlns:p14="http://schemas.microsoft.com/office/powerpoint/2010/main" val="2100786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There are potentially as many predictive TCOs as there are customers.</a:t>
            </a:r>
          </a:p>
          <a:p>
            <a:r>
              <a:rPr lang="en-US" dirty="0"/>
              <a:t>You need to speak at the right level of language according to the profile and maturity of the customer, always positioning yourself slightly above the customer's reference in order to fully play your role as adviser.</a:t>
            </a:r>
          </a:p>
          <a:p>
            <a:endParaRPr lang="en-US" dirty="0"/>
          </a:p>
          <a:p>
            <a:r>
              <a:rPr lang="en-US" dirty="0"/>
              <a:t>How do you position yourself? Let's look at it together in the following screens…</a:t>
            </a:r>
          </a:p>
        </p:txBody>
      </p:sp>
      <p:sp>
        <p:nvSpPr>
          <p:cNvPr id="4" name="Slide Number Placeholder 3"/>
          <p:cNvSpPr>
            <a:spLocks noGrp="1"/>
          </p:cNvSpPr>
          <p:nvPr>
            <p:ph type="sldNum" sz="quarter" idx="5"/>
          </p:nvPr>
        </p:nvSpPr>
        <p:spPr/>
        <p:txBody>
          <a:bodyPr/>
          <a:lstStyle/>
          <a:p>
            <a:fld id="{DA46B207-691D-4EE2-B9CC-9F376BF0DE64}" type="slidenum">
              <a:rPr lang="fr-FR" smtClean="0"/>
              <a:t>29</a:t>
            </a:fld>
            <a:endParaRPr lang="fr-FR"/>
          </a:p>
        </p:txBody>
      </p:sp>
      <p:sp>
        <p:nvSpPr>
          <p:cNvPr id="5" name="TextBox 4">
            <a:extLst>
              <a:ext uri="{FF2B5EF4-FFF2-40B4-BE49-F238E27FC236}">
                <a16:creationId xmlns:a16="http://schemas.microsoft.com/office/drawing/2014/main" id="{CC83BADE-19EA-B397-181A-2465B1EA3EFC}"/>
              </a:ext>
            </a:extLst>
          </p:cNvPr>
          <p:cNvSpPr txBox="1"/>
          <p:nvPr/>
        </p:nvSpPr>
        <p:spPr>
          <a:xfrm>
            <a:off x="131617" y="3814170"/>
            <a:ext cx="4505037" cy="461665"/>
          </a:xfrm>
          <a:prstGeom prst="rect">
            <a:avLst/>
          </a:prstGeom>
          <a:noFill/>
        </p:spPr>
        <p:txBody>
          <a:bodyPr wrap="square" rtlCol="0">
            <a:spAutoFit/>
          </a:bodyPr>
          <a:lstStyle/>
          <a:p>
            <a:r>
              <a:rPr lang="en-US" sz="1200" dirty="0"/>
              <a:t>Insist on the importance of adapting the TCO argument according to the profile and maturity level of the customer.</a:t>
            </a:r>
          </a:p>
        </p:txBody>
      </p:sp>
    </p:spTree>
    <p:extLst>
      <p:ext uri="{BB962C8B-B14F-4D97-AF65-F5344CB8AC3E}">
        <p14:creationId xmlns:p14="http://schemas.microsoft.com/office/powerpoint/2010/main" val="375769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#Present the different parts of the virtual classroom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#Click to go to next slide#</a:t>
            </a:r>
            <a:endParaRPr lang="fr-FR" sz="1200" b="0" i="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sym typeface="Arial"/>
            </a:endParaRPr>
          </a:p>
        </p:txBody>
      </p:sp>
      <p:sp>
        <p:nvSpPr>
          <p:cNvPr id="5" name="TextBox 4">
            <a:extLst>
              <a:ext uri="{FF2B5EF4-FFF2-40B4-BE49-F238E27FC236}">
                <a16:creationId xmlns:a16="http://schemas.microsoft.com/office/drawing/2014/main" id="{D4C25381-74FA-18ED-E030-C5BB4F010A6E}"/>
              </a:ext>
            </a:extLst>
          </p:cNvPr>
          <p:cNvSpPr txBox="1"/>
          <p:nvPr/>
        </p:nvSpPr>
        <p:spPr>
          <a:xfrm>
            <a:off x="205740" y="3863340"/>
            <a:ext cx="4221480" cy="276999"/>
          </a:xfrm>
          <a:prstGeom prst="rect">
            <a:avLst/>
          </a:prstGeom>
          <a:noFill/>
        </p:spPr>
        <p:txBody>
          <a:bodyPr wrap="square" rtlCol="0">
            <a:spAutoFit/>
          </a:bodyPr>
          <a:lstStyle/>
          <a:p>
            <a:r>
              <a:rPr lang="en-US" sz="1200" dirty="0"/>
              <a:t>Introduce participants to the timing of the chapters.</a:t>
            </a:r>
          </a:p>
        </p:txBody>
      </p:sp>
    </p:spTree>
    <p:extLst>
      <p:ext uri="{BB962C8B-B14F-4D97-AF65-F5344CB8AC3E}">
        <p14:creationId xmlns:p14="http://schemas.microsoft.com/office/powerpoint/2010/main" val="3653781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r>
              <a:rPr lang="en-US" dirty="0"/>
              <a:t>The objective is to create value by increasing the customer's skills</a:t>
            </a:r>
          </a:p>
          <a:p>
            <a:r>
              <a:rPr lang="en-US" dirty="0"/>
              <a:t>The salesperson must position himself/herself on a higher level than the customer in order to make him/her discover the advantages of taking more parameters into consideration when making their decision to purchase a vehicle.</a:t>
            </a:r>
            <a:endParaRPr lang="fr-BE" dirty="0"/>
          </a:p>
        </p:txBody>
      </p:sp>
      <p:sp>
        <p:nvSpPr>
          <p:cNvPr id="4" name="Espace réservé du numéro de diapositive 3"/>
          <p:cNvSpPr>
            <a:spLocks noGrp="1"/>
          </p:cNvSpPr>
          <p:nvPr>
            <p:ph type="sldNum" sz="quarter" idx="5"/>
          </p:nvPr>
        </p:nvSpPr>
        <p:spPr/>
        <p:txBody>
          <a:bodyPr/>
          <a:lstStyle/>
          <a:p>
            <a:fld id="{CAD744A7-D22E-49EB-A881-C0A064CE4EED}" type="slidenum">
              <a:rPr lang="fr-BE" smtClean="0"/>
              <a:t>30</a:t>
            </a:fld>
            <a:endParaRPr lang="fr-BE"/>
          </a:p>
        </p:txBody>
      </p:sp>
      <p:sp>
        <p:nvSpPr>
          <p:cNvPr id="5" name="TextBox 4">
            <a:extLst>
              <a:ext uri="{FF2B5EF4-FFF2-40B4-BE49-F238E27FC236}">
                <a16:creationId xmlns:a16="http://schemas.microsoft.com/office/drawing/2014/main" id="{D92D44ED-4321-F88E-E3D8-B4C5F82211D8}"/>
              </a:ext>
            </a:extLst>
          </p:cNvPr>
          <p:cNvSpPr txBox="1"/>
          <p:nvPr/>
        </p:nvSpPr>
        <p:spPr>
          <a:xfrm>
            <a:off x="131617" y="3814170"/>
            <a:ext cx="4505037" cy="461665"/>
          </a:xfrm>
          <a:prstGeom prst="rect">
            <a:avLst/>
          </a:prstGeom>
          <a:noFill/>
        </p:spPr>
        <p:txBody>
          <a:bodyPr wrap="square" rtlCol="0">
            <a:spAutoFit/>
          </a:bodyPr>
          <a:lstStyle/>
          <a:p>
            <a:r>
              <a:rPr lang="en-US" sz="1200" dirty="0"/>
              <a:t>Illustrate, with the metaphor of a staircase, the importance of increasing the customer's skills.</a:t>
            </a:r>
          </a:p>
        </p:txBody>
      </p:sp>
    </p:spTree>
    <p:extLst>
      <p:ext uri="{BB962C8B-B14F-4D97-AF65-F5344CB8AC3E}">
        <p14:creationId xmlns:p14="http://schemas.microsoft.com/office/powerpoint/2010/main" val="2536048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r>
              <a:rPr lang="en-US" sz="1200" dirty="0"/>
              <a:t>There is no universal definition of TCO. Each customer decides on the components of their TCO according to their specific situation and the parameters they have decide to include.</a:t>
            </a:r>
          </a:p>
          <a:p>
            <a:endParaRPr lang="en-US" sz="1200" dirty="0"/>
          </a:p>
          <a:p>
            <a:r>
              <a:rPr lang="en-US" sz="1200" dirty="0"/>
              <a:t>Always check with your customer what they include in the TCO before </a:t>
            </a:r>
            <a:r>
              <a:rPr lang="en-US" dirty="0"/>
              <a:t>making</a:t>
            </a:r>
            <a:r>
              <a:rPr lang="en-US" sz="1200" dirty="0"/>
              <a:t> your offer and identify the room for </a:t>
            </a:r>
            <a:r>
              <a:rPr lang="en-US" sz="1200" dirty="0" err="1"/>
              <a:t>manoeuvre</a:t>
            </a:r>
            <a:r>
              <a:rPr lang="en-US" sz="1200" dirty="0"/>
              <a:t> in relation to </a:t>
            </a:r>
            <a:r>
              <a:rPr lang="en-US" dirty="0"/>
              <a:t>their</a:t>
            </a:r>
            <a:r>
              <a:rPr lang="en-US" sz="1200" dirty="0"/>
              <a:t> car policy.</a:t>
            </a:r>
          </a:p>
          <a:p>
            <a:r>
              <a:rPr lang="en-US" sz="1200" dirty="0"/>
              <a:t>Packaged operational leasing = leasing </a:t>
            </a:r>
            <a:r>
              <a:rPr lang="en-US" dirty="0"/>
              <a:t>solution</a:t>
            </a:r>
            <a:r>
              <a:rPr lang="en-US" sz="1200" dirty="0"/>
              <a:t> sold by the Captive which generally includes a low level of service in order to offer attractive rental rates to small customers.</a:t>
            </a:r>
          </a:p>
          <a:p>
            <a:r>
              <a:rPr lang="en-US" sz="1200" dirty="0"/>
              <a:t>Financial rent + financial loss + maintenance</a:t>
            </a:r>
          </a:p>
          <a:p>
            <a:endParaRPr lang="en-US" sz="1200" dirty="0"/>
          </a:p>
          <a:p>
            <a:r>
              <a:rPr lang="en-US" sz="1200" dirty="0"/>
              <a:t>Full Service Operational Leasing = lease with a high level of services.</a:t>
            </a:r>
          </a:p>
          <a:p>
            <a:endParaRPr lang="en-US" sz="1200" dirty="0"/>
          </a:p>
          <a:p>
            <a:r>
              <a:rPr lang="en-US" sz="1200" dirty="0"/>
              <a:t>-TCO1 = Full Service Leasing + 1st level taxes (registration / CO2 taxes) + energy (manufacturer standard)</a:t>
            </a:r>
          </a:p>
          <a:p>
            <a:r>
              <a:rPr lang="en-US" sz="1200" dirty="0"/>
              <a:t>-TCO2 = TCO1 + second level taxes (additional tax costs related to non-deductible expenses, if applicable)</a:t>
            </a:r>
          </a:p>
          <a:p>
            <a:r>
              <a:rPr lang="en-US" sz="1200" dirty="0"/>
              <a:t>Dynamic TCO = TCO2 + "real life" adjusted energy consumption + additional costs during </a:t>
            </a:r>
            <a:r>
              <a:rPr lang="en-US" dirty="0"/>
              <a:t>contract</a:t>
            </a:r>
            <a:r>
              <a:rPr lang="en-US" sz="1200" dirty="0"/>
              <a:t> (accident deductibles, fines, car wash, parking, end of contract costs...)</a:t>
            </a:r>
            <a:endParaRPr lang="fr-BE" dirty="0"/>
          </a:p>
          <a:p>
            <a:endParaRPr lang="fr-BE" dirty="0"/>
          </a:p>
          <a:p>
            <a:endParaRPr lang="fr-BE" dirty="0"/>
          </a:p>
        </p:txBody>
      </p:sp>
      <p:sp>
        <p:nvSpPr>
          <p:cNvPr id="4" name="Espace réservé du numéro de diapositive 3"/>
          <p:cNvSpPr>
            <a:spLocks noGrp="1"/>
          </p:cNvSpPr>
          <p:nvPr>
            <p:ph type="sldNum" sz="quarter" idx="5"/>
          </p:nvPr>
        </p:nvSpPr>
        <p:spPr/>
        <p:txBody>
          <a:bodyPr/>
          <a:lstStyle/>
          <a:p>
            <a:fld id="{CAD744A7-D22E-49EB-A881-C0A064CE4EED}" type="slidenum">
              <a:rPr lang="fr-BE" smtClean="0"/>
              <a:t>31</a:t>
            </a:fld>
            <a:endParaRPr lang="fr-BE"/>
          </a:p>
        </p:txBody>
      </p:sp>
      <p:sp>
        <p:nvSpPr>
          <p:cNvPr id="5" name="TextBox 4">
            <a:extLst>
              <a:ext uri="{FF2B5EF4-FFF2-40B4-BE49-F238E27FC236}">
                <a16:creationId xmlns:a16="http://schemas.microsoft.com/office/drawing/2014/main" id="{38FB6DB9-2C8F-2715-B964-EF95CFCD0F05}"/>
              </a:ext>
            </a:extLst>
          </p:cNvPr>
          <p:cNvSpPr txBox="1"/>
          <p:nvPr/>
        </p:nvSpPr>
        <p:spPr>
          <a:xfrm>
            <a:off x="131617" y="3814170"/>
            <a:ext cx="4505037" cy="830997"/>
          </a:xfrm>
          <a:prstGeom prst="rect">
            <a:avLst/>
          </a:prstGeom>
          <a:noFill/>
        </p:spPr>
        <p:txBody>
          <a:bodyPr wrap="square" rtlCol="0">
            <a:spAutoFit/>
          </a:bodyPr>
          <a:lstStyle/>
          <a:p>
            <a:r>
              <a:rPr lang="en-US" sz="1200" dirty="0"/>
              <a:t>Illustrate, with the metaphor of a staircase, the importance of increasing the customer's skills.</a:t>
            </a:r>
          </a:p>
          <a:p>
            <a:endParaRPr lang="en-US" sz="1200" dirty="0"/>
          </a:p>
          <a:p>
            <a:r>
              <a:rPr lang="en-US" sz="1200" dirty="0">
                <a:solidFill>
                  <a:srgbClr val="FF0000"/>
                </a:solidFill>
              </a:rPr>
              <a:t>Country adaptation</a:t>
            </a:r>
          </a:p>
        </p:txBody>
      </p:sp>
    </p:spTree>
    <p:extLst>
      <p:ext uri="{BB962C8B-B14F-4D97-AF65-F5344CB8AC3E}">
        <p14:creationId xmlns:p14="http://schemas.microsoft.com/office/powerpoint/2010/main" val="107415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Adapt your commercial approach based on customer selection criteria and use the business opportunities that this TCO approach provides you.</a:t>
            </a:r>
          </a:p>
          <a:p>
            <a:endParaRPr lang="en-US" dirty="0"/>
          </a:p>
          <a:p>
            <a:r>
              <a:rPr lang="en-US" dirty="0">
                <a:solidFill>
                  <a:srgbClr val="FF0000"/>
                </a:solidFill>
              </a:rPr>
              <a:t>Figures for France - Country adaptation </a:t>
            </a:r>
          </a:p>
        </p:txBody>
      </p:sp>
      <p:sp>
        <p:nvSpPr>
          <p:cNvPr id="4" name="Slide Number Placeholder 3"/>
          <p:cNvSpPr>
            <a:spLocks noGrp="1"/>
          </p:cNvSpPr>
          <p:nvPr>
            <p:ph type="sldNum" sz="quarter" idx="5"/>
          </p:nvPr>
        </p:nvSpPr>
        <p:spPr/>
        <p:txBody>
          <a:bodyPr/>
          <a:lstStyle/>
          <a:p>
            <a:fld id="{DA46B207-691D-4EE2-B9CC-9F376BF0DE64}" type="slidenum">
              <a:rPr lang="fr-FR" smtClean="0"/>
              <a:t>32</a:t>
            </a:fld>
            <a:endParaRPr lang="fr-FR"/>
          </a:p>
        </p:txBody>
      </p:sp>
      <p:sp>
        <p:nvSpPr>
          <p:cNvPr id="5" name="TextBox 4">
            <a:extLst>
              <a:ext uri="{FF2B5EF4-FFF2-40B4-BE49-F238E27FC236}">
                <a16:creationId xmlns:a16="http://schemas.microsoft.com/office/drawing/2014/main" id="{B50C38D3-A048-6C45-FA7F-5492AF22CA9A}"/>
              </a:ext>
            </a:extLst>
          </p:cNvPr>
          <p:cNvSpPr txBox="1"/>
          <p:nvPr/>
        </p:nvSpPr>
        <p:spPr>
          <a:xfrm>
            <a:off x="131617" y="3814170"/>
            <a:ext cx="4505037" cy="646331"/>
          </a:xfrm>
          <a:prstGeom prst="rect">
            <a:avLst/>
          </a:prstGeom>
          <a:noFill/>
        </p:spPr>
        <p:txBody>
          <a:bodyPr wrap="square" rtlCol="0">
            <a:spAutoFit/>
          </a:bodyPr>
          <a:lstStyle/>
          <a:p>
            <a:r>
              <a:rPr lang="en-US" sz="1200" dirty="0"/>
              <a:t>Insist on the great variability of the notion of TCO according to the profile and degree of maturity of the customer.</a:t>
            </a:r>
            <a:endParaRPr lang="en-US" sz="1200" dirty="0">
              <a:solidFill>
                <a:srgbClr val="FF0000"/>
              </a:solidFill>
            </a:endParaRPr>
          </a:p>
        </p:txBody>
      </p:sp>
      <p:pic>
        <p:nvPicPr>
          <p:cNvPr id="7" name="Picture 2" descr="Drapeaux Monde Banque d'images et photos libres de droit - iStock">
            <a:extLst>
              <a:ext uri="{FF2B5EF4-FFF2-40B4-BE49-F238E27FC236}">
                <a16:creationId xmlns:a16="http://schemas.microsoft.com/office/drawing/2014/main" id="{7E87EED0-73BF-B02F-1C3D-3D4C42132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7867" y="1659866"/>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813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r>
              <a:rPr lang="en-US" dirty="0"/>
              <a:t>Encourage exchange and sharing of experience between participants.</a:t>
            </a:r>
            <a:endParaRPr lang="fr-FR" dirty="0"/>
          </a:p>
        </p:txBody>
      </p:sp>
      <p:sp>
        <p:nvSpPr>
          <p:cNvPr id="4" name="Slide Number Placeholder 3">
            <a:extLst>
              <a:ext uri="{FF2B5EF4-FFF2-40B4-BE49-F238E27FC236}">
                <a16:creationId xmlns:a16="http://schemas.microsoft.com/office/drawing/2014/main" id="{2190A92D-C529-4036-AEAD-F54046E0F1A7}"/>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33</a:t>
            </a:fld>
            <a:endParaRPr lang="fr-FR"/>
          </a:p>
        </p:txBody>
      </p:sp>
      <p:sp>
        <p:nvSpPr>
          <p:cNvPr id="5" name="TextBox 4">
            <a:extLst>
              <a:ext uri="{FF2B5EF4-FFF2-40B4-BE49-F238E27FC236}">
                <a16:creationId xmlns:a16="http://schemas.microsoft.com/office/drawing/2014/main" id="{9F3DD7AC-8D6F-EBF8-35A8-03F9C57D2ABB}"/>
              </a:ext>
            </a:extLst>
          </p:cNvPr>
          <p:cNvSpPr txBox="1"/>
          <p:nvPr/>
        </p:nvSpPr>
        <p:spPr>
          <a:xfrm>
            <a:off x="131617" y="3814170"/>
            <a:ext cx="4505037" cy="461665"/>
          </a:xfrm>
          <a:prstGeom prst="rect">
            <a:avLst/>
          </a:prstGeom>
          <a:noFill/>
        </p:spPr>
        <p:txBody>
          <a:bodyPr wrap="square" rtlCol="0">
            <a:spAutoFit/>
          </a:bodyPr>
          <a:lstStyle/>
          <a:p>
            <a:r>
              <a:rPr lang="en-US" sz="1200" dirty="0"/>
              <a:t>Exercise to compare the large account VS small fleet TCO approach.</a:t>
            </a:r>
            <a:endParaRPr lang="en-US" sz="1200" dirty="0">
              <a:solidFill>
                <a:srgbClr val="FF0000"/>
              </a:solidFill>
            </a:endParaRPr>
          </a:p>
        </p:txBody>
      </p:sp>
    </p:spTree>
    <p:extLst>
      <p:ext uri="{BB962C8B-B14F-4D97-AF65-F5344CB8AC3E}">
        <p14:creationId xmlns:p14="http://schemas.microsoft.com/office/powerpoint/2010/main" val="2399193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5"/>
          </p:nvPr>
        </p:nvSpPr>
        <p:spPr/>
        <p:txBody>
          <a:bodyPr/>
          <a:lstStyle/>
          <a:p>
            <a:fld id="{DA46B207-691D-4EE2-B9CC-9F376BF0DE64}" type="slidenum">
              <a:rPr lang="fr-FR" smtClean="0"/>
              <a:t>34</a:t>
            </a:fld>
            <a:endParaRPr lang="fr-FR"/>
          </a:p>
        </p:txBody>
      </p:sp>
      <p:sp>
        <p:nvSpPr>
          <p:cNvPr id="5" name="TextBox 4">
            <a:extLst>
              <a:ext uri="{FF2B5EF4-FFF2-40B4-BE49-F238E27FC236}">
                <a16:creationId xmlns:a16="http://schemas.microsoft.com/office/drawing/2014/main" id="{546041A2-CCCC-B09A-A102-688990D118D5}"/>
              </a:ext>
            </a:extLst>
          </p:cNvPr>
          <p:cNvSpPr txBox="1"/>
          <p:nvPr/>
        </p:nvSpPr>
        <p:spPr>
          <a:xfrm>
            <a:off x="131617" y="3814170"/>
            <a:ext cx="4505037" cy="461665"/>
          </a:xfrm>
          <a:prstGeom prst="rect">
            <a:avLst/>
          </a:prstGeom>
          <a:noFill/>
        </p:spPr>
        <p:txBody>
          <a:bodyPr wrap="square" rtlCol="0">
            <a:spAutoFit/>
          </a:bodyPr>
          <a:lstStyle/>
          <a:p>
            <a:r>
              <a:rPr lang="en-US" sz="1200" dirty="0"/>
              <a:t>Gather participants' experience of using the TCO approach with small fleet.</a:t>
            </a:r>
            <a:endParaRPr lang="en-US" sz="1200" dirty="0">
              <a:solidFill>
                <a:srgbClr val="FF0000"/>
              </a:solidFill>
            </a:endParaRPr>
          </a:p>
        </p:txBody>
      </p:sp>
    </p:spTree>
    <p:extLst>
      <p:ext uri="{BB962C8B-B14F-4D97-AF65-F5344CB8AC3E}">
        <p14:creationId xmlns:p14="http://schemas.microsoft.com/office/powerpoint/2010/main" val="35880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VSBs/SMEs do not naturally think in terms of TCO.</a:t>
            </a:r>
          </a:p>
          <a:p>
            <a:r>
              <a:rPr lang="en-US" dirty="0"/>
              <a:t>According to studies, more than half of them do not know what the total cost of ownership is and sometimes this can even frighten them.</a:t>
            </a:r>
          </a:p>
          <a:p>
            <a:endParaRPr lang="en-US" dirty="0"/>
          </a:p>
          <a:p>
            <a:r>
              <a:rPr lang="en-US" dirty="0"/>
              <a:t>They are nevertheless sensitive to the costs during the life of the vehicle, and this can influence their purchasing decision.</a:t>
            </a:r>
          </a:p>
          <a:p>
            <a:r>
              <a:rPr lang="en-US" dirty="0"/>
              <a:t>My last service cost this much…</a:t>
            </a:r>
          </a:p>
          <a:p>
            <a:r>
              <a:rPr lang="en-US" dirty="0"/>
              <a:t>Price of a full tank…</a:t>
            </a:r>
          </a:p>
          <a:p>
            <a:r>
              <a:rPr lang="en-US" dirty="0"/>
              <a:t>Company Car Tax...</a:t>
            </a:r>
          </a:p>
          <a:p>
            <a:endParaRPr lang="en-US" dirty="0"/>
          </a:p>
          <a:p>
            <a:r>
              <a:rPr lang="en-US" dirty="0"/>
              <a:t>So, you have to adapt to your customer.</a:t>
            </a:r>
          </a:p>
          <a:p>
            <a:endParaRPr lang="en-US" dirty="0"/>
          </a:p>
          <a:p>
            <a:endParaRPr lang="en-US" dirty="0"/>
          </a:p>
          <a:p>
            <a:r>
              <a:rPr lang="en-US" dirty="0"/>
              <a:t>Figures for France - Country adaptation</a:t>
            </a:r>
          </a:p>
        </p:txBody>
      </p:sp>
      <p:sp>
        <p:nvSpPr>
          <p:cNvPr id="4" name="Slide Number Placeholder 3"/>
          <p:cNvSpPr>
            <a:spLocks noGrp="1"/>
          </p:cNvSpPr>
          <p:nvPr>
            <p:ph type="sldNum" sz="quarter" idx="5"/>
          </p:nvPr>
        </p:nvSpPr>
        <p:spPr/>
        <p:txBody>
          <a:bodyPr/>
          <a:lstStyle/>
          <a:p>
            <a:fld id="{DA46B207-691D-4EE2-B9CC-9F376BF0DE64}" type="slidenum">
              <a:rPr lang="fr-FR" smtClean="0"/>
              <a:t>35</a:t>
            </a:fld>
            <a:endParaRPr lang="fr-FR"/>
          </a:p>
        </p:txBody>
      </p:sp>
      <p:sp>
        <p:nvSpPr>
          <p:cNvPr id="5" name="TextBox 4">
            <a:extLst>
              <a:ext uri="{FF2B5EF4-FFF2-40B4-BE49-F238E27FC236}">
                <a16:creationId xmlns:a16="http://schemas.microsoft.com/office/drawing/2014/main" id="{C6CDA46E-6151-B543-DCCC-C9306E35A8D4}"/>
              </a:ext>
            </a:extLst>
          </p:cNvPr>
          <p:cNvSpPr txBox="1"/>
          <p:nvPr/>
        </p:nvSpPr>
        <p:spPr>
          <a:xfrm>
            <a:off x="131617" y="3814170"/>
            <a:ext cx="4505037" cy="276999"/>
          </a:xfrm>
          <a:prstGeom prst="rect">
            <a:avLst/>
          </a:prstGeom>
          <a:noFill/>
        </p:spPr>
        <p:txBody>
          <a:bodyPr wrap="square" rtlCol="0">
            <a:spAutoFit/>
          </a:bodyPr>
          <a:lstStyle/>
          <a:p>
            <a:r>
              <a:rPr lang="fr-BE" sz="1200" dirty="0"/>
              <a:t>Debriefing support</a:t>
            </a:r>
            <a:endParaRPr lang="en-US" sz="1200" dirty="0">
              <a:solidFill>
                <a:srgbClr val="FF0000"/>
              </a:solidFill>
            </a:endParaRPr>
          </a:p>
        </p:txBody>
      </p:sp>
      <p:pic>
        <p:nvPicPr>
          <p:cNvPr id="7" name="Picture 2" descr="Drapeaux Monde Banque d'images et photos libres de droit - iStock">
            <a:extLst>
              <a:ext uri="{FF2B5EF4-FFF2-40B4-BE49-F238E27FC236}">
                <a16:creationId xmlns:a16="http://schemas.microsoft.com/office/drawing/2014/main" id="{D349D641-99AB-ACDF-D72F-F68A5913D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506" y="3840287"/>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115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For Internal Combustion Engine (ICE) vehicles and LEVs, as prices or monthly rents increase, the gains in fuel consumption and taxes can make a difference.</a:t>
            </a:r>
          </a:p>
          <a:p>
            <a:pPr lvl="0"/>
            <a:r>
              <a:rPr lang="en-US" dirty="0"/>
              <a:t>Being more expensive in price can nevertheless result in being less expensive in total (in terms of TCO). It's up to you to highlight this with an adapted TCO approach.</a:t>
            </a:r>
          </a:p>
          <a:p>
            <a:pPr lvl="0"/>
            <a:endParaRPr lang="en-US" dirty="0"/>
          </a:p>
          <a:p>
            <a:pPr lvl="0"/>
            <a:r>
              <a:rPr lang="en-US" dirty="0"/>
              <a:t>The liberal professions and Very Small Businesses (VSBs) do not use the TCO in a structured way.</a:t>
            </a:r>
          </a:p>
          <a:p>
            <a:pPr lvl="0"/>
            <a:r>
              <a:rPr lang="en-US" dirty="0"/>
              <a:t>It is up to you to make the difference through your advice and your tailored approach.</a:t>
            </a:r>
          </a:p>
          <a:p>
            <a:pPr lvl="0"/>
            <a:endParaRPr lang="en-US" dirty="0"/>
          </a:p>
          <a:p>
            <a:pPr lvl="0"/>
            <a:r>
              <a:rPr lang="en-US" dirty="0"/>
              <a:t>A TCO approach can allow a move upmarket and is an excellent catalyst for the sale of LEV vehicles.</a:t>
            </a:r>
          </a:p>
        </p:txBody>
      </p:sp>
      <p:sp>
        <p:nvSpPr>
          <p:cNvPr id="4" name="Slide Number Placeholder 3"/>
          <p:cNvSpPr>
            <a:spLocks noGrp="1"/>
          </p:cNvSpPr>
          <p:nvPr>
            <p:ph type="sldNum" sz="quarter" idx="5"/>
          </p:nvPr>
        </p:nvSpPr>
        <p:spPr/>
        <p:txBody>
          <a:bodyPr/>
          <a:lstStyle/>
          <a:p>
            <a:fld id="{DA46B207-691D-4EE2-B9CC-9F376BF0DE64}" type="slidenum">
              <a:rPr lang="fr-FR" smtClean="0"/>
              <a:pPr/>
              <a:t>36</a:t>
            </a:fld>
            <a:endParaRPr lang="fr-FR"/>
          </a:p>
        </p:txBody>
      </p:sp>
      <p:sp>
        <p:nvSpPr>
          <p:cNvPr id="7" name="Slide Image Placeholder 6">
            <a:extLst>
              <a:ext uri="{FF2B5EF4-FFF2-40B4-BE49-F238E27FC236}">
                <a16:creationId xmlns:a16="http://schemas.microsoft.com/office/drawing/2014/main" id="{3EDE595C-51EB-4C43-AC9C-809C6B7E8101}"/>
              </a:ext>
            </a:extLst>
          </p:cNvPr>
          <p:cNvSpPr>
            <a:spLocks noGrp="1" noRot="1" noChangeAspect="1"/>
          </p:cNvSpPr>
          <p:nvPr>
            <p:ph type="sldImg"/>
          </p:nvPr>
        </p:nvSpPr>
        <p:spPr>
          <a:xfrm>
            <a:off x="123825" y="473075"/>
            <a:ext cx="4816475" cy="2709863"/>
          </a:xfrm>
        </p:spPr>
      </p:sp>
      <p:sp>
        <p:nvSpPr>
          <p:cNvPr id="2" name="TextBox 1">
            <a:extLst>
              <a:ext uri="{FF2B5EF4-FFF2-40B4-BE49-F238E27FC236}">
                <a16:creationId xmlns:a16="http://schemas.microsoft.com/office/drawing/2014/main" id="{B6AF50C2-955D-39C0-A58F-7BD8F2958FA7}"/>
              </a:ext>
            </a:extLst>
          </p:cNvPr>
          <p:cNvSpPr txBox="1"/>
          <p:nvPr/>
        </p:nvSpPr>
        <p:spPr>
          <a:xfrm>
            <a:off x="147782" y="3833091"/>
            <a:ext cx="4424218" cy="276999"/>
          </a:xfrm>
          <a:prstGeom prst="rect">
            <a:avLst/>
          </a:prstGeom>
          <a:noFill/>
        </p:spPr>
        <p:txBody>
          <a:bodyPr wrap="square" rtlCol="0">
            <a:spAutoFit/>
          </a:bodyPr>
          <a:lstStyle/>
          <a:p>
            <a:r>
              <a:rPr lang="en-US" sz="1200" dirty="0" err="1"/>
              <a:t>Summarise</a:t>
            </a:r>
            <a:r>
              <a:rPr lang="en-US" sz="1200" dirty="0"/>
              <a:t> the key elements of this chapter.</a:t>
            </a:r>
          </a:p>
        </p:txBody>
      </p:sp>
    </p:spTree>
    <p:extLst>
      <p:ext uri="{BB962C8B-B14F-4D97-AF65-F5344CB8AC3E}">
        <p14:creationId xmlns:p14="http://schemas.microsoft.com/office/powerpoint/2010/main" val="250151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Expected duration of this sequence = 30 minutes</a:t>
            </a:r>
          </a:p>
          <a:p>
            <a:endParaRPr lang="en-US"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37</a:t>
            </a:fld>
            <a:endParaRPr lang="fr-FR"/>
          </a:p>
        </p:txBody>
      </p:sp>
      <p:sp>
        <p:nvSpPr>
          <p:cNvPr id="5" name="ZoneTexte 23">
            <a:extLst>
              <a:ext uri="{FF2B5EF4-FFF2-40B4-BE49-F238E27FC236}">
                <a16:creationId xmlns:a16="http://schemas.microsoft.com/office/drawing/2014/main" id="{77D3547D-C868-FF45-252D-1C3BACEF7C30}"/>
              </a:ext>
            </a:extLst>
          </p:cNvPr>
          <p:cNvSpPr txBox="1">
            <a:spLocks noChangeArrowheads="1"/>
          </p:cNvSpPr>
          <p:nvPr/>
        </p:nvSpPr>
        <p:spPr bwMode="auto">
          <a:xfrm>
            <a:off x="236420" y="3808926"/>
            <a:ext cx="4117312"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err="1">
                <a:latin typeface="+mn-lt"/>
                <a:ea typeface="ヒラギノ角ゴ Pro W3"/>
                <a:sym typeface="VW Headline OT-Book"/>
              </a:rPr>
              <a:t>Practise</a:t>
            </a:r>
            <a:r>
              <a:rPr lang="en-US" altLang="fr-FR" dirty="0">
                <a:latin typeface="+mn-lt"/>
                <a:ea typeface="ヒラギノ角ゴ Pro W3"/>
                <a:sym typeface="VW Headline OT-Book"/>
              </a:rPr>
              <a:t> playing with the components of the TCO through a series of practical exercises.</a:t>
            </a:r>
            <a:endParaRPr lang="en-GB" altLang="fr-FR" dirty="0">
              <a:latin typeface="+mn-lt"/>
              <a:ea typeface="ヒラギノ角ゴ Pro W3"/>
              <a:sym typeface="VW Headline OT-Book"/>
            </a:endParaRPr>
          </a:p>
        </p:txBody>
      </p:sp>
    </p:spTree>
    <p:extLst>
      <p:ext uri="{BB962C8B-B14F-4D97-AF65-F5344CB8AC3E}">
        <p14:creationId xmlns:p14="http://schemas.microsoft.com/office/powerpoint/2010/main" val="1129134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altLang="fr-FR" dirty="0">
                <a:sym typeface="VW Headline OT-Book"/>
              </a:rPr>
              <a:t>The objective of this series of exercises is to play with the different TCO parameters and measure the impact on the monthly TCO amount.</a:t>
            </a:r>
          </a:p>
          <a:p>
            <a:endParaRPr lang="en-US" altLang="fr-FR" dirty="0">
              <a:sym typeface="VW Headline OT-Book"/>
            </a:endParaRPr>
          </a:p>
          <a:p>
            <a:r>
              <a:rPr lang="en-US" altLang="fr-FR" dirty="0">
                <a:sym typeface="VW Headline OT-Book"/>
              </a:rPr>
              <a:t>Ask the participants the questions, and ask them to share their answers in the chat. Then share the keys and invite the participants to write them down.</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38</a:t>
            </a:fld>
            <a:endParaRPr lang="fr-FR"/>
          </a:p>
        </p:txBody>
      </p:sp>
      <p:sp>
        <p:nvSpPr>
          <p:cNvPr id="5" name="ZoneTexte 23">
            <a:extLst>
              <a:ext uri="{FF2B5EF4-FFF2-40B4-BE49-F238E27FC236}">
                <a16:creationId xmlns:a16="http://schemas.microsoft.com/office/drawing/2014/main" id="{81EBA9E7-E160-5477-0196-24096831EC09}"/>
              </a:ext>
            </a:extLst>
          </p:cNvPr>
          <p:cNvSpPr txBox="1">
            <a:spLocks noChangeArrowheads="1"/>
          </p:cNvSpPr>
          <p:nvPr/>
        </p:nvSpPr>
        <p:spPr bwMode="auto">
          <a:xfrm>
            <a:off x="236420" y="3808926"/>
            <a:ext cx="4117312"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latin typeface="+mn-lt"/>
                <a:ea typeface="ヒラギノ角ゴ Pro W3"/>
                <a:sym typeface="VW Headline OT-Book"/>
              </a:rPr>
              <a:t>Raise awareness of </a:t>
            </a:r>
          </a:p>
          <a:p>
            <a:pPr marL="171450" indent="-171450">
              <a:spcBef>
                <a:spcPct val="0"/>
              </a:spcBef>
              <a:buFont typeface="Arial" panose="020B0604020202020204" pitchFamily="34" charset="0"/>
              <a:buChar char="•"/>
            </a:pPr>
            <a:r>
              <a:rPr lang="en-US" altLang="fr-FR" dirty="0">
                <a:latin typeface="+mn-lt"/>
                <a:ea typeface="ヒラギノ角ゴ Pro W3"/>
                <a:sym typeface="VW Headline OT-Book"/>
              </a:rPr>
              <a:t>the orders of magnitude</a:t>
            </a:r>
          </a:p>
          <a:p>
            <a:pPr marL="171450" indent="-171450">
              <a:spcBef>
                <a:spcPct val="0"/>
              </a:spcBef>
              <a:buFont typeface="Arial" panose="020B0604020202020204" pitchFamily="34" charset="0"/>
              <a:buChar char="•"/>
            </a:pPr>
            <a:r>
              <a:rPr lang="en-US" altLang="fr-FR" dirty="0">
                <a:latin typeface="+mn-lt"/>
                <a:ea typeface="ヒラギノ角ゴ Pro W3"/>
                <a:sym typeface="VW Headline OT-Book"/>
              </a:rPr>
              <a:t>the weight of the different levers</a:t>
            </a:r>
            <a:endParaRPr lang="en-GB" altLang="fr-FR" dirty="0">
              <a:latin typeface="+mn-lt"/>
              <a:ea typeface="ヒラギノ角ゴ Pro W3"/>
              <a:sym typeface="VW Headline OT-Book"/>
            </a:endParaRPr>
          </a:p>
        </p:txBody>
      </p:sp>
    </p:spTree>
    <p:extLst>
      <p:ext uri="{BB962C8B-B14F-4D97-AF65-F5344CB8AC3E}">
        <p14:creationId xmlns:p14="http://schemas.microsoft.com/office/powerpoint/2010/main" val="2088755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asks the participants to calculate the monthly impact of a 1% discount on a €30,000 vehicle (contract duration: 36 months).</a:t>
            </a:r>
          </a:p>
          <a:p>
            <a:endParaRPr lang="en-US" dirty="0"/>
          </a:p>
          <a:p>
            <a:r>
              <a:rPr lang="en-US" dirty="0"/>
              <a:t>The trainer asks the participants to send their answer in the chat. The trainer then explains how to find the right answer.</a:t>
            </a:r>
          </a:p>
          <a:p>
            <a:endParaRPr lang="en-US" dirty="0"/>
          </a:p>
          <a:p>
            <a:r>
              <a:rPr lang="en-US" dirty="0"/>
              <a:t>Exercise key: see next slide</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39</a:t>
            </a:fld>
            <a:endParaRPr lang="fr-FR"/>
          </a:p>
        </p:txBody>
      </p:sp>
      <p:sp>
        <p:nvSpPr>
          <p:cNvPr id="5" name="ZoneTexte 23">
            <a:extLst>
              <a:ext uri="{FF2B5EF4-FFF2-40B4-BE49-F238E27FC236}">
                <a16:creationId xmlns:a16="http://schemas.microsoft.com/office/drawing/2014/main" id="{5E88FEC9-2B68-0BEC-844F-DCDD6AEEBE10}"/>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latin typeface="+mn-lt"/>
                <a:ea typeface="ヒラギノ角ゴ Pro W3"/>
                <a:sym typeface="VW Headline OT-Book"/>
              </a:rPr>
              <a:t>Enable participants to </a:t>
            </a:r>
            <a:r>
              <a:rPr lang="en-US" altLang="fr-FR" dirty="0" err="1">
                <a:latin typeface="+mn-lt"/>
                <a:ea typeface="ヒラギノ角ゴ Pro W3"/>
                <a:sym typeface="VW Headline OT-Book"/>
              </a:rPr>
              <a:t>memorise</a:t>
            </a:r>
            <a:r>
              <a:rPr lang="en-US" altLang="fr-FR" dirty="0">
                <a:latin typeface="+mn-lt"/>
                <a:ea typeface="ヒラギノ角ゴ Pro W3"/>
                <a:sym typeface="VW Headline OT-Book"/>
              </a:rPr>
              <a:t> orders of magnitude through a series of exercises</a:t>
            </a:r>
          </a:p>
          <a:p>
            <a:pPr>
              <a:spcBef>
                <a:spcPct val="0"/>
              </a:spcBef>
            </a:pPr>
            <a:endParaRPr lang="en-US" altLang="fr-FR" dirty="0">
              <a:latin typeface="+mn-lt"/>
              <a:ea typeface="ヒラギノ角ゴ Pro W3"/>
              <a:sym typeface="VW Headline OT-Book"/>
            </a:endParaRPr>
          </a:p>
          <a:p>
            <a:pPr>
              <a:spcBef>
                <a:spcPct val="0"/>
              </a:spcBef>
            </a:pPr>
            <a:r>
              <a:rPr lang="en-US" altLang="fr-FR" dirty="0">
                <a:latin typeface="+mn-lt"/>
                <a:ea typeface="ヒラギノ角ゴ Pro W3"/>
                <a:sym typeface="VW Headline OT-Book"/>
              </a:rPr>
              <a:t>We start with the discount.</a:t>
            </a:r>
            <a:endParaRPr lang="en-GB" altLang="fr-FR" dirty="0">
              <a:latin typeface="+mn-lt"/>
              <a:ea typeface="ヒラギノ角ゴ Pro W3"/>
              <a:sym typeface="VW Headline OT-Book"/>
            </a:endParaRPr>
          </a:p>
        </p:txBody>
      </p:sp>
    </p:spTree>
    <p:extLst>
      <p:ext uri="{BB962C8B-B14F-4D97-AF65-F5344CB8AC3E}">
        <p14:creationId xmlns:p14="http://schemas.microsoft.com/office/powerpoint/2010/main" val="25417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en-US" sz="1100" dirty="0"/>
              <a:t>Let's start by getting familiar with our virtual classroom. We will be working together in different "rooms". We have a chat room... located here at the bottom right.</a:t>
            </a:r>
          </a:p>
          <a:p>
            <a:r>
              <a:rPr lang="en-US" sz="1100" dirty="0"/>
              <a:t>We have several functions and tools. Let's start with the menu bar above. </a:t>
            </a:r>
          </a:p>
          <a:p>
            <a:endParaRPr lang="en-US" sz="1100" dirty="0"/>
          </a:p>
          <a:p>
            <a:r>
              <a:rPr lang="en-US" sz="1100" dirty="0"/>
              <a:t>Here you can adjust your speakers and microphone. It is very important that you use your microphone to participate in today's exchange. </a:t>
            </a:r>
          </a:p>
          <a:p>
            <a:endParaRPr lang="en-US" sz="1100" dirty="0"/>
          </a:p>
          <a:p>
            <a:r>
              <a:rPr lang="en-US" sz="1100" dirty="0"/>
              <a:t>Another feature of this menu bar allows you to give me "silent" feedback. </a:t>
            </a:r>
          </a:p>
          <a:p>
            <a:endParaRPr lang="en-US" sz="1100" dirty="0"/>
          </a:p>
          <a:p>
            <a:r>
              <a:rPr lang="en-US" sz="1100" dirty="0"/>
              <a:t>To the right you will see the list of participants and the "conversation" area. If your microphone is not available, you can participate using the conversation below.  </a:t>
            </a:r>
          </a:p>
          <a:p>
            <a:endParaRPr lang="en-US" sz="1100" dirty="0"/>
          </a:p>
          <a:p>
            <a:r>
              <a:rPr lang="en-US" sz="1100" dirty="0"/>
              <a:t>#The trainer asks the participants to be active and participate, using their microphone if possible.</a:t>
            </a:r>
          </a:p>
          <a:p>
            <a:r>
              <a:rPr lang="en-US" sz="1100" dirty="0"/>
              <a:t>#The trainer introduces the virtual classroom in detail and explains its different features to the participants. She/he has prepared the virtual classroom environment beforehand.</a:t>
            </a:r>
          </a:p>
          <a:p>
            <a:endParaRPr lang="en-US" sz="1100" dirty="0"/>
          </a:p>
          <a:p>
            <a:r>
              <a:rPr lang="en-US" sz="1100" dirty="0"/>
              <a:t>#Click to go to the next slide#</a:t>
            </a: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10" name="Slide Image Placeholder 9">
            <a:extLst>
              <a:ext uri="{FF2B5EF4-FFF2-40B4-BE49-F238E27FC236}">
                <a16:creationId xmlns:a16="http://schemas.microsoft.com/office/drawing/2014/main" id="{036C5C65-0B81-48B8-9A58-52C16FCE15F2}"/>
              </a:ext>
            </a:extLst>
          </p:cNvPr>
          <p:cNvSpPr>
            <a:spLocks noGrp="1" noRot="1" noChangeAspect="1"/>
          </p:cNvSpPr>
          <p:nvPr>
            <p:ph type="sldImg"/>
          </p:nvPr>
        </p:nvSpPr>
        <p:spPr>
          <a:xfrm>
            <a:off x="123825" y="473075"/>
            <a:ext cx="4816475" cy="2709863"/>
          </a:xfrm>
        </p:spPr>
      </p:sp>
      <p:sp>
        <p:nvSpPr>
          <p:cNvPr id="5" name="TextBox 4">
            <a:extLst>
              <a:ext uri="{FF2B5EF4-FFF2-40B4-BE49-F238E27FC236}">
                <a16:creationId xmlns:a16="http://schemas.microsoft.com/office/drawing/2014/main" id="{D5F56EC3-AEBD-C6D5-64F1-2A01C68D7CEE}"/>
              </a:ext>
            </a:extLst>
          </p:cNvPr>
          <p:cNvSpPr txBox="1"/>
          <p:nvPr/>
        </p:nvSpPr>
        <p:spPr>
          <a:xfrm>
            <a:off x="205740" y="3863340"/>
            <a:ext cx="4221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Encode Sans Expanded ExtraLight"/>
                <a:ea typeface="+mn-ea"/>
                <a:cs typeface="+mn-cs"/>
              </a:rPr>
              <a:t>Explain</a:t>
            </a:r>
            <a:r>
              <a:rPr kumimoji="0" lang="fr-FR" sz="1200" b="0" i="0" u="none" strike="noStrike" kern="1200" cap="none" spc="0" normalizeH="0" baseline="0" noProof="0" dirty="0">
                <a:ln>
                  <a:noFill/>
                </a:ln>
                <a:solidFill>
                  <a:prstClr val="black"/>
                </a:solidFill>
                <a:effectLst/>
                <a:uLnTx/>
                <a:uFillTx/>
                <a:latin typeface="Encode Sans Expanded ExtraLight"/>
                <a:ea typeface="+mn-ea"/>
                <a:cs typeface="+mn-cs"/>
              </a:rPr>
              <a:t> the </a:t>
            </a:r>
            <a:r>
              <a:rPr kumimoji="0" lang="fr-FR" sz="1200" b="0" i="0" u="none" strike="noStrike" kern="1200" cap="none" spc="0" normalizeH="0" baseline="0" noProof="0" dirty="0" err="1">
                <a:ln>
                  <a:noFill/>
                </a:ln>
                <a:solidFill>
                  <a:prstClr val="black"/>
                </a:solidFill>
                <a:effectLst/>
                <a:uLnTx/>
                <a:uFillTx/>
                <a:latin typeface="Encode Sans Expanded ExtraLight"/>
                <a:ea typeface="+mn-ea"/>
                <a:cs typeface="+mn-cs"/>
              </a:rPr>
              <a:t>working</a:t>
            </a:r>
            <a:r>
              <a:rPr kumimoji="0" lang="fr-FR" sz="1200" b="0" i="0" u="none" strike="noStrike" kern="1200" cap="none" spc="0" normalizeH="0" baseline="0" noProof="0" dirty="0">
                <a:ln>
                  <a:noFill/>
                </a:ln>
                <a:solidFill>
                  <a:prstClr val="black"/>
                </a:solidFill>
                <a:effectLst/>
                <a:uLnTx/>
                <a:uFillTx/>
                <a:latin typeface="Encode Sans Expanded ExtraLight"/>
                <a:ea typeface="+mn-ea"/>
                <a:cs typeface="+mn-cs"/>
              </a:rPr>
              <a:t> </a:t>
            </a:r>
            <a:r>
              <a:rPr kumimoji="0" lang="fr-FR" sz="1200" b="0" i="0" u="none" strike="noStrike" kern="1200" cap="none" spc="0" normalizeH="0" baseline="0" noProof="0" dirty="0" err="1">
                <a:ln>
                  <a:noFill/>
                </a:ln>
                <a:solidFill>
                  <a:prstClr val="black"/>
                </a:solidFill>
                <a:effectLst/>
                <a:uLnTx/>
                <a:uFillTx/>
                <a:latin typeface="Encode Sans Expanded ExtraLight"/>
                <a:ea typeface="+mn-ea"/>
                <a:cs typeface="+mn-cs"/>
              </a:rPr>
              <a:t>rules</a:t>
            </a:r>
            <a:r>
              <a:rPr kumimoji="0" lang="fr-FR" sz="1200" b="0" i="0" u="none" strike="noStrike" kern="1200" cap="none" spc="0" normalizeH="0" baseline="0" noProof="0" dirty="0">
                <a:ln>
                  <a:noFill/>
                </a:ln>
                <a:solidFill>
                  <a:prstClr val="black"/>
                </a:solidFill>
                <a:effectLst/>
                <a:uLnTx/>
                <a:uFillTx/>
                <a:latin typeface="Encode Sans Expanded ExtraLight"/>
                <a:ea typeface="+mn-ea"/>
                <a:cs typeface="+mn-cs"/>
              </a:rPr>
              <a:t> of the </a:t>
            </a:r>
            <a:r>
              <a:rPr kumimoji="0" lang="fr-FR" sz="1200" b="0" i="0" u="none" strike="noStrike" kern="1200" cap="none" spc="0" normalizeH="0" baseline="0" noProof="0" dirty="0" err="1">
                <a:ln>
                  <a:noFill/>
                </a:ln>
                <a:solidFill>
                  <a:prstClr val="black"/>
                </a:solidFill>
                <a:effectLst/>
                <a:uLnTx/>
                <a:uFillTx/>
                <a:latin typeface="Encode Sans Expanded ExtraLight"/>
                <a:ea typeface="+mn-ea"/>
                <a:cs typeface="+mn-cs"/>
              </a:rPr>
              <a:t>virtual</a:t>
            </a:r>
            <a:r>
              <a:rPr kumimoji="0" lang="fr-FR" sz="1200" b="0" i="0" u="none" strike="noStrike" kern="1200" cap="none" spc="0" normalizeH="0" baseline="0" noProof="0" dirty="0">
                <a:ln>
                  <a:noFill/>
                </a:ln>
                <a:solidFill>
                  <a:prstClr val="black"/>
                </a:solidFill>
                <a:effectLst/>
                <a:uLnTx/>
                <a:uFillTx/>
                <a:latin typeface="Encode Sans Expanded ExtraLight"/>
                <a:ea typeface="+mn-ea"/>
                <a:cs typeface="+mn-cs"/>
              </a:rPr>
              <a:t> class.</a:t>
            </a:r>
            <a:endPar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spTree>
    <p:extLst>
      <p:ext uri="{BB962C8B-B14F-4D97-AF65-F5344CB8AC3E}">
        <p14:creationId xmlns:p14="http://schemas.microsoft.com/office/powerpoint/2010/main" val="202333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5"/>
          </p:nvPr>
        </p:nvSpPr>
        <p:spPr/>
        <p:txBody>
          <a:bodyPr/>
          <a:lstStyle/>
          <a:p>
            <a:fld id="{DA46B207-691D-4EE2-B9CC-9F376BF0DE64}" type="slidenum">
              <a:rPr lang="fr-FR" smtClean="0"/>
              <a:t>40</a:t>
            </a:fld>
            <a:endParaRPr lang="fr-FR"/>
          </a:p>
        </p:txBody>
      </p:sp>
    </p:spTree>
    <p:extLst>
      <p:ext uri="{BB962C8B-B14F-4D97-AF65-F5344CB8AC3E}">
        <p14:creationId xmlns:p14="http://schemas.microsoft.com/office/powerpoint/2010/main" val="2484214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Notes Placeholder 2"/>
          <p:cNvSpPr>
            <a:spLocks noGrp="1"/>
          </p:cNvSpPr>
          <p:nvPr>
            <p:ph type="body" idx="3"/>
          </p:nvPr>
        </p:nvSpPr>
        <p:spPr/>
        <p:txBody>
          <a:bodyPr/>
          <a:lstStyle/>
          <a:p>
            <a:r>
              <a:rPr lang="en-US" altLang="fr-FR" dirty="0"/>
              <a:t>For information, calculations made with a financial calculator </a:t>
            </a:r>
            <a:r>
              <a:rPr lang="fr-BE" altLang="fr-FR" dirty="0">
                <a:sym typeface="Wingdings" panose="05000000000000000000" pitchFamily="2" charset="2"/>
              </a:rPr>
              <a:t> </a:t>
            </a:r>
            <a:r>
              <a:rPr lang="fr-BE" altLang="fr-FR" dirty="0" err="1">
                <a:sym typeface="Wingdings" panose="05000000000000000000" pitchFamily="2" charset="2"/>
              </a:rPr>
              <a:t>annuity</a:t>
            </a:r>
            <a:r>
              <a:rPr lang="fr-BE" altLang="fr-FR" dirty="0">
                <a:sym typeface="Wingdings" panose="05000000000000000000" pitchFamily="2" charset="2"/>
              </a:rPr>
              <a:t> formula</a:t>
            </a:r>
          </a:p>
          <a:p>
            <a:endParaRPr lang="fr-BE" altLang="fr-FR" dirty="0">
              <a:sym typeface="Wingdings" panose="05000000000000000000" pitchFamily="2" charset="2"/>
            </a:endParaRPr>
          </a:p>
          <a:p>
            <a:r>
              <a:rPr lang="en-US" altLang="fr-FR" dirty="0">
                <a:sym typeface="Wingdings" panose="05000000000000000000" pitchFamily="2" charset="2"/>
              </a:rPr>
              <a:t>This approach is intended to be pragmatic and simplified.</a:t>
            </a:r>
          </a:p>
          <a:p>
            <a:endParaRPr lang="en-US" altLang="fr-FR" dirty="0">
              <a:sym typeface="Wingdings" panose="05000000000000000000" pitchFamily="2" charset="2"/>
            </a:endParaRPr>
          </a:p>
          <a:p>
            <a:r>
              <a:rPr lang="en-US" altLang="fr-FR" dirty="0">
                <a:sym typeface="Wingdings" panose="05000000000000000000" pitchFamily="2" charset="2"/>
              </a:rPr>
              <a:t>Example of impact calculation for an investment value of €30,000:</a:t>
            </a:r>
          </a:p>
          <a:p>
            <a:r>
              <a:rPr lang="en-US" altLang="fr-FR" dirty="0">
                <a:sym typeface="Wingdings" panose="05000000000000000000" pitchFamily="2" charset="2"/>
              </a:rPr>
              <a:t>(30,000 x 1%) / 36 = 8.33 (excluding interest rate effect)</a:t>
            </a:r>
          </a:p>
          <a:p>
            <a:r>
              <a:rPr lang="en-US" altLang="fr-FR" dirty="0">
                <a:sym typeface="Wingdings" panose="05000000000000000000" pitchFamily="2" charset="2"/>
              </a:rPr>
              <a:t>8.33 x 1.1 = €9.1/month (it is estimated that interests represent 10% of the rent)</a:t>
            </a:r>
            <a:endParaRPr lang="fr-BE" altLang="fr-FR" dirty="0">
              <a:sym typeface="Wingdings" panose="05000000000000000000" pitchFamily="2" charset="2"/>
            </a:endParaRPr>
          </a:p>
          <a:p>
            <a:r>
              <a:rPr lang="en-US" altLang="fr-FR" dirty="0">
                <a:sym typeface="Wingdings" panose="05000000000000000000" pitchFamily="2" charset="2"/>
              </a:rPr>
              <a:t>This is the impact of the interest (in fact, it will not be necessary to finance this amount for 36 months at 5% interest </a:t>
            </a:r>
            <a:r>
              <a:rPr lang="fr-BE" altLang="fr-FR" dirty="0">
                <a:sym typeface="Wingdings" panose="05000000000000000000" pitchFamily="2" charset="2"/>
              </a:rPr>
              <a:t> impact +/- 0.8€/</a:t>
            </a:r>
            <a:r>
              <a:rPr lang="fr-BE" altLang="fr-FR" dirty="0" err="1">
                <a:sym typeface="Wingdings" panose="05000000000000000000" pitchFamily="2" charset="2"/>
              </a:rPr>
              <a:t>month</a:t>
            </a:r>
            <a:r>
              <a:rPr lang="fr-BE" altLang="fr-FR" dirty="0">
                <a:sym typeface="Wingdings" panose="05000000000000000000" pitchFamily="2" charset="2"/>
              </a:rPr>
              <a:t>).</a:t>
            </a:r>
            <a:endParaRPr lang="fr-BE" altLang="fr-FR" dirty="0"/>
          </a:p>
        </p:txBody>
      </p:sp>
      <p:sp>
        <p:nvSpPr>
          <p:cNvPr id="3" name="Slide Image Placeholder 2">
            <a:extLst>
              <a:ext uri="{FF2B5EF4-FFF2-40B4-BE49-F238E27FC236}">
                <a16:creationId xmlns:a16="http://schemas.microsoft.com/office/drawing/2014/main" id="{6165CE5B-4DE3-4B67-B8D8-0F9FA7B017BA}"/>
              </a:ext>
            </a:extLst>
          </p:cNvPr>
          <p:cNvSpPr>
            <a:spLocks noGrp="1" noRot="1" noChangeAspect="1"/>
          </p:cNvSpPr>
          <p:nvPr>
            <p:ph type="sldImg"/>
          </p:nvPr>
        </p:nvSpPr>
        <p:spPr>
          <a:xfrm>
            <a:off x="123825" y="473075"/>
            <a:ext cx="4816475" cy="2709863"/>
          </a:xfrm>
        </p:spPr>
      </p:sp>
      <p:sp>
        <p:nvSpPr>
          <p:cNvPr id="4" name="Slide Number Placeholder 3">
            <a:extLst>
              <a:ext uri="{FF2B5EF4-FFF2-40B4-BE49-F238E27FC236}">
                <a16:creationId xmlns:a16="http://schemas.microsoft.com/office/drawing/2014/main" id="{F9300516-EBC1-4D50-9F63-8C4252553C08}"/>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41</a:t>
            </a:fld>
            <a:endParaRPr lang="fr-FR"/>
          </a:p>
        </p:txBody>
      </p:sp>
      <p:sp>
        <p:nvSpPr>
          <p:cNvPr id="5" name="ZoneTexte 23">
            <a:extLst>
              <a:ext uri="{FF2B5EF4-FFF2-40B4-BE49-F238E27FC236}">
                <a16:creationId xmlns:a16="http://schemas.microsoft.com/office/drawing/2014/main" id="{921E35A2-52C6-9BC6-E4EE-7CA98609ECBD}"/>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latin typeface="+mn-lt"/>
                <a:ea typeface="ヒラギノ角ゴ Pro W3"/>
                <a:sym typeface="VW Headline OT-Book"/>
              </a:rPr>
              <a:t>Debriefing support</a:t>
            </a:r>
          </a:p>
        </p:txBody>
      </p:sp>
    </p:spTree>
    <p:extLst>
      <p:ext uri="{BB962C8B-B14F-4D97-AF65-F5344CB8AC3E}">
        <p14:creationId xmlns:p14="http://schemas.microsoft.com/office/powerpoint/2010/main" val="1832672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asks the participants to evaluate the monthly impact of a variation in the interest rate of 0.5% for a vehicle of 30,000 € (contract duration 36 months).</a:t>
            </a:r>
          </a:p>
          <a:p>
            <a:endParaRPr lang="en-US" dirty="0"/>
          </a:p>
          <a:p>
            <a:r>
              <a:rPr lang="en-US" dirty="0"/>
              <a:t>The trainer asks the participants to send their answer in the chat.</a:t>
            </a:r>
          </a:p>
          <a:p>
            <a:endParaRPr lang="en-US" dirty="0"/>
          </a:p>
          <a:p>
            <a:r>
              <a:rPr lang="en-US" dirty="0"/>
              <a:t>Exercise key: see next slide</a:t>
            </a:r>
            <a:endParaRPr lang="fr-BE"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42</a:t>
            </a:fld>
            <a:endParaRPr lang="fr-FR"/>
          </a:p>
        </p:txBody>
      </p:sp>
      <p:sp>
        <p:nvSpPr>
          <p:cNvPr id="5" name="ZoneTexte 23">
            <a:extLst>
              <a:ext uri="{FF2B5EF4-FFF2-40B4-BE49-F238E27FC236}">
                <a16:creationId xmlns:a16="http://schemas.microsoft.com/office/drawing/2014/main" id="{C740381D-C81F-FC39-38BF-B6E74D62B65E}"/>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latin typeface="+mn-lt"/>
                <a:ea typeface="ヒラギノ角ゴ Pro W3"/>
                <a:sym typeface="VW Headline OT-Book"/>
              </a:rPr>
              <a:t>Enable participants to </a:t>
            </a:r>
            <a:r>
              <a:rPr lang="en-US" altLang="fr-FR" dirty="0" err="1">
                <a:latin typeface="+mn-lt"/>
                <a:ea typeface="ヒラギノ角ゴ Pro W3"/>
                <a:sym typeface="VW Headline OT-Book"/>
              </a:rPr>
              <a:t>memorise</a:t>
            </a:r>
            <a:r>
              <a:rPr lang="en-US" altLang="fr-FR" dirty="0">
                <a:latin typeface="+mn-lt"/>
                <a:ea typeface="ヒラギノ角ゴ Pro W3"/>
                <a:sym typeface="VW Headline OT-Book"/>
              </a:rPr>
              <a:t> orders of magnitude through a series of exercises.</a:t>
            </a:r>
          </a:p>
          <a:p>
            <a:pPr>
              <a:spcBef>
                <a:spcPct val="0"/>
              </a:spcBef>
            </a:pPr>
            <a:endParaRPr lang="en-US" altLang="fr-FR" dirty="0">
              <a:latin typeface="+mn-lt"/>
              <a:ea typeface="ヒラギノ角ゴ Pro W3"/>
              <a:sym typeface="VW Headline OT-Book"/>
            </a:endParaRPr>
          </a:p>
          <a:p>
            <a:pPr>
              <a:spcBef>
                <a:spcPct val="0"/>
              </a:spcBef>
            </a:pPr>
            <a:r>
              <a:rPr lang="en-US" altLang="fr-FR" dirty="0">
                <a:latin typeface="+mn-lt"/>
                <a:ea typeface="ヒラギノ角ゴ Pro W3"/>
                <a:sym typeface="VW Headline OT-Book"/>
              </a:rPr>
              <a:t>We continue with the interest rate.</a:t>
            </a:r>
            <a:endParaRPr lang="en-GB" altLang="fr-FR" dirty="0">
              <a:latin typeface="+mn-lt"/>
              <a:ea typeface="ヒラギノ角ゴ Pro W3"/>
              <a:sym typeface="VW Headline OT-Book"/>
            </a:endParaRPr>
          </a:p>
        </p:txBody>
      </p:sp>
    </p:spTree>
    <p:extLst>
      <p:ext uri="{BB962C8B-B14F-4D97-AF65-F5344CB8AC3E}">
        <p14:creationId xmlns:p14="http://schemas.microsoft.com/office/powerpoint/2010/main" val="4040942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43</a:t>
            </a:fld>
            <a:endParaRPr lang="fr-FR"/>
          </a:p>
        </p:txBody>
      </p:sp>
    </p:spTree>
    <p:extLst>
      <p:ext uri="{BB962C8B-B14F-4D97-AF65-F5344CB8AC3E}">
        <p14:creationId xmlns:p14="http://schemas.microsoft.com/office/powerpoint/2010/main" val="3258786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Notes Placeholder 2"/>
          <p:cNvSpPr>
            <a:spLocks noGrp="1"/>
          </p:cNvSpPr>
          <p:nvPr>
            <p:ph type="body" idx="3"/>
          </p:nvPr>
        </p:nvSpPr>
        <p:spPr/>
        <p:txBody>
          <a:bodyPr/>
          <a:lstStyle/>
          <a:p>
            <a:r>
              <a:rPr lang="en-US" altLang="fr-FR" dirty="0">
                <a:sym typeface="Wingdings" panose="05000000000000000000" pitchFamily="2" charset="2"/>
              </a:rPr>
              <a:t>Simplified formula for calculating the amount of interest for a €30,000 vehicle with a residual value of 45% after 36 months</a:t>
            </a:r>
            <a:endParaRPr lang="fr-BE" altLang="fr-FR" dirty="0"/>
          </a:p>
        </p:txBody>
      </p:sp>
      <p:sp>
        <p:nvSpPr>
          <p:cNvPr id="3" name="Slide Image Placeholder 2">
            <a:extLst>
              <a:ext uri="{FF2B5EF4-FFF2-40B4-BE49-F238E27FC236}">
                <a16:creationId xmlns:a16="http://schemas.microsoft.com/office/drawing/2014/main" id="{BE937D56-91CB-492E-B626-CAAEC4C7A838}"/>
              </a:ext>
            </a:extLst>
          </p:cNvPr>
          <p:cNvSpPr>
            <a:spLocks noGrp="1" noRot="1" noChangeAspect="1"/>
          </p:cNvSpPr>
          <p:nvPr>
            <p:ph type="sldImg"/>
          </p:nvPr>
        </p:nvSpPr>
        <p:spPr>
          <a:xfrm>
            <a:off x="123825" y="473075"/>
            <a:ext cx="4816475" cy="2709863"/>
          </a:xfrm>
        </p:spPr>
      </p:sp>
      <p:sp>
        <p:nvSpPr>
          <p:cNvPr id="4" name="Slide Number Placeholder 3">
            <a:extLst>
              <a:ext uri="{FF2B5EF4-FFF2-40B4-BE49-F238E27FC236}">
                <a16:creationId xmlns:a16="http://schemas.microsoft.com/office/drawing/2014/main" id="{BE4B203B-E536-402F-86DF-F8D1B0A5DC53}"/>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44</a:t>
            </a:fld>
            <a:endParaRPr lang="fr-FR"/>
          </a:p>
        </p:txBody>
      </p:sp>
      <p:sp>
        <p:nvSpPr>
          <p:cNvPr id="5" name="ZoneTexte 23">
            <a:extLst>
              <a:ext uri="{FF2B5EF4-FFF2-40B4-BE49-F238E27FC236}">
                <a16:creationId xmlns:a16="http://schemas.microsoft.com/office/drawing/2014/main" id="{A2104046-739C-2C78-257E-2BD348BC116E}"/>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latin typeface="+mn-lt"/>
                <a:ea typeface="ヒラギノ角ゴ Pro W3"/>
                <a:sym typeface="VW Headline OT-Book"/>
              </a:rPr>
              <a:t>Debriefing support</a:t>
            </a:r>
          </a:p>
        </p:txBody>
      </p:sp>
    </p:spTree>
    <p:extLst>
      <p:ext uri="{BB962C8B-B14F-4D97-AF65-F5344CB8AC3E}">
        <p14:creationId xmlns:p14="http://schemas.microsoft.com/office/powerpoint/2010/main" val="2677847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Notes Placeholder 2"/>
          <p:cNvSpPr>
            <a:spLocks noGrp="1"/>
          </p:cNvSpPr>
          <p:nvPr>
            <p:ph type="body" idx="3"/>
          </p:nvPr>
        </p:nvSpPr>
        <p:spPr/>
        <p:txBody>
          <a:bodyPr/>
          <a:lstStyle/>
          <a:p>
            <a:r>
              <a:rPr lang="en-US" altLang="fr-FR" dirty="0">
                <a:sym typeface="Wingdings" panose="05000000000000000000" pitchFamily="2" charset="2"/>
              </a:rPr>
              <a:t>We can conclude that a reduction of 0.5% in the interest rate is equivalent to about 1% additional discount.</a:t>
            </a:r>
            <a:endParaRPr lang="fr-BE" altLang="fr-FR" dirty="0">
              <a:sym typeface="Wingdings" panose="05000000000000000000" pitchFamily="2" charset="2"/>
            </a:endParaRPr>
          </a:p>
          <a:p>
            <a:endParaRPr lang="fr-BE" altLang="fr-FR" dirty="0">
              <a:sym typeface="Wingdings" panose="05000000000000000000" pitchFamily="2" charset="2"/>
            </a:endParaRPr>
          </a:p>
          <a:p>
            <a:r>
              <a:rPr lang="fr-BE" altLang="fr-FR" dirty="0">
                <a:sym typeface="Wingdings" panose="05000000000000000000" pitchFamily="2" charset="2"/>
              </a:rPr>
              <a:t> </a:t>
            </a:r>
            <a:r>
              <a:rPr lang="en-US" altLang="fr-FR" dirty="0">
                <a:sym typeface="Wingdings" panose="05000000000000000000" pitchFamily="2" charset="2"/>
              </a:rPr>
              <a:t>Limited impact of the interest rate on the monthly rent</a:t>
            </a:r>
            <a:r>
              <a:rPr lang="fr-BE" altLang="fr-FR" dirty="0">
                <a:sym typeface="Wingdings" panose="05000000000000000000" pitchFamily="2" charset="2"/>
              </a:rPr>
              <a:t>.</a:t>
            </a:r>
          </a:p>
          <a:p>
            <a:endParaRPr lang="fr-BE" altLang="fr-FR" dirty="0">
              <a:sym typeface="Wingdings" panose="05000000000000000000" pitchFamily="2" charset="2"/>
            </a:endParaRPr>
          </a:p>
          <a:p>
            <a:r>
              <a:rPr lang="en-US" altLang="fr-FR" dirty="0">
                <a:sym typeface="VW Headline OT-Book"/>
              </a:rPr>
              <a:t>Furthermore, the discount and rate parameters are levers that often cost you margin.</a:t>
            </a:r>
          </a:p>
          <a:p>
            <a:endParaRPr lang="en-US" altLang="fr-FR" dirty="0">
              <a:sym typeface="VW Headline OT-Book"/>
            </a:endParaRPr>
          </a:p>
          <a:p>
            <a:r>
              <a:rPr lang="en-US" altLang="fr-FR" dirty="0">
                <a:sym typeface="VW Headline OT-Book"/>
              </a:rPr>
              <a:t>There are other levers that are more effective and will cost you nothing in terms of margin.</a:t>
            </a:r>
            <a:endParaRPr lang="fr-BE" altLang="fr-FR" dirty="0"/>
          </a:p>
        </p:txBody>
      </p:sp>
      <p:sp>
        <p:nvSpPr>
          <p:cNvPr id="3" name="Slide Image Placeholder 2">
            <a:extLst>
              <a:ext uri="{FF2B5EF4-FFF2-40B4-BE49-F238E27FC236}">
                <a16:creationId xmlns:a16="http://schemas.microsoft.com/office/drawing/2014/main" id="{BE937D56-91CB-492E-B626-CAAEC4C7A838}"/>
              </a:ext>
            </a:extLst>
          </p:cNvPr>
          <p:cNvSpPr>
            <a:spLocks noGrp="1" noRot="1" noChangeAspect="1"/>
          </p:cNvSpPr>
          <p:nvPr>
            <p:ph type="sldImg"/>
          </p:nvPr>
        </p:nvSpPr>
        <p:spPr>
          <a:xfrm>
            <a:off x="123825" y="473075"/>
            <a:ext cx="4816475" cy="2709863"/>
          </a:xfrm>
        </p:spPr>
      </p:sp>
      <p:sp>
        <p:nvSpPr>
          <p:cNvPr id="4" name="Slide Number Placeholder 3">
            <a:extLst>
              <a:ext uri="{FF2B5EF4-FFF2-40B4-BE49-F238E27FC236}">
                <a16:creationId xmlns:a16="http://schemas.microsoft.com/office/drawing/2014/main" id="{BE4B203B-E536-402F-86DF-F8D1B0A5DC53}"/>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45</a:t>
            </a:fld>
            <a:endParaRPr lang="fr-FR"/>
          </a:p>
        </p:txBody>
      </p:sp>
      <p:sp>
        <p:nvSpPr>
          <p:cNvPr id="5" name="ZoneTexte 23">
            <a:extLst>
              <a:ext uri="{FF2B5EF4-FFF2-40B4-BE49-F238E27FC236}">
                <a16:creationId xmlns:a16="http://schemas.microsoft.com/office/drawing/2014/main" id="{A2104046-739C-2C78-257E-2BD348BC116E}"/>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latin typeface="+mn-lt"/>
                <a:ea typeface="ヒラギノ角ゴ Pro W3"/>
                <a:sym typeface="VW Headline OT-Book"/>
              </a:rPr>
              <a:t>Debriefing support</a:t>
            </a:r>
          </a:p>
        </p:txBody>
      </p:sp>
    </p:spTree>
    <p:extLst>
      <p:ext uri="{BB962C8B-B14F-4D97-AF65-F5344CB8AC3E}">
        <p14:creationId xmlns:p14="http://schemas.microsoft.com/office/powerpoint/2010/main" val="1095694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asks the participants to evaluate the monthly impact of a 1% increase in the residual value for a vehicle worth 30,000 € (contract duration 36 months)</a:t>
            </a:r>
          </a:p>
          <a:p>
            <a:endParaRPr lang="en-US" dirty="0"/>
          </a:p>
          <a:p>
            <a:r>
              <a:rPr lang="en-US" dirty="0"/>
              <a:t>The trainer asks the participants to send their answer in the chat.</a:t>
            </a:r>
          </a:p>
          <a:p>
            <a:endParaRPr lang="en-US" dirty="0"/>
          </a:p>
          <a:p>
            <a:r>
              <a:rPr lang="en-US" dirty="0"/>
              <a:t>Exercise key: see next slide</a:t>
            </a:r>
            <a:endParaRPr lang="fr-BE"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46</a:t>
            </a:fld>
            <a:endParaRPr lang="fr-FR"/>
          </a:p>
        </p:txBody>
      </p:sp>
      <p:sp>
        <p:nvSpPr>
          <p:cNvPr id="5" name="ZoneTexte 23">
            <a:extLst>
              <a:ext uri="{FF2B5EF4-FFF2-40B4-BE49-F238E27FC236}">
                <a16:creationId xmlns:a16="http://schemas.microsoft.com/office/drawing/2014/main" id="{715AA5DF-A424-11F6-7262-DE14AC75F0B9}"/>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latin typeface="+mn-lt"/>
                <a:ea typeface="ヒラギノ角ゴ Pro W3"/>
                <a:sym typeface="VW Headline OT-Book"/>
              </a:rPr>
              <a:t>Enable participants to </a:t>
            </a:r>
            <a:r>
              <a:rPr lang="en-US" altLang="fr-FR" dirty="0" err="1">
                <a:latin typeface="+mn-lt"/>
                <a:ea typeface="ヒラギノ角ゴ Pro W3"/>
                <a:sym typeface="VW Headline OT-Book"/>
              </a:rPr>
              <a:t>memorise</a:t>
            </a:r>
            <a:r>
              <a:rPr lang="en-US" altLang="fr-FR" dirty="0">
                <a:latin typeface="+mn-lt"/>
                <a:ea typeface="ヒラギノ角ゴ Pro W3"/>
                <a:sym typeface="VW Headline OT-Book"/>
              </a:rPr>
              <a:t> orders of magnitude through a series of exercises.</a:t>
            </a:r>
          </a:p>
          <a:p>
            <a:pPr>
              <a:spcBef>
                <a:spcPct val="0"/>
              </a:spcBef>
            </a:pPr>
            <a:endParaRPr lang="en-US" altLang="fr-FR" dirty="0">
              <a:latin typeface="+mn-lt"/>
              <a:ea typeface="ヒラギノ角ゴ Pro W3"/>
              <a:sym typeface="VW Headline OT-Book"/>
            </a:endParaRPr>
          </a:p>
          <a:p>
            <a:pPr>
              <a:spcBef>
                <a:spcPct val="0"/>
              </a:spcBef>
            </a:pPr>
            <a:r>
              <a:rPr lang="en-US" altLang="fr-FR" dirty="0">
                <a:latin typeface="+mn-lt"/>
                <a:ea typeface="ヒラギノ角ゴ Pro W3"/>
                <a:sym typeface="VW Headline OT-Book"/>
              </a:rPr>
              <a:t>We continue with the residual value.</a:t>
            </a:r>
            <a:endParaRPr lang="en-GB" altLang="fr-FR" dirty="0">
              <a:latin typeface="+mn-lt"/>
              <a:ea typeface="ヒラギノ角ゴ Pro W3"/>
              <a:sym typeface="VW Headline OT-Book"/>
            </a:endParaRPr>
          </a:p>
        </p:txBody>
      </p:sp>
    </p:spTree>
    <p:extLst>
      <p:ext uri="{BB962C8B-B14F-4D97-AF65-F5344CB8AC3E}">
        <p14:creationId xmlns:p14="http://schemas.microsoft.com/office/powerpoint/2010/main" val="3561937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47</a:t>
            </a:fld>
            <a:endParaRPr lang="fr-FR"/>
          </a:p>
        </p:txBody>
      </p:sp>
    </p:spTree>
    <p:extLst>
      <p:ext uri="{BB962C8B-B14F-4D97-AF65-F5344CB8AC3E}">
        <p14:creationId xmlns:p14="http://schemas.microsoft.com/office/powerpoint/2010/main" val="1048055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Notes Placeholder 2"/>
          <p:cNvSpPr>
            <a:spLocks noGrp="1"/>
          </p:cNvSpPr>
          <p:nvPr>
            <p:ph type="body" idx="3"/>
          </p:nvPr>
        </p:nvSpPr>
        <p:spPr/>
        <p:txBody>
          <a:bodyPr/>
          <a:lstStyle/>
          <a:p>
            <a:r>
              <a:rPr lang="en-US" altLang="fr-FR" dirty="0">
                <a:sym typeface="Wingdings" panose="05000000000000000000" pitchFamily="2" charset="2"/>
              </a:rPr>
              <a:t>Apr = 5% - reference RV = 45%.</a:t>
            </a:r>
          </a:p>
          <a:p>
            <a:r>
              <a:rPr lang="en-US" altLang="fr-FR" dirty="0">
                <a:sym typeface="Wingdings" panose="05000000000000000000" pitchFamily="2" charset="2"/>
              </a:rPr>
              <a:t>It can be assumed that 1% RV +/- 1% discount.</a:t>
            </a:r>
          </a:p>
          <a:p>
            <a:endParaRPr lang="en-US" altLang="fr-FR" dirty="0">
              <a:sym typeface="Wingdings" panose="05000000000000000000" pitchFamily="2" charset="2"/>
            </a:endParaRPr>
          </a:p>
          <a:p>
            <a:r>
              <a:rPr lang="en-US" altLang="fr-FR" dirty="0">
                <a:sym typeface="Wingdings" panose="05000000000000000000" pitchFamily="2" charset="2"/>
              </a:rPr>
              <a:t>(30.000 x 1%) / 36 = 8.3.</a:t>
            </a:r>
          </a:p>
          <a:p>
            <a:r>
              <a:rPr lang="en-US" altLang="fr-FR" dirty="0">
                <a:sym typeface="Wingdings" panose="05000000000000000000" pitchFamily="2" charset="2"/>
              </a:rPr>
              <a:t>In fact, if we want to be precise, the impact is lower because it will be necessary to finance a higher amount of RV throughout the duration of the contract.</a:t>
            </a:r>
          </a:p>
          <a:p>
            <a:r>
              <a:rPr lang="en-US" altLang="fr-FR" dirty="0">
                <a:sym typeface="Wingdings" panose="05000000000000000000" pitchFamily="2" charset="2"/>
              </a:rPr>
              <a:t>Interest effect: it is estimated that interest amounts represent 10 pc of the rent.</a:t>
            </a:r>
          </a:p>
          <a:p>
            <a:endParaRPr lang="en-US" altLang="fr-FR" dirty="0">
              <a:sym typeface="Wingdings" panose="05000000000000000000" pitchFamily="2" charset="2"/>
            </a:endParaRPr>
          </a:p>
          <a:p>
            <a:endParaRPr lang="en-US" altLang="fr-FR" dirty="0">
              <a:sym typeface="Wingdings" panose="05000000000000000000" pitchFamily="2" charset="2"/>
            </a:endParaRPr>
          </a:p>
          <a:p>
            <a:r>
              <a:rPr lang="en-US" altLang="fr-FR" dirty="0">
                <a:sym typeface="Wingdings" panose="05000000000000000000" pitchFamily="2" charset="2"/>
              </a:rPr>
              <a:t>Now let’s compare these results with the gains that can be made on other TCO items, such as </a:t>
            </a:r>
            <a:r>
              <a:rPr lang="en-US" altLang="fr-FR" dirty="0" err="1">
                <a:sym typeface="Wingdings" panose="05000000000000000000" pitchFamily="2" charset="2"/>
              </a:rPr>
              <a:t>tyres</a:t>
            </a:r>
            <a:r>
              <a:rPr lang="en-US" altLang="fr-FR" dirty="0">
                <a:sym typeface="Wingdings" panose="05000000000000000000" pitchFamily="2" charset="2"/>
              </a:rPr>
              <a:t>, energy consumption or the impact of taxes.</a:t>
            </a:r>
            <a:endParaRPr lang="fr-BE" altLang="fr-FR" dirty="0"/>
          </a:p>
        </p:txBody>
      </p:sp>
      <p:sp>
        <p:nvSpPr>
          <p:cNvPr id="3" name="Slide Image Placeholder 2">
            <a:extLst>
              <a:ext uri="{FF2B5EF4-FFF2-40B4-BE49-F238E27FC236}">
                <a16:creationId xmlns:a16="http://schemas.microsoft.com/office/drawing/2014/main" id="{C2D2F600-8864-47D6-BB9F-08A4C8ECA637}"/>
              </a:ext>
            </a:extLst>
          </p:cNvPr>
          <p:cNvSpPr>
            <a:spLocks noGrp="1" noRot="1" noChangeAspect="1"/>
          </p:cNvSpPr>
          <p:nvPr>
            <p:ph type="sldImg"/>
          </p:nvPr>
        </p:nvSpPr>
        <p:spPr>
          <a:xfrm>
            <a:off x="123825" y="473075"/>
            <a:ext cx="4816475" cy="2709863"/>
          </a:xfrm>
        </p:spPr>
      </p:sp>
      <p:sp>
        <p:nvSpPr>
          <p:cNvPr id="4" name="Slide Number Placeholder 3">
            <a:extLst>
              <a:ext uri="{FF2B5EF4-FFF2-40B4-BE49-F238E27FC236}">
                <a16:creationId xmlns:a16="http://schemas.microsoft.com/office/drawing/2014/main" id="{BE867B5A-C6DD-4797-A553-38F441F3401C}"/>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48</a:t>
            </a:fld>
            <a:endParaRPr lang="fr-FR"/>
          </a:p>
        </p:txBody>
      </p:sp>
      <p:sp>
        <p:nvSpPr>
          <p:cNvPr id="5" name="ZoneTexte 23">
            <a:extLst>
              <a:ext uri="{FF2B5EF4-FFF2-40B4-BE49-F238E27FC236}">
                <a16:creationId xmlns:a16="http://schemas.microsoft.com/office/drawing/2014/main" id="{B8E64306-EA77-7832-41FC-0771A0075CA4}"/>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latin typeface="+mn-lt"/>
                <a:ea typeface="ヒラギノ角ゴ Pro W3"/>
                <a:sym typeface="VW Headline OT-Book"/>
              </a:rPr>
              <a:t>Debriefing support</a:t>
            </a:r>
          </a:p>
        </p:txBody>
      </p:sp>
    </p:spTree>
    <p:extLst>
      <p:ext uri="{BB962C8B-B14F-4D97-AF65-F5344CB8AC3E}">
        <p14:creationId xmlns:p14="http://schemas.microsoft.com/office/powerpoint/2010/main" val="2420149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49</a:t>
            </a:fld>
            <a:endParaRPr lang="fr-FR"/>
          </a:p>
        </p:txBody>
      </p:sp>
      <p:sp>
        <p:nvSpPr>
          <p:cNvPr id="5" name="ZoneTexte 23">
            <a:extLst>
              <a:ext uri="{FF2B5EF4-FFF2-40B4-BE49-F238E27FC236}">
                <a16:creationId xmlns:a16="http://schemas.microsoft.com/office/drawing/2014/main" id="{7C4FF347-5185-51DD-988F-C31BA4BDF75C}"/>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latin typeface="+mn-lt"/>
                <a:ea typeface="ヒラギノ角ゴ Pro W3"/>
                <a:sym typeface="VW Headline OT-Book"/>
              </a:rPr>
              <a:t>Enable participants to </a:t>
            </a:r>
            <a:r>
              <a:rPr lang="en-US" altLang="fr-FR" dirty="0" err="1">
                <a:latin typeface="+mn-lt"/>
                <a:ea typeface="ヒラギノ角ゴ Pro W3"/>
                <a:sym typeface="VW Headline OT-Book"/>
              </a:rPr>
              <a:t>memorise</a:t>
            </a:r>
            <a:r>
              <a:rPr lang="en-US" altLang="fr-FR" dirty="0">
                <a:latin typeface="+mn-lt"/>
                <a:ea typeface="ヒラギノ角ゴ Pro W3"/>
                <a:sym typeface="VW Headline OT-Book"/>
              </a:rPr>
              <a:t> orders of magnitude through a series of exercises.</a:t>
            </a:r>
          </a:p>
          <a:p>
            <a:pPr>
              <a:spcBef>
                <a:spcPct val="0"/>
              </a:spcBef>
            </a:pPr>
            <a:endParaRPr lang="en-US" altLang="fr-FR" dirty="0">
              <a:latin typeface="+mn-lt"/>
              <a:ea typeface="ヒラギノ角ゴ Pro W3"/>
              <a:sym typeface="VW Headline OT-Book"/>
            </a:endParaRPr>
          </a:p>
          <a:p>
            <a:pPr>
              <a:spcBef>
                <a:spcPct val="0"/>
              </a:spcBef>
            </a:pPr>
            <a:r>
              <a:rPr lang="en-US" altLang="fr-FR" dirty="0">
                <a:latin typeface="+mn-lt"/>
                <a:ea typeface="ヒラギノ角ゴ Pro W3"/>
                <a:sym typeface="VW Headline OT-Book"/>
              </a:rPr>
              <a:t>We continue with energy consumption.</a:t>
            </a:r>
            <a:endParaRPr lang="en-GB" altLang="fr-FR" dirty="0">
              <a:latin typeface="+mn-lt"/>
              <a:ea typeface="ヒラギノ角ゴ Pro W3"/>
              <a:sym typeface="VW Headline OT-Book"/>
            </a:endParaRPr>
          </a:p>
        </p:txBody>
      </p:sp>
    </p:spTree>
    <p:extLst>
      <p:ext uri="{BB962C8B-B14F-4D97-AF65-F5344CB8AC3E}">
        <p14:creationId xmlns:p14="http://schemas.microsoft.com/office/powerpoint/2010/main" val="3471329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2" name="Google Shape;82;p3:notes"/>
          <p:cNvSpPr txBox="1">
            <a:spLocks noGrp="1"/>
          </p:cNvSpPr>
          <p:nvPr>
            <p:ph type="body" idx="1"/>
          </p:nvPr>
        </p:nvSpPr>
        <p:spPr/>
        <p:txBody>
          <a:bodyPr/>
          <a:lstStyle/>
          <a:p>
            <a:r>
              <a:rPr lang="en-US" dirty="0"/>
              <a:t>Explain the instructions for participating in this virtual classroom in good conditions.</a:t>
            </a:r>
          </a:p>
          <a:p>
            <a:endParaRPr lang="en-US" dirty="0"/>
          </a:p>
          <a:p>
            <a:r>
              <a:rPr lang="en-US" dirty="0"/>
              <a:t>First of all, I will ask you to apply a few operating rules:</a:t>
            </a:r>
          </a:p>
          <a:p>
            <a:r>
              <a:rPr lang="en-US" dirty="0"/>
              <a:t>-Turn on your camera to facilitate the interaction</a:t>
            </a:r>
          </a:p>
          <a:p>
            <a:r>
              <a:rPr lang="en-US" dirty="0"/>
              <a:t>-If possible, put your phone on standby so that you can concentrate 100% on what you are going to do and avoid being caught up in everyday life.</a:t>
            </a:r>
          </a:p>
          <a:p>
            <a:r>
              <a:rPr lang="en-US" dirty="0"/>
              <a:t>-Turn off your microphone if you are in a noisy environment to avoid interference</a:t>
            </a:r>
          </a:p>
          <a:p>
            <a:r>
              <a:rPr lang="en-US" dirty="0"/>
              <a:t>-Sit in a quiet place so as not to be disturbed</a:t>
            </a:r>
          </a:p>
          <a:p>
            <a:endParaRPr lang="en-US" dirty="0"/>
          </a:p>
          <a:p>
            <a:r>
              <a:rPr lang="en-US" dirty="0"/>
              <a:t>I also ask you to be kind, to listen to the other participants, to respect the confidentiality of the information you might exchange.</a:t>
            </a:r>
          </a:p>
          <a:p>
            <a:endParaRPr lang="en-US" dirty="0"/>
          </a:p>
          <a:p>
            <a:r>
              <a:rPr lang="en-US" dirty="0"/>
              <a:t>#click to go to next slide#</a:t>
            </a:r>
            <a:endParaRPr lang="fr-FR" dirty="0"/>
          </a:p>
        </p:txBody>
      </p:sp>
      <p:sp>
        <p:nvSpPr>
          <p:cNvPr id="83" name="Google Shape;83;p3: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4" name="Slide Image Placeholder 3">
            <a:extLst>
              <a:ext uri="{FF2B5EF4-FFF2-40B4-BE49-F238E27FC236}">
                <a16:creationId xmlns:a16="http://schemas.microsoft.com/office/drawing/2014/main" id="{25D35ADD-EC64-0360-7CB0-89C691A9E47F}"/>
              </a:ext>
            </a:extLst>
          </p:cNvPr>
          <p:cNvSpPr>
            <a:spLocks noGrp="1" noRot="1" noChangeAspect="1"/>
          </p:cNvSpPr>
          <p:nvPr>
            <p:ph type="sldImg"/>
          </p:nvPr>
        </p:nvSpPr>
        <p:spPr>
          <a:xfrm>
            <a:off x="123825" y="473075"/>
            <a:ext cx="4816475" cy="2709863"/>
          </a:xfrm>
        </p:spPr>
      </p:sp>
      <p:sp>
        <p:nvSpPr>
          <p:cNvPr id="8" name="TextBox 7">
            <a:extLst>
              <a:ext uri="{FF2B5EF4-FFF2-40B4-BE49-F238E27FC236}">
                <a16:creationId xmlns:a16="http://schemas.microsoft.com/office/drawing/2014/main" id="{700A5C07-A16A-6410-884D-045F27642BDD}"/>
              </a:ext>
            </a:extLst>
          </p:cNvPr>
          <p:cNvSpPr txBox="1"/>
          <p:nvPr/>
        </p:nvSpPr>
        <p:spPr>
          <a:xfrm>
            <a:off x="221673" y="3833136"/>
            <a:ext cx="426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Remind the participants of the rules of the virtual classroom.</a:t>
            </a:r>
          </a:p>
        </p:txBody>
      </p:sp>
      <p:sp>
        <p:nvSpPr>
          <p:cNvPr id="9" name="Rectangle 8">
            <a:extLst>
              <a:ext uri="{FF2B5EF4-FFF2-40B4-BE49-F238E27FC236}">
                <a16:creationId xmlns:a16="http://schemas.microsoft.com/office/drawing/2014/main" id="{8F986C23-3C25-76E0-EB43-8733FA269548}"/>
              </a:ext>
            </a:extLst>
          </p:cNvPr>
          <p:cNvSpPr/>
          <p:nvPr/>
        </p:nvSpPr>
        <p:spPr>
          <a:xfrm>
            <a:off x="131618" y="3768436"/>
            <a:ext cx="4726709" cy="25492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 ExtraLight"/>
              <a:ea typeface="+mn-ea"/>
              <a:cs typeface="+mn-cs"/>
            </a:endParaRPr>
          </a:p>
        </p:txBody>
      </p:sp>
      <p:sp>
        <p:nvSpPr>
          <p:cNvPr id="10" name="TextBox 9">
            <a:extLst>
              <a:ext uri="{FF2B5EF4-FFF2-40B4-BE49-F238E27FC236}">
                <a16:creationId xmlns:a16="http://schemas.microsoft.com/office/drawing/2014/main" id="{A596A20E-DDB0-4763-3408-E4E259E142F3}"/>
              </a:ext>
            </a:extLst>
          </p:cNvPr>
          <p:cNvSpPr txBox="1"/>
          <p:nvPr/>
        </p:nvSpPr>
        <p:spPr>
          <a:xfrm>
            <a:off x="131618" y="3336509"/>
            <a:ext cx="1828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prstClr val="black"/>
                </a:solidFill>
                <a:effectLst/>
                <a:uLnTx/>
                <a:uFillTx/>
                <a:latin typeface="Encode Sans Expanded ExtraLight"/>
                <a:ea typeface="+mn-ea"/>
                <a:cs typeface="+mn-cs"/>
              </a:rPr>
              <a:t>Objective</a:t>
            </a:r>
            <a:endParaRPr kumimoji="0" lang="en-US" sz="1600" b="1" i="0" u="none" strike="noStrike" kern="1200" cap="none" spc="0" normalizeH="0" baseline="0" noProof="0" dirty="0">
              <a:ln>
                <a:noFill/>
              </a:ln>
              <a:solidFill>
                <a:prstClr val="black"/>
              </a:solidFill>
              <a:effectLst/>
              <a:uLnTx/>
              <a:uFillTx/>
              <a:latin typeface="Encode Sans Expanded ExtraLight"/>
              <a:ea typeface="+mn-ea"/>
              <a:cs typeface="+mn-cs"/>
            </a:endParaRPr>
          </a:p>
        </p:txBody>
      </p:sp>
    </p:spTree>
    <p:extLst>
      <p:ext uri="{BB962C8B-B14F-4D97-AF65-F5344CB8AC3E}">
        <p14:creationId xmlns:p14="http://schemas.microsoft.com/office/powerpoint/2010/main" val="172380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asks the participants to evaluate the monthly impact of a reduction in fuel consumption of 0.5 l/100 km for a vehicle that travels 30,000 km/year, assuming that a </a:t>
            </a:r>
            <a:r>
              <a:rPr lang="en-US" dirty="0" err="1"/>
              <a:t>litre</a:t>
            </a:r>
            <a:r>
              <a:rPr lang="en-US" dirty="0"/>
              <a:t> of fuel costs 1.8 € (</a:t>
            </a:r>
            <a:r>
              <a:rPr lang="en-US" dirty="0">
                <a:solidFill>
                  <a:srgbClr val="FF0000"/>
                </a:solidFill>
              </a:rPr>
              <a:t>country adaptation</a:t>
            </a:r>
            <a:r>
              <a:rPr lang="en-US" dirty="0"/>
              <a:t>).</a:t>
            </a:r>
          </a:p>
          <a:p>
            <a:endParaRPr lang="en-US" dirty="0"/>
          </a:p>
          <a:p>
            <a:r>
              <a:rPr lang="en-US" dirty="0"/>
              <a:t>The trainer asks the participants to send their answer in the chat. The trainer then asks a participant who has given the correct answer to explain his or her approach to the group.</a:t>
            </a:r>
          </a:p>
          <a:p>
            <a:endParaRPr lang="en-US" dirty="0"/>
          </a:p>
          <a:p>
            <a:r>
              <a:rPr lang="en-US" dirty="0"/>
              <a:t>Exercise key: see next slide</a:t>
            </a:r>
            <a:endParaRPr lang="fr-BE"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50</a:t>
            </a:fld>
            <a:endParaRPr lang="fr-FR"/>
          </a:p>
        </p:txBody>
      </p:sp>
    </p:spTree>
    <p:extLst>
      <p:ext uri="{BB962C8B-B14F-4D97-AF65-F5344CB8AC3E}">
        <p14:creationId xmlns:p14="http://schemas.microsoft.com/office/powerpoint/2010/main" val="3080874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sym typeface="VW Headline OT-Book" pitchFamily="34" charset="0"/>
              </a:rPr>
              <a:t>When a customer is renewing their vehicle or when you are competing with another model with higher CO2 emissions (and therefore fuel consumption), it is essential to quantify the difference in fuel consumption.</a:t>
            </a:r>
          </a:p>
          <a:p>
            <a:endParaRPr lang="en-US" dirty="0">
              <a:sym typeface="VW Headline OT-Book" pitchFamily="34" charset="0"/>
            </a:endParaRPr>
          </a:p>
          <a:p>
            <a:r>
              <a:rPr lang="en-US" dirty="0">
                <a:sym typeface="VW Headline OT-Book" pitchFamily="34" charset="0"/>
              </a:rPr>
              <a:t>Remind participants of the correct formula to use for calculating fuel consumption.</a:t>
            </a:r>
          </a:p>
          <a:p>
            <a:endParaRPr lang="en-US" dirty="0">
              <a:sym typeface="VW Headline OT-Book" pitchFamily="34" charset="0"/>
            </a:endParaRPr>
          </a:p>
          <a:p>
            <a:r>
              <a:rPr lang="en-US" dirty="0">
                <a:sym typeface="VW Headline OT-Book" pitchFamily="34" charset="0"/>
              </a:rPr>
              <a:t>Relate this to the discount or rate parameter: the impact of 1l/100km of consumption is 4x more impactful than a one-percent discount.</a:t>
            </a:r>
          </a:p>
          <a:p>
            <a:endParaRPr lang="en-US" dirty="0">
              <a:sym typeface="VW Headline OT-Book" pitchFamily="34" charset="0"/>
            </a:endParaRPr>
          </a:p>
          <a:p>
            <a:r>
              <a:rPr lang="en-US" dirty="0">
                <a:sym typeface="VW Headline OT-Book" pitchFamily="34" charset="0"/>
              </a:rPr>
              <a:t>Apart from consumption, which is specific to each vehicle, what other factors can influence the monthly energy budget?</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51</a:t>
            </a:fld>
            <a:endParaRPr lang="fr-FR"/>
          </a:p>
        </p:txBody>
      </p:sp>
      <p:sp>
        <p:nvSpPr>
          <p:cNvPr id="5" name="ZoneTexte 23">
            <a:extLst>
              <a:ext uri="{FF2B5EF4-FFF2-40B4-BE49-F238E27FC236}">
                <a16:creationId xmlns:a16="http://schemas.microsoft.com/office/drawing/2014/main" id="{BB998B57-1B58-6B80-5E5B-D22CDC33011E}"/>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GB" altLang="fr-FR" dirty="0">
                <a:latin typeface="+mn-lt"/>
                <a:ea typeface="ヒラギノ角ゴ Pro W3"/>
                <a:sym typeface="VW Headline OT-Book"/>
              </a:rPr>
              <a:t>Debriefing support</a:t>
            </a:r>
          </a:p>
        </p:txBody>
      </p:sp>
    </p:spTree>
    <p:extLst>
      <p:ext uri="{BB962C8B-B14F-4D97-AF65-F5344CB8AC3E}">
        <p14:creationId xmlns:p14="http://schemas.microsoft.com/office/powerpoint/2010/main" val="4046284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altLang="fr-FR" dirty="0">
                <a:ea typeface="ヒラギノ角ゴ Pro W3"/>
                <a:sym typeface="VW Headline OT-Book"/>
              </a:rPr>
              <a:t>S</a:t>
            </a:r>
            <a:r>
              <a:rPr lang="en-US" altLang="fr-FR" dirty="0">
                <a:latin typeface="+mn-lt"/>
                <a:ea typeface="ヒラギノ角ゴ Pro W3"/>
                <a:sym typeface="VW Headline OT-Book"/>
              </a:rPr>
              <a:t>how that the differences between </a:t>
            </a:r>
            <a:r>
              <a:rPr lang="en-US" altLang="fr-FR" dirty="0" err="1">
                <a:latin typeface="+mn-lt"/>
                <a:ea typeface="ヒラギノ角ゴ Pro W3"/>
                <a:sym typeface="VW Headline OT-Book"/>
              </a:rPr>
              <a:t>normalised</a:t>
            </a:r>
            <a:r>
              <a:rPr lang="en-US" altLang="fr-FR" dirty="0">
                <a:latin typeface="+mn-lt"/>
                <a:ea typeface="ヒラギノ角ゴ Pro W3"/>
                <a:sym typeface="VW Headline OT-Book"/>
              </a:rPr>
              <a:t> and "adjusted" consumption can be significant depending on the engine type.</a:t>
            </a:r>
          </a:p>
          <a:p>
            <a:endParaRPr lang="en-US" altLang="fr-FR" dirty="0">
              <a:latin typeface="+mn-lt"/>
              <a:ea typeface="ヒラギノ角ゴ Pro W3"/>
              <a:sym typeface="VW Headline OT-Book"/>
            </a:endParaRPr>
          </a:p>
          <a:p>
            <a:r>
              <a:rPr lang="en-US" altLang="fr-FR" dirty="0">
                <a:latin typeface="+mn-lt"/>
                <a:ea typeface="ヒラギノ角ゴ Pro W3"/>
                <a:sym typeface="VW Headline OT-Book"/>
              </a:rPr>
              <a:t>Average differences observed in the field:</a:t>
            </a:r>
            <a:endParaRPr lang="fr-FR" dirty="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ea typeface="+mj-ea"/>
                <a:cs typeface="+mj-cs"/>
              </a:rPr>
              <a:t>-ICE : </a:t>
            </a:r>
            <a:r>
              <a:rPr lang="en-US" dirty="0">
                <a:ea typeface="+mj-ea"/>
                <a:cs typeface="+mj-cs"/>
              </a:rPr>
              <a:t>petrol &lt;&gt; diesel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j-ea"/>
                <a:cs typeface="+mj-cs"/>
              </a:rPr>
              <a:t>Average consumption &lt;&gt; urban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j-ea"/>
                <a:cs typeface="+mj-cs"/>
              </a:rPr>
              <a:t>+ 1.5 l / 100 km</a:t>
            </a:r>
            <a:endParaRPr lang="fr-FR" dirty="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ea typeface="+mj-ea"/>
                <a:cs typeface="+mj-cs"/>
              </a:rPr>
              <a:t>-BEV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j-ea"/>
                <a:cs typeface="+mj-cs"/>
              </a:rPr>
              <a:t>Significant influence of outside temperature and speed.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j-ea"/>
                <a:cs typeface="+mj-cs"/>
              </a:rPr>
              <a:t>Average difference of around 10 to 60% between theoretical consumption and observed consumption depending on driving conditions (winter, motorway, load carried, etc.)</a:t>
            </a:r>
            <a:endParaRPr lang="fr-FR" dirty="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ea typeface="+mj-ea"/>
                <a:cs typeface="+mj-cs"/>
              </a:rPr>
              <a:t>-PHEV </a:t>
            </a:r>
          </a:p>
          <a:p>
            <a:r>
              <a:rPr lang="en-US" dirty="0">
                <a:ea typeface="+mj-ea"/>
                <a:cs typeface="+mj-cs"/>
              </a:rPr>
              <a:t>Depending on the circumstances, thermal consumption can easily increase from 1.4 l/100 km (WLTP) to 4-5 l/100 km (e.g. with long journeys on motorways at 130 km/h).</a:t>
            </a:r>
          </a:p>
          <a:p>
            <a:r>
              <a:rPr lang="en-US" dirty="0">
                <a:ea typeface="+mj-ea"/>
                <a:cs typeface="+mj-cs"/>
              </a:rPr>
              <a:t>When the vehicle is not in standard use, thermal consumption can even soar above that of an ICE (in the case of an uncharged battery).</a:t>
            </a:r>
          </a:p>
          <a:p>
            <a:endParaRPr lang="en-US" dirty="0">
              <a:ea typeface="+mj-ea"/>
              <a:cs typeface="+mj-cs"/>
            </a:endParaRPr>
          </a:p>
          <a:p>
            <a:r>
              <a:rPr lang="en-US" dirty="0">
                <a:ea typeface="+mj-ea"/>
                <a:cs typeface="+mj-cs"/>
              </a:rPr>
              <a:t>The PHEV Connect application can help you save on this item.</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52</a:t>
            </a:fld>
            <a:endParaRPr lang="fr-FR"/>
          </a:p>
        </p:txBody>
      </p:sp>
      <p:sp>
        <p:nvSpPr>
          <p:cNvPr id="5" name="ZoneTexte 23">
            <a:extLst>
              <a:ext uri="{FF2B5EF4-FFF2-40B4-BE49-F238E27FC236}">
                <a16:creationId xmlns:a16="http://schemas.microsoft.com/office/drawing/2014/main" id="{76E34104-D86C-CF50-1907-009AE3F62B3E}"/>
              </a:ext>
            </a:extLst>
          </p:cNvPr>
          <p:cNvSpPr txBox="1">
            <a:spLocks noChangeArrowheads="1"/>
          </p:cNvSpPr>
          <p:nvPr/>
        </p:nvSpPr>
        <p:spPr bwMode="auto">
          <a:xfrm>
            <a:off x="236419" y="3808926"/>
            <a:ext cx="4447723" cy="12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spcBef>
                <a:spcPct val="0"/>
              </a:spcBef>
            </a:pPr>
            <a:r>
              <a:rPr lang="en-US" altLang="fr-FR" dirty="0">
                <a:latin typeface="+mn-lt"/>
                <a:ea typeface="ヒラギノ角ゴ Pro W3"/>
                <a:sym typeface="VW Headline OT-Book"/>
              </a:rPr>
              <a:t>Show the gaps with examples.</a:t>
            </a:r>
            <a:endParaRPr lang="en-GB" altLang="fr-FR" dirty="0">
              <a:latin typeface="+mn-lt"/>
              <a:ea typeface="ヒラギノ角ゴ Pro W3"/>
              <a:sym typeface="VW Headline OT-Book"/>
            </a:endParaRPr>
          </a:p>
        </p:txBody>
      </p:sp>
    </p:spTree>
    <p:extLst>
      <p:ext uri="{BB962C8B-B14F-4D97-AF65-F5344CB8AC3E}">
        <p14:creationId xmlns:p14="http://schemas.microsoft.com/office/powerpoint/2010/main" val="3914478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asks the participants to list the taxes that impact the TCO of a car (hypothesis of a company car given to an employee by his employer).</a:t>
            </a:r>
          </a:p>
          <a:p>
            <a:endParaRPr lang="en-US" dirty="0"/>
          </a:p>
          <a:p>
            <a:r>
              <a:rPr lang="en-US" dirty="0"/>
              <a:t>To frame this exercise, remind them that there are 3 types of tax:</a:t>
            </a:r>
          </a:p>
          <a:p>
            <a:r>
              <a:rPr lang="en-US" dirty="0"/>
              <a:t>-Taxes to be paid to put the vehicle on the road</a:t>
            </a:r>
          </a:p>
          <a:p>
            <a:r>
              <a:rPr lang="en-US" dirty="0"/>
              <a:t>-Taxes to be paid by the employer</a:t>
            </a:r>
          </a:p>
          <a:p>
            <a:r>
              <a:rPr lang="en-US" dirty="0"/>
              <a:t>-Taxes to be paid by the user</a:t>
            </a:r>
          </a:p>
          <a:p>
            <a:endParaRPr lang="en-US" dirty="0"/>
          </a:p>
          <a:p>
            <a:r>
              <a:rPr lang="en-US" dirty="0"/>
              <a:t>The trainer opens a whiteboard that has been divided into three columns. She/He then asks the participants to complete each column.</a:t>
            </a:r>
          </a:p>
          <a:p>
            <a:endParaRPr lang="en-US" dirty="0"/>
          </a:p>
          <a:p>
            <a:r>
              <a:rPr lang="en-US" dirty="0"/>
              <a:t>Debriefing: see next slide.</a:t>
            </a:r>
            <a:endParaRPr lang="fr-BE" dirty="0"/>
          </a:p>
          <a:p>
            <a:endParaRPr lang="fr-BE" dirty="0"/>
          </a:p>
          <a:p>
            <a:r>
              <a:rPr lang="en-US" b="1" dirty="0"/>
              <a:t>Trainer's note: this tax reminder is deliberately brief because we assume that the participants have already taken a specific car tax course as a prerequisite.</a:t>
            </a:r>
          </a:p>
        </p:txBody>
      </p:sp>
      <p:sp>
        <p:nvSpPr>
          <p:cNvPr id="4" name="Slide Number Placeholder 3"/>
          <p:cNvSpPr>
            <a:spLocks noGrp="1"/>
          </p:cNvSpPr>
          <p:nvPr>
            <p:ph type="sldNum" sz="quarter" idx="5"/>
          </p:nvPr>
        </p:nvSpPr>
        <p:spPr/>
        <p:txBody>
          <a:bodyPr/>
          <a:lstStyle/>
          <a:p>
            <a:fld id="{DA46B207-691D-4EE2-B9CC-9F376BF0DE64}" type="slidenum">
              <a:rPr lang="fr-FR" smtClean="0"/>
              <a:t>53</a:t>
            </a:fld>
            <a:endParaRPr lang="fr-FR"/>
          </a:p>
        </p:txBody>
      </p:sp>
      <p:sp>
        <p:nvSpPr>
          <p:cNvPr id="5" name="TextBox 4">
            <a:extLst>
              <a:ext uri="{FF2B5EF4-FFF2-40B4-BE49-F238E27FC236}">
                <a16:creationId xmlns:a16="http://schemas.microsoft.com/office/drawing/2014/main" id="{83E50857-2487-8157-2F9C-46800C20C42D}"/>
              </a:ext>
            </a:extLst>
          </p:cNvPr>
          <p:cNvSpPr txBox="1"/>
          <p:nvPr/>
        </p:nvSpPr>
        <p:spPr>
          <a:xfrm>
            <a:off x="131618" y="3804250"/>
            <a:ext cx="4603450" cy="461665"/>
          </a:xfrm>
          <a:prstGeom prst="rect">
            <a:avLst/>
          </a:prstGeom>
          <a:noFill/>
        </p:spPr>
        <p:txBody>
          <a:bodyPr wrap="square" rtlCol="0">
            <a:spAutoFit/>
          </a:bodyPr>
          <a:lstStyle/>
          <a:p>
            <a:r>
              <a:rPr lang="en-US" sz="1200" dirty="0"/>
              <a:t>Focus on the 3</a:t>
            </a:r>
            <a:r>
              <a:rPr lang="en-US" sz="1200" baseline="30000" dirty="0"/>
              <a:t>rd</a:t>
            </a:r>
            <a:r>
              <a:rPr lang="en-US" sz="1200" dirty="0"/>
              <a:t> important component of the TCO: the tax component.</a:t>
            </a:r>
          </a:p>
        </p:txBody>
      </p:sp>
    </p:spTree>
    <p:extLst>
      <p:ext uri="{BB962C8B-B14F-4D97-AF65-F5344CB8AC3E}">
        <p14:creationId xmlns:p14="http://schemas.microsoft.com/office/powerpoint/2010/main" val="1764110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fr-BE" dirty="0"/>
              <a:t>Example France - Country adaptation</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54</a:t>
            </a:fld>
            <a:endParaRPr lang="fr-FR"/>
          </a:p>
        </p:txBody>
      </p:sp>
      <p:sp>
        <p:nvSpPr>
          <p:cNvPr id="5" name="TextBox 4">
            <a:extLst>
              <a:ext uri="{FF2B5EF4-FFF2-40B4-BE49-F238E27FC236}">
                <a16:creationId xmlns:a16="http://schemas.microsoft.com/office/drawing/2014/main" id="{B57D38A0-44A0-5583-EE42-FB788AF8DB41}"/>
              </a:ext>
            </a:extLst>
          </p:cNvPr>
          <p:cNvSpPr txBox="1"/>
          <p:nvPr/>
        </p:nvSpPr>
        <p:spPr>
          <a:xfrm>
            <a:off x="131618" y="3804250"/>
            <a:ext cx="4603450" cy="276999"/>
          </a:xfrm>
          <a:prstGeom prst="rect">
            <a:avLst/>
          </a:prstGeom>
          <a:noFill/>
        </p:spPr>
        <p:txBody>
          <a:bodyPr wrap="square" rtlCol="0">
            <a:spAutoFit/>
          </a:bodyPr>
          <a:lstStyle/>
          <a:p>
            <a:r>
              <a:rPr lang="fr-BE" sz="1200" dirty="0"/>
              <a:t>Debriefing support</a:t>
            </a:r>
            <a:endParaRPr lang="en-US" sz="1200" dirty="0"/>
          </a:p>
        </p:txBody>
      </p:sp>
    </p:spTree>
    <p:extLst>
      <p:ext uri="{BB962C8B-B14F-4D97-AF65-F5344CB8AC3E}">
        <p14:creationId xmlns:p14="http://schemas.microsoft.com/office/powerpoint/2010/main" val="3713955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123825" y="473075"/>
            <a:ext cx="4816475" cy="2709863"/>
          </a:xfrm>
        </p:spPr>
      </p:sp>
      <p:sp>
        <p:nvSpPr>
          <p:cNvPr id="5" name="Notes Placeholder 4"/>
          <p:cNvSpPr>
            <a:spLocks noGrp="1"/>
          </p:cNvSpPr>
          <p:nvPr>
            <p:ph type="body" idx="1"/>
          </p:nvPr>
        </p:nvSpPr>
        <p:spPr/>
        <p:txBody>
          <a:bodyPr/>
          <a:lstStyle/>
          <a:p>
            <a:pPr algn="l"/>
            <a:r>
              <a:rPr lang="en-US" dirty="0"/>
              <a:t>Remind participants that there are 3 distinct tax profiles and that these profiles are differently impacted by taxes.</a:t>
            </a:r>
          </a:p>
          <a:p>
            <a:pPr algn="l"/>
            <a:endParaRPr lang="en-US" dirty="0"/>
          </a:p>
          <a:p>
            <a:pPr algn="l"/>
            <a:r>
              <a:rPr lang="en-US" dirty="0"/>
              <a:t>The objective of this exercise is to show a summary of the taxes with the differences between the profiles, starting with the B2C customer profile (which is the least affected by car taxation).</a:t>
            </a:r>
          </a:p>
          <a:p>
            <a:pPr algn="l"/>
            <a:endParaRPr lang="en-US" dirty="0"/>
          </a:p>
          <a:p>
            <a:pPr algn="l"/>
            <a:r>
              <a:rPr lang="en-US" dirty="0"/>
              <a:t>The trainer then proceeds with 2 summary questions:</a:t>
            </a:r>
            <a:endParaRPr lang="fr-BE" dirty="0"/>
          </a:p>
          <a:p>
            <a:pPr algn="l"/>
            <a:endParaRPr lang="fr-BE" dirty="0"/>
          </a:p>
          <a:p>
            <a:pPr algn="l"/>
            <a:r>
              <a:rPr lang="fr-BE" dirty="0"/>
              <a:t>Keys:</a:t>
            </a:r>
          </a:p>
          <a:p>
            <a:pPr marL="342900" indent="-342900" algn="l">
              <a:buAutoNum type="arabicPeriod"/>
            </a:pPr>
            <a:r>
              <a:rPr lang="en-US" dirty="0"/>
              <a:t>Companies pay the most taxes.</a:t>
            </a:r>
          </a:p>
          <a:p>
            <a:pPr marL="342900" indent="-342900" algn="l">
              <a:buAutoNum type="arabicPeriod"/>
            </a:pPr>
            <a:r>
              <a:rPr lang="en-US" dirty="0"/>
              <a:t>Don't talk to an unincorporated professional about Company Car Tax or BIK. Your credibility is at stake!</a:t>
            </a:r>
            <a:endParaRPr lang="fr-BE" dirty="0"/>
          </a:p>
          <a:p>
            <a:pPr algn="l"/>
            <a:endParaRPr lang="fr-BE" dirty="0"/>
          </a:p>
          <a:p>
            <a:pPr algn="l"/>
            <a:r>
              <a:rPr lang="en-US" dirty="0"/>
              <a:t>It is essential to have a good command of this slide to adapt your speech to the various customer tax profiles.</a:t>
            </a:r>
            <a:endParaRPr lang="fr-BE" dirty="0"/>
          </a:p>
        </p:txBody>
      </p:sp>
      <p:sp>
        <p:nvSpPr>
          <p:cNvPr id="7" name="Slide Number Placeholder 3">
            <a:extLst>
              <a:ext uri="{FF2B5EF4-FFF2-40B4-BE49-F238E27FC236}">
                <a16:creationId xmlns:a16="http://schemas.microsoft.com/office/drawing/2014/main" id="{8C48C303-56FA-4BE4-BF92-069116363FCA}"/>
              </a:ext>
            </a:extLst>
          </p:cNvPr>
          <p:cNvSpPr txBox="1">
            <a:spLocks/>
          </p:cNvSpPr>
          <p:nvPr/>
        </p:nvSpPr>
        <p:spPr>
          <a:xfrm>
            <a:off x="5179484" y="6513910"/>
            <a:ext cx="3962400" cy="344090"/>
          </a:xfrm>
          <a:prstGeom prst="rect">
            <a:avLst/>
          </a:prstGeom>
        </p:spPr>
        <p:txBody>
          <a:bodyPr vert="horz" lIns="91440" tIns="45720" rIns="91440" bIns="45720" rtlCol="0" anchor="b"/>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46B207-691D-4EE2-B9CC-9F376BF0DE64}" type="slidenum">
              <a:rPr lang="fr-FR" smtClean="0"/>
              <a:pPr/>
              <a:t>55</a:t>
            </a:fld>
            <a:endParaRPr lang="fr-FR"/>
          </a:p>
        </p:txBody>
      </p:sp>
      <p:sp>
        <p:nvSpPr>
          <p:cNvPr id="8" name="TextBox 7">
            <a:extLst>
              <a:ext uri="{FF2B5EF4-FFF2-40B4-BE49-F238E27FC236}">
                <a16:creationId xmlns:a16="http://schemas.microsoft.com/office/drawing/2014/main" id="{4A0A8131-CD87-CCD6-ECCB-4058810EBD72}"/>
              </a:ext>
            </a:extLst>
          </p:cNvPr>
          <p:cNvSpPr txBox="1"/>
          <p:nvPr/>
        </p:nvSpPr>
        <p:spPr>
          <a:xfrm>
            <a:off x="131618" y="3804250"/>
            <a:ext cx="4603450" cy="276999"/>
          </a:xfrm>
          <a:prstGeom prst="rect">
            <a:avLst/>
          </a:prstGeom>
          <a:noFill/>
        </p:spPr>
        <p:txBody>
          <a:bodyPr wrap="square" rtlCol="0">
            <a:spAutoFit/>
          </a:bodyPr>
          <a:lstStyle/>
          <a:p>
            <a:r>
              <a:rPr lang="en-US" sz="1200" dirty="0"/>
              <a:t>Recall that not all tax profiles are subject to the same taxes.</a:t>
            </a:r>
          </a:p>
        </p:txBody>
      </p:sp>
    </p:spTree>
    <p:extLst>
      <p:ext uri="{BB962C8B-B14F-4D97-AF65-F5344CB8AC3E}">
        <p14:creationId xmlns:p14="http://schemas.microsoft.com/office/powerpoint/2010/main" val="17121713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This reminder should be short, as participants are expected to know the basic elements of taxation (see prerequisites).</a:t>
            </a:r>
          </a:p>
          <a:p>
            <a:endParaRPr lang="en-US" dirty="0"/>
          </a:p>
          <a:p>
            <a:r>
              <a:rPr lang="en-US" dirty="0"/>
              <a:t>To be done orally, in the form of a round table discussion.</a:t>
            </a:r>
            <a:endParaRPr lang="fr-BE" dirty="0"/>
          </a:p>
          <a:p>
            <a:endParaRPr lang="fr-BE" dirty="0"/>
          </a:p>
          <a:p>
            <a:r>
              <a:rPr lang="fr-BE" dirty="0"/>
              <a:t>4 main objectives:</a:t>
            </a:r>
          </a:p>
          <a:p>
            <a:pPr marL="228600" indent="-228600">
              <a:buAutoNum type="arabicParenR"/>
            </a:pPr>
            <a:r>
              <a:rPr lang="en-US" dirty="0"/>
              <a:t>To be able to explain to the customer in 1 sentence what it is (and if she/he is concerned)</a:t>
            </a:r>
          </a:p>
          <a:p>
            <a:pPr marL="228600" indent="-228600">
              <a:buAutoNum type="arabicParenR"/>
            </a:pPr>
            <a:r>
              <a:rPr lang="en-US" dirty="0"/>
              <a:t>To master the essential parameters that make it up</a:t>
            </a:r>
          </a:p>
          <a:p>
            <a:pPr marL="228600" indent="-228600">
              <a:buAutoNum type="arabicParenR"/>
            </a:pPr>
            <a:r>
              <a:rPr lang="en-US" dirty="0"/>
              <a:t>To know how much it represents (€/month)</a:t>
            </a:r>
          </a:p>
          <a:p>
            <a:pPr marL="228600" indent="-228600">
              <a:buAutoNum type="arabicParenR"/>
            </a:pPr>
            <a:r>
              <a:rPr lang="en-US" dirty="0"/>
              <a:t>To highlight the essential points for the customer</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56</a:t>
            </a:fld>
            <a:endParaRPr lang="fr-FR"/>
          </a:p>
        </p:txBody>
      </p:sp>
      <p:sp>
        <p:nvSpPr>
          <p:cNvPr id="5" name="TextBox 4">
            <a:extLst>
              <a:ext uri="{FF2B5EF4-FFF2-40B4-BE49-F238E27FC236}">
                <a16:creationId xmlns:a16="http://schemas.microsoft.com/office/drawing/2014/main" id="{CB7A2501-FAF2-3065-3595-3AD4E427E0E6}"/>
              </a:ext>
            </a:extLst>
          </p:cNvPr>
          <p:cNvSpPr txBox="1"/>
          <p:nvPr/>
        </p:nvSpPr>
        <p:spPr>
          <a:xfrm>
            <a:off x="131618" y="3804250"/>
            <a:ext cx="4603450" cy="646331"/>
          </a:xfrm>
          <a:prstGeom prst="rect">
            <a:avLst/>
          </a:prstGeom>
          <a:noFill/>
        </p:spPr>
        <p:txBody>
          <a:bodyPr wrap="square" rtlCol="0">
            <a:spAutoFit/>
          </a:bodyPr>
          <a:lstStyle/>
          <a:p>
            <a:r>
              <a:rPr lang="en-US" sz="1200" dirty="0"/>
              <a:t>Highlight the key elements of the CO2 emission and air pollutant tax (ex-Company Car Tax) to identify business opportunities.</a:t>
            </a:r>
          </a:p>
        </p:txBody>
      </p:sp>
    </p:spTree>
    <p:extLst>
      <p:ext uri="{BB962C8B-B14F-4D97-AF65-F5344CB8AC3E}">
        <p14:creationId xmlns:p14="http://schemas.microsoft.com/office/powerpoint/2010/main" val="6430579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57</a:t>
            </a:fld>
            <a:endParaRPr lang="fr-FR"/>
          </a:p>
        </p:txBody>
      </p:sp>
      <p:sp>
        <p:nvSpPr>
          <p:cNvPr id="5" name="TextBox 4">
            <a:extLst>
              <a:ext uri="{FF2B5EF4-FFF2-40B4-BE49-F238E27FC236}">
                <a16:creationId xmlns:a16="http://schemas.microsoft.com/office/drawing/2014/main" id="{5BAC3CB0-91A1-CD23-FE39-5F20103A6D78}"/>
              </a:ext>
            </a:extLst>
          </p:cNvPr>
          <p:cNvSpPr txBox="1"/>
          <p:nvPr/>
        </p:nvSpPr>
        <p:spPr>
          <a:xfrm>
            <a:off x="131618" y="3804250"/>
            <a:ext cx="4603450" cy="646331"/>
          </a:xfrm>
          <a:prstGeom prst="rect">
            <a:avLst/>
          </a:prstGeom>
          <a:noFill/>
        </p:spPr>
        <p:txBody>
          <a:bodyPr wrap="square" rtlCol="0">
            <a:spAutoFit/>
          </a:bodyPr>
          <a:lstStyle/>
          <a:p>
            <a:r>
              <a:rPr lang="en-US" sz="1200" dirty="0"/>
              <a:t>Highlight the key elements of the CO2 emission and air pollutant tax (ex-Company Car Tax) to identify business opportunities.</a:t>
            </a:r>
          </a:p>
        </p:txBody>
      </p:sp>
    </p:spTree>
    <p:extLst>
      <p:ext uri="{BB962C8B-B14F-4D97-AF65-F5344CB8AC3E}">
        <p14:creationId xmlns:p14="http://schemas.microsoft.com/office/powerpoint/2010/main" val="1894821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r>
              <a:rPr lang="en-US" dirty="0"/>
              <a:t>Rate grid per gram</a:t>
            </a:r>
          </a:p>
          <a:p>
            <a:r>
              <a:rPr lang="en-US" dirty="0"/>
              <a:t>Exponential increase in rates above 130 g/km of CO2</a:t>
            </a:r>
            <a:endParaRPr lang="fr-FR" dirty="0"/>
          </a:p>
        </p:txBody>
      </p:sp>
      <p:sp>
        <p:nvSpPr>
          <p:cNvPr id="4" name="Slide Number Placeholder 3">
            <a:extLst>
              <a:ext uri="{FF2B5EF4-FFF2-40B4-BE49-F238E27FC236}">
                <a16:creationId xmlns:a16="http://schemas.microsoft.com/office/drawing/2014/main" id="{CE7D0657-AD24-4B03-9B63-5FAC9EA3F251}"/>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58</a:t>
            </a:fld>
            <a:endParaRPr lang="fr-FR"/>
          </a:p>
        </p:txBody>
      </p:sp>
      <p:sp>
        <p:nvSpPr>
          <p:cNvPr id="5" name="TextBox 4">
            <a:extLst>
              <a:ext uri="{FF2B5EF4-FFF2-40B4-BE49-F238E27FC236}">
                <a16:creationId xmlns:a16="http://schemas.microsoft.com/office/drawing/2014/main" id="{882A82B2-7AC5-B33C-84C6-44700F4C4178}"/>
              </a:ext>
            </a:extLst>
          </p:cNvPr>
          <p:cNvSpPr txBox="1"/>
          <p:nvPr/>
        </p:nvSpPr>
        <p:spPr>
          <a:xfrm>
            <a:off x="131618" y="3804250"/>
            <a:ext cx="4603450" cy="276999"/>
          </a:xfrm>
          <a:prstGeom prst="rect">
            <a:avLst/>
          </a:prstGeom>
          <a:noFill/>
        </p:spPr>
        <p:txBody>
          <a:bodyPr wrap="square" rtlCol="0">
            <a:spAutoFit/>
          </a:bodyPr>
          <a:lstStyle/>
          <a:p>
            <a:r>
              <a:rPr lang="fr-BE" sz="1200" dirty="0"/>
              <a:t>Show </a:t>
            </a:r>
            <a:r>
              <a:rPr lang="fr-BE" sz="1200" dirty="0" err="1"/>
              <a:t>some</a:t>
            </a:r>
            <a:r>
              <a:rPr lang="fr-BE" sz="1200" dirty="0"/>
              <a:t> </a:t>
            </a:r>
            <a:r>
              <a:rPr lang="fr-BE" sz="1200" dirty="0" err="1"/>
              <a:t>examples</a:t>
            </a:r>
            <a:r>
              <a:rPr lang="fr-BE" sz="1200" dirty="0"/>
              <a:t> </a:t>
            </a:r>
            <a:r>
              <a:rPr lang="fr-BE" sz="1200" dirty="0" err="1"/>
              <a:t>with</a:t>
            </a:r>
            <a:r>
              <a:rPr lang="fr-BE" sz="1200" dirty="0"/>
              <a:t> </a:t>
            </a:r>
            <a:r>
              <a:rPr lang="fr-BE" sz="1200" dirty="0" err="1"/>
              <a:t>concrete</a:t>
            </a:r>
            <a:r>
              <a:rPr lang="fr-BE" sz="1200" dirty="0"/>
              <a:t> figures.</a:t>
            </a:r>
            <a:endParaRPr lang="en-US" sz="1200" dirty="0"/>
          </a:p>
        </p:txBody>
      </p:sp>
    </p:spTree>
    <p:extLst>
      <p:ext uri="{BB962C8B-B14F-4D97-AF65-F5344CB8AC3E}">
        <p14:creationId xmlns:p14="http://schemas.microsoft.com/office/powerpoint/2010/main" val="124754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D4968-7F9E-4666-AD4B-CBAB6AC5CCC4}"/>
              </a:ext>
            </a:extLst>
          </p:cNvPr>
          <p:cNvSpPr>
            <a:spLocks noGrp="1" noRot="1" noChangeAspect="1"/>
          </p:cNvSpPr>
          <p:nvPr>
            <p:ph type="sldImg"/>
          </p:nvPr>
        </p:nvSpPr>
        <p:spPr>
          <a:xfrm>
            <a:off x="123825" y="473075"/>
            <a:ext cx="4816475" cy="2709863"/>
          </a:xfrm>
        </p:spPr>
      </p:sp>
      <p:sp>
        <p:nvSpPr>
          <p:cNvPr id="3" name="Notes Placeholder 2">
            <a:extLst>
              <a:ext uri="{FF2B5EF4-FFF2-40B4-BE49-F238E27FC236}">
                <a16:creationId xmlns:a16="http://schemas.microsoft.com/office/drawing/2014/main" id="{4328156C-FA31-4E6D-8E1A-7B00239D4DAE}"/>
              </a:ext>
            </a:extLst>
          </p:cNvPr>
          <p:cNvSpPr>
            <a:spLocks noGrp="1"/>
          </p:cNvSpPr>
          <p:nvPr>
            <p:ph type="body" idx="1"/>
          </p:nvPr>
        </p:nvSpPr>
        <p:spPr/>
        <p:txBody>
          <a:bodyPr/>
          <a:lstStyle/>
          <a:p>
            <a:r>
              <a:rPr lang="en-US" dirty="0"/>
              <a:t>To be done orally, in the form of a round table discussion.</a:t>
            </a:r>
            <a:endParaRPr lang="fr-BE" dirty="0"/>
          </a:p>
          <a:p>
            <a:endParaRPr lang="fr-BE" dirty="0"/>
          </a:p>
          <a:p>
            <a:r>
              <a:rPr lang="fr-BE" dirty="0"/>
              <a:t>4 main objectives:</a:t>
            </a:r>
          </a:p>
          <a:p>
            <a:pPr marL="228600" indent="-228600">
              <a:buAutoNum type="arabicParenR"/>
            </a:pPr>
            <a:r>
              <a:rPr lang="en-US" dirty="0"/>
              <a:t>To be able to explain to the customer in 1 sentence what it is</a:t>
            </a:r>
          </a:p>
          <a:p>
            <a:pPr marL="228600" indent="-228600">
              <a:buAutoNum type="arabicParenR"/>
            </a:pPr>
            <a:r>
              <a:rPr lang="en-US" dirty="0"/>
              <a:t>To know who is impacted</a:t>
            </a:r>
          </a:p>
          <a:p>
            <a:pPr marL="228600" indent="-228600">
              <a:buAutoNum type="arabicParenR"/>
            </a:pPr>
            <a:r>
              <a:rPr lang="en-US" dirty="0"/>
              <a:t>To know how it is calculated and how much it costs to the customer </a:t>
            </a:r>
          </a:p>
          <a:p>
            <a:endParaRPr lang="en-US" dirty="0"/>
          </a:p>
        </p:txBody>
      </p:sp>
      <p:sp>
        <p:nvSpPr>
          <p:cNvPr id="4" name="Slide Number Placeholder 3">
            <a:extLst>
              <a:ext uri="{FF2B5EF4-FFF2-40B4-BE49-F238E27FC236}">
                <a16:creationId xmlns:a16="http://schemas.microsoft.com/office/drawing/2014/main" id="{3B4A379C-F897-407B-B91A-6E2AAC3FBF47}"/>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59</a:t>
            </a:fld>
            <a:endParaRPr lang="fr-FR"/>
          </a:p>
        </p:txBody>
      </p:sp>
      <p:sp>
        <p:nvSpPr>
          <p:cNvPr id="5" name="TextBox 4">
            <a:extLst>
              <a:ext uri="{FF2B5EF4-FFF2-40B4-BE49-F238E27FC236}">
                <a16:creationId xmlns:a16="http://schemas.microsoft.com/office/drawing/2014/main" id="{DC7CC7C0-DBC8-4CFD-A808-E588172EAD5D}"/>
              </a:ext>
            </a:extLst>
          </p:cNvPr>
          <p:cNvSpPr txBox="1"/>
          <p:nvPr/>
        </p:nvSpPr>
        <p:spPr>
          <a:xfrm>
            <a:off x="131618" y="3804250"/>
            <a:ext cx="4603450" cy="461665"/>
          </a:xfrm>
          <a:prstGeom prst="rect">
            <a:avLst/>
          </a:prstGeom>
          <a:noFill/>
        </p:spPr>
        <p:txBody>
          <a:bodyPr wrap="square" rtlCol="0">
            <a:spAutoFit/>
          </a:bodyPr>
          <a:lstStyle/>
          <a:p>
            <a:r>
              <a:rPr lang="en-US" sz="1200" dirty="0"/>
              <a:t>Highlight the key elements related to tax “reinstatement” in order to identify business opportunities.</a:t>
            </a:r>
          </a:p>
        </p:txBody>
      </p:sp>
    </p:spTree>
    <p:extLst>
      <p:ext uri="{BB962C8B-B14F-4D97-AF65-F5344CB8AC3E}">
        <p14:creationId xmlns:p14="http://schemas.microsoft.com/office/powerpoint/2010/main" val="356402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starts a survey activity to allow participants to self-evaluate their level of knowledge of the TCO topic.</a:t>
            </a:r>
            <a:endParaRPr lang="fr-BE" dirty="0"/>
          </a:p>
          <a:p>
            <a:endParaRPr lang="fr-BE" dirty="0"/>
          </a:p>
          <a:p>
            <a:r>
              <a:rPr lang="en-US" dirty="0"/>
              <a:t>How confident are you in discussing TCO with B2B customers?</a:t>
            </a:r>
            <a:endParaRPr lang="fr-BE" dirty="0"/>
          </a:p>
          <a:p>
            <a:pPr marL="171450" indent="-171450">
              <a:buFont typeface="Arial" panose="020B0604020202020204" pitchFamily="34" charset="0"/>
              <a:buChar char="•"/>
            </a:pPr>
            <a:r>
              <a:rPr lang="en-US" dirty="0"/>
              <a:t>Very confident</a:t>
            </a:r>
          </a:p>
          <a:p>
            <a:pPr marL="171450" indent="-171450">
              <a:buFont typeface="Arial" panose="020B0604020202020204" pitchFamily="34" charset="0"/>
              <a:buChar char="•"/>
            </a:pPr>
            <a:r>
              <a:rPr lang="en-US" dirty="0"/>
              <a:t>Moderately confident</a:t>
            </a:r>
          </a:p>
          <a:p>
            <a:pPr marL="171450" indent="-171450">
              <a:buFont typeface="Arial" panose="020B0604020202020204" pitchFamily="34" charset="0"/>
              <a:buChar char="•"/>
            </a:pPr>
            <a:r>
              <a:rPr lang="en-US" dirty="0"/>
              <a:t>Not confident</a:t>
            </a:r>
          </a:p>
          <a:p>
            <a:pPr marL="171450" indent="-171450">
              <a:buFont typeface="Arial" panose="020B0604020202020204" pitchFamily="34" charset="0"/>
              <a:buChar char="•"/>
            </a:pPr>
            <a:r>
              <a:rPr lang="en-US" dirty="0"/>
              <a:t>Not at all confident</a:t>
            </a:r>
            <a:endParaRPr lang="fr-FR" dirty="0"/>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a:p>
            <a:r>
              <a:rPr lang="en-US" dirty="0"/>
              <a:t>The same survey will be proposed to the participants at the end of the session in order to measure their progress.</a:t>
            </a:r>
          </a:p>
        </p:txBody>
      </p:sp>
      <p:sp>
        <p:nvSpPr>
          <p:cNvPr id="4" name="Slide Number Placeholder 3"/>
          <p:cNvSpPr>
            <a:spLocks noGrp="1"/>
          </p:cNvSpPr>
          <p:nvPr>
            <p:ph type="sldNum" sz="quarter" idx="5"/>
          </p:nvPr>
        </p:nvSpPr>
        <p:spPr>
          <a:xfrm>
            <a:off x="5179484" y="6501210"/>
            <a:ext cx="3962400" cy="34409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8D5B7A6A-EB44-28BC-4FD8-1EFABD0B538A}"/>
              </a:ext>
            </a:extLst>
          </p:cNvPr>
          <p:cNvSpPr txBox="1"/>
          <p:nvPr/>
        </p:nvSpPr>
        <p:spPr>
          <a:xfrm>
            <a:off x="205740" y="3863340"/>
            <a:ext cx="422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Encode Sans Expanded ExtraLight"/>
              </a:rPr>
              <a:t>Cold e</a:t>
            </a: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valuation of the </a:t>
            </a:r>
            <a:r>
              <a:rPr lang="en-US" sz="1200" dirty="0">
                <a:solidFill>
                  <a:prstClr val="black"/>
                </a:solidFill>
                <a:latin typeface="Encode Sans Expanded ExtraLight"/>
              </a:rPr>
              <a:t>participants’ knowledge about the topic.</a:t>
            </a:r>
            <a:endPar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spTree>
    <p:extLst>
      <p:ext uri="{BB962C8B-B14F-4D97-AF65-F5344CB8AC3E}">
        <p14:creationId xmlns:p14="http://schemas.microsoft.com/office/powerpoint/2010/main" val="1612346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5"/>
          </p:nvPr>
        </p:nvSpPr>
        <p:spPr/>
        <p:txBody>
          <a:bodyPr/>
          <a:lstStyle/>
          <a:p>
            <a:fld id="{9776098F-9581-451E-860E-94D5B0040B18}" type="slidenum">
              <a:rPr lang="fr-FR" altLang="en-US" smtClean="0"/>
              <a:pPr/>
              <a:t>60</a:t>
            </a:fld>
            <a:endParaRPr lang="fr-FR" altLang="en-US"/>
          </a:p>
        </p:txBody>
      </p:sp>
      <p:sp>
        <p:nvSpPr>
          <p:cNvPr id="6" name="Slide Image Placeholder 5">
            <a:extLst>
              <a:ext uri="{FF2B5EF4-FFF2-40B4-BE49-F238E27FC236}">
                <a16:creationId xmlns:a16="http://schemas.microsoft.com/office/drawing/2014/main" id="{394D7E8B-D1AD-4A88-A3D6-821483A24778}"/>
              </a:ext>
            </a:extLst>
          </p:cNvPr>
          <p:cNvSpPr>
            <a:spLocks noGrp="1" noRot="1" noChangeAspect="1"/>
          </p:cNvSpPr>
          <p:nvPr>
            <p:ph type="sldImg"/>
          </p:nvPr>
        </p:nvSpPr>
        <p:spPr>
          <a:xfrm>
            <a:off x="123825" y="473075"/>
            <a:ext cx="4816475" cy="2709863"/>
          </a:xfrm>
        </p:spPr>
      </p:sp>
      <p:sp>
        <p:nvSpPr>
          <p:cNvPr id="7" name="Notes Placeholder 6">
            <a:extLst>
              <a:ext uri="{FF2B5EF4-FFF2-40B4-BE49-F238E27FC236}">
                <a16:creationId xmlns:a16="http://schemas.microsoft.com/office/drawing/2014/main" id="{030207C1-7604-4D59-85D0-C28AF4A881AF}"/>
              </a:ext>
            </a:extLst>
          </p:cNvPr>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36DE8402-1017-AE15-79A5-E4CEE2390D72}"/>
              </a:ext>
            </a:extLst>
          </p:cNvPr>
          <p:cNvSpPr txBox="1"/>
          <p:nvPr/>
        </p:nvSpPr>
        <p:spPr>
          <a:xfrm>
            <a:off x="131618" y="3804250"/>
            <a:ext cx="4603450" cy="461665"/>
          </a:xfrm>
          <a:prstGeom prst="rect">
            <a:avLst/>
          </a:prstGeom>
          <a:noFill/>
        </p:spPr>
        <p:txBody>
          <a:bodyPr wrap="square" rtlCol="0">
            <a:spAutoFit/>
          </a:bodyPr>
          <a:lstStyle/>
          <a:p>
            <a:r>
              <a:rPr lang="en-US" sz="1200" dirty="0"/>
              <a:t>Highlight the key elements related to tax “reintegration” in order to identify business opportunities.</a:t>
            </a:r>
          </a:p>
        </p:txBody>
      </p:sp>
    </p:spTree>
    <p:extLst>
      <p:ext uri="{BB962C8B-B14F-4D97-AF65-F5344CB8AC3E}">
        <p14:creationId xmlns:p14="http://schemas.microsoft.com/office/powerpoint/2010/main" val="1434249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5"/>
          </p:nvPr>
        </p:nvSpPr>
        <p:spPr/>
        <p:txBody>
          <a:bodyPr/>
          <a:lstStyle/>
          <a:p>
            <a:fld id="{9776098F-9581-451E-860E-94D5B0040B18}" type="slidenum">
              <a:rPr lang="fr-FR" altLang="en-US" smtClean="0"/>
              <a:pPr/>
              <a:t>61</a:t>
            </a:fld>
            <a:endParaRPr lang="fr-FR" altLang="en-US"/>
          </a:p>
        </p:txBody>
      </p:sp>
      <p:sp>
        <p:nvSpPr>
          <p:cNvPr id="6" name="Slide Image Placeholder 5">
            <a:extLst>
              <a:ext uri="{FF2B5EF4-FFF2-40B4-BE49-F238E27FC236}">
                <a16:creationId xmlns:a16="http://schemas.microsoft.com/office/drawing/2014/main" id="{394D7E8B-D1AD-4A88-A3D6-821483A24778}"/>
              </a:ext>
            </a:extLst>
          </p:cNvPr>
          <p:cNvSpPr>
            <a:spLocks noGrp="1" noRot="1" noChangeAspect="1"/>
          </p:cNvSpPr>
          <p:nvPr>
            <p:ph type="sldImg"/>
          </p:nvPr>
        </p:nvSpPr>
        <p:spPr>
          <a:xfrm>
            <a:off x="123825" y="473075"/>
            <a:ext cx="4816475" cy="2709863"/>
          </a:xfrm>
        </p:spPr>
      </p:sp>
      <p:sp>
        <p:nvSpPr>
          <p:cNvPr id="7" name="Notes Placeholder 6">
            <a:extLst>
              <a:ext uri="{FF2B5EF4-FFF2-40B4-BE49-F238E27FC236}">
                <a16:creationId xmlns:a16="http://schemas.microsoft.com/office/drawing/2014/main" id="{030207C1-7604-4D59-85D0-C28AF4A881AF}"/>
              </a:ext>
            </a:extLst>
          </p:cNvPr>
          <p:cNvSpPr>
            <a:spLocks noGrp="1"/>
          </p:cNvSpPr>
          <p:nvPr>
            <p:ph type="body" idx="1"/>
          </p:nvPr>
        </p:nvSpPr>
        <p:spPr/>
        <p:txBody>
          <a:bodyPr/>
          <a:lstStyle/>
          <a:p>
            <a:r>
              <a:rPr lang="en-US" dirty="0"/>
              <a:t>Battery prices are set by the LEV Business Unit in link with the brands. The brands update the benchmarks and communicate the prices of LEV batteries to the networks.</a:t>
            </a:r>
          </a:p>
          <a:p>
            <a:r>
              <a:rPr lang="en-US" dirty="0"/>
              <a:t>These prices may change with evolutions in battery size, new vehicles, etc.</a:t>
            </a:r>
          </a:p>
          <a:p>
            <a:endParaRPr lang="en-US" dirty="0"/>
          </a:p>
          <a:p>
            <a:r>
              <a:rPr lang="en-US" dirty="0"/>
              <a:t>These reference values are used to calculate the amount of the tax “reinstatement”.</a:t>
            </a:r>
          </a:p>
        </p:txBody>
      </p:sp>
      <p:sp>
        <p:nvSpPr>
          <p:cNvPr id="5" name="TextBox 4">
            <a:extLst>
              <a:ext uri="{FF2B5EF4-FFF2-40B4-BE49-F238E27FC236}">
                <a16:creationId xmlns:a16="http://schemas.microsoft.com/office/drawing/2014/main" id="{36DE8402-1017-AE15-79A5-E4CEE2390D72}"/>
              </a:ext>
            </a:extLst>
          </p:cNvPr>
          <p:cNvSpPr txBox="1"/>
          <p:nvPr/>
        </p:nvSpPr>
        <p:spPr>
          <a:xfrm>
            <a:off x="131618" y="3804250"/>
            <a:ext cx="4603450" cy="461665"/>
          </a:xfrm>
          <a:prstGeom prst="rect">
            <a:avLst/>
          </a:prstGeom>
          <a:noFill/>
        </p:spPr>
        <p:txBody>
          <a:bodyPr wrap="square" rtlCol="0">
            <a:spAutoFit/>
          </a:bodyPr>
          <a:lstStyle/>
          <a:p>
            <a:r>
              <a:rPr lang="en-US" sz="1200" dirty="0"/>
              <a:t>Give some examples of battery values for different models and engines.</a:t>
            </a:r>
          </a:p>
        </p:txBody>
      </p:sp>
    </p:spTree>
    <p:extLst>
      <p:ext uri="{BB962C8B-B14F-4D97-AF65-F5344CB8AC3E}">
        <p14:creationId xmlns:p14="http://schemas.microsoft.com/office/powerpoint/2010/main" val="3073694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0AE2148-BD47-4F2B-BE62-89C86E33FEC3}"/>
              </a:ext>
            </a:extLst>
          </p:cNvPr>
          <p:cNvSpPr>
            <a:spLocks noGrp="1" noRot="1" noChangeAspect="1"/>
          </p:cNvSpPr>
          <p:nvPr>
            <p:ph type="sldImg"/>
          </p:nvPr>
        </p:nvSpPr>
        <p:spPr>
          <a:xfrm>
            <a:off x="123825" y="473075"/>
            <a:ext cx="4816475" cy="2709863"/>
          </a:xfrm>
        </p:spPr>
      </p:sp>
      <p:sp>
        <p:nvSpPr>
          <p:cNvPr id="5" name="Notes Placeholder 4">
            <a:extLst>
              <a:ext uri="{FF2B5EF4-FFF2-40B4-BE49-F238E27FC236}">
                <a16:creationId xmlns:a16="http://schemas.microsoft.com/office/drawing/2014/main" id="{883CD044-4EFA-46B5-9371-879288F6A034}"/>
              </a:ext>
            </a:extLst>
          </p:cNvPr>
          <p:cNvSpPr>
            <a:spLocks noGrp="1"/>
          </p:cNvSpPr>
          <p:nvPr>
            <p:ph type="body" idx="1"/>
          </p:nvPr>
        </p:nvSpPr>
        <p:spPr/>
        <p:txBody>
          <a:bodyPr/>
          <a:lstStyle/>
          <a:p>
            <a:endParaRPr lang="en-US" dirty="0"/>
          </a:p>
        </p:txBody>
      </p:sp>
      <p:sp>
        <p:nvSpPr>
          <p:cNvPr id="6" name="Slide Number Placeholder 3">
            <a:extLst>
              <a:ext uri="{FF2B5EF4-FFF2-40B4-BE49-F238E27FC236}">
                <a16:creationId xmlns:a16="http://schemas.microsoft.com/office/drawing/2014/main" id="{2ABA4287-BE9F-4AE9-920D-A735B1375159}"/>
              </a:ext>
            </a:extLst>
          </p:cNvPr>
          <p:cNvSpPr>
            <a:spLocks noGrp="1"/>
          </p:cNvSpPr>
          <p:nvPr>
            <p:ph type="sldNum" sz="quarter" idx="5"/>
          </p:nvPr>
        </p:nvSpPr>
        <p:spPr>
          <a:xfrm>
            <a:off x="5179484" y="6513910"/>
            <a:ext cx="3962400" cy="344090"/>
          </a:xfrm>
        </p:spPr>
        <p:txBody>
          <a:bodyPr/>
          <a:lstStyle/>
          <a:p>
            <a:fld id="{DA46B207-691D-4EE2-B9CC-9F376BF0DE64}" type="slidenum">
              <a:rPr lang="fr-FR" smtClean="0"/>
              <a:t>62</a:t>
            </a:fld>
            <a:endParaRPr lang="fr-FR"/>
          </a:p>
        </p:txBody>
      </p:sp>
      <p:sp>
        <p:nvSpPr>
          <p:cNvPr id="7" name="TextBox 6">
            <a:extLst>
              <a:ext uri="{FF2B5EF4-FFF2-40B4-BE49-F238E27FC236}">
                <a16:creationId xmlns:a16="http://schemas.microsoft.com/office/drawing/2014/main" id="{996633AC-6113-42E5-C1AB-FE4F5CFE016D}"/>
              </a:ext>
            </a:extLst>
          </p:cNvPr>
          <p:cNvSpPr txBox="1"/>
          <p:nvPr/>
        </p:nvSpPr>
        <p:spPr>
          <a:xfrm>
            <a:off x="131618" y="3804250"/>
            <a:ext cx="4603450" cy="461665"/>
          </a:xfrm>
          <a:prstGeom prst="rect">
            <a:avLst/>
          </a:prstGeom>
          <a:noFill/>
        </p:spPr>
        <p:txBody>
          <a:bodyPr wrap="square" rtlCol="0">
            <a:spAutoFit/>
          </a:bodyPr>
          <a:lstStyle/>
          <a:p>
            <a:r>
              <a:rPr lang="en-US" sz="1200" dirty="0"/>
              <a:t>Show, with concrete figures, a example of the impact of “tax reinstatement.”</a:t>
            </a:r>
          </a:p>
        </p:txBody>
      </p:sp>
    </p:spTree>
    <p:extLst>
      <p:ext uri="{BB962C8B-B14F-4D97-AF65-F5344CB8AC3E}">
        <p14:creationId xmlns:p14="http://schemas.microsoft.com/office/powerpoint/2010/main" val="3704896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discount, interest rate and residual value levers, in addition to costing you margin, have a very limited budget impact.</a:t>
            </a:r>
          </a:p>
          <a:p>
            <a:endParaRPr lang="en-US" dirty="0"/>
          </a:p>
          <a:p>
            <a:r>
              <a:rPr lang="en-US" dirty="0"/>
              <a:t>In a TCO approach, it is much more interesting for you to quantify the budget advantages linked to energy consumption and taxation when these two levers are </a:t>
            </a:r>
            <a:r>
              <a:rPr lang="en-US" dirty="0" err="1"/>
              <a:t>favourable</a:t>
            </a:r>
            <a:r>
              <a:rPr lang="en-US" dirty="0"/>
              <a:t> to you.</a:t>
            </a:r>
          </a:p>
          <a:p>
            <a:endParaRPr lang="en-US" dirty="0"/>
          </a:p>
          <a:p>
            <a:r>
              <a:rPr lang="en-US" dirty="0"/>
              <a:t>Remember that fuel consumption and taxation are directly correlated to the vehicle's CO2 emissions</a:t>
            </a:r>
          </a:p>
          <a:p>
            <a:r>
              <a:rPr lang="en-US" dirty="0"/>
              <a:t>Lower emissions = lower fuel consumption and generally more </a:t>
            </a:r>
            <a:r>
              <a:rPr lang="en-US" dirty="0" err="1"/>
              <a:t>favourable</a:t>
            </a:r>
            <a:r>
              <a:rPr lang="en-US" dirty="0"/>
              <a:t> taxation.</a:t>
            </a:r>
          </a:p>
          <a:p>
            <a:endParaRPr lang="en-US" dirty="0"/>
          </a:p>
          <a:p>
            <a:r>
              <a:rPr lang="en-US" dirty="0"/>
              <a:t>Being able to integrate these tax and consumption arguments is essential, especially when you compare internal combustion engines with LEV engines, which are significantly more expensive in terms of acquisition cost and operational leasing cost.</a:t>
            </a:r>
          </a:p>
        </p:txBody>
      </p:sp>
      <p:sp>
        <p:nvSpPr>
          <p:cNvPr id="4" name="Slide Number Placeholder 3"/>
          <p:cNvSpPr>
            <a:spLocks noGrp="1"/>
          </p:cNvSpPr>
          <p:nvPr>
            <p:ph type="sldNum" sz="quarter" idx="5"/>
          </p:nvPr>
        </p:nvSpPr>
        <p:spPr/>
        <p:txBody>
          <a:bodyPr/>
          <a:lstStyle/>
          <a:p>
            <a:fld id="{DA46B207-691D-4EE2-B9CC-9F376BF0DE64}" type="slidenum">
              <a:rPr lang="fr-FR" smtClean="0"/>
              <a:t>63</a:t>
            </a:fld>
            <a:endParaRPr lang="fr-FR"/>
          </a:p>
        </p:txBody>
      </p:sp>
      <p:sp>
        <p:nvSpPr>
          <p:cNvPr id="5" name="TextBox 4">
            <a:extLst>
              <a:ext uri="{FF2B5EF4-FFF2-40B4-BE49-F238E27FC236}">
                <a16:creationId xmlns:a16="http://schemas.microsoft.com/office/drawing/2014/main" id="{216AC917-8986-0B4F-9498-8B65EEE49BBB}"/>
              </a:ext>
            </a:extLst>
          </p:cNvPr>
          <p:cNvSpPr txBox="1"/>
          <p:nvPr/>
        </p:nvSpPr>
        <p:spPr>
          <a:xfrm>
            <a:off x="131618" y="3804250"/>
            <a:ext cx="4603450" cy="276999"/>
          </a:xfrm>
          <a:prstGeom prst="rect">
            <a:avLst/>
          </a:prstGeom>
          <a:noFill/>
        </p:spPr>
        <p:txBody>
          <a:bodyPr wrap="square" rtlCol="0">
            <a:spAutoFit/>
          </a:bodyPr>
          <a:lstStyle/>
          <a:p>
            <a:r>
              <a:rPr lang="en-US" sz="1200" dirty="0" err="1"/>
              <a:t>Summarise</a:t>
            </a:r>
            <a:r>
              <a:rPr lang="en-US" sz="1200" dirty="0"/>
              <a:t> the key elements of this chapter.</a:t>
            </a:r>
          </a:p>
        </p:txBody>
      </p:sp>
    </p:spTree>
    <p:extLst>
      <p:ext uri="{BB962C8B-B14F-4D97-AF65-F5344CB8AC3E}">
        <p14:creationId xmlns:p14="http://schemas.microsoft.com/office/powerpoint/2010/main" val="3560311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Expected duration of this sequence = 15 minutes</a:t>
            </a:r>
          </a:p>
        </p:txBody>
      </p:sp>
      <p:sp>
        <p:nvSpPr>
          <p:cNvPr id="4" name="Slide Number Placeholder 3"/>
          <p:cNvSpPr>
            <a:spLocks noGrp="1"/>
          </p:cNvSpPr>
          <p:nvPr>
            <p:ph type="sldNum" sz="quarter" idx="5"/>
          </p:nvPr>
        </p:nvSpPr>
        <p:spPr/>
        <p:txBody>
          <a:bodyPr/>
          <a:lstStyle/>
          <a:p>
            <a:fld id="{DA46B207-691D-4EE2-B9CC-9F376BF0DE64}" type="slidenum">
              <a:rPr lang="fr-FR" smtClean="0"/>
              <a:t>64</a:t>
            </a:fld>
            <a:endParaRPr lang="fr-FR"/>
          </a:p>
        </p:txBody>
      </p:sp>
      <p:sp>
        <p:nvSpPr>
          <p:cNvPr id="5" name="TextBox 4">
            <a:extLst>
              <a:ext uri="{FF2B5EF4-FFF2-40B4-BE49-F238E27FC236}">
                <a16:creationId xmlns:a16="http://schemas.microsoft.com/office/drawing/2014/main" id="{C5BC5E1F-56E0-54C1-810E-F280ADCB22D9}"/>
              </a:ext>
            </a:extLst>
          </p:cNvPr>
          <p:cNvSpPr txBox="1"/>
          <p:nvPr/>
        </p:nvSpPr>
        <p:spPr>
          <a:xfrm>
            <a:off x="168562" y="3804250"/>
            <a:ext cx="4603450" cy="276999"/>
          </a:xfrm>
          <a:prstGeom prst="rect">
            <a:avLst/>
          </a:prstGeom>
          <a:noFill/>
        </p:spPr>
        <p:txBody>
          <a:bodyPr wrap="square" rtlCol="0">
            <a:spAutoFit/>
          </a:bodyPr>
          <a:lstStyle/>
          <a:p>
            <a:r>
              <a:rPr lang="en-US" sz="1200" dirty="0"/>
              <a:t>Practice the TCO approach through a concrete case study.</a:t>
            </a:r>
          </a:p>
        </p:txBody>
      </p:sp>
    </p:spTree>
    <p:extLst>
      <p:ext uri="{BB962C8B-B14F-4D97-AF65-F5344CB8AC3E}">
        <p14:creationId xmlns:p14="http://schemas.microsoft.com/office/powerpoint/2010/main" val="35197937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asks the participants to compare the 2 vehicles and to indicate, TCO item by TCO item, which one is the least expensive, without giving any figures.</a:t>
            </a:r>
          </a:p>
          <a:p>
            <a:endParaRPr lang="en-US" dirty="0"/>
          </a:p>
          <a:p>
            <a:r>
              <a:rPr lang="en-US" dirty="0"/>
              <a:t>The trainer shows the breakdowns line by line.</a:t>
            </a:r>
          </a:p>
          <a:p>
            <a:endParaRPr lang="en-US" dirty="0"/>
          </a:p>
          <a:p>
            <a:r>
              <a:rPr lang="en-US" dirty="0">
                <a:solidFill>
                  <a:srgbClr val="FF0000"/>
                </a:solidFill>
              </a:rPr>
              <a:t>Example France, adaptation of brand and country</a:t>
            </a:r>
          </a:p>
        </p:txBody>
      </p:sp>
      <p:sp>
        <p:nvSpPr>
          <p:cNvPr id="4" name="Slide Number Placeholder 3"/>
          <p:cNvSpPr>
            <a:spLocks noGrp="1"/>
          </p:cNvSpPr>
          <p:nvPr>
            <p:ph type="sldNum" sz="quarter" idx="5"/>
          </p:nvPr>
        </p:nvSpPr>
        <p:spPr/>
        <p:txBody>
          <a:bodyPr/>
          <a:lstStyle/>
          <a:p>
            <a:fld id="{DA46B207-691D-4EE2-B9CC-9F376BF0DE64}" type="slidenum">
              <a:rPr lang="fr-FR" smtClean="0"/>
              <a:t>65</a:t>
            </a:fld>
            <a:endParaRPr lang="fr-FR"/>
          </a:p>
        </p:txBody>
      </p:sp>
      <p:sp>
        <p:nvSpPr>
          <p:cNvPr id="5" name="TextBox 4">
            <a:extLst>
              <a:ext uri="{FF2B5EF4-FFF2-40B4-BE49-F238E27FC236}">
                <a16:creationId xmlns:a16="http://schemas.microsoft.com/office/drawing/2014/main" id="{47114408-468F-1F60-C6F8-0EF2B53EA565}"/>
              </a:ext>
            </a:extLst>
          </p:cNvPr>
          <p:cNvSpPr txBox="1"/>
          <p:nvPr/>
        </p:nvSpPr>
        <p:spPr>
          <a:xfrm>
            <a:off x="131618" y="3804250"/>
            <a:ext cx="4603450" cy="276999"/>
          </a:xfrm>
          <a:prstGeom prst="rect">
            <a:avLst/>
          </a:prstGeom>
          <a:noFill/>
        </p:spPr>
        <p:txBody>
          <a:bodyPr wrap="square" rtlCol="0">
            <a:spAutoFit/>
          </a:bodyPr>
          <a:lstStyle/>
          <a:p>
            <a:r>
              <a:rPr lang="en-US" sz="1200" dirty="0" err="1"/>
              <a:t>Summarise</a:t>
            </a:r>
            <a:r>
              <a:rPr lang="en-US" sz="1200" dirty="0"/>
              <a:t> the key elements of this VCT with an exercise.</a:t>
            </a:r>
          </a:p>
        </p:txBody>
      </p:sp>
    </p:spTree>
    <p:extLst>
      <p:ext uri="{BB962C8B-B14F-4D97-AF65-F5344CB8AC3E}">
        <p14:creationId xmlns:p14="http://schemas.microsoft.com/office/powerpoint/2010/main" val="480186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-In the TCO1 approach, the significant difference in rent between both vehicles is offset by the gains in consumption and taxes.</a:t>
            </a:r>
          </a:p>
          <a:p>
            <a:endParaRPr lang="en-US" dirty="0"/>
          </a:p>
          <a:p>
            <a:r>
              <a:rPr lang="en-US" dirty="0"/>
              <a:t>The Mokka e leasing price includes the amount of the ecological bonus, which has been integrated in the first increased rent.</a:t>
            </a:r>
          </a:p>
          <a:p>
            <a:endParaRPr lang="en-US" dirty="0"/>
          </a:p>
          <a:p>
            <a:r>
              <a:rPr lang="en-US" dirty="0"/>
              <a:t>-In the TCO2 approach, the BEV becomes very attractive thanks to the fact that there is no tax “reinstatement.”</a:t>
            </a:r>
          </a:p>
          <a:p>
            <a:endParaRPr lang="en-US" dirty="0"/>
          </a:p>
          <a:p>
            <a:r>
              <a:rPr lang="en-US" dirty="0">
                <a:solidFill>
                  <a:srgbClr val="FF0000"/>
                </a:solidFill>
              </a:rPr>
              <a:t>Example France, country adaptation</a:t>
            </a:r>
          </a:p>
        </p:txBody>
      </p:sp>
      <p:sp>
        <p:nvSpPr>
          <p:cNvPr id="4" name="Slide Number Placeholder 3"/>
          <p:cNvSpPr>
            <a:spLocks noGrp="1"/>
          </p:cNvSpPr>
          <p:nvPr>
            <p:ph type="sldNum" sz="quarter" idx="5"/>
          </p:nvPr>
        </p:nvSpPr>
        <p:spPr/>
        <p:txBody>
          <a:bodyPr/>
          <a:lstStyle/>
          <a:p>
            <a:fld id="{DA46B207-691D-4EE2-B9CC-9F376BF0DE64}" type="slidenum">
              <a:rPr lang="fr-FR" smtClean="0"/>
              <a:t>66</a:t>
            </a:fld>
            <a:endParaRPr lang="fr-FR"/>
          </a:p>
        </p:txBody>
      </p:sp>
      <p:sp>
        <p:nvSpPr>
          <p:cNvPr id="5" name="TextBox 4">
            <a:extLst>
              <a:ext uri="{FF2B5EF4-FFF2-40B4-BE49-F238E27FC236}">
                <a16:creationId xmlns:a16="http://schemas.microsoft.com/office/drawing/2014/main" id="{AAF358CF-9643-8C5F-3D8C-FE3EAEC89A7B}"/>
              </a:ext>
            </a:extLst>
          </p:cNvPr>
          <p:cNvSpPr txBox="1"/>
          <p:nvPr/>
        </p:nvSpPr>
        <p:spPr>
          <a:xfrm>
            <a:off x="131618" y="3804250"/>
            <a:ext cx="4603450" cy="276999"/>
          </a:xfrm>
          <a:prstGeom prst="rect">
            <a:avLst/>
          </a:prstGeom>
          <a:noFill/>
        </p:spPr>
        <p:txBody>
          <a:bodyPr wrap="square" rtlCol="0">
            <a:spAutoFit/>
          </a:bodyPr>
          <a:lstStyle/>
          <a:p>
            <a:r>
              <a:rPr lang="en-US" sz="1200" dirty="0" err="1"/>
              <a:t>Summarise</a:t>
            </a:r>
            <a:r>
              <a:rPr lang="en-US" sz="1200" dirty="0"/>
              <a:t> the key elements of this VCT with an exercise.</a:t>
            </a:r>
          </a:p>
        </p:txBody>
      </p:sp>
    </p:spTree>
    <p:extLst>
      <p:ext uri="{BB962C8B-B14F-4D97-AF65-F5344CB8AC3E}">
        <p14:creationId xmlns:p14="http://schemas.microsoft.com/office/powerpoint/2010/main" val="28380886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Show the summary of the differences.</a:t>
            </a:r>
          </a:p>
          <a:p>
            <a:endParaRPr lang="en-US" dirty="0"/>
          </a:p>
          <a:p>
            <a:r>
              <a:rPr lang="en-US" dirty="0">
                <a:solidFill>
                  <a:srgbClr val="FF0000"/>
                </a:solidFill>
              </a:rPr>
              <a:t>Example France, brand and country adaptation</a:t>
            </a:r>
          </a:p>
          <a:p>
            <a:r>
              <a:rPr lang="en-US" dirty="0">
                <a:solidFill>
                  <a:srgbClr val="FF0000"/>
                </a:solidFill>
              </a:rPr>
              <a:t>C/R = certificate of registration</a:t>
            </a:r>
          </a:p>
        </p:txBody>
      </p:sp>
      <p:sp>
        <p:nvSpPr>
          <p:cNvPr id="4" name="Slide Number Placeholder 3"/>
          <p:cNvSpPr>
            <a:spLocks noGrp="1"/>
          </p:cNvSpPr>
          <p:nvPr>
            <p:ph type="sldNum" sz="quarter" idx="5"/>
          </p:nvPr>
        </p:nvSpPr>
        <p:spPr/>
        <p:txBody>
          <a:bodyPr/>
          <a:lstStyle/>
          <a:p>
            <a:fld id="{DA46B207-691D-4EE2-B9CC-9F376BF0DE64}" type="slidenum">
              <a:rPr lang="fr-FR" smtClean="0"/>
              <a:t>67</a:t>
            </a:fld>
            <a:endParaRPr lang="fr-FR"/>
          </a:p>
        </p:txBody>
      </p:sp>
      <p:sp>
        <p:nvSpPr>
          <p:cNvPr id="5" name="TextBox 4">
            <a:extLst>
              <a:ext uri="{FF2B5EF4-FFF2-40B4-BE49-F238E27FC236}">
                <a16:creationId xmlns:a16="http://schemas.microsoft.com/office/drawing/2014/main" id="{0B204F77-9309-2EDD-E4BF-65D1B4B519F6}"/>
              </a:ext>
            </a:extLst>
          </p:cNvPr>
          <p:cNvSpPr txBox="1"/>
          <p:nvPr/>
        </p:nvSpPr>
        <p:spPr>
          <a:xfrm>
            <a:off x="131618" y="3804250"/>
            <a:ext cx="4603450" cy="276999"/>
          </a:xfrm>
          <a:prstGeom prst="rect">
            <a:avLst/>
          </a:prstGeom>
          <a:noFill/>
        </p:spPr>
        <p:txBody>
          <a:bodyPr wrap="square" rtlCol="0">
            <a:spAutoFit/>
          </a:bodyPr>
          <a:lstStyle/>
          <a:p>
            <a:r>
              <a:rPr lang="en-US" sz="1200" dirty="0" err="1"/>
              <a:t>Summarise</a:t>
            </a:r>
            <a:r>
              <a:rPr lang="en-US" sz="1200" dirty="0"/>
              <a:t> the key elements of this VCT with an exercise.</a:t>
            </a:r>
          </a:p>
        </p:txBody>
      </p:sp>
    </p:spTree>
    <p:extLst>
      <p:ext uri="{BB962C8B-B14F-4D97-AF65-F5344CB8AC3E}">
        <p14:creationId xmlns:p14="http://schemas.microsoft.com/office/powerpoint/2010/main" val="12547427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price/rent criteria only offer a partial point of comparison, especially when comparing ICE and LEV engines.</a:t>
            </a:r>
          </a:p>
          <a:p>
            <a:endParaRPr lang="en-US" dirty="0"/>
          </a:p>
          <a:p>
            <a:r>
              <a:rPr lang="en-US" dirty="0"/>
              <a:t>In many cases, a higher purchase cost / lease rent of the LEV can be compensated for by the savings in fuel consumption and taxes.</a:t>
            </a:r>
          </a:p>
          <a:p>
            <a:endParaRPr lang="en-US" dirty="0"/>
          </a:p>
          <a:p>
            <a:r>
              <a:rPr lang="en-US" dirty="0"/>
              <a:t>Only a full TCO approach allows you to highlight these elements.</a:t>
            </a:r>
          </a:p>
          <a:p>
            <a:endParaRPr lang="en-US" dirty="0"/>
          </a:p>
          <a:p>
            <a:r>
              <a:rPr lang="en-US" dirty="0"/>
              <a:t>Be proactive on these issues and use them in your  LEV sales pitch.</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68</a:t>
            </a:fld>
            <a:endParaRPr lang="fr-FR"/>
          </a:p>
        </p:txBody>
      </p:sp>
      <p:sp>
        <p:nvSpPr>
          <p:cNvPr id="5" name="TextBox 4">
            <a:extLst>
              <a:ext uri="{FF2B5EF4-FFF2-40B4-BE49-F238E27FC236}">
                <a16:creationId xmlns:a16="http://schemas.microsoft.com/office/drawing/2014/main" id="{E19DD949-0FEC-561F-F279-1786A24A6280}"/>
              </a:ext>
            </a:extLst>
          </p:cNvPr>
          <p:cNvSpPr txBox="1"/>
          <p:nvPr/>
        </p:nvSpPr>
        <p:spPr>
          <a:xfrm>
            <a:off x="131618" y="3804250"/>
            <a:ext cx="4603450" cy="276999"/>
          </a:xfrm>
          <a:prstGeom prst="rect">
            <a:avLst/>
          </a:prstGeom>
          <a:noFill/>
        </p:spPr>
        <p:txBody>
          <a:bodyPr wrap="square" rtlCol="0">
            <a:spAutoFit/>
          </a:bodyPr>
          <a:lstStyle/>
          <a:p>
            <a:r>
              <a:rPr lang="en-US" sz="1200" dirty="0" err="1"/>
              <a:t>Summarise</a:t>
            </a:r>
            <a:r>
              <a:rPr lang="en-US" sz="1200" dirty="0"/>
              <a:t> the key elements of this chapter.</a:t>
            </a:r>
          </a:p>
        </p:txBody>
      </p:sp>
    </p:spTree>
    <p:extLst>
      <p:ext uri="{BB962C8B-B14F-4D97-AF65-F5344CB8AC3E}">
        <p14:creationId xmlns:p14="http://schemas.microsoft.com/office/powerpoint/2010/main" val="320773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Time allowed for this sequence = 5 minutes</a:t>
            </a:r>
          </a:p>
        </p:txBody>
      </p:sp>
      <p:sp>
        <p:nvSpPr>
          <p:cNvPr id="4" name="Slide Number Placeholder 3"/>
          <p:cNvSpPr>
            <a:spLocks noGrp="1"/>
          </p:cNvSpPr>
          <p:nvPr>
            <p:ph type="sldNum" sz="quarter" idx="5"/>
          </p:nvPr>
        </p:nvSpPr>
        <p:spPr/>
        <p:txBody>
          <a:bodyPr/>
          <a:lstStyle/>
          <a:p>
            <a:fld id="{DA46B207-691D-4EE2-B9CC-9F376BF0DE64}" type="slidenum">
              <a:rPr lang="fr-FR" smtClean="0"/>
              <a:t>69</a:t>
            </a:fld>
            <a:endParaRPr lang="fr-FR"/>
          </a:p>
        </p:txBody>
      </p:sp>
      <p:sp>
        <p:nvSpPr>
          <p:cNvPr id="5" name="TextBox 4">
            <a:extLst>
              <a:ext uri="{FF2B5EF4-FFF2-40B4-BE49-F238E27FC236}">
                <a16:creationId xmlns:a16="http://schemas.microsoft.com/office/drawing/2014/main" id="{657AF050-F3FD-FF93-02DB-7619A5052979}"/>
              </a:ext>
            </a:extLst>
          </p:cNvPr>
          <p:cNvSpPr txBox="1"/>
          <p:nvPr/>
        </p:nvSpPr>
        <p:spPr>
          <a:xfrm>
            <a:off x="131618" y="3804250"/>
            <a:ext cx="4603450" cy="830997"/>
          </a:xfrm>
          <a:prstGeom prst="rect">
            <a:avLst/>
          </a:prstGeom>
          <a:noFill/>
        </p:spPr>
        <p:txBody>
          <a:bodyPr wrap="square" rtlCol="0">
            <a:spAutoFit/>
          </a:bodyPr>
          <a:lstStyle/>
          <a:p>
            <a:r>
              <a:rPr lang="en-US" sz="1200" dirty="0" err="1"/>
              <a:t>Summarise</a:t>
            </a:r>
            <a:r>
              <a:rPr lang="en-US" sz="1200" dirty="0"/>
              <a:t> the key elements of the training.</a:t>
            </a:r>
          </a:p>
          <a:p>
            <a:r>
              <a:rPr lang="en-US" sz="1200" dirty="0"/>
              <a:t>Check that participants' expectations have been met.</a:t>
            </a:r>
          </a:p>
          <a:p>
            <a:r>
              <a:rPr lang="en-US" sz="1200" dirty="0"/>
              <a:t>Measure the level of knowledge acquisition of key concepts through a summary quiz.</a:t>
            </a:r>
          </a:p>
        </p:txBody>
      </p:sp>
    </p:spTree>
    <p:extLst>
      <p:ext uri="{BB962C8B-B14F-4D97-AF65-F5344CB8AC3E}">
        <p14:creationId xmlns:p14="http://schemas.microsoft.com/office/powerpoint/2010/main" val="412388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shares a whiteboard and asks the participants to express their expectations of the training topic.</a:t>
            </a:r>
          </a:p>
          <a:p>
            <a:endParaRPr lang="en-US" dirty="0"/>
          </a:p>
          <a:p>
            <a:r>
              <a:rPr lang="en-US" dirty="0"/>
              <a:t>Once all participants have expressed their expectations, the trainer goes through the list and links each item to the different chapters of the VCT.</a:t>
            </a:r>
          </a:p>
          <a:p>
            <a:endParaRPr lang="en-US" dirty="0"/>
          </a:p>
          <a:p>
            <a:r>
              <a:rPr lang="en-US" dirty="0"/>
              <a:t>At the end of the VCT, the trainer will come back to this screen to make sure that all elements have been covered during the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342E20A5-1781-9F85-6A4A-2861F3FEBC75}"/>
              </a:ext>
            </a:extLst>
          </p:cNvPr>
          <p:cNvSpPr txBox="1"/>
          <p:nvPr/>
        </p:nvSpPr>
        <p:spPr>
          <a:xfrm>
            <a:off x="131618" y="3787140"/>
            <a:ext cx="4282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Encode Sans Expanded ExtraLight"/>
              </a:rPr>
              <a:t>A</a:t>
            </a:r>
            <a:r>
              <a:rPr kumimoji="0" lang="en-US" sz="1200" b="0" i="0" u="none" strike="noStrike" kern="1200" cap="none" spc="0" normalizeH="0" baseline="0" noProof="0" dirty="0" err="1">
                <a:ln>
                  <a:noFill/>
                </a:ln>
                <a:solidFill>
                  <a:prstClr val="black"/>
                </a:solidFill>
                <a:effectLst/>
                <a:uLnTx/>
                <a:uFillTx/>
                <a:latin typeface="Encode Sans Expanded ExtraLight"/>
                <a:ea typeface="+mn-ea"/>
                <a:cs typeface="+mn-cs"/>
              </a:rPr>
              <a:t>llow</a:t>
            </a: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 participants to express their expectations with regard to the subject of the training.</a:t>
            </a:r>
          </a:p>
        </p:txBody>
      </p:sp>
    </p:spTree>
    <p:extLst>
      <p:ext uri="{BB962C8B-B14F-4D97-AF65-F5344CB8AC3E}">
        <p14:creationId xmlns:p14="http://schemas.microsoft.com/office/powerpoint/2010/main" val="17119001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918AC816-167B-B7D2-BD7B-3004033002C7}"/>
              </a:ext>
            </a:extLst>
          </p:cNvPr>
          <p:cNvSpPr txBox="1"/>
          <p:nvPr/>
        </p:nvSpPr>
        <p:spPr>
          <a:xfrm>
            <a:off x="131618" y="3804250"/>
            <a:ext cx="4603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Encode Sans Expanded ExtraLight"/>
                <a:ea typeface="+mn-ea"/>
                <a:cs typeface="+mn-cs"/>
              </a:rPr>
              <a:t>Summarise</a:t>
            </a: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 the key elements that affected the participants during the training.</a:t>
            </a:r>
          </a:p>
        </p:txBody>
      </p:sp>
    </p:spTree>
    <p:extLst>
      <p:ext uri="{BB962C8B-B14F-4D97-AF65-F5344CB8AC3E}">
        <p14:creationId xmlns:p14="http://schemas.microsoft.com/office/powerpoint/2010/main" val="23058154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EF76A1EA-146F-39B6-19C7-3D5EA3A273D2}"/>
              </a:ext>
            </a:extLst>
          </p:cNvPr>
          <p:cNvSpPr txBox="1"/>
          <p:nvPr/>
        </p:nvSpPr>
        <p:spPr>
          <a:xfrm>
            <a:off x="131618" y="3804250"/>
            <a:ext cx="4603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Review the expectations expressed by the participants at the beginning of this training and ensure that they have been covered.</a:t>
            </a:r>
          </a:p>
        </p:txBody>
      </p:sp>
    </p:spTree>
    <p:extLst>
      <p:ext uri="{BB962C8B-B14F-4D97-AF65-F5344CB8AC3E}">
        <p14:creationId xmlns:p14="http://schemas.microsoft.com/office/powerpoint/2010/main" val="26790248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The trainer starts a survey to measure the participants' progress in their TCO knowledge after  this training and their ability to integrate the TCO approach into their sales pitch.</a:t>
            </a:r>
          </a:p>
          <a:p>
            <a:endParaRPr lang="en-US" dirty="0"/>
          </a:p>
          <a:p>
            <a:r>
              <a:rPr lang="en-US" dirty="0"/>
              <a:t>“I feel confident in my ability to integrate the TCO approach into my B2B sales pitch.”</a:t>
            </a:r>
          </a:p>
          <a:p>
            <a:endParaRPr lang="en-US" dirty="0"/>
          </a:p>
          <a:p>
            <a:r>
              <a:rPr lang="en-US" dirty="0"/>
              <a:t>“How confident do you feel in addressing TCO with B2B customers?”</a:t>
            </a:r>
            <a:endParaRPr lang="fr-BE" dirty="0"/>
          </a:p>
          <a:p>
            <a:pPr marL="171450" indent="-171450">
              <a:buFont typeface="Arial" panose="020B0604020202020204" pitchFamily="34" charset="0"/>
              <a:buChar char="•"/>
            </a:pPr>
            <a:r>
              <a:rPr lang="en-US" dirty="0"/>
              <a:t>Very confident</a:t>
            </a:r>
          </a:p>
          <a:p>
            <a:pPr marL="171450" indent="-171450">
              <a:buFont typeface="Arial" panose="020B0604020202020204" pitchFamily="34" charset="0"/>
              <a:buChar char="•"/>
            </a:pPr>
            <a:r>
              <a:rPr lang="en-US" dirty="0"/>
              <a:t>Moderately confident</a:t>
            </a:r>
          </a:p>
          <a:p>
            <a:pPr marL="171450" indent="-171450">
              <a:buFont typeface="Arial" panose="020B0604020202020204" pitchFamily="34" charset="0"/>
              <a:buChar char="•"/>
            </a:pPr>
            <a:r>
              <a:rPr lang="en-US" dirty="0"/>
              <a:t>Not confident</a:t>
            </a:r>
          </a:p>
          <a:p>
            <a:pPr marL="171450" indent="-171450">
              <a:buFont typeface="Arial" panose="020B0604020202020204" pitchFamily="34" charset="0"/>
              <a:buChar char="•"/>
            </a:pPr>
            <a:r>
              <a:rPr lang="en-US" dirty="0"/>
              <a:t>Not at all confident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8D5B7A6A-EB44-28BC-4FD8-1EFABD0B538A}"/>
              </a:ext>
            </a:extLst>
          </p:cNvPr>
          <p:cNvSpPr txBox="1"/>
          <p:nvPr/>
        </p:nvSpPr>
        <p:spPr>
          <a:xfrm>
            <a:off x="205740" y="3863340"/>
            <a:ext cx="422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Encode Sans Expanded ExtraLight"/>
              </a:rPr>
              <a:t>A</a:t>
            </a:r>
            <a:r>
              <a:rPr kumimoji="0" lang="en-US" sz="1200" b="0" i="0" u="none" strike="noStrike" kern="1200" cap="none" spc="0" normalizeH="0" baseline="0" noProof="0" dirty="0" err="1">
                <a:ln>
                  <a:noFill/>
                </a:ln>
                <a:solidFill>
                  <a:prstClr val="black"/>
                </a:solidFill>
                <a:effectLst/>
                <a:uLnTx/>
                <a:uFillTx/>
                <a:latin typeface="Encode Sans Expanded ExtraLight"/>
                <a:ea typeface="+mn-ea"/>
                <a:cs typeface="+mn-cs"/>
              </a:rPr>
              <a:t>ssess</a:t>
            </a: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 the evolution of the participants' perception of their level of knowledge on the </a:t>
            </a:r>
            <a:r>
              <a:rPr lang="en-US" sz="1200" dirty="0">
                <a:solidFill>
                  <a:prstClr val="black"/>
                </a:solidFill>
                <a:latin typeface="Encode Sans Expanded ExtraLight"/>
              </a:rPr>
              <a:t>topic.</a:t>
            </a:r>
            <a:endPar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endParaRPr>
          </a:p>
        </p:txBody>
      </p:sp>
    </p:spTree>
    <p:extLst>
      <p:ext uri="{BB962C8B-B14F-4D97-AF65-F5344CB8AC3E}">
        <p14:creationId xmlns:p14="http://schemas.microsoft.com/office/powerpoint/2010/main" val="24340178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txBox="1">
            <a:spLocks noGrp="1"/>
          </p:cNvSpPr>
          <p:nvPr>
            <p:ph type="body" idx="1"/>
          </p:nvPr>
        </p:nvSpPr>
        <p:spPr/>
        <p:txBody>
          <a:bodyPr/>
          <a:lstStyle/>
          <a:p>
            <a:pPr lvl="0"/>
            <a:r>
              <a:rPr lang="en-US" dirty="0"/>
              <a:t>Slide 79</a:t>
            </a:r>
          </a:p>
          <a:p>
            <a:pPr lvl="0"/>
            <a:endParaRPr lang="en-US" dirty="0"/>
          </a:p>
          <a:p>
            <a:pPr lvl="0"/>
            <a:r>
              <a:rPr lang="en-US" dirty="0"/>
              <a:t>Thank you for participating in this virtual class.</a:t>
            </a:r>
            <a:endParaRPr lang="fr-FR" dirty="0"/>
          </a:p>
        </p:txBody>
      </p:sp>
      <p:sp>
        <p:nvSpPr>
          <p:cNvPr id="6" name="Slide Number Placeholder 3">
            <a:extLst>
              <a:ext uri="{FF2B5EF4-FFF2-40B4-BE49-F238E27FC236}">
                <a16:creationId xmlns:a16="http://schemas.microsoft.com/office/drawing/2014/main" id="{E59FC22A-815B-4E61-8E14-4ECF827640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7" name="Slide Image Placeholder 6">
            <a:extLst>
              <a:ext uri="{FF2B5EF4-FFF2-40B4-BE49-F238E27FC236}">
                <a16:creationId xmlns:a16="http://schemas.microsoft.com/office/drawing/2014/main" id="{5D1D2066-F74D-4539-BF27-667F8AFC3466}"/>
              </a:ext>
            </a:extLst>
          </p:cNvPr>
          <p:cNvSpPr>
            <a:spLocks noGrp="1" noRot="1" noChangeAspect="1"/>
          </p:cNvSpPr>
          <p:nvPr>
            <p:ph type="sldImg"/>
          </p:nvPr>
        </p:nvSpPr>
        <p:spPr>
          <a:xfrm>
            <a:off x="123825" y="473075"/>
            <a:ext cx="4816475" cy="2709863"/>
          </a:xfrm>
        </p:spPr>
      </p:sp>
    </p:spTree>
    <p:extLst>
      <p:ext uri="{BB962C8B-B14F-4D97-AF65-F5344CB8AC3E}">
        <p14:creationId xmlns:p14="http://schemas.microsoft.com/office/powerpoint/2010/main" val="5687930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Tree>
    <p:extLst>
      <p:ext uri="{BB962C8B-B14F-4D97-AF65-F5344CB8AC3E}">
        <p14:creationId xmlns:p14="http://schemas.microsoft.com/office/powerpoint/2010/main" val="191231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dirty="0"/>
              <a:t>Expected duration of this sequence = 10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16E9E659-9F35-1380-44ED-FBDBF33E139E}"/>
              </a:ext>
            </a:extLst>
          </p:cNvPr>
          <p:cNvSpPr txBox="1"/>
          <p:nvPr/>
        </p:nvSpPr>
        <p:spPr>
          <a:xfrm>
            <a:off x="131618" y="3787140"/>
            <a:ext cx="4282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Raise awareness of the difficulty of making the right budget decisions.</a:t>
            </a:r>
          </a:p>
        </p:txBody>
      </p:sp>
    </p:spTree>
    <p:extLst>
      <p:ext uri="{BB962C8B-B14F-4D97-AF65-F5344CB8AC3E}">
        <p14:creationId xmlns:p14="http://schemas.microsoft.com/office/powerpoint/2010/main" val="244689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US" sz="1100" dirty="0"/>
              <a:t>Context exercise.</a:t>
            </a:r>
          </a:p>
          <a:p>
            <a:r>
              <a:rPr lang="en-US" sz="1100" dirty="0"/>
              <a:t>Duration = 5 min individual work + 5 min debriefing</a:t>
            </a:r>
          </a:p>
          <a:p>
            <a:endParaRPr lang="en-US" sz="1100" dirty="0"/>
          </a:p>
          <a:p>
            <a:r>
              <a:rPr lang="en-US" sz="1100" dirty="0"/>
              <a:t>Based on the 4 vehicles presented, the trainer asks the participants to rank them from the cheapest to the most expensive one (without giving any constraints on the mode of acquisition / services / fuel price / ...).</a:t>
            </a:r>
          </a:p>
          <a:p>
            <a:r>
              <a:rPr lang="en-US" sz="1100" dirty="0"/>
              <a:t>Each participant presents his or her ranking and briefly explains his or her reasoning (what criteria he or she took into consideration).</a:t>
            </a:r>
          </a:p>
          <a:p>
            <a:endParaRPr lang="en-US" sz="1100" dirty="0"/>
          </a:p>
          <a:p>
            <a:r>
              <a:rPr lang="en-US" sz="1100" dirty="0"/>
              <a:t>When the participants have made their calculations, they send their ranking via the conversation window.</a:t>
            </a:r>
          </a:p>
          <a:p>
            <a:endParaRPr lang="en-US" sz="1100" dirty="0"/>
          </a:p>
          <a:p>
            <a:r>
              <a:rPr lang="en-US" sz="1100" dirty="0"/>
              <a:t>Trainer's note: during the debriefing, the objective is not to provide the keys of the exercise but simply to make participants aware that the notion of TCO is variable and complex (compare different participants' rankings and approaches).</a:t>
            </a:r>
          </a:p>
          <a:p>
            <a:endParaRPr lang="en-US" sz="1100" dirty="0"/>
          </a:p>
          <a:p>
            <a:r>
              <a:rPr lang="en-US" sz="1100" dirty="0"/>
              <a:t>Debriefing comments :see following slides</a:t>
            </a:r>
            <a:endParaRPr lang="fr-BE" sz="1100" dirty="0"/>
          </a:p>
          <a:p>
            <a:endParaRPr lang="fr-BE" sz="1100" dirty="0"/>
          </a:p>
          <a:p>
            <a:r>
              <a:rPr lang="en-US" sz="1100" dirty="0">
                <a:solidFill>
                  <a:srgbClr val="FF0000"/>
                </a:solidFill>
              </a:rPr>
              <a:t>Example France - Country adaptation</a:t>
            </a:r>
          </a:p>
          <a:p>
            <a:endParaRPr lang="en-US" sz="1100" dirty="0">
              <a:solidFill>
                <a:srgbClr val="FF0000"/>
              </a:solidFill>
            </a:endParaRPr>
          </a:p>
          <a:p>
            <a:r>
              <a:rPr lang="en-US" sz="1100" dirty="0" err="1">
                <a:solidFill>
                  <a:srgbClr val="FF0000"/>
                </a:solidFill>
              </a:rPr>
              <a:t>Stellantis</a:t>
            </a:r>
            <a:r>
              <a:rPr lang="en-US" sz="1100" dirty="0">
                <a:solidFill>
                  <a:srgbClr val="FF0000"/>
                </a:solidFill>
              </a:rPr>
              <a:t>: provide a list of vehicles by brand.</a:t>
            </a:r>
          </a:p>
          <a:p>
            <a:r>
              <a:rPr lang="en-US" sz="1100" dirty="0">
                <a:solidFill>
                  <a:srgbClr val="FF0000"/>
                </a:solidFill>
              </a:rPr>
              <a:t>What to do when there is no alternative in the brand? Introduce a competing model?</a:t>
            </a:r>
          </a:p>
          <a:p>
            <a:endParaRPr lang="en-US" sz="1100"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5FA57B73-F95B-4376-86DB-72D2CD8D304C}"/>
              </a:ext>
            </a:extLst>
          </p:cNvPr>
          <p:cNvSpPr txBox="1"/>
          <p:nvPr/>
        </p:nvSpPr>
        <p:spPr>
          <a:xfrm>
            <a:off x="131618" y="3806305"/>
            <a:ext cx="4676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Carry out an individual exercise to put the concept of TCO into context.</a:t>
            </a:r>
          </a:p>
        </p:txBody>
      </p:sp>
    </p:spTree>
    <p:extLst>
      <p:ext uri="{BB962C8B-B14F-4D97-AF65-F5344CB8AC3E}">
        <p14:creationId xmlns:p14="http://schemas.microsoft.com/office/powerpoint/2010/main" val="143157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1154637" y="2099532"/>
            <a:ext cx="10080000" cy="3240000"/>
          </a:xfrm>
        </p:spPr>
        <p:txBody>
          <a:bodyPr anchor="t"/>
          <a:lstStyle>
            <a:lvl1pPr algn="l">
              <a:lnSpc>
                <a:spcPct val="90000"/>
              </a:lnSpc>
              <a:defRPr sz="4700">
                <a:solidFill>
                  <a:schemeClr val="bg1"/>
                </a:solidFill>
                <a:latin typeface="+mn-lt"/>
              </a:defRPr>
            </a:lvl1pPr>
          </a:lstStyle>
          <a:p>
            <a:r>
              <a:rPr lang="en-US" noProof="0"/>
              <a:t>Click to edit Master title style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1154637" y="5937816"/>
            <a:ext cx="10080000" cy="360000"/>
          </a:xfrm>
        </p:spPr>
        <p:txBody>
          <a:bodyPr anchor="t"/>
          <a:lstStyle>
            <a:lvl1pPr marL="0" indent="0" algn="l">
              <a:lnSpc>
                <a:spcPct val="90000"/>
              </a:lnSpc>
              <a:spcBef>
                <a:spcPts val="0"/>
              </a:spcBef>
              <a:buNone/>
              <a:defRPr sz="18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14" name="Espace réservé de la date 13">
            <a:extLst>
              <a:ext uri="{FF2B5EF4-FFF2-40B4-BE49-F238E27FC236}">
                <a16:creationId xmlns:a16="http://schemas.microsoft.com/office/drawing/2014/main" id="{300CADA1-D253-4F6F-88CF-D8727A69C674}"/>
              </a:ext>
            </a:extLst>
          </p:cNvPr>
          <p:cNvSpPr>
            <a:spLocks noGrp="1"/>
          </p:cNvSpPr>
          <p:nvPr>
            <p:ph type="dt" sz="half" idx="10"/>
          </p:nvPr>
        </p:nvSpPr>
        <p:spPr>
          <a:xfrm>
            <a:off x="1154637" y="5425540"/>
            <a:ext cx="2880000" cy="468000"/>
          </a:xfrm>
        </p:spPr>
        <p:txBody>
          <a:bodyPr anchor="t"/>
          <a:lstStyle>
            <a:lvl1pPr algn="l">
              <a:defRPr lang="fr-FR" sz="2500" b="0" kern="1200" cap="all" baseline="0" dirty="0" smtClean="0">
                <a:solidFill>
                  <a:schemeClr val="bg1"/>
                </a:solidFill>
                <a:latin typeface="+mn-lt"/>
                <a:ea typeface="+mn-ea"/>
                <a:cs typeface="+mn-cs"/>
              </a:defRPr>
            </a:lvl1pPr>
          </a:lstStyle>
          <a:p>
            <a:r>
              <a:rPr lang="en-US"/>
              <a:t>YYYY/MM/DD</a:t>
            </a:r>
            <a:endParaRPr lang="en-US">
              <a:latin typeface="+mn-lt"/>
            </a:endParaRPr>
          </a:p>
        </p:txBody>
      </p:sp>
      <p:sp>
        <p:nvSpPr>
          <p:cNvPr id="15" name="Espace réservé du pied de page 14">
            <a:extLst>
              <a:ext uri="{FF2B5EF4-FFF2-40B4-BE49-F238E27FC236}">
                <a16:creationId xmlns:a16="http://schemas.microsoft.com/office/drawing/2014/main" id="{220B2E6D-A47C-49EF-BD1D-CD4E8D91A525}"/>
              </a:ext>
            </a:extLst>
          </p:cNvPr>
          <p:cNvSpPr>
            <a:spLocks noGrp="1"/>
          </p:cNvSpPr>
          <p:nvPr>
            <p:ph type="ftr" sz="quarter" idx="11"/>
          </p:nvPr>
        </p:nvSpPr>
        <p:spPr/>
        <p:txBody>
          <a:bodyPr/>
          <a:lstStyle>
            <a:lvl1pPr>
              <a:defRPr>
                <a:solidFill>
                  <a:schemeClr val="bg1"/>
                </a:solidFill>
                <a:latin typeface="+mn-lt"/>
              </a:defRPr>
            </a:lvl1pPr>
          </a:lstStyle>
          <a:p>
            <a:r>
              <a:rPr lang="en-US"/>
              <a:t>Communication Department</a:t>
            </a:r>
          </a:p>
        </p:txBody>
      </p:sp>
      <p:sp>
        <p:nvSpPr>
          <p:cNvPr id="16" name="Espace réservé du numéro de diapositive 15">
            <a:extLst>
              <a:ext uri="{FF2B5EF4-FFF2-40B4-BE49-F238E27FC236}">
                <a16:creationId xmlns:a16="http://schemas.microsoft.com/office/drawing/2014/main" id="{51BEB788-E3EA-4C0F-B6FF-45518A2C529D}"/>
              </a:ext>
            </a:extLst>
          </p:cNvPr>
          <p:cNvSpPr>
            <a:spLocks noGrp="1"/>
          </p:cNvSpPr>
          <p:nvPr>
            <p:ph type="sldNum" sz="quarter" idx="12"/>
          </p:nvPr>
        </p:nvSpPr>
        <p:spPr/>
        <p:txBody>
          <a:bodyPr/>
          <a:lstStyle>
            <a:lvl1pPr>
              <a:defRPr>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2945222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41461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1212649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694306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793216"/>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1273821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26869437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highlighting 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F581A243-5732-484F-875D-AE7E17E76B5D}"/>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Espace réservé du texte 9">
            <a:extLst>
              <a:ext uri="{FF2B5EF4-FFF2-40B4-BE49-F238E27FC236}">
                <a16:creationId xmlns:a16="http://schemas.microsoft.com/office/drawing/2014/main" id="{FF92FB9F-55B8-45CD-A54D-ADF6B875874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43890" y="1128410"/>
            <a:ext cx="545400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5" name="Titre 14">
            <a:extLst>
              <a:ext uri="{FF2B5EF4-FFF2-40B4-BE49-F238E27FC236}">
                <a16:creationId xmlns:a16="http://schemas.microsoft.com/office/drawing/2014/main" id="{135F8181-64D0-4B6F-93D7-8C10D48D5CD1}"/>
              </a:ext>
            </a:extLst>
          </p:cNvPr>
          <p:cNvSpPr>
            <a:spLocks noGrp="1"/>
          </p:cNvSpPr>
          <p:nvPr>
            <p:ph type="title" hasCustomPrompt="1"/>
          </p:nvPr>
        </p:nvSpPr>
        <p:spPr>
          <a:xfrm>
            <a:off x="6094800" y="1128410"/>
            <a:ext cx="5500800" cy="5039202"/>
          </a:xfrm>
          <a:custGeom>
            <a:avLst/>
            <a:gdLst>
              <a:gd name="connsiteX0" fmla="*/ 0 w 5500800"/>
              <a:gd name="connsiteY0" fmla="*/ 0 h 5039202"/>
              <a:gd name="connsiteX1" fmla="*/ 5500800 w 5500800"/>
              <a:gd name="connsiteY1" fmla="*/ 0 h 5039202"/>
              <a:gd name="connsiteX2" fmla="*/ 5500800 w 5500800"/>
              <a:gd name="connsiteY2" fmla="*/ 5039202 h 5039202"/>
              <a:gd name="connsiteX3" fmla="*/ 0 w 550080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500800" h="5039202">
                <a:moveTo>
                  <a:pt x="0" y="0"/>
                </a:moveTo>
                <a:lnTo>
                  <a:pt x="5500800" y="0"/>
                </a:lnTo>
                <a:lnTo>
                  <a:pt x="5500800" y="5039202"/>
                </a:lnTo>
                <a:lnTo>
                  <a:pt x="0" y="5039202"/>
                </a:lnTo>
                <a:close/>
              </a:path>
            </a:pathLst>
          </a:custGeom>
          <a:solidFill>
            <a:schemeClr val="tx2"/>
          </a:solidFill>
        </p:spPr>
        <p:txBody>
          <a:bodyPr wrap="square" lIns="648000" tIns="360000" rIns="360000" bIns="360000" anchor="ctr">
            <a:noAutofit/>
          </a:bodyPr>
          <a:lstStyle>
            <a:lvl1pPr>
              <a:defRPr sz="2400">
                <a:solidFill>
                  <a:schemeClr val="bg1"/>
                </a:solidFill>
              </a:defRPr>
            </a:lvl1pPr>
          </a:lstStyle>
          <a:p>
            <a:r>
              <a:rPr lang="en-US" noProof="0"/>
              <a:t>Click to edit Master title style</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3476704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a graph and a frame ">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C72A938C-CF83-4364-AB76-81C54CE4AC2B}"/>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Espace réservé du texte 9">
            <a:extLst>
              <a:ext uri="{FF2B5EF4-FFF2-40B4-BE49-F238E27FC236}">
                <a16:creationId xmlns:a16="http://schemas.microsoft.com/office/drawing/2014/main" id="{8377B65B-2247-484E-86D1-6557F54EB576}"/>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0" y="2556822"/>
            <a:ext cx="7019999" cy="3600138"/>
          </a:xfrm>
          <a:noFill/>
        </p:spPr>
        <p:txBody>
          <a:bodyPr anchor="ctr"/>
          <a:lstStyle>
            <a:lvl1pPr algn="ctr">
              <a:defRPr sz="1200" b="0"/>
            </a:lvl1pPr>
          </a:lstStyle>
          <a:p>
            <a:r>
              <a:rPr lang="en-US" noProof="0"/>
              <a:t>Graph</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399" y="1337159"/>
            <a:ext cx="7020000" cy="1707159"/>
          </a:xfrm>
        </p:spPr>
        <p:txBody>
          <a:bodyPr/>
          <a:lstStyle>
            <a:lvl1pPr>
              <a:defRPr sz="2400"/>
            </a:lvl1pPr>
            <a:lvl2pPr>
              <a:defRPr sz="24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718BF0D1-2051-4CDC-8776-6ACE284695A6}"/>
              </a:ext>
            </a:extLst>
          </p:cNvPr>
          <p:cNvSpPr>
            <a:spLocks noGrp="1"/>
          </p:cNvSpPr>
          <p:nvPr>
            <p:ph type="body" sz="quarter" idx="18" hasCustomPrompt="1"/>
          </p:nvPr>
        </p:nvSpPr>
        <p:spPr>
          <a:xfrm>
            <a:off x="7917908" y="1288067"/>
            <a:ext cx="3656872" cy="4868893"/>
          </a:xfrm>
          <a:custGeom>
            <a:avLst/>
            <a:gdLst>
              <a:gd name="connsiteX0" fmla="*/ 0 w 3656872"/>
              <a:gd name="connsiteY0" fmla="*/ 0 h 4868893"/>
              <a:gd name="connsiteX1" fmla="*/ 3656872 w 3656872"/>
              <a:gd name="connsiteY1" fmla="*/ 0 h 4868893"/>
              <a:gd name="connsiteX2" fmla="*/ 3656872 w 3656872"/>
              <a:gd name="connsiteY2" fmla="*/ 4868893 h 4868893"/>
              <a:gd name="connsiteX3" fmla="*/ 0 w 3656872"/>
              <a:gd name="connsiteY3" fmla="*/ 4868893 h 4868893"/>
            </a:gdLst>
            <a:ahLst/>
            <a:cxnLst>
              <a:cxn ang="0">
                <a:pos x="connsiteX0" y="connsiteY0"/>
              </a:cxn>
              <a:cxn ang="0">
                <a:pos x="connsiteX1" y="connsiteY1"/>
              </a:cxn>
              <a:cxn ang="0">
                <a:pos x="connsiteX2" y="connsiteY2"/>
              </a:cxn>
              <a:cxn ang="0">
                <a:pos x="connsiteX3" y="connsiteY3"/>
              </a:cxn>
            </a:cxnLst>
            <a:rect l="l" t="t" r="r" b="b"/>
            <a:pathLst>
              <a:path w="3656872" h="4868893">
                <a:moveTo>
                  <a:pt x="0" y="0"/>
                </a:moveTo>
                <a:lnTo>
                  <a:pt x="3656872" y="0"/>
                </a:lnTo>
                <a:lnTo>
                  <a:pt x="3656872" y="4868893"/>
                </a:lnTo>
                <a:lnTo>
                  <a:pt x="0" y="4868893"/>
                </a:lnTo>
                <a:close/>
              </a:path>
            </a:pathLst>
          </a:custGeom>
          <a:solidFill>
            <a:schemeClr val="tx2"/>
          </a:solidFill>
        </p:spPr>
        <p:txBody>
          <a:bodyPr wrap="square" lIns="288000" tIns="288000" rIns="288000" bIns="288000">
            <a:noAutofit/>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8482755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e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87795-5782-5340-96A4-4030EDC35EA9}"/>
              </a:ext>
            </a:extLst>
          </p:cNvPr>
          <p:cNvSpPr>
            <a:spLocks noGrp="1"/>
          </p:cNvSpPr>
          <p:nvPr>
            <p:ph type="title" hasCustomPrompt="1"/>
          </p:nvPr>
        </p:nvSpPr>
        <p:spPr>
          <a:xfrm>
            <a:off x="485775" y="853790"/>
            <a:ext cx="11217275" cy="486000"/>
          </a:xfrm>
          <a:prstGeom prst="rect">
            <a:avLst/>
          </a:prstGeom>
        </p:spPr>
        <p:txBody>
          <a:bodyPr lIns="0" tIns="0" rIns="0" bIns="0"/>
          <a:lstStyle>
            <a:lvl1pPr>
              <a:defRPr sz="2600" b="0" i="0">
                <a:latin typeface="+mn-lt"/>
              </a:defRPr>
            </a:lvl1pPr>
          </a:lstStyle>
          <a:p>
            <a:r>
              <a:rPr lang="en-GB" noProof="1"/>
              <a:t>Title</a:t>
            </a:r>
          </a:p>
        </p:txBody>
      </p:sp>
      <p:sp>
        <p:nvSpPr>
          <p:cNvPr id="3" name="Espace réservé du pied de page 2">
            <a:extLst>
              <a:ext uri="{FF2B5EF4-FFF2-40B4-BE49-F238E27FC236}">
                <a16:creationId xmlns:a16="http://schemas.microsoft.com/office/drawing/2014/main" id="{A5E7ACA1-781D-D245-A615-1BA99DDADC2E}"/>
              </a:ext>
            </a:extLst>
          </p:cNvPr>
          <p:cNvSpPr>
            <a:spLocks noGrp="1"/>
          </p:cNvSpPr>
          <p:nvPr>
            <p:ph type="ftr" sz="quarter" idx="10"/>
          </p:nvPr>
        </p:nvSpPr>
        <p:spPr/>
        <p:txBody>
          <a:bodyPr/>
          <a:lstStyle/>
          <a:p>
            <a:r>
              <a:rPr lang="en-GB" noProof="1"/>
              <a:t>Presentation title</a:t>
            </a:r>
          </a:p>
        </p:txBody>
      </p:sp>
      <p:sp>
        <p:nvSpPr>
          <p:cNvPr id="6" name="Espace réservé du texte 5">
            <a:extLst>
              <a:ext uri="{FF2B5EF4-FFF2-40B4-BE49-F238E27FC236}">
                <a16:creationId xmlns:a16="http://schemas.microsoft.com/office/drawing/2014/main" id="{C6173BC7-F836-E64C-9918-06E253220070}"/>
              </a:ext>
            </a:extLst>
          </p:cNvPr>
          <p:cNvSpPr>
            <a:spLocks noGrp="1"/>
          </p:cNvSpPr>
          <p:nvPr>
            <p:ph type="body" sz="quarter" idx="11" hasCustomPrompt="1"/>
          </p:nvPr>
        </p:nvSpPr>
        <p:spPr>
          <a:xfrm>
            <a:off x="485775" y="422275"/>
            <a:ext cx="10653280" cy="298450"/>
          </a:xfrm>
          <a:prstGeom prst="rect">
            <a:avLst/>
          </a:prstGeom>
        </p:spPr>
        <p:txBody>
          <a:bodyPr lIns="0" tIns="0" rIns="0" bIns="0"/>
          <a:lstStyle>
            <a:lvl1pPr>
              <a:defRPr sz="2400" b="1" i="0">
                <a:latin typeface="Encode Sans Expanded" panose="00000505000000000000" pitchFamily="2" charset="0"/>
              </a:defRPr>
            </a:lvl1pPr>
          </a:lstStyle>
          <a:p>
            <a:pPr lvl="0"/>
            <a:r>
              <a:rPr lang="en-GB" noProof="1"/>
              <a:t>Chapter title</a:t>
            </a:r>
          </a:p>
        </p:txBody>
      </p:sp>
    </p:spTree>
    <p:extLst>
      <p:ext uri="{BB962C8B-B14F-4D97-AF65-F5344CB8AC3E}">
        <p14:creationId xmlns:p14="http://schemas.microsoft.com/office/powerpoint/2010/main" val="276217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3613510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696268"/>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412985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FD1CB-5C99-41C9-BA86-BB740E814EC3}"/>
              </a:ext>
            </a:extLst>
          </p:cNvPr>
          <p:cNvSpPr>
            <a:spLocks noGrp="1"/>
          </p:cNvSpPr>
          <p:nvPr>
            <p:ph type="title" hasCustomPrompt="1"/>
          </p:nvPr>
        </p:nvSpPr>
        <p:spPr>
          <a:xfrm>
            <a:off x="1154637" y="2066189"/>
            <a:ext cx="10440000" cy="3600000"/>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86927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3281458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206241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Te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87795-5782-5340-96A4-4030EDC35EA9}"/>
              </a:ext>
            </a:extLst>
          </p:cNvPr>
          <p:cNvSpPr>
            <a:spLocks noGrp="1"/>
          </p:cNvSpPr>
          <p:nvPr>
            <p:ph type="title" hasCustomPrompt="1"/>
          </p:nvPr>
        </p:nvSpPr>
        <p:spPr>
          <a:xfrm>
            <a:off x="5168753" y="1149350"/>
            <a:ext cx="6534297" cy="486000"/>
          </a:xfrm>
          <a:prstGeom prst="rect">
            <a:avLst/>
          </a:prstGeom>
        </p:spPr>
        <p:txBody>
          <a:bodyPr lIns="0" tIns="0" rIns="0" bIns="0"/>
          <a:lstStyle>
            <a:lvl1pPr>
              <a:defRPr sz="2600" b="0" i="0">
                <a:latin typeface="+mn-lt"/>
              </a:defRPr>
            </a:lvl1pPr>
          </a:lstStyle>
          <a:p>
            <a:r>
              <a:rPr lang="en-GB" noProof="1"/>
              <a:t>Title</a:t>
            </a:r>
          </a:p>
        </p:txBody>
      </p:sp>
      <p:sp>
        <p:nvSpPr>
          <p:cNvPr id="3" name="Espace réservé du pied de page 2">
            <a:extLst>
              <a:ext uri="{FF2B5EF4-FFF2-40B4-BE49-F238E27FC236}">
                <a16:creationId xmlns:a16="http://schemas.microsoft.com/office/drawing/2014/main" id="{A5E7ACA1-781D-D245-A615-1BA99DDADC2E}"/>
              </a:ext>
            </a:extLst>
          </p:cNvPr>
          <p:cNvSpPr>
            <a:spLocks noGrp="1"/>
          </p:cNvSpPr>
          <p:nvPr>
            <p:ph type="ftr" sz="quarter" idx="10"/>
          </p:nvPr>
        </p:nvSpPr>
        <p:spPr/>
        <p:txBody>
          <a:bodyPr/>
          <a:lstStyle/>
          <a:p>
            <a:r>
              <a:rPr lang="en-GB" noProof="1"/>
              <a:t>Presentation title</a:t>
            </a:r>
          </a:p>
        </p:txBody>
      </p:sp>
      <p:sp>
        <p:nvSpPr>
          <p:cNvPr id="6" name="Espace réservé du texte 5">
            <a:extLst>
              <a:ext uri="{FF2B5EF4-FFF2-40B4-BE49-F238E27FC236}">
                <a16:creationId xmlns:a16="http://schemas.microsoft.com/office/drawing/2014/main" id="{C6173BC7-F836-E64C-9918-06E253220070}"/>
              </a:ext>
            </a:extLst>
          </p:cNvPr>
          <p:cNvSpPr>
            <a:spLocks noGrp="1"/>
          </p:cNvSpPr>
          <p:nvPr>
            <p:ph type="body" sz="quarter" idx="11" hasCustomPrompt="1"/>
          </p:nvPr>
        </p:nvSpPr>
        <p:spPr>
          <a:xfrm>
            <a:off x="485775" y="422275"/>
            <a:ext cx="9359900" cy="298450"/>
          </a:xfrm>
          <a:prstGeom prst="rect">
            <a:avLst/>
          </a:prstGeom>
        </p:spPr>
        <p:txBody>
          <a:bodyPr lIns="0" tIns="0" rIns="0" bIns="0"/>
          <a:lstStyle>
            <a:lvl1pPr>
              <a:defRPr sz="2400" b="1" i="0">
                <a:latin typeface="+mj-lt"/>
              </a:defRPr>
            </a:lvl1pPr>
          </a:lstStyle>
          <a:p>
            <a:pPr lvl="0"/>
            <a:r>
              <a:rPr lang="en-GB" noProof="1"/>
              <a:t>Chapter title</a:t>
            </a:r>
          </a:p>
        </p:txBody>
      </p:sp>
      <p:sp>
        <p:nvSpPr>
          <p:cNvPr id="10" name="Espace réservé pour une image  9">
            <a:extLst>
              <a:ext uri="{FF2B5EF4-FFF2-40B4-BE49-F238E27FC236}">
                <a16:creationId xmlns:a16="http://schemas.microsoft.com/office/drawing/2014/main" id="{F9978675-3FB6-FE46-A5F5-3A9220E47E21}"/>
              </a:ext>
            </a:extLst>
          </p:cNvPr>
          <p:cNvSpPr>
            <a:spLocks noGrp="1"/>
          </p:cNvSpPr>
          <p:nvPr>
            <p:ph type="pic" sz="quarter" idx="13" hasCustomPrompt="1"/>
          </p:nvPr>
        </p:nvSpPr>
        <p:spPr>
          <a:xfrm>
            <a:off x="485776" y="1223963"/>
            <a:ext cx="4197350" cy="5145087"/>
          </a:xfrm>
          <a:prstGeom prst="rect">
            <a:avLst/>
          </a:prstGeom>
          <a:solidFill>
            <a:schemeClr val="bg2"/>
          </a:solidFill>
        </p:spPr>
        <p:txBody>
          <a:bodyPr lIns="0" tIns="0" rIns="0" bIns="720000" anchor="ctr"/>
          <a:lstStyle>
            <a:lvl1pPr algn="ctr">
              <a:defRPr sz="1000"/>
            </a:lvl1pPr>
          </a:lstStyle>
          <a:p>
            <a:r>
              <a:rPr lang="en-GB" noProof="1"/>
              <a:t>Image</a:t>
            </a:r>
          </a:p>
        </p:txBody>
      </p:sp>
      <p:sp>
        <p:nvSpPr>
          <p:cNvPr id="9" name="Espace réservé du texte 9">
            <a:extLst>
              <a:ext uri="{FF2B5EF4-FFF2-40B4-BE49-F238E27FC236}">
                <a16:creationId xmlns:a16="http://schemas.microsoft.com/office/drawing/2014/main" id="{0AB671BF-7184-45C5-99F1-30B0853CDCF5}"/>
              </a:ext>
            </a:extLst>
          </p:cNvPr>
          <p:cNvSpPr>
            <a:spLocks noGrp="1"/>
          </p:cNvSpPr>
          <p:nvPr>
            <p:ph type="body" sz="quarter" idx="15" hasCustomPrompt="1"/>
          </p:nvPr>
        </p:nvSpPr>
        <p:spPr>
          <a:xfrm>
            <a:off x="5168752" y="1835150"/>
            <a:ext cx="6535321" cy="4533900"/>
          </a:xfrm>
          <a:prstGeom prst="rect">
            <a:avLst/>
          </a:prstGeom>
        </p:spPr>
        <p:txBody>
          <a:bodyPr lIns="0" tIns="0" rIns="0" bIns="0"/>
          <a:lstStyle>
            <a:lvl1pPr>
              <a:lnSpc>
                <a:spcPct val="100000"/>
              </a:lnSpc>
              <a:spcBef>
                <a:spcPts val="600"/>
              </a:spcBef>
              <a:spcAft>
                <a:spcPts val="600"/>
              </a:spcAft>
              <a:defRPr sz="2000" b="1">
                <a:solidFill>
                  <a:schemeClr val="tx2"/>
                </a:solidFill>
                <a:latin typeface="+mj-lt"/>
              </a:defRPr>
            </a:lvl1pPr>
            <a:lvl2pPr marL="0" indent="0">
              <a:lnSpc>
                <a:spcPct val="100000"/>
              </a:lnSpc>
              <a:spcBef>
                <a:spcPts val="0"/>
              </a:spcBef>
              <a:spcAft>
                <a:spcPts val="600"/>
              </a:spcAft>
              <a:buFontTx/>
              <a:buNone/>
              <a:defRPr>
                <a:latin typeface="+mn-lt"/>
              </a:defRPr>
            </a:lvl2pPr>
            <a:lvl3pPr marL="269875" indent="-182563">
              <a:lnSpc>
                <a:spcPct val="100000"/>
              </a:lnSpc>
              <a:spcBef>
                <a:spcPts val="0"/>
              </a:spcBef>
              <a:spcAft>
                <a:spcPts val="600"/>
              </a:spcAft>
              <a:buFont typeface="Arial" panose="020B0604020202020204" pitchFamily="34" charset="0"/>
              <a:buChar char="•"/>
              <a:defRPr>
                <a:latin typeface="+mn-lt"/>
              </a:defRPr>
            </a:lvl3pPr>
            <a:lvl4pPr marL="357188" indent="-176213">
              <a:lnSpc>
                <a:spcPct val="100000"/>
              </a:lnSpc>
              <a:spcBef>
                <a:spcPts val="0"/>
              </a:spcBef>
              <a:spcAft>
                <a:spcPts val="600"/>
              </a:spcAft>
              <a:buClr>
                <a:schemeClr val="tx2"/>
              </a:buClr>
              <a:buFont typeface="Renault Group" pitchFamily="2" charset="0"/>
              <a:buChar char="-"/>
              <a:defRPr sz="1400">
                <a:solidFill>
                  <a:schemeClr val="tx1"/>
                </a:solidFill>
                <a:latin typeface="+mn-lt"/>
              </a:defRPr>
            </a:lvl4pPr>
            <a:lvl5pPr marL="539750" indent="0">
              <a:lnSpc>
                <a:spcPct val="100000"/>
              </a:lnSpc>
              <a:spcBef>
                <a:spcPts val="0"/>
              </a:spcBef>
              <a:spcAft>
                <a:spcPts val="600"/>
              </a:spcAft>
              <a:defRPr lang="en-GB" sz="1400" b="0" kern="1200" dirty="0">
                <a:solidFill>
                  <a:schemeClr val="tx1"/>
                </a:solidFill>
                <a:latin typeface="+mn-lt"/>
                <a:ea typeface="+mn-ea"/>
                <a:cs typeface="+mn-cs"/>
              </a:defRPr>
            </a:lvl5pPr>
            <a:lvl6pPr marL="714375" indent="0">
              <a:lnSpc>
                <a:spcPct val="100000"/>
              </a:lnSpc>
              <a:spcBef>
                <a:spcPts val="0"/>
              </a:spcBef>
              <a:spcAft>
                <a:spcPts val="600"/>
              </a:spcAft>
              <a:buNone/>
              <a:defRPr lang="fr-FR" sz="1400" b="0" kern="1200" dirty="0" smtClean="0">
                <a:solidFill>
                  <a:schemeClr val="tx1"/>
                </a:solidFill>
                <a:latin typeface="+mn-lt"/>
                <a:ea typeface="+mn-ea"/>
                <a:cs typeface="+mn-cs"/>
              </a:defRPr>
            </a:lvl6pPr>
            <a:lvl7pPr marL="896938" indent="0">
              <a:lnSpc>
                <a:spcPct val="100000"/>
              </a:lnSpc>
              <a:spcBef>
                <a:spcPts val="0"/>
              </a:spcBef>
              <a:spcAft>
                <a:spcPts val="600"/>
              </a:spcAft>
              <a:buNone/>
              <a:defRPr lang="fr-FR" sz="1400" b="0" kern="1200" dirty="0" smtClean="0">
                <a:solidFill>
                  <a:schemeClr val="tx1"/>
                </a:solidFill>
                <a:latin typeface="+mn-lt"/>
                <a:ea typeface="+mn-ea"/>
                <a:cs typeface="+mn-cs"/>
              </a:defRPr>
            </a:lvl7pPr>
            <a:lvl8pPr marL="1079500" indent="0">
              <a:lnSpc>
                <a:spcPct val="100000"/>
              </a:lnSpc>
              <a:spcBef>
                <a:spcPts val="0"/>
              </a:spcBef>
              <a:spcAft>
                <a:spcPts val="600"/>
              </a:spcAft>
              <a:buNone/>
              <a:defRPr lang="fr-FR" sz="1400" b="0" kern="1200" dirty="0" smtClean="0">
                <a:solidFill>
                  <a:schemeClr val="tx1"/>
                </a:solidFill>
                <a:latin typeface="+mn-lt"/>
                <a:ea typeface="+mn-ea"/>
                <a:cs typeface="+mn-cs"/>
              </a:defRPr>
            </a:lvl8pPr>
            <a:lvl9pPr marL="1254125" indent="0">
              <a:lnSpc>
                <a:spcPct val="100000"/>
              </a:lnSpc>
              <a:spcBef>
                <a:spcPts val="0"/>
              </a:spcBef>
              <a:spcAft>
                <a:spcPts val="600"/>
              </a:spcAft>
              <a:buNone/>
              <a:defRPr lang="en-GB" sz="1400" b="0" kern="1200" dirty="0">
                <a:solidFill>
                  <a:schemeClr val="tx1"/>
                </a:solidFill>
                <a:latin typeface="+mn-lt"/>
                <a:ea typeface="+mn-ea"/>
                <a:cs typeface="+mn-cs"/>
              </a:defRPr>
            </a:lvl9pPr>
          </a:lstStyle>
          <a:p>
            <a:pPr lvl="0"/>
            <a:r>
              <a:rPr lang="en-GB" noProof="1"/>
              <a:t>Text level 1</a:t>
            </a:r>
          </a:p>
          <a:p>
            <a:pPr lvl="1"/>
            <a:r>
              <a:rPr lang="en-GB" noProof="1"/>
              <a:t>Text level 2</a:t>
            </a:r>
          </a:p>
          <a:p>
            <a:pPr lvl="2"/>
            <a:r>
              <a:rPr lang="en-GB" noProof="1"/>
              <a:t>Text level 3</a:t>
            </a:r>
          </a:p>
          <a:p>
            <a:pPr lvl="3"/>
            <a:r>
              <a:rPr lang="en-GB" noProof="1"/>
              <a:t>Text level 4</a:t>
            </a:r>
          </a:p>
          <a:p>
            <a:pPr lvl="4"/>
            <a:r>
              <a:rPr lang="en-GB" noProof="1"/>
              <a:t>Text level 5</a:t>
            </a:r>
          </a:p>
          <a:p>
            <a:pPr lvl="5"/>
            <a:r>
              <a:rPr lang="en-GB" noProof="1"/>
              <a:t>Text level 6</a:t>
            </a:r>
          </a:p>
          <a:p>
            <a:pPr lvl="6"/>
            <a:r>
              <a:rPr lang="en-GB" noProof="1"/>
              <a:t>Text level 7</a:t>
            </a:r>
          </a:p>
          <a:p>
            <a:pPr lvl="7"/>
            <a:r>
              <a:rPr lang="en-GB" noProof="1"/>
              <a:t>Text level 8</a:t>
            </a:r>
          </a:p>
          <a:p>
            <a:pPr lvl="8"/>
            <a:r>
              <a:rPr lang="en-GB" noProof="1"/>
              <a:t>Text level 9</a:t>
            </a:r>
          </a:p>
        </p:txBody>
      </p:sp>
    </p:spTree>
    <p:extLst>
      <p:ext uri="{BB962C8B-B14F-4D97-AF65-F5344CB8AC3E}">
        <p14:creationId xmlns:p14="http://schemas.microsoft.com/office/powerpoint/2010/main" val="265778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950">
          <p15:clr>
            <a:srgbClr val="5ACBF0"/>
          </p15:clr>
        </p15:guide>
        <p15:guide id="2" pos="325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8925777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1940954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1990077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9036942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a:blip r:embed="rId2"/>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01D72-D317-48EB-8946-13EE8EFCE25B}"/>
              </a:ext>
            </a:extLst>
          </p:cNvPr>
          <p:cNvSpPr>
            <a:spLocks noGrp="1"/>
          </p:cNvSpPr>
          <p:nvPr>
            <p:ph type="title" hasCustomPrompt="1"/>
          </p:nvPr>
        </p:nvSpPr>
        <p:spPr>
          <a:xfrm>
            <a:off x="1172822" y="2971777"/>
            <a:ext cx="5400000" cy="1800000"/>
          </a:xfrm>
        </p:spPr>
        <p:txBody>
          <a:bodyPr anchor="b"/>
          <a:lstStyle>
            <a:lvl1pPr>
              <a:defRPr sz="3400" b="0">
                <a:solidFill>
                  <a:schemeClr val="bg1"/>
                </a:solidFill>
                <a:latin typeface="+mn-lt"/>
              </a:defRPr>
            </a:lvl1pPr>
          </a:lstStyle>
          <a:p>
            <a:r>
              <a:rPr lang="en-US" noProof="0"/>
              <a:t>Click to edit Master title style</a:t>
            </a:r>
          </a:p>
        </p:txBody>
      </p:sp>
      <p:sp>
        <p:nvSpPr>
          <p:cNvPr id="9" name="Espace réservé du texte 10">
            <a:extLst>
              <a:ext uri="{FF2B5EF4-FFF2-40B4-BE49-F238E27FC236}">
                <a16:creationId xmlns:a16="http://schemas.microsoft.com/office/drawing/2014/main" id="{121B9EDF-81A4-4116-AE20-E6C846380D2A}"/>
              </a:ext>
            </a:extLst>
          </p:cNvPr>
          <p:cNvSpPr>
            <a:spLocks noGrp="1"/>
          </p:cNvSpPr>
          <p:nvPr>
            <p:ph type="body" sz="quarter" idx="13" hasCustomPrompt="1"/>
          </p:nvPr>
        </p:nvSpPr>
        <p:spPr>
          <a:xfrm>
            <a:off x="1172822" y="4838359"/>
            <a:ext cx="5400000" cy="1296000"/>
          </a:xfrm>
        </p:spPr>
        <p:txBody>
          <a:bodyPr/>
          <a:lstStyle>
            <a:lvl1pPr>
              <a:defRPr sz="1200">
                <a:solidFill>
                  <a:schemeClr val="bg1"/>
                </a:solidFill>
                <a:latin typeface="+mj-lt"/>
              </a:defRPr>
            </a:lvl1pPr>
            <a:lvl2pPr marL="0" indent="0">
              <a:spcBef>
                <a:spcPts val="0"/>
              </a:spcBef>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19608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5C8ADA7F-1D6C-4026-AB3F-82FB49B00F82}"/>
              </a:ext>
            </a:extLst>
          </p:cNvPr>
          <p:cNvSpPr>
            <a:spLocks noGrp="1"/>
          </p:cNvSpPr>
          <p:nvPr>
            <p:ph type="pic" sz="quarter" idx="10"/>
          </p:nvPr>
        </p:nvSpPr>
        <p:spPr>
          <a:xfrm>
            <a:off x="0" y="0"/>
            <a:ext cx="12192000" cy="6858000"/>
          </a:xfrm>
          <a:prstGeom prst="rect">
            <a:avLst/>
          </a:prstGeom>
        </p:spPr>
        <p:txBody>
          <a:bodyPr/>
          <a:lstStyle/>
          <a:p>
            <a:endParaRPr lang="fr-BE"/>
          </a:p>
        </p:txBody>
      </p:sp>
    </p:spTree>
    <p:extLst>
      <p:ext uri="{BB962C8B-B14F-4D97-AF65-F5344CB8AC3E}">
        <p14:creationId xmlns:p14="http://schemas.microsoft.com/office/powerpoint/2010/main" val="410881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54897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827722"/>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335851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58651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181229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a:xfrm>
            <a:off x="10979874" y="6489701"/>
            <a:ext cx="720000" cy="216000"/>
          </a:xfrm>
          <a:prstGeom prst="rect">
            <a:avLst/>
          </a:prstGeom>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184132488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a:t>Modifiez le style du titre</a:t>
            </a:r>
            <a:endParaRPr lang="en-US" noProof="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0" cap="all" baseline="0">
                <a:solidFill>
                  <a:schemeClr val="bg1"/>
                </a:solidFill>
                <a:latin typeface="+mj-lt"/>
              </a:defRPr>
            </a:lvl1pPr>
          </a:lstStyle>
          <a:p>
            <a:r>
              <a:rPr lang="en-US"/>
              <a:t>YYYY/MM/DD</a:t>
            </a:r>
            <a:endParaRPr lang="en-US">
              <a:latin typeface="+mj-lt"/>
            </a:endParaRP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3487417718"/>
      </p:ext>
    </p:extLst>
  </p:cSld>
  <p:clrMap bg1="lt1" tx1="dk1" bg2="lt2" tx2="dk2" accent1="accent1" accent2="accent2" accent3="accent3" accent4="accent4" accent5="accent5" accent6="accent6" hlink="hlink" folHlink="folHlink"/>
  <p:sldLayoutIdLst>
    <p:sldLayoutId id="2147483671" r:id="rId1"/>
    <p:sldLayoutId id="2147483677" r:id="rId2"/>
    <p:sldLayoutId id="2147483690" r:id="rId3"/>
    <p:sldLayoutId id="2147483752" r:id="rId4"/>
  </p:sldLayoutIdLst>
  <p:hf hdr="0" ftr="0" dt="0"/>
  <p:txStyles>
    <p:titleStyle>
      <a:lvl1pPr algn="l" defTabSz="685800" rtl="0" eaLnBrk="1" latinLnBrk="0" hangingPunct="1">
        <a:lnSpc>
          <a:spcPct val="95000"/>
        </a:lnSpc>
        <a:spcBef>
          <a:spcPct val="0"/>
        </a:spcBef>
        <a:buNone/>
        <a:defRPr sz="4700" kern="1200" cap="all" baseline="0">
          <a:solidFill>
            <a:schemeClr val="bg1"/>
          </a:solidFill>
          <a:latin typeface="+mn-lt"/>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6000" indent="-216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pic>
        <p:nvPicPr>
          <p:cNvPr id="9" name="Immagine 1">
            <a:extLst>
              <a:ext uri="{FF2B5EF4-FFF2-40B4-BE49-F238E27FC236}">
                <a16:creationId xmlns:a16="http://schemas.microsoft.com/office/drawing/2014/main" id="{EE8FF63E-AB4C-495C-A76C-4A9E9461FB93}"/>
              </a:ext>
            </a:extLst>
          </p:cNvPr>
          <p:cNvPicPr>
            <a:picLocks noChangeAspect="1"/>
          </p:cNvPicPr>
          <p:nvPr userDrawn="1"/>
        </p:nvPicPr>
        <p:blipFill>
          <a:blip r:embed="rId7"/>
          <a:stretch>
            <a:fillRect/>
          </a:stretch>
        </p:blipFill>
        <p:spPr>
          <a:xfrm>
            <a:off x="10346358" y="36374"/>
            <a:ext cx="1845642" cy="596855"/>
          </a:xfrm>
          <a:prstGeom prst="rect">
            <a:avLst/>
          </a:prstGeom>
        </p:spPr>
      </p:pic>
      <p:sp>
        <p:nvSpPr>
          <p:cNvPr id="7" name="TextBox 6">
            <a:extLst>
              <a:ext uri="{FF2B5EF4-FFF2-40B4-BE49-F238E27FC236}">
                <a16:creationId xmlns:a16="http://schemas.microsoft.com/office/drawing/2014/main" id="{BA0F8855-23BD-4B44-A543-73DD82B10640}"/>
              </a:ext>
            </a:extLst>
          </p:cNvPr>
          <p:cNvSpPr txBox="1"/>
          <p:nvPr userDrawn="1"/>
        </p:nvSpPr>
        <p:spPr>
          <a:xfrm>
            <a:off x="11345081" y="6574896"/>
            <a:ext cx="802257" cy="261610"/>
          </a:xfrm>
          <a:prstGeom prst="rect">
            <a:avLst/>
          </a:prstGeom>
          <a:noFill/>
        </p:spPr>
        <p:txBody>
          <a:bodyPr wrap="square" rtlCol="0">
            <a:spAutoFit/>
          </a:bodyPr>
          <a:lstStyle/>
          <a:p>
            <a:pPr algn="r"/>
            <a:fld id="{D1AB92C6-CF60-4BE9-BA06-3FAEA9FC4D77}" type="slidenum">
              <a:rPr lang="en-US" sz="1100" smtClean="0"/>
              <a:pPr algn="r"/>
              <a:t>‹N°›</a:t>
            </a:fld>
            <a:endParaRPr lang="en-US" sz="1100"/>
          </a:p>
        </p:txBody>
      </p:sp>
    </p:spTree>
    <p:extLst>
      <p:ext uri="{BB962C8B-B14F-4D97-AF65-F5344CB8AC3E}">
        <p14:creationId xmlns:p14="http://schemas.microsoft.com/office/powerpoint/2010/main" val="1399731649"/>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736" r:id="rId3"/>
    <p:sldLayoutId id="2147483737" r:id="rId4"/>
    <p:sldLayoutId id="2147483699" r:id="rId5"/>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2"/>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2"/>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076972A9-069A-4041-9118-DA0C1EB714BD}"/>
              </a:ext>
            </a:extLst>
          </p:cNvPr>
          <p:cNvPicPr>
            <a:picLocks noChangeAspect="1"/>
          </p:cNvPicPr>
          <p:nvPr userDrawn="1"/>
        </p:nvPicPr>
        <p:blipFill>
          <a:blip r:embed="rId10"/>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2800164359"/>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38" r:id="rId3"/>
    <p:sldLayoutId id="2147483739" r:id="rId4"/>
    <p:sldLayoutId id="2147483713" r:id="rId5"/>
    <p:sldLayoutId id="2147483714" r:id="rId6"/>
    <p:sldLayoutId id="2147483718" r:id="rId7"/>
    <p:sldLayoutId id="2147483756" r:id="rId8"/>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3"/>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33C6FD5F-CDC4-40EC-8D7C-01AA3CF6CF4A}"/>
              </a:ext>
            </a:extLst>
          </p:cNvPr>
          <p:cNvPicPr>
            <a:picLocks noChangeAspect="1"/>
          </p:cNvPicPr>
          <p:nvPr userDrawn="1"/>
        </p:nvPicPr>
        <p:blipFill>
          <a:blip r:embed="rId8"/>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715542581"/>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40" r:id="rId3"/>
    <p:sldLayoutId id="2147483741" r:id="rId4"/>
    <p:sldLayoutId id="2147483749" r:id="rId5"/>
    <p:sldLayoutId id="2147483781" r:id="rId6"/>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4"/>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4"/>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389540" y="1420281"/>
            <a:ext cx="10080000" cy="792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32787" y="2497136"/>
            <a:ext cx="10440000" cy="360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20600972"/>
      </p:ext>
    </p:extLst>
  </p:cSld>
  <p:clrMap bg1="lt1" tx1="dk1" bg2="lt2" tx2="dk2" accent1="accent1" accent2="accent2" accent3="accent3" accent4="accent4" accent5="accent5" accent6="accent6" hlink="hlink" folHlink="folHlink"/>
  <p:sldLayoutIdLst>
    <p:sldLayoutId id="2147483763" r:id="rId1"/>
  </p:sldLayoutIdLst>
  <p:hf sldNum="0" hdr="0" dt="0"/>
  <p:txStyles>
    <p:titleStyle>
      <a:lvl1pPr algn="l" defTabSz="685800" rtl="0" eaLnBrk="1" latinLnBrk="0" hangingPunct="1">
        <a:lnSpc>
          <a:spcPct val="95000"/>
        </a:lnSpc>
        <a:spcBef>
          <a:spcPct val="0"/>
        </a:spcBef>
        <a:buNone/>
        <a:defRPr sz="4700" kern="1200" cap="all" baseline="0">
          <a:solidFill>
            <a:schemeClr val="bg1"/>
          </a:solidFill>
          <a:latin typeface="+mj-lt"/>
          <a:ea typeface="+mj-ea"/>
          <a:cs typeface="+mj-cs"/>
        </a:defRPr>
      </a:lvl1pPr>
    </p:titleStyle>
    <p:bodyStyle>
      <a:lvl1pPr marL="288000" indent="-288000" algn="l" defTabSz="685800" rtl="0" eaLnBrk="1" latinLnBrk="0" hangingPunct="1">
        <a:lnSpc>
          <a:spcPct val="105000"/>
        </a:lnSpc>
        <a:spcBef>
          <a:spcPts val="1800"/>
        </a:spcBef>
        <a:buFont typeface="+mj-lt"/>
        <a:buAutoNum type="arabicPeriod"/>
        <a:defRPr sz="1900" b="0" kern="1200" cap="all" baseline="0">
          <a:solidFill>
            <a:schemeClr val="bg1"/>
          </a:solidFill>
          <a:latin typeface="+mn-lt"/>
          <a:ea typeface="+mn-ea"/>
          <a:cs typeface="+mn-cs"/>
        </a:defRPr>
      </a:lvl1pPr>
      <a:lvl2pPr marL="287338" indent="0" algn="l" defTabSz="685800" rtl="0" eaLnBrk="1" latinLnBrk="0" hangingPunct="1">
        <a:lnSpc>
          <a:spcPct val="105000"/>
        </a:lnSpc>
        <a:spcBef>
          <a:spcPts val="0"/>
        </a:spcBef>
        <a:buFont typeface="Arial" panose="020B0604020202020204" pitchFamily="34" charset="0"/>
        <a:buNone/>
        <a:defRPr sz="1500" kern="1200">
          <a:solidFill>
            <a:schemeClr val="bg1"/>
          </a:solidFill>
          <a:latin typeface="+mn-lt"/>
          <a:ea typeface="+mn-ea"/>
          <a:cs typeface="+mn-cs"/>
        </a:defRPr>
      </a:lvl2pPr>
      <a:lvl3pPr marL="450000" indent="-160338" algn="l" defTabSz="685800" rtl="0" eaLnBrk="1" latinLnBrk="0" hangingPunct="1">
        <a:lnSpc>
          <a:spcPct val="105000"/>
        </a:lnSpc>
        <a:spcBef>
          <a:spcPts val="0"/>
        </a:spcBef>
        <a:buSzPct val="120000"/>
        <a:buFont typeface="Encode Sans" pitchFamily="2" charset="0"/>
        <a:buChar char="•"/>
        <a:defRPr sz="1500" b="1" kern="1200">
          <a:solidFill>
            <a:schemeClr val="bg1"/>
          </a:solidFill>
          <a:latin typeface="+mn-lt"/>
          <a:ea typeface="+mn-ea"/>
          <a:cs typeface="+mn-cs"/>
        </a:defRPr>
      </a:lvl3pPr>
      <a:lvl4pPr marL="450000" indent="-160338" algn="l" defTabSz="685800" rtl="0" eaLnBrk="1" latinLnBrk="0" hangingPunct="1">
        <a:lnSpc>
          <a:spcPct val="105000"/>
        </a:lnSpc>
        <a:spcBef>
          <a:spcPts val="0"/>
        </a:spcBef>
        <a:buFont typeface="Encode Sans" pitchFamily="2" charset="0"/>
        <a:buChar char="‐"/>
        <a:defRPr sz="1500" kern="1200">
          <a:solidFill>
            <a:schemeClr val="bg1"/>
          </a:solidFill>
          <a:latin typeface="+mn-lt"/>
          <a:ea typeface="+mn-ea"/>
          <a:cs typeface="+mn-cs"/>
        </a:defRPr>
      </a:lvl4pPr>
      <a:lvl5pPr marL="45000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a:t>Modifiez le style du titre</a:t>
            </a:r>
            <a:endParaRPr lang="en-US" noProof="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0" cap="all" baseline="0">
                <a:solidFill>
                  <a:schemeClr val="bg1"/>
                </a:solidFill>
                <a:latin typeface="+mj-lt"/>
              </a:defRPr>
            </a:lvl1pPr>
          </a:lstStyle>
          <a:p>
            <a:r>
              <a:rPr lang="en-US"/>
              <a:t>YYYY/MM/DD</a:t>
            </a:r>
            <a:endParaRPr lang="en-US">
              <a:latin typeface="+mj-lt"/>
            </a:endParaRP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1715933184"/>
      </p:ext>
    </p:extLst>
  </p:cSld>
  <p:clrMap bg1="lt1" tx1="dk1" bg2="lt2" tx2="dk2" accent1="accent1" accent2="accent2" accent3="accent3" accent4="accent4" accent5="accent5" accent6="accent6" hlink="hlink" folHlink="folHlink"/>
  <p:sldLayoutIdLst>
    <p:sldLayoutId id="2147483788" r:id="rId1"/>
    <p:sldLayoutId id="2147483789" r:id="rId2"/>
  </p:sldLayoutIdLst>
  <p:hf hdr="0" ftr="0" dt="0"/>
  <p:txStyles>
    <p:titleStyle>
      <a:lvl1pPr algn="l" defTabSz="685800" rtl="0" eaLnBrk="1" latinLnBrk="0" hangingPunct="1">
        <a:lnSpc>
          <a:spcPct val="95000"/>
        </a:lnSpc>
        <a:spcBef>
          <a:spcPct val="0"/>
        </a:spcBef>
        <a:buNone/>
        <a:defRPr sz="4700" kern="1200" cap="all" baseline="0">
          <a:solidFill>
            <a:schemeClr val="bg1"/>
          </a:solidFill>
          <a:latin typeface="+mn-lt"/>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6000" indent="-216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sv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sv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38.png"/><Relationship Id="rId11" Type="http://schemas.openxmlformats.org/officeDocument/2006/relationships/image" Target="../media/image53.svg"/><Relationship Id="rId5" Type="http://schemas.openxmlformats.org/officeDocument/2006/relationships/image" Target="../media/image37.sv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9.jpeg"/><Relationship Id="rId4" Type="http://schemas.openxmlformats.org/officeDocument/2006/relationships/image" Target="../media/image55.sv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58.jpeg"/><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_rels/slide5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9.jpeg"/><Relationship Id="rId7" Type="http://schemas.openxmlformats.org/officeDocument/2006/relationships/image" Target="../media/image8.jpe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71.jpe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2.jpeg"/><Relationship Id="rId7"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9.jpe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79.png"/><Relationship Id="rId5" Type="http://schemas.openxmlformats.org/officeDocument/2006/relationships/image" Target="../media/image40.png"/><Relationship Id="rId10" Type="http://schemas.openxmlformats.org/officeDocument/2006/relationships/image" Target="../media/image78.svg"/><Relationship Id="rId4" Type="http://schemas.openxmlformats.org/officeDocument/2006/relationships/image" Target="../media/image74.jpeg"/><Relationship Id="rId9" Type="http://schemas.openxmlformats.org/officeDocument/2006/relationships/image" Target="../media/image77.png"/><Relationship Id="rId14" Type="http://schemas.openxmlformats.org/officeDocument/2006/relationships/image" Target="../media/image8.jpe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5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 Id="rId9" Type="http://schemas.openxmlformats.org/officeDocument/2006/relationships/image" Target="../media/image8.jpeg"/></Relationships>
</file>

<file path=ppt/slides/_rels/slide5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59.xml"/><Relationship Id="rId7" Type="http://schemas.openxmlformats.org/officeDocument/2006/relationships/image" Target="../media/image87.sv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86.png"/><Relationship Id="rId5" Type="http://schemas.openxmlformats.org/officeDocument/2006/relationships/image" Target="../media/image81.sv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5.svg"/></Relationships>
</file>

<file path=ppt/slides/_rels/slide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3.jpeg"/><Relationship Id="rId7" Type="http://schemas.openxmlformats.org/officeDocument/2006/relationships/image" Target="../media/image8.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17.xml"/><Relationship Id="rId5" Type="http://schemas.openxmlformats.org/officeDocument/2006/relationships/image" Target="../media/image9.jpeg"/><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00.svg"/><Relationship Id="rId11" Type="http://schemas.openxmlformats.org/officeDocument/2006/relationships/image" Target="../media/image8.jpeg"/><Relationship Id="rId5" Type="http://schemas.openxmlformats.org/officeDocument/2006/relationships/image" Target="../media/image99.png"/><Relationship Id="rId10" Type="http://schemas.openxmlformats.org/officeDocument/2006/relationships/image" Target="../media/image9.jpeg"/><Relationship Id="rId4" Type="http://schemas.openxmlformats.org/officeDocument/2006/relationships/image" Target="../media/image98.svg"/><Relationship Id="rId9" Type="http://schemas.openxmlformats.org/officeDocument/2006/relationships/image" Target="../media/image103.png"/></Relationships>
</file>

<file path=ppt/slides/_rels/slide6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1.jpeg"/><Relationship Id="rId7" Type="http://schemas.openxmlformats.org/officeDocument/2006/relationships/image" Target="../media/image107.sv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106.png"/><Relationship Id="rId11" Type="http://schemas.openxmlformats.org/officeDocument/2006/relationships/image" Target="../media/image8.jpeg"/><Relationship Id="rId5" Type="http://schemas.openxmlformats.org/officeDocument/2006/relationships/image" Target="../media/image105.svg"/><Relationship Id="rId10" Type="http://schemas.openxmlformats.org/officeDocument/2006/relationships/image" Target="../media/image9.jpeg"/><Relationship Id="rId4" Type="http://schemas.openxmlformats.org/officeDocument/2006/relationships/image" Target="../media/image104.png"/><Relationship Id="rId9" Type="http://schemas.openxmlformats.org/officeDocument/2006/relationships/image" Target="../media/image103.png"/></Relationships>
</file>

<file path=ppt/slides/_rels/slide6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4.png"/><Relationship Id="rId7"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8.jpeg"/><Relationship Id="rId4" Type="http://schemas.openxmlformats.org/officeDocument/2006/relationships/image" Target="../media/image105.svg"/><Relationship Id="rId9" Type="http://schemas.openxmlformats.org/officeDocument/2006/relationships/image" Target="../media/image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8.xml"/><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110.svg"/><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F9D19-ADE4-4A3B-87DC-29130C6274B7}"/>
              </a:ext>
            </a:extLst>
          </p:cNvPr>
          <p:cNvSpPr>
            <a:spLocks noGrp="1"/>
          </p:cNvSpPr>
          <p:nvPr>
            <p:ph type="ctrTitle"/>
          </p:nvPr>
        </p:nvSpPr>
        <p:spPr>
          <a:xfrm>
            <a:off x="1116541" y="2223357"/>
            <a:ext cx="10416000" cy="3916185"/>
          </a:xfrm>
        </p:spPr>
        <p:txBody>
          <a:bodyPr/>
          <a:lstStyle/>
          <a:p>
            <a:pPr algn="ctr"/>
            <a:r>
              <a:rPr lang="en-US" cap="none" noProof="0" dirty="0"/>
              <a:t>Total Cost of Ownership</a:t>
            </a:r>
            <a:br>
              <a:rPr lang="en-US" dirty="0"/>
            </a:br>
            <a:br>
              <a:rPr lang="en-US" dirty="0"/>
            </a:br>
            <a:r>
              <a:rPr lang="en-US" sz="3200" dirty="0"/>
              <a:t>B2B sales </a:t>
            </a:r>
            <a:r>
              <a:rPr lang="en-US" sz="3200" dirty="0" err="1"/>
              <a:t>advisOrs</a:t>
            </a:r>
            <a:br>
              <a:rPr lang="en-US" sz="3200" dirty="0"/>
            </a:br>
            <a:br>
              <a:rPr lang="en-US" sz="3200" dirty="0"/>
            </a:br>
            <a:r>
              <a:rPr lang="en-US" sz="3200" strike="sngStrike" dirty="0"/>
              <a:t>CG504003V05</a:t>
            </a:r>
            <a:br>
              <a:rPr lang="en-US" sz="3200" dirty="0"/>
            </a:br>
            <a:br>
              <a:rPr lang="en-US" sz="3200" dirty="0"/>
            </a:br>
            <a:endParaRPr lang="en-US" sz="3200" dirty="0"/>
          </a:p>
        </p:txBody>
      </p:sp>
    </p:spTree>
    <p:extLst>
      <p:ext uri="{BB962C8B-B14F-4D97-AF65-F5344CB8AC3E}">
        <p14:creationId xmlns:p14="http://schemas.microsoft.com/office/powerpoint/2010/main" val="413792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55A5A1-27ED-9881-7E80-464720DC08D5}"/>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2F550431-7913-71A8-B25C-9BC48511FB02}"/>
              </a:ext>
            </a:extLst>
          </p:cNvPr>
          <p:cNvSpPr>
            <a:spLocks noGrp="1"/>
          </p:cNvSpPr>
          <p:nvPr>
            <p:ph type="body" sz="quarter" idx="19"/>
          </p:nvPr>
        </p:nvSpPr>
        <p:spPr/>
        <p:txBody>
          <a:bodyPr/>
          <a:lstStyle/>
          <a:p>
            <a:endParaRPr lang="en-US"/>
          </a:p>
        </p:txBody>
      </p:sp>
      <p:sp>
        <p:nvSpPr>
          <p:cNvPr id="4" name="Text Placeholder 3">
            <a:extLst>
              <a:ext uri="{FF2B5EF4-FFF2-40B4-BE49-F238E27FC236}">
                <a16:creationId xmlns:a16="http://schemas.microsoft.com/office/drawing/2014/main" id="{112473A7-E25E-987C-EBB3-14BFD54AB896}"/>
              </a:ext>
            </a:extLst>
          </p:cNvPr>
          <p:cNvSpPr>
            <a:spLocks noGrp="1"/>
          </p:cNvSpPr>
          <p:nvPr>
            <p:ph type="body" sz="quarter" idx="13"/>
          </p:nvPr>
        </p:nvSpPr>
        <p:spPr/>
        <p:txBody>
          <a:bodyPr/>
          <a:lstStyle/>
          <a:p>
            <a:r>
              <a:rPr lang="en-US" dirty="0"/>
              <a:t>Slide for trainer use only - Do not project - Country adaptation</a:t>
            </a:r>
          </a:p>
        </p:txBody>
      </p:sp>
      <p:sp>
        <p:nvSpPr>
          <p:cNvPr id="6" name="TextBox 5">
            <a:extLst>
              <a:ext uri="{FF2B5EF4-FFF2-40B4-BE49-F238E27FC236}">
                <a16:creationId xmlns:a16="http://schemas.microsoft.com/office/drawing/2014/main" id="{6F2BD9AD-8DD3-680F-97E5-6D4740E45C90}"/>
              </a:ext>
            </a:extLst>
          </p:cNvPr>
          <p:cNvSpPr txBox="1"/>
          <p:nvPr/>
        </p:nvSpPr>
        <p:spPr>
          <a:xfrm>
            <a:off x="942672" y="2203796"/>
            <a:ext cx="9587004" cy="286232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The examples in slide 9 should be </a:t>
            </a:r>
            <a:r>
              <a:rPr lang="en-US" dirty="0">
                <a:solidFill>
                  <a:srgbClr val="272B35"/>
                </a:solidFill>
                <a:latin typeface="Encode Sans ExpandedLight"/>
              </a:rPr>
              <a:t>adapted</a:t>
            </a: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 to the Peugeot, DS, Opel, Fiat and Jeep brands</a:t>
            </a:r>
            <a:endParaRPr kumimoji="0" lang="fr-BE" sz="1800" b="0" i="0" u="none" strike="noStrike" kern="1200" cap="none" spc="0" normalizeH="0" baseline="0" noProof="0" dirty="0">
              <a:ln>
                <a:noFill/>
              </a:ln>
              <a:solidFill>
                <a:srgbClr val="272B35"/>
              </a:solidFill>
              <a:effectLst/>
              <a:uLnTx/>
              <a:uFillTx/>
              <a:latin typeface="Encode Sans Expanded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72B35"/>
              </a:solidFill>
              <a:effectLst/>
              <a:uLnTx/>
              <a:uFillTx/>
              <a:latin typeface="Encode Sans Expanded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272B35"/>
                </a:solidFill>
                <a:effectLst/>
                <a:uLnTx/>
                <a:uFillTx/>
                <a:latin typeface="Encode Sans ExpandedLight"/>
                <a:ea typeface="+mn-ea"/>
                <a:cs typeface="+mn-cs"/>
              </a:rPr>
              <a:t>To do (</a:t>
            </a:r>
            <a:r>
              <a:rPr kumimoji="0" lang="fr-BE" sz="1800" b="0" i="0" u="none" strike="noStrike" kern="1200" cap="none" spc="0" normalizeH="0" baseline="0" noProof="0" dirty="0" err="1">
                <a:ln>
                  <a:noFill/>
                </a:ln>
                <a:solidFill>
                  <a:srgbClr val="272B35"/>
                </a:solidFill>
                <a:effectLst/>
                <a:uLnTx/>
                <a:uFillTx/>
                <a:latin typeface="Encode Sans ExpandedLight"/>
                <a:ea typeface="+mn-ea"/>
                <a:cs typeface="+mn-cs"/>
              </a:rPr>
              <a:t>Stellantis</a:t>
            </a:r>
            <a:r>
              <a:rPr kumimoji="0" lang="fr-BE" sz="1800" b="0" i="0" u="none" strike="noStrike" kern="1200" cap="none" spc="0" normalizeH="0" baseline="0" noProof="0" dirty="0">
                <a:ln>
                  <a:noFill/>
                </a:ln>
                <a:solidFill>
                  <a:srgbClr val="272B35"/>
                </a:solidFill>
                <a:effectLst/>
                <a:uLnTx/>
                <a:uFillTx/>
                <a:latin typeface="Encode Sans ExpandedLight"/>
                <a:ea typeface="+mn-ea"/>
                <a:cs typeface="+mn-cs"/>
              </a:rPr>
              <a:t>/F2ML):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Provide a list of vehicles to be compared by brand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For each brand/vehicle selected, provide full-service leasing rates (insurance included, excluding vehicle registration, eco bonus in increased 1</a:t>
            </a:r>
            <a:r>
              <a:rPr kumimoji="0" lang="en-US" sz="1800" b="0" i="0" u="none" strike="noStrike" kern="1200" cap="none" spc="0" normalizeH="0" baseline="30000" noProof="0" dirty="0">
                <a:ln>
                  <a:noFill/>
                </a:ln>
                <a:solidFill>
                  <a:srgbClr val="272B35"/>
                </a:solidFill>
                <a:effectLst/>
                <a:uLnTx/>
                <a:uFillTx/>
                <a:latin typeface="Encode Sans ExpandedLight"/>
                <a:ea typeface="+mn-ea"/>
                <a:cs typeface="+mn-cs"/>
              </a:rPr>
              <a:t>st</a:t>
            </a: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 rent)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Check discount levels +</a:t>
            </a:r>
            <a:r>
              <a:rPr kumimoji="0" lang="fr-BE" sz="1800" b="0" i="0" u="none" strike="noStrike" kern="1200" cap="none" spc="0" normalizeH="0" baseline="0" noProof="0" dirty="0">
                <a:ln>
                  <a:noFill/>
                </a:ln>
                <a:solidFill>
                  <a:srgbClr val="272B35"/>
                </a:solidFill>
                <a:effectLst/>
                <a:uLnTx/>
                <a:uFillTx/>
                <a:latin typeface="Encode Sans ExpandedLight"/>
                <a:ea typeface="+mn-ea"/>
                <a:cs typeface="+mn-cs"/>
              </a:rPr>
              <a:t> % RV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BE" dirty="0">
              <a:solidFill>
                <a:srgbClr val="272B35"/>
              </a:solidFill>
              <a:latin typeface="Encode Sans ExpandedLight"/>
            </a:endParaRP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TCO tables by brand to be </a:t>
            </a:r>
            <a:r>
              <a:rPr lang="en-US" dirty="0">
                <a:solidFill>
                  <a:srgbClr val="272B35"/>
                </a:solidFill>
                <a:latin typeface="Encode Sans ExpandedLight"/>
              </a:rPr>
              <a:t>made based</a:t>
            </a: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 on the received offers.</a:t>
            </a:r>
          </a:p>
        </p:txBody>
      </p:sp>
      <p:pic>
        <p:nvPicPr>
          <p:cNvPr id="7" name="Picture 2" descr="Stellantis dévoile un florilège de slogans pour ses marques">
            <a:extLst>
              <a:ext uri="{FF2B5EF4-FFF2-40B4-BE49-F238E27FC236}">
                <a16:creationId xmlns:a16="http://schemas.microsoft.com/office/drawing/2014/main" id="{D53ABACE-8E95-7E08-6623-D6207C067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Picture 2" descr="Drapeaux Monde Banque d'images et photos libres de droit - iStock">
            <a:extLst>
              <a:ext uri="{FF2B5EF4-FFF2-40B4-BE49-F238E27FC236}">
                <a16:creationId xmlns:a16="http://schemas.microsoft.com/office/drawing/2014/main" id="{6D0669DB-E2A4-A7D6-2C18-6D331D7C6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68"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43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6FF541F-FD5B-4411-B57C-79A41663BBE4}"/>
              </a:ext>
            </a:extLst>
          </p:cNvPr>
          <p:cNvSpPr txBox="1"/>
          <p:nvPr/>
        </p:nvSpPr>
        <p:spPr>
          <a:xfrm rot="1483087">
            <a:off x="7919988" y="-1342356"/>
            <a:ext cx="261258" cy="92486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59500" b="1" i="0" u="none" strike="noStrike" kern="1200" cap="none" spc="0" normalizeH="0" baseline="0" noProof="0">
                <a:ln>
                  <a:noFill/>
                </a:ln>
                <a:solidFill>
                  <a:srgbClr val="272B35"/>
                </a:solidFill>
                <a:effectLst/>
                <a:uLnTx/>
                <a:uFillTx/>
                <a:latin typeface="Encode Sans ExpandedLight"/>
                <a:ea typeface="+mn-ea"/>
                <a:cs typeface="+mn-cs"/>
              </a:rPr>
              <a:t>?</a:t>
            </a:r>
            <a:endParaRPr kumimoji="0" lang="en-US" sz="59500" b="1" i="0" u="none" strike="noStrike" kern="1200" cap="none" spc="0" normalizeH="0" baseline="0" noProof="0">
              <a:ln>
                <a:noFill/>
              </a:ln>
              <a:solidFill>
                <a:srgbClr val="272B35"/>
              </a:solidFill>
              <a:effectLst/>
              <a:uLnTx/>
              <a:uFillTx/>
              <a:latin typeface="Encode Sans ExpandedLight"/>
              <a:ea typeface="+mn-ea"/>
              <a:cs typeface="+mn-cs"/>
            </a:endParaRPr>
          </a:p>
        </p:txBody>
      </p:sp>
      <p:sp>
        <p:nvSpPr>
          <p:cNvPr id="2" name="Espace réservé du texte 1">
            <a:extLst>
              <a:ext uri="{FF2B5EF4-FFF2-40B4-BE49-F238E27FC236}">
                <a16:creationId xmlns:a16="http://schemas.microsoft.com/office/drawing/2014/main" id="{3A3DD574-E94C-4538-8C27-D92439736D59}"/>
              </a:ext>
            </a:extLst>
          </p:cNvPr>
          <p:cNvSpPr>
            <a:spLocks noGrp="1"/>
          </p:cNvSpPr>
          <p:nvPr>
            <p:ph type="body" idx="1"/>
          </p:nvPr>
        </p:nvSpPr>
        <p:spPr>
          <a:xfrm>
            <a:off x="1" y="159563"/>
            <a:ext cx="9683261" cy="335964"/>
          </a:xfrm>
        </p:spPr>
        <p:txBody>
          <a:bodyPr/>
          <a:lstStyle/>
          <a:p>
            <a:r>
              <a:rPr lang="en-US" noProof="0" dirty="0"/>
              <a:t>context</a:t>
            </a:r>
          </a:p>
        </p:txBody>
      </p:sp>
      <p:sp>
        <p:nvSpPr>
          <p:cNvPr id="7" name="Espace réservé du texte 6">
            <a:extLst>
              <a:ext uri="{FF2B5EF4-FFF2-40B4-BE49-F238E27FC236}">
                <a16:creationId xmlns:a16="http://schemas.microsoft.com/office/drawing/2014/main" id="{D0CF00C6-3EC0-454D-99AB-C3E5B66A9CEE}"/>
              </a:ext>
            </a:extLst>
          </p:cNvPr>
          <p:cNvSpPr>
            <a:spLocks noGrp="1"/>
          </p:cNvSpPr>
          <p:nvPr>
            <p:ph type="body" sz="quarter" idx="19"/>
          </p:nvPr>
        </p:nvSpPr>
        <p:spPr>
          <a:xfrm>
            <a:off x="1" y="159563"/>
            <a:ext cx="745715" cy="334800"/>
          </a:xfrm>
        </p:spPr>
        <p:txBody>
          <a:bodyPr/>
          <a:lstStyle/>
          <a:p>
            <a:r>
              <a:rPr lang="fr-FR"/>
              <a:t>01</a:t>
            </a:r>
          </a:p>
        </p:txBody>
      </p:sp>
      <p:sp>
        <p:nvSpPr>
          <p:cNvPr id="6" name="Espace réservé du texte 5">
            <a:extLst>
              <a:ext uri="{FF2B5EF4-FFF2-40B4-BE49-F238E27FC236}">
                <a16:creationId xmlns:a16="http://schemas.microsoft.com/office/drawing/2014/main" id="{6EE29737-CCFC-411A-8F42-4DD950CAE1B9}"/>
              </a:ext>
            </a:extLst>
          </p:cNvPr>
          <p:cNvSpPr>
            <a:spLocks noGrp="1"/>
          </p:cNvSpPr>
          <p:nvPr>
            <p:ph type="body" sz="quarter" idx="18"/>
          </p:nvPr>
        </p:nvSpPr>
        <p:spPr>
          <a:xfrm rot="5400000">
            <a:off x="5083566" y="3506488"/>
            <a:ext cx="1500865" cy="286749"/>
          </a:xfrm>
        </p:spPr>
        <p:txBody>
          <a:bodyPr/>
          <a:lstStyle/>
          <a:p>
            <a:endParaRPr lang="fr-FR" dirty="0"/>
          </a:p>
        </p:txBody>
      </p:sp>
      <p:sp>
        <p:nvSpPr>
          <p:cNvPr id="12" name="Oval 11">
            <a:extLst>
              <a:ext uri="{FF2B5EF4-FFF2-40B4-BE49-F238E27FC236}">
                <a16:creationId xmlns:a16="http://schemas.microsoft.com/office/drawing/2014/main" id="{64981CFA-F209-445E-8576-D26D9933C55B}"/>
              </a:ext>
            </a:extLst>
          </p:cNvPr>
          <p:cNvSpPr/>
          <p:nvPr/>
        </p:nvSpPr>
        <p:spPr>
          <a:xfrm>
            <a:off x="6863067" y="4320394"/>
            <a:ext cx="1607074" cy="1607074"/>
          </a:xfrm>
          <a:prstGeom prst="ellipse">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14" name="Oval 13">
            <a:extLst>
              <a:ext uri="{FF2B5EF4-FFF2-40B4-BE49-F238E27FC236}">
                <a16:creationId xmlns:a16="http://schemas.microsoft.com/office/drawing/2014/main" id="{82052FC2-AB72-457F-A695-BE976BB0747F}"/>
              </a:ext>
            </a:extLst>
          </p:cNvPr>
          <p:cNvSpPr/>
          <p:nvPr/>
        </p:nvSpPr>
        <p:spPr>
          <a:xfrm>
            <a:off x="9967538" y="4421510"/>
            <a:ext cx="1607074" cy="1607074"/>
          </a:xfrm>
          <a:prstGeom prst="ellipse">
            <a:avLst/>
          </a:prstGeom>
          <a:solidFill>
            <a:srgbClr val="ECA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15" name="Oval 14">
            <a:extLst>
              <a:ext uri="{FF2B5EF4-FFF2-40B4-BE49-F238E27FC236}">
                <a16:creationId xmlns:a16="http://schemas.microsoft.com/office/drawing/2014/main" id="{2554A65B-2C37-42EA-A783-291FB4A83B14}"/>
              </a:ext>
            </a:extLst>
          </p:cNvPr>
          <p:cNvSpPr/>
          <p:nvPr/>
        </p:nvSpPr>
        <p:spPr>
          <a:xfrm>
            <a:off x="9959271" y="1563919"/>
            <a:ext cx="1607074" cy="1607074"/>
          </a:xfrm>
          <a:prstGeom prst="ellipse">
            <a:avLst/>
          </a:prstGeom>
          <a:solidFill>
            <a:srgbClr val="3CA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16" name="Oval 15">
            <a:extLst>
              <a:ext uri="{FF2B5EF4-FFF2-40B4-BE49-F238E27FC236}">
                <a16:creationId xmlns:a16="http://schemas.microsoft.com/office/drawing/2014/main" id="{CE7C65BE-508D-4ED2-A0EB-D78DCD80B423}"/>
              </a:ext>
            </a:extLst>
          </p:cNvPr>
          <p:cNvSpPr/>
          <p:nvPr/>
        </p:nvSpPr>
        <p:spPr>
          <a:xfrm>
            <a:off x="7093098" y="1562649"/>
            <a:ext cx="1607074" cy="1607074"/>
          </a:xfrm>
          <a:prstGeom prst="ellipse">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Light"/>
              <a:ea typeface="+mn-ea"/>
              <a:cs typeface="+mn-cs"/>
            </a:endParaRPr>
          </a:p>
        </p:txBody>
      </p:sp>
      <p:pic>
        <p:nvPicPr>
          <p:cNvPr id="17" name="Picture 10" descr="https://media.citroen.fr/image/48/7/nouvelle_c4_v3.359487.42.png?vers=1">
            <a:extLst>
              <a:ext uri="{FF2B5EF4-FFF2-40B4-BE49-F238E27FC236}">
                <a16:creationId xmlns:a16="http://schemas.microsoft.com/office/drawing/2014/main" id="{3B93CC5C-DF4C-4E9D-8379-D73B41928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7313" y="4859651"/>
            <a:ext cx="1330874" cy="7307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5-aircross">
            <a:extLst>
              <a:ext uri="{FF2B5EF4-FFF2-40B4-BE49-F238E27FC236}">
                <a16:creationId xmlns:a16="http://schemas.microsoft.com/office/drawing/2014/main" id="{32D02EA7-3FA9-4FA3-AEAB-8E7EF5562E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494" y="4753012"/>
            <a:ext cx="1350990" cy="7418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5-aircross">
            <a:extLst>
              <a:ext uri="{FF2B5EF4-FFF2-40B4-BE49-F238E27FC236}">
                <a16:creationId xmlns:a16="http://schemas.microsoft.com/office/drawing/2014/main" id="{45DF9C78-E067-49AD-B14D-00F24F6969BC}"/>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0095580" y="1937065"/>
            <a:ext cx="1350990" cy="7418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5-aircross">
            <a:extLst>
              <a:ext uri="{FF2B5EF4-FFF2-40B4-BE49-F238E27FC236}">
                <a16:creationId xmlns:a16="http://schemas.microsoft.com/office/drawing/2014/main" id="{254E17E0-518F-41CE-ADE5-BF9E40D9E67F}"/>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120650" y="1859056"/>
            <a:ext cx="1350990" cy="741838"/>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A023E730-29A5-468A-AFC6-A3C4C193B5BA}"/>
              </a:ext>
            </a:extLst>
          </p:cNvPr>
          <p:cNvSpPr/>
          <p:nvPr/>
        </p:nvSpPr>
        <p:spPr>
          <a:xfrm>
            <a:off x="7749201" y="2283984"/>
            <a:ext cx="3021874" cy="3021874"/>
          </a:xfrm>
          <a:prstGeom prst="ellipse">
            <a:avLst/>
          </a:prstGeom>
          <a:solidFill>
            <a:schemeClr val="bg1"/>
          </a:solidFill>
          <a:ln>
            <a:solidFill>
              <a:srgbClr val="E94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Light"/>
              <a:ea typeface="+mn-ea"/>
              <a:cs typeface="+mn-cs"/>
            </a:endParaRPr>
          </a:p>
        </p:txBody>
      </p:sp>
      <p:pic>
        <p:nvPicPr>
          <p:cNvPr id="22" name="Picture 2" descr="Icône podium - Drive innovation Insights">
            <a:extLst>
              <a:ext uri="{FF2B5EF4-FFF2-40B4-BE49-F238E27FC236}">
                <a16:creationId xmlns:a16="http://schemas.microsoft.com/office/drawing/2014/main" id="{D53393AD-7FCC-4515-BB25-1C58899FC4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9" t="15860" r="759" b="-15860"/>
          <a:stretch/>
        </p:blipFill>
        <p:spPr bwMode="auto">
          <a:xfrm>
            <a:off x="8113056" y="2647839"/>
            <a:ext cx="2294164" cy="2294164"/>
          </a:xfrm>
          <a:prstGeom prst="ellipse">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13D0D33-87BF-48BF-B209-F456DD0CA63A}"/>
              </a:ext>
            </a:extLst>
          </p:cNvPr>
          <p:cNvSpPr txBox="1"/>
          <p:nvPr/>
        </p:nvSpPr>
        <p:spPr>
          <a:xfrm>
            <a:off x="7396718" y="2493562"/>
            <a:ext cx="7765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err="1">
                <a:ln>
                  <a:noFill/>
                </a:ln>
                <a:solidFill>
                  <a:prstClr val="white"/>
                </a:solidFill>
                <a:effectLst/>
                <a:uLnTx/>
                <a:uFillTx/>
                <a:latin typeface="Encode Sans ExpandedLight"/>
                <a:ea typeface="+mn-ea"/>
                <a:cs typeface="+mn-cs"/>
              </a:rPr>
              <a:t>Petrol</a:t>
            </a:r>
            <a:endParaRPr kumimoji="0" lang="en-US" sz="1100" b="1" i="0" u="none" strike="noStrike" kern="1200" cap="none" spc="0" normalizeH="0" baseline="0" noProof="0" dirty="0">
              <a:ln>
                <a:noFill/>
              </a:ln>
              <a:solidFill>
                <a:prstClr val="white"/>
              </a:solidFill>
              <a:effectLst/>
              <a:uLnTx/>
              <a:uFillTx/>
              <a:latin typeface="Encode Sans ExpandedLight"/>
              <a:ea typeface="+mn-ea"/>
              <a:cs typeface="+mn-cs"/>
            </a:endParaRPr>
          </a:p>
        </p:txBody>
      </p:sp>
      <p:sp>
        <p:nvSpPr>
          <p:cNvPr id="23" name="TextBox 22">
            <a:extLst>
              <a:ext uri="{FF2B5EF4-FFF2-40B4-BE49-F238E27FC236}">
                <a16:creationId xmlns:a16="http://schemas.microsoft.com/office/drawing/2014/main" id="{4307620A-5431-467B-9C34-A62943E257E9}"/>
              </a:ext>
            </a:extLst>
          </p:cNvPr>
          <p:cNvSpPr txBox="1"/>
          <p:nvPr/>
        </p:nvSpPr>
        <p:spPr>
          <a:xfrm>
            <a:off x="10442676" y="2559585"/>
            <a:ext cx="7765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a:ln>
                  <a:noFill/>
                </a:ln>
                <a:solidFill>
                  <a:prstClr val="white"/>
                </a:solidFill>
                <a:effectLst/>
                <a:uLnTx/>
                <a:uFillTx/>
                <a:latin typeface="Encode Sans ExpandedLight"/>
                <a:ea typeface="+mn-ea"/>
                <a:cs typeface="+mn-cs"/>
              </a:rPr>
              <a:t>Diesel</a:t>
            </a:r>
            <a:endParaRPr kumimoji="0" lang="en-US" sz="1100" b="1"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24" name="TextBox 23">
            <a:extLst>
              <a:ext uri="{FF2B5EF4-FFF2-40B4-BE49-F238E27FC236}">
                <a16:creationId xmlns:a16="http://schemas.microsoft.com/office/drawing/2014/main" id="{5147F43A-E82C-4C08-8B7E-619325AB6285}"/>
              </a:ext>
            </a:extLst>
          </p:cNvPr>
          <p:cNvSpPr txBox="1"/>
          <p:nvPr/>
        </p:nvSpPr>
        <p:spPr>
          <a:xfrm>
            <a:off x="7396718" y="5450654"/>
            <a:ext cx="7765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a:ln>
                  <a:noFill/>
                </a:ln>
                <a:solidFill>
                  <a:prstClr val="white"/>
                </a:solidFill>
                <a:effectLst/>
                <a:uLnTx/>
                <a:uFillTx/>
                <a:latin typeface="Encode Sans ExpandedLight"/>
                <a:ea typeface="+mn-ea"/>
                <a:cs typeface="+mn-cs"/>
              </a:rPr>
              <a:t>PHEV</a:t>
            </a:r>
            <a:endParaRPr kumimoji="0" lang="en-US" sz="1100" b="1"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25" name="TextBox 24">
            <a:extLst>
              <a:ext uri="{FF2B5EF4-FFF2-40B4-BE49-F238E27FC236}">
                <a16:creationId xmlns:a16="http://schemas.microsoft.com/office/drawing/2014/main" id="{4D92805B-9B72-4054-B812-A6C198ACFA16}"/>
              </a:ext>
            </a:extLst>
          </p:cNvPr>
          <p:cNvSpPr txBox="1"/>
          <p:nvPr/>
        </p:nvSpPr>
        <p:spPr>
          <a:xfrm>
            <a:off x="10442676" y="5516677"/>
            <a:ext cx="7765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a:ln>
                  <a:noFill/>
                </a:ln>
                <a:solidFill>
                  <a:prstClr val="white"/>
                </a:solidFill>
                <a:effectLst/>
                <a:uLnTx/>
                <a:uFillTx/>
                <a:latin typeface="Encode Sans ExpandedLight"/>
                <a:ea typeface="+mn-ea"/>
                <a:cs typeface="+mn-cs"/>
              </a:rPr>
              <a:t>BEV</a:t>
            </a:r>
            <a:endParaRPr kumimoji="0" lang="en-US" sz="1100" b="1"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26" name="TextBox 25">
            <a:extLst>
              <a:ext uri="{FF2B5EF4-FFF2-40B4-BE49-F238E27FC236}">
                <a16:creationId xmlns:a16="http://schemas.microsoft.com/office/drawing/2014/main" id="{8F958D7A-2F0E-480A-BE12-A6E6A7947268}"/>
              </a:ext>
            </a:extLst>
          </p:cNvPr>
          <p:cNvSpPr txBox="1"/>
          <p:nvPr/>
        </p:nvSpPr>
        <p:spPr>
          <a:xfrm>
            <a:off x="372858" y="615939"/>
            <a:ext cx="92011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What is the right ranking?</a:t>
            </a:r>
          </a:p>
        </p:txBody>
      </p:sp>
      <p:sp>
        <p:nvSpPr>
          <p:cNvPr id="11" name="Rectangle 10">
            <a:extLst>
              <a:ext uri="{FF2B5EF4-FFF2-40B4-BE49-F238E27FC236}">
                <a16:creationId xmlns:a16="http://schemas.microsoft.com/office/drawing/2014/main" id="{47ED3DA6-2A85-4E71-90AD-A38E3925E8D5}"/>
              </a:ext>
            </a:extLst>
          </p:cNvPr>
          <p:cNvSpPr/>
          <p:nvPr/>
        </p:nvSpPr>
        <p:spPr>
          <a:xfrm>
            <a:off x="167640" y="1141828"/>
            <a:ext cx="5398327" cy="5365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5" name="Espace réservé du texte 4">
            <a:extLst>
              <a:ext uri="{FF2B5EF4-FFF2-40B4-BE49-F238E27FC236}">
                <a16:creationId xmlns:a16="http://schemas.microsoft.com/office/drawing/2014/main" id="{AD65F9F4-78E3-4027-BE06-6C00F43BE004}"/>
              </a:ext>
            </a:extLst>
          </p:cNvPr>
          <p:cNvSpPr>
            <a:spLocks noGrp="1"/>
          </p:cNvSpPr>
          <p:nvPr>
            <p:ph type="body" sz="quarter" idx="13"/>
          </p:nvPr>
        </p:nvSpPr>
        <p:spPr>
          <a:xfrm>
            <a:off x="542143" y="1757954"/>
            <a:ext cx="4748281" cy="2880000"/>
          </a:xfrm>
        </p:spPr>
        <p:txBody>
          <a:bodyPr/>
          <a:lstStyle/>
          <a:p>
            <a:pPr marL="342900" indent="-342900">
              <a:buFont typeface="+mj-lt"/>
              <a:buAutoNum type="arabicPeriod"/>
            </a:pPr>
            <a:r>
              <a:rPr lang="fr-BE" sz="1600" dirty="0" err="1"/>
              <a:t>Purchase</a:t>
            </a:r>
            <a:r>
              <a:rPr lang="fr-BE" sz="1600" dirty="0"/>
              <a:t> </a:t>
            </a:r>
            <a:r>
              <a:rPr lang="fr-BE" sz="1600" dirty="0" err="1"/>
              <a:t>price</a:t>
            </a:r>
            <a:endParaRPr lang="fr-BE" sz="1600" dirty="0"/>
          </a:p>
          <a:p>
            <a:pPr lvl="1"/>
            <a:r>
              <a:rPr lang="en-US" sz="1600" dirty="0"/>
              <a:t>List price</a:t>
            </a:r>
          </a:p>
          <a:p>
            <a:pPr lvl="1"/>
            <a:r>
              <a:rPr lang="en-US" sz="1600" dirty="0"/>
              <a:t>Net discounted price</a:t>
            </a:r>
            <a:endParaRPr lang="fr-BE" sz="1600" dirty="0"/>
          </a:p>
          <a:p>
            <a:pPr lvl="1"/>
            <a:endParaRPr lang="fr-BE" sz="1600" dirty="0"/>
          </a:p>
          <a:p>
            <a:pPr marL="126900" indent="-342900">
              <a:buFont typeface="+mj-lt"/>
              <a:buAutoNum type="arabicPeriod"/>
            </a:pPr>
            <a:r>
              <a:rPr lang="fr-BE" sz="1600" dirty="0" err="1"/>
              <a:t>Monthly</a:t>
            </a:r>
            <a:r>
              <a:rPr lang="fr-BE" sz="1600" dirty="0"/>
              <a:t> </a:t>
            </a:r>
            <a:r>
              <a:rPr lang="fr-BE" sz="1600" dirty="0" err="1"/>
              <a:t>cost</a:t>
            </a:r>
            <a:endParaRPr lang="fr-BE" sz="1600" dirty="0"/>
          </a:p>
          <a:p>
            <a:pPr lvl="1"/>
            <a:r>
              <a:rPr lang="en-US" sz="1600" dirty="0"/>
              <a:t>Financial rent</a:t>
            </a:r>
          </a:p>
          <a:p>
            <a:pPr lvl="1"/>
            <a:r>
              <a:rPr lang="en-US" sz="1600" dirty="0"/>
              <a:t>Operational Leasing Rent including services (which services are included?)</a:t>
            </a:r>
            <a:endParaRPr lang="fr-BE" sz="1600" dirty="0"/>
          </a:p>
          <a:p>
            <a:pPr marL="342900" indent="-342900">
              <a:buFont typeface="+mj-lt"/>
              <a:buAutoNum type="arabicPeriod"/>
            </a:pPr>
            <a:endParaRPr lang="en-US" sz="1600" dirty="0"/>
          </a:p>
          <a:p>
            <a:pPr marL="342900" indent="-342900">
              <a:buFont typeface="+mj-lt"/>
              <a:buAutoNum type="arabicPeriod"/>
            </a:pPr>
            <a:r>
              <a:rPr lang="en-US" sz="1600" dirty="0"/>
              <a:t>Total cost of ownership</a:t>
            </a:r>
          </a:p>
          <a:p>
            <a:pPr marL="342900" indent="-342900">
              <a:buClr>
                <a:srgbClr val="FF0000"/>
              </a:buClr>
              <a:buFont typeface="Arial" panose="020B0604020202020204" pitchFamily="34" charset="0"/>
              <a:buChar char="•"/>
            </a:pPr>
            <a:r>
              <a:rPr lang="en-US" sz="1600" dirty="0">
                <a:latin typeface="+mn-lt"/>
              </a:rPr>
              <a:t>With consumption</a:t>
            </a:r>
          </a:p>
          <a:p>
            <a:pPr marL="342900" indent="-342900">
              <a:buClr>
                <a:srgbClr val="FF0000"/>
              </a:buClr>
              <a:buFont typeface="Arial" panose="020B0604020202020204" pitchFamily="34" charset="0"/>
              <a:buChar char="•"/>
            </a:pPr>
            <a:r>
              <a:rPr lang="en-US" sz="1600" dirty="0">
                <a:latin typeface="+mn-lt"/>
              </a:rPr>
              <a:t>With taxes (which taxes?)</a:t>
            </a:r>
          </a:p>
          <a:p>
            <a:endParaRPr lang="en-US" sz="1600" dirty="0">
              <a:latin typeface="+mn-lt"/>
            </a:endParaRPr>
          </a:p>
          <a:p>
            <a:r>
              <a:rPr lang="en-US" sz="1600" dirty="0"/>
              <a:t>4. What are the working assumptions?</a:t>
            </a:r>
          </a:p>
          <a:p>
            <a:pPr marL="285750" indent="-285750">
              <a:buClr>
                <a:srgbClr val="FF0000"/>
              </a:buClr>
              <a:buFont typeface="Arial" panose="020B0604020202020204" pitchFamily="34" charset="0"/>
              <a:buChar char="•"/>
            </a:pPr>
            <a:r>
              <a:rPr lang="en-US" sz="1600" dirty="0">
                <a:latin typeface="+mn-lt"/>
              </a:rPr>
              <a:t>What interest rate?</a:t>
            </a:r>
          </a:p>
          <a:p>
            <a:pPr marL="285750" indent="-285750">
              <a:buClr>
                <a:srgbClr val="FF0000"/>
              </a:buClr>
              <a:buFont typeface="Arial" panose="020B0604020202020204" pitchFamily="34" charset="0"/>
              <a:buChar char="•"/>
            </a:pPr>
            <a:r>
              <a:rPr lang="en-US" sz="1600" dirty="0">
                <a:latin typeface="+mn-lt"/>
              </a:rPr>
              <a:t>Which CO2/Consumption standards? </a:t>
            </a:r>
          </a:p>
        </p:txBody>
      </p:sp>
      <p:sp>
        <p:nvSpPr>
          <p:cNvPr id="27" name="TextBox 26">
            <a:extLst>
              <a:ext uri="{FF2B5EF4-FFF2-40B4-BE49-F238E27FC236}">
                <a16:creationId xmlns:a16="http://schemas.microsoft.com/office/drawing/2014/main" id="{3F0A76E3-6C7E-4122-B43F-F82AE73ECC56}"/>
              </a:ext>
            </a:extLst>
          </p:cNvPr>
          <p:cNvSpPr txBox="1"/>
          <p:nvPr/>
        </p:nvSpPr>
        <p:spPr>
          <a:xfrm>
            <a:off x="528051" y="1288900"/>
            <a:ext cx="46230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Encode Sans ExpandedLight"/>
                <a:ea typeface="+mn-ea"/>
                <a:cs typeface="+mn-cs"/>
              </a:rPr>
              <a:t>It depends on the criteria used!</a:t>
            </a:r>
          </a:p>
        </p:txBody>
      </p:sp>
      <p:pic>
        <p:nvPicPr>
          <p:cNvPr id="29" name="Picture 2" descr="Stellantis dévoile un florilège de slogans pour ses marques">
            <a:extLst>
              <a:ext uri="{FF2B5EF4-FFF2-40B4-BE49-F238E27FC236}">
                <a16:creationId xmlns:a16="http://schemas.microsoft.com/office/drawing/2014/main" id="{15116799-8A99-B38F-CA25-15442FDF5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9997" y="807447"/>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0" name="Picture 2" descr="Drapeaux Monde Banque d'images et photos libres de droit - iStock">
            <a:extLst>
              <a:ext uri="{FF2B5EF4-FFF2-40B4-BE49-F238E27FC236}">
                <a16:creationId xmlns:a16="http://schemas.microsoft.com/office/drawing/2014/main" id="{F1A77429-37E2-740C-0DDE-93006EAD58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4338" y="719364"/>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25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8" end="8"/>
                                            </p:txEl>
                                          </p:spTgt>
                                        </p:tgtEl>
                                        <p:attrNameLst>
                                          <p:attrName>style.visibility</p:attrName>
                                        </p:attrNameLst>
                                      </p:cBhvr>
                                      <p:to>
                                        <p:strVal val="visible"/>
                                      </p:to>
                                    </p:set>
                                    <p:animEffect transition="in" filter="fade">
                                      <p:cBhvr>
                                        <p:cTn id="16" dur="500"/>
                                        <p:tgtEl>
                                          <p:spTgt spid="5">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animEffect transition="in" filter="fade">
                                      <p:cBhvr>
                                        <p:cTn id="19" dur="500"/>
                                        <p:tgtEl>
                                          <p:spTgt spid="5">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fade">
                                      <p:cBhvr>
                                        <p:cTn id="22" dur="500"/>
                                        <p:tgtEl>
                                          <p:spTgt spid="5">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animEffect transition="in" filter="fade">
                                      <p:cBhvr>
                                        <p:cTn id="25" dur="500"/>
                                        <p:tgtEl>
                                          <p:spTgt spid="5">
                                            <p:txEl>
                                              <p:pRg st="12" end="1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4" end="14"/>
                                            </p:txEl>
                                          </p:spTgt>
                                        </p:tgtEl>
                                        <p:attrNameLst>
                                          <p:attrName>style.visibility</p:attrName>
                                        </p:attrNameLst>
                                      </p:cBhvr>
                                      <p:to>
                                        <p:strVal val="visible"/>
                                      </p:to>
                                    </p:set>
                                    <p:animEffect transition="in" filter="fade">
                                      <p:cBhvr>
                                        <p:cTn id="28" dur="500"/>
                                        <p:tgtEl>
                                          <p:spTgt spid="5">
                                            <p:txEl>
                                              <p:pRg st="14" end="1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animEffect transition="in" filter="fade">
                                      <p:cBhvr>
                                        <p:cTn id="31"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p:txBody>
          <a:bodyPr/>
          <a:lstStyle/>
          <a:p>
            <a:r>
              <a:rPr lang="en-US" noProof="0" dirty="0"/>
              <a:t>02</a:t>
            </a:r>
            <a:r>
              <a:rPr lang="fr-FR" dirty="0"/>
              <a:t> | </a:t>
            </a:r>
            <a:r>
              <a:rPr lang="fr-FR" dirty="0" err="1"/>
              <a:t>What</a:t>
            </a:r>
            <a:r>
              <a:rPr lang="fr-FR" dirty="0"/>
              <a:t> </a:t>
            </a:r>
            <a:r>
              <a:rPr lang="fr-FR" dirty="0" err="1"/>
              <a:t>is</a:t>
            </a:r>
            <a:r>
              <a:rPr lang="fr-FR" dirty="0"/>
              <a:t> TCO?</a:t>
            </a:r>
            <a:endParaRPr lang="en-US" noProof="0" dirty="0"/>
          </a:p>
        </p:txBody>
      </p:sp>
      <p:sp>
        <p:nvSpPr>
          <p:cNvPr id="4" name="Text Placeholder 3">
            <a:extLst>
              <a:ext uri="{FF2B5EF4-FFF2-40B4-BE49-F238E27FC236}">
                <a16:creationId xmlns:a16="http://schemas.microsoft.com/office/drawing/2014/main" id="{3D1A06DE-9EE2-4AC0-A442-488FB2E1F1D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3855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3DD574-E94C-4538-8C27-D92439736D59}"/>
              </a:ext>
            </a:extLst>
          </p:cNvPr>
          <p:cNvSpPr>
            <a:spLocks noGrp="1"/>
          </p:cNvSpPr>
          <p:nvPr>
            <p:ph type="body" idx="1"/>
          </p:nvPr>
        </p:nvSpPr>
        <p:spPr/>
        <p:txBody>
          <a:bodyPr/>
          <a:lstStyle/>
          <a:p>
            <a:r>
              <a:rPr lang="en-US" noProof="0" dirty="0"/>
              <a:t>What is TCO?</a:t>
            </a:r>
          </a:p>
        </p:txBody>
      </p:sp>
      <p:sp>
        <p:nvSpPr>
          <p:cNvPr id="6" name="Espace réservé du texte 5">
            <a:extLst>
              <a:ext uri="{FF2B5EF4-FFF2-40B4-BE49-F238E27FC236}">
                <a16:creationId xmlns:a16="http://schemas.microsoft.com/office/drawing/2014/main" id="{7C8579AC-B7CC-430C-8C07-D10CB80EAB01}"/>
              </a:ext>
            </a:extLst>
          </p:cNvPr>
          <p:cNvSpPr>
            <a:spLocks noGrp="1"/>
          </p:cNvSpPr>
          <p:nvPr>
            <p:ph type="body" sz="quarter" idx="19"/>
          </p:nvPr>
        </p:nvSpPr>
        <p:spPr/>
        <p:txBody>
          <a:bodyPr/>
          <a:lstStyle/>
          <a:p>
            <a:endParaRPr lang="en-US" noProof="0"/>
          </a:p>
        </p:txBody>
      </p:sp>
      <p:sp>
        <p:nvSpPr>
          <p:cNvPr id="3" name="Slide Number Placeholder 2">
            <a:extLst>
              <a:ext uri="{FF2B5EF4-FFF2-40B4-BE49-F238E27FC236}">
                <a16:creationId xmlns:a16="http://schemas.microsoft.com/office/drawing/2014/main" id="{1B64B24D-A504-49DB-94C1-83D0D8C59DB3}"/>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en-US" sz="900" b="0" i="0" u="none" strike="noStrike" kern="1200" cap="none" spc="0" normalizeH="0" baseline="0" noProof="0" smtClean="0">
                <a:ln>
                  <a:noFill/>
                </a:ln>
                <a:solidFill>
                  <a:srgbClr val="243782"/>
                </a:solidFill>
                <a:effectLst/>
                <a:uLnTx/>
                <a:uFillTx/>
                <a:latin typeface="Encode Sans Expanded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243782"/>
              </a:solidFill>
              <a:effectLst/>
              <a:uLnTx/>
              <a:uFillTx/>
              <a:latin typeface="Encode Sans ExpandedLight"/>
              <a:ea typeface="+mn-ea"/>
              <a:cs typeface="+mn-cs"/>
            </a:endParaRPr>
          </a:p>
        </p:txBody>
      </p:sp>
      <p:sp>
        <p:nvSpPr>
          <p:cNvPr id="4" name="Title 3">
            <a:extLst>
              <a:ext uri="{FF2B5EF4-FFF2-40B4-BE49-F238E27FC236}">
                <a16:creationId xmlns:a16="http://schemas.microsoft.com/office/drawing/2014/main" id="{80EC78D4-A2CF-4DE9-9EB5-111A09FCB07A}"/>
              </a:ext>
            </a:extLst>
          </p:cNvPr>
          <p:cNvSpPr>
            <a:spLocks noGrp="1"/>
          </p:cNvSpPr>
          <p:nvPr>
            <p:ph type="title"/>
          </p:nvPr>
        </p:nvSpPr>
        <p:spPr/>
        <p:txBody>
          <a:bodyPr/>
          <a:lstStyle/>
          <a:p>
            <a:r>
              <a:rPr lang="en-US" dirty="0"/>
              <a:t>How do you define TCO?</a:t>
            </a:r>
          </a:p>
        </p:txBody>
      </p:sp>
      <p:sp>
        <p:nvSpPr>
          <p:cNvPr id="8" name="Espace réservé du texte 7">
            <a:extLst>
              <a:ext uri="{FF2B5EF4-FFF2-40B4-BE49-F238E27FC236}">
                <a16:creationId xmlns:a16="http://schemas.microsoft.com/office/drawing/2014/main" id="{2F6F3320-7A1E-4F8A-9E82-ACE080465CE8}"/>
              </a:ext>
            </a:extLst>
          </p:cNvPr>
          <p:cNvSpPr>
            <a:spLocks noGrp="1"/>
          </p:cNvSpPr>
          <p:nvPr>
            <p:ph type="body" sz="quarter" idx="4294967295"/>
          </p:nvPr>
        </p:nvSpPr>
        <p:spPr>
          <a:xfrm>
            <a:off x="0" y="88900"/>
            <a:ext cx="746125" cy="334963"/>
          </a:xfrm>
        </p:spPr>
        <p:txBody>
          <a:bodyPr/>
          <a:lstStyle/>
          <a:p>
            <a:r>
              <a:rPr lang="fr-FR"/>
              <a:t>02</a:t>
            </a:r>
          </a:p>
        </p:txBody>
      </p:sp>
      <p:sp>
        <p:nvSpPr>
          <p:cNvPr id="7" name="Text Placeholder 6">
            <a:extLst>
              <a:ext uri="{FF2B5EF4-FFF2-40B4-BE49-F238E27FC236}">
                <a16:creationId xmlns:a16="http://schemas.microsoft.com/office/drawing/2014/main" id="{9AA3E2C8-03F3-4215-B52C-2E6096F0E8ED}"/>
              </a:ext>
            </a:extLst>
          </p:cNvPr>
          <p:cNvSpPr>
            <a:spLocks noGrp="1"/>
          </p:cNvSpPr>
          <p:nvPr>
            <p:ph type="body" sz="quarter" idx="13"/>
          </p:nvPr>
        </p:nvSpPr>
        <p:spPr/>
        <p:txBody>
          <a:bodyPr/>
          <a:lstStyle/>
          <a:p>
            <a:r>
              <a:rPr lang="en-US" dirty="0"/>
              <a:t>Give your own definition of TCO and list the items that make it up. Post your answers in the chat.</a:t>
            </a:r>
          </a:p>
        </p:txBody>
      </p:sp>
      <p:pic>
        <p:nvPicPr>
          <p:cNvPr id="11" name="Picture 10" descr="A picture containing company name&#10;&#10;Description automatically generated">
            <a:extLst>
              <a:ext uri="{FF2B5EF4-FFF2-40B4-BE49-F238E27FC236}">
                <a16:creationId xmlns:a16="http://schemas.microsoft.com/office/drawing/2014/main" id="{1C3111A1-05B7-4CD2-A880-8A3F91F38118}"/>
              </a:ext>
            </a:extLst>
          </p:cNvPr>
          <p:cNvPicPr>
            <a:picLocks noChangeAspect="1"/>
          </p:cNvPicPr>
          <p:nvPr/>
        </p:nvPicPr>
        <p:blipFill rotWithShape="1">
          <a:blip r:embed="rId3"/>
          <a:srcRect l="17263" t="13856" r="17136" b="15257"/>
          <a:stretch/>
        </p:blipFill>
        <p:spPr>
          <a:xfrm>
            <a:off x="501825" y="2336029"/>
            <a:ext cx="3689757" cy="2990299"/>
          </a:xfrm>
          <a:prstGeom prst="rect">
            <a:avLst/>
          </a:prstGeom>
        </p:spPr>
      </p:pic>
      <p:pic>
        <p:nvPicPr>
          <p:cNvPr id="10" name="Picture 9">
            <a:extLst>
              <a:ext uri="{FF2B5EF4-FFF2-40B4-BE49-F238E27FC236}">
                <a16:creationId xmlns:a16="http://schemas.microsoft.com/office/drawing/2014/main" id="{E0BB500A-053B-18C9-2EA6-AEDFC110C33A}"/>
              </a:ext>
            </a:extLst>
          </p:cNvPr>
          <p:cNvPicPr>
            <a:picLocks noChangeAspect="1"/>
          </p:cNvPicPr>
          <p:nvPr/>
        </p:nvPicPr>
        <p:blipFill>
          <a:blip r:embed="rId4"/>
          <a:srcRect/>
          <a:stretch/>
        </p:blipFill>
        <p:spPr>
          <a:xfrm>
            <a:off x="4993433" y="2336027"/>
            <a:ext cx="6653660" cy="2990301"/>
          </a:xfrm>
          <a:prstGeom prst="rect">
            <a:avLst/>
          </a:prstGeom>
        </p:spPr>
      </p:pic>
    </p:spTree>
    <p:extLst>
      <p:ext uri="{BB962C8B-B14F-4D97-AF65-F5344CB8AC3E}">
        <p14:creationId xmlns:p14="http://schemas.microsoft.com/office/powerpoint/2010/main" val="4222943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high angle view of a road&#10;&#10;Description automatically generated with low confidence">
            <a:extLst>
              <a:ext uri="{FF2B5EF4-FFF2-40B4-BE49-F238E27FC236}">
                <a16:creationId xmlns:a16="http://schemas.microsoft.com/office/drawing/2014/main" id="{9A23F855-7095-42C8-A83E-5D04C96D321D}"/>
              </a:ext>
            </a:extLst>
          </p:cNvPr>
          <p:cNvPicPr>
            <a:picLocks noChangeAspect="1"/>
          </p:cNvPicPr>
          <p:nvPr/>
        </p:nvPicPr>
        <p:blipFill rotWithShape="1">
          <a:blip r:embed="rId3"/>
          <a:srcRect l="3031" t="13272" b="14606"/>
          <a:stretch/>
        </p:blipFill>
        <p:spPr>
          <a:xfrm>
            <a:off x="-1" y="812800"/>
            <a:ext cx="12191999" cy="6045200"/>
          </a:xfrm>
          <a:prstGeom prst="rect">
            <a:avLst/>
          </a:prstGeom>
        </p:spPr>
      </p:pic>
      <p:sp>
        <p:nvSpPr>
          <p:cNvPr id="2" name="Text Placeholder 1">
            <a:extLst>
              <a:ext uri="{FF2B5EF4-FFF2-40B4-BE49-F238E27FC236}">
                <a16:creationId xmlns:a16="http://schemas.microsoft.com/office/drawing/2014/main" id="{45D4B3FD-515D-4A5E-9ACB-AC87844ACB54}"/>
              </a:ext>
            </a:extLst>
          </p:cNvPr>
          <p:cNvSpPr>
            <a:spLocks noGrp="1"/>
          </p:cNvSpPr>
          <p:nvPr>
            <p:ph type="body" idx="1"/>
          </p:nvPr>
        </p:nvSpPr>
        <p:spPr/>
        <p:txBody>
          <a:bodyPr/>
          <a:lstStyle/>
          <a:p>
            <a:r>
              <a:rPr lang="fr-BE" dirty="0" err="1"/>
              <a:t>What</a:t>
            </a:r>
            <a:r>
              <a:rPr lang="fr-BE" dirty="0"/>
              <a:t> </a:t>
            </a:r>
            <a:r>
              <a:rPr lang="fr-BE" dirty="0" err="1"/>
              <a:t>is</a:t>
            </a:r>
            <a:r>
              <a:rPr lang="fr-BE" dirty="0"/>
              <a:t> TCO?</a:t>
            </a:r>
            <a:endParaRPr lang="en-US" dirty="0"/>
          </a:p>
        </p:txBody>
      </p:sp>
      <p:sp>
        <p:nvSpPr>
          <p:cNvPr id="5" name="Text Placeholder 4">
            <a:extLst>
              <a:ext uri="{FF2B5EF4-FFF2-40B4-BE49-F238E27FC236}">
                <a16:creationId xmlns:a16="http://schemas.microsoft.com/office/drawing/2014/main" id="{A82ECB9A-81E6-4EC3-9237-B70124AA45A3}"/>
              </a:ext>
            </a:extLst>
          </p:cNvPr>
          <p:cNvSpPr>
            <a:spLocks noGrp="1"/>
          </p:cNvSpPr>
          <p:nvPr>
            <p:ph type="body" sz="quarter" idx="19"/>
          </p:nvPr>
        </p:nvSpPr>
        <p:spPr/>
        <p:txBody>
          <a:bodyPr/>
          <a:lstStyle/>
          <a:p>
            <a:r>
              <a:rPr lang="fr-BE"/>
              <a:t>02</a:t>
            </a:r>
            <a:endParaRPr lang="en-US"/>
          </a:p>
        </p:txBody>
      </p:sp>
      <p:sp>
        <p:nvSpPr>
          <p:cNvPr id="4" name="Espace réservé du numéro de diapositive 3" hidden="1">
            <a:extLst>
              <a:ext uri="{FF2B5EF4-FFF2-40B4-BE49-F238E27FC236}">
                <a16:creationId xmlns:a16="http://schemas.microsoft.com/office/drawing/2014/main" id="{73CB2EA6-2434-4EEC-8E40-2DEE66D3E4D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0ED2DB3-9094-482E-AC3E-2EBD1B8349C1}" type="slidenum">
              <a:rPr kumimoji="0" lang="fr-FR" altLang="en-US" sz="900" b="0" i="0" u="none" strike="noStrike" kern="1200" cap="none" spc="0" normalizeH="0" baseline="0" noProof="0" smtClean="0">
                <a:ln>
                  <a:noFill/>
                </a:ln>
                <a:solidFill>
                  <a:srgbClr val="243782"/>
                </a:solidFill>
                <a:effectLst/>
                <a:uLnTx/>
                <a:uFillTx/>
                <a:latin typeface="Encode Sans Expanded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fr-FR" altLang="en-US" sz="900" b="0" i="0" u="none" strike="noStrike" kern="1200" cap="none" spc="0" normalizeH="0" baseline="0" noProof="0">
              <a:ln>
                <a:noFill/>
              </a:ln>
              <a:solidFill>
                <a:srgbClr val="243782"/>
              </a:solidFill>
              <a:effectLst/>
              <a:uLnTx/>
              <a:uFillTx/>
              <a:latin typeface="Encode Sans ExpandedLight"/>
              <a:ea typeface="+mn-ea"/>
              <a:cs typeface="+mn-cs"/>
            </a:endParaRPr>
          </a:p>
        </p:txBody>
      </p:sp>
      <p:sp>
        <p:nvSpPr>
          <p:cNvPr id="31" name="Rectangle 30">
            <a:extLst>
              <a:ext uri="{FF2B5EF4-FFF2-40B4-BE49-F238E27FC236}">
                <a16:creationId xmlns:a16="http://schemas.microsoft.com/office/drawing/2014/main" id="{04994008-0F01-4EAD-B579-7A92558E328A}"/>
              </a:ext>
            </a:extLst>
          </p:cNvPr>
          <p:cNvSpPr/>
          <p:nvPr/>
        </p:nvSpPr>
        <p:spPr>
          <a:xfrm>
            <a:off x="0" y="812800"/>
            <a:ext cx="12192000" cy="6045200"/>
          </a:xfrm>
          <a:prstGeom prst="rect">
            <a:avLst/>
          </a:prstGeom>
          <a:solidFill>
            <a:srgbClr val="243782">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Light"/>
              <a:ea typeface="+mn-ea"/>
              <a:cs typeface="+mn-cs"/>
            </a:endParaRPr>
          </a:p>
        </p:txBody>
      </p:sp>
      <p:grpSp>
        <p:nvGrpSpPr>
          <p:cNvPr id="25" name="Groupe 24">
            <a:extLst>
              <a:ext uri="{FF2B5EF4-FFF2-40B4-BE49-F238E27FC236}">
                <a16:creationId xmlns:a16="http://schemas.microsoft.com/office/drawing/2014/main" id="{4E1C4204-3588-4480-B382-FAC8039C1855}"/>
              </a:ext>
            </a:extLst>
          </p:cNvPr>
          <p:cNvGrpSpPr/>
          <p:nvPr/>
        </p:nvGrpSpPr>
        <p:grpSpPr>
          <a:xfrm>
            <a:off x="1090310" y="2687264"/>
            <a:ext cx="2039410" cy="1712068"/>
            <a:chOff x="894945" y="1799617"/>
            <a:chExt cx="2039410" cy="1712068"/>
          </a:xfrm>
        </p:grpSpPr>
        <p:sp>
          <p:nvSpPr>
            <p:cNvPr id="15" name="Rectangle : coins arrondis 14">
              <a:extLst>
                <a:ext uri="{FF2B5EF4-FFF2-40B4-BE49-F238E27FC236}">
                  <a16:creationId xmlns:a16="http://schemas.microsoft.com/office/drawing/2014/main" id="{89391A83-6902-4737-8936-E66C0F12EB50}"/>
                </a:ext>
              </a:extLst>
            </p:cNvPr>
            <p:cNvSpPr/>
            <p:nvPr/>
          </p:nvSpPr>
          <p:spPr>
            <a:xfrm>
              <a:off x="894945" y="1799617"/>
              <a:ext cx="2039410" cy="1712068"/>
            </a:xfrm>
            <a:prstGeom prst="roundRect">
              <a:avLst/>
            </a:prstGeom>
            <a:solidFill>
              <a:srgbClr val="3CA69C">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pic>
          <p:nvPicPr>
            <p:cNvPr id="16" name="Graphique 15" descr="Carte bancaire avec un remplissage uni">
              <a:extLst>
                <a:ext uri="{FF2B5EF4-FFF2-40B4-BE49-F238E27FC236}">
                  <a16:creationId xmlns:a16="http://schemas.microsoft.com/office/drawing/2014/main" id="{5309FE92-FE97-40C6-A69F-AC489D6AA2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3416" y="2104417"/>
              <a:ext cx="1102468" cy="1102468"/>
            </a:xfrm>
            <a:prstGeom prst="rect">
              <a:avLst/>
            </a:prstGeom>
          </p:spPr>
        </p:pic>
      </p:grpSp>
      <p:sp>
        <p:nvSpPr>
          <p:cNvPr id="17" name="ZoneTexte 16">
            <a:extLst>
              <a:ext uri="{FF2B5EF4-FFF2-40B4-BE49-F238E27FC236}">
                <a16:creationId xmlns:a16="http://schemas.microsoft.com/office/drawing/2014/main" id="{29088C27-2598-4AAA-8874-BD52C2E68261}"/>
              </a:ext>
            </a:extLst>
          </p:cNvPr>
          <p:cNvSpPr txBox="1"/>
          <p:nvPr/>
        </p:nvSpPr>
        <p:spPr>
          <a:xfrm>
            <a:off x="1090310" y="4461668"/>
            <a:ext cx="20394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white"/>
                </a:solidFill>
                <a:effectLst/>
                <a:uLnTx/>
                <a:uFillTx/>
                <a:latin typeface="Encode Sans ExpandedSemiBold"/>
                <a:ea typeface="+mn-ea"/>
                <a:cs typeface="Audi Type Wide Normal" panose="000B0504040202020203" pitchFamily="34" charset="0"/>
              </a:rPr>
              <a:t>Budget</a:t>
            </a:r>
          </a:p>
        </p:txBody>
      </p:sp>
      <p:grpSp>
        <p:nvGrpSpPr>
          <p:cNvPr id="24" name="Groupe 23">
            <a:extLst>
              <a:ext uri="{FF2B5EF4-FFF2-40B4-BE49-F238E27FC236}">
                <a16:creationId xmlns:a16="http://schemas.microsoft.com/office/drawing/2014/main" id="{FBBC7FC3-1546-4EB6-AD67-07B03E880E9E}"/>
              </a:ext>
            </a:extLst>
          </p:cNvPr>
          <p:cNvGrpSpPr/>
          <p:nvPr/>
        </p:nvGrpSpPr>
        <p:grpSpPr>
          <a:xfrm>
            <a:off x="5037424" y="2687264"/>
            <a:ext cx="2039410" cy="1712068"/>
            <a:chOff x="3402826" y="1799617"/>
            <a:chExt cx="2039410" cy="1712068"/>
          </a:xfrm>
        </p:grpSpPr>
        <p:sp>
          <p:nvSpPr>
            <p:cNvPr id="18" name="Rectangle : coins arrondis 17">
              <a:extLst>
                <a:ext uri="{FF2B5EF4-FFF2-40B4-BE49-F238E27FC236}">
                  <a16:creationId xmlns:a16="http://schemas.microsoft.com/office/drawing/2014/main" id="{4A4C2E8E-083A-4976-82ED-E21A94AB16FD}"/>
                </a:ext>
              </a:extLst>
            </p:cNvPr>
            <p:cNvSpPr/>
            <p:nvPr/>
          </p:nvSpPr>
          <p:spPr>
            <a:xfrm>
              <a:off x="3402826" y="1799617"/>
              <a:ext cx="2039410" cy="1712068"/>
            </a:xfrm>
            <a:prstGeom prst="roundRect">
              <a:avLst/>
            </a:prstGeom>
            <a:solidFill>
              <a:srgbClr val="3CA69C">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pic>
          <p:nvPicPr>
            <p:cNvPr id="19" name="Graphic 48">
              <a:extLst>
                <a:ext uri="{FF2B5EF4-FFF2-40B4-BE49-F238E27FC236}">
                  <a16:creationId xmlns:a16="http://schemas.microsoft.com/office/drawing/2014/main" id="{C14D6201-0CF3-4900-A3C8-09063099DA2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71731" y="2104851"/>
              <a:ext cx="1101600" cy="1101600"/>
            </a:xfrm>
            <a:prstGeom prst="rect">
              <a:avLst/>
            </a:prstGeom>
          </p:spPr>
        </p:pic>
      </p:grpSp>
      <p:sp>
        <p:nvSpPr>
          <p:cNvPr id="20" name="ZoneTexte 19">
            <a:extLst>
              <a:ext uri="{FF2B5EF4-FFF2-40B4-BE49-F238E27FC236}">
                <a16:creationId xmlns:a16="http://schemas.microsoft.com/office/drawing/2014/main" id="{ABCDC24D-BB07-4AF4-ADCB-D9F595FCEA3D}"/>
              </a:ext>
            </a:extLst>
          </p:cNvPr>
          <p:cNvSpPr txBox="1"/>
          <p:nvPr/>
        </p:nvSpPr>
        <p:spPr>
          <a:xfrm>
            <a:off x="5037425" y="4461668"/>
            <a:ext cx="2039410" cy="369332"/>
          </a:xfrm>
          <a:prstGeom prst="rect">
            <a:avLst/>
          </a:prstGeom>
          <a:noFill/>
        </p:spPr>
        <p:txBody>
          <a:bodyPr wrap="square" rtlCol="0">
            <a:spAutoFit/>
          </a:bodyPr>
          <a:lstStyle/>
          <a:p>
            <a:pPr lvl="0" algn="ctr">
              <a:defRPr/>
            </a:pPr>
            <a:r>
              <a:rPr lang="fr-BE" b="1" dirty="0" err="1">
                <a:solidFill>
                  <a:prstClr val="white"/>
                </a:solidFill>
                <a:latin typeface="Encode Sans ExpandedSemiBold"/>
                <a:cs typeface="Audi Type Wide Normal" panose="000B0504040202020203" pitchFamily="34" charset="0"/>
              </a:rPr>
              <a:t>Consumption</a:t>
            </a:r>
            <a:endParaRPr kumimoji="0" lang="fr-BE" sz="1800" b="1" i="0" u="none" strike="noStrike" kern="1200" cap="none" spc="0" normalizeH="0" baseline="0" noProof="0" dirty="0">
              <a:ln>
                <a:noFill/>
              </a:ln>
              <a:solidFill>
                <a:prstClr val="white"/>
              </a:solidFill>
              <a:effectLst/>
              <a:uLnTx/>
              <a:uFillTx/>
              <a:latin typeface="Encode Sans ExpandedSemiBold"/>
              <a:ea typeface="+mn-ea"/>
              <a:cs typeface="Audi Type Wide Normal" panose="000B0504040202020203" pitchFamily="34" charset="0"/>
            </a:endParaRPr>
          </a:p>
        </p:txBody>
      </p:sp>
      <p:sp>
        <p:nvSpPr>
          <p:cNvPr id="22" name="ZoneTexte 21">
            <a:extLst>
              <a:ext uri="{FF2B5EF4-FFF2-40B4-BE49-F238E27FC236}">
                <a16:creationId xmlns:a16="http://schemas.microsoft.com/office/drawing/2014/main" id="{E305395D-6F49-42C6-9CAE-DC543DCF46AC}"/>
              </a:ext>
            </a:extLst>
          </p:cNvPr>
          <p:cNvSpPr txBox="1"/>
          <p:nvPr/>
        </p:nvSpPr>
        <p:spPr>
          <a:xfrm>
            <a:off x="8984539" y="4461668"/>
            <a:ext cx="20394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white"/>
                </a:solidFill>
                <a:effectLst/>
                <a:uLnTx/>
                <a:uFillTx/>
                <a:latin typeface="Encode Sans ExpandedSemiBold"/>
                <a:ea typeface="+mn-ea"/>
                <a:cs typeface="Audi Type Wide Normal" panose="000B0504040202020203" pitchFamily="34" charset="0"/>
              </a:rPr>
              <a:t>Taxes</a:t>
            </a:r>
          </a:p>
        </p:txBody>
      </p:sp>
      <p:grpSp>
        <p:nvGrpSpPr>
          <p:cNvPr id="26" name="Groupe 25">
            <a:extLst>
              <a:ext uri="{FF2B5EF4-FFF2-40B4-BE49-F238E27FC236}">
                <a16:creationId xmlns:a16="http://schemas.microsoft.com/office/drawing/2014/main" id="{FD7DD333-CC42-4212-90A1-F5E9477DA955}"/>
              </a:ext>
            </a:extLst>
          </p:cNvPr>
          <p:cNvGrpSpPr/>
          <p:nvPr/>
        </p:nvGrpSpPr>
        <p:grpSpPr>
          <a:xfrm>
            <a:off x="8984539" y="2687264"/>
            <a:ext cx="2039410" cy="1712068"/>
            <a:chOff x="7387924" y="1716932"/>
            <a:chExt cx="2039410" cy="1712068"/>
          </a:xfrm>
        </p:grpSpPr>
        <p:sp>
          <p:nvSpPr>
            <p:cNvPr id="21" name="Rectangle : coins arrondis 20">
              <a:extLst>
                <a:ext uri="{FF2B5EF4-FFF2-40B4-BE49-F238E27FC236}">
                  <a16:creationId xmlns:a16="http://schemas.microsoft.com/office/drawing/2014/main" id="{519FA7C1-A4DF-46DB-BF2A-DA0B9C849FB8}"/>
                </a:ext>
              </a:extLst>
            </p:cNvPr>
            <p:cNvSpPr/>
            <p:nvPr/>
          </p:nvSpPr>
          <p:spPr>
            <a:xfrm>
              <a:off x="7387924" y="1716932"/>
              <a:ext cx="2039410" cy="1712068"/>
            </a:xfrm>
            <a:prstGeom prst="roundRect">
              <a:avLst/>
            </a:prstGeom>
            <a:solidFill>
              <a:srgbClr val="3CA69C">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pic>
          <p:nvPicPr>
            <p:cNvPr id="23" name="Graphique 22" descr="TVA avec un remplissage uni">
              <a:extLst>
                <a:ext uri="{FF2B5EF4-FFF2-40B4-BE49-F238E27FC236}">
                  <a16:creationId xmlns:a16="http://schemas.microsoft.com/office/drawing/2014/main" id="{A9BB058C-E8BD-44D3-8B76-4172C9F4DD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56829" y="2022166"/>
              <a:ext cx="1101600" cy="1101600"/>
            </a:xfrm>
            <a:prstGeom prst="rect">
              <a:avLst/>
            </a:prstGeom>
          </p:spPr>
        </p:pic>
      </p:grpSp>
      <p:pic>
        <p:nvPicPr>
          <p:cNvPr id="28" name="Graphique 27" descr="Badge à suivre avec un remplissage uni">
            <a:extLst>
              <a:ext uri="{FF2B5EF4-FFF2-40B4-BE49-F238E27FC236}">
                <a16:creationId xmlns:a16="http://schemas.microsoft.com/office/drawing/2014/main" id="{EC11C164-7A0B-4866-A445-48B28E2F93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28108" y="3187834"/>
            <a:ext cx="710928" cy="710928"/>
          </a:xfrm>
          <a:prstGeom prst="rect">
            <a:avLst/>
          </a:prstGeom>
        </p:spPr>
      </p:pic>
      <p:pic>
        <p:nvPicPr>
          <p:cNvPr id="29" name="Graphique 28" descr="Badge à suivre avec un remplissage uni">
            <a:extLst>
              <a:ext uri="{FF2B5EF4-FFF2-40B4-BE49-F238E27FC236}">
                <a16:creationId xmlns:a16="http://schemas.microsoft.com/office/drawing/2014/main" id="{CA8DF442-00FA-459F-9A0A-644F83178B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75222" y="3187834"/>
            <a:ext cx="710928" cy="710928"/>
          </a:xfrm>
          <a:prstGeom prst="rect">
            <a:avLst/>
          </a:prstGeom>
        </p:spPr>
      </p:pic>
    </p:spTree>
    <p:extLst>
      <p:ext uri="{BB962C8B-B14F-4D97-AF65-F5344CB8AC3E}">
        <p14:creationId xmlns:p14="http://schemas.microsoft.com/office/powerpoint/2010/main" val="179169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A4BE9-41A6-4A1B-8BFF-9FC18B1F9BB0}"/>
              </a:ext>
            </a:extLst>
          </p:cNvPr>
          <p:cNvSpPr>
            <a:spLocks noGrp="1"/>
          </p:cNvSpPr>
          <p:nvPr>
            <p:ph type="body" idx="1"/>
          </p:nvPr>
        </p:nvSpPr>
        <p:spPr>
          <a:xfrm>
            <a:off x="1" y="101508"/>
            <a:ext cx="9683261" cy="335964"/>
          </a:xfrm>
        </p:spPr>
        <p:txBody>
          <a:bodyPr/>
          <a:lstStyle/>
          <a:p>
            <a:r>
              <a:rPr lang="fr-BE" dirty="0" err="1"/>
              <a:t>What</a:t>
            </a:r>
            <a:r>
              <a:rPr lang="fr-BE" dirty="0"/>
              <a:t> </a:t>
            </a:r>
            <a:r>
              <a:rPr lang="fr-BE" dirty="0" err="1"/>
              <a:t>is</a:t>
            </a:r>
            <a:r>
              <a:rPr lang="fr-BE" dirty="0"/>
              <a:t> TCO?</a:t>
            </a:r>
            <a:endParaRPr lang="en-US" dirty="0"/>
          </a:p>
        </p:txBody>
      </p:sp>
      <p:sp>
        <p:nvSpPr>
          <p:cNvPr id="3" name="Text Placeholder 2">
            <a:extLst>
              <a:ext uri="{FF2B5EF4-FFF2-40B4-BE49-F238E27FC236}">
                <a16:creationId xmlns:a16="http://schemas.microsoft.com/office/drawing/2014/main" id="{ECDBF59A-3C75-40BC-8541-4DEEB48232B3}"/>
              </a:ext>
            </a:extLst>
          </p:cNvPr>
          <p:cNvSpPr>
            <a:spLocks noGrp="1"/>
          </p:cNvSpPr>
          <p:nvPr>
            <p:ph type="body" sz="quarter" idx="19"/>
          </p:nvPr>
        </p:nvSpPr>
        <p:spPr>
          <a:xfrm>
            <a:off x="1" y="101508"/>
            <a:ext cx="745715" cy="334800"/>
          </a:xfrm>
        </p:spPr>
        <p:txBody>
          <a:bodyPr/>
          <a:lstStyle/>
          <a:p>
            <a:r>
              <a:rPr lang="fr-BE"/>
              <a:t>02</a:t>
            </a:r>
            <a:endParaRPr lang="en-US"/>
          </a:p>
        </p:txBody>
      </p:sp>
      <p:sp>
        <p:nvSpPr>
          <p:cNvPr id="5" name="Slide Number Placeholder 4">
            <a:extLst>
              <a:ext uri="{FF2B5EF4-FFF2-40B4-BE49-F238E27FC236}">
                <a16:creationId xmlns:a16="http://schemas.microsoft.com/office/drawing/2014/main" id="{E024E46F-0ED2-462C-B809-A547BA10031C}"/>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en-US" sz="900" b="0" i="0" u="none" strike="noStrike" kern="1200" cap="none" spc="0" normalizeH="0" baseline="0" noProof="0" smtClean="0">
                <a:ln>
                  <a:noFill/>
                </a:ln>
                <a:solidFill>
                  <a:srgbClr val="243782"/>
                </a:solidFill>
                <a:effectLst/>
                <a:uLnTx/>
                <a:uFillTx/>
                <a:latin typeface="Encode Sans Expanded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243782"/>
              </a:solidFill>
              <a:effectLst/>
              <a:uLnTx/>
              <a:uFillTx/>
              <a:latin typeface="Encode Sans ExpandedLight"/>
              <a:ea typeface="+mn-ea"/>
              <a:cs typeface="+mn-cs"/>
            </a:endParaRPr>
          </a:p>
        </p:txBody>
      </p:sp>
      <p:pic>
        <p:nvPicPr>
          <p:cNvPr id="11" name="Picture Placeholder 10">
            <a:extLst>
              <a:ext uri="{FF2B5EF4-FFF2-40B4-BE49-F238E27FC236}">
                <a16:creationId xmlns:a16="http://schemas.microsoft.com/office/drawing/2014/main" id="{A7CABDC2-C2B4-41EF-ADF0-ABEC2121CADC}"/>
              </a:ext>
            </a:extLst>
          </p:cNvPr>
          <p:cNvPicPr>
            <a:picLocks noGrp="1" noChangeAspect="1"/>
          </p:cNvPicPr>
          <p:nvPr>
            <p:ph type="pic" idx="14"/>
          </p:nvPr>
        </p:nvPicPr>
        <p:blipFill rotWithShape="1">
          <a:blip r:embed="rId3"/>
          <a:srcRect l="19562" r="19562"/>
          <a:stretch/>
        </p:blipFill>
        <p:spPr>
          <a:xfrm>
            <a:off x="504190" y="1128410"/>
            <a:ext cx="5454000" cy="5039202"/>
          </a:xfrm>
        </p:spPr>
      </p:pic>
      <p:sp>
        <p:nvSpPr>
          <p:cNvPr id="6" name="Title 5">
            <a:extLst>
              <a:ext uri="{FF2B5EF4-FFF2-40B4-BE49-F238E27FC236}">
                <a16:creationId xmlns:a16="http://schemas.microsoft.com/office/drawing/2014/main" id="{BF121EB9-CE8C-4711-9D02-A8A68043D3EB}"/>
              </a:ext>
            </a:extLst>
          </p:cNvPr>
          <p:cNvSpPr>
            <a:spLocks noGrp="1"/>
          </p:cNvSpPr>
          <p:nvPr>
            <p:ph type="title"/>
          </p:nvPr>
        </p:nvSpPr>
        <p:spPr>
          <a:xfrm>
            <a:off x="6356058" y="1128410"/>
            <a:ext cx="5500800" cy="5039202"/>
          </a:xfrm>
          <a:solidFill>
            <a:srgbClr val="3CA69C"/>
          </a:solidFill>
        </p:spPr>
        <p:txBody>
          <a:bodyPr/>
          <a:lstStyle/>
          <a:p>
            <a:r>
              <a:rPr lang="en-US" dirty="0"/>
              <a:t>What is the TCO of this vehicle?</a:t>
            </a:r>
            <a:br>
              <a:rPr lang="fr-BE" dirty="0"/>
            </a:br>
            <a:br>
              <a:rPr lang="fr-BE" dirty="0"/>
            </a:br>
            <a:br>
              <a:rPr lang="fr-BE" dirty="0"/>
            </a:br>
            <a:br>
              <a:rPr lang="fr-BE" dirty="0"/>
            </a:br>
            <a:br>
              <a:rPr lang="fr-BE" dirty="0"/>
            </a:br>
            <a:br>
              <a:rPr lang="fr-BE" dirty="0"/>
            </a:br>
            <a:br>
              <a:rPr lang="fr-BE" dirty="0"/>
            </a:br>
            <a:br>
              <a:rPr lang="fr-BE" dirty="0"/>
            </a:br>
            <a:br>
              <a:rPr lang="fr-BE" dirty="0"/>
            </a:br>
            <a:endParaRPr lang="en-US" dirty="0"/>
          </a:p>
        </p:txBody>
      </p:sp>
      <p:sp>
        <p:nvSpPr>
          <p:cNvPr id="9" name="Text Placeholder 8">
            <a:extLst>
              <a:ext uri="{FF2B5EF4-FFF2-40B4-BE49-F238E27FC236}">
                <a16:creationId xmlns:a16="http://schemas.microsoft.com/office/drawing/2014/main" id="{D223F626-5107-4671-8B47-501C2A1339F0}"/>
              </a:ext>
            </a:extLst>
          </p:cNvPr>
          <p:cNvSpPr>
            <a:spLocks noGrp="1"/>
          </p:cNvSpPr>
          <p:nvPr>
            <p:ph type="body" sz="quarter" idx="18"/>
          </p:nvPr>
        </p:nvSpPr>
        <p:spPr>
          <a:xfrm rot="16200000">
            <a:off x="5417761" y="3525796"/>
            <a:ext cx="1500865" cy="286749"/>
          </a:xfrm>
        </p:spPr>
        <p:txBody>
          <a:bodyPr/>
          <a:lstStyle/>
          <a:p>
            <a:endParaRPr lang="en-US"/>
          </a:p>
        </p:txBody>
      </p:sp>
      <p:sp>
        <p:nvSpPr>
          <p:cNvPr id="12" name="TextBox 11">
            <a:extLst>
              <a:ext uri="{FF2B5EF4-FFF2-40B4-BE49-F238E27FC236}">
                <a16:creationId xmlns:a16="http://schemas.microsoft.com/office/drawing/2014/main" id="{0B2B0D89-DD01-4861-A0E1-3427B988158E}"/>
              </a:ext>
            </a:extLst>
          </p:cNvPr>
          <p:cNvSpPr txBox="1"/>
          <p:nvPr/>
        </p:nvSpPr>
        <p:spPr>
          <a:xfrm>
            <a:off x="7058808" y="3276600"/>
            <a:ext cx="445303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Encode Sans ExpandedLight"/>
                <a:ea typeface="+mn-ea"/>
                <a:cs typeface="+mn-cs"/>
              </a:rPr>
              <a:t>Peugeot 3008 Blue </a:t>
            </a:r>
            <a:r>
              <a:rPr kumimoji="0" lang="fr-BE" sz="1800" b="0" i="0" u="none" strike="noStrike" kern="1200" cap="none" spc="0" normalizeH="0" baseline="0" noProof="0" dirty="0" err="1">
                <a:ln>
                  <a:noFill/>
                </a:ln>
                <a:solidFill>
                  <a:prstClr val="white"/>
                </a:solidFill>
                <a:effectLst/>
                <a:uLnTx/>
                <a:uFillTx/>
                <a:latin typeface="Encode Sans ExpandedLight"/>
                <a:ea typeface="+mn-ea"/>
                <a:cs typeface="+mn-cs"/>
              </a:rPr>
              <a:t>Hdi</a:t>
            </a:r>
            <a:r>
              <a:rPr kumimoji="0" lang="fr-BE" sz="1800" b="0" i="0" u="none" strike="noStrike" kern="1200" cap="none" spc="0" normalizeH="0" baseline="0" noProof="0" dirty="0">
                <a:ln>
                  <a:noFill/>
                </a:ln>
                <a:solidFill>
                  <a:prstClr val="white"/>
                </a:solidFill>
                <a:effectLst/>
                <a:uLnTx/>
                <a:uFillTx/>
                <a:latin typeface="Encode Sans ExpandedLight"/>
                <a:ea typeface="+mn-ea"/>
                <a:cs typeface="+mn-cs"/>
              </a:rPr>
              <a:t> 130 </a:t>
            </a:r>
            <a:r>
              <a:rPr kumimoji="0" lang="fr-BE" sz="1800" b="0" i="0" u="none" strike="noStrike" kern="1200" cap="none" spc="0" normalizeH="0" baseline="0" noProof="0" dirty="0" err="1">
                <a:ln>
                  <a:noFill/>
                </a:ln>
                <a:solidFill>
                  <a:prstClr val="white"/>
                </a:solidFill>
                <a:effectLst/>
                <a:uLnTx/>
                <a:uFillTx/>
                <a:latin typeface="Encode Sans ExpandedLight"/>
                <a:ea typeface="+mn-ea"/>
                <a:cs typeface="+mn-cs"/>
              </a:rPr>
              <a:t>hp</a:t>
            </a:r>
            <a:r>
              <a:rPr kumimoji="0" lang="fr-BE" sz="1800" b="0" i="0" u="none" strike="noStrike" kern="1200" cap="none" spc="0" normalizeH="0" baseline="0" noProof="0" dirty="0">
                <a:ln>
                  <a:noFill/>
                </a:ln>
                <a:solidFill>
                  <a:prstClr val="white"/>
                </a:solidFill>
                <a:effectLst/>
                <a:uLnTx/>
                <a:uFillTx/>
                <a:latin typeface="Encode Sans ExpandedLight"/>
                <a:ea typeface="+mn-ea"/>
                <a:cs typeface="+mn-cs"/>
              </a:rPr>
              <a:t> Allure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Encode Sans Expanded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Encode Sans ExpandedLight"/>
                <a:ea typeface="+mn-ea"/>
                <a:cs typeface="+mn-cs"/>
              </a:rPr>
              <a:t>Base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Encode Sans ExpandedLight"/>
                <a:ea typeface="+mn-ea"/>
                <a:cs typeface="+mn-cs"/>
              </a:rPr>
              <a:t>36 months - 75,000 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Encode Sans ExpandedLight"/>
                <a:ea typeface="+mn-ea"/>
                <a:cs typeface="+mn-cs"/>
              </a:rPr>
              <a:t>Full Service Operational Leasing</a:t>
            </a:r>
            <a:endParaRPr kumimoji="0" lang="fr-BE" sz="1800" b="0" i="0" u="none" strike="noStrike" kern="1200" cap="none" spc="0" normalizeH="0" baseline="0" noProof="0" dirty="0">
              <a:ln>
                <a:noFill/>
              </a:ln>
              <a:solidFill>
                <a:prstClr val="white"/>
              </a:solidFill>
              <a:effectLst/>
              <a:uLnTx/>
              <a:uFillTx/>
              <a:latin typeface="Encode Sans Expanded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1800" b="0" i="0" u="none" strike="noStrike" kern="1200" cap="none" spc="0" normalizeH="0" baseline="0" noProof="0" dirty="0">
              <a:ln>
                <a:noFill/>
              </a:ln>
              <a:solidFill>
                <a:prstClr val="white"/>
              </a:solidFill>
              <a:effectLst/>
              <a:uLnTx/>
              <a:uFillTx/>
              <a:latin typeface="Encode Sans Expanded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ExpandedLight"/>
              <a:ea typeface="+mn-ea"/>
              <a:cs typeface="+mn-cs"/>
            </a:endParaRPr>
          </a:p>
        </p:txBody>
      </p:sp>
      <p:pic>
        <p:nvPicPr>
          <p:cNvPr id="13" name="Picture 2" descr="Stellantis dévoile un florilège de slogans pour ses marques">
            <a:extLst>
              <a:ext uri="{FF2B5EF4-FFF2-40B4-BE49-F238E27FC236}">
                <a16:creationId xmlns:a16="http://schemas.microsoft.com/office/drawing/2014/main" id="{49230658-5427-2FF0-7FC6-B0A38AE38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4" name="Picture 2" descr="Drapeaux Monde Banque d'images et photos libres de droit - iStock">
            <a:extLst>
              <a:ext uri="{FF2B5EF4-FFF2-40B4-BE49-F238E27FC236}">
                <a16:creationId xmlns:a16="http://schemas.microsoft.com/office/drawing/2014/main" id="{23C56252-F67E-844F-5930-08F112D65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868"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353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224CFCB-39E1-4237-8020-D7899EC5A909}"/>
              </a:ext>
            </a:extLst>
          </p:cNvPr>
          <p:cNvSpPr>
            <a:spLocks noGrp="1"/>
          </p:cNvSpPr>
          <p:nvPr>
            <p:ph type="body" idx="1"/>
          </p:nvPr>
        </p:nvSpPr>
        <p:spPr/>
        <p:txBody>
          <a:bodyPr/>
          <a:lstStyle/>
          <a:p>
            <a:r>
              <a:rPr lang="fr-BE" dirty="0" err="1"/>
              <a:t>What</a:t>
            </a:r>
            <a:r>
              <a:rPr lang="fr-BE" dirty="0"/>
              <a:t> </a:t>
            </a:r>
            <a:r>
              <a:rPr lang="fr-BE" dirty="0" err="1"/>
              <a:t>is</a:t>
            </a:r>
            <a:r>
              <a:rPr lang="fr-BE" dirty="0"/>
              <a:t> TCO?</a:t>
            </a:r>
            <a:endParaRPr lang="en-US" dirty="0"/>
          </a:p>
        </p:txBody>
      </p:sp>
      <p:sp>
        <p:nvSpPr>
          <p:cNvPr id="11" name="Text Placeholder 10">
            <a:extLst>
              <a:ext uri="{FF2B5EF4-FFF2-40B4-BE49-F238E27FC236}">
                <a16:creationId xmlns:a16="http://schemas.microsoft.com/office/drawing/2014/main" id="{74F6F111-44FB-4813-B474-BD86FA999553}"/>
              </a:ext>
            </a:extLst>
          </p:cNvPr>
          <p:cNvSpPr>
            <a:spLocks noGrp="1"/>
          </p:cNvSpPr>
          <p:nvPr>
            <p:ph type="body" sz="quarter" idx="19"/>
          </p:nvPr>
        </p:nvSpPr>
        <p:spPr/>
        <p:txBody>
          <a:bodyPr/>
          <a:lstStyle/>
          <a:p>
            <a:r>
              <a:rPr lang="fr-BE"/>
              <a:t>02</a:t>
            </a:r>
            <a:endParaRPr lang="en-US"/>
          </a:p>
        </p:txBody>
      </p:sp>
      <p:sp>
        <p:nvSpPr>
          <p:cNvPr id="4" name="Slide Number Placeholder 3">
            <a:extLst>
              <a:ext uri="{FF2B5EF4-FFF2-40B4-BE49-F238E27FC236}">
                <a16:creationId xmlns:a16="http://schemas.microsoft.com/office/drawing/2014/main" id="{DBE201EF-850C-4771-B057-2648412FD42C}"/>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en-US" sz="900" b="0" i="0" u="none" strike="noStrike" kern="1200" cap="none" spc="0" normalizeH="0" baseline="0" noProof="0" smtClean="0">
                <a:ln>
                  <a:noFill/>
                </a:ln>
                <a:solidFill>
                  <a:srgbClr val="243782"/>
                </a:solidFill>
                <a:effectLst/>
                <a:uLnTx/>
                <a:uFillTx/>
                <a:latin typeface="Encode Sans Expanded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243782"/>
              </a:solidFill>
              <a:effectLst/>
              <a:uLnTx/>
              <a:uFillTx/>
              <a:latin typeface="Encode Sans ExpandedLight"/>
              <a:ea typeface="+mn-ea"/>
              <a:cs typeface="+mn-cs"/>
            </a:endParaRPr>
          </a:p>
        </p:txBody>
      </p:sp>
      <p:sp>
        <p:nvSpPr>
          <p:cNvPr id="8" name="Title 7">
            <a:extLst>
              <a:ext uri="{FF2B5EF4-FFF2-40B4-BE49-F238E27FC236}">
                <a16:creationId xmlns:a16="http://schemas.microsoft.com/office/drawing/2014/main" id="{DB7E5EFD-51B7-4B3A-B5EC-CAF2FD2CBA76}"/>
              </a:ext>
            </a:extLst>
          </p:cNvPr>
          <p:cNvSpPr>
            <a:spLocks noGrp="1"/>
          </p:cNvSpPr>
          <p:nvPr>
            <p:ph type="title"/>
          </p:nvPr>
        </p:nvSpPr>
        <p:spPr/>
        <p:txBody>
          <a:bodyPr/>
          <a:lstStyle/>
          <a:p>
            <a:r>
              <a:rPr lang="en-US" dirty="0"/>
              <a:t>Exercise - What is the </a:t>
            </a:r>
            <a:r>
              <a:rPr lang="en-US" dirty="0" err="1"/>
              <a:t>tco</a:t>
            </a:r>
            <a:r>
              <a:rPr lang="en-US" dirty="0"/>
              <a:t> of this vehicle?</a:t>
            </a:r>
          </a:p>
        </p:txBody>
      </p:sp>
      <p:pic>
        <p:nvPicPr>
          <p:cNvPr id="12" name="Picture 2" descr="Tableau blanc">
            <a:extLst>
              <a:ext uri="{FF2B5EF4-FFF2-40B4-BE49-F238E27FC236}">
                <a16:creationId xmlns:a16="http://schemas.microsoft.com/office/drawing/2014/main" id="{F581001D-9B43-4897-96D4-2455EB049D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13" name="TextBox 12">
            <a:extLst>
              <a:ext uri="{FF2B5EF4-FFF2-40B4-BE49-F238E27FC236}">
                <a16:creationId xmlns:a16="http://schemas.microsoft.com/office/drawing/2014/main" id="{AD6E8DEF-C4C8-4944-ADB3-B883B922A127}"/>
              </a:ext>
            </a:extLst>
          </p:cNvPr>
          <p:cNvSpPr txBox="1"/>
          <p:nvPr/>
        </p:nvSpPr>
        <p:spPr>
          <a:xfrm>
            <a:off x="2338086" y="2361235"/>
            <a:ext cx="54285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Digital activity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B35"/>
                </a:solidFill>
                <a:effectLst/>
                <a:uLnTx/>
                <a:uFillTx/>
                <a:latin typeface="Encode Sans ExpandedLight"/>
                <a:ea typeface="+mn-ea"/>
                <a:cs typeface="+mn-cs"/>
              </a:rPr>
              <a:t>Share your ideas</a:t>
            </a:r>
          </a:p>
        </p:txBody>
      </p:sp>
    </p:spTree>
    <p:extLst>
      <p:ext uri="{BB962C8B-B14F-4D97-AF65-F5344CB8AC3E}">
        <p14:creationId xmlns:p14="http://schemas.microsoft.com/office/powerpoint/2010/main" val="3093506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31390" y="1387099"/>
            <a:ext cx="3618854" cy="3487119"/>
          </a:xfrm>
          <a:prstGeom prst="rect">
            <a:avLst/>
          </a:prstGeom>
          <a:solidFill>
            <a:schemeClr val="bg1"/>
          </a:solidFill>
          <a:ln>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3" name="Text Placeholder 2">
            <a:extLst>
              <a:ext uri="{FF2B5EF4-FFF2-40B4-BE49-F238E27FC236}">
                <a16:creationId xmlns:a16="http://schemas.microsoft.com/office/drawing/2014/main" id="{018A55C9-C99C-4F79-A53A-694E04ED4677}"/>
              </a:ext>
            </a:extLst>
          </p:cNvPr>
          <p:cNvSpPr>
            <a:spLocks noGrp="1"/>
          </p:cNvSpPr>
          <p:nvPr>
            <p:ph type="body" idx="1"/>
          </p:nvPr>
        </p:nvSpPr>
        <p:spPr/>
        <p:txBody>
          <a:bodyPr/>
          <a:lstStyle/>
          <a:p>
            <a:r>
              <a:rPr lang="fr-BE" dirty="0" err="1"/>
              <a:t>What</a:t>
            </a:r>
            <a:r>
              <a:rPr lang="fr-BE" dirty="0"/>
              <a:t> </a:t>
            </a:r>
            <a:r>
              <a:rPr lang="fr-BE" dirty="0" err="1"/>
              <a:t>is</a:t>
            </a:r>
            <a:r>
              <a:rPr lang="fr-BE" dirty="0"/>
              <a:t> TCO?</a:t>
            </a:r>
            <a:endParaRPr lang="en-US" dirty="0"/>
          </a:p>
        </p:txBody>
      </p:sp>
      <p:sp>
        <p:nvSpPr>
          <p:cNvPr id="7" name="Text Placeholder 6">
            <a:extLst>
              <a:ext uri="{FF2B5EF4-FFF2-40B4-BE49-F238E27FC236}">
                <a16:creationId xmlns:a16="http://schemas.microsoft.com/office/drawing/2014/main" id="{F61AEE8F-CEDA-4F59-905A-DF354E45EE63}"/>
              </a:ext>
            </a:extLst>
          </p:cNvPr>
          <p:cNvSpPr>
            <a:spLocks noGrp="1"/>
          </p:cNvSpPr>
          <p:nvPr>
            <p:ph type="body" sz="quarter" idx="19"/>
          </p:nvPr>
        </p:nvSpPr>
        <p:spPr/>
        <p:txBody>
          <a:bodyPr/>
          <a:lstStyle/>
          <a:p>
            <a:pPr algn="ctr"/>
            <a:r>
              <a:rPr lang="fr-BE"/>
              <a:t>02</a:t>
            </a:r>
            <a:endParaRPr lang="en-US"/>
          </a:p>
        </p:txBody>
      </p:sp>
      <p:sp>
        <p:nvSpPr>
          <p:cNvPr id="4" name="Espace réservé du numéro de diapositive 3"/>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D3AE5-FC3D-49EA-A945-771642CCDD69}" type="slidenum">
              <a:rPr kumimoji="0" lang="fr-FR" altLang="en-US" sz="900" b="0" i="0" u="none" strike="noStrike" kern="1200" cap="none" spc="0" normalizeH="0" baseline="0" noProof="0" smtClean="0">
                <a:ln>
                  <a:noFill/>
                </a:ln>
                <a:solidFill>
                  <a:srgbClr val="243782"/>
                </a:solidFill>
                <a:effectLst/>
                <a:uLnTx/>
                <a:uFillTx/>
                <a:latin typeface="Encode Sans Expanded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altLang="en-US" sz="900" b="0" i="0" u="none" strike="noStrike" kern="1200" cap="none" spc="0" normalizeH="0" baseline="0" noProof="0">
              <a:ln>
                <a:noFill/>
              </a:ln>
              <a:solidFill>
                <a:srgbClr val="243782"/>
              </a:solidFill>
              <a:effectLst/>
              <a:uLnTx/>
              <a:uFillTx/>
              <a:latin typeface="Encode Sans ExpandedLight"/>
              <a:ea typeface="+mn-ea"/>
              <a:cs typeface="+mn-cs"/>
            </a:endParaRPr>
          </a:p>
        </p:txBody>
      </p:sp>
      <p:sp>
        <p:nvSpPr>
          <p:cNvPr id="2" name="Titre 1"/>
          <p:cNvSpPr>
            <a:spLocks noGrp="1"/>
          </p:cNvSpPr>
          <p:nvPr>
            <p:ph type="title"/>
          </p:nvPr>
        </p:nvSpPr>
        <p:spPr/>
        <p:txBody>
          <a:bodyPr/>
          <a:lstStyle/>
          <a:p>
            <a:r>
              <a:rPr lang="fr-BE" dirty="0"/>
              <a:t>The TCO components</a:t>
            </a:r>
            <a:endParaRPr lang="fr-FR" dirty="0"/>
          </a:p>
        </p:txBody>
      </p:sp>
      <p:sp>
        <p:nvSpPr>
          <p:cNvPr id="10" name="Rectangle 9"/>
          <p:cNvSpPr/>
          <p:nvPr/>
        </p:nvSpPr>
        <p:spPr>
          <a:xfrm>
            <a:off x="3823807" y="4093464"/>
            <a:ext cx="1061634" cy="461665"/>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BE" altLang="fr-FR" sz="1200" b="0" i="0" u="none" strike="noStrike" kern="1200" cap="none" spc="0" normalizeH="0" baseline="0" noProof="0" dirty="0" err="1">
                <a:ln>
                  <a:noFill/>
                </a:ln>
                <a:solidFill>
                  <a:srgbClr val="243782"/>
                </a:solidFill>
                <a:effectLst/>
                <a:uLnTx/>
                <a:uFillTx/>
                <a:latin typeface="Encode Sans" panose="020B0604020202020204" charset="0"/>
                <a:ea typeface="Arial" charset="0"/>
                <a:cs typeface="Arial" charset="0"/>
              </a:rPr>
              <a:t>Monthly</a:t>
            </a:r>
            <a:r>
              <a:rPr kumimoji="0" lang="fr-BE" altLang="fr-FR" sz="1200" b="0" i="0" u="none" strike="noStrike" kern="1200" cap="none" spc="0" normalizeH="0" baseline="0" noProof="0" dirty="0">
                <a:ln>
                  <a:noFill/>
                </a:ln>
                <a:solidFill>
                  <a:srgbClr val="243782"/>
                </a:solidFill>
                <a:effectLst/>
                <a:uLnTx/>
                <a:uFillTx/>
                <a:latin typeface="Encode Sans" panose="020B0604020202020204" charset="0"/>
                <a:ea typeface="Arial" charset="0"/>
                <a:cs typeface="Arial" charset="0"/>
              </a:rPr>
              <a:t> </a:t>
            </a:r>
            <a:r>
              <a:rPr kumimoji="0" lang="fr-BE" altLang="fr-FR" sz="1200" b="0" i="0" u="none" strike="noStrike" kern="1200" cap="none" spc="0" normalizeH="0" baseline="0" noProof="0" dirty="0" err="1">
                <a:ln>
                  <a:noFill/>
                </a:ln>
                <a:solidFill>
                  <a:srgbClr val="243782"/>
                </a:solidFill>
                <a:effectLst/>
                <a:uLnTx/>
                <a:uFillTx/>
                <a:latin typeface="Encode Sans" panose="020B0604020202020204" charset="0"/>
                <a:ea typeface="Arial" charset="0"/>
                <a:cs typeface="Arial" charset="0"/>
              </a:rPr>
              <a:t>rent</a:t>
            </a:r>
            <a:endParaRPr kumimoji="0" lang="fr-BE" altLang="fr-FR" sz="1200" b="0" i="0" u="none" strike="noStrike" kern="1200" cap="none" spc="0" normalizeH="0" baseline="0" noProof="0" dirty="0">
              <a:ln>
                <a:noFill/>
              </a:ln>
              <a:solidFill>
                <a:srgbClr val="243782"/>
              </a:solidFill>
              <a:effectLst/>
              <a:uLnTx/>
              <a:uFillTx/>
              <a:latin typeface="Encode Sans" panose="020B0604020202020204" charset="0"/>
              <a:ea typeface="Arial" charset="0"/>
              <a:cs typeface="Arial" charset="0"/>
            </a:endParaRPr>
          </a:p>
        </p:txBody>
      </p:sp>
      <p:sp>
        <p:nvSpPr>
          <p:cNvPr id="13" name="Rectangle 12"/>
          <p:cNvSpPr/>
          <p:nvPr/>
        </p:nvSpPr>
        <p:spPr>
          <a:xfrm>
            <a:off x="6416256" y="1387099"/>
            <a:ext cx="3618854" cy="3487119"/>
          </a:xfrm>
          <a:prstGeom prst="rect">
            <a:avLst/>
          </a:prstGeom>
          <a:solidFill>
            <a:schemeClr val="bg1"/>
          </a:solidFill>
          <a:ln>
            <a:solidFill>
              <a:srgbClr val="4C53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fr-FR" sz="1050" b="0" i="0" u="none" strike="noStrike" kern="1200" cap="none" spc="0" normalizeH="0" baseline="0" noProof="0">
              <a:ln>
                <a:noFill/>
              </a:ln>
              <a:solidFill>
                <a:prstClr val="white"/>
              </a:solidFill>
              <a:effectLst/>
              <a:uLnTx/>
              <a:uFillTx/>
              <a:latin typeface="Encode Sans" panose="020B0604020202020204" charset="0"/>
              <a:ea typeface="Arial" charset="0"/>
              <a:cs typeface="Arial" charset="0"/>
            </a:endParaRPr>
          </a:p>
        </p:txBody>
      </p:sp>
      <p:sp>
        <p:nvSpPr>
          <p:cNvPr id="15" name="AutoShape 23"/>
          <p:cNvSpPr>
            <a:spLocks/>
          </p:cNvSpPr>
          <p:nvPr/>
        </p:nvSpPr>
        <p:spPr bwMode="auto">
          <a:xfrm rot="-5400000">
            <a:off x="6197194" y="1377940"/>
            <a:ext cx="172115" cy="7503720"/>
          </a:xfrm>
          <a:prstGeom prst="leftBrace">
            <a:avLst>
              <a:gd name="adj1" fmla="val 154200"/>
              <a:gd name="adj2" fmla="val 50000"/>
            </a:avLst>
          </a:prstGeom>
          <a:noFill/>
          <a:ln w="9525">
            <a:solidFill>
              <a:srgbClr val="004666"/>
            </a:solidFill>
            <a:round/>
            <a:headEnd/>
            <a:tailEnd/>
          </a:ln>
          <a:extLst>
            <a:ext uri="{909E8E84-426E-40DD-AFC4-6F175D3DCCD1}">
              <a14:hiddenFill xmlns:a14="http://schemas.microsoft.com/office/drawing/2010/main">
                <a:solidFill>
                  <a:srgbClr val="FFFFFF"/>
                </a:solidFill>
              </a14:hiddenFill>
            </a:ext>
          </a:extLst>
        </p:spPr>
        <p:txBody>
          <a:bodyPr wrap="none" lIns="59991" tIns="29995" rIns="59991" bIns="29995" anchor="ctr"/>
          <a:lstStyle>
            <a:lvl1pPr>
              <a:spcBef>
                <a:spcPct val="20000"/>
              </a:spcBef>
              <a:buFont typeface="Arial" panose="020B0604020202020204" pitchFamily="34" charset="0"/>
              <a:defRPr sz="2000">
                <a:solidFill>
                  <a:srgbClr val="4C5356"/>
                </a:solidFill>
                <a:latin typeface="Calibri" panose="020F050202020403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rgbClr val="4C5356"/>
                </a:solidFill>
                <a:latin typeface="Calibri" panose="020F0502020204030204" pitchFamily="34" charset="0"/>
                <a:ea typeface="MS PGothic" panose="020B0600070205080204" pitchFamily="34" charset="-128"/>
                <a:cs typeface="Arial" panose="020B0604020202020204" pitchFamily="34" charset="0"/>
              </a:defRPr>
            </a:lvl2pPr>
            <a:lvl3pPr marL="1143000" indent="-228600">
              <a:spcBef>
                <a:spcPct val="20000"/>
              </a:spcBef>
              <a:buClr>
                <a:srgbClr val="7F7F7F"/>
              </a:buClr>
              <a:buFont typeface="Wingdings" panose="05000000000000000000" pitchFamily="2" charset="2"/>
              <a:buChar char="§"/>
              <a:defRPr sz="1600">
                <a:solidFill>
                  <a:srgbClr val="4C5356"/>
                </a:solidFill>
                <a:latin typeface="Calibri" panose="020F0502020204030204" pitchFamily="34" charset="0"/>
                <a:ea typeface="MS PGothic" panose="020B0600070205080204" pitchFamily="34" charset="-128"/>
                <a:cs typeface="Arial" panose="020B0604020202020204" pitchFamily="34" charset="0"/>
              </a:defRPr>
            </a:lvl3pPr>
            <a:lvl4pPr marL="1600200" indent="-228600">
              <a:spcBef>
                <a:spcPct val="20000"/>
              </a:spcBef>
              <a:buClr>
                <a:srgbClr val="9A0054"/>
              </a:buClr>
              <a:buFont typeface="Wingdings" panose="05000000000000000000" pitchFamily="2" charset="2"/>
              <a:buChar char="§"/>
              <a:defRPr sz="1400">
                <a:solidFill>
                  <a:srgbClr val="4C5356"/>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fr-BE" altLang="fr-FR" sz="1800" b="0" i="0" u="none" strike="noStrike" kern="1200" cap="none" spc="0" normalizeH="0" baseline="0" noProof="0">
              <a:ln>
                <a:noFill/>
              </a:ln>
              <a:solidFill>
                <a:srgbClr val="326A94"/>
              </a:solidFill>
              <a:effectLst/>
              <a:uLnTx/>
              <a:uFillTx/>
              <a:latin typeface="Encode Sans" panose="020B0604020202020204" charset="0"/>
              <a:ea typeface="MS PGothic" panose="020B0600070205080204" pitchFamily="34" charset="-128"/>
            </a:endParaRPr>
          </a:p>
        </p:txBody>
      </p:sp>
      <p:sp>
        <p:nvSpPr>
          <p:cNvPr id="16" name="Flèche vers la droite 15"/>
          <p:cNvSpPr/>
          <p:nvPr/>
        </p:nvSpPr>
        <p:spPr>
          <a:xfrm rot="5400000">
            <a:off x="4163605" y="5391666"/>
            <a:ext cx="382039" cy="194901"/>
          </a:xfrm>
          <a:prstGeom prst="rightArrow">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17" name="Flèche vers la droite 16"/>
          <p:cNvSpPr/>
          <p:nvPr/>
        </p:nvSpPr>
        <p:spPr>
          <a:xfrm rot="5400000">
            <a:off x="8040787" y="5391666"/>
            <a:ext cx="382039" cy="194901"/>
          </a:xfrm>
          <a:prstGeom prst="rightArrow">
            <a:avLst/>
          </a:prstGeom>
          <a:solidFill>
            <a:srgbClr val="4C53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27" name="Rectangle 26">
            <a:extLst>
              <a:ext uri="{FF2B5EF4-FFF2-40B4-BE49-F238E27FC236}">
                <a16:creationId xmlns:a16="http://schemas.microsoft.com/office/drawing/2014/main" id="{7856A159-5E16-4576-88BE-0923A528CCE6}"/>
              </a:ext>
            </a:extLst>
          </p:cNvPr>
          <p:cNvSpPr/>
          <p:nvPr/>
        </p:nvSpPr>
        <p:spPr>
          <a:xfrm>
            <a:off x="7249835" y="1949273"/>
            <a:ext cx="1904795" cy="402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78963">
              <a:defRPr/>
            </a:pPr>
            <a:r>
              <a:rPr lang="nl-BE" sz="1400" dirty="0">
                <a:solidFill>
                  <a:srgbClr val="000000">
                    <a:lumMod val="65000"/>
                    <a:lumOff val="35000"/>
                  </a:srgbClr>
                </a:solidFill>
                <a:latin typeface="Encode Sans" panose="020B0604020202020204" charset="0"/>
                <a:ea typeface="MS PGothic"/>
                <a:cs typeface="Arial" panose="020B0604020202020204" pitchFamily="34" charset="0"/>
              </a:rPr>
              <a:t>Maintenance / Repair</a:t>
            </a:r>
            <a:endParaRPr kumimoji="0" lang="en-GB" sz="1400" b="0"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S PGothic"/>
              <a:cs typeface="Arial" panose="020B0604020202020204" pitchFamily="34" charset="0"/>
            </a:endParaRPr>
          </a:p>
        </p:txBody>
      </p:sp>
      <p:sp>
        <p:nvSpPr>
          <p:cNvPr id="28" name="Rectangle 27">
            <a:extLst>
              <a:ext uri="{FF2B5EF4-FFF2-40B4-BE49-F238E27FC236}">
                <a16:creationId xmlns:a16="http://schemas.microsoft.com/office/drawing/2014/main" id="{F09DECE5-6DF1-4BDE-80CD-CE70EFB6865E}"/>
              </a:ext>
            </a:extLst>
          </p:cNvPr>
          <p:cNvSpPr/>
          <p:nvPr/>
        </p:nvSpPr>
        <p:spPr>
          <a:xfrm>
            <a:off x="7249827" y="2832785"/>
            <a:ext cx="1904814" cy="402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8963"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S PGothic"/>
                <a:cs typeface="Arial" panose="020B0604020202020204" pitchFamily="34" charset="0"/>
              </a:rPr>
              <a:t>Other services</a:t>
            </a:r>
            <a:endParaRPr kumimoji="0" lang="en-GB" sz="1400" b="0"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S PGothic"/>
              <a:cs typeface="Arial" panose="020B0604020202020204" pitchFamily="34" charset="0"/>
            </a:endParaRPr>
          </a:p>
        </p:txBody>
      </p:sp>
      <p:sp>
        <p:nvSpPr>
          <p:cNvPr id="29" name="Rectangle 28">
            <a:extLst>
              <a:ext uri="{FF2B5EF4-FFF2-40B4-BE49-F238E27FC236}">
                <a16:creationId xmlns:a16="http://schemas.microsoft.com/office/drawing/2014/main" id="{2F8447D4-EB0B-4FC1-B2E1-6A155CB364A0}"/>
              </a:ext>
            </a:extLst>
          </p:cNvPr>
          <p:cNvSpPr/>
          <p:nvPr/>
        </p:nvSpPr>
        <p:spPr>
          <a:xfrm>
            <a:off x="7249819" y="3274541"/>
            <a:ext cx="1904835" cy="402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78963">
              <a:defRPr/>
            </a:pPr>
            <a:r>
              <a:rPr lang="nl-BE" sz="1400" dirty="0">
                <a:solidFill>
                  <a:srgbClr val="FFFFFF"/>
                </a:solidFill>
                <a:latin typeface="Encode Sans" panose="020B0604020202020204" charset="0"/>
                <a:ea typeface="MS PGothic"/>
                <a:cs typeface="Arial" panose="020B0604020202020204" pitchFamily="34" charset="0"/>
              </a:rPr>
              <a:t>Car Insurance</a:t>
            </a:r>
            <a:endParaRPr kumimoji="0" lang="en-GB" sz="1400" b="0" i="0" u="none" strike="noStrike" kern="1200" cap="none" spc="0" normalizeH="0" baseline="0" noProof="0" dirty="0">
              <a:ln>
                <a:noFill/>
              </a:ln>
              <a:solidFill>
                <a:prstClr val="white"/>
              </a:solidFill>
              <a:effectLst/>
              <a:uLnTx/>
              <a:uFillTx/>
              <a:latin typeface="Encode Sans" panose="020B0604020202020204" charset="0"/>
              <a:ea typeface="MS PGothic"/>
              <a:cs typeface="Arial" panose="020B0604020202020204" pitchFamily="34" charset="0"/>
            </a:endParaRPr>
          </a:p>
        </p:txBody>
      </p:sp>
      <p:sp>
        <p:nvSpPr>
          <p:cNvPr id="30" name="Rectangle 29">
            <a:extLst>
              <a:ext uri="{FF2B5EF4-FFF2-40B4-BE49-F238E27FC236}">
                <a16:creationId xmlns:a16="http://schemas.microsoft.com/office/drawing/2014/main" id="{383C7820-6C07-4062-9A87-02526F154C06}"/>
              </a:ext>
            </a:extLst>
          </p:cNvPr>
          <p:cNvSpPr/>
          <p:nvPr/>
        </p:nvSpPr>
        <p:spPr>
          <a:xfrm>
            <a:off x="7249830" y="2391029"/>
            <a:ext cx="1904806" cy="402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78963">
              <a:defRPr/>
            </a:pPr>
            <a:r>
              <a:rPr lang="nl-BE" sz="1400" dirty="0">
                <a:solidFill>
                  <a:prstClr val="white"/>
                </a:solidFill>
                <a:latin typeface="Encode Sans" panose="020B0604020202020204" charset="0"/>
                <a:ea typeface="MS PGothic"/>
                <a:cs typeface="Arial" panose="020B0604020202020204" pitchFamily="34" charset="0"/>
              </a:rPr>
              <a:t>Tyres</a:t>
            </a:r>
            <a:endParaRPr kumimoji="0" lang="en-GB" sz="1400" b="0" i="0" u="none" strike="noStrike" kern="1200" cap="none" spc="0" normalizeH="0" baseline="0" noProof="0" dirty="0">
              <a:ln>
                <a:noFill/>
              </a:ln>
              <a:solidFill>
                <a:srgbClr val="FFFFFF"/>
              </a:solidFill>
              <a:effectLst/>
              <a:uLnTx/>
              <a:uFillTx/>
              <a:latin typeface="Encode Sans" panose="020B0604020202020204" charset="0"/>
              <a:ea typeface="MS PGothic"/>
              <a:cs typeface="Arial" panose="020B0604020202020204" pitchFamily="34" charset="0"/>
            </a:endParaRPr>
          </a:p>
        </p:txBody>
      </p:sp>
      <p:sp>
        <p:nvSpPr>
          <p:cNvPr id="31" name="Rectangle 30">
            <a:extLst>
              <a:ext uri="{FF2B5EF4-FFF2-40B4-BE49-F238E27FC236}">
                <a16:creationId xmlns:a16="http://schemas.microsoft.com/office/drawing/2014/main" id="{C06B3153-9191-466C-825C-CC1536370B49}"/>
              </a:ext>
            </a:extLst>
          </p:cNvPr>
          <p:cNvSpPr/>
          <p:nvPr/>
        </p:nvSpPr>
        <p:spPr>
          <a:xfrm>
            <a:off x="7249840" y="1507517"/>
            <a:ext cx="1904779" cy="4026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78963">
              <a:defRPr/>
            </a:pPr>
            <a:r>
              <a:rPr lang="en-US" sz="1400" dirty="0">
                <a:solidFill>
                  <a:prstClr val="white"/>
                </a:solidFill>
                <a:latin typeface="Encode Sans" panose="020B0604020202020204" charset="0"/>
                <a:ea typeface="MS PGothic"/>
                <a:cs typeface="Arial" panose="020B0604020202020204" pitchFamily="34" charset="0"/>
              </a:rPr>
              <a:t>Car registration costs</a:t>
            </a:r>
            <a:endParaRPr kumimoji="0" lang="en-GB" sz="1400" b="0" i="0" u="none" strike="noStrike" kern="1200" cap="none" spc="0" normalizeH="0" baseline="0" noProof="0" dirty="0">
              <a:ln>
                <a:noFill/>
              </a:ln>
              <a:solidFill>
                <a:prstClr val="white"/>
              </a:solidFill>
              <a:effectLst/>
              <a:uLnTx/>
              <a:uFillTx/>
              <a:latin typeface="Encode Sans" panose="020B0604020202020204" charset="0"/>
              <a:ea typeface="MS PGothic"/>
              <a:cs typeface="Arial" panose="020B0604020202020204" pitchFamily="34" charset="0"/>
            </a:endParaRPr>
          </a:p>
        </p:txBody>
      </p:sp>
      <p:sp>
        <p:nvSpPr>
          <p:cNvPr id="32" name="Rectangle 31">
            <a:extLst>
              <a:ext uri="{FF2B5EF4-FFF2-40B4-BE49-F238E27FC236}">
                <a16:creationId xmlns:a16="http://schemas.microsoft.com/office/drawing/2014/main" id="{75FD2E8E-2BAC-4445-9678-B5578E922552}"/>
              </a:ext>
            </a:extLst>
          </p:cNvPr>
          <p:cNvSpPr/>
          <p:nvPr/>
        </p:nvSpPr>
        <p:spPr>
          <a:xfrm>
            <a:off x="7249808" y="3716297"/>
            <a:ext cx="1904859" cy="51211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78963">
              <a:defRPr/>
            </a:pPr>
            <a:r>
              <a:rPr lang="nl-BE" sz="1400" dirty="0">
                <a:solidFill>
                  <a:srgbClr val="000000">
                    <a:lumMod val="65000"/>
                    <a:lumOff val="35000"/>
                  </a:srgbClr>
                </a:solidFill>
                <a:latin typeface="Encode Sans" panose="020B0604020202020204" charset="0"/>
                <a:ea typeface="MS PGothic"/>
                <a:cs typeface="Arial" panose="020B0604020202020204" pitchFamily="34" charset="0"/>
              </a:rPr>
              <a:t>Consumption</a:t>
            </a:r>
            <a:endParaRPr kumimoji="0" lang="en-GB" sz="1400" b="0" i="0" u="none" strike="noStrike" kern="1200" cap="none" spc="0" normalizeH="0" baseline="0" noProof="0" dirty="0">
              <a:ln>
                <a:noFill/>
              </a:ln>
              <a:solidFill>
                <a:srgbClr val="000000">
                  <a:lumMod val="65000"/>
                  <a:lumOff val="35000"/>
                </a:srgbClr>
              </a:solidFill>
              <a:effectLst/>
              <a:uLnTx/>
              <a:uFillTx/>
              <a:latin typeface="Encode Sans" panose="020B0604020202020204" charset="0"/>
              <a:ea typeface="MS PGothic"/>
              <a:cs typeface="Arial" panose="020B0604020202020204" pitchFamily="34" charset="0"/>
            </a:endParaRPr>
          </a:p>
        </p:txBody>
      </p:sp>
      <p:sp>
        <p:nvSpPr>
          <p:cNvPr id="34" name="Rectangle 33">
            <a:extLst>
              <a:ext uri="{FF2B5EF4-FFF2-40B4-BE49-F238E27FC236}">
                <a16:creationId xmlns:a16="http://schemas.microsoft.com/office/drawing/2014/main" id="{704C456F-DBDD-4646-84BF-49BEC52B3AB5}"/>
              </a:ext>
            </a:extLst>
          </p:cNvPr>
          <p:cNvSpPr/>
          <p:nvPr/>
        </p:nvSpPr>
        <p:spPr>
          <a:xfrm>
            <a:off x="7249808" y="4267567"/>
            <a:ext cx="1904859" cy="512116"/>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8963"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err="1">
                <a:ln>
                  <a:noFill/>
                </a:ln>
                <a:solidFill>
                  <a:prstClr val="white"/>
                </a:solidFill>
                <a:effectLst/>
                <a:uLnTx/>
                <a:uFillTx/>
                <a:latin typeface="Encode Sans" panose="020B0604020202020204" charset="0"/>
                <a:ea typeface="MS PGothic"/>
                <a:cs typeface="Arial" panose="020B0604020202020204" pitchFamily="34" charset="0"/>
              </a:rPr>
              <a:t>Taxes</a:t>
            </a:r>
            <a:endParaRPr kumimoji="0" lang="en-GB" sz="1400" b="0" i="0" u="none" strike="noStrike" kern="1200" cap="none" spc="0" normalizeH="0" baseline="0" noProof="0">
              <a:ln>
                <a:noFill/>
              </a:ln>
              <a:solidFill>
                <a:prstClr val="white"/>
              </a:solidFill>
              <a:effectLst/>
              <a:uLnTx/>
              <a:uFillTx/>
              <a:latin typeface="Encode Sans" panose="020B0604020202020204" charset="0"/>
              <a:ea typeface="MS PGothic"/>
              <a:cs typeface="Arial" panose="020B0604020202020204" pitchFamily="34" charset="0"/>
            </a:endParaRPr>
          </a:p>
        </p:txBody>
      </p:sp>
      <p:sp>
        <p:nvSpPr>
          <p:cNvPr id="33" name="Rectangle 32">
            <a:extLst>
              <a:ext uri="{FF2B5EF4-FFF2-40B4-BE49-F238E27FC236}">
                <a16:creationId xmlns:a16="http://schemas.microsoft.com/office/drawing/2014/main" id="{2F5D7901-440D-42D8-BF19-74B88F966614}"/>
              </a:ext>
            </a:extLst>
          </p:cNvPr>
          <p:cNvSpPr/>
          <p:nvPr/>
        </p:nvSpPr>
        <p:spPr>
          <a:xfrm>
            <a:off x="2531390" y="5731420"/>
            <a:ext cx="9161257" cy="678712"/>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ct val="50000"/>
              </a:spcBef>
              <a:spcAft>
                <a:spcPts val="0"/>
              </a:spcAft>
              <a:buClrTx/>
              <a:buSzTx/>
              <a:buFontTx/>
              <a:buNone/>
              <a:tabLst/>
              <a:defRPr/>
            </a:pPr>
            <a:endParaRPr kumimoji="0" lang="fr-BE" altLang="fr-FR" sz="900" b="1" i="0" u="none" strike="noStrike" kern="1200" cap="none" spc="0" normalizeH="0" baseline="0" noProof="0">
              <a:ln>
                <a:noFill/>
              </a:ln>
              <a:solidFill>
                <a:srgbClr val="326A94"/>
              </a:solidFill>
              <a:effectLst/>
              <a:uLnTx/>
              <a:uFillTx/>
              <a:latin typeface="Encode Sans ExpandedLight"/>
              <a:ea typeface="MS PGothic"/>
              <a:cs typeface="+mn-cs"/>
            </a:endParaRPr>
          </a:p>
        </p:txBody>
      </p:sp>
      <p:sp>
        <p:nvSpPr>
          <p:cNvPr id="35" name="Rectangle 34">
            <a:extLst>
              <a:ext uri="{FF2B5EF4-FFF2-40B4-BE49-F238E27FC236}">
                <a16:creationId xmlns:a16="http://schemas.microsoft.com/office/drawing/2014/main" id="{069551BB-15A9-431E-8F77-E7EFF43061FE}"/>
              </a:ext>
            </a:extLst>
          </p:cNvPr>
          <p:cNvSpPr/>
          <p:nvPr/>
        </p:nvSpPr>
        <p:spPr>
          <a:xfrm>
            <a:off x="3291098" y="5939875"/>
            <a:ext cx="2013242" cy="338554"/>
          </a:xfrm>
          <a:prstGeom prst="rect">
            <a:avLst/>
          </a:prstGeom>
        </p:spPr>
        <p:txBody>
          <a:bodyPr wrap="square">
            <a:spAutoFit/>
          </a:bodyPr>
          <a:lstStyle/>
          <a:p>
            <a:pPr lvl="0" algn="ctr" defTabSz="914378">
              <a:defRPr/>
            </a:pPr>
            <a:r>
              <a:rPr lang="fr-BE" altLang="fr-FR" sz="1600" b="1" dirty="0" err="1">
                <a:solidFill>
                  <a:prstClr val="white"/>
                </a:solidFill>
                <a:ea typeface="MS PGothic" pitchFamily="34" charset="-128"/>
                <a:cs typeface="Arial" charset="0"/>
              </a:rPr>
              <a:t>Purchase</a:t>
            </a:r>
            <a:r>
              <a:rPr lang="fr-BE" altLang="fr-FR" sz="1600" b="1" dirty="0">
                <a:solidFill>
                  <a:prstClr val="white"/>
                </a:solidFill>
                <a:ea typeface="MS PGothic" pitchFamily="34" charset="-128"/>
                <a:cs typeface="Arial" charset="0"/>
              </a:rPr>
              <a:t> </a:t>
            </a:r>
            <a:r>
              <a:rPr lang="fr-BE" altLang="fr-FR" sz="1600" b="1" dirty="0" err="1">
                <a:solidFill>
                  <a:prstClr val="white"/>
                </a:solidFill>
                <a:ea typeface="MS PGothic" pitchFamily="34" charset="-128"/>
                <a:cs typeface="Arial" charset="0"/>
              </a:rPr>
              <a:t>costs</a:t>
            </a:r>
            <a:endParaRPr kumimoji="0" lang="fr-BE" altLang="fr-FR" sz="1600" b="1" i="0" u="none" strike="noStrike" kern="1200" cap="none" spc="0" normalizeH="0" baseline="0" noProof="0" dirty="0">
              <a:ln>
                <a:noFill/>
              </a:ln>
              <a:solidFill>
                <a:prstClr val="white"/>
              </a:solidFill>
              <a:effectLst/>
              <a:uLnTx/>
              <a:uFillTx/>
              <a:latin typeface="Encode Sans ExpandedLight"/>
              <a:ea typeface="MS PGothic" pitchFamily="34" charset="-128"/>
              <a:cs typeface="Arial" charset="0"/>
            </a:endParaRPr>
          </a:p>
        </p:txBody>
      </p:sp>
      <p:sp>
        <p:nvSpPr>
          <p:cNvPr id="37" name="Rectangle 36">
            <a:extLst>
              <a:ext uri="{FF2B5EF4-FFF2-40B4-BE49-F238E27FC236}">
                <a16:creationId xmlns:a16="http://schemas.microsoft.com/office/drawing/2014/main" id="{881BAD04-DBC5-490B-849B-ACAABFC19838}"/>
              </a:ext>
            </a:extLst>
          </p:cNvPr>
          <p:cNvSpPr/>
          <p:nvPr/>
        </p:nvSpPr>
        <p:spPr>
          <a:xfrm>
            <a:off x="7000241" y="5939875"/>
            <a:ext cx="2596572" cy="338554"/>
          </a:xfrm>
          <a:prstGeom prst="rect">
            <a:avLst/>
          </a:prstGeom>
        </p:spPr>
        <p:txBody>
          <a:bodyPr wrap="square">
            <a:spAutoFit/>
          </a:bodyPr>
          <a:lstStyle/>
          <a:p>
            <a:pPr lvl="0" algn="ctr" defTabSz="914378">
              <a:spcBef>
                <a:spcPct val="50000"/>
              </a:spcBef>
              <a:defRPr/>
            </a:pPr>
            <a:r>
              <a:rPr lang="fr-FR" altLang="fr-FR" sz="1600" b="1" dirty="0">
                <a:solidFill>
                  <a:prstClr val="white"/>
                </a:solidFill>
                <a:ea typeface="MS PGothic" pitchFamily="34" charset="-128"/>
                <a:cs typeface="Arial" charset="0"/>
              </a:rPr>
              <a:t>Use </a:t>
            </a:r>
            <a:r>
              <a:rPr lang="fr-FR" altLang="fr-FR" sz="1600" b="1" dirty="0" err="1">
                <a:solidFill>
                  <a:prstClr val="white"/>
                </a:solidFill>
                <a:ea typeface="MS PGothic" pitchFamily="34" charset="-128"/>
                <a:cs typeface="Arial" charset="0"/>
              </a:rPr>
              <a:t>costs</a:t>
            </a:r>
            <a:endParaRPr kumimoji="0" lang="fr-FR" altLang="fr-FR" sz="1600" b="1" i="0" u="none" strike="noStrike" kern="1200" cap="none" spc="0" normalizeH="0" baseline="0" noProof="0" dirty="0">
              <a:ln>
                <a:noFill/>
              </a:ln>
              <a:solidFill>
                <a:prstClr val="white"/>
              </a:solidFill>
              <a:effectLst/>
              <a:uLnTx/>
              <a:uFillTx/>
              <a:latin typeface="Encode Sans ExpandedLight"/>
              <a:ea typeface="MS PGothic" pitchFamily="34" charset="-128"/>
              <a:cs typeface="Arial" charset="0"/>
            </a:endParaRPr>
          </a:p>
        </p:txBody>
      </p:sp>
      <p:sp>
        <p:nvSpPr>
          <p:cNvPr id="38" name="ZoneTexte 37">
            <a:extLst>
              <a:ext uri="{FF2B5EF4-FFF2-40B4-BE49-F238E27FC236}">
                <a16:creationId xmlns:a16="http://schemas.microsoft.com/office/drawing/2014/main" id="{10D55A9A-6525-4C49-922D-5049A014A935}"/>
              </a:ext>
            </a:extLst>
          </p:cNvPr>
          <p:cNvSpPr txBox="1"/>
          <p:nvPr/>
        </p:nvSpPr>
        <p:spPr>
          <a:xfrm>
            <a:off x="10314821" y="5939875"/>
            <a:ext cx="300082" cy="338554"/>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Encode Sans ExpandedLight"/>
                <a:ea typeface="+mn-ea"/>
                <a:cs typeface="Arial" charset="0"/>
              </a:rPr>
              <a:t>=</a:t>
            </a:r>
          </a:p>
        </p:txBody>
      </p:sp>
      <p:sp>
        <p:nvSpPr>
          <p:cNvPr id="39" name="Rectangle 15">
            <a:extLst>
              <a:ext uri="{FF2B5EF4-FFF2-40B4-BE49-F238E27FC236}">
                <a16:creationId xmlns:a16="http://schemas.microsoft.com/office/drawing/2014/main" id="{F9476E3D-54FC-4C21-B385-FBBD11728FB6}"/>
              </a:ext>
            </a:extLst>
          </p:cNvPr>
          <p:cNvSpPr>
            <a:spLocks noChangeArrowheads="1"/>
          </p:cNvSpPr>
          <p:nvPr/>
        </p:nvSpPr>
        <p:spPr bwMode="auto">
          <a:xfrm>
            <a:off x="10414989" y="5963326"/>
            <a:ext cx="1112969" cy="29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4993" tIns="22496" rIns="44993" bIns="22496">
            <a:spAutoFit/>
          </a:bodyPr>
          <a:lstStyle>
            <a:lvl1pPr>
              <a:spcBef>
                <a:spcPct val="20000"/>
              </a:spcBef>
              <a:buFont typeface="Arial" panose="020B0604020202020204" pitchFamily="34" charset="0"/>
              <a:defRPr sz="2000">
                <a:solidFill>
                  <a:srgbClr val="4C5356"/>
                </a:solidFill>
                <a:latin typeface="Calibri" panose="020F050202020403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rgbClr val="4C5356"/>
                </a:solidFill>
                <a:latin typeface="Calibri" panose="020F0502020204030204" pitchFamily="34" charset="0"/>
                <a:ea typeface="MS PGothic" panose="020B0600070205080204" pitchFamily="34" charset="-128"/>
                <a:cs typeface="Arial" panose="020B0604020202020204" pitchFamily="34" charset="0"/>
              </a:defRPr>
            </a:lvl2pPr>
            <a:lvl3pPr marL="1143000" indent="-228600">
              <a:spcBef>
                <a:spcPct val="20000"/>
              </a:spcBef>
              <a:buClr>
                <a:srgbClr val="7F7F7F"/>
              </a:buClr>
              <a:buFont typeface="Wingdings" panose="05000000000000000000" pitchFamily="2" charset="2"/>
              <a:buChar char="§"/>
              <a:defRPr sz="1600">
                <a:solidFill>
                  <a:srgbClr val="4C5356"/>
                </a:solidFill>
                <a:latin typeface="Calibri" panose="020F0502020204030204" pitchFamily="34" charset="0"/>
                <a:ea typeface="MS PGothic" panose="020B0600070205080204" pitchFamily="34" charset="-128"/>
                <a:cs typeface="Arial" panose="020B0604020202020204" pitchFamily="34" charset="0"/>
              </a:defRPr>
            </a:lvl3pPr>
            <a:lvl4pPr marL="1600200" indent="-228600">
              <a:spcBef>
                <a:spcPct val="20000"/>
              </a:spcBef>
              <a:buClr>
                <a:srgbClr val="9A0054"/>
              </a:buClr>
              <a:buFont typeface="Wingdings" panose="05000000000000000000" pitchFamily="2" charset="2"/>
              <a:buChar char="§"/>
              <a:defRPr sz="1400">
                <a:solidFill>
                  <a:srgbClr val="4C5356"/>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9pPr>
          </a:lstStyle>
          <a:p>
            <a:pPr marL="0" marR="0" lvl="0" indent="0" algn="ctr" defTabSz="914378"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fr-BE" altLang="fr-FR" sz="1600" b="1" i="0" u="none" strike="noStrike" kern="1200" cap="none" spc="0" normalizeH="0" baseline="0" noProof="0">
                <a:ln>
                  <a:noFill/>
                </a:ln>
                <a:solidFill>
                  <a:prstClr val="white"/>
                </a:solidFill>
                <a:effectLst/>
                <a:uLnTx/>
                <a:uFillTx/>
                <a:latin typeface="Encode Sans ExpandedLight"/>
                <a:ea typeface="MS PGothic" panose="020B0600070205080204" pitchFamily="34" charset="-128"/>
              </a:rPr>
              <a:t>TCO</a:t>
            </a:r>
          </a:p>
        </p:txBody>
      </p:sp>
      <p:sp>
        <p:nvSpPr>
          <p:cNvPr id="41" name="TextBox 40">
            <a:extLst>
              <a:ext uri="{FF2B5EF4-FFF2-40B4-BE49-F238E27FC236}">
                <a16:creationId xmlns:a16="http://schemas.microsoft.com/office/drawing/2014/main" id="{FBE921E3-165E-4C48-9ED7-458876DF2580}"/>
              </a:ext>
            </a:extLst>
          </p:cNvPr>
          <p:cNvSpPr txBox="1"/>
          <p:nvPr/>
        </p:nvSpPr>
        <p:spPr>
          <a:xfrm>
            <a:off x="120458" y="1399482"/>
            <a:ext cx="2074890" cy="1938992"/>
          </a:xfrm>
          <a:prstGeom prst="rect">
            <a:avLst/>
          </a:prstGeom>
          <a:solidFill>
            <a:srgbClr val="3CA6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white"/>
                </a:solidFill>
                <a:effectLst/>
                <a:uLnTx/>
                <a:uFillTx/>
                <a:latin typeface="Encode Sans ExpandedLight"/>
                <a:ea typeface="+mn-ea"/>
                <a:cs typeface="+mn-cs"/>
              </a:rPr>
              <a:t>Peugeot 3008 Blue </a:t>
            </a:r>
            <a:r>
              <a:rPr kumimoji="0" lang="fr-BE" sz="1200" b="1" i="0" u="none" strike="noStrike" kern="1200" cap="none" spc="0" normalizeH="0" baseline="0" noProof="0" dirty="0" err="1">
                <a:ln>
                  <a:noFill/>
                </a:ln>
                <a:solidFill>
                  <a:prstClr val="white"/>
                </a:solidFill>
                <a:effectLst/>
                <a:uLnTx/>
                <a:uFillTx/>
                <a:latin typeface="Encode Sans ExpandedLight"/>
                <a:ea typeface="+mn-ea"/>
                <a:cs typeface="+mn-cs"/>
              </a:rPr>
              <a:t>Hdi</a:t>
            </a:r>
            <a:r>
              <a:rPr kumimoji="0" lang="fr-BE" sz="1200" b="1" i="0" u="none" strike="noStrike" kern="1200" cap="none" spc="0" normalizeH="0" baseline="0" noProof="0" dirty="0">
                <a:ln>
                  <a:noFill/>
                </a:ln>
                <a:solidFill>
                  <a:prstClr val="white"/>
                </a:solidFill>
                <a:effectLst/>
                <a:uLnTx/>
                <a:uFillTx/>
                <a:latin typeface="Encode Sans ExpandedLight"/>
                <a:ea typeface="+mn-ea"/>
                <a:cs typeface="+mn-cs"/>
              </a:rPr>
              <a:t> 130 </a:t>
            </a:r>
            <a:r>
              <a:rPr kumimoji="0" lang="fr-BE" sz="1200" b="1" i="0" u="none" strike="noStrike" kern="1200" cap="none" spc="0" normalizeH="0" baseline="0" noProof="0" dirty="0" err="1">
                <a:ln>
                  <a:noFill/>
                </a:ln>
                <a:solidFill>
                  <a:prstClr val="white"/>
                </a:solidFill>
                <a:effectLst/>
                <a:uLnTx/>
                <a:uFillTx/>
                <a:latin typeface="Encode Sans ExpandedLight"/>
                <a:ea typeface="+mn-ea"/>
                <a:cs typeface="+mn-cs"/>
              </a:rPr>
              <a:t>hp</a:t>
            </a:r>
            <a:r>
              <a:rPr kumimoji="0" lang="fr-BE" sz="1200" b="1" i="0" u="none" strike="noStrike" kern="1200" cap="none" spc="0" normalizeH="0" baseline="0" noProof="0" dirty="0">
                <a:ln>
                  <a:noFill/>
                </a:ln>
                <a:solidFill>
                  <a:prstClr val="white"/>
                </a:solidFill>
                <a:effectLst/>
                <a:uLnTx/>
                <a:uFillTx/>
                <a:latin typeface="Encode Sans ExpandedLight"/>
                <a:ea typeface="+mn-ea"/>
                <a:cs typeface="+mn-cs"/>
              </a:rPr>
              <a:t> Allure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1" i="0" u="none" strike="noStrike" kern="1200" cap="none" spc="0" normalizeH="0" baseline="0" noProof="0" dirty="0">
              <a:ln>
                <a:noFill/>
              </a:ln>
              <a:solidFill>
                <a:prstClr val="white"/>
              </a:solidFill>
              <a:effectLst/>
              <a:uLnTx/>
              <a:uFillTx/>
              <a:latin typeface="Encode Sans Expanded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white"/>
                </a:solidFill>
                <a:effectLst/>
                <a:uLnTx/>
                <a:uFillTx/>
                <a:latin typeface="Encode Sans ExpandedLight"/>
                <a:ea typeface="+mn-ea"/>
                <a:cs typeface="+mn-cs"/>
              </a:rPr>
              <a:t>Base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1" i="0" u="none" strike="noStrike" kern="1200" cap="none" spc="0" normalizeH="0" baseline="0" noProof="0" dirty="0">
                <a:ln>
                  <a:noFill/>
                </a:ln>
                <a:solidFill>
                  <a:prstClr val="white"/>
                </a:solidFill>
                <a:effectLst/>
                <a:uLnTx/>
                <a:uFillTx/>
                <a:latin typeface="Encode Sans ExpandedLight"/>
                <a:ea typeface="+mn-ea"/>
                <a:cs typeface="+mn-cs"/>
              </a:rPr>
              <a:t>36 </a:t>
            </a:r>
            <a:r>
              <a:rPr kumimoji="0" lang="fr-BE" sz="1200" b="1" i="0" u="none" strike="noStrike" kern="1200" cap="none" spc="0" normalizeH="0" baseline="0" noProof="0" dirty="0" err="1">
                <a:ln>
                  <a:noFill/>
                </a:ln>
                <a:solidFill>
                  <a:prstClr val="white"/>
                </a:solidFill>
                <a:effectLst/>
                <a:uLnTx/>
                <a:uFillTx/>
                <a:latin typeface="Encode Sans ExpandedLight"/>
                <a:ea typeface="+mn-ea"/>
                <a:cs typeface="+mn-cs"/>
              </a:rPr>
              <a:t>months</a:t>
            </a:r>
            <a:r>
              <a:rPr kumimoji="0" lang="fr-BE" sz="1200" b="1" i="0" u="none" strike="noStrike" kern="1200" cap="none" spc="0" normalizeH="0" baseline="0" noProof="0" dirty="0">
                <a:ln>
                  <a:noFill/>
                </a:ln>
                <a:solidFill>
                  <a:prstClr val="white"/>
                </a:solidFill>
                <a:effectLst/>
                <a:uLnTx/>
                <a:uFillTx/>
                <a:latin typeface="Encode Sans ExpandedLight"/>
                <a:ea typeface="+mn-ea"/>
                <a:cs typeface="+mn-cs"/>
              </a:rPr>
              <a:t> - 75,000 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1" i="0" u="none" strike="noStrike" kern="1200" cap="none" spc="0" normalizeH="0" baseline="0" noProof="0" dirty="0" err="1">
                <a:ln>
                  <a:noFill/>
                </a:ln>
                <a:solidFill>
                  <a:prstClr val="white"/>
                </a:solidFill>
                <a:effectLst/>
                <a:uLnTx/>
                <a:uFillTx/>
                <a:latin typeface="Encode Sans ExpandedLight"/>
                <a:ea typeface="+mn-ea"/>
                <a:cs typeface="+mn-cs"/>
              </a:rPr>
              <a:t>Operational</a:t>
            </a:r>
            <a:r>
              <a:rPr kumimoji="0" lang="fr-BE" sz="1200" b="1" i="0" u="none" strike="noStrike" kern="1200" cap="none" spc="0" normalizeH="0" baseline="0" noProof="0" dirty="0">
                <a:ln>
                  <a:noFill/>
                </a:ln>
                <a:solidFill>
                  <a:prstClr val="white"/>
                </a:solidFill>
                <a:effectLst/>
                <a:uLnTx/>
                <a:uFillTx/>
                <a:latin typeface="Encode Sans ExpandedLight"/>
                <a:ea typeface="+mn-ea"/>
                <a:cs typeface="+mn-cs"/>
              </a:rPr>
              <a:t> Leasing </a:t>
            </a:r>
            <a:r>
              <a:rPr kumimoji="0" lang="fr-BE" sz="1200" b="1" i="0" u="none" strike="noStrike" kern="1200" cap="none" spc="0" normalizeH="0" baseline="0" noProof="0" dirty="0" err="1">
                <a:ln>
                  <a:noFill/>
                </a:ln>
                <a:solidFill>
                  <a:prstClr val="white"/>
                </a:solidFill>
                <a:effectLst/>
                <a:uLnTx/>
                <a:uFillTx/>
                <a:latin typeface="Encode Sans ExpandedLight"/>
                <a:ea typeface="+mn-ea"/>
                <a:cs typeface="+mn-cs"/>
              </a:rPr>
              <a:t>with</a:t>
            </a:r>
            <a:r>
              <a:rPr kumimoji="0" lang="fr-BE" sz="1200" b="1" i="0" u="none" strike="noStrike" kern="1200" cap="none" spc="0" normalizeH="0" baseline="0" noProof="0" dirty="0">
                <a:ln>
                  <a:noFill/>
                </a:ln>
                <a:solidFill>
                  <a:prstClr val="white"/>
                </a:solidFill>
                <a:effectLst/>
                <a:uLnTx/>
                <a:uFillTx/>
                <a:latin typeface="Encode Sans ExpandedLight"/>
                <a:ea typeface="+mn-ea"/>
                <a:cs typeface="+mn-cs"/>
              </a:rPr>
              <a: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1200" b="1" i="0" u="none" strike="noStrike" kern="1200" cap="none" spc="0" normalizeH="0" baseline="0" noProof="0" dirty="0">
              <a:ln>
                <a:noFill/>
              </a:ln>
              <a:solidFill>
                <a:prstClr val="white"/>
              </a:solidFill>
              <a:effectLst/>
              <a:uLnTx/>
              <a:uFillTx/>
              <a:latin typeface="Encode Sans Expanded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Encode Sans ExpandedLight"/>
              <a:ea typeface="+mn-ea"/>
              <a:cs typeface="+mn-cs"/>
            </a:endParaRPr>
          </a:p>
        </p:txBody>
      </p:sp>
      <p:pic>
        <p:nvPicPr>
          <p:cNvPr id="42" name="Graphique 28" descr="Badge à suivre avec un remplissage uni">
            <a:extLst>
              <a:ext uri="{FF2B5EF4-FFF2-40B4-BE49-F238E27FC236}">
                <a16:creationId xmlns:a16="http://schemas.microsoft.com/office/drawing/2014/main" id="{49D86C12-AAE8-434F-928B-BF91B312FB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8806" y="5699204"/>
            <a:ext cx="710928" cy="710928"/>
          </a:xfrm>
          <a:prstGeom prst="rect">
            <a:avLst/>
          </a:prstGeom>
        </p:spPr>
      </p:pic>
      <p:pic>
        <p:nvPicPr>
          <p:cNvPr id="36" name="Picture 2" descr="Stellantis dévoile un florilège de slogans pour ses marques">
            <a:extLst>
              <a:ext uri="{FF2B5EF4-FFF2-40B4-BE49-F238E27FC236}">
                <a16:creationId xmlns:a16="http://schemas.microsoft.com/office/drawing/2014/main" id="{2807E5BC-927E-AC7C-0085-A5732C69C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0" name="Picture 2" descr="Drapeaux Monde Banque d'images et photos libres de droit - iStock">
            <a:extLst>
              <a:ext uri="{FF2B5EF4-FFF2-40B4-BE49-F238E27FC236}">
                <a16:creationId xmlns:a16="http://schemas.microsoft.com/office/drawing/2014/main" id="{716AD05D-3CD3-A2B1-7891-57C1F8D60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868" y="55809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EECDB0A-FA7F-18EF-86B7-8E87795040AC}"/>
              </a:ext>
            </a:extLst>
          </p:cNvPr>
          <p:cNvPicPr>
            <a:picLocks noChangeAspect="1"/>
          </p:cNvPicPr>
          <p:nvPr/>
        </p:nvPicPr>
        <p:blipFill rotWithShape="1">
          <a:blip r:embed="rId7"/>
          <a:srcRect l="22262" t="18732" r="22737" b="12643"/>
          <a:stretch/>
        </p:blipFill>
        <p:spPr>
          <a:xfrm>
            <a:off x="2633611" y="1713395"/>
            <a:ext cx="3391375" cy="2164891"/>
          </a:xfrm>
          <a:prstGeom prst="rect">
            <a:avLst/>
          </a:prstGeom>
        </p:spPr>
      </p:pic>
    </p:spTree>
    <p:extLst>
      <p:ext uri="{BB962C8B-B14F-4D97-AF65-F5344CB8AC3E}">
        <p14:creationId xmlns:p14="http://schemas.microsoft.com/office/powerpoint/2010/main" val="3353601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27" grpId="0" animBg="1"/>
      <p:bldP spid="28" grpId="0" animBg="1"/>
      <p:bldP spid="29" grpId="0" animBg="1"/>
      <p:bldP spid="30" grpId="0" animBg="1"/>
      <p:bldP spid="31" grpId="0" animBg="1"/>
      <p:bldP spid="32" grpId="0" animBg="1"/>
      <p:bldP spid="34" grpId="0" animBg="1"/>
      <p:bldP spid="33" grpId="0" animBg="1"/>
      <p:bldP spid="35"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45BD0C9-1D4F-4544-9DE1-F66A6B77A67A}"/>
              </a:ext>
            </a:extLst>
          </p:cNvPr>
          <p:cNvSpPr>
            <a:spLocks noGrp="1"/>
          </p:cNvSpPr>
          <p:nvPr>
            <p:ph type="body" idx="1"/>
          </p:nvPr>
        </p:nvSpPr>
        <p:spPr>
          <a:xfrm>
            <a:off x="1" y="101507"/>
            <a:ext cx="9683261" cy="335964"/>
          </a:xfrm>
        </p:spPr>
        <p:txBody>
          <a:bodyPr/>
          <a:lstStyle/>
          <a:p>
            <a:r>
              <a:rPr lang="fr-BE" dirty="0" err="1"/>
              <a:t>What</a:t>
            </a:r>
            <a:r>
              <a:rPr lang="fr-BE" dirty="0"/>
              <a:t> </a:t>
            </a:r>
            <a:r>
              <a:rPr lang="fr-BE" dirty="0" err="1"/>
              <a:t>is</a:t>
            </a:r>
            <a:r>
              <a:rPr lang="fr-BE" dirty="0"/>
              <a:t> TCO?</a:t>
            </a:r>
            <a:endParaRPr lang="en-US" dirty="0"/>
          </a:p>
        </p:txBody>
      </p:sp>
      <p:sp>
        <p:nvSpPr>
          <p:cNvPr id="39" name="Text Placeholder 38">
            <a:extLst>
              <a:ext uri="{FF2B5EF4-FFF2-40B4-BE49-F238E27FC236}">
                <a16:creationId xmlns:a16="http://schemas.microsoft.com/office/drawing/2014/main" id="{FB7BBF8D-38DD-4D98-B8EB-DD5AAC5502D2}"/>
              </a:ext>
            </a:extLst>
          </p:cNvPr>
          <p:cNvSpPr>
            <a:spLocks noGrp="1"/>
          </p:cNvSpPr>
          <p:nvPr>
            <p:ph type="body" sz="quarter" idx="19"/>
          </p:nvPr>
        </p:nvSpPr>
        <p:spPr>
          <a:xfrm>
            <a:off x="1" y="101507"/>
            <a:ext cx="745715" cy="334800"/>
          </a:xfrm>
        </p:spPr>
        <p:txBody>
          <a:bodyPr/>
          <a:lstStyle/>
          <a:p>
            <a:pPr algn="ctr"/>
            <a:r>
              <a:rPr lang="fr-BE"/>
              <a:t>02</a:t>
            </a:r>
            <a:endParaRPr lang="en-US"/>
          </a:p>
        </p:txBody>
      </p:sp>
      <p:sp>
        <p:nvSpPr>
          <p:cNvPr id="4" name="Espace réservé du numéro de diapositive 3">
            <a:extLst>
              <a:ext uri="{FF2B5EF4-FFF2-40B4-BE49-F238E27FC236}">
                <a16:creationId xmlns:a16="http://schemas.microsoft.com/office/drawing/2014/main" id="{BDBA21F6-9433-4CE3-8100-0018B342F4D4}"/>
              </a:ext>
            </a:extLst>
          </p:cNvPr>
          <p:cNvSpPr>
            <a:spLocks noGrp="1"/>
          </p:cNvSpPr>
          <p:nvPr>
            <p:ph type="sldNum" sz="quarter" idx="17"/>
          </p:nvPr>
        </p:nvSpPr>
        <p:spPr>
          <a:xfrm>
            <a:off x="11429817" y="6649356"/>
            <a:ext cx="720000" cy="216000"/>
          </a:xfrm>
        </p:spPr>
        <p:txBody>
          <a:bodyPr/>
          <a:lstStyle/>
          <a:p>
            <a:fld id="{80ED2DB3-9094-482E-AC3E-2EBD1B8349C1}" type="slidenum">
              <a:rPr lang="fr-FR" altLang="en-US" smtClean="0"/>
              <a:pPr/>
              <a:t>18</a:t>
            </a:fld>
            <a:endParaRPr lang="fr-FR" altLang="en-US"/>
          </a:p>
        </p:txBody>
      </p:sp>
      <p:sp>
        <p:nvSpPr>
          <p:cNvPr id="2" name="Titre 1">
            <a:extLst>
              <a:ext uri="{FF2B5EF4-FFF2-40B4-BE49-F238E27FC236}">
                <a16:creationId xmlns:a16="http://schemas.microsoft.com/office/drawing/2014/main" id="{7DA75AFE-82FA-4995-9813-556552DC075A}"/>
              </a:ext>
            </a:extLst>
          </p:cNvPr>
          <p:cNvSpPr>
            <a:spLocks noGrp="1"/>
          </p:cNvSpPr>
          <p:nvPr>
            <p:ph type="title" idx="4294967295"/>
          </p:nvPr>
        </p:nvSpPr>
        <p:spPr>
          <a:xfrm>
            <a:off x="1350054" y="663372"/>
            <a:ext cx="10799763" cy="334963"/>
          </a:xfrm>
        </p:spPr>
        <p:txBody>
          <a:bodyPr/>
          <a:lstStyle/>
          <a:p>
            <a:pPr algn="r"/>
            <a:r>
              <a:rPr lang="en-US" sz="1400" dirty="0"/>
              <a:t>The weight of TCO components</a:t>
            </a:r>
            <a:endParaRPr lang="fr-BE" sz="1400" dirty="0"/>
          </a:p>
        </p:txBody>
      </p:sp>
      <p:cxnSp>
        <p:nvCxnSpPr>
          <p:cNvPr id="16" name="Connecteur droit 15">
            <a:extLst>
              <a:ext uri="{FF2B5EF4-FFF2-40B4-BE49-F238E27FC236}">
                <a16:creationId xmlns:a16="http://schemas.microsoft.com/office/drawing/2014/main" id="{B64CBA8F-F7DE-4DD6-A078-4D3DF4F6CABB}"/>
              </a:ext>
            </a:extLst>
          </p:cNvPr>
          <p:cNvCxnSpPr>
            <a:cxnSpLocks/>
          </p:cNvCxnSpPr>
          <p:nvPr/>
        </p:nvCxnSpPr>
        <p:spPr>
          <a:xfrm>
            <a:off x="5192431" y="1816035"/>
            <a:ext cx="5954542" cy="0"/>
          </a:xfrm>
          <a:prstGeom prst="line">
            <a:avLst/>
          </a:prstGeom>
          <a:ln w="6350">
            <a:solidFill>
              <a:srgbClr val="004666"/>
            </a:solidFill>
            <a:prstDash val="dash"/>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EB2A9B97-BEA6-47B0-B16F-F279883C045B}"/>
              </a:ext>
            </a:extLst>
          </p:cNvPr>
          <p:cNvSpPr/>
          <p:nvPr/>
        </p:nvSpPr>
        <p:spPr>
          <a:xfrm>
            <a:off x="9988905" y="1901064"/>
            <a:ext cx="1156258" cy="376604"/>
          </a:xfrm>
          <a:prstGeom prst="rect">
            <a:avLst/>
          </a:prstGeom>
          <a:solidFill>
            <a:schemeClr val="bg1">
              <a:lumMod val="95000"/>
            </a:schemeClr>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384">
                <a:solidFill>
                  <a:srgbClr val="004666"/>
                </a:solidFill>
                <a:cs typeface="Arial"/>
              </a:rPr>
              <a:t>575 €</a:t>
            </a:r>
          </a:p>
        </p:txBody>
      </p:sp>
      <p:sp>
        <p:nvSpPr>
          <p:cNvPr id="20" name="Rectangle 19">
            <a:extLst>
              <a:ext uri="{FF2B5EF4-FFF2-40B4-BE49-F238E27FC236}">
                <a16:creationId xmlns:a16="http://schemas.microsoft.com/office/drawing/2014/main" id="{12045D3A-F84C-450B-8D47-0A9E43C9DC2C}"/>
              </a:ext>
            </a:extLst>
          </p:cNvPr>
          <p:cNvSpPr/>
          <p:nvPr/>
        </p:nvSpPr>
        <p:spPr>
          <a:xfrm>
            <a:off x="5192431" y="3204824"/>
            <a:ext cx="2923754" cy="302999"/>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fr-FR" sz="1400" dirty="0" err="1">
                <a:solidFill>
                  <a:schemeClr val="bg1"/>
                </a:solidFill>
                <a:cs typeface="Arial"/>
              </a:rPr>
              <a:t>Other</a:t>
            </a:r>
            <a:r>
              <a:rPr lang="fr-FR" sz="1400" dirty="0">
                <a:solidFill>
                  <a:schemeClr val="bg1"/>
                </a:solidFill>
                <a:cs typeface="Arial"/>
              </a:rPr>
              <a:t> services</a:t>
            </a:r>
          </a:p>
        </p:txBody>
      </p:sp>
      <p:sp>
        <p:nvSpPr>
          <p:cNvPr id="21" name="Rectangle 20">
            <a:extLst>
              <a:ext uri="{FF2B5EF4-FFF2-40B4-BE49-F238E27FC236}">
                <a16:creationId xmlns:a16="http://schemas.microsoft.com/office/drawing/2014/main" id="{CBA28C22-58E3-445E-A9C5-EA738242898E}"/>
              </a:ext>
            </a:extLst>
          </p:cNvPr>
          <p:cNvSpPr/>
          <p:nvPr/>
        </p:nvSpPr>
        <p:spPr>
          <a:xfrm>
            <a:off x="8169115" y="3204824"/>
            <a:ext cx="1156258" cy="315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10 €</a:t>
            </a:r>
          </a:p>
        </p:txBody>
      </p:sp>
      <p:cxnSp>
        <p:nvCxnSpPr>
          <p:cNvPr id="22" name="Connecteur droit 21">
            <a:extLst>
              <a:ext uri="{FF2B5EF4-FFF2-40B4-BE49-F238E27FC236}">
                <a16:creationId xmlns:a16="http://schemas.microsoft.com/office/drawing/2014/main" id="{4C63263C-50D5-4056-B443-C7B727D58712}"/>
              </a:ext>
            </a:extLst>
          </p:cNvPr>
          <p:cNvCxnSpPr>
            <a:cxnSpLocks/>
          </p:cNvCxnSpPr>
          <p:nvPr/>
        </p:nvCxnSpPr>
        <p:spPr>
          <a:xfrm>
            <a:off x="5386973" y="3629976"/>
            <a:ext cx="5760000" cy="0"/>
          </a:xfrm>
          <a:prstGeom prst="line">
            <a:avLst/>
          </a:prstGeom>
          <a:ln w="6350">
            <a:solidFill>
              <a:srgbClr val="004666"/>
            </a:solidFill>
            <a:prstDash val="dash"/>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B5A25728-1933-44DB-B8C0-EB73907B0390}"/>
              </a:ext>
            </a:extLst>
          </p:cNvPr>
          <p:cNvSpPr/>
          <p:nvPr/>
        </p:nvSpPr>
        <p:spPr>
          <a:xfrm>
            <a:off x="9988905" y="3715005"/>
            <a:ext cx="1156258" cy="376604"/>
          </a:xfrm>
          <a:prstGeom prst="rect">
            <a:avLst/>
          </a:prstGeom>
          <a:solidFill>
            <a:schemeClr val="bg1">
              <a:lumMod val="95000"/>
            </a:schemeClr>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384">
                <a:solidFill>
                  <a:srgbClr val="004666"/>
                </a:solidFill>
                <a:cs typeface="Arial"/>
              </a:rPr>
              <a:t>675 €</a:t>
            </a:r>
          </a:p>
        </p:txBody>
      </p:sp>
      <p:sp>
        <p:nvSpPr>
          <p:cNvPr id="24" name="Rectangle 23">
            <a:extLst>
              <a:ext uri="{FF2B5EF4-FFF2-40B4-BE49-F238E27FC236}">
                <a16:creationId xmlns:a16="http://schemas.microsoft.com/office/drawing/2014/main" id="{CF285751-D715-4836-A752-2681A932D02A}"/>
              </a:ext>
            </a:extLst>
          </p:cNvPr>
          <p:cNvSpPr/>
          <p:nvPr/>
        </p:nvSpPr>
        <p:spPr>
          <a:xfrm>
            <a:off x="5192431" y="4030574"/>
            <a:ext cx="2923753" cy="251025"/>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GB" sz="1400" dirty="0">
                <a:solidFill>
                  <a:schemeClr val="bg1"/>
                </a:solidFill>
                <a:cs typeface="Arial"/>
              </a:rPr>
              <a:t>Car Insurance</a:t>
            </a:r>
          </a:p>
        </p:txBody>
      </p:sp>
      <p:sp>
        <p:nvSpPr>
          <p:cNvPr id="25" name="Rectangle 24">
            <a:extLst>
              <a:ext uri="{FF2B5EF4-FFF2-40B4-BE49-F238E27FC236}">
                <a16:creationId xmlns:a16="http://schemas.microsoft.com/office/drawing/2014/main" id="{CC98792C-FE2D-4574-8C8E-BEFC070DDFA2}"/>
              </a:ext>
            </a:extLst>
          </p:cNvPr>
          <p:cNvSpPr/>
          <p:nvPr/>
        </p:nvSpPr>
        <p:spPr>
          <a:xfrm>
            <a:off x="8169115" y="4030570"/>
            <a:ext cx="1156257" cy="26148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80 €</a:t>
            </a:r>
          </a:p>
        </p:txBody>
      </p:sp>
      <p:sp>
        <p:nvSpPr>
          <p:cNvPr id="26" name="Rectangle 25">
            <a:extLst>
              <a:ext uri="{FF2B5EF4-FFF2-40B4-BE49-F238E27FC236}">
                <a16:creationId xmlns:a16="http://schemas.microsoft.com/office/drawing/2014/main" id="{54B95DE5-93D6-4326-99DD-670DFD62C7A9}"/>
              </a:ext>
            </a:extLst>
          </p:cNvPr>
          <p:cNvSpPr/>
          <p:nvPr/>
        </p:nvSpPr>
        <p:spPr>
          <a:xfrm>
            <a:off x="5192431" y="4341329"/>
            <a:ext cx="2923753" cy="251025"/>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GB" sz="1400" dirty="0">
                <a:solidFill>
                  <a:schemeClr val="bg1"/>
                </a:solidFill>
                <a:cs typeface="Arial"/>
              </a:rPr>
              <a:t>Fuel</a:t>
            </a:r>
          </a:p>
        </p:txBody>
      </p:sp>
      <p:sp>
        <p:nvSpPr>
          <p:cNvPr id="27" name="Rectangle 26">
            <a:extLst>
              <a:ext uri="{FF2B5EF4-FFF2-40B4-BE49-F238E27FC236}">
                <a16:creationId xmlns:a16="http://schemas.microsoft.com/office/drawing/2014/main" id="{D8AB8002-AB73-400B-A8A3-775582C1F0D3}"/>
              </a:ext>
            </a:extLst>
          </p:cNvPr>
          <p:cNvSpPr/>
          <p:nvPr/>
        </p:nvSpPr>
        <p:spPr>
          <a:xfrm>
            <a:off x="8169115" y="4341329"/>
            <a:ext cx="1156257" cy="25273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210 €</a:t>
            </a:r>
          </a:p>
        </p:txBody>
      </p:sp>
      <p:sp>
        <p:nvSpPr>
          <p:cNvPr id="28" name="Rectangle 27">
            <a:extLst>
              <a:ext uri="{FF2B5EF4-FFF2-40B4-BE49-F238E27FC236}">
                <a16:creationId xmlns:a16="http://schemas.microsoft.com/office/drawing/2014/main" id="{A1863D74-B76C-41FF-A95B-4C7111F663F8}"/>
              </a:ext>
            </a:extLst>
          </p:cNvPr>
          <p:cNvSpPr/>
          <p:nvPr/>
        </p:nvSpPr>
        <p:spPr>
          <a:xfrm>
            <a:off x="5192431" y="4652084"/>
            <a:ext cx="2923753" cy="251025"/>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GB" sz="1400" dirty="0">
                <a:solidFill>
                  <a:schemeClr val="bg1"/>
                </a:solidFill>
                <a:cs typeface="Arial"/>
              </a:rPr>
              <a:t>Company Car Tax</a:t>
            </a:r>
          </a:p>
        </p:txBody>
      </p:sp>
      <p:sp>
        <p:nvSpPr>
          <p:cNvPr id="29" name="Rectangle 28">
            <a:extLst>
              <a:ext uri="{FF2B5EF4-FFF2-40B4-BE49-F238E27FC236}">
                <a16:creationId xmlns:a16="http://schemas.microsoft.com/office/drawing/2014/main" id="{B49179DF-BAF1-4044-9796-2F3B479C6F0E}"/>
              </a:ext>
            </a:extLst>
          </p:cNvPr>
          <p:cNvSpPr/>
          <p:nvPr/>
        </p:nvSpPr>
        <p:spPr>
          <a:xfrm>
            <a:off x="8169115" y="4652074"/>
            <a:ext cx="1156257" cy="26148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34 €</a:t>
            </a:r>
          </a:p>
        </p:txBody>
      </p:sp>
      <p:cxnSp>
        <p:nvCxnSpPr>
          <p:cNvPr id="30" name="Connecteur droit 29">
            <a:extLst>
              <a:ext uri="{FF2B5EF4-FFF2-40B4-BE49-F238E27FC236}">
                <a16:creationId xmlns:a16="http://schemas.microsoft.com/office/drawing/2014/main" id="{015018C0-7C90-4AF4-A1F9-93F46365FA4D}"/>
              </a:ext>
            </a:extLst>
          </p:cNvPr>
          <p:cNvCxnSpPr>
            <a:cxnSpLocks/>
          </p:cNvCxnSpPr>
          <p:nvPr/>
        </p:nvCxnSpPr>
        <p:spPr>
          <a:xfrm>
            <a:off x="5385163" y="4974870"/>
            <a:ext cx="5760000" cy="0"/>
          </a:xfrm>
          <a:prstGeom prst="line">
            <a:avLst/>
          </a:prstGeom>
          <a:ln w="6350">
            <a:solidFill>
              <a:srgbClr val="004666"/>
            </a:solidFill>
            <a:prstDash val="dash"/>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5E969814-4329-4D18-9E3C-EFDC4242A05E}"/>
              </a:ext>
            </a:extLst>
          </p:cNvPr>
          <p:cNvSpPr/>
          <p:nvPr/>
        </p:nvSpPr>
        <p:spPr>
          <a:xfrm>
            <a:off x="9988905" y="5067971"/>
            <a:ext cx="1156258" cy="376604"/>
          </a:xfrm>
          <a:prstGeom prst="rect">
            <a:avLst/>
          </a:prstGeom>
          <a:solidFill>
            <a:schemeClr val="bg1">
              <a:lumMod val="95000"/>
            </a:schemeClr>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cs typeface="Arial"/>
              </a:rPr>
              <a:t>999 €</a:t>
            </a:r>
          </a:p>
        </p:txBody>
      </p:sp>
      <p:sp>
        <p:nvSpPr>
          <p:cNvPr id="32" name="Rectangle 31">
            <a:extLst>
              <a:ext uri="{FF2B5EF4-FFF2-40B4-BE49-F238E27FC236}">
                <a16:creationId xmlns:a16="http://schemas.microsoft.com/office/drawing/2014/main" id="{8952A152-9C58-4EAB-BCEF-EED0E1CBFC05}"/>
              </a:ext>
            </a:extLst>
          </p:cNvPr>
          <p:cNvSpPr/>
          <p:nvPr/>
        </p:nvSpPr>
        <p:spPr>
          <a:xfrm>
            <a:off x="8727075" y="5067966"/>
            <a:ext cx="1156258" cy="3766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r"/>
            <a:r>
              <a:rPr lang="fr-FR" sz="1384" b="1">
                <a:solidFill>
                  <a:srgbClr val="004666"/>
                </a:solidFill>
                <a:cs typeface="Arial"/>
              </a:rPr>
              <a:t>TCO 1</a:t>
            </a:r>
          </a:p>
        </p:txBody>
      </p:sp>
      <p:sp>
        <p:nvSpPr>
          <p:cNvPr id="33" name="Rectangle 32">
            <a:extLst>
              <a:ext uri="{FF2B5EF4-FFF2-40B4-BE49-F238E27FC236}">
                <a16:creationId xmlns:a16="http://schemas.microsoft.com/office/drawing/2014/main" id="{819F5B5D-ECB6-4442-84AA-B0357B3DF579}"/>
              </a:ext>
            </a:extLst>
          </p:cNvPr>
          <p:cNvSpPr/>
          <p:nvPr/>
        </p:nvSpPr>
        <p:spPr>
          <a:xfrm>
            <a:off x="5192813" y="5521833"/>
            <a:ext cx="2921537" cy="436053"/>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US" sz="1250" dirty="0">
                <a:solidFill>
                  <a:schemeClr val="bg1"/>
                </a:solidFill>
                <a:cs typeface="Arial"/>
              </a:rPr>
              <a:t>CIT </a:t>
            </a:r>
            <a:r>
              <a:rPr lang="en-US" sz="1250" dirty="0">
                <a:solidFill>
                  <a:srgbClr val="FF0000"/>
                </a:solidFill>
                <a:cs typeface="Arial"/>
              </a:rPr>
              <a:t>Corporate Income Tax </a:t>
            </a:r>
            <a:r>
              <a:rPr lang="en-US" sz="1250" strike="dblStrike" dirty="0">
                <a:solidFill>
                  <a:schemeClr val="bg1"/>
                </a:solidFill>
                <a:cs typeface="Arial"/>
              </a:rPr>
              <a:t>Surcharge Tax Reinstatement</a:t>
            </a:r>
            <a:endParaRPr lang="en-GB" sz="1250" strike="dblStrike" dirty="0">
              <a:solidFill>
                <a:schemeClr val="bg1"/>
              </a:solidFill>
              <a:cs typeface="Arial"/>
            </a:endParaRPr>
          </a:p>
        </p:txBody>
      </p:sp>
      <p:sp>
        <p:nvSpPr>
          <p:cNvPr id="34" name="Rectangle 33">
            <a:extLst>
              <a:ext uri="{FF2B5EF4-FFF2-40B4-BE49-F238E27FC236}">
                <a16:creationId xmlns:a16="http://schemas.microsoft.com/office/drawing/2014/main" id="{A13BD8AB-7DFF-4003-8BAE-16A3F4CAC45B}"/>
              </a:ext>
            </a:extLst>
          </p:cNvPr>
          <p:cNvSpPr/>
          <p:nvPr/>
        </p:nvSpPr>
        <p:spPr>
          <a:xfrm>
            <a:off x="8169115" y="5521832"/>
            <a:ext cx="1064979" cy="26025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384">
                <a:solidFill>
                  <a:srgbClr val="004666"/>
                </a:solidFill>
                <a:latin typeface="Encode Sans" panose="020B0604020202020204" charset="0"/>
                <a:cs typeface="Arial"/>
              </a:rPr>
              <a:t>61 €</a:t>
            </a:r>
          </a:p>
        </p:txBody>
      </p:sp>
      <p:cxnSp>
        <p:nvCxnSpPr>
          <p:cNvPr id="35" name="Connecteur droit 34">
            <a:extLst>
              <a:ext uri="{FF2B5EF4-FFF2-40B4-BE49-F238E27FC236}">
                <a16:creationId xmlns:a16="http://schemas.microsoft.com/office/drawing/2014/main" id="{6A7BAE71-F352-4163-9EF7-73968753D599}"/>
              </a:ext>
            </a:extLst>
          </p:cNvPr>
          <p:cNvCxnSpPr>
            <a:cxnSpLocks/>
          </p:cNvCxnSpPr>
          <p:nvPr/>
        </p:nvCxnSpPr>
        <p:spPr>
          <a:xfrm>
            <a:off x="5385163" y="5957886"/>
            <a:ext cx="5760000" cy="0"/>
          </a:xfrm>
          <a:prstGeom prst="line">
            <a:avLst/>
          </a:prstGeom>
          <a:ln w="6350">
            <a:solidFill>
              <a:srgbClr val="004666"/>
            </a:solidFill>
            <a:prstDash val="dash"/>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9AFCA622-B624-466B-B50C-320981B0E47C}"/>
              </a:ext>
            </a:extLst>
          </p:cNvPr>
          <p:cNvSpPr/>
          <p:nvPr/>
        </p:nvSpPr>
        <p:spPr>
          <a:xfrm>
            <a:off x="9988905" y="5957888"/>
            <a:ext cx="1156258" cy="376604"/>
          </a:xfrm>
          <a:prstGeom prst="rect">
            <a:avLst/>
          </a:prstGeom>
          <a:solidFill>
            <a:schemeClr val="bg1">
              <a:lumMod val="95000"/>
            </a:schemeClr>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dirty="0">
                <a:solidFill>
                  <a:srgbClr val="004666"/>
                </a:solidFill>
                <a:cs typeface="Arial"/>
              </a:rPr>
              <a:t>1,060 €</a:t>
            </a:r>
          </a:p>
        </p:txBody>
      </p:sp>
      <p:sp>
        <p:nvSpPr>
          <p:cNvPr id="37" name="Rectangle 36">
            <a:extLst>
              <a:ext uri="{FF2B5EF4-FFF2-40B4-BE49-F238E27FC236}">
                <a16:creationId xmlns:a16="http://schemas.microsoft.com/office/drawing/2014/main" id="{3E196436-4663-4F49-AD26-A1191B86C32F}"/>
              </a:ext>
            </a:extLst>
          </p:cNvPr>
          <p:cNvSpPr/>
          <p:nvPr/>
        </p:nvSpPr>
        <p:spPr>
          <a:xfrm>
            <a:off x="8727075" y="5957888"/>
            <a:ext cx="1156258" cy="3766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r"/>
            <a:r>
              <a:rPr lang="fr-FR" sz="1384" b="1">
                <a:solidFill>
                  <a:srgbClr val="004666"/>
                </a:solidFill>
                <a:cs typeface="Arial"/>
              </a:rPr>
              <a:t>TCO 2</a:t>
            </a:r>
          </a:p>
        </p:txBody>
      </p:sp>
      <p:sp>
        <p:nvSpPr>
          <p:cNvPr id="48" name="Rectangle 47">
            <a:extLst>
              <a:ext uri="{FF2B5EF4-FFF2-40B4-BE49-F238E27FC236}">
                <a16:creationId xmlns:a16="http://schemas.microsoft.com/office/drawing/2014/main" id="{DC7B1EC7-7175-4718-86B8-8A5447604431}"/>
              </a:ext>
            </a:extLst>
          </p:cNvPr>
          <p:cNvSpPr/>
          <p:nvPr/>
        </p:nvSpPr>
        <p:spPr>
          <a:xfrm>
            <a:off x="453507" y="998334"/>
            <a:ext cx="4698965" cy="5287359"/>
          </a:xfrm>
          <a:prstGeom prst="rect">
            <a:avLst/>
          </a:prstGeom>
          <a:solidFill>
            <a:srgbClr val="3CA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EC72C1B-17D1-4478-B76D-A7A757D9B990}"/>
              </a:ext>
            </a:extLst>
          </p:cNvPr>
          <p:cNvSpPr/>
          <p:nvPr/>
        </p:nvSpPr>
        <p:spPr>
          <a:xfrm>
            <a:off x="5192431" y="1149609"/>
            <a:ext cx="2923753" cy="251025"/>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GB" sz="1400" dirty="0">
                <a:solidFill>
                  <a:schemeClr val="bg1"/>
                </a:solidFill>
                <a:cs typeface="Arial"/>
              </a:rPr>
              <a:t>Financial rent</a:t>
            </a:r>
          </a:p>
        </p:txBody>
      </p:sp>
      <p:sp>
        <p:nvSpPr>
          <p:cNvPr id="50" name="Rectangle 49">
            <a:extLst>
              <a:ext uri="{FF2B5EF4-FFF2-40B4-BE49-F238E27FC236}">
                <a16:creationId xmlns:a16="http://schemas.microsoft.com/office/drawing/2014/main" id="{02935466-7892-4044-A912-3889CA8C46DB}"/>
              </a:ext>
            </a:extLst>
          </p:cNvPr>
          <p:cNvSpPr/>
          <p:nvPr/>
        </p:nvSpPr>
        <p:spPr>
          <a:xfrm>
            <a:off x="8169115" y="1149605"/>
            <a:ext cx="1156257" cy="26148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563 €</a:t>
            </a:r>
          </a:p>
        </p:txBody>
      </p:sp>
      <p:sp>
        <p:nvSpPr>
          <p:cNvPr id="51" name="Rectangle 50">
            <a:extLst>
              <a:ext uri="{FF2B5EF4-FFF2-40B4-BE49-F238E27FC236}">
                <a16:creationId xmlns:a16="http://schemas.microsoft.com/office/drawing/2014/main" id="{77ACB2A3-9C9C-4601-A152-CE930B09B29C}"/>
              </a:ext>
            </a:extLst>
          </p:cNvPr>
          <p:cNvSpPr/>
          <p:nvPr/>
        </p:nvSpPr>
        <p:spPr>
          <a:xfrm>
            <a:off x="5192431" y="1460364"/>
            <a:ext cx="2923753" cy="251025"/>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GB" sz="1400" dirty="0">
                <a:solidFill>
                  <a:schemeClr val="bg1"/>
                </a:solidFill>
                <a:cs typeface="Arial"/>
              </a:rPr>
              <a:t>Certificate of registration</a:t>
            </a:r>
          </a:p>
        </p:txBody>
      </p:sp>
      <p:sp>
        <p:nvSpPr>
          <p:cNvPr id="52" name="Rectangle 51">
            <a:extLst>
              <a:ext uri="{FF2B5EF4-FFF2-40B4-BE49-F238E27FC236}">
                <a16:creationId xmlns:a16="http://schemas.microsoft.com/office/drawing/2014/main" id="{9A59F9CF-8D13-470F-A3D9-D243A76507BC}"/>
              </a:ext>
            </a:extLst>
          </p:cNvPr>
          <p:cNvSpPr/>
          <p:nvPr/>
        </p:nvSpPr>
        <p:spPr>
          <a:xfrm>
            <a:off x="8169115" y="1460364"/>
            <a:ext cx="1156257" cy="25273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12 €</a:t>
            </a:r>
          </a:p>
        </p:txBody>
      </p:sp>
      <p:sp>
        <p:nvSpPr>
          <p:cNvPr id="53" name="Rectangle 52">
            <a:extLst>
              <a:ext uri="{FF2B5EF4-FFF2-40B4-BE49-F238E27FC236}">
                <a16:creationId xmlns:a16="http://schemas.microsoft.com/office/drawing/2014/main" id="{BF71F856-DFEA-4FF8-8C0B-04286F4FFEA6}"/>
              </a:ext>
            </a:extLst>
          </p:cNvPr>
          <p:cNvSpPr/>
          <p:nvPr/>
        </p:nvSpPr>
        <p:spPr>
          <a:xfrm>
            <a:off x="5192431" y="2233816"/>
            <a:ext cx="2923753" cy="251025"/>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GB" sz="1400" dirty="0">
                <a:solidFill>
                  <a:schemeClr val="bg1"/>
                </a:solidFill>
                <a:cs typeface="Arial"/>
              </a:rPr>
              <a:t>Financial loss</a:t>
            </a:r>
          </a:p>
        </p:txBody>
      </p:sp>
      <p:sp>
        <p:nvSpPr>
          <p:cNvPr id="54" name="Rectangle 53">
            <a:extLst>
              <a:ext uri="{FF2B5EF4-FFF2-40B4-BE49-F238E27FC236}">
                <a16:creationId xmlns:a16="http://schemas.microsoft.com/office/drawing/2014/main" id="{416201E9-549A-42C4-9FE7-87D3DF8F6A7B}"/>
              </a:ext>
            </a:extLst>
          </p:cNvPr>
          <p:cNvSpPr/>
          <p:nvPr/>
        </p:nvSpPr>
        <p:spPr>
          <a:xfrm>
            <a:off x="8169115" y="2233806"/>
            <a:ext cx="1156257" cy="26148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10 €</a:t>
            </a:r>
          </a:p>
        </p:txBody>
      </p:sp>
      <p:sp>
        <p:nvSpPr>
          <p:cNvPr id="55" name="Rectangle 54">
            <a:extLst>
              <a:ext uri="{FF2B5EF4-FFF2-40B4-BE49-F238E27FC236}">
                <a16:creationId xmlns:a16="http://schemas.microsoft.com/office/drawing/2014/main" id="{EE1FB908-7332-4A91-891B-BD82DA435C2D}"/>
              </a:ext>
            </a:extLst>
          </p:cNvPr>
          <p:cNvSpPr/>
          <p:nvPr/>
        </p:nvSpPr>
        <p:spPr>
          <a:xfrm>
            <a:off x="5192431" y="2559357"/>
            <a:ext cx="2923753" cy="251025"/>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GB" sz="1400" dirty="0">
                <a:solidFill>
                  <a:schemeClr val="bg1"/>
                </a:solidFill>
                <a:cs typeface="Arial"/>
              </a:rPr>
              <a:t>Maintenance / Repair</a:t>
            </a:r>
          </a:p>
        </p:txBody>
      </p:sp>
      <p:sp>
        <p:nvSpPr>
          <p:cNvPr id="56" name="Rectangle 55">
            <a:extLst>
              <a:ext uri="{FF2B5EF4-FFF2-40B4-BE49-F238E27FC236}">
                <a16:creationId xmlns:a16="http://schemas.microsoft.com/office/drawing/2014/main" id="{86D9225D-A16A-4618-B32F-262BD66837E5}"/>
              </a:ext>
            </a:extLst>
          </p:cNvPr>
          <p:cNvSpPr/>
          <p:nvPr/>
        </p:nvSpPr>
        <p:spPr>
          <a:xfrm>
            <a:off x="8169115" y="2559353"/>
            <a:ext cx="1156257" cy="26148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50 €</a:t>
            </a:r>
          </a:p>
        </p:txBody>
      </p:sp>
      <p:sp>
        <p:nvSpPr>
          <p:cNvPr id="57" name="Rectangle 56">
            <a:extLst>
              <a:ext uri="{FF2B5EF4-FFF2-40B4-BE49-F238E27FC236}">
                <a16:creationId xmlns:a16="http://schemas.microsoft.com/office/drawing/2014/main" id="{4FB52222-2D9C-4248-A338-0CBE462C4DD0}"/>
              </a:ext>
            </a:extLst>
          </p:cNvPr>
          <p:cNvSpPr/>
          <p:nvPr/>
        </p:nvSpPr>
        <p:spPr>
          <a:xfrm>
            <a:off x="5192431" y="2870112"/>
            <a:ext cx="2923753" cy="251025"/>
          </a:xfrm>
          <a:prstGeom prst="rect">
            <a:avLst/>
          </a:prstGeom>
          <a:solidFill>
            <a:srgbClr val="243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674" indent="-137674">
              <a:buFont typeface="Wingdings" charset="2"/>
              <a:buChar char="§"/>
              <a:defRPr/>
            </a:pPr>
            <a:r>
              <a:rPr lang="en-GB" sz="1400" dirty="0">
                <a:solidFill>
                  <a:schemeClr val="bg1"/>
                </a:solidFill>
                <a:cs typeface="Arial"/>
              </a:rPr>
              <a:t>Tyres</a:t>
            </a:r>
          </a:p>
        </p:txBody>
      </p:sp>
      <p:sp>
        <p:nvSpPr>
          <p:cNvPr id="58" name="Rectangle 57">
            <a:extLst>
              <a:ext uri="{FF2B5EF4-FFF2-40B4-BE49-F238E27FC236}">
                <a16:creationId xmlns:a16="http://schemas.microsoft.com/office/drawing/2014/main" id="{E8EA6D91-6B83-4804-96DF-1BE8373F0D85}"/>
              </a:ext>
            </a:extLst>
          </p:cNvPr>
          <p:cNvSpPr/>
          <p:nvPr/>
        </p:nvSpPr>
        <p:spPr>
          <a:xfrm>
            <a:off x="8169115" y="2870112"/>
            <a:ext cx="1156257" cy="25273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fr-FR" sz="1384">
                <a:solidFill>
                  <a:srgbClr val="004666"/>
                </a:solidFill>
                <a:latin typeface="Encode Sans" panose="020B0604020202020204" charset="0"/>
                <a:cs typeface="Arial"/>
              </a:rPr>
              <a:t>30 €</a:t>
            </a:r>
          </a:p>
        </p:txBody>
      </p:sp>
      <p:sp>
        <p:nvSpPr>
          <p:cNvPr id="9" name="Rectangle 8">
            <a:extLst>
              <a:ext uri="{FF2B5EF4-FFF2-40B4-BE49-F238E27FC236}">
                <a16:creationId xmlns:a16="http://schemas.microsoft.com/office/drawing/2014/main" id="{B3F67184-208D-4A42-A33D-C1BA54E67345}"/>
              </a:ext>
            </a:extLst>
          </p:cNvPr>
          <p:cNvSpPr/>
          <p:nvPr/>
        </p:nvSpPr>
        <p:spPr>
          <a:xfrm>
            <a:off x="450705" y="997170"/>
            <a:ext cx="1892595" cy="689441"/>
          </a:xfrm>
          <a:prstGeom prst="rect">
            <a:avLst/>
          </a:prstGeom>
          <a:solidFill>
            <a:srgbClr val="F8F9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BE" b="1" dirty="0" err="1">
                <a:solidFill>
                  <a:srgbClr val="004666"/>
                </a:solidFill>
              </a:rPr>
              <a:t>Vehicle</a:t>
            </a:r>
            <a:endParaRPr lang="fr-BE" b="1" dirty="0">
              <a:solidFill>
                <a:srgbClr val="004666"/>
              </a:solidFill>
            </a:endParaRPr>
          </a:p>
        </p:txBody>
      </p:sp>
      <p:sp>
        <p:nvSpPr>
          <p:cNvPr id="41" name="ZoneTexte 3">
            <a:extLst>
              <a:ext uri="{FF2B5EF4-FFF2-40B4-BE49-F238E27FC236}">
                <a16:creationId xmlns:a16="http://schemas.microsoft.com/office/drawing/2014/main" id="{7FDBF5AF-6337-48CD-A1B3-93BEDE847180}"/>
              </a:ext>
            </a:extLst>
          </p:cNvPr>
          <p:cNvSpPr txBox="1"/>
          <p:nvPr/>
        </p:nvSpPr>
        <p:spPr>
          <a:xfrm>
            <a:off x="1074927" y="3561871"/>
            <a:ext cx="3456122" cy="1815882"/>
          </a:xfrm>
          <a:prstGeom prst="rect">
            <a:avLst/>
          </a:prstGeom>
          <a:noFill/>
        </p:spPr>
        <p:txBody>
          <a:bodyPr wrap="square" rtlCol="0" anchor="ctr">
            <a:spAutoFit/>
          </a:bodyPr>
          <a:lstStyle/>
          <a:p>
            <a:pPr algn="ctr">
              <a:buClr>
                <a:srgbClr val="B80034"/>
              </a:buClr>
            </a:pPr>
            <a:r>
              <a:rPr lang="en-US" sz="1600" b="1" kern="0" dirty="0">
                <a:solidFill>
                  <a:schemeClr val="bg1"/>
                </a:solidFill>
                <a:latin typeface="+mn-lt"/>
              </a:rPr>
              <a:t>Peugeot 3008 Blue </a:t>
            </a:r>
            <a:r>
              <a:rPr lang="en-US" sz="1600" b="1" kern="0" dirty="0" err="1">
                <a:solidFill>
                  <a:schemeClr val="bg1"/>
                </a:solidFill>
                <a:latin typeface="+mn-lt"/>
              </a:rPr>
              <a:t>Hdi</a:t>
            </a:r>
            <a:r>
              <a:rPr lang="en-US" sz="1600" b="1" kern="0" dirty="0">
                <a:solidFill>
                  <a:schemeClr val="bg1"/>
                </a:solidFill>
                <a:latin typeface="+mn-lt"/>
              </a:rPr>
              <a:t> 130 hp Allure</a:t>
            </a:r>
          </a:p>
          <a:p>
            <a:pPr algn="ctr">
              <a:buClr>
                <a:srgbClr val="B80034"/>
              </a:buClr>
            </a:pPr>
            <a:r>
              <a:rPr lang="fr-BE" sz="1600" b="1" kern="0" dirty="0">
                <a:solidFill>
                  <a:schemeClr val="bg1"/>
                </a:solidFill>
                <a:latin typeface="+mn-lt"/>
                <a:cs typeface="Lato Bold"/>
              </a:rPr>
              <a:t>96 kW  / 7 CV</a:t>
            </a:r>
          </a:p>
          <a:p>
            <a:pPr algn="ctr">
              <a:buClr>
                <a:srgbClr val="B80034"/>
              </a:buClr>
            </a:pPr>
            <a:r>
              <a:rPr lang="fr-BE" sz="1600" b="1" kern="0" dirty="0">
                <a:solidFill>
                  <a:schemeClr val="bg1"/>
                </a:solidFill>
                <a:latin typeface="+mn-lt"/>
                <a:cs typeface="Lato Bold"/>
              </a:rPr>
              <a:t>130 g CO2 – 5.0 l /100 km</a:t>
            </a:r>
          </a:p>
          <a:p>
            <a:pPr algn="ctr">
              <a:buClr>
                <a:srgbClr val="B80034"/>
              </a:buClr>
            </a:pPr>
            <a:endParaRPr lang="fr-BE" sz="1600" b="1" kern="0" dirty="0">
              <a:solidFill>
                <a:schemeClr val="bg1"/>
              </a:solidFill>
              <a:latin typeface="+mn-lt"/>
              <a:cs typeface="Lato Bold"/>
            </a:endParaRPr>
          </a:p>
          <a:p>
            <a:pPr algn="ctr">
              <a:buClr>
                <a:srgbClr val="B80034"/>
              </a:buClr>
            </a:pPr>
            <a:r>
              <a:rPr lang="en-US" sz="1600" b="1" kern="0" dirty="0">
                <a:solidFill>
                  <a:schemeClr val="bg1"/>
                </a:solidFill>
                <a:latin typeface="+mn-lt"/>
                <a:cs typeface="Lato Bold"/>
              </a:rPr>
              <a:t>Contract period: 36 months</a:t>
            </a:r>
          </a:p>
          <a:p>
            <a:pPr algn="ctr">
              <a:buClr>
                <a:srgbClr val="B80034"/>
              </a:buClr>
            </a:pPr>
            <a:r>
              <a:rPr lang="en-US" sz="1600" b="1" kern="0" dirty="0">
                <a:solidFill>
                  <a:schemeClr val="bg1"/>
                </a:solidFill>
                <a:latin typeface="+mn-lt"/>
                <a:cs typeface="Lato Bold"/>
              </a:rPr>
              <a:t>Mileage: 75,000 km</a:t>
            </a:r>
          </a:p>
        </p:txBody>
      </p:sp>
      <p:sp>
        <p:nvSpPr>
          <p:cNvPr id="61" name="Rectangle 60">
            <a:extLst>
              <a:ext uri="{FF2B5EF4-FFF2-40B4-BE49-F238E27FC236}">
                <a16:creationId xmlns:a16="http://schemas.microsoft.com/office/drawing/2014/main" id="{B7980211-58E6-4039-A0CE-EAB51E401EBA}"/>
              </a:ext>
            </a:extLst>
          </p:cNvPr>
          <p:cNvSpPr/>
          <p:nvPr/>
        </p:nvSpPr>
        <p:spPr>
          <a:xfrm>
            <a:off x="8727075" y="3645898"/>
            <a:ext cx="1156258" cy="3766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r"/>
            <a:r>
              <a:rPr lang="fr-FR" sz="1384" b="1" dirty="0">
                <a:solidFill>
                  <a:srgbClr val="004666"/>
                </a:solidFill>
                <a:cs typeface="Arial"/>
              </a:rPr>
              <a:t>OL Rent</a:t>
            </a:r>
          </a:p>
        </p:txBody>
      </p:sp>
      <p:sp>
        <p:nvSpPr>
          <p:cNvPr id="62" name="Rectangle 61">
            <a:extLst>
              <a:ext uri="{FF2B5EF4-FFF2-40B4-BE49-F238E27FC236}">
                <a16:creationId xmlns:a16="http://schemas.microsoft.com/office/drawing/2014/main" id="{55390A0F-97BB-4524-90CB-6072D7249033}"/>
              </a:ext>
            </a:extLst>
          </p:cNvPr>
          <p:cNvSpPr/>
          <p:nvPr/>
        </p:nvSpPr>
        <p:spPr>
          <a:xfrm>
            <a:off x="11377854" y="1901064"/>
            <a:ext cx="720000" cy="376604"/>
          </a:xfrm>
          <a:prstGeom prst="rect">
            <a:avLst/>
          </a:prstGeom>
          <a:solidFill>
            <a:schemeClr val="bg1">
              <a:lumMod val="95000"/>
            </a:schemeClr>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384">
                <a:solidFill>
                  <a:srgbClr val="004666"/>
                </a:solidFill>
                <a:cs typeface="Arial"/>
              </a:rPr>
              <a:t>54%</a:t>
            </a:r>
          </a:p>
        </p:txBody>
      </p:sp>
      <p:sp>
        <p:nvSpPr>
          <p:cNvPr id="63" name="Rectangle 62">
            <a:extLst>
              <a:ext uri="{FF2B5EF4-FFF2-40B4-BE49-F238E27FC236}">
                <a16:creationId xmlns:a16="http://schemas.microsoft.com/office/drawing/2014/main" id="{3AD8F792-2EBD-45D1-B9BD-6C4B51A05FA9}"/>
              </a:ext>
            </a:extLst>
          </p:cNvPr>
          <p:cNvSpPr/>
          <p:nvPr/>
        </p:nvSpPr>
        <p:spPr>
          <a:xfrm>
            <a:off x="11377854" y="3733255"/>
            <a:ext cx="720000" cy="376604"/>
          </a:xfrm>
          <a:prstGeom prst="rect">
            <a:avLst/>
          </a:prstGeom>
          <a:solidFill>
            <a:schemeClr val="bg1">
              <a:lumMod val="95000"/>
            </a:schemeClr>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384">
                <a:solidFill>
                  <a:srgbClr val="004666"/>
                </a:solidFill>
                <a:cs typeface="Arial"/>
              </a:rPr>
              <a:t>64%</a:t>
            </a:r>
          </a:p>
        </p:txBody>
      </p:sp>
      <p:sp>
        <p:nvSpPr>
          <p:cNvPr id="64" name="Rectangle 63">
            <a:extLst>
              <a:ext uri="{FF2B5EF4-FFF2-40B4-BE49-F238E27FC236}">
                <a16:creationId xmlns:a16="http://schemas.microsoft.com/office/drawing/2014/main" id="{DB9B24ED-E809-48A3-9BBD-7C16F424A086}"/>
              </a:ext>
            </a:extLst>
          </p:cNvPr>
          <p:cNvSpPr/>
          <p:nvPr/>
        </p:nvSpPr>
        <p:spPr>
          <a:xfrm>
            <a:off x="11377854" y="5067971"/>
            <a:ext cx="720000" cy="376604"/>
          </a:xfrm>
          <a:prstGeom prst="rect">
            <a:avLst/>
          </a:prstGeom>
          <a:solidFill>
            <a:schemeClr val="bg1">
              <a:lumMod val="95000"/>
            </a:schemeClr>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384">
                <a:solidFill>
                  <a:srgbClr val="004666"/>
                </a:solidFill>
                <a:cs typeface="Arial"/>
              </a:rPr>
              <a:t>94%</a:t>
            </a:r>
          </a:p>
        </p:txBody>
      </p:sp>
      <p:sp>
        <p:nvSpPr>
          <p:cNvPr id="65" name="Rectangle 64">
            <a:extLst>
              <a:ext uri="{FF2B5EF4-FFF2-40B4-BE49-F238E27FC236}">
                <a16:creationId xmlns:a16="http://schemas.microsoft.com/office/drawing/2014/main" id="{BA685B4C-C4EA-4230-86D2-153AC3C4EA8C}"/>
              </a:ext>
            </a:extLst>
          </p:cNvPr>
          <p:cNvSpPr/>
          <p:nvPr/>
        </p:nvSpPr>
        <p:spPr>
          <a:xfrm>
            <a:off x="11377854" y="5957888"/>
            <a:ext cx="720000" cy="376604"/>
          </a:xfrm>
          <a:prstGeom prst="rect">
            <a:avLst/>
          </a:prstGeom>
          <a:solidFill>
            <a:schemeClr val="bg1">
              <a:lumMod val="95000"/>
            </a:schemeClr>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384">
                <a:solidFill>
                  <a:srgbClr val="004666"/>
                </a:solidFill>
                <a:cs typeface="Arial"/>
              </a:rPr>
              <a:t>100%</a:t>
            </a:r>
          </a:p>
        </p:txBody>
      </p:sp>
      <p:pic>
        <p:nvPicPr>
          <p:cNvPr id="45" name="Picture 2" descr="Stellantis dévoile un florilège de slogans pour ses marques">
            <a:extLst>
              <a:ext uri="{FF2B5EF4-FFF2-40B4-BE49-F238E27FC236}">
                <a16:creationId xmlns:a16="http://schemas.microsoft.com/office/drawing/2014/main" id="{DB58BC97-034C-3640-55A6-AB986D804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6" name="Picture 2" descr="Drapeaux Monde Banque d'images et photos libres de droit - iStock">
            <a:extLst>
              <a:ext uri="{FF2B5EF4-FFF2-40B4-BE49-F238E27FC236}">
                <a16:creationId xmlns:a16="http://schemas.microsoft.com/office/drawing/2014/main" id="{8CFAA446-66CE-D3A2-77C3-030225EE2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68" y="55809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B02769-5EDE-5221-F0E2-B699DF7B64E1}"/>
              </a:ext>
            </a:extLst>
          </p:cNvPr>
          <p:cNvPicPr>
            <a:picLocks noChangeAspect="1"/>
          </p:cNvPicPr>
          <p:nvPr/>
        </p:nvPicPr>
        <p:blipFill rotWithShape="1">
          <a:blip r:embed="rId5"/>
          <a:srcRect l="22262" t="18732" r="22737" b="12643"/>
          <a:stretch/>
        </p:blipFill>
        <p:spPr>
          <a:xfrm>
            <a:off x="1543557" y="1816035"/>
            <a:ext cx="2518861" cy="1607920"/>
          </a:xfrm>
          <a:prstGeom prst="rect">
            <a:avLst/>
          </a:prstGeom>
        </p:spPr>
      </p:pic>
      <p:sp>
        <p:nvSpPr>
          <p:cNvPr id="6" name="Rectangle 5">
            <a:extLst>
              <a:ext uri="{FF2B5EF4-FFF2-40B4-BE49-F238E27FC236}">
                <a16:creationId xmlns:a16="http://schemas.microsoft.com/office/drawing/2014/main" id="{094041C9-6460-A96D-8827-2FD09DF38C91}"/>
              </a:ext>
            </a:extLst>
          </p:cNvPr>
          <p:cNvSpPr/>
          <p:nvPr/>
        </p:nvSpPr>
        <p:spPr>
          <a:xfrm>
            <a:off x="12193490" y="5246329"/>
            <a:ext cx="1514585" cy="775251"/>
          </a:xfrm>
          <a:prstGeom prst="rect">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t>Keep</a:t>
            </a:r>
            <a:r>
              <a:rPr lang="fr-FR" dirty="0"/>
              <a:t> </a:t>
            </a:r>
            <a:r>
              <a:rPr lang="fr-FR" dirty="0" err="1"/>
              <a:t>only</a:t>
            </a:r>
            <a:r>
              <a:rPr lang="fr-FR" dirty="0"/>
              <a:t> 1 TCO</a:t>
            </a:r>
          </a:p>
        </p:txBody>
      </p:sp>
      <p:sp>
        <p:nvSpPr>
          <p:cNvPr id="7" name="Ellipse 6">
            <a:extLst>
              <a:ext uri="{FF2B5EF4-FFF2-40B4-BE49-F238E27FC236}">
                <a16:creationId xmlns:a16="http://schemas.microsoft.com/office/drawing/2014/main" id="{E1585B9F-1F90-0292-1F1A-CB4FA0D256D0}"/>
              </a:ext>
            </a:extLst>
          </p:cNvPr>
          <p:cNvSpPr/>
          <p:nvPr/>
        </p:nvSpPr>
        <p:spPr>
          <a:xfrm>
            <a:off x="5287616" y="6089820"/>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C4A62BF4-A35E-10C7-A249-E109B9A92DC5}"/>
              </a:ext>
            </a:extLst>
          </p:cNvPr>
          <p:cNvSpPr/>
          <p:nvPr/>
        </p:nvSpPr>
        <p:spPr>
          <a:xfrm>
            <a:off x="-208441" y="1237922"/>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9843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500"/>
                                        <p:tgtEl>
                                          <p:spTgt spid="6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fade">
                                      <p:cBhvr>
                                        <p:cTn id="81" dur="500"/>
                                        <p:tgtEl>
                                          <p:spTgt spid="6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fade">
                                      <p:cBhvr>
                                        <p:cTn id="8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3" grpId="0" animBg="1"/>
      <p:bldP spid="25" grpId="0" animBg="1"/>
      <p:bldP spid="27" grpId="0" animBg="1"/>
      <p:bldP spid="29" grpId="0" animBg="1"/>
      <p:bldP spid="31" grpId="0" animBg="1"/>
      <p:bldP spid="32" grpId="0"/>
      <p:bldP spid="34" grpId="0" animBg="1"/>
      <p:bldP spid="36" grpId="0" animBg="1"/>
      <p:bldP spid="37" grpId="0"/>
      <p:bldP spid="50" grpId="0" animBg="1"/>
      <p:bldP spid="52" grpId="0" animBg="1"/>
      <p:bldP spid="54" grpId="0" animBg="1"/>
      <p:bldP spid="56" grpId="0" animBg="1"/>
      <p:bldP spid="58" grpId="0" animBg="1"/>
      <p:bldP spid="61" grpId="0"/>
      <p:bldP spid="62" grpId="0" animBg="1"/>
      <p:bldP spid="63" grpId="0" animBg="1"/>
      <p:bldP spid="64" grpId="0" animBg="1"/>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eugeot 3008 is Coming &amp; Here are its Specs &amp; Features - PakWheels Blog">
            <a:extLst>
              <a:ext uri="{FF2B5EF4-FFF2-40B4-BE49-F238E27FC236}">
                <a16:creationId xmlns:a16="http://schemas.microsoft.com/office/drawing/2014/main" id="{2BD984FF-D8CF-0A47-35EF-E67D1E8A7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66" r="30230"/>
          <a:stretch/>
        </p:blipFill>
        <p:spPr bwMode="auto">
          <a:xfrm>
            <a:off x="5202907" y="2157860"/>
            <a:ext cx="3589779" cy="328867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E464F174-B184-430A-8754-0E457FCE4658}"/>
              </a:ext>
            </a:extLst>
          </p:cNvPr>
          <p:cNvSpPr/>
          <p:nvPr/>
        </p:nvSpPr>
        <p:spPr>
          <a:xfrm>
            <a:off x="4997490" y="1965385"/>
            <a:ext cx="3558232" cy="3558232"/>
          </a:xfrm>
          <a:prstGeom prst="ellipse">
            <a:avLst/>
          </a:prstGeom>
          <a:solidFill>
            <a:srgbClr val="243782">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BC9B64A-8A63-4EDF-B222-3EA59A9BE4FD}"/>
              </a:ext>
            </a:extLst>
          </p:cNvPr>
          <p:cNvSpPr>
            <a:spLocks noGrp="1"/>
          </p:cNvSpPr>
          <p:nvPr>
            <p:ph type="body" idx="1"/>
          </p:nvPr>
        </p:nvSpPr>
        <p:spPr/>
        <p:txBody>
          <a:bodyPr/>
          <a:lstStyle/>
          <a:p>
            <a:r>
              <a:rPr lang="fr-BE" dirty="0" err="1"/>
              <a:t>What</a:t>
            </a:r>
            <a:r>
              <a:rPr lang="fr-BE" dirty="0"/>
              <a:t> </a:t>
            </a:r>
            <a:r>
              <a:rPr lang="fr-BE" dirty="0" err="1"/>
              <a:t>is</a:t>
            </a:r>
            <a:r>
              <a:rPr lang="fr-BE" dirty="0"/>
              <a:t> TCO?</a:t>
            </a:r>
            <a:endParaRPr lang="en-US" dirty="0"/>
          </a:p>
        </p:txBody>
      </p:sp>
      <p:sp>
        <p:nvSpPr>
          <p:cNvPr id="7" name="Text Placeholder 6">
            <a:extLst>
              <a:ext uri="{FF2B5EF4-FFF2-40B4-BE49-F238E27FC236}">
                <a16:creationId xmlns:a16="http://schemas.microsoft.com/office/drawing/2014/main" id="{83BB9FE9-6D89-4BE4-A18C-17EE8DEB473E}"/>
              </a:ext>
            </a:extLst>
          </p:cNvPr>
          <p:cNvSpPr>
            <a:spLocks noGrp="1"/>
          </p:cNvSpPr>
          <p:nvPr>
            <p:ph type="body" sz="quarter" idx="19"/>
          </p:nvPr>
        </p:nvSpPr>
        <p:spPr/>
        <p:txBody>
          <a:bodyPr/>
          <a:lstStyle/>
          <a:p>
            <a:pPr algn="ctr"/>
            <a:r>
              <a:rPr lang="fr-BE"/>
              <a:t>02</a:t>
            </a:r>
            <a:endParaRPr lang="en-US"/>
          </a:p>
        </p:txBody>
      </p:sp>
      <p:sp>
        <p:nvSpPr>
          <p:cNvPr id="11" name="Titel 1">
            <a:extLst>
              <a:ext uri="{FF2B5EF4-FFF2-40B4-BE49-F238E27FC236}">
                <a16:creationId xmlns:a16="http://schemas.microsoft.com/office/drawing/2014/main" id="{70B32216-F28E-A248-97A8-4322EE9F4A27}"/>
              </a:ext>
            </a:extLst>
          </p:cNvPr>
          <p:cNvSpPr>
            <a:spLocks noGrp="1"/>
          </p:cNvSpPr>
          <p:nvPr>
            <p:ph type="title" idx="4294967295"/>
          </p:nvPr>
        </p:nvSpPr>
        <p:spPr>
          <a:xfrm>
            <a:off x="0" y="503101"/>
            <a:ext cx="10515600" cy="650875"/>
          </a:xfrm>
        </p:spPr>
        <p:txBody>
          <a:bodyPr>
            <a:noAutofit/>
          </a:bodyPr>
          <a:lstStyle/>
          <a:p>
            <a:pPr algn="l"/>
            <a:r>
              <a:rPr lang="en-US" sz="2000" dirty="0"/>
              <a:t>How to play with parameters to reduce TCO?</a:t>
            </a:r>
            <a:endParaRPr lang="nl-BE" sz="2000" dirty="0"/>
          </a:p>
        </p:txBody>
      </p:sp>
      <p:sp>
        <p:nvSpPr>
          <p:cNvPr id="15" name="TextBox 9">
            <a:extLst>
              <a:ext uri="{FF2B5EF4-FFF2-40B4-BE49-F238E27FC236}">
                <a16:creationId xmlns:a16="http://schemas.microsoft.com/office/drawing/2014/main" id="{ACDDF74C-1501-B648-9A3E-EDA79023FCB2}"/>
              </a:ext>
            </a:extLst>
          </p:cNvPr>
          <p:cNvSpPr txBox="1"/>
          <p:nvPr/>
        </p:nvSpPr>
        <p:spPr>
          <a:xfrm>
            <a:off x="-20458" y="1118631"/>
            <a:ext cx="2616591" cy="1384995"/>
          </a:xfrm>
          <a:prstGeom prst="rect">
            <a:avLst/>
          </a:prstGeom>
          <a:solidFill>
            <a:schemeClr val="tx2"/>
          </a:solidFill>
        </p:spPr>
        <p:txBody>
          <a:bodyPr wrap="square" rtlCol="0">
            <a:spAutoFit/>
          </a:bodyPr>
          <a:lstStyle/>
          <a:p>
            <a:pPr algn="ctr">
              <a:buClr>
                <a:srgbClr val="B80034"/>
              </a:buClr>
            </a:pPr>
            <a:r>
              <a:rPr lang="en-US" sz="1200" b="1" kern="0" dirty="0">
                <a:solidFill>
                  <a:schemeClr val="bg1"/>
                </a:solidFill>
                <a:latin typeface="+mn-lt"/>
              </a:rPr>
              <a:t>Peugeot 3008 Blue </a:t>
            </a:r>
            <a:r>
              <a:rPr lang="en-US" sz="1200" b="1" kern="0" dirty="0" err="1">
                <a:solidFill>
                  <a:schemeClr val="bg1"/>
                </a:solidFill>
                <a:latin typeface="+mn-lt"/>
              </a:rPr>
              <a:t>Hdi</a:t>
            </a:r>
            <a:r>
              <a:rPr lang="en-US" sz="1200" b="1" kern="0" dirty="0">
                <a:solidFill>
                  <a:schemeClr val="bg1"/>
                </a:solidFill>
                <a:latin typeface="+mn-lt"/>
              </a:rPr>
              <a:t> 130 hp Allure</a:t>
            </a:r>
          </a:p>
          <a:p>
            <a:pPr algn="ctr">
              <a:buClr>
                <a:srgbClr val="B80034"/>
              </a:buClr>
            </a:pPr>
            <a:r>
              <a:rPr lang="fr-BE" sz="1200" b="1" kern="0" dirty="0">
                <a:solidFill>
                  <a:schemeClr val="bg1"/>
                </a:solidFill>
                <a:latin typeface="+mn-lt"/>
                <a:cs typeface="Lato Bold"/>
              </a:rPr>
              <a:t>96 kW  / 7 CV</a:t>
            </a:r>
          </a:p>
          <a:p>
            <a:pPr algn="ctr">
              <a:buClr>
                <a:srgbClr val="B80034"/>
              </a:buClr>
            </a:pPr>
            <a:r>
              <a:rPr lang="fr-BE" sz="1200" b="1" kern="0" dirty="0">
                <a:solidFill>
                  <a:schemeClr val="bg1"/>
                </a:solidFill>
                <a:latin typeface="+mn-lt"/>
                <a:cs typeface="Lato Bold"/>
              </a:rPr>
              <a:t>130 g CO2 – 5.0 l /100 km</a:t>
            </a:r>
          </a:p>
          <a:p>
            <a:pPr algn="ctr">
              <a:buClr>
                <a:srgbClr val="B80034"/>
              </a:buClr>
            </a:pPr>
            <a:endParaRPr lang="fr-BE" sz="1200" b="1" kern="0" dirty="0">
              <a:solidFill>
                <a:schemeClr val="bg1"/>
              </a:solidFill>
              <a:latin typeface="+mn-lt"/>
              <a:cs typeface="Lato Bold"/>
            </a:endParaRPr>
          </a:p>
          <a:p>
            <a:pPr algn="ctr">
              <a:buClr>
                <a:srgbClr val="B80034"/>
              </a:buClr>
            </a:pPr>
            <a:r>
              <a:rPr lang="en-US" sz="1200" b="1" kern="0" dirty="0">
                <a:solidFill>
                  <a:schemeClr val="bg1"/>
                </a:solidFill>
                <a:latin typeface="+mn-lt"/>
                <a:cs typeface="Lato Bold"/>
              </a:rPr>
              <a:t>Contract period: 36 months</a:t>
            </a:r>
          </a:p>
          <a:p>
            <a:pPr algn="ctr">
              <a:buClr>
                <a:srgbClr val="B80034"/>
              </a:buClr>
            </a:pPr>
            <a:r>
              <a:rPr lang="en-US" sz="1200" b="1" kern="0" dirty="0">
                <a:solidFill>
                  <a:schemeClr val="bg1"/>
                </a:solidFill>
                <a:latin typeface="+mn-lt"/>
                <a:cs typeface="Lato Bold"/>
              </a:rPr>
              <a:t>Mileage: 75,000 km</a:t>
            </a:r>
            <a:endParaRPr lang="fr-BE" sz="1200" kern="0" dirty="0">
              <a:solidFill>
                <a:schemeClr val="bg1"/>
              </a:solidFill>
              <a:latin typeface="+mn-lt"/>
              <a:cs typeface="Lato Bold"/>
            </a:endParaRPr>
          </a:p>
        </p:txBody>
      </p:sp>
      <p:sp>
        <p:nvSpPr>
          <p:cNvPr id="23" name="Espace réservé du numéro de diapositive 3">
            <a:extLst>
              <a:ext uri="{FF2B5EF4-FFF2-40B4-BE49-F238E27FC236}">
                <a16:creationId xmlns:a16="http://schemas.microsoft.com/office/drawing/2014/main" id="{10386C1E-A719-4A2E-9A72-E7F3B2815006}"/>
              </a:ext>
            </a:extLst>
          </p:cNvPr>
          <p:cNvSpPr>
            <a:spLocks noGrp="1"/>
          </p:cNvSpPr>
          <p:nvPr>
            <p:ph type="sldNum" sz="quarter" idx="17"/>
          </p:nvPr>
        </p:nvSpPr>
        <p:spPr>
          <a:xfrm>
            <a:off x="11429817" y="6649356"/>
            <a:ext cx="720000" cy="216000"/>
          </a:xfrm>
        </p:spPr>
        <p:txBody>
          <a:bodyPr/>
          <a:lstStyle/>
          <a:p>
            <a:fld id="{80ED2DB3-9094-482E-AC3E-2EBD1B8349C1}" type="slidenum">
              <a:rPr lang="fr-FR" altLang="en-US" smtClean="0"/>
              <a:pPr/>
              <a:t>19</a:t>
            </a:fld>
            <a:endParaRPr lang="fr-FR" altLang="en-US"/>
          </a:p>
        </p:txBody>
      </p:sp>
      <p:graphicFrame>
        <p:nvGraphicFramePr>
          <p:cNvPr id="24" name="Chart 23">
            <a:extLst>
              <a:ext uri="{FF2B5EF4-FFF2-40B4-BE49-F238E27FC236}">
                <a16:creationId xmlns:a16="http://schemas.microsoft.com/office/drawing/2014/main" id="{CAC17591-197E-7336-7C6E-915FA2862651}"/>
              </a:ext>
            </a:extLst>
          </p:cNvPr>
          <p:cNvGraphicFramePr>
            <a:graphicFrameLocks/>
          </p:cNvGraphicFramePr>
          <p:nvPr>
            <p:extLst>
              <p:ext uri="{D42A27DB-BD31-4B8C-83A1-F6EECF244321}">
                <p14:modId xmlns:p14="http://schemas.microsoft.com/office/powerpoint/2010/main" val="3453190968"/>
              </p:ext>
            </p:extLst>
          </p:nvPr>
        </p:nvGraphicFramePr>
        <p:xfrm>
          <a:off x="3031800" y="1721505"/>
          <a:ext cx="7658325" cy="4326944"/>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e 2">
            <a:extLst>
              <a:ext uri="{FF2B5EF4-FFF2-40B4-BE49-F238E27FC236}">
                <a16:creationId xmlns:a16="http://schemas.microsoft.com/office/drawing/2014/main" id="{E50DC79F-F10B-2A48-BF28-EBD7ED691FD3}"/>
              </a:ext>
            </a:extLst>
          </p:cNvPr>
          <p:cNvGrpSpPr/>
          <p:nvPr/>
        </p:nvGrpSpPr>
        <p:grpSpPr>
          <a:xfrm>
            <a:off x="8619998" y="4664428"/>
            <a:ext cx="1807630" cy="487511"/>
            <a:chOff x="8619998" y="4664428"/>
            <a:chExt cx="1807630" cy="487511"/>
          </a:xfrm>
        </p:grpSpPr>
        <p:sp>
          <p:nvSpPr>
            <p:cNvPr id="22" name="TextBox 21">
              <a:extLst>
                <a:ext uri="{FF2B5EF4-FFF2-40B4-BE49-F238E27FC236}">
                  <a16:creationId xmlns:a16="http://schemas.microsoft.com/office/drawing/2014/main" id="{4A817CDE-2E71-4D9C-AFF1-5EC8C96520BB}"/>
                </a:ext>
              </a:extLst>
            </p:cNvPr>
            <p:cNvSpPr txBox="1"/>
            <p:nvPr/>
          </p:nvSpPr>
          <p:spPr>
            <a:xfrm>
              <a:off x="9061278" y="4690274"/>
              <a:ext cx="1365726" cy="461665"/>
            </a:xfrm>
            <a:prstGeom prst="rect">
              <a:avLst/>
            </a:prstGeom>
            <a:noFill/>
            <a:ln>
              <a:solidFill>
                <a:srgbClr val="243782"/>
              </a:solidFill>
            </a:ln>
          </p:spPr>
          <p:txBody>
            <a:bodyPr wrap="square" rtlCol="0">
              <a:spAutoFit/>
            </a:bodyPr>
            <a:lstStyle/>
            <a:p>
              <a:pPr algn="ctr"/>
              <a:endParaRPr lang="fr-BE" sz="1200" dirty="0"/>
            </a:p>
            <a:p>
              <a:pPr algn="ctr"/>
              <a:r>
                <a:rPr lang="fr-BE" sz="1200" dirty="0"/>
                <a:t>53%</a:t>
              </a:r>
              <a:endParaRPr lang="en-US" sz="1200" dirty="0"/>
            </a:p>
          </p:txBody>
        </p:sp>
        <p:cxnSp>
          <p:nvCxnSpPr>
            <p:cNvPr id="30" name="Straight Connector 29">
              <a:extLst>
                <a:ext uri="{FF2B5EF4-FFF2-40B4-BE49-F238E27FC236}">
                  <a16:creationId xmlns:a16="http://schemas.microsoft.com/office/drawing/2014/main" id="{FEE7F82D-8824-4006-9A6A-646181CE98ED}"/>
                </a:ext>
              </a:extLst>
            </p:cNvPr>
            <p:cNvCxnSpPr/>
            <p:nvPr/>
          </p:nvCxnSpPr>
          <p:spPr>
            <a:xfrm flipH="1" flipV="1">
              <a:off x="8619998" y="4801039"/>
              <a:ext cx="430496" cy="109908"/>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E7CCD8-D516-1AD3-F39A-F8AF922B86C0}"/>
                </a:ext>
              </a:extLst>
            </p:cNvPr>
            <p:cNvSpPr txBox="1"/>
            <p:nvPr/>
          </p:nvSpPr>
          <p:spPr>
            <a:xfrm>
              <a:off x="9061901" y="4664428"/>
              <a:ext cx="1365727" cy="276999"/>
            </a:xfrm>
            <a:prstGeom prst="rect">
              <a:avLst/>
            </a:prstGeom>
            <a:noFill/>
          </p:spPr>
          <p:txBody>
            <a:bodyPr wrap="square">
              <a:spAutoFit/>
            </a:bodyPr>
            <a:lstStyle/>
            <a:p>
              <a:pPr algn="ctr"/>
              <a:r>
                <a:rPr lang="fr-BE" sz="1200" dirty="0"/>
                <a:t>Financial </a:t>
              </a:r>
              <a:r>
                <a:rPr lang="fr-BE" sz="1200" dirty="0" err="1"/>
                <a:t>rent</a:t>
              </a:r>
              <a:endParaRPr lang="fr-BE" sz="1200" dirty="0"/>
            </a:p>
          </p:txBody>
        </p:sp>
      </p:grpSp>
      <p:grpSp>
        <p:nvGrpSpPr>
          <p:cNvPr id="5" name="Groupe 4">
            <a:extLst>
              <a:ext uri="{FF2B5EF4-FFF2-40B4-BE49-F238E27FC236}">
                <a16:creationId xmlns:a16="http://schemas.microsoft.com/office/drawing/2014/main" id="{4509E559-D6B7-DF80-D524-1BE8E5BCB570}"/>
              </a:ext>
            </a:extLst>
          </p:cNvPr>
          <p:cNvGrpSpPr/>
          <p:nvPr/>
        </p:nvGrpSpPr>
        <p:grpSpPr>
          <a:xfrm>
            <a:off x="3333991" y="5269628"/>
            <a:ext cx="2079333" cy="743085"/>
            <a:chOff x="3333991" y="5269628"/>
            <a:chExt cx="2079333" cy="743085"/>
          </a:xfrm>
        </p:grpSpPr>
        <p:sp>
          <p:nvSpPr>
            <p:cNvPr id="25" name="TextBox 24">
              <a:extLst>
                <a:ext uri="{FF2B5EF4-FFF2-40B4-BE49-F238E27FC236}">
                  <a16:creationId xmlns:a16="http://schemas.microsoft.com/office/drawing/2014/main" id="{B9075EBF-1FC0-42DA-BA12-3391AB74A446}"/>
                </a:ext>
              </a:extLst>
            </p:cNvPr>
            <p:cNvSpPr txBox="1"/>
            <p:nvPr/>
          </p:nvSpPr>
          <p:spPr>
            <a:xfrm>
              <a:off x="3333991" y="5551048"/>
              <a:ext cx="1365726" cy="461665"/>
            </a:xfrm>
            <a:prstGeom prst="rect">
              <a:avLst/>
            </a:prstGeom>
            <a:noFill/>
            <a:ln>
              <a:solidFill>
                <a:srgbClr val="243782"/>
              </a:solidFill>
            </a:ln>
          </p:spPr>
          <p:txBody>
            <a:bodyPr wrap="square" rtlCol="0">
              <a:spAutoFit/>
            </a:bodyPr>
            <a:lstStyle/>
            <a:p>
              <a:pPr algn="ctr"/>
              <a:r>
                <a:rPr lang="fr-BE" sz="1200"/>
                <a:t> </a:t>
              </a:r>
            </a:p>
            <a:p>
              <a:pPr algn="ctr"/>
              <a:r>
                <a:rPr lang="fr-BE" sz="1200"/>
                <a:t>17%</a:t>
              </a:r>
              <a:endParaRPr lang="en-US" sz="1200"/>
            </a:p>
          </p:txBody>
        </p:sp>
        <p:cxnSp>
          <p:nvCxnSpPr>
            <p:cNvPr id="32" name="Straight Connector 31">
              <a:extLst>
                <a:ext uri="{FF2B5EF4-FFF2-40B4-BE49-F238E27FC236}">
                  <a16:creationId xmlns:a16="http://schemas.microsoft.com/office/drawing/2014/main" id="{CCADC237-E4D5-427F-AC8F-EDF51F4ED0A9}"/>
                </a:ext>
              </a:extLst>
            </p:cNvPr>
            <p:cNvCxnSpPr>
              <a:cxnSpLocks/>
            </p:cNvCxnSpPr>
            <p:nvPr/>
          </p:nvCxnSpPr>
          <p:spPr>
            <a:xfrm flipV="1">
              <a:off x="4704052" y="5269628"/>
              <a:ext cx="709272" cy="507979"/>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A21463E-FCB2-0C53-AECE-FF0533304AEE}"/>
                </a:ext>
              </a:extLst>
            </p:cNvPr>
            <p:cNvSpPr txBox="1"/>
            <p:nvPr/>
          </p:nvSpPr>
          <p:spPr>
            <a:xfrm>
              <a:off x="3392842" y="5523617"/>
              <a:ext cx="1248023" cy="276999"/>
            </a:xfrm>
            <a:prstGeom prst="rect">
              <a:avLst/>
            </a:prstGeom>
            <a:noFill/>
          </p:spPr>
          <p:txBody>
            <a:bodyPr wrap="square">
              <a:spAutoFit/>
            </a:bodyPr>
            <a:lstStyle/>
            <a:p>
              <a:pPr algn="ctr"/>
              <a:r>
                <a:rPr lang="fr-BE" sz="1200" dirty="0"/>
                <a:t>Services</a:t>
              </a:r>
              <a:endParaRPr lang="en-US" dirty="0"/>
            </a:p>
          </p:txBody>
        </p:sp>
      </p:grpSp>
      <p:grpSp>
        <p:nvGrpSpPr>
          <p:cNvPr id="8" name="Groupe 7">
            <a:extLst>
              <a:ext uri="{FF2B5EF4-FFF2-40B4-BE49-F238E27FC236}">
                <a16:creationId xmlns:a16="http://schemas.microsoft.com/office/drawing/2014/main" id="{B2F9DFC5-7A5E-518F-C8EA-4C5BE73C1C01}"/>
              </a:ext>
            </a:extLst>
          </p:cNvPr>
          <p:cNvGrpSpPr/>
          <p:nvPr/>
        </p:nvGrpSpPr>
        <p:grpSpPr>
          <a:xfrm>
            <a:off x="2939061" y="3565031"/>
            <a:ext cx="1900568" cy="739097"/>
            <a:chOff x="2939061" y="3565031"/>
            <a:chExt cx="1900568" cy="739097"/>
          </a:xfrm>
        </p:grpSpPr>
        <p:sp>
          <p:nvSpPr>
            <p:cNvPr id="26" name="TextBox 25">
              <a:extLst>
                <a:ext uri="{FF2B5EF4-FFF2-40B4-BE49-F238E27FC236}">
                  <a16:creationId xmlns:a16="http://schemas.microsoft.com/office/drawing/2014/main" id="{3F3D3831-AA96-4981-9BBF-3CDDB1DEA076}"/>
                </a:ext>
              </a:extLst>
            </p:cNvPr>
            <p:cNvSpPr txBox="1"/>
            <p:nvPr/>
          </p:nvSpPr>
          <p:spPr>
            <a:xfrm>
              <a:off x="2939061" y="3842463"/>
              <a:ext cx="1365726" cy="461665"/>
            </a:xfrm>
            <a:prstGeom prst="rect">
              <a:avLst/>
            </a:prstGeom>
            <a:noFill/>
            <a:ln>
              <a:solidFill>
                <a:srgbClr val="243782"/>
              </a:solidFill>
            </a:ln>
          </p:spPr>
          <p:txBody>
            <a:bodyPr wrap="square" rtlCol="0">
              <a:spAutoFit/>
            </a:bodyPr>
            <a:lstStyle/>
            <a:p>
              <a:pPr algn="ctr"/>
              <a:r>
                <a:rPr lang="fr-BE" sz="1200"/>
                <a:t> </a:t>
              </a:r>
            </a:p>
            <a:p>
              <a:pPr algn="ctr"/>
              <a:r>
                <a:rPr lang="fr-BE" sz="1200"/>
                <a:t>20%</a:t>
              </a:r>
              <a:endParaRPr lang="en-US" sz="1200"/>
            </a:p>
          </p:txBody>
        </p:sp>
        <p:cxnSp>
          <p:nvCxnSpPr>
            <p:cNvPr id="34" name="Straight Connector 33">
              <a:extLst>
                <a:ext uri="{FF2B5EF4-FFF2-40B4-BE49-F238E27FC236}">
                  <a16:creationId xmlns:a16="http://schemas.microsoft.com/office/drawing/2014/main" id="{2A44E8E2-CEC0-4AE2-8CCC-F86367346CE5}"/>
                </a:ext>
              </a:extLst>
            </p:cNvPr>
            <p:cNvCxnSpPr>
              <a:cxnSpLocks/>
              <a:stCxn id="26" idx="3"/>
            </p:cNvCxnSpPr>
            <p:nvPr/>
          </p:nvCxnSpPr>
          <p:spPr>
            <a:xfrm flipV="1">
              <a:off x="4304787" y="3565031"/>
              <a:ext cx="534842" cy="508265"/>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06B0D6B-2BCF-B723-CFF8-CE78D41D7E12}"/>
                </a:ext>
              </a:extLst>
            </p:cNvPr>
            <p:cNvSpPr txBox="1"/>
            <p:nvPr/>
          </p:nvSpPr>
          <p:spPr>
            <a:xfrm>
              <a:off x="2954272" y="3824832"/>
              <a:ext cx="1365726" cy="276999"/>
            </a:xfrm>
            <a:prstGeom prst="rect">
              <a:avLst/>
            </a:prstGeom>
            <a:noFill/>
          </p:spPr>
          <p:txBody>
            <a:bodyPr wrap="square">
              <a:spAutoFit/>
            </a:bodyPr>
            <a:lstStyle/>
            <a:p>
              <a:pPr algn="ctr"/>
              <a:r>
                <a:rPr lang="fr-BE" sz="1200" dirty="0"/>
                <a:t>Fuel</a:t>
              </a:r>
              <a:endParaRPr lang="en-US" sz="1200" dirty="0"/>
            </a:p>
          </p:txBody>
        </p:sp>
      </p:grpSp>
      <p:grpSp>
        <p:nvGrpSpPr>
          <p:cNvPr id="12" name="Groupe 11">
            <a:extLst>
              <a:ext uri="{FF2B5EF4-FFF2-40B4-BE49-F238E27FC236}">
                <a16:creationId xmlns:a16="http://schemas.microsoft.com/office/drawing/2014/main" id="{4061FD32-D4A6-BDDF-7B48-7D623A72D8A8}"/>
              </a:ext>
            </a:extLst>
          </p:cNvPr>
          <p:cNvGrpSpPr/>
          <p:nvPr/>
        </p:nvGrpSpPr>
        <p:grpSpPr>
          <a:xfrm>
            <a:off x="6565450" y="1069327"/>
            <a:ext cx="2054548" cy="807236"/>
            <a:chOff x="6565450" y="1069327"/>
            <a:chExt cx="2054548" cy="807236"/>
          </a:xfrm>
        </p:grpSpPr>
        <p:sp>
          <p:nvSpPr>
            <p:cNvPr id="29" name="TextBox 28">
              <a:extLst>
                <a:ext uri="{FF2B5EF4-FFF2-40B4-BE49-F238E27FC236}">
                  <a16:creationId xmlns:a16="http://schemas.microsoft.com/office/drawing/2014/main" id="{E6534677-6C22-4B22-B593-173D7025E076}"/>
                </a:ext>
              </a:extLst>
            </p:cNvPr>
            <p:cNvSpPr txBox="1"/>
            <p:nvPr/>
          </p:nvSpPr>
          <p:spPr>
            <a:xfrm>
              <a:off x="6930928" y="1077013"/>
              <a:ext cx="1689070" cy="461665"/>
            </a:xfrm>
            <a:prstGeom prst="rect">
              <a:avLst/>
            </a:prstGeom>
            <a:noFill/>
            <a:ln>
              <a:solidFill>
                <a:srgbClr val="243782"/>
              </a:solidFill>
            </a:ln>
          </p:spPr>
          <p:txBody>
            <a:bodyPr wrap="square" rtlCol="0">
              <a:spAutoFit/>
            </a:bodyPr>
            <a:lstStyle/>
            <a:p>
              <a:pPr algn="ctr"/>
              <a:endParaRPr lang="fr-BE" sz="1200"/>
            </a:p>
            <a:p>
              <a:pPr algn="ctr"/>
              <a:r>
                <a:rPr lang="fr-BE" sz="1200"/>
                <a:t>6%</a:t>
              </a:r>
              <a:endParaRPr lang="en-US" sz="1200"/>
            </a:p>
          </p:txBody>
        </p:sp>
        <p:cxnSp>
          <p:nvCxnSpPr>
            <p:cNvPr id="39" name="Straight Connector 38">
              <a:extLst>
                <a:ext uri="{FF2B5EF4-FFF2-40B4-BE49-F238E27FC236}">
                  <a16:creationId xmlns:a16="http://schemas.microsoft.com/office/drawing/2014/main" id="{4CF1296E-7896-4C6C-A20C-8D33B4EBCEF0}"/>
                </a:ext>
              </a:extLst>
            </p:cNvPr>
            <p:cNvCxnSpPr>
              <a:cxnSpLocks/>
              <a:stCxn id="29" idx="1"/>
            </p:cNvCxnSpPr>
            <p:nvPr/>
          </p:nvCxnSpPr>
          <p:spPr>
            <a:xfrm flipH="1">
              <a:off x="6565450" y="1307846"/>
              <a:ext cx="365478" cy="568717"/>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421DB3E-AB6C-B529-95C2-B9FFF0224E27}"/>
                </a:ext>
              </a:extLst>
            </p:cNvPr>
            <p:cNvSpPr txBox="1"/>
            <p:nvPr/>
          </p:nvSpPr>
          <p:spPr>
            <a:xfrm>
              <a:off x="6895323" y="1069327"/>
              <a:ext cx="1626879" cy="276999"/>
            </a:xfrm>
            <a:prstGeom prst="rect">
              <a:avLst/>
            </a:prstGeom>
            <a:noFill/>
          </p:spPr>
          <p:txBody>
            <a:bodyPr wrap="square">
              <a:spAutoFit/>
            </a:bodyPr>
            <a:lstStyle/>
            <a:p>
              <a:pPr algn="ctr"/>
              <a:r>
                <a:rPr lang="fr-BE" sz="1200" dirty="0" err="1"/>
                <a:t>Tax</a:t>
              </a:r>
              <a:r>
                <a:rPr lang="fr-BE" sz="1200" dirty="0"/>
                <a:t> surcharge (TR)</a:t>
              </a:r>
            </a:p>
          </p:txBody>
        </p:sp>
      </p:grpSp>
      <p:grpSp>
        <p:nvGrpSpPr>
          <p:cNvPr id="9" name="Groupe 8">
            <a:extLst>
              <a:ext uri="{FF2B5EF4-FFF2-40B4-BE49-F238E27FC236}">
                <a16:creationId xmlns:a16="http://schemas.microsoft.com/office/drawing/2014/main" id="{88E29898-4EB8-014C-FB20-7E49A3DA716C}"/>
              </a:ext>
            </a:extLst>
          </p:cNvPr>
          <p:cNvGrpSpPr/>
          <p:nvPr/>
        </p:nvGrpSpPr>
        <p:grpSpPr>
          <a:xfrm>
            <a:off x="3738628" y="2095998"/>
            <a:ext cx="1979840" cy="472954"/>
            <a:chOff x="3738628" y="2095998"/>
            <a:chExt cx="1979840" cy="472954"/>
          </a:xfrm>
        </p:grpSpPr>
        <p:sp>
          <p:nvSpPr>
            <p:cNvPr id="27" name="TextBox 26">
              <a:extLst>
                <a:ext uri="{FF2B5EF4-FFF2-40B4-BE49-F238E27FC236}">
                  <a16:creationId xmlns:a16="http://schemas.microsoft.com/office/drawing/2014/main" id="{2A9A0D5B-BFE5-41CB-9EA6-C8C5778085FD}"/>
                </a:ext>
              </a:extLst>
            </p:cNvPr>
            <p:cNvSpPr txBox="1"/>
            <p:nvPr/>
          </p:nvSpPr>
          <p:spPr>
            <a:xfrm>
              <a:off x="3738628" y="2107287"/>
              <a:ext cx="1365726" cy="461665"/>
            </a:xfrm>
            <a:prstGeom prst="rect">
              <a:avLst/>
            </a:prstGeom>
            <a:noFill/>
            <a:ln>
              <a:solidFill>
                <a:srgbClr val="243782"/>
              </a:solidFill>
            </a:ln>
          </p:spPr>
          <p:txBody>
            <a:bodyPr wrap="square" rtlCol="0">
              <a:spAutoFit/>
            </a:bodyPr>
            <a:lstStyle/>
            <a:p>
              <a:pPr algn="ctr"/>
              <a:r>
                <a:rPr lang="fr-BE" sz="1200"/>
                <a:t> </a:t>
              </a:r>
            </a:p>
            <a:p>
              <a:pPr algn="ctr"/>
              <a:r>
                <a:rPr lang="fr-BE" sz="1200"/>
                <a:t>1%</a:t>
              </a:r>
              <a:endParaRPr lang="en-US" sz="1200"/>
            </a:p>
          </p:txBody>
        </p:sp>
        <p:cxnSp>
          <p:nvCxnSpPr>
            <p:cNvPr id="37" name="Straight Connector 36">
              <a:extLst>
                <a:ext uri="{FF2B5EF4-FFF2-40B4-BE49-F238E27FC236}">
                  <a16:creationId xmlns:a16="http://schemas.microsoft.com/office/drawing/2014/main" id="{3F85E8B0-3483-46B0-9068-400E25BECAED}"/>
                </a:ext>
              </a:extLst>
            </p:cNvPr>
            <p:cNvCxnSpPr>
              <a:stCxn id="27" idx="3"/>
            </p:cNvCxnSpPr>
            <p:nvPr/>
          </p:nvCxnSpPr>
          <p:spPr>
            <a:xfrm flipV="1">
              <a:off x="5104354" y="2237646"/>
              <a:ext cx="614114" cy="100474"/>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F001BB5-689F-F78D-485C-77D0CB6C65DE}"/>
                </a:ext>
              </a:extLst>
            </p:cNvPr>
            <p:cNvSpPr txBox="1"/>
            <p:nvPr/>
          </p:nvSpPr>
          <p:spPr>
            <a:xfrm>
              <a:off x="3789151" y="2095998"/>
              <a:ext cx="1365726" cy="276999"/>
            </a:xfrm>
            <a:prstGeom prst="rect">
              <a:avLst/>
            </a:prstGeom>
            <a:noFill/>
          </p:spPr>
          <p:txBody>
            <a:bodyPr wrap="square">
              <a:spAutoFit/>
            </a:bodyPr>
            <a:lstStyle/>
            <a:p>
              <a:pPr algn="ctr"/>
              <a:r>
                <a:rPr lang="fr-BE" sz="1200" dirty="0"/>
                <a:t>Reg. </a:t>
              </a:r>
              <a:r>
                <a:rPr lang="fr-BE" sz="1200" dirty="0" err="1"/>
                <a:t>Certificate</a:t>
              </a:r>
              <a:endParaRPr lang="en-US" sz="1200" dirty="0"/>
            </a:p>
          </p:txBody>
        </p:sp>
      </p:grpSp>
      <p:grpSp>
        <p:nvGrpSpPr>
          <p:cNvPr id="10" name="Groupe 9">
            <a:extLst>
              <a:ext uri="{FF2B5EF4-FFF2-40B4-BE49-F238E27FC236}">
                <a16:creationId xmlns:a16="http://schemas.microsoft.com/office/drawing/2014/main" id="{EACE015E-AE84-2607-37C5-47F65270ACC6}"/>
              </a:ext>
            </a:extLst>
          </p:cNvPr>
          <p:cNvGrpSpPr/>
          <p:nvPr/>
        </p:nvGrpSpPr>
        <p:grpSpPr>
          <a:xfrm>
            <a:off x="3473903" y="1299241"/>
            <a:ext cx="2513116" cy="757459"/>
            <a:chOff x="3473903" y="1299241"/>
            <a:chExt cx="2513116" cy="757459"/>
          </a:xfrm>
        </p:grpSpPr>
        <p:sp>
          <p:nvSpPr>
            <p:cNvPr id="28" name="TextBox 27">
              <a:extLst>
                <a:ext uri="{FF2B5EF4-FFF2-40B4-BE49-F238E27FC236}">
                  <a16:creationId xmlns:a16="http://schemas.microsoft.com/office/drawing/2014/main" id="{60B639E4-9737-4077-97FA-BF6AC198E4F5}"/>
                </a:ext>
              </a:extLst>
            </p:cNvPr>
            <p:cNvSpPr txBox="1"/>
            <p:nvPr/>
          </p:nvSpPr>
          <p:spPr>
            <a:xfrm>
              <a:off x="3473903" y="1310048"/>
              <a:ext cx="1365726" cy="461665"/>
            </a:xfrm>
            <a:prstGeom prst="rect">
              <a:avLst/>
            </a:prstGeom>
            <a:noFill/>
            <a:ln>
              <a:solidFill>
                <a:srgbClr val="243782"/>
              </a:solidFill>
            </a:ln>
          </p:spPr>
          <p:txBody>
            <a:bodyPr wrap="square" rtlCol="0">
              <a:spAutoFit/>
            </a:bodyPr>
            <a:lstStyle/>
            <a:p>
              <a:pPr algn="ctr"/>
              <a:r>
                <a:rPr lang="fr-BE" sz="1200"/>
                <a:t> </a:t>
              </a:r>
            </a:p>
            <a:p>
              <a:pPr algn="ctr"/>
              <a:r>
                <a:rPr lang="fr-BE" sz="1200"/>
                <a:t>3%</a:t>
              </a:r>
              <a:endParaRPr lang="en-US" sz="1200"/>
            </a:p>
          </p:txBody>
        </p:sp>
        <p:cxnSp>
          <p:nvCxnSpPr>
            <p:cNvPr id="41" name="Straight Connector 40">
              <a:extLst>
                <a:ext uri="{FF2B5EF4-FFF2-40B4-BE49-F238E27FC236}">
                  <a16:creationId xmlns:a16="http://schemas.microsoft.com/office/drawing/2014/main" id="{9EBC7D9A-26DF-4BB7-8A8C-B3362E6AAFBD}"/>
                </a:ext>
              </a:extLst>
            </p:cNvPr>
            <p:cNvCxnSpPr>
              <a:stCxn id="28" idx="3"/>
            </p:cNvCxnSpPr>
            <p:nvPr/>
          </p:nvCxnSpPr>
          <p:spPr>
            <a:xfrm>
              <a:off x="4839629" y="1540881"/>
              <a:ext cx="1147390" cy="515819"/>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2CFB6D1-C022-1609-4797-B8BE1BA4FE01}"/>
                </a:ext>
              </a:extLst>
            </p:cNvPr>
            <p:cNvSpPr txBox="1"/>
            <p:nvPr/>
          </p:nvSpPr>
          <p:spPr>
            <a:xfrm>
              <a:off x="3500797" y="1299241"/>
              <a:ext cx="1331365" cy="276999"/>
            </a:xfrm>
            <a:prstGeom prst="rect">
              <a:avLst/>
            </a:prstGeom>
            <a:noFill/>
          </p:spPr>
          <p:txBody>
            <a:bodyPr wrap="square">
              <a:spAutoFit/>
            </a:bodyPr>
            <a:lstStyle/>
            <a:p>
              <a:pPr algn="ctr"/>
              <a:r>
                <a:rPr lang="fr-BE" sz="1200" dirty="0" err="1"/>
                <a:t>Cy</a:t>
              </a:r>
              <a:r>
                <a:rPr lang="fr-BE" sz="1200" dirty="0"/>
                <a:t> Car </a:t>
              </a:r>
              <a:r>
                <a:rPr lang="fr-BE" sz="1200" dirty="0" err="1"/>
                <a:t>Tax</a:t>
              </a:r>
              <a:endParaRPr lang="en-US" sz="1200" dirty="0"/>
            </a:p>
          </p:txBody>
        </p:sp>
      </p:grpSp>
      <p:pic>
        <p:nvPicPr>
          <p:cNvPr id="44" name="Picture 2" descr="Stellantis dévoile un florilège de slogans pour ses marques">
            <a:extLst>
              <a:ext uri="{FF2B5EF4-FFF2-40B4-BE49-F238E27FC236}">
                <a16:creationId xmlns:a16="http://schemas.microsoft.com/office/drawing/2014/main" id="{11256E66-10FE-86C1-B81E-7304B17D6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6993" y="996886"/>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5" name="Picture 2" descr="Drapeaux Monde Banque d'images et photos libres de droit - iStock">
            <a:extLst>
              <a:ext uri="{FF2B5EF4-FFF2-40B4-BE49-F238E27FC236}">
                <a16:creationId xmlns:a16="http://schemas.microsoft.com/office/drawing/2014/main" id="{A3D1E43B-60B3-C429-F241-0C6D8621B4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1334" y="908803"/>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305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4BA73D-4BDB-42E2-B8D9-6CDF0A159D78}"/>
              </a:ext>
            </a:extLst>
          </p:cNvPr>
          <p:cNvSpPr>
            <a:spLocks noGrp="1"/>
          </p:cNvSpPr>
          <p:nvPr>
            <p:ph type="body" idx="1"/>
          </p:nvPr>
        </p:nvSpPr>
        <p:spPr/>
        <p:txBody>
          <a:bodyPr/>
          <a:lstStyle/>
          <a:p>
            <a:r>
              <a:rPr lang="fr-BE"/>
              <a:t>introduction</a:t>
            </a:r>
            <a:endParaRPr lang="en-US"/>
          </a:p>
        </p:txBody>
      </p:sp>
      <p:sp>
        <p:nvSpPr>
          <p:cNvPr id="5" name="Text Placeholder 4">
            <a:extLst>
              <a:ext uri="{FF2B5EF4-FFF2-40B4-BE49-F238E27FC236}">
                <a16:creationId xmlns:a16="http://schemas.microsoft.com/office/drawing/2014/main" id="{ABC5A9B5-0BAD-4211-A91D-74C8775804A2}"/>
              </a:ext>
            </a:extLst>
          </p:cNvPr>
          <p:cNvSpPr>
            <a:spLocks noGrp="1"/>
          </p:cNvSpPr>
          <p:nvPr>
            <p:ph type="body" sz="quarter" idx="15"/>
          </p:nvPr>
        </p:nvSpPr>
        <p:spPr/>
        <p:txBody>
          <a:bodyPr/>
          <a:lstStyle/>
          <a:p>
            <a:r>
              <a:rPr lang="fr-BE" dirty="0"/>
              <a:t>Objectives of the session</a:t>
            </a:r>
            <a:endParaRPr lang="en-US" dirty="0"/>
          </a:p>
        </p:txBody>
      </p:sp>
      <p:sp>
        <p:nvSpPr>
          <p:cNvPr id="7" name="Content Placeholder 6">
            <a:extLst>
              <a:ext uri="{FF2B5EF4-FFF2-40B4-BE49-F238E27FC236}">
                <a16:creationId xmlns:a16="http://schemas.microsoft.com/office/drawing/2014/main" id="{516873E9-D43C-4121-990D-995D4AA9B253}"/>
              </a:ext>
            </a:extLst>
          </p:cNvPr>
          <p:cNvSpPr>
            <a:spLocks noGrp="1"/>
          </p:cNvSpPr>
          <p:nvPr>
            <p:ph sz="quarter" idx="18"/>
          </p:nvPr>
        </p:nvSpPr>
        <p:spPr>
          <a:xfrm>
            <a:off x="3396342" y="1395413"/>
            <a:ext cx="8211457" cy="4711700"/>
          </a:xfrm>
        </p:spPr>
        <p:txBody>
          <a:bodyPr/>
          <a:lstStyle/>
          <a:p>
            <a:r>
              <a:rPr lang="en-US" dirty="0"/>
              <a:t>At the end of this session, participants will be able to:</a:t>
            </a:r>
            <a:endParaRPr lang="fr-FR" dirty="0"/>
          </a:p>
          <a:p>
            <a:pPr marL="558900" lvl="1" indent="-342900"/>
            <a:r>
              <a:rPr lang="en-US" sz="2000" dirty="0"/>
              <a:t>Understand the added value of a TCO approach</a:t>
            </a:r>
          </a:p>
          <a:p>
            <a:pPr marL="558900" lvl="1" indent="-342900"/>
            <a:r>
              <a:rPr lang="en-US" sz="2000" dirty="0"/>
              <a:t>Know the components of the TCO</a:t>
            </a:r>
          </a:p>
          <a:p>
            <a:pPr marL="558900" lvl="1" indent="-342900"/>
            <a:r>
              <a:rPr lang="en-US" sz="2000" dirty="0"/>
              <a:t>Become familiar with the orders of magnitude of the TCO and play on the parameters to reduce it</a:t>
            </a:r>
          </a:p>
          <a:p>
            <a:pPr marL="558900" lvl="1" indent="-342900"/>
            <a:r>
              <a:rPr lang="en-US" sz="2000" dirty="0"/>
              <a:t>Know when and how to use its different versions</a:t>
            </a:r>
          </a:p>
          <a:p>
            <a:pPr marL="558900" lvl="1" indent="-342900"/>
            <a:r>
              <a:rPr lang="en-US" sz="2000" dirty="0"/>
              <a:t>Show the customer the benefits of thinking in terms of TCO</a:t>
            </a:r>
          </a:p>
          <a:p>
            <a:pPr marL="558900" lvl="1" indent="-342900"/>
            <a:r>
              <a:rPr lang="en-US" sz="2000" dirty="0"/>
              <a:t>Identify additional business opportunities</a:t>
            </a:r>
            <a:r>
              <a:rPr lang="fr-FR" sz="2000" dirty="0"/>
              <a:t> </a:t>
            </a:r>
            <a:r>
              <a:rPr lang="fr-FR" sz="2000" dirty="0" err="1"/>
              <a:t>thanks</a:t>
            </a:r>
            <a:r>
              <a:rPr lang="fr-FR" sz="2000" dirty="0"/>
              <a:t> to TCO</a:t>
            </a:r>
          </a:p>
        </p:txBody>
      </p:sp>
      <p:pic>
        <p:nvPicPr>
          <p:cNvPr id="3" name="Graphic 2" descr="Presentation with checklist with solid fill">
            <a:extLst>
              <a:ext uri="{FF2B5EF4-FFF2-40B4-BE49-F238E27FC236}">
                <a16:creationId xmlns:a16="http://schemas.microsoft.com/office/drawing/2014/main" id="{E8B7C60B-355B-071B-DBB6-6BB8C826F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1175657"/>
            <a:ext cx="2253343" cy="2253343"/>
          </a:xfrm>
          <a:prstGeom prst="rect">
            <a:avLst/>
          </a:prstGeom>
        </p:spPr>
      </p:pic>
    </p:spTree>
    <p:extLst>
      <p:ext uri="{BB962C8B-B14F-4D97-AF65-F5344CB8AC3E}">
        <p14:creationId xmlns:p14="http://schemas.microsoft.com/office/powerpoint/2010/main" val="26441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584BA5-43A4-4D8D-84B2-D2A8CA302FDC}"/>
              </a:ext>
            </a:extLst>
          </p:cNvPr>
          <p:cNvSpPr>
            <a:spLocks noGrp="1"/>
          </p:cNvSpPr>
          <p:nvPr>
            <p:ph type="body" idx="1"/>
          </p:nvPr>
        </p:nvSpPr>
        <p:spPr/>
        <p:txBody>
          <a:bodyPr/>
          <a:lstStyle/>
          <a:p>
            <a:r>
              <a:rPr lang="fr-BE" dirty="0" err="1"/>
              <a:t>What</a:t>
            </a:r>
            <a:r>
              <a:rPr lang="fr-BE" dirty="0"/>
              <a:t> </a:t>
            </a:r>
            <a:r>
              <a:rPr lang="fr-BE" dirty="0" err="1"/>
              <a:t>is</a:t>
            </a:r>
            <a:r>
              <a:rPr lang="fr-BE" dirty="0"/>
              <a:t> TCO?</a:t>
            </a:r>
            <a:endParaRPr lang="en-US" dirty="0"/>
          </a:p>
        </p:txBody>
      </p:sp>
      <p:sp>
        <p:nvSpPr>
          <p:cNvPr id="13" name="Text Placeholder 12">
            <a:extLst>
              <a:ext uri="{FF2B5EF4-FFF2-40B4-BE49-F238E27FC236}">
                <a16:creationId xmlns:a16="http://schemas.microsoft.com/office/drawing/2014/main" id="{1C0FA37A-EE5E-4507-875A-079DB841ADB0}"/>
              </a:ext>
            </a:extLst>
          </p:cNvPr>
          <p:cNvSpPr>
            <a:spLocks noGrp="1"/>
          </p:cNvSpPr>
          <p:nvPr>
            <p:ph type="body" sz="quarter" idx="19"/>
          </p:nvPr>
        </p:nvSpPr>
        <p:spPr/>
        <p:txBody>
          <a:bodyPr/>
          <a:lstStyle/>
          <a:p>
            <a:pPr algn="ctr"/>
            <a:r>
              <a:rPr lang="fr-BE"/>
              <a:t>02</a:t>
            </a:r>
            <a:endParaRPr lang="en-US"/>
          </a:p>
        </p:txBody>
      </p:sp>
      <p:sp>
        <p:nvSpPr>
          <p:cNvPr id="4" name="Text Placeholder 3">
            <a:extLst>
              <a:ext uri="{FF2B5EF4-FFF2-40B4-BE49-F238E27FC236}">
                <a16:creationId xmlns:a16="http://schemas.microsoft.com/office/drawing/2014/main" id="{34EDDE0F-E360-4337-93C0-1870B33B5CFA}"/>
              </a:ext>
            </a:extLst>
          </p:cNvPr>
          <p:cNvSpPr>
            <a:spLocks noGrp="1"/>
          </p:cNvSpPr>
          <p:nvPr>
            <p:ph type="body" sz="quarter" idx="13"/>
          </p:nvPr>
        </p:nvSpPr>
        <p:spPr>
          <a:xfrm>
            <a:off x="536400" y="1017534"/>
            <a:ext cx="10800000" cy="4861426"/>
          </a:xfrm>
        </p:spPr>
        <p:txBody>
          <a:bodyPr/>
          <a:lstStyle/>
          <a:p>
            <a:r>
              <a:rPr lang="fr-BE" dirty="0"/>
              <a:t>Financial </a:t>
            </a:r>
            <a:r>
              <a:rPr lang="fr-BE" dirty="0" err="1"/>
              <a:t>rent</a:t>
            </a:r>
            <a:endParaRPr lang="fr-BE" dirty="0"/>
          </a:p>
          <a:p>
            <a:pPr lvl="1"/>
            <a:r>
              <a:rPr lang="fr-BE" dirty="0"/>
              <a:t>Net </a:t>
            </a:r>
            <a:r>
              <a:rPr lang="fr-BE" dirty="0" err="1"/>
              <a:t>price</a:t>
            </a:r>
            <a:endParaRPr lang="fr-BE" dirty="0"/>
          </a:p>
          <a:p>
            <a:pPr lvl="1"/>
            <a:r>
              <a:rPr lang="fr-BE" dirty="0"/>
              <a:t>RV</a:t>
            </a:r>
          </a:p>
          <a:p>
            <a:pPr lvl="1"/>
            <a:r>
              <a:rPr lang="fr-BE" dirty="0"/>
              <a:t>APR %</a:t>
            </a:r>
          </a:p>
          <a:p>
            <a:pPr lvl="1"/>
            <a:r>
              <a:rPr lang="fr-BE" dirty="0"/>
              <a:t>Duration / Km</a:t>
            </a:r>
          </a:p>
          <a:p>
            <a:endParaRPr lang="fr-BE" dirty="0"/>
          </a:p>
          <a:p>
            <a:r>
              <a:rPr lang="fr-BE" dirty="0"/>
              <a:t>Services</a:t>
            </a:r>
          </a:p>
          <a:p>
            <a:pPr lvl="1"/>
            <a:r>
              <a:rPr lang="en-US" dirty="0"/>
              <a:t>Maintenance: reduce mileage to avoid costly service intervals</a:t>
            </a:r>
          </a:p>
          <a:p>
            <a:pPr lvl="1"/>
            <a:r>
              <a:rPr lang="en-US" dirty="0" err="1"/>
              <a:t>Tyres</a:t>
            </a:r>
            <a:r>
              <a:rPr lang="en-US" dirty="0"/>
              <a:t>: rim size, </a:t>
            </a:r>
            <a:r>
              <a:rPr lang="en-US" dirty="0" err="1"/>
              <a:t>tyre</a:t>
            </a:r>
            <a:r>
              <a:rPr lang="en-US" dirty="0"/>
              <a:t> types (summer/winter/all-season)</a:t>
            </a:r>
          </a:p>
          <a:p>
            <a:pPr lvl="1"/>
            <a:r>
              <a:rPr lang="en-US" dirty="0"/>
              <a:t>Car Insurance: cover / excess level</a:t>
            </a:r>
          </a:p>
          <a:p>
            <a:pPr lvl="1"/>
            <a:r>
              <a:rPr lang="en-US" dirty="0"/>
              <a:t>Courtesy vehicle: category and conditions of use</a:t>
            </a:r>
            <a:r>
              <a:rPr lang="fr-BE" dirty="0"/>
              <a:t> </a:t>
            </a:r>
          </a:p>
          <a:p>
            <a:endParaRPr lang="fr-BE" dirty="0"/>
          </a:p>
          <a:p>
            <a:r>
              <a:rPr lang="fr-BE" dirty="0"/>
              <a:t>Fuel</a:t>
            </a:r>
          </a:p>
          <a:p>
            <a:pPr marL="285750" indent="-285750">
              <a:buFont typeface="Arial" panose="020B0604020202020204" pitchFamily="34" charset="0"/>
              <a:buChar char="•"/>
            </a:pPr>
            <a:r>
              <a:rPr lang="en-US" dirty="0">
                <a:latin typeface="+mn-lt"/>
              </a:rPr>
              <a:t>Calculation basis (consumption standard / energy price)</a:t>
            </a:r>
            <a:endParaRPr lang="fr-BE" dirty="0">
              <a:latin typeface="+mn-lt"/>
            </a:endParaRPr>
          </a:p>
          <a:p>
            <a:endParaRPr lang="fr-BE" dirty="0"/>
          </a:p>
          <a:p>
            <a:r>
              <a:rPr lang="fr-BE" dirty="0"/>
              <a:t>Taxes</a:t>
            </a:r>
          </a:p>
          <a:p>
            <a:pPr marL="285750" indent="-285750">
              <a:buFont typeface="Arial" panose="020B0604020202020204" pitchFamily="34" charset="0"/>
              <a:buChar char="•"/>
            </a:pPr>
            <a:r>
              <a:rPr lang="en-US" dirty="0">
                <a:latin typeface="+mn-lt"/>
              </a:rPr>
              <a:t>Function [Power / Type of engine / CO</a:t>
            </a:r>
            <a:r>
              <a:rPr lang="en-US" baseline="-25000" dirty="0">
                <a:latin typeface="+mn-lt"/>
              </a:rPr>
              <a:t>2</a:t>
            </a:r>
            <a:r>
              <a:rPr lang="en-US" dirty="0">
                <a:latin typeface="+mn-lt"/>
              </a:rPr>
              <a:t> / Weight / Investment value]</a:t>
            </a:r>
          </a:p>
        </p:txBody>
      </p:sp>
      <p:sp>
        <p:nvSpPr>
          <p:cNvPr id="5" name="Slide Number Placeholder 4">
            <a:extLst>
              <a:ext uri="{FF2B5EF4-FFF2-40B4-BE49-F238E27FC236}">
                <a16:creationId xmlns:a16="http://schemas.microsoft.com/office/drawing/2014/main" id="{308CFD35-4E83-493E-8D6A-F61273567A9B}"/>
              </a:ext>
            </a:extLst>
          </p:cNvPr>
          <p:cNvSpPr>
            <a:spLocks noGrp="1"/>
          </p:cNvSpPr>
          <p:nvPr>
            <p:ph type="sldNum" sz="quarter" idx="17"/>
          </p:nvPr>
        </p:nvSpPr>
        <p:spPr/>
        <p:txBody>
          <a:bodyPr/>
          <a:lstStyle/>
          <a:p>
            <a:fld id="{975A587B-5814-4D9B-9598-FE9CB954CB01}" type="slidenum">
              <a:rPr lang="en-US" noProof="0" smtClean="0"/>
              <a:pPr/>
              <a:t>20</a:t>
            </a:fld>
            <a:endParaRPr lang="en-US" noProof="0"/>
          </a:p>
        </p:txBody>
      </p:sp>
      <p:sp>
        <p:nvSpPr>
          <p:cNvPr id="6" name="Title 5">
            <a:extLst>
              <a:ext uri="{FF2B5EF4-FFF2-40B4-BE49-F238E27FC236}">
                <a16:creationId xmlns:a16="http://schemas.microsoft.com/office/drawing/2014/main" id="{81E0536C-04CE-4803-A84B-20219189A6D8}"/>
              </a:ext>
            </a:extLst>
          </p:cNvPr>
          <p:cNvSpPr>
            <a:spLocks noGrp="1"/>
          </p:cNvSpPr>
          <p:nvPr>
            <p:ph type="title"/>
          </p:nvPr>
        </p:nvSpPr>
        <p:spPr/>
        <p:txBody>
          <a:bodyPr/>
          <a:lstStyle/>
          <a:p>
            <a:r>
              <a:rPr lang="en-US" dirty="0"/>
              <a:t>How to play with parameters to reduce TCO - Debriefing</a:t>
            </a:r>
          </a:p>
        </p:txBody>
      </p:sp>
      <p:sp>
        <p:nvSpPr>
          <p:cNvPr id="14" name="Rectangle 13">
            <a:extLst>
              <a:ext uri="{FF2B5EF4-FFF2-40B4-BE49-F238E27FC236}">
                <a16:creationId xmlns:a16="http://schemas.microsoft.com/office/drawing/2014/main" id="{AD564AE2-C0EE-4FBF-8668-36C831888110}"/>
              </a:ext>
            </a:extLst>
          </p:cNvPr>
          <p:cNvSpPr/>
          <p:nvPr/>
        </p:nvSpPr>
        <p:spPr>
          <a:xfrm>
            <a:off x="319314" y="4673600"/>
            <a:ext cx="9202057" cy="15508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Drapeaux Monde Banque d'images et photos libres de droit - iStock">
            <a:extLst>
              <a:ext uri="{FF2B5EF4-FFF2-40B4-BE49-F238E27FC236}">
                <a16:creationId xmlns:a16="http://schemas.microsoft.com/office/drawing/2014/main" id="{5BF56C43-8791-C0E0-2FB3-DE564B00B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91" y="573247"/>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54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0" end="10"/>
                                            </p:txEl>
                                          </p:spTgt>
                                        </p:tgtEl>
                                        <p:attrNameLst>
                                          <p:attrName>style.visibility</p:attrName>
                                        </p:attrNameLst>
                                      </p:cBhvr>
                                      <p:to>
                                        <p:strVal val="visible"/>
                                      </p:to>
                                    </p:set>
                                    <p:animEffect transition="in" filter="fade">
                                      <p:cBhvr>
                                        <p:cTn id="10" dur="500"/>
                                        <p:tgtEl>
                                          <p:spTgt spid="4">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500"/>
                                        <p:tgtEl>
                                          <p:spTgt spid="4">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fade">
                                      <p:cBhvr>
                                        <p:cTn id="16" dur="500"/>
                                        <p:tgtEl>
                                          <p:spTgt spid="4">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500"/>
                                        <p:tgtEl>
                                          <p:spTgt spid="4">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2" end="12"/>
                                            </p:txEl>
                                          </p:spTgt>
                                        </p:tgtEl>
                                        <p:attrNameLst>
                                          <p:attrName>style.visibility</p:attrName>
                                        </p:attrNameLst>
                                      </p:cBhvr>
                                      <p:to>
                                        <p:strVal val="visible"/>
                                      </p:to>
                                    </p:set>
                                    <p:animEffect transition="in" filter="fade">
                                      <p:cBhvr>
                                        <p:cTn id="24" dur="500"/>
                                        <p:tgtEl>
                                          <p:spTgt spid="4">
                                            <p:txEl>
                                              <p:pRg st="12" end="1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animEffect transition="in" filter="fade">
                                      <p:cBhvr>
                                        <p:cTn id="27" dur="500"/>
                                        <p:tgtEl>
                                          <p:spTgt spid="4">
                                            <p:txEl>
                                              <p:pRg st="13" end="1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5" end="15"/>
                                            </p:txEl>
                                          </p:spTgt>
                                        </p:tgtEl>
                                        <p:attrNameLst>
                                          <p:attrName>style.visibility</p:attrName>
                                        </p:attrNameLst>
                                      </p:cBhvr>
                                      <p:to>
                                        <p:strVal val="visible"/>
                                      </p:to>
                                    </p:set>
                                    <p:animEffect transition="in" filter="fade">
                                      <p:cBhvr>
                                        <p:cTn id="30" dur="500"/>
                                        <p:tgtEl>
                                          <p:spTgt spid="4">
                                            <p:txEl>
                                              <p:pRg st="15" end="1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16" end="16"/>
                                            </p:txEl>
                                          </p:spTgt>
                                        </p:tgtEl>
                                        <p:attrNameLst>
                                          <p:attrName>style.visibility</p:attrName>
                                        </p:attrNameLst>
                                      </p:cBhvr>
                                      <p:to>
                                        <p:strVal val="visible"/>
                                      </p:to>
                                    </p:set>
                                    <p:animEffect transition="in" filter="fade">
                                      <p:cBhvr>
                                        <p:cTn id="33" dur="500"/>
                                        <p:tgtEl>
                                          <p:spTgt spid="4">
                                            <p:txEl>
                                              <p:pRg st="16" end="1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dirty="0" err="1"/>
              <a:t>WhICH</a:t>
            </a:r>
            <a:r>
              <a:rPr lang="en-US" dirty="0"/>
              <a:t> TCO to use to control your total FLEET cost</a:t>
            </a:r>
            <a:endParaRPr lang="fr-BE" dirty="0"/>
          </a:p>
        </p:txBody>
      </p:sp>
      <p:sp>
        <p:nvSpPr>
          <p:cNvPr id="23" name="Text Placeholder 22">
            <a:extLst>
              <a:ext uri="{FF2B5EF4-FFF2-40B4-BE49-F238E27FC236}">
                <a16:creationId xmlns:a16="http://schemas.microsoft.com/office/drawing/2014/main" id="{8EC39505-7497-4985-BF6E-53FB3B15ED18}"/>
              </a:ext>
            </a:extLst>
          </p:cNvPr>
          <p:cNvSpPr>
            <a:spLocks noGrp="1"/>
          </p:cNvSpPr>
          <p:nvPr>
            <p:ph type="body" sz="quarter" idx="19"/>
          </p:nvPr>
        </p:nvSpPr>
        <p:spPr/>
        <p:txBody>
          <a:bodyPr/>
          <a:lstStyle/>
          <a:p>
            <a:pPr algn="ctr"/>
            <a:r>
              <a:rPr lang="fr-BE"/>
              <a:t>02</a:t>
            </a:r>
            <a:endParaRPr lang="en-US"/>
          </a:p>
        </p:txBody>
      </p:sp>
      <p:sp>
        <p:nvSpPr>
          <p:cNvPr id="22" name="Text Placeholder 21">
            <a:extLst>
              <a:ext uri="{FF2B5EF4-FFF2-40B4-BE49-F238E27FC236}">
                <a16:creationId xmlns:a16="http://schemas.microsoft.com/office/drawing/2014/main" id="{43CBA930-4FE7-4BAB-B138-2ED74BECC178}"/>
              </a:ext>
            </a:extLst>
          </p:cNvPr>
          <p:cNvSpPr>
            <a:spLocks noGrp="1"/>
          </p:cNvSpPr>
          <p:nvPr>
            <p:ph type="body" sz="quarter" idx="13"/>
          </p:nvPr>
        </p:nvSpPr>
        <p:spPr>
          <a:xfrm>
            <a:off x="536400" y="1374697"/>
            <a:ext cx="10800000" cy="4861426"/>
          </a:xfrm>
        </p:spPr>
        <p:txBody>
          <a:bodyPr/>
          <a:lstStyle/>
          <a:p>
            <a:endParaRPr lang="en-US" dirty="0"/>
          </a:p>
        </p:txBody>
      </p:sp>
      <p:sp>
        <p:nvSpPr>
          <p:cNvPr id="2" name="Espace réservé du numéro de diapositive 1">
            <a:extLst>
              <a:ext uri="{FF2B5EF4-FFF2-40B4-BE49-F238E27FC236}">
                <a16:creationId xmlns:a16="http://schemas.microsoft.com/office/drawing/2014/main" id="{54D00029-03FD-487F-90B5-4776F26A8419}"/>
              </a:ext>
            </a:extLst>
          </p:cNvPr>
          <p:cNvSpPr>
            <a:spLocks noGrp="1"/>
          </p:cNvSpPr>
          <p:nvPr>
            <p:ph type="sldNum" sz="quarter" idx="17"/>
          </p:nvPr>
        </p:nvSpPr>
        <p:spPr/>
        <p:txBody>
          <a:bodyPr/>
          <a:lstStyle/>
          <a:p>
            <a:fld id="{6604329A-497E-4999-AF33-FDAE6902A437}" type="slidenum">
              <a:rPr lang="en-US" smtClean="0"/>
              <a:pPr/>
              <a:t>21</a:t>
            </a:fld>
            <a:endParaRPr lang="en-US"/>
          </a:p>
        </p:txBody>
      </p:sp>
      <p:sp>
        <p:nvSpPr>
          <p:cNvPr id="4" name="Titre 3">
            <a:extLst>
              <a:ext uri="{FF2B5EF4-FFF2-40B4-BE49-F238E27FC236}">
                <a16:creationId xmlns:a16="http://schemas.microsoft.com/office/drawing/2014/main" id="{8FAF558F-285A-40FC-AC54-E5FB317063F7}"/>
              </a:ext>
            </a:extLst>
          </p:cNvPr>
          <p:cNvSpPr>
            <a:spLocks noGrp="1"/>
          </p:cNvSpPr>
          <p:nvPr>
            <p:ph type="title"/>
          </p:nvPr>
        </p:nvSpPr>
        <p:spPr/>
        <p:txBody>
          <a:bodyPr/>
          <a:lstStyle/>
          <a:p>
            <a:r>
              <a:rPr lang="en-US" dirty="0"/>
              <a:t>The different types of customer TCO</a:t>
            </a:r>
            <a:endParaRPr lang="fr-BE" dirty="0"/>
          </a:p>
        </p:txBody>
      </p:sp>
      <p:grpSp>
        <p:nvGrpSpPr>
          <p:cNvPr id="5" name="Group 107">
            <a:extLst>
              <a:ext uri="{FF2B5EF4-FFF2-40B4-BE49-F238E27FC236}">
                <a16:creationId xmlns:a16="http://schemas.microsoft.com/office/drawing/2014/main" id="{6932758B-962A-454F-BE20-C1F4E5CD23B9}"/>
              </a:ext>
            </a:extLst>
          </p:cNvPr>
          <p:cNvGrpSpPr/>
          <p:nvPr/>
        </p:nvGrpSpPr>
        <p:grpSpPr>
          <a:xfrm>
            <a:off x="956464" y="1910242"/>
            <a:ext cx="10373561" cy="383881"/>
            <a:chOff x="8897" y="3342513"/>
            <a:chExt cx="12232804" cy="137748"/>
          </a:xfrm>
        </p:grpSpPr>
        <p:sp>
          <p:nvSpPr>
            <p:cNvPr id="6" name="Rectangle 5">
              <a:extLst>
                <a:ext uri="{FF2B5EF4-FFF2-40B4-BE49-F238E27FC236}">
                  <a16:creationId xmlns:a16="http://schemas.microsoft.com/office/drawing/2014/main" id="{222810B0-4FF5-4228-B94A-769B68BF2A65}"/>
                </a:ext>
              </a:extLst>
            </p:cNvPr>
            <p:cNvSpPr/>
            <p:nvPr/>
          </p:nvSpPr>
          <p:spPr>
            <a:xfrm>
              <a:off x="49701" y="3342513"/>
              <a:ext cx="12192000" cy="137748"/>
            </a:xfrm>
            <a:prstGeom prst="rect">
              <a:avLst/>
            </a:prstGeom>
            <a:solidFill>
              <a:srgbClr val="2C2C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Encode Sans" panose="020B0604020202020204" charset="0"/>
                  <a:ea typeface="+mn-ea"/>
                  <a:cs typeface="+mn-cs"/>
                </a:rPr>
                <a:t> </a:t>
              </a:r>
              <a:endParaRPr kumimoji="0" lang="en-IN" sz="1800" b="0" i="0" u="none" strike="noStrike" kern="0" cap="none" spc="0" normalizeH="0" baseline="0" noProof="0">
                <a:ln>
                  <a:noFill/>
                </a:ln>
                <a:solidFill>
                  <a:prstClr val="white"/>
                </a:solidFill>
                <a:effectLst/>
                <a:uLnTx/>
                <a:uFillTx/>
                <a:latin typeface="Encode Sans" panose="020B0604020202020204" charset="0"/>
                <a:ea typeface="+mn-ea"/>
                <a:cs typeface="+mn-cs"/>
              </a:endParaRPr>
            </a:p>
          </p:txBody>
        </p:sp>
        <p:cxnSp>
          <p:nvCxnSpPr>
            <p:cNvPr id="7" name="Straight Connector 109">
              <a:extLst>
                <a:ext uri="{FF2B5EF4-FFF2-40B4-BE49-F238E27FC236}">
                  <a16:creationId xmlns:a16="http://schemas.microsoft.com/office/drawing/2014/main" id="{C6EED837-DBFC-4660-8626-92A8E672D63E}"/>
                </a:ext>
              </a:extLst>
            </p:cNvPr>
            <p:cNvCxnSpPr>
              <a:cxnSpLocks/>
            </p:cNvCxnSpPr>
            <p:nvPr/>
          </p:nvCxnSpPr>
          <p:spPr>
            <a:xfrm flipV="1">
              <a:off x="8897" y="3411269"/>
              <a:ext cx="12197215" cy="6600"/>
            </a:xfrm>
            <a:prstGeom prst="line">
              <a:avLst/>
            </a:prstGeom>
            <a:noFill/>
            <a:ln w="12700" cap="flat" cmpd="sng" algn="ctr">
              <a:solidFill>
                <a:sysClr val="window" lastClr="FFFFFF"/>
              </a:solidFill>
              <a:prstDash val="dash"/>
              <a:miter lim="800000"/>
            </a:ln>
            <a:effectLst/>
          </p:spPr>
        </p:cxnSp>
      </p:grpSp>
      <p:sp>
        <p:nvSpPr>
          <p:cNvPr id="8" name="Flèche : chevron 7">
            <a:extLst>
              <a:ext uri="{FF2B5EF4-FFF2-40B4-BE49-F238E27FC236}">
                <a16:creationId xmlns:a16="http://schemas.microsoft.com/office/drawing/2014/main" id="{EAF20142-0829-43E4-8979-FB025F7DB3D5}"/>
              </a:ext>
            </a:extLst>
          </p:cNvPr>
          <p:cNvSpPr/>
          <p:nvPr/>
        </p:nvSpPr>
        <p:spPr>
          <a:xfrm>
            <a:off x="9149328" y="1769265"/>
            <a:ext cx="905163" cy="701964"/>
          </a:xfrm>
          <a:prstGeom prst="chevron">
            <a:avLst/>
          </a:prstGeom>
          <a:solidFill>
            <a:srgbClr val="6899CB"/>
          </a:solidFill>
          <a:ln w="34925">
            <a:solidFill>
              <a:schemeClr val="bg1"/>
            </a:solid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9" name="ZoneTexte 8">
            <a:extLst>
              <a:ext uri="{FF2B5EF4-FFF2-40B4-BE49-F238E27FC236}">
                <a16:creationId xmlns:a16="http://schemas.microsoft.com/office/drawing/2014/main" id="{636BF7D5-EA49-459B-913A-A196C863584C}"/>
              </a:ext>
            </a:extLst>
          </p:cNvPr>
          <p:cNvSpPr txBox="1"/>
          <p:nvPr/>
        </p:nvSpPr>
        <p:spPr>
          <a:xfrm>
            <a:off x="8681114" y="2784166"/>
            <a:ext cx="1794895" cy="449129"/>
          </a:xfrm>
          <a:prstGeom prst="rect">
            <a:avLst/>
          </a:prstGeom>
          <a:noFill/>
        </p:spPr>
        <p:txBody>
          <a:bodyPr wrap="square" rtlCol="0" anchor="ctr">
            <a:noAutofit/>
          </a:bodyPr>
          <a:lstStyle/>
          <a:p>
            <a:pPr algn="ctr"/>
            <a:r>
              <a:rPr lang="fr-BE" sz="1600" b="1" dirty="0">
                <a:solidFill>
                  <a:schemeClr val="accent6"/>
                </a:solidFill>
                <a:latin typeface="+mj-lt"/>
              </a:rPr>
              <a:t>A posteriori</a:t>
            </a:r>
          </a:p>
          <a:p>
            <a:pPr algn="ctr"/>
            <a:r>
              <a:rPr lang="fr-BE" sz="1600" b="1" dirty="0">
                <a:solidFill>
                  <a:schemeClr val="accent6"/>
                </a:solidFill>
                <a:latin typeface="+mj-lt"/>
              </a:rPr>
              <a:t>TCO</a:t>
            </a:r>
          </a:p>
        </p:txBody>
      </p:sp>
      <p:sp>
        <p:nvSpPr>
          <p:cNvPr id="10" name="ZoneTexte 9">
            <a:extLst>
              <a:ext uri="{FF2B5EF4-FFF2-40B4-BE49-F238E27FC236}">
                <a16:creationId xmlns:a16="http://schemas.microsoft.com/office/drawing/2014/main" id="{360C4CF2-E4B4-4949-A216-5B57B5ECED08}"/>
              </a:ext>
            </a:extLst>
          </p:cNvPr>
          <p:cNvSpPr txBox="1"/>
          <p:nvPr/>
        </p:nvSpPr>
        <p:spPr>
          <a:xfrm>
            <a:off x="9003386" y="1841139"/>
            <a:ext cx="1377522" cy="449129"/>
          </a:xfrm>
          <a:prstGeom prst="rect">
            <a:avLst/>
          </a:prstGeom>
          <a:noFill/>
        </p:spPr>
        <p:txBody>
          <a:bodyPr wrap="square" rtlCol="0" anchor="ctr">
            <a:noAutofit/>
          </a:bodyPr>
          <a:lstStyle/>
          <a:p>
            <a:pPr algn="ctr"/>
            <a:r>
              <a:rPr lang="fr-BE" sz="2400" b="1" err="1">
                <a:solidFill>
                  <a:schemeClr val="bg1"/>
                </a:solidFill>
              </a:rPr>
              <a:t>t</a:t>
            </a:r>
            <a:r>
              <a:rPr lang="fr-BE" sz="2400" b="1" baseline="-25000" err="1">
                <a:solidFill>
                  <a:schemeClr val="bg1"/>
                </a:solidFill>
              </a:rPr>
              <a:t>n</a:t>
            </a:r>
            <a:endParaRPr lang="fr-BE" sz="2400" b="1" baseline="-25000">
              <a:solidFill>
                <a:schemeClr val="bg1"/>
              </a:solidFill>
            </a:endParaRPr>
          </a:p>
        </p:txBody>
      </p:sp>
      <p:sp>
        <p:nvSpPr>
          <p:cNvPr id="11" name="Flèche : chevron 10">
            <a:extLst>
              <a:ext uri="{FF2B5EF4-FFF2-40B4-BE49-F238E27FC236}">
                <a16:creationId xmlns:a16="http://schemas.microsoft.com/office/drawing/2014/main" id="{B1D8073F-40BB-4C08-9681-CA6B858F3EEE}"/>
              </a:ext>
            </a:extLst>
          </p:cNvPr>
          <p:cNvSpPr/>
          <p:nvPr/>
        </p:nvSpPr>
        <p:spPr>
          <a:xfrm>
            <a:off x="1669478" y="1853983"/>
            <a:ext cx="905163" cy="701964"/>
          </a:xfrm>
          <a:prstGeom prst="chevron">
            <a:avLst/>
          </a:prstGeom>
          <a:solidFill>
            <a:srgbClr val="6899CB"/>
          </a:solidFill>
          <a:ln w="34925">
            <a:solidFill>
              <a:schemeClr val="bg1"/>
            </a:solid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2" name="ZoneTexte 11">
            <a:extLst>
              <a:ext uri="{FF2B5EF4-FFF2-40B4-BE49-F238E27FC236}">
                <a16:creationId xmlns:a16="http://schemas.microsoft.com/office/drawing/2014/main" id="{DDF8CB78-72B2-4A70-8BD4-560DE494CE7D}"/>
              </a:ext>
            </a:extLst>
          </p:cNvPr>
          <p:cNvSpPr txBox="1"/>
          <p:nvPr/>
        </p:nvSpPr>
        <p:spPr>
          <a:xfrm>
            <a:off x="1311669" y="2784166"/>
            <a:ext cx="1377522" cy="449129"/>
          </a:xfrm>
          <a:prstGeom prst="rect">
            <a:avLst/>
          </a:prstGeom>
          <a:noFill/>
        </p:spPr>
        <p:txBody>
          <a:bodyPr wrap="square" rtlCol="0" anchor="ctr">
            <a:noAutofit/>
          </a:bodyPr>
          <a:lstStyle/>
          <a:p>
            <a:pPr algn="ctr"/>
            <a:r>
              <a:rPr lang="fr-BE" sz="1600" b="1" dirty="0">
                <a:solidFill>
                  <a:schemeClr val="accent6"/>
                </a:solidFill>
                <a:latin typeface="+mj-lt"/>
              </a:rPr>
              <a:t>A priori TCO</a:t>
            </a:r>
          </a:p>
        </p:txBody>
      </p:sp>
      <p:sp>
        <p:nvSpPr>
          <p:cNvPr id="13" name="ZoneTexte 12">
            <a:extLst>
              <a:ext uri="{FF2B5EF4-FFF2-40B4-BE49-F238E27FC236}">
                <a16:creationId xmlns:a16="http://schemas.microsoft.com/office/drawing/2014/main" id="{3410CE61-3D0A-42DA-8AD0-9E640EB07B45}"/>
              </a:ext>
            </a:extLst>
          </p:cNvPr>
          <p:cNvSpPr txBox="1"/>
          <p:nvPr/>
        </p:nvSpPr>
        <p:spPr>
          <a:xfrm>
            <a:off x="1530451" y="1940345"/>
            <a:ext cx="1377522" cy="449129"/>
          </a:xfrm>
          <a:prstGeom prst="rect">
            <a:avLst/>
          </a:prstGeom>
          <a:noFill/>
        </p:spPr>
        <p:txBody>
          <a:bodyPr wrap="square" rtlCol="0" anchor="ctr">
            <a:noAutofit/>
          </a:bodyPr>
          <a:lstStyle/>
          <a:p>
            <a:pPr algn="ctr"/>
            <a:r>
              <a:rPr lang="fr-BE" sz="2400" b="1">
                <a:solidFill>
                  <a:schemeClr val="bg1"/>
                </a:solidFill>
              </a:rPr>
              <a:t>t</a:t>
            </a:r>
            <a:r>
              <a:rPr lang="fr-BE" sz="2400" b="1" baseline="-25000">
                <a:solidFill>
                  <a:schemeClr val="bg1"/>
                </a:solidFill>
              </a:rPr>
              <a:t>0</a:t>
            </a:r>
          </a:p>
        </p:txBody>
      </p:sp>
      <p:sp>
        <p:nvSpPr>
          <p:cNvPr id="14" name="Triangle isocèle 13">
            <a:extLst>
              <a:ext uri="{FF2B5EF4-FFF2-40B4-BE49-F238E27FC236}">
                <a16:creationId xmlns:a16="http://schemas.microsoft.com/office/drawing/2014/main" id="{AB08E11E-E972-48D0-9D65-AA0277E94058}"/>
              </a:ext>
            </a:extLst>
          </p:cNvPr>
          <p:cNvSpPr/>
          <p:nvPr/>
        </p:nvSpPr>
        <p:spPr>
          <a:xfrm>
            <a:off x="5062804"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5" name="Triangle isocèle 14">
            <a:extLst>
              <a:ext uri="{FF2B5EF4-FFF2-40B4-BE49-F238E27FC236}">
                <a16:creationId xmlns:a16="http://schemas.microsoft.com/office/drawing/2014/main" id="{27B444A3-75AD-4ECE-A126-B2975EB829A9}"/>
              </a:ext>
            </a:extLst>
          </p:cNvPr>
          <p:cNvSpPr/>
          <p:nvPr/>
        </p:nvSpPr>
        <p:spPr>
          <a:xfrm>
            <a:off x="5215204"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6" name="Triangle isocèle 15">
            <a:extLst>
              <a:ext uri="{FF2B5EF4-FFF2-40B4-BE49-F238E27FC236}">
                <a16:creationId xmlns:a16="http://schemas.microsoft.com/office/drawing/2014/main" id="{60425925-C1EB-464B-AEC0-012AE9F82B73}"/>
              </a:ext>
            </a:extLst>
          </p:cNvPr>
          <p:cNvSpPr/>
          <p:nvPr/>
        </p:nvSpPr>
        <p:spPr>
          <a:xfrm>
            <a:off x="5367604"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7" name="Triangle isocèle 16">
            <a:extLst>
              <a:ext uri="{FF2B5EF4-FFF2-40B4-BE49-F238E27FC236}">
                <a16:creationId xmlns:a16="http://schemas.microsoft.com/office/drawing/2014/main" id="{CC6B2038-C4CC-4344-869E-BC86300519A2}"/>
              </a:ext>
            </a:extLst>
          </p:cNvPr>
          <p:cNvSpPr/>
          <p:nvPr/>
        </p:nvSpPr>
        <p:spPr>
          <a:xfrm>
            <a:off x="5520004"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8" name="Triangle isocèle 17">
            <a:extLst>
              <a:ext uri="{FF2B5EF4-FFF2-40B4-BE49-F238E27FC236}">
                <a16:creationId xmlns:a16="http://schemas.microsoft.com/office/drawing/2014/main" id="{43186DB6-F089-425E-92A8-C647BFED5A50}"/>
              </a:ext>
            </a:extLst>
          </p:cNvPr>
          <p:cNvSpPr/>
          <p:nvPr/>
        </p:nvSpPr>
        <p:spPr>
          <a:xfrm>
            <a:off x="5672404"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9" name="Triangle isocèle 18">
            <a:extLst>
              <a:ext uri="{FF2B5EF4-FFF2-40B4-BE49-F238E27FC236}">
                <a16:creationId xmlns:a16="http://schemas.microsoft.com/office/drawing/2014/main" id="{C0B5DA0B-9C18-4119-BE29-DFDB28160C9F}"/>
              </a:ext>
            </a:extLst>
          </p:cNvPr>
          <p:cNvSpPr/>
          <p:nvPr/>
        </p:nvSpPr>
        <p:spPr>
          <a:xfrm>
            <a:off x="5824804"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20" name="Triangle isocèle 19">
            <a:extLst>
              <a:ext uri="{FF2B5EF4-FFF2-40B4-BE49-F238E27FC236}">
                <a16:creationId xmlns:a16="http://schemas.microsoft.com/office/drawing/2014/main" id="{602E6968-40CD-4EF6-B688-7CA321C55D62}"/>
              </a:ext>
            </a:extLst>
          </p:cNvPr>
          <p:cNvSpPr/>
          <p:nvPr/>
        </p:nvSpPr>
        <p:spPr>
          <a:xfrm>
            <a:off x="5977204"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21" name="Triangle isocèle 20">
            <a:extLst>
              <a:ext uri="{FF2B5EF4-FFF2-40B4-BE49-F238E27FC236}">
                <a16:creationId xmlns:a16="http://schemas.microsoft.com/office/drawing/2014/main" id="{16E3B274-EDBB-439B-B9F1-044BA7969A46}"/>
              </a:ext>
            </a:extLst>
          </p:cNvPr>
          <p:cNvSpPr/>
          <p:nvPr/>
        </p:nvSpPr>
        <p:spPr>
          <a:xfrm>
            <a:off x="6129604"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30" name="Rectangle 29">
            <a:extLst>
              <a:ext uri="{FF2B5EF4-FFF2-40B4-BE49-F238E27FC236}">
                <a16:creationId xmlns:a16="http://schemas.microsoft.com/office/drawing/2014/main" id="{0E21479C-D5B9-4F32-8D4A-9AAF02630219}"/>
              </a:ext>
            </a:extLst>
          </p:cNvPr>
          <p:cNvSpPr/>
          <p:nvPr/>
        </p:nvSpPr>
        <p:spPr>
          <a:xfrm>
            <a:off x="991066" y="3437228"/>
            <a:ext cx="5138538" cy="792807"/>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Predictive TCO</a:t>
            </a:r>
          </a:p>
          <a:p>
            <a:pPr algn="ctr"/>
            <a:r>
              <a:rPr lang="en-US" dirty="0"/>
              <a:t>Estimated Total Cost of Ownership</a:t>
            </a:r>
            <a:endParaRPr lang="fr-BE" dirty="0"/>
          </a:p>
        </p:txBody>
      </p:sp>
      <p:sp>
        <p:nvSpPr>
          <p:cNvPr id="31" name="Rectangle 30">
            <a:extLst>
              <a:ext uri="{FF2B5EF4-FFF2-40B4-BE49-F238E27FC236}">
                <a16:creationId xmlns:a16="http://schemas.microsoft.com/office/drawing/2014/main" id="{4B62C1A5-6BA0-4CB9-949F-C31738E51AB5}"/>
              </a:ext>
            </a:extLst>
          </p:cNvPr>
          <p:cNvSpPr/>
          <p:nvPr/>
        </p:nvSpPr>
        <p:spPr>
          <a:xfrm>
            <a:off x="6271975" y="3437228"/>
            <a:ext cx="5138538" cy="792807"/>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Actual TCO</a:t>
            </a:r>
          </a:p>
          <a:p>
            <a:pPr algn="ctr"/>
            <a:r>
              <a:rPr lang="en-US" dirty="0"/>
              <a:t>Actual Total Cost of Ownership</a:t>
            </a:r>
            <a:endParaRPr lang="fr-BE" dirty="0"/>
          </a:p>
        </p:txBody>
      </p:sp>
      <p:pic>
        <p:nvPicPr>
          <p:cNvPr id="25" name="Picture 24" descr="Shape, circle&#10;&#10;Description automatically generated">
            <a:extLst>
              <a:ext uri="{FF2B5EF4-FFF2-40B4-BE49-F238E27FC236}">
                <a16:creationId xmlns:a16="http://schemas.microsoft.com/office/drawing/2014/main" id="{55995881-C46D-4B20-AFB4-FEC31B0902A6}"/>
              </a:ext>
            </a:extLst>
          </p:cNvPr>
          <p:cNvPicPr>
            <a:picLocks noChangeAspect="1"/>
          </p:cNvPicPr>
          <p:nvPr/>
        </p:nvPicPr>
        <p:blipFill>
          <a:blip r:embed="rId3">
            <a:duotone>
              <a:schemeClr val="accent4">
                <a:shade val="45000"/>
                <a:satMod val="135000"/>
              </a:schemeClr>
              <a:prstClr val="white"/>
            </a:duotone>
          </a:blip>
          <a:stretch>
            <a:fillRect/>
          </a:stretch>
        </p:blipFill>
        <p:spPr>
          <a:xfrm>
            <a:off x="4726047" y="793216"/>
            <a:ext cx="2544753" cy="2549946"/>
          </a:xfrm>
          <a:prstGeom prst="rect">
            <a:avLst/>
          </a:prstGeom>
        </p:spPr>
      </p:pic>
      <p:sp>
        <p:nvSpPr>
          <p:cNvPr id="26" name="Rectangle 25">
            <a:extLst>
              <a:ext uri="{FF2B5EF4-FFF2-40B4-BE49-F238E27FC236}">
                <a16:creationId xmlns:a16="http://schemas.microsoft.com/office/drawing/2014/main" id="{13EEF11B-72D5-4794-A85D-0CAE89F565B8}"/>
              </a:ext>
            </a:extLst>
          </p:cNvPr>
          <p:cNvSpPr/>
          <p:nvPr/>
        </p:nvSpPr>
        <p:spPr>
          <a:xfrm>
            <a:off x="1530451" y="4502552"/>
            <a:ext cx="8850457" cy="1562232"/>
          </a:xfrm>
          <a:prstGeom prst="rect">
            <a:avLst/>
          </a:prstGeom>
          <a:solidFill>
            <a:schemeClr val="bg1"/>
          </a:solidFill>
          <a:ln w="38100">
            <a:solidFill>
              <a:srgbClr val="3C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13F93A7-1B0E-47EA-B80D-3A06FAA6C28C}"/>
              </a:ext>
            </a:extLst>
          </p:cNvPr>
          <p:cNvSpPr txBox="1"/>
          <p:nvPr/>
        </p:nvSpPr>
        <p:spPr>
          <a:xfrm>
            <a:off x="1848148" y="4768525"/>
            <a:ext cx="8243399" cy="830997"/>
          </a:xfrm>
          <a:prstGeom prst="rect">
            <a:avLst/>
          </a:prstGeom>
          <a:noFill/>
        </p:spPr>
        <p:txBody>
          <a:bodyPr wrap="square" rtlCol="0">
            <a:spAutoFit/>
          </a:bodyPr>
          <a:lstStyle/>
          <a:p>
            <a:pPr algn="ctr"/>
            <a:r>
              <a:rPr lang="en-US" sz="2400" dirty="0"/>
              <a:t>What elements can generate discrepancies between the predicted TCO and the actual TCO?</a:t>
            </a:r>
          </a:p>
        </p:txBody>
      </p:sp>
    </p:spTree>
    <p:extLst>
      <p:ext uri="{BB962C8B-B14F-4D97-AF65-F5344CB8AC3E}">
        <p14:creationId xmlns:p14="http://schemas.microsoft.com/office/powerpoint/2010/main" val="2982175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dirty="0" err="1"/>
              <a:t>WhICH</a:t>
            </a:r>
            <a:r>
              <a:rPr lang="en-US" dirty="0"/>
              <a:t> TCO to use to control your total FLEET cost</a:t>
            </a:r>
            <a:endParaRPr lang="fr-BE" dirty="0"/>
          </a:p>
        </p:txBody>
      </p:sp>
      <p:sp>
        <p:nvSpPr>
          <p:cNvPr id="23" name="Text Placeholder 22">
            <a:extLst>
              <a:ext uri="{FF2B5EF4-FFF2-40B4-BE49-F238E27FC236}">
                <a16:creationId xmlns:a16="http://schemas.microsoft.com/office/drawing/2014/main" id="{8EC39505-7497-4985-BF6E-53FB3B15ED18}"/>
              </a:ext>
            </a:extLst>
          </p:cNvPr>
          <p:cNvSpPr>
            <a:spLocks noGrp="1"/>
          </p:cNvSpPr>
          <p:nvPr>
            <p:ph type="body" sz="quarter" idx="19"/>
          </p:nvPr>
        </p:nvSpPr>
        <p:spPr/>
        <p:txBody>
          <a:bodyPr/>
          <a:lstStyle/>
          <a:p>
            <a:pPr algn="ctr"/>
            <a:r>
              <a:rPr lang="fr-BE"/>
              <a:t>02</a:t>
            </a:r>
            <a:endParaRPr lang="en-US"/>
          </a:p>
        </p:txBody>
      </p:sp>
      <p:sp>
        <p:nvSpPr>
          <p:cNvPr id="2" name="Espace réservé du numéro de diapositive 1">
            <a:extLst>
              <a:ext uri="{FF2B5EF4-FFF2-40B4-BE49-F238E27FC236}">
                <a16:creationId xmlns:a16="http://schemas.microsoft.com/office/drawing/2014/main" id="{54D00029-03FD-487F-90B5-4776F26A8419}"/>
              </a:ext>
            </a:extLst>
          </p:cNvPr>
          <p:cNvSpPr>
            <a:spLocks noGrp="1"/>
          </p:cNvSpPr>
          <p:nvPr>
            <p:ph type="sldNum" sz="quarter" idx="17"/>
          </p:nvPr>
        </p:nvSpPr>
        <p:spPr/>
        <p:txBody>
          <a:bodyPr/>
          <a:lstStyle/>
          <a:p>
            <a:fld id="{6604329A-497E-4999-AF33-FDAE6902A437}" type="slidenum">
              <a:rPr lang="en-US" smtClean="0"/>
              <a:pPr/>
              <a:t>22</a:t>
            </a:fld>
            <a:endParaRPr lang="en-US"/>
          </a:p>
        </p:txBody>
      </p:sp>
      <p:sp>
        <p:nvSpPr>
          <p:cNvPr id="4" name="Titre 3">
            <a:extLst>
              <a:ext uri="{FF2B5EF4-FFF2-40B4-BE49-F238E27FC236}">
                <a16:creationId xmlns:a16="http://schemas.microsoft.com/office/drawing/2014/main" id="{8FAF558F-285A-40FC-AC54-E5FB317063F7}"/>
              </a:ext>
            </a:extLst>
          </p:cNvPr>
          <p:cNvSpPr>
            <a:spLocks noGrp="1"/>
          </p:cNvSpPr>
          <p:nvPr>
            <p:ph type="title"/>
          </p:nvPr>
        </p:nvSpPr>
        <p:spPr/>
        <p:txBody>
          <a:bodyPr/>
          <a:lstStyle/>
          <a:p>
            <a:r>
              <a:rPr lang="en-US" dirty="0"/>
              <a:t>The different types of customer TCO</a:t>
            </a:r>
            <a:endParaRPr lang="fr-BE" dirty="0"/>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2338086" y="2361235"/>
            <a:ext cx="5704902" cy="1477328"/>
          </a:xfrm>
          <a:prstGeom prst="rect">
            <a:avLst/>
          </a:prstGeom>
          <a:noFill/>
        </p:spPr>
        <p:txBody>
          <a:bodyPr wrap="square" rtlCol="0">
            <a:spAutoFit/>
          </a:bodyPr>
          <a:lstStyle/>
          <a:p>
            <a:r>
              <a:rPr lang="en-US" dirty="0"/>
              <a:t>Digital activity</a:t>
            </a:r>
          </a:p>
          <a:p>
            <a:r>
              <a:rPr lang="en-US" dirty="0"/>
              <a:t>What elements can generate discrepancies between the predictive TCO and the actual TCO?</a:t>
            </a:r>
          </a:p>
          <a:p>
            <a:endParaRPr lang="en-US" dirty="0"/>
          </a:p>
          <a:p>
            <a:r>
              <a:rPr lang="en-US" dirty="0"/>
              <a:t>Share your ideas</a:t>
            </a:r>
          </a:p>
        </p:txBody>
      </p:sp>
    </p:spTree>
    <p:extLst>
      <p:ext uri="{BB962C8B-B14F-4D97-AF65-F5344CB8AC3E}">
        <p14:creationId xmlns:p14="http://schemas.microsoft.com/office/powerpoint/2010/main" val="299298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DBC3E0-240A-4AA9-9D08-32752BF6D7A5}"/>
              </a:ext>
            </a:extLst>
          </p:cNvPr>
          <p:cNvSpPr>
            <a:spLocks noGrp="1"/>
          </p:cNvSpPr>
          <p:nvPr>
            <p:ph type="body" idx="1"/>
          </p:nvPr>
        </p:nvSpPr>
        <p:spPr/>
        <p:txBody>
          <a:bodyPr/>
          <a:lstStyle/>
          <a:p>
            <a:r>
              <a:rPr lang="en-US" dirty="0" err="1"/>
              <a:t>WhICH</a:t>
            </a:r>
            <a:r>
              <a:rPr lang="en-US" dirty="0"/>
              <a:t> TCO to use to control your total FLEET cost</a:t>
            </a:r>
            <a:endParaRPr lang="fr-BE" dirty="0"/>
          </a:p>
        </p:txBody>
      </p:sp>
      <p:sp>
        <p:nvSpPr>
          <p:cNvPr id="3" name="Text Placeholder 2">
            <a:extLst>
              <a:ext uri="{FF2B5EF4-FFF2-40B4-BE49-F238E27FC236}">
                <a16:creationId xmlns:a16="http://schemas.microsoft.com/office/drawing/2014/main" id="{DFF69DF0-D4F7-487C-BDCF-898A47D6C3E4}"/>
              </a:ext>
            </a:extLst>
          </p:cNvPr>
          <p:cNvSpPr>
            <a:spLocks noGrp="1"/>
          </p:cNvSpPr>
          <p:nvPr>
            <p:ph type="body" sz="quarter" idx="19"/>
          </p:nvPr>
        </p:nvSpPr>
        <p:spPr/>
        <p:txBody>
          <a:bodyPr/>
          <a:lstStyle/>
          <a:p>
            <a:pPr algn="ctr"/>
            <a:r>
              <a:rPr lang="fr-BE"/>
              <a:t>02</a:t>
            </a:r>
            <a:endParaRPr lang="en-US"/>
          </a:p>
        </p:txBody>
      </p:sp>
      <p:sp>
        <p:nvSpPr>
          <p:cNvPr id="5" name="Slide Number Placeholder 4">
            <a:extLst>
              <a:ext uri="{FF2B5EF4-FFF2-40B4-BE49-F238E27FC236}">
                <a16:creationId xmlns:a16="http://schemas.microsoft.com/office/drawing/2014/main" id="{F4337CC4-BF28-4492-8642-0DACB62E0A98}"/>
              </a:ext>
            </a:extLst>
          </p:cNvPr>
          <p:cNvSpPr>
            <a:spLocks noGrp="1"/>
          </p:cNvSpPr>
          <p:nvPr>
            <p:ph type="sldNum" sz="quarter" idx="17"/>
          </p:nvPr>
        </p:nvSpPr>
        <p:spPr/>
        <p:txBody>
          <a:bodyPr/>
          <a:lstStyle/>
          <a:p>
            <a:fld id="{975A587B-5814-4D9B-9598-FE9CB954CB01}" type="slidenum">
              <a:rPr lang="en-US" noProof="0" smtClean="0"/>
              <a:pPr/>
              <a:t>23</a:t>
            </a:fld>
            <a:endParaRPr lang="en-US" b="0" noProof="0"/>
          </a:p>
        </p:txBody>
      </p:sp>
      <p:sp>
        <p:nvSpPr>
          <p:cNvPr id="6" name="Title 5">
            <a:extLst>
              <a:ext uri="{FF2B5EF4-FFF2-40B4-BE49-F238E27FC236}">
                <a16:creationId xmlns:a16="http://schemas.microsoft.com/office/drawing/2014/main" id="{496C8DF7-E42D-4873-9CE9-19AAF4AB40DC}"/>
              </a:ext>
            </a:extLst>
          </p:cNvPr>
          <p:cNvSpPr>
            <a:spLocks noGrp="1"/>
          </p:cNvSpPr>
          <p:nvPr>
            <p:ph type="title"/>
          </p:nvPr>
        </p:nvSpPr>
        <p:spPr>
          <a:xfrm>
            <a:off x="1159558" y="784457"/>
            <a:ext cx="10800000" cy="335964"/>
          </a:xfrm>
        </p:spPr>
        <p:txBody>
          <a:bodyPr/>
          <a:lstStyle/>
          <a:p>
            <a:r>
              <a:rPr lang="en-US" dirty="0"/>
              <a:t>The different types of customer TCO - Debriefing</a:t>
            </a:r>
          </a:p>
        </p:txBody>
      </p:sp>
      <p:sp>
        <p:nvSpPr>
          <p:cNvPr id="7" name="Titre 3">
            <a:extLst>
              <a:ext uri="{FF2B5EF4-FFF2-40B4-BE49-F238E27FC236}">
                <a16:creationId xmlns:a16="http://schemas.microsoft.com/office/drawing/2014/main" id="{30D08D81-A307-435A-855B-640E14D96345}"/>
              </a:ext>
            </a:extLst>
          </p:cNvPr>
          <p:cNvSpPr txBox="1">
            <a:spLocks/>
          </p:cNvSpPr>
          <p:nvPr/>
        </p:nvSpPr>
        <p:spPr>
          <a:xfrm>
            <a:off x="372858" y="3987514"/>
            <a:ext cx="10800000" cy="335964"/>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endParaRPr lang="fr-BE"/>
          </a:p>
        </p:txBody>
      </p:sp>
      <p:grpSp>
        <p:nvGrpSpPr>
          <p:cNvPr id="8" name="Group 107">
            <a:extLst>
              <a:ext uri="{FF2B5EF4-FFF2-40B4-BE49-F238E27FC236}">
                <a16:creationId xmlns:a16="http://schemas.microsoft.com/office/drawing/2014/main" id="{4D166669-FF72-4416-B9F7-E5FDB0CDBB8D}"/>
              </a:ext>
            </a:extLst>
          </p:cNvPr>
          <p:cNvGrpSpPr/>
          <p:nvPr/>
        </p:nvGrpSpPr>
        <p:grpSpPr>
          <a:xfrm>
            <a:off x="956464" y="1910242"/>
            <a:ext cx="10373561" cy="383881"/>
            <a:chOff x="8897" y="3342513"/>
            <a:chExt cx="12232804" cy="137748"/>
          </a:xfrm>
        </p:grpSpPr>
        <p:sp>
          <p:nvSpPr>
            <p:cNvPr id="9" name="Rectangle 8">
              <a:extLst>
                <a:ext uri="{FF2B5EF4-FFF2-40B4-BE49-F238E27FC236}">
                  <a16:creationId xmlns:a16="http://schemas.microsoft.com/office/drawing/2014/main" id="{D6D24838-9270-46FD-B6F3-F3D4AF3FAAC3}"/>
                </a:ext>
              </a:extLst>
            </p:cNvPr>
            <p:cNvSpPr/>
            <p:nvPr/>
          </p:nvSpPr>
          <p:spPr>
            <a:xfrm>
              <a:off x="49701" y="3342513"/>
              <a:ext cx="12192000" cy="137748"/>
            </a:xfrm>
            <a:prstGeom prst="rect">
              <a:avLst/>
            </a:prstGeom>
            <a:solidFill>
              <a:srgbClr val="2C2C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Encode Sans" panose="020B0604020202020204" charset="0"/>
                  <a:ea typeface="+mn-ea"/>
                  <a:cs typeface="+mn-cs"/>
                </a:rPr>
                <a:t> </a:t>
              </a:r>
              <a:endParaRPr kumimoji="0" lang="en-IN" sz="1800" b="0" i="0" u="none" strike="noStrike" kern="0" cap="none" spc="0" normalizeH="0" baseline="0" noProof="0">
                <a:ln>
                  <a:noFill/>
                </a:ln>
                <a:solidFill>
                  <a:prstClr val="white"/>
                </a:solidFill>
                <a:effectLst/>
                <a:uLnTx/>
                <a:uFillTx/>
                <a:latin typeface="Encode Sans" panose="020B0604020202020204" charset="0"/>
                <a:ea typeface="+mn-ea"/>
                <a:cs typeface="+mn-cs"/>
              </a:endParaRPr>
            </a:p>
          </p:txBody>
        </p:sp>
        <p:cxnSp>
          <p:nvCxnSpPr>
            <p:cNvPr id="10" name="Straight Connector 109">
              <a:extLst>
                <a:ext uri="{FF2B5EF4-FFF2-40B4-BE49-F238E27FC236}">
                  <a16:creationId xmlns:a16="http://schemas.microsoft.com/office/drawing/2014/main" id="{6EFAABFB-3006-49F0-8BE9-91DE8315206D}"/>
                </a:ext>
              </a:extLst>
            </p:cNvPr>
            <p:cNvCxnSpPr>
              <a:cxnSpLocks/>
            </p:cNvCxnSpPr>
            <p:nvPr/>
          </p:nvCxnSpPr>
          <p:spPr>
            <a:xfrm flipV="1">
              <a:off x="8897" y="3411269"/>
              <a:ext cx="12197215" cy="6600"/>
            </a:xfrm>
            <a:prstGeom prst="line">
              <a:avLst/>
            </a:prstGeom>
            <a:noFill/>
            <a:ln w="12700" cap="flat" cmpd="sng" algn="ctr">
              <a:solidFill>
                <a:sysClr val="window" lastClr="FFFFFF"/>
              </a:solidFill>
              <a:prstDash val="dash"/>
              <a:miter lim="800000"/>
            </a:ln>
            <a:effectLst/>
          </p:spPr>
        </p:cxnSp>
      </p:grpSp>
      <p:sp>
        <p:nvSpPr>
          <p:cNvPr id="11" name="Flèche : chevron 7">
            <a:extLst>
              <a:ext uri="{FF2B5EF4-FFF2-40B4-BE49-F238E27FC236}">
                <a16:creationId xmlns:a16="http://schemas.microsoft.com/office/drawing/2014/main" id="{EA78E2A1-A028-4D42-A734-1BF38CA2D4A0}"/>
              </a:ext>
            </a:extLst>
          </p:cNvPr>
          <p:cNvSpPr/>
          <p:nvPr/>
        </p:nvSpPr>
        <p:spPr>
          <a:xfrm>
            <a:off x="9149328" y="1769265"/>
            <a:ext cx="905163" cy="701964"/>
          </a:xfrm>
          <a:prstGeom prst="chevron">
            <a:avLst/>
          </a:prstGeom>
          <a:solidFill>
            <a:srgbClr val="6899CB"/>
          </a:solidFill>
          <a:ln w="34925">
            <a:solidFill>
              <a:schemeClr val="bg1"/>
            </a:solid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2" name="ZoneTexte 8">
            <a:extLst>
              <a:ext uri="{FF2B5EF4-FFF2-40B4-BE49-F238E27FC236}">
                <a16:creationId xmlns:a16="http://schemas.microsoft.com/office/drawing/2014/main" id="{743E3340-3CCE-4065-8DE7-2C83E09F2E8E}"/>
              </a:ext>
            </a:extLst>
          </p:cNvPr>
          <p:cNvSpPr txBox="1"/>
          <p:nvPr/>
        </p:nvSpPr>
        <p:spPr>
          <a:xfrm>
            <a:off x="8704461" y="2784166"/>
            <a:ext cx="1794895" cy="449129"/>
          </a:xfrm>
          <a:prstGeom prst="rect">
            <a:avLst/>
          </a:prstGeom>
          <a:noFill/>
        </p:spPr>
        <p:txBody>
          <a:bodyPr wrap="square" rtlCol="0" anchor="ctr">
            <a:noAutofit/>
          </a:bodyPr>
          <a:lstStyle/>
          <a:p>
            <a:pPr algn="ctr"/>
            <a:r>
              <a:rPr lang="fr-BE" sz="1600" b="1" dirty="0">
                <a:solidFill>
                  <a:schemeClr val="accent6"/>
                </a:solidFill>
                <a:latin typeface="+mj-lt"/>
              </a:rPr>
              <a:t>A posteriori</a:t>
            </a:r>
          </a:p>
          <a:p>
            <a:pPr algn="ctr"/>
            <a:r>
              <a:rPr lang="fr-BE" sz="1600" b="1" dirty="0">
                <a:solidFill>
                  <a:schemeClr val="accent6"/>
                </a:solidFill>
                <a:latin typeface="+mj-lt"/>
              </a:rPr>
              <a:t>TCO</a:t>
            </a:r>
          </a:p>
        </p:txBody>
      </p:sp>
      <p:sp>
        <p:nvSpPr>
          <p:cNvPr id="13" name="ZoneTexte 9">
            <a:extLst>
              <a:ext uri="{FF2B5EF4-FFF2-40B4-BE49-F238E27FC236}">
                <a16:creationId xmlns:a16="http://schemas.microsoft.com/office/drawing/2014/main" id="{3FFD9160-31C9-4CD8-A8C9-72E1AA4F2BF8}"/>
              </a:ext>
            </a:extLst>
          </p:cNvPr>
          <p:cNvSpPr txBox="1"/>
          <p:nvPr/>
        </p:nvSpPr>
        <p:spPr>
          <a:xfrm>
            <a:off x="9003386" y="1841139"/>
            <a:ext cx="1377522" cy="449129"/>
          </a:xfrm>
          <a:prstGeom prst="rect">
            <a:avLst/>
          </a:prstGeom>
          <a:noFill/>
        </p:spPr>
        <p:txBody>
          <a:bodyPr wrap="square" rtlCol="0" anchor="ctr">
            <a:noAutofit/>
          </a:bodyPr>
          <a:lstStyle/>
          <a:p>
            <a:pPr algn="ctr"/>
            <a:r>
              <a:rPr lang="fr-BE" sz="2400" b="1" dirty="0" err="1">
                <a:solidFill>
                  <a:schemeClr val="bg1"/>
                </a:solidFill>
              </a:rPr>
              <a:t>t</a:t>
            </a:r>
            <a:r>
              <a:rPr lang="fr-BE" sz="2400" b="1" baseline="-25000" dirty="0" err="1">
                <a:solidFill>
                  <a:schemeClr val="bg1"/>
                </a:solidFill>
              </a:rPr>
              <a:t>n</a:t>
            </a:r>
            <a:endParaRPr lang="fr-BE" sz="2400" b="1" baseline="-25000" dirty="0">
              <a:solidFill>
                <a:schemeClr val="bg1"/>
              </a:solidFill>
            </a:endParaRPr>
          </a:p>
        </p:txBody>
      </p:sp>
      <p:sp>
        <p:nvSpPr>
          <p:cNvPr id="14" name="Flèche : chevron 10">
            <a:extLst>
              <a:ext uri="{FF2B5EF4-FFF2-40B4-BE49-F238E27FC236}">
                <a16:creationId xmlns:a16="http://schemas.microsoft.com/office/drawing/2014/main" id="{E790ED7E-A6D0-4D1A-8577-2477BCF74D6A}"/>
              </a:ext>
            </a:extLst>
          </p:cNvPr>
          <p:cNvSpPr/>
          <p:nvPr/>
        </p:nvSpPr>
        <p:spPr>
          <a:xfrm>
            <a:off x="1669478" y="1773773"/>
            <a:ext cx="905163" cy="701964"/>
          </a:xfrm>
          <a:prstGeom prst="chevron">
            <a:avLst/>
          </a:prstGeom>
          <a:solidFill>
            <a:srgbClr val="6899CB"/>
          </a:solidFill>
          <a:ln w="34925">
            <a:solidFill>
              <a:schemeClr val="bg1"/>
            </a:solid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5" name="ZoneTexte 11">
            <a:extLst>
              <a:ext uri="{FF2B5EF4-FFF2-40B4-BE49-F238E27FC236}">
                <a16:creationId xmlns:a16="http://schemas.microsoft.com/office/drawing/2014/main" id="{FBAA18EC-9EDF-4AB8-B267-6D3862219E6B}"/>
              </a:ext>
            </a:extLst>
          </p:cNvPr>
          <p:cNvSpPr txBox="1"/>
          <p:nvPr/>
        </p:nvSpPr>
        <p:spPr>
          <a:xfrm>
            <a:off x="1311669" y="2784166"/>
            <a:ext cx="1377522" cy="449129"/>
          </a:xfrm>
          <a:prstGeom prst="rect">
            <a:avLst/>
          </a:prstGeom>
          <a:noFill/>
        </p:spPr>
        <p:txBody>
          <a:bodyPr wrap="square" rtlCol="0" anchor="ctr">
            <a:noAutofit/>
          </a:bodyPr>
          <a:lstStyle/>
          <a:p>
            <a:pPr algn="ctr"/>
            <a:r>
              <a:rPr lang="fr-BE" sz="1600" b="1" dirty="0">
                <a:solidFill>
                  <a:schemeClr val="accent6"/>
                </a:solidFill>
                <a:latin typeface="+mj-lt"/>
              </a:rPr>
              <a:t>A priori TCO</a:t>
            </a:r>
          </a:p>
        </p:txBody>
      </p:sp>
      <p:sp>
        <p:nvSpPr>
          <p:cNvPr id="16" name="ZoneTexte 12">
            <a:extLst>
              <a:ext uri="{FF2B5EF4-FFF2-40B4-BE49-F238E27FC236}">
                <a16:creationId xmlns:a16="http://schemas.microsoft.com/office/drawing/2014/main" id="{EBE277B1-0E4C-4F7C-BE3D-EB33529D430F}"/>
              </a:ext>
            </a:extLst>
          </p:cNvPr>
          <p:cNvSpPr txBox="1"/>
          <p:nvPr/>
        </p:nvSpPr>
        <p:spPr>
          <a:xfrm>
            <a:off x="1530451" y="1828051"/>
            <a:ext cx="1377522" cy="449129"/>
          </a:xfrm>
          <a:prstGeom prst="rect">
            <a:avLst/>
          </a:prstGeom>
          <a:noFill/>
        </p:spPr>
        <p:txBody>
          <a:bodyPr wrap="square" rtlCol="0" anchor="ctr">
            <a:noAutofit/>
          </a:bodyPr>
          <a:lstStyle/>
          <a:p>
            <a:pPr algn="ctr"/>
            <a:r>
              <a:rPr lang="fr-BE" sz="2400" b="1" dirty="0">
                <a:solidFill>
                  <a:schemeClr val="bg1"/>
                </a:solidFill>
              </a:rPr>
              <a:t>t</a:t>
            </a:r>
            <a:r>
              <a:rPr lang="fr-BE" sz="2400" b="1" baseline="-25000" dirty="0">
                <a:solidFill>
                  <a:schemeClr val="bg1"/>
                </a:solidFill>
              </a:rPr>
              <a:t>0</a:t>
            </a:r>
          </a:p>
        </p:txBody>
      </p:sp>
      <p:sp>
        <p:nvSpPr>
          <p:cNvPr id="17" name="Triangle isocèle 13">
            <a:extLst>
              <a:ext uri="{FF2B5EF4-FFF2-40B4-BE49-F238E27FC236}">
                <a16:creationId xmlns:a16="http://schemas.microsoft.com/office/drawing/2014/main" id="{A69A5012-0F53-4A88-87E6-344FED2C8418}"/>
              </a:ext>
            </a:extLst>
          </p:cNvPr>
          <p:cNvSpPr/>
          <p:nvPr/>
        </p:nvSpPr>
        <p:spPr>
          <a:xfrm>
            <a:off x="4819735"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8" name="Triangle isocèle 14">
            <a:extLst>
              <a:ext uri="{FF2B5EF4-FFF2-40B4-BE49-F238E27FC236}">
                <a16:creationId xmlns:a16="http://schemas.microsoft.com/office/drawing/2014/main" id="{709383A0-60EE-46BA-81B8-23F5BEC53BDD}"/>
              </a:ext>
            </a:extLst>
          </p:cNvPr>
          <p:cNvSpPr/>
          <p:nvPr/>
        </p:nvSpPr>
        <p:spPr>
          <a:xfrm>
            <a:off x="4972135"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19" name="Triangle isocèle 15">
            <a:extLst>
              <a:ext uri="{FF2B5EF4-FFF2-40B4-BE49-F238E27FC236}">
                <a16:creationId xmlns:a16="http://schemas.microsoft.com/office/drawing/2014/main" id="{9419E890-9001-47B6-AD55-2753E7D938EB}"/>
              </a:ext>
            </a:extLst>
          </p:cNvPr>
          <p:cNvSpPr/>
          <p:nvPr/>
        </p:nvSpPr>
        <p:spPr>
          <a:xfrm>
            <a:off x="5124535"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20" name="Triangle isocèle 16">
            <a:extLst>
              <a:ext uri="{FF2B5EF4-FFF2-40B4-BE49-F238E27FC236}">
                <a16:creationId xmlns:a16="http://schemas.microsoft.com/office/drawing/2014/main" id="{5C370F4D-D328-4D2D-9762-E0FA955D659B}"/>
              </a:ext>
            </a:extLst>
          </p:cNvPr>
          <p:cNvSpPr/>
          <p:nvPr/>
        </p:nvSpPr>
        <p:spPr>
          <a:xfrm>
            <a:off x="5276935"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21" name="Triangle isocèle 17">
            <a:extLst>
              <a:ext uri="{FF2B5EF4-FFF2-40B4-BE49-F238E27FC236}">
                <a16:creationId xmlns:a16="http://schemas.microsoft.com/office/drawing/2014/main" id="{1CBA6BDD-1C74-40BB-A7F5-8F75AAF1FA36}"/>
              </a:ext>
            </a:extLst>
          </p:cNvPr>
          <p:cNvSpPr/>
          <p:nvPr/>
        </p:nvSpPr>
        <p:spPr>
          <a:xfrm>
            <a:off x="5429335"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22" name="Triangle isocèle 18">
            <a:extLst>
              <a:ext uri="{FF2B5EF4-FFF2-40B4-BE49-F238E27FC236}">
                <a16:creationId xmlns:a16="http://schemas.microsoft.com/office/drawing/2014/main" id="{59496141-0A84-4B62-AE07-3F9FC95737CB}"/>
              </a:ext>
            </a:extLst>
          </p:cNvPr>
          <p:cNvSpPr/>
          <p:nvPr/>
        </p:nvSpPr>
        <p:spPr>
          <a:xfrm>
            <a:off x="5581735"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23" name="Triangle isocèle 19">
            <a:extLst>
              <a:ext uri="{FF2B5EF4-FFF2-40B4-BE49-F238E27FC236}">
                <a16:creationId xmlns:a16="http://schemas.microsoft.com/office/drawing/2014/main" id="{5B76DFA6-E71B-4333-A1B6-2FAE0723C33E}"/>
              </a:ext>
            </a:extLst>
          </p:cNvPr>
          <p:cNvSpPr/>
          <p:nvPr/>
        </p:nvSpPr>
        <p:spPr>
          <a:xfrm>
            <a:off x="5734135"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sp>
        <p:nvSpPr>
          <p:cNvPr id="24" name="Triangle isocèle 20">
            <a:extLst>
              <a:ext uri="{FF2B5EF4-FFF2-40B4-BE49-F238E27FC236}">
                <a16:creationId xmlns:a16="http://schemas.microsoft.com/office/drawing/2014/main" id="{2E9E7CF9-5E28-4D62-B8F9-64EB9B46BDEC}"/>
              </a:ext>
            </a:extLst>
          </p:cNvPr>
          <p:cNvSpPr/>
          <p:nvPr/>
        </p:nvSpPr>
        <p:spPr>
          <a:xfrm>
            <a:off x="5886535" y="1673976"/>
            <a:ext cx="173620" cy="182703"/>
          </a:xfrm>
          <a:prstGeom prst="triangle">
            <a:avLst/>
          </a:prstGeom>
          <a:solidFill>
            <a:schemeClr val="accent6"/>
          </a:solidFill>
          <a:ln w="6350">
            <a:noFill/>
          </a:ln>
          <a:effectLst/>
        </p:spPr>
        <p:style>
          <a:lnRef idx="0">
            <a:schemeClr val="dk1"/>
          </a:lnRef>
          <a:fillRef idx="3">
            <a:schemeClr val="dk1"/>
          </a:fillRef>
          <a:effectRef idx="3">
            <a:schemeClr val="dk1"/>
          </a:effectRef>
          <a:fontRef idx="minor">
            <a:schemeClr val="lt1"/>
          </a:fontRef>
        </p:style>
        <p:txBody>
          <a:bodyPr rtlCol="0" anchor="ctr"/>
          <a:lstStyle/>
          <a:p>
            <a:pPr marL="804863" algn="ctr"/>
            <a:endParaRPr lang="fr-BE" sz="3400">
              <a:solidFill>
                <a:schemeClr val="bg1"/>
              </a:solidFill>
              <a:latin typeface="Encode Sans" panose="020B0604020202020204" charset="0"/>
            </a:endParaRPr>
          </a:p>
        </p:txBody>
      </p:sp>
      <p:pic>
        <p:nvPicPr>
          <p:cNvPr id="25" name="Picture 24" descr="Shape, circle&#10;&#10;Description automatically generated">
            <a:extLst>
              <a:ext uri="{FF2B5EF4-FFF2-40B4-BE49-F238E27FC236}">
                <a16:creationId xmlns:a16="http://schemas.microsoft.com/office/drawing/2014/main" id="{AEF7803C-783E-4A65-9F81-8C7170662904}"/>
              </a:ext>
            </a:extLst>
          </p:cNvPr>
          <p:cNvPicPr>
            <a:picLocks noChangeAspect="1"/>
          </p:cNvPicPr>
          <p:nvPr/>
        </p:nvPicPr>
        <p:blipFill>
          <a:blip r:embed="rId3">
            <a:duotone>
              <a:schemeClr val="accent4">
                <a:shade val="45000"/>
                <a:satMod val="135000"/>
              </a:schemeClr>
              <a:prstClr val="white"/>
            </a:duotone>
          </a:blip>
          <a:stretch>
            <a:fillRect/>
          </a:stretch>
        </p:blipFill>
        <p:spPr>
          <a:xfrm>
            <a:off x="4482978" y="793216"/>
            <a:ext cx="2544753" cy="2549946"/>
          </a:xfrm>
          <a:prstGeom prst="rect">
            <a:avLst/>
          </a:prstGeom>
        </p:spPr>
      </p:pic>
      <p:sp>
        <p:nvSpPr>
          <p:cNvPr id="26" name="Rectangle 25">
            <a:extLst>
              <a:ext uri="{FF2B5EF4-FFF2-40B4-BE49-F238E27FC236}">
                <a16:creationId xmlns:a16="http://schemas.microsoft.com/office/drawing/2014/main" id="{8D5BD2EA-48D1-4C07-85F0-1E2179C4CD6D}"/>
              </a:ext>
            </a:extLst>
          </p:cNvPr>
          <p:cNvSpPr/>
          <p:nvPr/>
        </p:nvSpPr>
        <p:spPr>
          <a:xfrm>
            <a:off x="4788060" y="2701719"/>
            <a:ext cx="2615879" cy="63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3 sources of </a:t>
            </a:r>
            <a:r>
              <a:rPr lang="fr-BE" dirty="0" err="1"/>
              <a:t>deviation</a:t>
            </a:r>
            <a:endParaRPr lang="en-US" dirty="0"/>
          </a:p>
        </p:txBody>
      </p:sp>
      <p:sp>
        <p:nvSpPr>
          <p:cNvPr id="27" name="Rectangle 26">
            <a:extLst>
              <a:ext uri="{FF2B5EF4-FFF2-40B4-BE49-F238E27FC236}">
                <a16:creationId xmlns:a16="http://schemas.microsoft.com/office/drawing/2014/main" id="{4E063123-D8D6-474A-BCC3-FF0CE947FAF5}"/>
              </a:ext>
            </a:extLst>
          </p:cNvPr>
          <p:cNvSpPr/>
          <p:nvPr/>
        </p:nvSpPr>
        <p:spPr>
          <a:xfrm>
            <a:off x="745716" y="3954832"/>
            <a:ext cx="2615879" cy="63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What is "forgotten" in predictive TCO?</a:t>
            </a:r>
          </a:p>
        </p:txBody>
      </p:sp>
      <p:sp>
        <p:nvSpPr>
          <p:cNvPr id="28" name="Rectangle 27">
            <a:extLst>
              <a:ext uri="{FF2B5EF4-FFF2-40B4-BE49-F238E27FC236}">
                <a16:creationId xmlns:a16="http://schemas.microsoft.com/office/drawing/2014/main" id="{0A9BCB0A-88CD-4E68-82E2-ABC7BEFAA3E3}"/>
              </a:ext>
            </a:extLst>
          </p:cNvPr>
          <p:cNvSpPr/>
          <p:nvPr/>
        </p:nvSpPr>
        <p:spPr>
          <a:xfrm>
            <a:off x="4788060" y="3951820"/>
            <a:ext cx="2615879" cy="6384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Events </a:t>
            </a:r>
            <a:r>
              <a:rPr lang="fr-BE" sz="1400" dirty="0" err="1"/>
              <a:t>during</a:t>
            </a:r>
            <a:r>
              <a:rPr lang="fr-BE" sz="1400" dirty="0"/>
              <a:t> the </a:t>
            </a:r>
            <a:r>
              <a:rPr lang="fr-BE" sz="1400" dirty="0" err="1"/>
              <a:t>contract</a:t>
            </a:r>
            <a:endParaRPr lang="en-US" sz="1400" dirty="0"/>
          </a:p>
        </p:txBody>
      </p:sp>
      <p:sp>
        <p:nvSpPr>
          <p:cNvPr id="29" name="Rectangle 28">
            <a:extLst>
              <a:ext uri="{FF2B5EF4-FFF2-40B4-BE49-F238E27FC236}">
                <a16:creationId xmlns:a16="http://schemas.microsoft.com/office/drawing/2014/main" id="{24F9711D-7C10-4803-B94B-D4E52EE54DF0}"/>
              </a:ext>
            </a:extLst>
          </p:cNvPr>
          <p:cNvSpPr/>
          <p:nvPr/>
        </p:nvSpPr>
        <p:spPr>
          <a:xfrm>
            <a:off x="8830404" y="3951820"/>
            <a:ext cx="2615879" cy="638472"/>
          </a:xfrm>
          <a:prstGeom prst="rect">
            <a:avLst/>
          </a:prstGeom>
          <a:solidFill>
            <a:srgbClr val="ECA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Driver </a:t>
            </a:r>
            <a:r>
              <a:rPr lang="fr-BE" sz="1400" dirty="0" err="1"/>
              <a:t>behaviour</a:t>
            </a:r>
            <a:endParaRPr lang="en-US" sz="1400" dirty="0"/>
          </a:p>
        </p:txBody>
      </p:sp>
      <p:cxnSp>
        <p:nvCxnSpPr>
          <p:cNvPr id="31" name="Connector: Elbow 30">
            <a:extLst>
              <a:ext uri="{FF2B5EF4-FFF2-40B4-BE49-F238E27FC236}">
                <a16:creationId xmlns:a16="http://schemas.microsoft.com/office/drawing/2014/main" id="{C658FA4A-E7E4-4A2F-80D3-86C2F348D44F}"/>
              </a:ext>
            </a:extLst>
          </p:cNvPr>
          <p:cNvCxnSpPr>
            <a:stCxn id="26" idx="2"/>
            <a:endCxn id="27" idx="0"/>
          </p:cNvCxnSpPr>
          <p:nvPr/>
        </p:nvCxnSpPr>
        <p:spPr>
          <a:xfrm rot="5400000">
            <a:off x="3767508" y="1626339"/>
            <a:ext cx="614641" cy="4042344"/>
          </a:xfrm>
          <a:prstGeom prst="bentConnector3">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CEDDB1FC-A153-4547-B8C8-DB79E11D2C6F}"/>
              </a:ext>
            </a:extLst>
          </p:cNvPr>
          <p:cNvCxnSpPr>
            <a:cxnSpLocks/>
            <a:stCxn id="26" idx="2"/>
            <a:endCxn id="29" idx="0"/>
          </p:cNvCxnSpPr>
          <p:nvPr/>
        </p:nvCxnSpPr>
        <p:spPr>
          <a:xfrm rot="16200000" flipH="1">
            <a:off x="7811358" y="1624833"/>
            <a:ext cx="611629" cy="4042344"/>
          </a:xfrm>
          <a:prstGeom prst="bentConnector3">
            <a:avLst>
              <a:gd name="adj1" fmla="val 50000"/>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AE01011-E767-4606-A149-8DADB7FC0944}"/>
              </a:ext>
            </a:extLst>
          </p:cNvPr>
          <p:cNvCxnSpPr>
            <a:stCxn id="26" idx="2"/>
            <a:endCxn id="28" idx="0"/>
          </p:cNvCxnSpPr>
          <p:nvPr/>
        </p:nvCxnSpPr>
        <p:spPr>
          <a:xfrm>
            <a:off x="6096000" y="3340191"/>
            <a:ext cx="0" cy="611629"/>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D517434-ADE8-481F-AA7A-6D1A7D036FBB}"/>
              </a:ext>
            </a:extLst>
          </p:cNvPr>
          <p:cNvSpPr/>
          <p:nvPr/>
        </p:nvSpPr>
        <p:spPr>
          <a:xfrm>
            <a:off x="745716" y="4815068"/>
            <a:ext cx="2615879" cy="1612821"/>
          </a:xfrm>
          <a:prstGeom prst="rect">
            <a:avLst/>
          </a:prstGeom>
          <a:no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4236C04-B9F0-49CC-ACFC-FB9D273B3F12}"/>
              </a:ext>
            </a:extLst>
          </p:cNvPr>
          <p:cNvSpPr txBox="1"/>
          <p:nvPr/>
        </p:nvSpPr>
        <p:spPr>
          <a:xfrm>
            <a:off x="796103" y="4905548"/>
            <a:ext cx="2427388" cy="1200329"/>
          </a:xfrm>
          <a:prstGeom prst="rect">
            <a:avLst/>
          </a:prstGeom>
          <a:noFill/>
        </p:spPr>
        <p:txBody>
          <a:bodyPr wrap="square" rtlCol="0">
            <a:spAutoFit/>
          </a:bodyPr>
          <a:lstStyle/>
          <a:p>
            <a:r>
              <a:rPr lang="en-US" sz="1200" dirty="0"/>
              <a:t>Some services </a:t>
            </a:r>
          </a:p>
          <a:p>
            <a:r>
              <a:rPr lang="en-US" sz="1200" dirty="0"/>
              <a:t>(Insurance, </a:t>
            </a:r>
            <a:r>
              <a:rPr lang="en-US" sz="1200" dirty="0" err="1"/>
              <a:t>tyres</a:t>
            </a:r>
            <a:r>
              <a:rPr lang="en-US" sz="1200" dirty="0"/>
              <a:t>...) </a:t>
            </a:r>
          </a:p>
          <a:p>
            <a:r>
              <a:rPr lang="en-US" sz="1200" dirty="0"/>
              <a:t>Certain taxes [E.g. France: CIT on TR not considered]</a:t>
            </a:r>
          </a:p>
          <a:p>
            <a:endParaRPr lang="en-US" sz="1200" dirty="0"/>
          </a:p>
          <a:p>
            <a:r>
              <a:rPr lang="en-US" sz="1200" dirty="0"/>
              <a:t>LEV: national and local aids</a:t>
            </a:r>
            <a:endParaRPr lang="fr-BE" sz="1200" dirty="0"/>
          </a:p>
        </p:txBody>
      </p:sp>
      <p:sp>
        <p:nvSpPr>
          <p:cNvPr id="39" name="Rectangle 38">
            <a:extLst>
              <a:ext uri="{FF2B5EF4-FFF2-40B4-BE49-F238E27FC236}">
                <a16:creationId xmlns:a16="http://schemas.microsoft.com/office/drawing/2014/main" id="{F0C23665-7DC5-4814-8FF2-428DAC813625}"/>
              </a:ext>
            </a:extLst>
          </p:cNvPr>
          <p:cNvSpPr/>
          <p:nvPr/>
        </p:nvSpPr>
        <p:spPr>
          <a:xfrm>
            <a:off x="4788060" y="4815068"/>
            <a:ext cx="2615879" cy="161282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F7D1951-5311-44A9-8179-2F5D286A4B46}"/>
              </a:ext>
            </a:extLst>
          </p:cNvPr>
          <p:cNvSpPr txBox="1"/>
          <p:nvPr/>
        </p:nvSpPr>
        <p:spPr>
          <a:xfrm>
            <a:off x="4901029" y="4905548"/>
            <a:ext cx="2408654" cy="1200329"/>
          </a:xfrm>
          <a:prstGeom prst="rect">
            <a:avLst/>
          </a:prstGeom>
          <a:noFill/>
        </p:spPr>
        <p:txBody>
          <a:bodyPr wrap="square" rtlCol="0">
            <a:spAutoFit/>
          </a:bodyPr>
          <a:lstStyle/>
          <a:p>
            <a:r>
              <a:rPr lang="en-US" sz="1200" dirty="0"/>
              <a:t>Changes in legislation</a:t>
            </a:r>
          </a:p>
          <a:p>
            <a:r>
              <a:rPr lang="en-US" sz="1200" dirty="0"/>
              <a:t>Changes in energy prices</a:t>
            </a:r>
          </a:p>
          <a:p>
            <a:endParaRPr lang="en-US" sz="1200" dirty="0"/>
          </a:p>
          <a:p>
            <a:endParaRPr lang="en-US" sz="1200" dirty="0"/>
          </a:p>
          <a:p>
            <a:r>
              <a:rPr lang="en-US" sz="1200" dirty="0"/>
              <a:t>Structural development of teleworking</a:t>
            </a:r>
            <a:endParaRPr lang="fr-BE" sz="1200" dirty="0"/>
          </a:p>
        </p:txBody>
      </p:sp>
      <p:sp>
        <p:nvSpPr>
          <p:cNvPr id="41" name="Rectangle 40">
            <a:extLst>
              <a:ext uri="{FF2B5EF4-FFF2-40B4-BE49-F238E27FC236}">
                <a16:creationId xmlns:a16="http://schemas.microsoft.com/office/drawing/2014/main" id="{02A512DC-E6ED-4FCE-87D8-C87BFF4505BD}"/>
              </a:ext>
            </a:extLst>
          </p:cNvPr>
          <p:cNvSpPr/>
          <p:nvPr/>
        </p:nvSpPr>
        <p:spPr>
          <a:xfrm>
            <a:off x="8830403" y="4815068"/>
            <a:ext cx="2615879" cy="161282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9A32B36-D6AF-48D7-871C-BFD2BA9E550B}"/>
              </a:ext>
            </a:extLst>
          </p:cNvPr>
          <p:cNvSpPr txBox="1"/>
          <p:nvPr/>
        </p:nvSpPr>
        <p:spPr>
          <a:xfrm>
            <a:off x="8921371" y="4845294"/>
            <a:ext cx="2527290" cy="1569660"/>
          </a:xfrm>
          <a:prstGeom prst="rect">
            <a:avLst/>
          </a:prstGeom>
          <a:noFill/>
        </p:spPr>
        <p:txBody>
          <a:bodyPr wrap="square" rtlCol="0">
            <a:spAutoFit/>
          </a:bodyPr>
          <a:lstStyle/>
          <a:p>
            <a:r>
              <a:rPr lang="fr-BE" sz="1200" dirty="0"/>
              <a:t>Driving style</a:t>
            </a:r>
          </a:p>
          <a:p>
            <a:r>
              <a:rPr lang="fr-BE" sz="1200" dirty="0">
                <a:sym typeface="Wingdings" panose="05000000000000000000" pitchFamily="2" charset="2"/>
              </a:rPr>
              <a:t> impact on fuel </a:t>
            </a:r>
            <a:r>
              <a:rPr lang="fr-BE" sz="1200" dirty="0" err="1">
                <a:sym typeface="Wingdings" panose="05000000000000000000" pitchFamily="2" charset="2"/>
              </a:rPr>
              <a:t>consumption</a:t>
            </a:r>
            <a:endParaRPr lang="fr-BE" sz="1200" dirty="0">
              <a:sym typeface="Wingdings" panose="05000000000000000000" pitchFamily="2" charset="2"/>
            </a:endParaRPr>
          </a:p>
          <a:p>
            <a:pPr marL="171450" indent="-171450">
              <a:buFont typeface="Wingdings" panose="05000000000000000000" pitchFamily="2" charset="2"/>
              <a:buChar char="à"/>
            </a:pPr>
            <a:r>
              <a:rPr lang="fr-BE" sz="1200" dirty="0" err="1">
                <a:sym typeface="Wingdings" panose="05000000000000000000" pitchFamily="2" charset="2"/>
              </a:rPr>
              <a:t>tyre</a:t>
            </a:r>
            <a:r>
              <a:rPr lang="fr-BE" sz="1200" dirty="0">
                <a:sym typeface="Wingdings" panose="05000000000000000000" pitchFamily="2" charset="2"/>
              </a:rPr>
              <a:t> wear</a:t>
            </a:r>
          </a:p>
          <a:p>
            <a:r>
              <a:rPr lang="en-US" sz="1200" dirty="0">
                <a:sym typeface="Wingdings" panose="05000000000000000000" pitchFamily="2" charset="2"/>
              </a:rPr>
              <a:t>Fines</a:t>
            </a:r>
          </a:p>
          <a:p>
            <a:r>
              <a:rPr lang="en-US" sz="1200" dirty="0">
                <a:sym typeface="Wingdings" panose="05000000000000000000" pitchFamily="2" charset="2"/>
              </a:rPr>
              <a:t>Accident deductible</a:t>
            </a:r>
          </a:p>
          <a:p>
            <a:r>
              <a:rPr lang="en-US" sz="1200" dirty="0">
                <a:sym typeface="Wingdings" panose="05000000000000000000" pitchFamily="2" charset="2"/>
              </a:rPr>
              <a:t>Difference actual km vs. contract km</a:t>
            </a:r>
          </a:p>
          <a:p>
            <a:r>
              <a:rPr lang="en-US" sz="1200" dirty="0">
                <a:sym typeface="Wingdings" panose="05000000000000000000" pitchFamily="2" charset="2"/>
              </a:rPr>
              <a:t>End of contract costs in </a:t>
            </a:r>
            <a:r>
              <a:rPr lang="fr-BE" sz="1200" dirty="0">
                <a:sym typeface="Wingdings" panose="05000000000000000000" pitchFamily="2" charset="2"/>
              </a:rPr>
              <a:t>OL</a:t>
            </a:r>
          </a:p>
        </p:txBody>
      </p:sp>
    </p:spTree>
    <p:extLst>
      <p:ext uri="{BB962C8B-B14F-4D97-AF65-F5344CB8AC3E}">
        <p14:creationId xmlns:p14="http://schemas.microsoft.com/office/powerpoint/2010/main" val="29221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7" grpId="0" animBg="1"/>
      <p:bldP spid="38" grpId="0"/>
      <p:bldP spid="39" grpId="0" animBg="1"/>
      <p:bldP spid="40" grpId="0"/>
      <p:bldP spid="41"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420A3DEA-02F9-4DCC-B1A5-40EC4CDA118E}"/>
              </a:ext>
            </a:extLst>
          </p:cNvPr>
          <p:cNvSpPr>
            <a:spLocks noGrp="1"/>
          </p:cNvSpPr>
          <p:nvPr>
            <p:ph type="body" idx="1"/>
          </p:nvPr>
        </p:nvSpPr>
        <p:spPr>
          <a:xfrm>
            <a:off x="1" y="162463"/>
            <a:ext cx="9683261" cy="335964"/>
          </a:xfrm>
        </p:spPr>
        <p:txBody>
          <a:bodyPr/>
          <a:lstStyle/>
          <a:p>
            <a:r>
              <a:rPr lang="en-US" dirty="0" err="1"/>
              <a:t>WhICH</a:t>
            </a:r>
            <a:r>
              <a:rPr lang="en-US" dirty="0"/>
              <a:t> TCO to use to control your total FLEET cost</a:t>
            </a:r>
            <a:endParaRPr lang="fr-BE" dirty="0"/>
          </a:p>
        </p:txBody>
      </p:sp>
      <p:sp>
        <p:nvSpPr>
          <p:cNvPr id="27" name="Text Placeholder 26">
            <a:extLst>
              <a:ext uri="{FF2B5EF4-FFF2-40B4-BE49-F238E27FC236}">
                <a16:creationId xmlns:a16="http://schemas.microsoft.com/office/drawing/2014/main" id="{7AEFD60C-6882-4769-9071-4D04557D3D03}"/>
              </a:ext>
            </a:extLst>
          </p:cNvPr>
          <p:cNvSpPr>
            <a:spLocks noGrp="1"/>
          </p:cNvSpPr>
          <p:nvPr>
            <p:ph type="body" sz="quarter" idx="19"/>
          </p:nvPr>
        </p:nvSpPr>
        <p:spPr>
          <a:xfrm>
            <a:off x="1" y="162463"/>
            <a:ext cx="745715" cy="334800"/>
          </a:xfrm>
        </p:spPr>
        <p:txBody>
          <a:bodyPr/>
          <a:lstStyle/>
          <a:p>
            <a:pPr algn="ctr"/>
            <a:r>
              <a:rPr lang="fr-BE"/>
              <a:t>02</a:t>
            </a:r>
            <a:endParaRPr lang="en-US"/>
          </a:p>
        </p:txBody>
      </p:sp>
      <p:sp>
        <p:nvSpPr>
          <p:cNvPr id="5" name="Slide Number Placeholder 4">
            <a:extLst>
              <a:ext uri="{FF2B5EF4-FFF2-40B4-BE49-F238E27FC236}">
                <a16:creationId xmlns:a16="http://schemas.microsoft.com/office/drawing/2014/main" id="{4B53914C-F49D-4A2C-948E-278E4360E6B6}"/>
              </a:ext>
            </a:extLst>
          </p:cNvPr>
          <p:cNvSpPr>
            <a:spLocks noGrp="1"/>
          </p:cNvSpPr>
          <p:nvPr>
            <p:ph type="sldNum" sz="quarter" idx="17"/>
          </p:nvPr>
        </p:nvSpPr>
        <p:spPr/>
        <p:txBody>
          <a:bodyPr/>
          <a:lstStyle/>
          <a:p>
            <a:fld id="{975A587B-5814-4D9B-9598-FE9CB954CB01}" type="slidenum">
              <a:rPr lang="en-US" noProof="0" smtClean="0"/>
              <a:pPr/>
              <a:t>24</a:t>
            </a:fld>
            <a:endParaRPr lang="en-US" b="0" noProof="0"/>
          </a:p>
        </p:txBody>
      </p:sp>
      <p:sp>
        <p:nvSpPr>
          <p:cNvPr id="26" name="Text Placeholder 25">
            <a:extLst>
              <a:ext uri="{FF2B5EF4-FFF2-40B4-BE49-F238E27FC236}">
                <a16:creationId xmlns:a16="http://schemas.microsoft.com/office/drawing/2014/main" id="{FEED86DA-AC88-4B12-A03D-68D972EBEE01}"/>
              </a:ext>
            </a:extLst>
          </p:cNvPr>
          <p:cNvSpPr>
            <a:spLocks noGrp="1"/>
          </p:cNvSpPr>
          <p:nvPr>
            <p:ph type="body" sz="quarter" idx="18"/>
          </p:nvPr>
        </p:nvSpPr>
        <p:spPr>
          <a:xfrm rot="5400000">
            <a:off x="5105423" y="3525796"/>
            <a:ext cx="1500865" cy="286749"/>
          </a:xfrm>
        </p:spPr>
        <p:txBody>
          <a:bodyPr/>
          <a:lstStyle/>
          <a:p>
            <a:endParaRPr lang="en-US"/>
          </a:p>
        </p:txBody>
      </p:sp>
      <p:sp>
        <p:nvSpPr>
          <p:cNvPr id="19" name="Title 5">
            <a:extLst>
              <a:ext uri="{FF2B5EF4-FFF2-40B4-BE49-F238E27FC236}">
                <a16:creationId xmlns:a16="http://schemas.microsoft.com/office/drawing/2014/main" id="{34FCE999-A5E4-4624-B6A8-0149F624020C}"/>
              </a:ext>
            </a:extLst>
          </p:cNvPr>
          <p:cNvSpPr txBox="1">
            <a:spLocks/>
          </p:cNvSpPr>
          <p:nvPr/>
        </p:nvSpPr>
        <p:spPr>
          <a:xfrm>
            <a:off x="1182708" y="1024709"/>
            <a:ext cx="10800000" cy="335964"/>
          </a:xfrm>
          <a:prstGeom prst="rect">
            <a:avLst/>
          </a:prstGeom>
        </p:spPr>
        <p:txBody>
          <a:bodyPr/>
          <a:lst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a:lstStyle>
          <a:p>
            <a:pPr algn="r"/>
            <a:r>
              <a:rPr lang="en-US" sz="1400" dirty="0"/>
              <a:t>The different types of customer TCO - Summary</a:t>
            </a:r>
          </a:p>
        </p:txBody>
      </p:sp>
      <p:pic>
        <p:nvPicPr>
          <p:cNvPr id="21" name="Picture 20">
            <a:extLst>
              <a:ext uri="{FF2B5EF4-FFF2-40B4-BE49-F238E27FC236}">
                <a16:creationId xmlns:a16="http://schemas.microsoft.com/office/drawing/2014/main" id="{0DFEE346-58B8-4A88-A471-C751EEDAD484}"/>
              </a:ext>
            </a:extLst>
          </p:cNvPr>
          <p:cNvPicPr>
            <a:picLocks noChangeAspect="1"/>
          </p:cNvPicPr>
          <p:nvPr/>
        </p:nvPicPr>
        <p:blipFill>
          <a:blip r:embed="rId3"/>
          <a:stretch>
            <a:fillRect/>
          </a:stretch>
        </p:blipFill>
        <p:spPr>
          <a:xfrm>
            <a:off x="6410325" y="1710624"/>
            <a:ext cx="5781675" cy="4429125"/>
          </a:xfrm>
          <a:prstGeom prst="rect">
            <a:avLst/>
          </a:prstGeom>
        </p:spPr>
      </p:pic>
      <p:sp>
        <p:nvSpPr>
          <p:cNvPr id="28" name="Rectangle 27">
            <a:extLst>
              <a:ext uri="{FF2B5EF4-FFF2-40B4-BE49-F238E27FC236}">
                <a16:creationId xmlns:a16="http://schemas.microsoft.com/office/drawing/2014/main" id="{7ABB6FE6-1F11-4C74-B93D-209AC8E5BEF4}"/>
              </a:ext>
            </a:extLst>
          </p:cNvPr>
          <p:cNvSpPr/>
          <p:nvPr/>
        </p:nvSpPr>
        <p:spPr>
          <a:xfrm>
            <a:off x="300942" y="1710624"/>
            <a:ext cx="5220182" cy="4429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2169263-991F-4E0F-993B-16750FCE64CD}"/>
              </a:ext>
            </a:extLst>
          </p:cNvPr>
          <p:cNvSpPr txBox="1"/>
          <p:nvPr/>
        </p:nvSpPr>
        <p:spPr>
          <a:xfrm>
            <a:off x="487680" y="1841135"/>
            <a:ext cx="4813706"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mj-lt"/>
              </a:rPr>
              <a:t>Being more expensive in price/rent does not necessarily mean being more expensive in TCO.</a:t>
            </a:r>
            <a:r>
              <a:rPr lang="fr-BE" sz="1600" dirty="0">
                <a:solidFill>
                  <a:schemeClr val="bg1"/>
                </a:solidFill>
                <a:latin typeface="+mj-lt"/>
              </a:rPr>
              <a:t> </a:t>
            </a:r>
          </a:p>
          <a:p>
            <a:pPr marL="720725" lvl="1" indent="-263525"/>
            <a:r>
              <a:rPr lang="fr-BE" sz="1600" dirty="0">
                <a:solidFill>
                  <a:schemeClr val="bg1"/>
                </a:solidFill>
                <a:latin typeface="+mj-lt"/>
                <a:sym typeface="Wingdings" panose="05000000000000000000" pitchFamily="2" charset="2"/>
              </a:rPr>
              <a:t> </a:t>
            </a:r>
            <a:r>
              <a:rPr lang="en-US" sz="1600" dirty="0">
                <a:solidFill>
                  <a:schemeClr val="bg1"/>
                </a:solidFill>
                <a:latin typeface="+mj-lt"/>
                <a:sym typeface="Wingdings" panose="05000000000000000000" pitchFamily="2" charset="2"/>
              </a:rPr>
              <a:t>Business opportunity to sell LEVs and increase your margins.</a:t>
            </a:r>
            <a:endParaRPr lang="fr-BE" sz="1600" dirty="0">
              <a:solidFill>
                <a:schemeClr val="bg1"/>
              </a:solidFill>
              <a:latin typeface="+mj-lt"/>
            </a:endParaRPr>
          </a:p>
          <a:p>
            <a:pPr marL="285750" indent="-285750">
              <a:buFont typeface="Arial" panose="020B0604020202020204" pitchFamily="34" charset="0"/>
              <a:buChar char="•"/>
            </a:pPr>
            <a:endParaRPr lang="fr-BE" sz="1600" dirty="0">
              <a:solidFill>
                <a:schemeClr val="bg1"/>
              </a:solidFill>
              <a:latin typeface="+mj-lt"/>
            </a:endParaRPr>
          </a:p>
          <a:p>
            <a:pPr marL="285750" indent="-285750">
              <a:buFont typeface="Arial" panose="020B0604020202020204" pitchFamily="34" charset="0"/>
              <a:buChar char="•"/>
            </a:pPr>
            <a:r>
              <a:rPr lang="en-US" sz="1600" dirty="0">
                <a:solidFill>
                  <a:schemeClr val="bg1"/>
                </a:solidFill>
                <a:latin typeface="+mj-lt"/>
              </a:rPr>
              <a:t>To make good decisions on acquisition, you should base yourself on the most complete and realistic possible TCO. Price and rent are incomplete indicators of total cost of ownership.</a:t>
            </a:r>
            <a:endParaRPr lang="fr-BE" sz="1600" dirty="0">
              <a:solidFill>
                <a:schemeClr val="bg1"/>
              </a:solidFill>
              <a:latin typeface="+mj-lt"/>
            </a:endParaRPr>
          </a:p>
          <a:p>
            <a:pPr marL="285750" indent="-285750">
              <a:buFont typeface="Arial" panose="020B0604020202020204" pitchFamily="34" charset="0"/>
              <a:buChar char="•"/>
            </a:pPr>
            <a:endParaRPr lang="fr-BE" sz="1600" dirty="0">
              <a:solidFill>
                <a:schemeClr val="bg1"/>
              </a:solidFill>
              <a:latin typeface="+mj-lt"/>
            </a:endParaRPr>
          </a:p>
          <a:p>
            <a:pPr marL="285750" indent="-285750">
              <a:buFont typeface="Arial" panose="020B0604020202020204" pitchFamily="34" charset="0"/>
              <a:buChar char="•"/>
            </a:pPr>
            <a:r>
              <a:rPr lang="en-US" sz="1600" dirty="0">
                <a:solidFill>
                  <a:schemeClr val="bg1"/>
                </a:solidFill>
                <a:latin typeface="+mj-lt"/>
              </a:rPr>
              <a:t>Make a distinction between Predictive TCO and Actual TCO. You have an advisory role to play in helping the customer control their costs during the contract.</a:t>
            </a:r>
            <a:endParaRPr lang="fr-BE" sz="1600" dirty="0">
              <a:solidFill>
                <a:schemeClr val="bg1"/>
              </a:solidFill>
              <a:latin typeface="+mj-lt"/>
            </a:endParaRPr>
          </a:p>
        </p:txBody>
      </p:sp>
      <p:pic>
        <p:nvPicPr>
          <p:cNvPr id="10" name="Picture 2" descr="Stellantis dévoile un florilège de slogans pour ses marques">
            <a:extLst>
              <a:ext uri="{FF2B5EF4-FFF2-40B4-BE49-F238E27FC236}">
                <a16:creationId xmlns:a16="http://schemas.microsoft.com/office/drawing/2014/main" id="{6088750C-0EDD-8631-929D-172FAD610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9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animEffect transition="in" filter="fade">
                                      <p:cBhvr>
                                        <p:cTn id="7" dur="500"/>
                                        <p:tgtEl>
                                          <p:spTgt spid="2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5" end="5"/>
                                            </p:txEl>
                                          </p:spTgt>
                                        </p:tgtEl>
                                        <p:attrNameLst>
                                          <p:attrName>style.visibility</p:attrName>
                                        </p:attrNameLst>
                                      </p:cBhvr>
                                      <p:to>
                                        <p:strVal val="visible"/>
                                      </p:to>
                                    </p:set>
                                    <p:animEffect transition="in" filter="fade">
                                      <p:cBhvr>
                                        <p:cTn id="12"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CD63-DE02-48B2-9DB0-EC6F64BFF4EC}"/>
              </a:ext>
            </a:extLst>
          </p:cNvPr>
          <p:cNvSpPr>
            <a:spLocks noGrp="1"/>
          </p:cNvSpPr>
          <p:nvPr>
            <p:ph type="title"/>
          </p:nvPr>
        </p:nvSpPr>
        <p:spPr/>
        <p:txBody>
          <a:bodyPr/>
          <a:lstStyle/>
          <a:p>
            <a:pPr marL="1343025" indent="-1343025"/>
            <a:r>
              <a:rPr lang="en-US" noProof="0" dirty="0"/>
              <a:t>03</a:t>
            </a:r>
            <a:r>
              <a:rPr lang="fr-FR" dirty="0"/>
              <a:t> | </a:t>
            </a:r>
            <a:r>
              <a:rPr lang="en-US" dirty="0"/>
              <a:t>TCO use by B2B customers</a:t>
            </a:r>
          </a:p>
        </p:txBody>
      </p:sp>
      <p:sp>
        <p:nvSpPr>
          <p:cNvPr id="3" name="Text Placeholder 2">
            <a:extLst>
              <a:ext uri="{FF2B5EF4-FFF2-40B4-BE49-F238E27FC236}">
                <a16:creationId xmlns:a16="http://schemas.microsoft.com/office/drawing/2014/main" id="{169FE6A3-2521-46B1-B298-D57CFBC0DFC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9022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8887AC-ECCC-4180-81D6-BE20F6A062C5}"/>
              </a:ext>
            </a:extLst>
          </p:cNvPr>
          <p:cNvSpPr txBox="1"/>
          <p:nvPr/>
        </p:nvSpPr>
        <p:spPr>
          <a:xfrm>
            <a:off x="7247286" y="2159345"/>
            <a:ext cx="4643021" cy="1384995"/>
          </a:xfrm>
          <a:prstGeom prst="rect">
            <a:avLst/>
          </a:prstGeom>
          <a:noFill/>
        </p:spPr>
        <p:txBody>
          <a:bodyPr wrap="square" rtlCol="0">
            <a:spAutoFit/>
          </a:bodyPr>
          <a:lstStyle/>
          <a:p>
            <a:pPr algn="ctr"/>
            <a:r>
              <a:rPr lang="en-US" sz="2800" dirty="0">
                <a:latin typeface="+mj-lt"/>
              </a:rPr>
              <a:t>Why is TCO important for SME / Key Account customers?</a:t>
            </a:r>
            <a:endParaRPr lang="fr-FR" sz="2800" dirty="0">
              <a:latin typeface="+mj-lt"/>
            </a:endParaRPr>
          </a:p>
        </p:txBody>
      </p:sp>
      <p:pic>
        <p:nvPicPr>
          <p:cNvPr id="6" name="Picture 2">
            <a:extLst>
              <a:ext uri="{FF2B5EF4-FFF2-40B4-BE49-F238E27FC236}">
                <a16:creationId xmlns:a16="http://schemas.microsoft.com/office/drawing/2014/main" id="{FB34AA2E-340D-85C0-5A10-5C87B3DE3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92" y="211888"/>
            <a:ext cx="5794307" cy="633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59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dirty="0"/>
              <a:t>TCO USE by B2B customers</a:t>
            </a:r>
            <a:endParaRPr lang="fr-BE" dirty="0"/>
          </a:p>
        </p:txBody>
      </p:sp>
      <p:sp>
        <p:nvSpPr>
          <p:cNvPr id="5" name="Text Placeholder 4">
            <a:extLst>
              <a:ext uri="{FF2B5EF4-FFF2-40B4-BE49-F238E27FC236}">
                <a16:creationId xmlns:a16="http://schemas.microsoft.com/office/drawing/2014/main" id="{DBEE8AFD-7F8A-4A97-A45F-0F6506B163C1}"/>
              </a:ext>
            </a:extLst>
          </p:cNvPr>
          <p:cNvSpPr>
            <a:spLocks noGrp="1"/>
          </p:cNvSpPr>
          <p:nvPr>
            <p:ph type="body" sz="quarter" idx="19"/>
          </p:nvPr>
        </p:nvSpPr>
        <p:spPr/>
        <p:txBody>
          <a:bodyPr/>
          <a:lstStyle/>
          <a:p>
            <a:pPr algn="ctr"/>
            <a:r>
              <a:rPr lang="fr-BE"/>
              <a:t>03</a:t>
            </a:r>
            <a:endParaRPr lang="en-US"/>
          </a:p>
        </p:txBody>
      </p:sp>
      <p:sp>
        <p:nvSpPr>
          <p:cNvPr id="2" name="Espace réservé du numéro de diapositive 1">
            <a:extLst>
              <a:ext uri="{FF2B5EF4-FFF2-40B4-BE49-F238E27FC236}">
                <a16:creationId xmlns:a16="http://schemas.microsoft.com/office/drawing/2014/main" id="{54D00029-03FD-487F-90B5-4776F26A8419}"/>
              </a:ext>
            </a:extLst>
          </p:cNvPr>
          <p:cNvSpPr>
            <a:spLocks noGrp="1"/>
          </p:cNvSpPr>
          <p:nvPr>
            <p:ph type="sldNum" sz="quarter" idx="17"/>
          </p:nvPr>
        </p:nvSpPr>
        <p:spPr/>
        <p:txBody>
          <a:bodyPr/>
          <a:lstStyle/>
          <a:p>
            <a:fld id="{6604329A-497E-4999-AF33-FDAE6902A437}" type="slidenum">
              <a:rPr lang="en-US" smtClean="0"/>
              <a:pPr/>
              <a:t>27</a:t>
            </a:fld>
            <a:endParaRPr lang="en-US"/>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2338086" y="2361235"/>
            <a:ext cx="5428527" cy="1477328"/>
          </a:xfrm>
          <a:prstGeom prst="rect">
            <a:avLst/>
          </a:prstGeom>
          <a:noFill/>
        </p:spPr>
        <p:txBody>
          <a:bodyPr wrap="square" rtlCol="0">
            <a:spAutoFit/>
          </a:bodyPr>
          <a:lstStyle/>
          <a:p>
            <a:r>
              <a:rPr lang="en-US" dirty="0"/>
              <a:t>Digital business</a:t>
            </a:r>
          </a:p>
          <a:p>
            <a:r>
              <a:rPr lang="en-US" dirty="0"/>
              <a:t>Why is TCO important for SME / Key Account customers?</a:t>
            </a:r>
          </a:p>
          <a:p>
            <a:endParaRPr lang="en-US" dirty="0"/>
          </a:p>
          <a:p>
            <a:r>
              <a:rPr lang="en-US" dirty="0"/>
              <a:t>Share your ideas</a:t>
            </a:r>
          </a:p>
        </p:txBody>
      </p:sp>
    </p:spTree>
    <p:extLst>
      <p:ext uri="{BB962C8B-B14F-4D97-AF65-F5344CB8AC3E}">
        <p14:creationId xmlns:p14="http://schemas.microsoft.com/office/powerpoint/2010/main" val="1979891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633596-A1F4-4EE9-8E9E-A3C4B8D8817A}"/>
              </a:ext>
            </a:extLst>
          </p:cNvPr>
          <p:cNvSpPr>
            <a:spLocks noGrp="1"/>
          </p:cNvSpPr>
          <p:nvPr>
            <p:ph type="body" idx="1"/>
          </p:nvPr>
        </p:nvSpPr>
        <p:spPr/>
        <p:txBody>
          <a:bodyPr/>
          <a:lstStyle/>
          <a:p>
            <a:r>
              <a:rPr lang="en-US" dirty="0"/>
              <a:t>TCO USE by B2B customers</a:t>
            </a:r>
          </a:p>
        </p:txBody>
      </p:sp>
      <p:sp>
        <p:nvSpPr>
          <p:cNvPr id="18" name="Text Placeholder 17">
            <a:extLst>
              <a:ext uri="{FF2B5EF4-FFF2-40B4-BE49-F238E27FC236}">
                <a16:creationId xmlns:a16="http://schemas.microsoft.com/office/drawing/2014/main" id="{01067E5F-6E0F-43D6-B877-3D865FB81887}"/>
              </a:ext>
            </a:extLst>
          </p:cNvPr>
          <p:cNvSpPr>
            <a:spLocks noGrp="1"/>
          </p:cNvSpPr>
          <p:nvPr>
            <p:ph type="body" sz="quarter" idx="19"/>
          </p:nvPr>
        </p:nvSpPr>
        <p:spPr/>
        <p:txBody>
          <a:bodyPr/>
          <a:lstStyle/>
          <a:p>
            <a:pPr algn="ctr"/>
            <a:r>
              <a:rPr lang="fr-BE"/>
              <a:t>03</a:t>
            </a:r>
            <a:endParaRPr lang="en-US"/>
          </a:p>
        </p:txBody>
      </p:sp>
      <p:sp>
        <p:nvSpPr>
          <p:cNvPr id="5" name="Slide Number Placeholder 4">
            <a:extLst>
              <a:ext uri="{FF2B5EF4-FFF2-40B4-BE49-F238E27FC236}">
                <a16:creationId xmlns:a16="http://schemas.microsoft.com/office/drawing/2014/main" id="{A7E564AC-B273-4467-9748-1E12FE94F7FB}"/>
              </a:ext>
            </a:extLst>
          </p:cNvPr>
          <p:cNvSpPr>
            <a:spLocks noGrp="1"/>
          </p:cNvSpPr>
          <p:nvPr>
            <p:ph type="sldNum" sz="quarter" idx="17"/>
          </p:nvPr>
        </p:nvSpPr>
        <p:spPr/>
        <p:txBody>
          <a:bodyPr/>
          <a:lstStyle/>
          <a:p>
            <a:fld id="{975A587B-5814-4D9B-9598-FE9CB954CB01}" type="slidenum">
              <a:rPr lang="en-US" noProof="0" smtClean="0"/>
              <a:pPr/>
              <a:t>28</a:t>
            </a:fld>
            <a:endParaRPr lang="en-US" b="0" noProof="0"/>
          </a:p>
        </p:txBody>
      </p:sp>
      <p:sp>
        <p:nvSpPr>
          <p:cNvPr id="16" name="Title 15">
            <a:extLst>
              <a:ext uri="{FF2B5EF4-FFF2-40B4-BE49-F238E27FC236}">
                <a16:creationId xmlns:a16="http://schemas.microsoft.com/office/drawing/2014/main" id="{1B43A380-E637-43D5-A1ED-2DA135AA6D44}"/>
              </a:ext>
            </a:extLst>
          </p:cNvPr>
          <p:cNvSpPr>
            <a:spLocks noGrp="1"/>
          </p:cNvSpPr>
          <p:nvPr>
            <p:ph type="title"/>
          </p:nvPr>
        </p:nvSpPr>
        <p:spPr/>
        <p:txBody>
          <a:bodyPr/>
          <a:lstStyle/>
          <a:p>
            <a:r>
              <a:rPr lang="en-US" dirty="0"/>
              <a:t>The notion of TCO for SME</a:t>
            </a:r>
            <a:r>
              <a:rPr lang="en-US" sz="1200" dirty="0"/>
              <a:t>s</a:t>
            </a:r>
            <a:r>
              <a:rPr lang="en-US" dirty="0"/>
              <a:t> / KEY accounts</a:t>
            </a:r>
          </a:p>
        </p:txBody>
      </p:sp>
      <p:sp>
        <p:nvSpPr>
          <p:cNvPr id="14" name="Rectangle 13">
            <a:extLst>
              <a:ext uri="{FF2B5EF4-FFF2-40B4-BE49-F238E27FC236}">
                <a16:creationId xmlns:a16="http://schemas.microsoft.com/office/drawing/2014/main" id="{133DC5A6-FE64-4D42-AEBF-E14E69A4A9FD}"/>
              </a:ext>
            </a:extLst>
          </p:cNvPr>
          <p:cNvSpPr/>
          <p:nvPr/>
        </p:nvSpPr>
        <p:spPr>
          <a:xfrm>
            <a:off x="6629430" y="1624376"/>
            <a:ext cx="5414253" cy="41052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3D2246-1E1D-4BF7-9373-DD90B97ED9DD}"/>
              </a:ext>
            </a:extLst>
          </p:cNvPr>
          <p:cNvSpPr txBox="1"/>
          <p:nvPr/>
        </p:nvSpPr>
        <p:spPr>
          <a:xfrm>
            <a:off x="6789298" y="1946366"/>
            <a:ext cx="5094515" cy="2769989"/>
          </a:xfrm>
          <a:prstGeom prst="rect">
            <a:avLst/>
          </a:prstGeom>
          <a:noFill/>
        </p:spPr>
        <p:txBody>
          <a:bodyPr wrap="square" rtlCol="0">
            <a:spAutoFit/>
          </a:bodyPr>
          <a:lstStyle/>
          <a:p>
            <a:r>
              <a:rPr lang="en-US" dirty="0"/>
              <a:t>SME / Key Account customers have been using TCO massively for over 15 years</a:t>
            </a:r>
          </a:p>
          <a:p>
            <a:endParaRPr lang="en-US" dirty="0"/>
          </a:p>
          <a:p>
            <a:r>
              <a:rPr lang="en-US" dirty="0"/>
              <a:t>TCO = 1st filter to enter the Car Policy</a:t>
            </a:r>
            <a:endParaRPr lang="fr-BE" dirty="0"/>
          </a:p>
          <a:p>
            <a:endParaRPr lang="fr-BE" dirty="0"/>
          </a:p>
          <a:p>
            <a:r>
              <a:rPr lang="fr-BE" dirty="0" err="1">
                <a:latin typeface="+mj-lt"/>
              </a:rPr>
              <a:t>Why</a:t>
            </a:r>
            <a:r>
              <a:rPr lang="fr-BE" dirty="0">
                <a:latin typeface="+mj-lt"/>
              </a:rPr>
              <a:t> </a:t>
            </a:r>
            <a:r>
              <a:rPr lang="fr-BE" dirty="0" err="1">
                <a:latin typeface="+mj-lt"/>
              </a:rPr>
              <a:t>is</a:t>
            </a:r>
            <a:r>
              <a:rPr lang="fr-BE" dirty="0">
                <a:latin typeface="+mj-lt"/>
              </a:rPr>
              <a:t> </a:t>
            </a:r>
            <a:r>
              <a:rPr lang="fr-BE" dirty="0" err="1">
                <a:latin typeface="+mj-lt"/>
              </a:rPr>
              <a:t>it</a:t>
            </a:r>
            <a:r>
              <a:rPr lang="fr-BE" dirty="0">
                <a:latin typeface="+mj-lt"/>
              </a:rPr>
              <a:t> important?</a:t>
            </a:r>
          </a:p>
          <a:p>
            <a:endParaRPr lang="fr-BE" dirty="0"/>
          </a:p>
          <a:p>
            <a:pPr marL="285750" indent="-285750">
              <a:buFont typeface="Symbol" panose="05050102010706020507" pitchFamily="18" charset="2"/>
              <a:buChar char="D"/>
            </a:pPr>
            <a:r>
              <a:rPr lang="en-US" sz="1600" dirty="0">
                <a:sym typeface="Symbol" panose="05050102010706020507" pitchFamily="18" charset="2"/>
              </a:rPr>
              <a:t>10 €/m per car x 200 cars x 12 months</a:t>
            </a:r>
            <a:endParaRPr lang="fr-BE" sz="1600" dirty="0">
              <a:sym typeface="Symbol" panose="05050102010706020507" pitchFamily="18" charset="2"/>
            </a:endParaRPr>
          </a:p>
          <a:p>
            <a:endParaRPr lang="fr-BE" sz="1600" dirty="0">
              <a:sym typeface="Symbol" panose="05050102010706020507" pitchFamily="18" charset="2"/>
            </a:endParaRPr>
          </a:p>
          <a:p>
            <a:pPr algn="ctr"/>
            <a:r>
              <a:rPr lang="fr-BE" sz="1600" b="1" dirty="0" err="1">
                <a:sym typeface="Symbol" panose="05050102010706020507" pitchFamily="18" charset="2"/>
              </a:rPr>
              <a:t>Difference</a:t>
            </a:r>
            <a:r>
              <a:rPr lang="fr-BE" sz="1600" b="1" dirty="0">
                <a:sym typeface="Symbol" panose="05050102010706020507" pitchFamily="18" charset="2"/>
              </a:rPr>
              <a:t> of 24,000 € / </a:t>
            </a:r>
            <a:r>
              <a:rPr lang="fr-BE" sz="1600" b="1" dirty="0" err="1">
                <a:sym typeface="Symbol" panose="05050102010706020507" pitchFamily="18" charset="2"/>
              </a:rPr>
              <a:t>year</a:t>
            </a:r>
            <a:endParaRPr lang="en-US" sz="1600" b="1" dirty="0"/>
          </a:p>
        </p:txBody>
      </p:sp>
      <p:pic>
        <p:nvPicPr>
          <p:cNvPr id="9" name="Picture 4" descr="Véhicules d'entreprise - Les flottes publiques et privées accélèrent leur  mue vers l'électrique">
            <a:extLst>
              <a:ext uri="{FF2B5EF4-FFF2-40B4-BE49-F238E27FC236}">
                <a16:creationId xmlns:a16="http://schemas.microsoft.com/office/drawing/2014/main" id="{49080A6E-428D-2CC6-E836-C44D77FEB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79"/>
          <a:stretch/>
        </p:blipFill>
        <p:spPr bwMode="auto">
          <a:xfrm>
            <a:off x="0" y="1624375"/>
            <a:ext cx="6074442" cy="41052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tellantis dévoile un florilège de slogans pour ses marques">
            <a:extLst>
              <a:ext uri="{FF2B5EF4-FFF2-40B4-BE49-F238E27FC236}">
                <a16:creationId xmlns:a16="http://schemas.microsoft.com/office/drawing/2014/main" id="{986D2847-E0FB-1D12-EFB9-8D8BD8E9D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46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6" end="6"/>
                                            </p:txEl>
                                          </p:spTgt>
                                        </p:tgtEl>
                                        <p:attrNameLst>
                                          <p:attrName>style.visibility</p:attrName>
                                        </p:attrNameLst>
                                      </p:cBhvr>
                                      <p:to>
                                        <p:strVal val="visible"/>
                                      </p:to>
                                    </p:set>
                                    <p:animEffect transition="in" filter="fade">
                                      <p:cBhvr>
                                        <p:cTn id="7" dur="500"/>
                                        <p:tgtEl>
                                          <p:spTgt spid="15">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8" end="8"/>
                                            </p:txEl>
                                          </p:spTgt>
                                        </p:tgtEl>
                                        <p:attrNameLst>
                                          <p:attrName>style.visibility</p:attrName>
                                        </p:attrNameLst>
                                      </p:cBhvr>
                                      <p:to>
                                        <p:strVal val="visible"/>
                                      </p:to>
                                    </p:set>
                                    <p:animEffect transition="in" filter="fade">
                                      <p:cBhvr>
                                        <p:cTn id="10"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high angle view of a road&#10;&#10;Description automatically generated with low confidence">
            <a:extLst>
              <a:ext uri="{FF2B5EF4-FFF2-40B4-BE49-F238E27FC236}">
                <a16:creationId xmlns:a16="http://schemas.microsoft.com/office/drawing/2014/main" id="{9A23F855-7095-42C8-A83E-5D04C96D321D}"/>
              </a:ext>
            </a:extLst>
          </p:cNvPr>
          <p:cNvPicPr>
            <a:picLocks noChangeAspect="1"/>
          </p:cNvPicPr>
          <p:nvPr/>
        </p:nvPicPr>
        <p:blipFill rotWithShape="1">
          <a:blip r:embed="rId3"/>
          <a:srcRect l="3031" t="13272" b="14606"/>
          <a:stretch/>
        </p:blipFill>
        <p:spPr>
          <a:xfrm>
            <a:off x="-1" y="812800"/>
            <a:ext cx="12191999" cy="6045200"/>
          </a:xfrm>
          <a:prstGeom prst="rect">
            <a:avLst/>
          </a:prstGeom>
        </p:spPr>
      </p:pic>
      <p:sp>
        <p:nvSpPr>
          <p:cNvPr id="2" name="Text Placeholder 1">
            <a:extLst>
              <a:ext uri="{FF2B5EF4-FFF2-40B4-BE49-F238E27FC236}">
                <a16:creationId xmlns:a16="http://schemas.microsoft.com/office/drawing/2014/main" id="{45D4B3FD-515D-4A5E-9ACB-AC87844ACB54}"/>
              </a:ext>
            </a:extLst>
          </p:cNvPr>
          <p:cNvSpPr>
            <a:spLocks noGrp="1"/>
          </p:cNvSpPr>
          <p:nvPr>
            <p:ph type="body" idx="1"/>
          </p:nvPr>
        </p:nvSpPr>
        <p:spPr/>
        <p:txBody>
          <a:bodyPr/>
          <a:lstStyle/>
          <a:p>
            <a:r>
              <a:rPr lang="en-US" dirty="0"/>
              <a:t>TCO USE by B2B customers</a:t>
            </a:r>
          </a:p>
        </p:txBody>
      </p:sp>
      <p:sp>
        <p:nvSpPr>
          <p:cNvPr id="8" name="Text Placeholder 7">
            <a:extLst>
              <a:ext uri="{FF2B5EF4-FFF2-40B4-BE49-F238E27FC236}">
                <a16:creationId xmlns:a16="http://schemas.microsoft.com/office/drawing/2014/main" id="{DD48B71A-7FA5-4444-8363-A72DCC4FC35A}"/>
              </a:ext>
            </a:extLst>
          </p:cNvPr>
          <p:cNvSpPr>
            <a:spLocks noGrp="1"/>
          </p:cNvSpPr>
          <p:nvPr>
            <p:ph type="body" sz="quarter" idx="19"/>
          </p:nvPr>
        </p:nvSpPr>
        <p:spPr/>
        <p:txBody>
          <a:bodyPr/>
          <a:lstStyle/>
          <a:p>
            <a:pPr algn="ctr"/>
            <a:r>
              <a:rPr lang="fr-BE"/>
              <a:t>03</a:t>
            </a:r>
            <a:endParaRPr lang="en-US"/>
          </a:p>
        </p:txBody>
      </p:sp>
      <p:sp>
        <p:nvSpPr>
          <p:cNvPr id="4" name="Espace réservé du numéro de diapositive 3" hidden="1">
            <a:extLst>
              <a:ext uri="{FF2B5EF4-FFF2-40B4-BE49-F238E27FC236}">
                <a16:creationId xmlns:a16="http://schemas.microsoft.com/office/drawing/2014/main" id="{73CB2EA6-2434-4EEC-8E40-2DEE66D3E4DF}"/>
              </a:ext>
            </a:extLst>
          </p:cNvPr>
          <p:cNvSpPr>
            <a:spLocks noGrp="1"/>
          </p:cNvSpPr>
          <p:nvPr>
            <p:ph type="sldNum" sz="quarter" idx="17"/>
          </p:nvPr>
        </p:nvSpPr>
        <p:spPr>
          <a:prstGeom prst="rect">
            <a:avLst/>
          </a:prstGeo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0ED2DB3-9094-482E-AC3E-2EBD1B8349C1}" type="slidenum">
              <a:rPr kumimoji="0" lang="fr-FR" altLang="en-US" sz="900" b="0" i="0" u="none" strike="noStrike" kern="1200" cap="none" spc="0" normalizeH="0" baseline="0" noProof="0" smtClean="0">
                <a:ln>
                  <a:noFill/>
                </a:ln>
                <a:solidFill>
                  <a:srgbClr val="243782"/>
                </a:solidFill>
                <a:effectLst/>
                <a:uLnTx/>
                <a:uFillTx/>
                <a:latin typeface="Encode Sans Expanded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fr-FR" altLang="en-US" sz="900" b="0" i="0" u="none" strike="noStrike" kern="1200" cap="none" spc="0" normalizeH="0" baseline="0" noProof="0">
              <a:ln>
                <a:noFill/>
              </a:ln>
              <a:solidFill>
                <a:srgbClr val="243782"/>
              </a:solidFill>
              <a:effectLst/>
              <a:uLnTx/>
              <a:uFillTx/>
              <a:latin typeface="Encode Sans ExpandedLight"/>
              <a:ea typeface="+mn-ea"/>
              <a:cs typeface="+mn-cs"/>
            </a:endParaRPr>
          </a:p>
        </p:txBody>
      </p:sp>
      <p:sp>
        <p:nvSpPr>
          <p:cNvPr id="31" name="Rectangle 30">
            <a:extLst>
              <a:ext uri="{FF2B5EF4-FFF2-40B4-BE49-F238E27FC236}">
                <a16:creationId xmlns:a16="http://schemas.microsoft.com/office/drawing/2014/main" id="{04994008-0F01-4EAD-B579-7A92558E328A}"/>
              </a:ext>
            </a:extLst>
          </p:cNvPr>
          <p:cNvSpPr/>
          <p:nvPr/>
        </p:nvSpPr>
        <p:spPr>
          <a:xfrm>
            <a:off x="-2" y="826247"/>
            <a:ext cx="12192000" cy="6045200"/>
          </a:xfrm>
          <a:prstGeom prst="rect">
            <a:avLst/>
          </a:prstGeom>
          <a:solidFill>
            <a:srgbClr val="243782">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Light"/>
              <a:ea typeface="+mn-ea"/>
              <a:cs typeface="+mn-cs"/>
            </a:endParaRPr>
          </a:p>
        </p:txBody>
      </p:sp>
      <p:grpSp>
        <p:nvGrpSpPr>
          <p:cNvPr id="25" name="Groupe 24">
            <a:extLst>
              <a:ext uri="{FF2B5EF4-FFF2-40B4-BE49-F238E27FC236}">
                <a16:creationId xmlns:a16="http://schemas.microsoft.com/office/drawing/2014/main" id="{4E1C4204-3588-4480-B382-FAC8039C1855}"/>
              </a:ext>
            </a:extLst>
          </p:cNvPr>
          <p:cNvGrpSpPr/>
          <p:nvPr/>
        </p:nvGrpSpPr>
        <p:grpSpPr>
          <a:xfrm>
            <a:off x="1045144" y="1807587"/>
            <a:ext cx="2039410" cy="1712068"/>
            <a:chOff x="894945" y="1799617"/>
            <a:chExt cx="2039410" cy="1712068"/>
          </a:xfrm>
        </p:grpSpPr>
        <p:sp>
          <p:nvSpPr>
            <p:cNvPr id="15" name="Rectangle : coins arrondis 14">
              <a:extLst>
                <a:ext uri="{FF2B5EF4-FFF2-40B4-BE49-F238E27FC236}">
                  <a16:creationId xmlns:a16="http://schemas.microsoft.com/office/drawing/2014/main" id="{89391A83-6902-4737-8936-E66C0F12EB50}"/>
                </a:ext>
              </a:extLst>
            </p:cNvPr>
            <p:cNvSpPr/>
            <p:nvPr/>
          </p:nvSpPr>
          <p:spPr>
            <a:xfrm>
              <a:off x="894945" y="1799617"/>
              <a:ext cx="2039410" cy="1712068"/>
            </a:xfrm>
            <a:prstGeom prst="roundRect">
              <a:avLst/>
            </a:prstGeom>
            <a:solidFill>
              <a:srgbClr val="FFC000">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pic>
          <p:nvPicPr>
            <p:cNvPr id="16" name="Graphique 15" descr="Carte bancaire avec un remplissage uni">
              <a:extLst>
                <a:ext uri="{FF2B5EF4-FFF2-40B4-BE49-F238E27FC236}">
                  <a16:creationId xmlns:a16="http://schemas.microsoft.com/office/drawing/2014/main" id="{5309FE92-FE97-40C6-A69F-AC489D6AA2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3416" y="2104417"/>
              <a:ext cx="1102468" cy="1102468"/>
            </a:xfrm>
            <a:prstGeom prst="rect">
              <a:avLst/>
            </a:prstGeom>
          </p:spPr>
        </p:pic>
      </p:grpSp>
      <p:sp>
        <p:nvSpPr>
          <p:cNvPr id="17" name="ZoneTexte 16">
            <a:extLst>
              <a:ext uri="{FF2B5EF4-FFF2-40B4-BE49-F238E27FC236}">
                <a16:creationId xmlns:a16="http://schemas.microsoft.com/office/drawing/2014/main" id="{29088C27-2598-4AAA-8874-BD52C2E68261}"/>
              </a:ext>
            </a:extLst>
          </p:cNvPr>
          <p:cNvSpPr txBox="1"/>
          <p:nvPr/>
        </p:nvSpPr>
        <p:spPr>
          <a:xfrm>
            <a:off x="1045144" y="3581991"/>
            <a:ext cx="20394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a:ln>
                  <a:noFill/>
                </a:ln>
                <a:solidFill>
                  <a:prstClr val="white"/>
                </a:solidFill>
                <a:effectLst/>
                <a:uLnTx/>
                <a:uFillTx/>
                <a:latin typeface="Encode Sans ExpandedSemiBold"/>
                <a:ea typeface="+mn-ea"/>
                <a:cs typeface="Audi Type Wide Normal" panose="000B0504040202020203" pitchFamily="34" charset="0"/>
              </a:rPr>
              <a:t>Budget</a:t>
            </a:r>
          </a:p>
        </p:txBody>
      </p:sp>
      <p:grpSp>
        <p:nvGrpSpPr>
          <p:cNvPr id="24" name="Groupe 23">
            <a:extLst>
              <a:ext uri="{FF2B5EF4-FFF2-40B4-BE49-F238E27FC236}">
                <a16:creationId xmlns:a16="http://schemas.microsoft.com/office/drawing/2014/main" id="{FBBC7FC3-1546-4EB6-AD67-07B03E880E9E}"/>
              </a:ext>
            </a:extLst>
          </p:cNvPr>
          <p:cNvGrpSpPr/>
          <p:nvPr/>
        </p:nvGrpSpPr>
        <p:grpSpPr>
          <a:xfrm>
            <a:off x="5037424" y="1807587"/>
            <a:ext cx="2039410" cy="1712068"/>
            <a:chOff x="3402826" y="1799617"/>
            <a:chExt cx="2039410" cy="1712068"/>
          </a:xfrm>
        </p:grpSpPr>
        <p:sp>
          <p:nvSpPr>
            <p:cNvPr id="18" name="Rectangle : coins arrondis 17">
              <a:extLst>
                <a:ext uri="{FF2B5EF4-FFF2-40B4-BE49-F238E27FC236}">
                  <a16:creationId xmlns:a16="http://schemas.microsoft.com/office/drawing/2014/main" id="{4A4C2E8E-083A-4976-82ED-E21A94AB16FD}"/>
                </a:ext>
              </a:extLst>
            </p:cNvPr>
            <p:cNvSpPr/>
            <p:nvPr/>
          </p:nvSpPr>
          <p:spPr>
            <a:xfrm>
              <a:off x="3402826" y="1799617"/>
              <a:ext cx="2039410" cy="1712068"/>
            </a:xfrm>
            <a:prstGeom prst="roundRect">
              <a:avLst/>
            </a:prstGeom>
            <a:solidFill>
              <a:srgbClr val="FFC000">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pic>
          <p:nvPicPr>
            <p:cNvPr id="19" name="Graphic 48">
              <a:extLst>
                <a:ext uri="{FF2B5EF4-FFF2-40B4-BE49-F238E27FC236}">
                  <a16:creationId xmlns:a16="http://schemas.microsoft.com/office/drawing/2014/main" id="{C14D6201-0CF3-4900-A3C8-09063099DA2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71731" y="2104851"/>
              <a:ext cx="1101600" cy="1101600"/>
            </a:xfrm>
            <a:prstGeom prst="rect">
              <a:avLst/>
            </a:prstGeom>
          </p:spPr>
        </p:pic>
      </p:grpSp>
      <p:sp>
        <p:nvSpPr>
          <p:cNvPr id="20" name="ZoneTexte 19">
            <a:extLst>
              <a:ext uri="{FF2B5EF4-FFF2-40B4-BE49-F238E27FC236}">
                <a16:creationId xmlns:a16="http://schemas.microsoft.com/office/drawing/2014/main" id="{ABCDC24D-BB07-4AF4-ADCB-D9F595FCEA3D}"/>
              </a:ext>
            </a:extLst>
          </p:cNvPr>
          <p:cNvSpPr txBox="1"/>
          <p:nvPr/>
        </p:nvSpPr>
        <p:spPr>
          <a:xfrm>
            <a:off x="5037425" y="3581991"/>
            <a:ext cx="20394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err="1">
                <a:ln>
                  <a:noFill/>
                </a:ln>
                <a:solidFill>
                  <a:prstClr val="white"/>
                </a:solidFill>
                <a:effectLst/>
                <a:uLnTx/>
                <a:uFillTx/>
                <a:latin typeface="Encode Sans ExpandedSemiBold"/>
                <a:ea typeface="+mn-ea"/>
                <a:cs typeface="Audi Type Wide Normal" panose="000B0504040202020203" pitchFamily="34" charset="0"/>
              </a:rPr>
              <a:t>Consumption</a:t>
            </a:r>
            <a:endParaRPr kumimoji="0" lang="fr-BE" sz="1800" b="1" i="0" u="none" strike="noStrike" kern="1200" cap="none" spc="0" normalizeH="0" baseline="0" noProof="0" dirty="0">
              <a:ln>
                <a:noFill/>
              </a:ln>
              <a:solidFill>
                <a:prstClr val="white"/>
              </a:solidFill>
              <a:effectLst/>
              <a:uLnTx/>
              <a:uFillTx/>
              <a:latin typeface="Encode Sans ExpandedSemiBold"/>
              <a:ea typeface="+mn-ea"/>
              <a:cs typeface="Audi Type Wide Normal" panose="000B0504040202020203" pitchFamily="34" charset="0"/>
            </a:endParaRPr>
          </a:p>
        </p:txBody>
      </p:sp>
      <p:sp>
        <p:nvSpPr>
          <p:cNvPr id="22" name="ZoneTexte 21">
            <a:extLst>
              <a:ext uri="{FF2B5EF4-FFF2-40B4-BE49-F238E27FC236}">
                <a16:creationId xmlns:a16="http://schemas.microsoft.com/office/drawing/2014/main" id="{E305395D-6F49-42C6-9CAE-DC543DCF46AC}"/>
              </a:ext>
            </a:extLst>
          </p:cNvPr>
          <p:cNvSpPr txBox="1"/>
          <p:nvPr/>
        </p:nvSpPr>
        <p:spPr>
          <a:xfrm>
            <a:off x="8984539" y="3581991"/>
            <a:ext cx="20394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a:ln>
                  <a:noFill/>
                </a:ln>
                <a:solidFill>
                  <a:prstClr val="white"/>
                </a:solidFill>
                <a:effectLst/>
                <a:uLnTx/>
                <a:uFillTx/>
                <a:latin typeface="Encode Sans ExpandedSemiBold"/>
                <a:ea typeface="+mn-ea"/>
                <a:cs typeface="Audi Type Wide Normal" panose="000B0504040202020203" pitchFamily="34" charset="0"/>
              </a:rPr>
              <a:t>Taxes</a:t>
            </a:r>
          </a:p>
        </p:txBody>
      </p:sp>
      <p:grpSp>
        <p:nvGrpSpPr>
          <p:cNvPr id="26" name="Groupe 25">
            <a:extLst>
              <a:ext uri="{FF2B5EF4-FFF2-40B4-BE49-F238E27FC236}">
                <a16:creationId xmlns:a16="http://schemas.microsoft.com/office/drawing/2014/main" id="{FD7DD333-CC42-4212-90A1-F5E9477DA955}"/>
              </a:ext>
            </a:extLst>
          </p:cNvPr>
          <p:cNvGrpSpPr/>
          <p:nvPr/>
        </p:nvGrpSpPr>
        <p:grpSpPr>
          <a:xfrm>
            <a:off x="8984539" y="1807587"/>
            <a:ext cx="2039410" cy="1712068"/>
            <a:chOff x="7387924" y="1716932"/>
            <a:chExt cx="2039410" cy="1712068"/>
          </a:xfrm>
        </p:grpSpPr>
        <p:sp>
          <p:nvSpPr>
            <p:cNvPr id="21" name="Rectangle : coins arrondis 20">
              <a:extLst>
                <a:ext uri="{FF2B5EF4-FFF2-40B4-BE49-F238E27FC236}">
                  <a16:creationId xmlns:a16="http://schemas.microsoft.com/office/drawing/2014/main" id="{519FA7C1-A4DF-46DB-BF2A-DA0B9C849FB8}"/>
                </a:ext>
              </a:extLst>
            </p:cNvPr>
            <p:cNvSpPr/>
            <p:nvPr/>
          </p:nvSpPr>
          <p:spPr>
            <a:xfrm>
              <a:off x="7387924" y="1716932"/>
              <a:ext cx="2039410" cy="1712068"/>
            </a:xfrm>
            <a:prstGeom prst="roundRect">
              <a:avLst/>
            </a:prstGeom>
            <a:solidFill>
              <a:srgbClr val="FFC000">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pic>
          <p:nvPicPr>
            <p:cNvPr id="23" name="Graphique 22" descr="TVA avec un remplissage uni">
              <a:extLst>
                <a:ext uri="{FF2B5EF4-FFF2-40B4-BE49-F238E27FC236}">
                  <a16:creationId xmlns:a16="http://schemas.microsoft.com/office/drawing/2014/main" id="{A9BB058C-E8BD-44D3-8B76-4172C9F4DD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56829" y="2022166"/>
              <a:ext cx="1101600" cy="1101600"/>
            </a:xfrm>
            <a:prstGeom prst="rect">
              <a:avLst/>
            </a:prstGeom>
          </p:spPr>
        </p:pic>
      </p:grpSp>
      <p:pic>
        <p:nvPicPr>
          <p:cNvPr id="28" name="Graphique 27" descr="Badge à suivre avec un remplissage uni">
            <a:extLst>
              <a:ext uri="{FF2B5EF4-FFF2-40B4-BE49-F238E27FC236}">
                <a16:creationId xmlns:a16="http://schemas.microsoft.com/office/drawing/2014/main" id="{EC11C164-7A0B-4866-A445-48B28E2F93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28108" y="2308157"/>
            <a:ext cx="710928" cy="710928"/>
          </a:xfrm>
          <a:prstGeom prst="rect">
            <a:avLst/>
          </a:prstGeom>
        </p:spPr>
      </p:pic>
      <p:pic>
        <p:nvPicPr>
          <p:cNvPr id="29" name="Graphique 28" descr="Badge à suivre avec un remplissage uni">
            <a:extLst>
              <a:ext uri="{FF2B5EF4-FFF2-40B4-BE49-F238E27FC236}">
                <a16:creationId xmlns:a16="http://schemas.microsoft.com/office/drawing/2014/main" id="{CA8DF442-00FA-459F-9A0A-644F83178B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75222" y="2308157"/>
            <a:ext cx="710928" cy="710928"/>
          </a:xfrm>
          <a:prstGeom prst="rect">
            <a:avLst/>
          </a:prstGeom>
        </p:spPr>
      </p:pic>
      <p:sp>
        <p:nvSpPr>
          <p:cNvPr id="32" name="Rectangle : coins arrondis 14">
            <a:extLst>
              <a:ext uri="{FF2B5EF4-FFF2-40B4-BE49-F238E27FC236}">
                <a16:creationId xmlns:a16="http://schemas.microsoft.com/office/drawing/2014/main" id="{5DF5A3A5-4FA0-45EA-A92B-CF7855EA900C}"/>
              </a:ext>
            </a:extLst>
          </p:cNvPr>
          <p:cNvSpPr/>
          <p:nvPr/>
        </p:nvSpPr>
        <p:spPr>
          <a:xfrm>
            <a:off x="1045144" y="4116958"/>
            <a:ext cx="2039410" cy="2051503"/>
          </a:xfrm>
          <a:prstGeom prst="roundRect">
            <a:avLst/>
          </a:prstGeom>
          <a:solidFill>
            <a:srgbClr val="FFC000">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12" name="TextBox 11">
            <a:extLst>
              <a:ext uri="{FF2B5EF4-FFF2-40B4-BE49-F238E27FC236}">
                <a16:creationId xmlns:a16="http://schemas.microsoft.com/office/drawing/2014/main" id="{4B1BE446-0898-4626-A8DE-7E86F2C04CDC}"/>
              </a:ext>
            </a:extLst>
          </p:cNvPr>
          <p:cNvSpPr txBox="1"/>
          <p:nvPr/>
        </p:nvSpPr>
        <p:spPr>
          <a:xfrm>
            <a:off x="1114602" y="4179305"/>
            <a:ext cx="1886673" cy="1169551"/>
          </a:xfrm>
          <a:prstGeom prst="rect">
            <a:avLst/>
          </a:prstGeom>
          <a:noFill/>
        </p:spPr>
        <p:txBody>
          <a:bodyPr wrap="square" rtlCol="0">
            <a:spAutoFit/>
          </a:bodyPr>
          <a:lstStyle/>
          <a:p>
            <a:pPr algn="ctr"/>
            <a:r>
              <a:rPr lang="en-US" sz="1400" dirty="0">
                <a:solidFill>
                  <a:schemeClr val="bg1"/>
                </a:solidFill>
              </a:rPr>
              <a:t>Financing method + parameters</a:t>
            </a:r>
          </a:p>
          <a:p>
            <a:pPr algn="ctr"/>
            <a:endParaRPr lang="en-US" sz="1400" dirty="0">
              <a:solidFill>
                <a:schemeClr val="bg1"/>
              </a:solidFill>
            </a:endParaRPr>
          </a:p>
          <a:p>
            <a:pPr algn="ctr"/>
            <a:r>
              <a:rPr lang="en-US" sz="1400" dirty="0">
                <a:solidFill>
                  <a:schemeClr val="bg1"/>
                </a:solidFill>
              </a:rPr>
              <a:t>Which services are included?</a:t>
            </a:r>
            <a:endParaRPr lang="fr-BE" sz="1400" dirty="0">
              <a:solidFill>
                <a:schemeClr val="bg1"/>
              </a:solidFill>
            </a:endParaRPr>
          </a:p>
        </p:txBody>
      </p:sp>
      <p:sp>
        <p:nvSpPr>
          <p:cNvPr id="33" name="Rectangle : coins arrondis 14">
            <a:extLst>
              <a:ext uri="{FF2B5EF4-FFF2-40B4-BE49-F238E27FC236}">
                <a16:creationId xmlns:a16="http://schemas.microsoft.com/office/drawing/2014/main" id="{821BE756-27CA-448B-9843-F27D699A88C5}"/>
              </a:ext>
            </a:extLst>
          </p:cNvPr>
          <p:cNvSpPr/>
          <p:nvPr/>
        </p:nvSpPr>
        <p:spPr>
          <a:xfrm>
            <a:off x="5076295" y="4129377"/>
            <a:ext cx="2039410" cy="2051503"/>
          </a:xfrm>
          <a:prstGeom prst="roundRect">
            <a:avLst/>
          </a:prstGeom>
          <a:solidFill>
            <a:srgbClr val="FFC000">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34" name="TextBox 33">
            <a:extLst>
              <a:ext uri="{FF2B5EF4-FFF2-40B4-BE49-F238E27FC236}">
                <a16:creationId xmlns:a16="http://schemas.microsoft.com/office/drawing/2014/main" id="{0F7AA41F-FCE5-4BA5-8ABC-D1F3966310BE}"/>
              </a:ext>
            </a:extLst>
          </p:cNvPr>
          <p:cNvSpPr txBox="1"/>
          <p:nvPr/>
        </p:nvSpPr>
        <p:spPr>
          <a:xfrm>
            <a:off x="5155084" y="4179305"/>
            <a:ext cx="1886673" cy="1600438"/>
          </a:xfrm>
          <a:prstGeom prst="rect">
            <a:avLst/>
          </a:prstGeom>
          <a:noFill/>
        </p:spPr>
        <p:txBody>
          <a:bodyPr wrap="square" rtlCol="0">
            <a:spAutoFit/>
          </a:bodyPr>
          <a:lstStyle/>
          <a:p>
            <a:pPr algn="ctr"/>
            <a:r>
              <a:rPr lang="en-US" sz="1400" dirty="0">
                <a:solidFill>
                  <a:schemeClr val="bg1"/>
                </a:solidFill>
              </a:rPr>
              <a:t>Manufacturer </a:t>
            </a:r>
            <a:r>
              <a:rPr lang="en-US" sz="1400" dirty="0" err="1">
                <a:solidFill>
                  <a:schemeClr val="bg1"/>
                </a:solidFill>
              </a:rPr>
              <a:t>standardised</a:t>
            </a:r>
            <a:r>
              <a:rPr lang="en-US" sz="1400" dirty="0">
                <a:solidFill>
                  <a:schemeClr val="bg1"/>
                </a:solidFill>
              </a:rPr>
              <a:t> fuel consumption (WLTP)</a:t>
            </a:r>
          </a:p>
          <a:p>
            <a:pPr algn="ctr"/>
            <a:endParaRPr lang="en-US" sz="1400" dirty="0">
              <a:solidFill>
                <a:schemeClr val="bg1"/>
              </a:solidFill>
            </a:endParaRPr>
          </a:p>
          <a:p>
            <a:pPr algn="ctr"/>
            <a:r>
              <a:rPr lang="en-US" sz="1400" dirty="0">
                <a:solidFill>
                  <a:schemeClr val="bg1"/>
                </a:solidFill>
              </a:rPr>
              <a:t>Adjusted fuel consumption</a:t>
            </a:r>
            <a:endParaRPr lang="fr-BE" sz="1400" dirty="0">
              <a:solidFill>
                <a:schemeClr val="bg1"/>
              </a:solidFill>
            </a:endParaRPr>
          </a:p>
        </p:txBody>
      </p:sp>
      <p:sp>
        <p:nvSpPr>
          <p:cNvPr id="35" name="Rectangle : coins arrondis 14">
            <a:extLst>
              <a:ext uri="{FF2B5EF4-FFF2-40B4-BE49-F238E27FC236}">
                <a16:creationId xmlns:a16="http://schemas.microsoft.com/office/drawing/2014/main" id="{F4583D48-226B-45A0-BA87-475BBA4E2A52}"/>
              </a:ext>
            </a:extLst>
          </p:cNvPr>
          <p:cNvSpPr/>
          <p:nvPr/>
        </p:nvSpPr>
        <p:spPr>
          <a:xfrm>
            <a:off x="8993170" y="4129377"/>
            <a:ext cx="2039410" cy="2051503"/>
          </a:xfrm>
          <a:prstGeom prst="roundRect">
            <a:avLst/>
          </a:prstGeom>
          <a:solidFill>
            <a:srgbClr val="FFC000">
              <a:alpha val="81000"/>
            </a:srgbClr>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Encode Sans ExpandedLight"/>
              <a:ea typeface="+mn-ea"/>
              <a:cs typeface="+mn-cs"/>
            </a:endParaRPr>
          </a:p>
        </p:txBody>
      </p:sp>
      <p:sp>
        <p:nvSpPr>
          <p:cNvPr id="36" name="TextBox 35">
            <a:extLst>
              <a:ext uri="{FF2B5EF4-FFF2-40B4-BE49-F238E27FC236}">
                <a16:creationId xmlns:a16="http://schemas.microsoft.com/office/drawing/2014/main" id="{66ACE751-29F4-42BF-8399-6E9580C329DD}"/>
              </a:ext>
            </a:extLst>
          </p:cNvPr>
          <p:cNvSpPr txBox="1"/>
          <p:nvPr/>
        </p:nvSpPr>
        <p:spPr>
          <a:xfrm>
            <a:off x="9071959" y="4179305"/>
            <a:ext cx="1886673" cy="1169551"/>
          </a:xfrm>
          <a:prstGeom prst="rect">
            <a:avLst/>
          </a:prstGeom>
          <a:noFill/>
        </p:spPr>
        <p:txBody>
          <a:bodyPr wrap="square" rtlCol="0">
            <a:spAutoFit/>
          </a:bodyPr>
          <a:lstStyle/>
          <a:p>
            <a:pPr algn="ctr"/>
            <a:r>
              <a:rPr lang="en-US" sz="1400" dirty="0">
                <a:solidFill>
                  <a:schemeClr val="bg1"/>
                </a:solidFill>
              </a:rPr>
              <a:t>Registration fees</a:t>
            </a:r>
          </a:p>
          <a:p>
            <a:pPr algn="ctr"/>
            <a:endParaRPr lang="en-US" sz="1400" dirty="0">
              <a:solidFill>
                <a:schemeClr val="bg1"/>
              </a:solidFill>
            </a:endParaRPr>
          </a:p>
          <a:p>
            <a:pPr algn="ctr"/>
            <a:endParaRPr lang="en-US" sz="1400" dirty="0">
              <a:solidFill>
                <a:schemeClr val="bg1"/>
              </a:solidFill>
            </a:endParaRPr>
          </a:p>
          <a:p>
            <a:pPr algn="ctr"/>
            <a:r>
              <a:rPr lang="en-US" sz="1400" dirty="0">
                <a:solidFill>
                  <a:schemeClr val="bg1"/>
                </a:solidFill>
              </a:rPr>
              <a:t>Specific company taxes</a:t>
            </a:r>
            <a:endParaRPr lang="fr-BE" sz="1400" dirty="0">
              <a:solidFill>
                <a:schemeClr val="bg1"/>
              </a:solidFill>
            </a:endParaRPr>
          </a:p>
        </p:txBody>
      </p:sp>
    </p:spTree>
    <p:extLst>
      <p:ext uri="{BB962C8B-B14F-4D97-AF65-F5344CB8AC3E}">
        <p14:creationId xmlns:p14="http://schemas.microsoft.com/office/powerpoint/2010/main" val="99831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p:bldP spid="33" grpId="0" animBg="1"/>
      <p:bldP spid="34" grpId="0"/>
      <p:bldP spid="35" grpId="0" animBg="1"/>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1646353-C36B-A349-8D40-CA78552AC28E}"/>
              </a:ext>
            </a:extLst>
          </p:cNvPr>
          <p:cNvSpPr>
            <a:spLocks noGrp="1"/>
          </p:cNvSpPr>
          <p:nvPr>
            <p:ph type="body" idx="1"/>
          </p:nvPr>
        </p:nvSpPr>
        <p:spPr>
          <a:solidFill>
            <a:schemeClr val="accent1"/>
          </a:solidFill>
        </p:spPr>
        <p:txBody>
          <a:bodyPr/>
          <a:lstStyle/>
          <a:p>
            <a:r>
              <a:rPr lang="fr-FR"/>
              <a:t>introduction</a:t>
            </a:r>
          </a:p>
        </p:txBody>
      </p:sp>
      <p:sp>
        <p:nvSpPr>
          <p:cNvPr id="2" name="Espace réservé du texte 1"/>
          <p:cNvSpPr>
            <a:spLocks noGrp="1"/>
          </p:cNvSpPr>
          <p:nvPr>
            <p:ph type="body" sz="quarter" idx="15"/>
          </p:nvPr>
        </p:nvSpPr>
        <p:spPr/>
        <p:txBody>
          <a:bodyPr/>
          <a:lstStyle/>
          <a:p>
            <a:r>
              <a:rPr lang="fr-FR" dirty="0"/>
              <a:t>Programme of the session</a:t>
            </a:r>
          </a:p>
        </p:txBody>
      </p:sp>
      <p:pic>
        <p:nvPicPr>
          <p:cNvPr id="7" name="Graphic 6" descr="Clock with solid fill">
            <a:extLst>
              <a:ext uri="{FF2B5EF4-FFF2-40B4-BE49-F238E27FC236}">
                <a16:creationId xmlns:a16="http://schemas.microsoft.com/office/drawing/2014/main" id="{4EFCC554-B78E-47DF-D6C2-6E46B50C50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934754"/>
            <a:ext cx="2232000" cy="2232000"/>
          </a:xfrm>
          <a:prstGeom prst="rect">
            <a:avLst/>
          </a:prstGeom>
        </p:spPr>
      </p:pic>
      <p:graphicFrame>
        <p:nvGraphicFramePr>
          <p:cNvPr id="6" name="Table 7">
            <a:extLst>
              <a:ext uri="{FF2B5EF4-FFF2-40B4-BE49-F238E27FC236}">
                <a16:creationId xmlns:a16="http://schemas.microsoft.com/office/drawing/2014/main" id="{1D9913CD-2B00-5066-E229-6A3BB0B396C1}"/>
              </a:ext>
            </a:extLst>
          </p:cNvPr>
          <p:cNvGraphicFramePr>
            <a:graphicFrameLocks noGrp="1"/>
          </p:cNvGraphicFramePr>
          <p:nvPr>
            <p:extLst>
              <p:ext uri="{D42A27DB-BD31-4B8C-83A1-F6EECF244321}">
                <p14:modId xmlns:p14="http://schemas.microsoft.com/office/powerpoint/2010/main" val="3933871634"/>
              </p:ext>
            </p:extLst>
          </p:nvPr>
        </p:nvGraphicFramePr>
        <p:xfrm>
          <a:off x="2308202" y="1767840"/>
          <a:ext cx="9720514" cy="3413760"/>
        </p:xfrm>
        <a:graphic>
          <a:graphicData uri="http://schemas.openxmlformats.org/drawingml/2006/table">
            <a:tbl>
              <a:tblPr firstRow="1" bandRow="1">
                <a:tableStyleId>{2D5ABB26-0587-4C30-8999-92F81FD0307C}</a:tableStyleId>
              </a:tblPr>
              <a:tblGrid>
                <a:gridCol w="631372">
                  <a:extLst>
                    <a:ext uri="{9D8B030D-6E8A-4147-A177-3AD203B41FA5}">
                      <a16:colId xmlns:a16="http://schemas.microsoft.com/office/drawing/2014/main" val="1212120649"/>
                    </a:ext>
                  </a:extLst>
                </a:gridCol>
                <a:gridCol w="315685">
                  <a:extLst>
                    <a:ext uri="{9D8B030D-6E8A-4147-A177-3AD203B41FA5}">
                      <a16:colId xmlns:a16="http://schemas.microsoft.com/office/drawing/2014/main" val="1831917379"/>
                    </a:ext>
                  </a:extLst>
                </a:gridCol>
                <a:gridCol w="7488943">
                  <a:extLst>
                    <a:ext uri="{9D8B030D-6E8A-4147-A177-3AD203B41FA5}">
                      <a16:colId xmlns:a16="http://schemas.microsoft.com/office/drawing/2014/main" val="2997267541"/>
                    </a:ext>
                  </a:extLst>
                </a:gridCol>
                <a:gridCol w="1284514">
                  <a:extLst>
                    <a:ext uri="{9D8B030D-6E8A-4147-A177-3AD203B41FA5}">
                      <a16:colId xmlns:a16="http://schemas.microsoft.com/office/drawing/2014/main" val="570396204"/>
                    </a:ext>
                  </a:extLst>
                </a:gridCol>
              </a:tblGrid>
              <a:tr h="409805">
                <a:tc gridSpan="3">
                  <a:txBody>
                    <a:bodyPr/>
                    <a:lstStyle/>
                    <a:p>
                      <a:pPr marL="0" indent="0">
                        <a:buNone/>
                      </a:pPr>
                      <a:r>
                        <a:rPr lang="fr-FR" sz="2200" dirty="0">
                          <a:solidFill>
                            <a:schemeClr val="bg1"/>
                          </a:solidFill>
                          <a:latin typeface="+mj-lt"/>
                        </a:rPr>
                        <a:t>Introduction								</a:t>
                      </a:r>
                    </a:p>
                  </a:txBody>
                  <a:tcPr/>
                </a:tc>
                <a:tc hMerge="1">
                  <a:txBody>
                    <a:bodyPr/>
                    <a:lstStyle/>
                    <a:p>
                      <a:endParaRPr lang="en-US"/>
                    </a:p>
                  </a:txBody>
                  <a:tcPr/>
                </a:tc>
                <a:tc hMerge="1">
                  <a:txBody>
                    <a:bodyPr/>
                    <a:lstStyle/>
                    <a:p>
                      <a:endParaRPr lang="en-US"/>
                    </a:p>
                  </a:txBody>
                  <a:tcPr/>
                </a:tc>
                <a:tc>
                  <a:txBody>
                    <a:bodyPr/>
                    <a:lstStyle/>
                    <a:p>
                      <a:pPr algn="ctr"/>
                      <a:r>
                        <a:rPr lang="fr-FR" sz="2200">
                          <a:solidFill>
                            <a:schemeClr val="bg1"/>
                          </a:solidFill>
                          <a:latin typeface="+mj-lt"/>
                        </a:rPr>
                        <a:t>10’</a:t>
                      </a:r>
                      <a:endParaRPr lang="en-US" sz="2200">
                        <a:solidFill>
                          <a:schemeClr val="bg1"/>
                        </a:solidFill>
                        <a:latin typeface="+mj-lt"/>
                      </a:endParaRPr>
                    </a:p>
                  </a:txBody>
                  <a:tcPr/>
                </a:tc>
                <a:extLst>
                  <a:ext uri="{0D108BD9-81ED-4DB2-BD59-A6C34878D82A}">
                    <a16:rowId xmlns:a16="http://schemas.microsoft.com/office/drawing/2014/main" val="385469514"/>
                  </a:ext>
                </a:extLst>
              </a:tr>
              <a:tr h="409805">
                <a:tc>
                  <a:txBody>
                    <a:bodyPr/>
                    <a:lstStyle/>
                    <a:p>
                      <a:pPr algn="r"/>
                      <a:r>
                        <a:rPr lang="fr-FR" sz="2200">
                          <a:solidFill>
                            <a:schemeClr val="bg1"/>
                          </a:solidFill>
                          <a:latin typeface="+mj-lt"/>
                        </a:rPr>
                        <a:t>01</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r>
                        <a:rPr lang="fr-FR" sz="2200" dirty="0" err="1">
                          <a:solidFill>
                            <a:schemeClr val="bg1"/>
                          </a:solidFill>
                          <a:latin typeface="+mj-lt"/>
                        </a:rPr>
                        <a:t>Context</a:t>
                      </a:r>
                      <a:endParaRPr lang="fr-FR" sz="2200" dirty="0">
                        <a:solidFill>
                          <a:schemeClr val="bg1"/>
                        </a:solidFill>
                        <a:latin typeface="+mj-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a:solidFill>
                            <a:schemeClr val="bg1"/>
                          </a:solidFill>
                          <a:latin typeface="+mj-lt"/>
                        </a:rPr>
                        <a:t>10’</a:t>
                      </a:r>
                    </a:p>
                  </a:txBody>
                  <a:tcPr/>
                </a:tc>
                <a:extLst>
                  <a:ext uri="{0D108BD9-81ED-4DB2-BD59-A6C34878D82A}">
                    <a16:rowId xmlns:a16="http://schemas.microsoft.com/office/drawing/2014/main" val="311605185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2200">
                          <a:solidFill>
                            <a:schemeClr val="bg1"/>
                          </a:solidFill>
                          <a:latin typeface="+mj-lt"/>
                        </a:rPr>
                        <a:t>02</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200" kern="1200" dirty="0" err="1">
                          <a:solidFill>
                            <a:schemeClr val="bg1"/>
                          </a:solidFill>
                          <a:latin typeface="+mj-lt"/>
                          <a:ea typeface="+mn-ea"/>
                          <a:cs typeface="+mn-cs"/>
                        </a:rPr>
                        <a:t>What</a:t>
                      </a:r>
                      <a:r>
                        <a:rPr lang="fr-FR" sz="2200" kern="1200" dirty="0">
                          <a:solidFill>
                            <a:schemeClr val="bg1"/>
                          </a:solidFill>
                          <a:latin typeface="+mj-lt"/>
                          <a:ea typeface="+mn-ea"/>
                          <a:cs typeface="+mn-cs"/>
                        </a:rPr>
                        <a:t> </a:t>
                      </a:r>
                      <a:r>
                        <a:rPr lang="fr-FR" sz="2200" kern="1200" dirty="0" err="1">
                          <a:solidFill>
                            <a:schemeClr val="bg1"/>
                          </a:solidFill>
                          <a:latin typeface="+mj-lt"/>
                          <a:ea typeface="+mn-ea"/>
                          <a:cs typeface="+mn-cs"/>
                        </a:rPr>
                        <a:t>is</a:t>
                      </a:r>
                      <a:r>
                        <a:rPr lang="fr-FR" sz="2200" kern="1200" dirty="0">
                          <a:solidFill>
                            <a:schemeClr val="bg1"/>
                          </a:solidFill>
                          <a:latin typeface="+mj-lt"/>
                          <a:ea typeface="+mn-ea"/>
                          <a:cs typeface="+mn-cs"/>
                        </a:rPr>
                        <a:t> the TCO?</a:t>
                      </a:r>
                      <a:endParaRPr lang="en-US" sz="2200" kern="1200" dirty="0">
                        <a:solidFill>
                          <a:schemeClr val="bg1"/>
                        </a:solidFill>
                        <a:latin typeface="+mj-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kern="1200">
                          <a:solidFill>
                            <a:schemeClr val="bg1"/>
                          </a:solidFill>
                          <a:latin typeface="+mj-lt"/>
                          <a:ea typeface="+mn-ea"/>
                          <a:cs typeface="+mn-cs"/>
                        </a:rPr>
                        <a:t>35’</a:t>
                      </a:r>
                    </a:p>
                  </a:txBody>
                  <a:tcPr/>
                </a:tc>
                <a:extLst>
                  <a:ext uri="{0D108BD9-81ED-4DB2-BD59-A6C34878D82A}">
                    <a16:rowId xmlns:a16="http://schemas.microsoft.com/office/drawing/2014/main" val="2081968798"/>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03</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TCO use by B2B customers</a:t>
                      </a:r>
                    </a:p>
                  </a:txBody>
                  <a:tcPr/>
                </a:tc>
                <a:tc>
                  <a:txBody>
                    <a:bodyPr/>
                    <a:lstStyle/>
                    <a:p>
                      <a:pPr algn="ctr"/>
                      <a:r>
                        <a:rPr lang="fr-FR" sz="2200" kern="1200">
                          <a:solidFill>
                            <a:schemeClr val="bg1"/>
                          </a:solidFill>
                          <a:latin typeface="+mj-lt"/>
                          <a:ea typeface="+mn-ea"/>
                          <a:cs typeface="+mn-cs"/>
                        </a:rPr>
                        <a:t>15’</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2663067203"/>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04</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Key parameters for reducing TCO</a:t>
                      </a:r>
                      <a:endParaRPr lang="fr-FR" sz="2200" kern="1200" dirty="0">
                        <a:solidFill>
                          <a:schemeClr val="bg1"/>
                        </a:solidFill>
                        <a:latin typeface="+mj-lt"/>
                        <a:ea typeface="+mn-ea"/>
                        <a:cs typeface="+mn-cs"/>
                      </a:endParaRPr>
                    </a:p>
                  </a:txBody>
                  <a:tcPr/>
                </a:tc>
                <a:tc>
                  <a:txBody>
                    <a:bodyPr/>
                    <a:lstStyle/>
                    <a:p>
                      <a:pPr algn="ctr"/>
                      <a:r>
                        <a:rPr lang="fr-FR" sz="2200" kern="1200">
                          <a:solidFill>
                            <a:schemeClr val="bg1"/>
                          </a:solidFill>
                          <a:latin typeface="+mj-lt"/>
                          <a:ea typeface="+mn-ea"/>
                          <a:cs typeface="+mn-cs"/>
                        </a:rPr>
                        <a:t>30’</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309331330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05</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Create business opportunities through TCO</a:t>
                      </a:r>
                    </a:p>
                  </a:txBody>
                  <a:tcPr/>
                </a:tc>
                <a:tc>
                  <a:txBody>
                    <a:bodyPr/>
                    <a:lstStyle/>
                    <a:p>
                      <a:pPr algn="ctr"/>
                      <a:r>
                        <a:rPr lang="fr-FR" sz="2200" kern="1200">
                          <a:solidFill>
                            <a:schemeClr val="bg1"/>
                          </a:solidFill>
                          <a:latin typeface="+mj-lt"/>
                          <a:ea typeface="+mn-ea"/>
                          <a:cs typeface="+mn-cs"/>
                        </a:rPr>
                        <a:t>15’</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2570421087"/>
                  </a:ext>
                </a:extLst>
              </a:tr>
              <a:tr h="409805">
                <a:tc gridSpan="3">
                  <a:txBody>
                    <a:bodyPr/>
                    <a:lstStyle/>
                    <a:p>
                      <a:r>
                        <a:rPr lang="fr-FR" sz="2200">
                          <a:solidFill>
                            <a:schemeClr val="bg1"/>
                          </a:solidFill>
                          <a:latin typeface="+mj-lt"/>
                        </a:rPr>
                        <a:t>Conclusion</a:t>
                      </a:r>
                      <a:endParaRPr lang="en-US" sz="2200">
                        <a:solidFill>
                          <a:schemeClr val="bg1"/>
                        </a:solidFill>
                        <a:latin typeface="+mj-lt"/>
                      </a:endParaRPr>
                    </a:p>
                  </a:txBody>
                  <a:tcPr/>
                </a:tc>
                <a:tc hMerge="1">
                  <a:txBody>
                    <a:bodyPr/>
                    <a:lstStyle/>
                    <a:p>
                      <a:endParaRPr lang="en-US"/>
                    </a:p>
                  </a:txBody>
                  <a:tcPr/>
                </a:tc>
                <a:tc hMerge="1">
                  <a:txBody>
                    <a:bodyPr/>
                    <a:lstStyle/>
                    <a:p>
                      <a:endParaRPr lang="en-US"/>
                    </a:p>
                  </a:txBody>
                  <a:tcPr/>
                </a:tc>
                <a:tc>
                  <a:txBody>
                    <a:bodyPr/>
                    <a:lstStyle/>
                    <a:p>
                      <a:pPr algn="ctr"/>
                      <a:r>
                        <a:rPr lang="fr-BE" sz="2200">
                          <a:solidFill>
                            <a:schemeClr val="bg1"/>
                          </a:solidFill>
                          <a:latin typeface="+mj-lt"/>
                        </a:rPr>
                        <a:t>5'</a:t>
                      </a:r>
                      <a:endParaRPr lang="en-US" sz="2200">
                        <a:solidFill>
                          <a:schemeClr val="bg1"/>
                        </a:solidFill>
                        <a:latin typeface="+mj-lt"/>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4444428"/>
                  </a:ext>
                </a:extLst>
              </a:tr>
              <a:tr h="409805">
                <a:tc gridSpan="3">
                  <a:txBody>
                    <a:bodyPr/>
                    <a:lstStyle/>
                    <a:p>
                      <a:endParaRPr lang="en-US" sz="2200">
                        <a:solidFill>
                          <a:schemeClr val="bg1"/>
                        </a:solidFill>
                        <a:latin typeface="+mj-lt"/>
                      </a:endParaRPr>
                    </a:p>
                  </a:txBody>
                  <a:tcPr/>
                </a:tc>
                <a:tc hMerge="1">
                  <a:txBody>
                    <a:bodyPr/>
                    <a:lstStyle/>
                    <a:p>
                      <a:endParaRPr lang="en-US"/>
                    </a:p>
                  </a:txBody>
                  <a:tcPr/>
                </a:tc>
                <a:tc hMerge="1">
                  <a:txBody>
                    <a:bodyPr/>
                    <a:lstStyle/>
                    <a:p>
                      <a:endParaRPr lang="en-US"/>
                    </a:p>
                  </a:txBody>
                  <a:tcPr/>
                </a:tc>
                <a:tc>
                  <a:txBody>
                    <a:bodyPr/>
                    <a:lstStyle/>
                    <a:p>
                      <a:pPr algn="ctr"/>
                      <a:r>
                        <a:rPr lang="fr-BE" sz="2200" dirty="0">
                          <a:solidFill>
                            <a:schemeClr val="bg1"/>
                          </a:solidFill>
                          <a:latin typeface="+mj-lt"/>
                        </a:rPr>
                        <a:t>120'</a:t>
                      </a:r>
                      <a:endParaRPr lang="en-US" sz="2200" dirty="0">
                        <a:solidFill>
                          <a:schemeClr val="bg1"/>
                        </a:solidFill>
                        <a:latin typeface="+mj-lt"/>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883789452"/>
                  </a:ext>
                </a:extLst>
              </a:tr>
            </a:tbl>
          </a:graphicData>
        </a:graphic>
      </p:graphicFrame>
    </p:spTree>
    <p:extLst>
      <p:ext uri="{BB962C8B-B14F-4D97-AF65-F5344CB8AC3E}">
        <p14:creationId xmlns:p14="http://schemas.microsoft.com/office/powerpoint/2010/main" val="2589464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A37D1D22-188A-45AD-B234-1A7960E7B311}"/>
              </a:ext>
            </a:extLst>
          </p:cNvPr>
          <p:cNvSpPr>
            <a:spLocks noGrp="1"/>
          </p:cNvSpPr>
          <p:nvPr>
            <p:ph type="body" idx="1"/>
          </p:nvPr>
        </p:nvSpPr>
        <p:spPr/>
        <p:txBody>
          <a:bodyPr/>
          <a:lstStyle/>
          <a:p>
            <a:r>
              <a:rPr lang="en-US" dirty="0"/>
              <a:t>TCO USE by B2B customers</a:t>
            </a:r>
          </a:p>
        </p:txBody>
      </p:sp>
      <p:sp>
        <p:nvSpPr>
          <p:cNvPr id="17" name="Text Placeholder 16">
            <a:extLst>
              <a:ext uri="{FF2B5EF4-FFF2-40B4-BE49-F238E27FC236}">
                <a16:creationId xmlns:a16="http://schemas.microsoft.com/office/drawing/2014/main" id="{FE8DB983-1722-4098-8069-6091917E060C}"/>
              </a:ext>
            </a:extLst>
          </p:cNvPr>
          <p:cNvSpPr>
            <a:spLocks noGrp="1"/>
          </p:cNvSpPr>
          <p:nvPr>
            <p:ph type="body" sz="quarter" idx="19"/>
          </p:nvPr>
        </p:nvSpPr>
        <p:spPr/>
        <p:txBody>
          <a:bodyPr/>
          <a:lstStyle/>
          <a:p>
            <a:pPr algn="ctr"/>
            <a:r>
              <a:rPr lang="fr-BE"/>
              <a:t>03</a:t>
            </a:r>
            <a:endParaRPr lang="en-US"/>
          </a:p>
        </p:txBody>
      </p:sp>
      <p:sp>
        <p:nvSpPr>
          <p:cNvPr id="42" name="Espace réservé du numéro de diapositive 41">
            <a:extLst>
              <a:ext uri="{FF2B5EF4-FFF2-40B4-BE49-F238E27FC236}">
                <a16:creationId xmlns:a16="http://schemas.microsoft.com/office/drawing/2014/main" id="{529C85B3-034B-4E77-8159-815592FD2FCD}"/>
              </a:ext>
            </a:extLst>
          </p:cNvPr>
          <p:cNvSpPr>
            <a:spLocks noGrp="1"/>
          </p:cNvSpPr>
          <p:nvPr>
            <p:ph type="sldNum" sz="quarter" idx="17"/>
          </p:nvPr>
        </p:nvSpPr>
        <p:spPr/>
        <p:txBody>
          <a:bodyPr/>
          <a:lstStyle/>
          <a:p>
            <a:fld id="{6604329A-497E-4999-AF33-FDAE6902A437}" type="slidenum">
              <a:rPr lang="en-US" smtClean="0"/>
              <a:pPr/>
              <a:t>30</a:t>
            </a:fld>
            <a:endParaRPr lang="en-US"/>
          </a:p>
        </p:txBody>
      </p:sp>
      <p:sp>
        <p:nvSpPr>
          <p:cNvPr id="2" name="Titre 1">
            <a:extLst>
              <a:ext uri="{FF2B5EF4-FFF2-40B4-BE49-F238E27FC236}">
                <a16:creationId xmlns:a16="http://schemas.microsoft.com/office/drawing/2014/main" id="{E8FF2393-9193-446D-B561-4FF86263D45D}"/>
              </a:ext>
            </a:extLst>
          </p:cNvPr>
          <p:cNvSpPr>
            <a:spLocks noGrp="1"/>
          </p:cNvSpPr>
          <p:nvPr>
            <p:ph type="title"/>
          </p:nvPr>
        </p:nvSpPr>
        <p:spPr/>
        <p:txBody>
          <a:bodyPr/>
          <a:lstStyle/>
          <a:p>
            <a:r>
              <a:rPr lang="en-US" dirty="0"/>
              <a:t>Moving from budget to TCO</a:t>
            </a:r>
            <a:endParaRPr lang="fr-BE" dirty="0"/>
          </a:p>
        </p:txBody>
      </p:sp>
      <p:sp>
        <p:nvSpPr>
          <p:cNvPr id="30" name="Triangle rectangle 4">
            <a:extLst>
              <a:ext uri="{FF2B5EF4-FFF2-40B4-BE49-F238E27FC236}">
                <a16:creationId xmlns:a16="http://schemas.microsoft.com/office/drawing/2014/main" id="{233C00F7-5A2E-48B2-85DE-A25418FAC325}"/>
              </a:ext>
            </a:extLst>
          </p:cNvPr>
          <p:cNvSpPr/>
          <p:nvPr/>
        </p:nvSpPr>
        <p:spPr>
          <a:xfrm flipH="1">
            <a:off x="513855" y="2007043"/>
            <a:ext cx="10941961" cy="3982539"/>
          </a:xfrm>
          <a:prstGeom prst="rtTriangle">
            <a:avLst/>
          </a:prstGeom>
          <a:solidFill>
            <a:schemeClr val="accent4"/>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300" b="0" i="0" u="none" strike="noStrike" kern="0" cap="none" spc="0" normalizeH="0" baseline="0" noProof="0">
              <a:ln>
                <a:noFill/>
              </a:ln>
              <a:solidFill>
                <a:prstClr val="white"/>
              </a:solidFill>
              <a:effectLst/>
              <a:uLnTx/>
              <a:uFillTx/>
              <a:ea typeface="+mn-ea"/>
              <a:cs typeface="+mn-cs"/>
            </a:endParaRPr>
          </a:p>
        </p:txBody>
      </p:sp>
      <p:sp>
        <p:nvSpPr>
          <p:cNvPr id="31" name="Demi-cadre 5">
            <a:extLst>
              <a:ext uri="{FF2B5EF4-FFF2-40B4-BE49-F238E27FC236}">
                <a16:creationId xmlns:a16="http://schemas.microsoft.com/office/drawing/2014/main" id="{96D0C43B-3529-4DEA-A248-617E214F20F1}"/>
              </a:ext>
            </a:extLst>
          </p:cNvPr>
          <p:cNvSpPr/>
          <p:nvPr/>
        </p:nvSpPr>
        <p:spPr>
          <a:xfrm>
            <a:off x="1014866" y="5287304"/>
            <a:ext cx="1445775" cy="511276"/>
          </a:xfrm>
          <a:prstGeom prst="halfFrame">
            <a:avLst/>
          </a:prstGeom>
          <a:solidFill>
            <a:schemeClr val="accent2"/>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sp>
        <p:nvSpPr>
          <p:cNvPr id="32" name="Demi-cadre 6">
            <a:extLst>
              <a:ext uri="{FF2B5EF4-FFF2-40B4-BE49-F238E27FC236}">
                <a16:creationId xmlns:a16="http://schemas.microsoft.com/office/drawing/2014/main" id="{7C9B573E-C568-4EDB-883C-4A7189E97E9A}"/>
              </a:ext>
            </a:extLst>
          </p:cNvPr>
          <p:cNvSpPr/>
          <p:nvPr/>
        </p:nvSpPr>
        <p:spPr>
          <a:xfrm>
            <a:off x="2410137" y="4783648"/>
            <a:ext cx="1445775" cy="511276"/>
          </a:xfrm>
          <a:prstGeom prst="halfFrame">
            <a:avLst>
              <a:gd name="adj1" fmla="val 33333"/>
              <a:gd name="adj2" fmla="val 35256"/>
            </a:avLst>
          </a:prstGeom>
          <a:solidFill>
            <a:schemeClr val="accent2"/>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sp>
        <p:nvSpPr>
          <p:cNvPr id="35" name="Demi-cadre 7">
            <a:extLst>
              <a:ext uri="{FF2B5EF4-FFF2-40B4-BE49-F238E27FC236}">
                <a16:creationId xmlns:a16="http://schemas.microsoft.com/office/drawing/2014/main" id="{DE81560A-C909-4603-99E4-C4EEFD212EEC}"/>
              </a:ext>
            </a:extLst>
          </p:cNvPr>
          <p:cNvSpPr/>
          <p:nvPr/>
        </p:nvSpPr>
        <p:spPr>
          <a:xfrm>
            <a:off x="3778801" y="4284416"/>
            <a:ext cx="1445775" cy="511276"/>
          </a:xfrm>
          <a:prstGeom prst="halfFrame">
            <a:avLst/>
          </a:prstGeom>
          <a:solidFill>
            <a:schemeClr val="accent2"/>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sp>
        <p:nvSpPr>
          <p:cNvPr id="36" name="ZoneTexte 8">
            <a:extLst>
              <a:ext uri="{FF2B5EF4-FFF2-40B4-BE49-F238E27FC236}">
                <a16:creationId xmlns:a16="http://schemas.microsoft.com/office/drawing/2014/main" id="{CEAE376C-67B1-4426-B00A-97895DF0102A}"/>
              </a:ext>
            </a:extLst>
          </p:cNvPr>
          <p:cNvSpPr txBox="1"/>
          <p:nvPr/>
        </p:nvSpPr>
        <p:spPr>
          <a:xfrm>
            <a:off x="289929" y="4698097"/>
            <a:ext cx="2125307"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a:solidFill>
                  <a:prstClr val="black"/>
                </a:solidFill>
                <a:ea typeface="MS PGothic" panose="020B0600070205080204" pitchFamily="34" charset="-128"/>
              </a:rPr>
              <a:t>List </a:t>
            </a:r>
            <a:r>
              <a:rPr lang="fr-BE" sz="1600" dirty="0" err="1">
                <a:solidFill>
                  <a:prstClr val="black"/>
                </a:solidFill>
                <a:ea typeface="MS PGothic" panose="020B0600070205080204" pitchFamily="34" charset="-128"/>
              </a:rPr>
              <a:t>price</a:t>
            </a:r>
            <a:endParaRPr lang="fr-BE" sz="1600" dirty="0">
              <a:solidFill>
                <a:prstClr val="black"/>
              </a:solidFill>
              <a:ea typeface="MS PGothic" panose="020B0600070205080204" pitchFamily="34" charset="-128"/>
            </a:endParaRPr>
          </a:p>
        </p:txBody>
      </p:sp>
      <p:sp>
        <p:nvSpPr>
          <p:cNvPr id="41" name="ZoneTexte 9">
            <a:extLst>
              <a:ext uri="{FF2B5EF4-FFF2-40B4-BE49-F238E27FC236}">
                <a16:creationId xmlns:a16="http://schemas.microsoft.com/office/drawing/2014/main" id="{CEFDC8E2-54AB-4DBE-A3AB-475749C68431}"/>
              </a:ext>
            </a:extLst>
          </p:cNvPr>
          <p:cNvSpPr txBox="1"/>
          <p:nvPr/>
        </p:nvSpPr>
        <p:spPr>
          <a:xfrm>
            <a:off x="1790923" y="4204983"/>
            <a:ext cx="1946787"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err="1">
                <a:solidFill>
                  <a:prstClr val="black"/>
                </a:solidFill>
                <a:ea typeface="MS PGothic" panose="020B0600070205080204" pitchFamily="34" charset="-128"/>
              </a:rPr>
              <a:t>Discounted</a:t>
            </a:r>
            <a:r>
              <a:rPr lang="fr-BE" sz="1600" dirty="0">
                <a:solidFill>
                  <a:prstClr val="black"/>
                </a:solidFill>
                <a:ea typeface="MS PGothic" panose="020B0600070205080204" pitchFamily="34" charset="-128"/>
              </a:rPr>
              <a:t> </a:t>
            </a:r>
            <a:r>
              <a:rPr lang="fr-BE" sz="1600" dirty="0" err="1">
                <a:solidFill>
                  <a:prstClr val="black"/>
                </a:solidFill>
                <a:ea typeface="MS PGothic" panose="020B0600070205080204" pitchFamily="34" charset="-128"/>
              </a:rPr>
              <a:t>price</a:t>
            </a:r>
            <a:endParaRPr lang="fr-BE" sz="1600" dirty="0">
              <a:solidFill>
                <a:prstClr val="black"/>
              </a:solidFill>
              <a:ea typeface="MS PGothic" panose="020B0600070205080204" pitchFamily="34" charset="-128"/>
            </a:endParaRPr>
          </a:p>
        </p:txBody>
      </p:sp>
      <p:sp>
        <p:nvSpPr>
          <p:cNvPr id="43" name="ZoneTexte 10">
            <a:extLst>
              <a:ext uri="{FF2B5EF4-FFF2-40B4-BE49-F238E27FC236}">
                <a16:creationId xmlns:a16="http://schemas.microsoft.com/office/drawing/2014/main" id="{48628544-30B3-4C7D-8788-C9C740AD3C58}"/>
              </a:ext>
            </a:extLst>
          </p:cNvPr>
          <p:cNvSpPr txBox="1"/>
          <p:nvPr/>
        </p:nvSpPr>
        <p:spPr>
          <a:xfrm>
            <a:off x="3115322" y="3716407"/>
            <a:ext cx="1946787"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a:solidFill>
                  <a:prstClr val="black"/>
                </a:solidFill>
                <a:ea typeface="MS PGothic" panose="020B0600070205080204" pitchFamily="34" charset="-128"/>
              </a:rPr>
              <a:t>Net </a:t>
            </a:r>
            <a:r>
              <a:rPr lang="fr-BE" sz="1600" dirty="0" err="1">
                <a:solidFill>
                  <a:prstClr val="black"/>
                </a:solidFill>
                <a:ea typeface="MS PGothic" panose="020B0600070205080204" pitchFamily="34" charset="-128"/>
              </a:rPr>
              <a:t>price</a:t>
            </a:r>
            <a:r>
              <a:rPr lang="fr-BE" sz="1600" dirty="0">
                <a:solidFill>
                  <a:prstClr val="black"/>
                </a:solidFill>
                <a:ea typeface="MS PGothic" panose="020B0600070205080204" pitchFamily="34" charset="-128"/>
              </a:rPr>
              <a:t> - RV</a:t>
            </a:r>
          </a:p>
        </p:txBody>
      </p:sp>
      <p:sp>
        <p:nvSpPr>
          <p:cNvPr id="44" name="Triangle rectangle 4">
            <a:extLst>
              <a:ext uri="{FF2B5EF4-FFF2-40B4-BE49-F238E27FC236}">
                <a16:creationId xmlns:a16="http://schemas.microsoft.com/office/drawing/2014/main" id="{03EF02C7-27A1-4FF8-A02D-DF1E877ECE45}"/>
              </a:ext>
            </a:extLst>
          </p:cNvPr>
          <p:cNvSpPr/>
          <p:nvPr/>
        </p:nvSpPr>
        <p:spPr>
          <a:xfrm flipH="1">
            <a:off x="523185" y="4288128"/>
            <a:ext cx="4670115" cy="1701455"/>
          </a:xfrm>
          <a:custGeom>
            <a:avLst/>
            <a:gdLst>
              <a:gd name="connsiteX0" fmla="*/ 0 w 10941961"/>
              <a:gd name="connsiteY0" fmla="*/ 3982539 h 3982539"/>
              <a:gd name="connsiteX1" fmla="*/ 0 w 10941961"/>
              <a:gd name="connsiteY1" fmla="*/ 0 h 3982539"/>
              <a:gd name="connsiteX2" fmla="*/ 10941961 w 10941961"/>
              <a:gd name="connsiteY2" fmla="*/ 3982539 h 3982539"/>
              <a:gd name="connsiteX3" fmla="*/ 0 w 10941961"/>
              <a:gd name="connsiteY3" fmla="*/ 3982539 h 3982539"/>
              <a:gd name="connsiteX0" fmla="*/ 0 w 10941961"/>
              <a:gd name="connsiteY0" fmla="*/ 1701455 h 1701455"/>
              <a:gd name="connsiteX1" fmla="*/ 6272980 w 10941961"/>
              <a:gd name="connsiteY1" fmla="*/ 0 h 1701455"/>
              <a:gd name="connsiteX2" fmla="*/ 10941961 w 10941961"/>
              <a:gd name="connsiteY2" fmla="*/ 1701455 h 1701455"/>
              <a:gd name="connsiteX3" fmla="*/ 0 w 10941961"/>
              <a:gd name="connsiteY3" fmla="*/ 1701455 h 1701455"/>
              <a:gd name="connsiteX0" fmla="*/ 0 w 4670115"/>
              <a:gd name="connsiteY0" fmla="*/ 1701455 h 1701455"/>
              <a:gd name="connsiteX1" fmla="*/ 1134 w 4670115"/>
              <a:gd name="connsiteY1" fmla="*/ 0 h 1701455"/>
              <a:gd name="connsiteX2" fmla="*/ 4670115 w 4670115"/>
              <a:gd name="connsiteY2" fmla="*/ 1701455 h 1701455"/>
              <a:gd name="connsiteX3" fmla="*/ 0 w 4670115"/>
              <a:gd name="connsiteY3" fmla="*/ 1701455 h 1701455"/>
            </a:gdLst>
            <a:ahLst/>
            <a:cxnLst>
              <a:cxn ang="0">
                <a:pos x="connsiteX0" y="connsiteY0"/>
              </a:cxn>
              <a:cxn ang="0">
                <a:pos x="connsiteX1" y="connsiteY1"/>
              </a:cxn>
              <a:cxn ang="0">
                <a:pos x="connsiteX2" y="connsiteY2"/>
              </a:cxn>
              <a:cxn ang="0">
                <a:pos x="connsiteX3" y="connsiteY3"/>
              </a:cxn>
            </a:cxnLst>
            <a:rect l="l" t="t" r="r" b="b"/>
            <a:pathLst>
              <a:path w="4670115" h="1701455">
                <a:moveTo>
                  <a:pt x="0" y="1701455"/>
                </a:moveTo>
                <a:lnTo>
                  <a:pt x="1134" y="0"/>
                </a:lnTo>
                <a:lnTo>
                  <a:pt x="4670115" y="1701455"/>
                </a:lnTo>
                <a:lnTo>
                  <a:pt x="0" y="1701455"/>
                </a:lnTo>
                <a:close/>
              </a:path>
            </a:pathLst>
          </a:custGeom>
          <a:solidFill>
            <a:schemeClr val="accent2"/>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300" b="0" i="0" u="none" strike="noStrike" kern="0" cap="none" spc="0" normalizeH="0" baseline="0" noProof="0" dirty="0">
              <a:ln>
                <a:noFill/>
              </a:ln>
              <a:solidFill>
                <a:prstClr val="white"/>
              </a:solidFill>
              <a:effectLst/>
              <a:uLnTx/>
              <a:uFillTx/>
              <a:ea typeface="+mn-ea"/>
              <a:cs typeface="+mn-cs"/>
            </a:endParaRPr>
          </a:p>
        </p:txBody>
      </p:sp>
      <p:sp>
        <p:nvSpPr>
          <p:cNvPr id="45" name="ZoneTexte 13">
            <a:extLst>
              <a:ext uri="{FF2B5EF4-FFF2-40B4-BE49-F238E27FC236}">
                <a16:creationId xmlns:a16="http://schemas.microsoft.com/office/drawing/2014/main" id="{82477605-4CF4-49E4-B734-5D35159E71A8}"/>
              </a:ext>
            </a:extLst>
          </p:cNvPr>
          <p:cNvSpPr txBox="1"/>
          <p:nvPr/>
        </p:nvSpPr>
        <p:spPr>
          <a:xfrm>
            <a:off x="2993085" y="5130727"/>
            <a:ext cx="1813108" cy="400110"/>
          </a:xfrm>
          <a:prstGeom prst="rect">
            <a:avLst/>
          </a:prstGeom>
          <a:noFill/>
        </p:spPr>
        <p:txBody>
          <a:bodyPr wrap="square" rtlCol="0">
            <a:spAutoFit/>
          </a:bodyPr>
          <a:lstStyle>
            <a:defPPr>
              <a:defRPr lang="nl-NL"/>
            </a:defPPr>
            <a:lvl1pPr algn="ctr">
              <a:defRPr sz="1000" b="1">
                <a:solidFill>
                  <a:schemeClr val="bg1"/>
                </a:solidFill>
                <a:effectLst>
                  <a:outerShdw blurRad="38100" dist="38100" dir="2700000" algn="tl">
                    <a:srgbClr val="000000">
                      <a:alpha val="43137"/>
                    </a:srgbClr>
                  </a:outerShdw>
                </a:effectLst>
              </a:defRPr>
            </a:lvl1pPr>
          </a:lstStyle>
          <a:p>
            <a:pPr defTabSz="457200" eaLnBrk="0" fontAlgn="base" hangingPunct="0">
              <a:spcBef>
                <a:spcPct val="0"/>
              </a:spcBef>
              <a:spcAft>
                <a:spcPct val="0"/>
              </a:spcAft>
            </a:pPr>
            <a:r>
              <a:rPr lang="fr-BE" sz="2000" dirty="0">
                <a:effectLst/>
                <a:latin typeface="+mj-lt"/>
                <a:ea typeface="MS PGothic" panose="020B0600070205080204" pitchFamily="34" charset="-128"/>
              </a:rPr>
              <a:t>PRICE</a:t>
            </a:r>
          </a:p>
        </p:txBody>
      </p:sp>
      <p:sp>
        <p:nvSpPr>
          <p:cNvPr id="46" name="Demi-cadre 12">
            <a:extLst>
              <a:ext uri="{FF2B5EF4-FFF2-40B4-BE49-F238E27FC236}">
                <a16:creationId xmlns:a16="http://schemas.microsoft.com/office/drawing/2014/main" id="{053C2EA8-1AF6-4C71-A30D-9CE251115EA2}"/>
              </a:ext>
            </a:extLst>
          </p:cNvPr>
          <p:cNvSpPr/>
          <p:nvPr/>
        </p:nvSpPr>
        <p:spPr>
          <a:xfrm>
            <a:off x="5174072" y="3782972"/>
            <a:ext cx="1377143" cy="511276"/>
          </a:xfrm>
          <a:prstGeom prst="halfFrame">
            <a:avLst/>
          </a:prstGeom>
          <a:solidFill>
            <a:schemeClr val="accent6"/>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sp>
        <p:nvSpPr>
          <p:cNvPr id="47" name="Demi-cadre 13">
            <a:extLst>
              <a:ext uri="{FF2B5EF4-FFF2-40B4-BE49-F238E27FC236}">
                <a16:creationId xmlns:a16="http://schemas.microsoft.com/office/drawing/2014/main" id="{5EC5E1FF-A42D-4257-8215-115ECFC3F939}"/>
              </a:ext>
            </a:extLst>
          </p:cNvPr>
          <p:cNvSpPr/>
          <p:nvPr/>
        </p:nvSpPr>
        <p:spPr>
          <a:xfrm>
            <a:off x="6532903" y="3281528"/>
            <a:ext cx="1432529" cy="511276"/>
          </a:xfrm>
          <a:prstGeom prst="halfFrame">
            <a:avLst/>
          </a:prstGeom>
          <a:solidFill>
            <a:schemeClr val="accent6"/>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sp>
        <p:nvSpPr>
          <p:cNvPr id="48" name="Demi-cadre 14">
            <a:extLst>
              <a:ext uri="{FF2B5EF4-FFF2-40B4-BE49-F238E27FC236}">
                <a16:creationId xmlns:a16="http://schemas.microsoft.com/office/drawing/2014/main" id="{E6E4AB12-444E-4D25-BABB-73585FDD8585}"/>
              </a:ext>
            </a:extLst>
          </p:cNvPr>
          <p:cNvSpPr/>
          <p:nvPr/>
        </p:nvSpPr>
        <p:spPr>
          <a:xfrm>
            <a:off x="7870910" y="2807368"/>
            <a:ext cx="1421160" cy="511276"/>
          </a:xfrm>
          <a:prstGeom prst="halfFrame">
            <a:avLst/>
          </a:prstGeom>
          <a:solidFill>
            <a:schemeClr val="accent6"/>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sp>
        <p:nvSpPr>
          <p:cNvPr id="49" name="ZoneTexte 15">
            <a:extLst>
              <a:ext uri="{FF2B5EF4-FFF2-40B4-BE49-F238E27FC236}">
                <a16:creationId xmlns:a16="http://schemas.microsoft.com/office/drawing/2014/main" id="{09C83082-CAFF-46E9-8915-192DB8E018A8}"/>
              </a:ext>
            </a:extLst>
          </p:cNvPr>
          <p:cNvSpPr txBox="1"/>
          <p:nvPr/>
        </p:nvSpPr>
        <p:spPr>
          <a:xfrm>
            <a:off x="4273311" y="3187776"/>
            <a:ext cx="1946787"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err="1">
                <a:solidFill>
                  <a:prstClr val="black"/>
                </a:solidFill>
                <a:ea typeface="MS PGothic" panose="020B0600070205080204" pitchFamily="34" charset="-128"/>
              </a:rPr>
              <a:t>Classic</a:t>
            </a:r>
            <a:r>
              <a:rPr lang="fr-BE" sz="1600" dirty="0">
                <a:solidFill>
                  <a:prstClr val="black"/>
                </a:solidFill>
                <a:ea typeface="MS PGothic" panose="020B0600070205080204" pitchFamily="34" charset="-128"/>
              </a:rPr>
              <a:t> </a:t>
            </a:r>
            <a:r>
              <a:rPr lang="fr-BE" sz="1600" dirty="0" err="1">
                <a:solidFill>
                  <a:prstClr val="black"/>
                </a:solidFill>
                <a:ea typeface="MS PGothic" panose="020B0600070205080204" pitchFamily="34" charset="-128"/>
              </a:rPr>
              <a:t>Financing</a:t>
            </a:r>
            <a:endParaRPr lang="fr-BE" sz="1600" dirty="0">
              <a:solidFill>
                <a:prstClr val="black"/>
              </a:solidFill>
              <a:ea typeface="MS PGothic" panose="020B0600070205080204" pitchFamily="34" charset="-128"/>
            </a:endParaRPr>
          </a:p>
        </p:txBody>
      </p:sp>
      <p:sp>
        <p:nvSpPr>
          <p:cNvPr id="50" name="ZoneTexte 16">
            <a:extLst>
              <a:ext uri="{FF2B5EF4-FFF2-40B4-BE49-F238E27FC236}">
                <a16:creationId xmlns:a16="http://schemas.microsoft.com/office/drawing/2014/main" id="{E4C7664D-6BB2-4738-9F49-F2549854F44E}"/>
              </a:ext>
            </a:extLst>
          </p:cNvPr>
          <p:cNvSpPr txBox="1"/>
          <p:nvPr/>
        </p:nvSpPr>
        <p:spPr>
          <a:xfrm>
            <a:off x="5570376" y="2704092"/>
            <a:ext cx="2222321"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a:solidFill>
                  <a:prstClr val="black"/>
                </a:solidFill>
                <a:ea typeface="MS PGothic" panose="020B0600070205080204" pitchFamily="34" charset="-128"/>
              </a:rPr>
              <a:t>Financial leasing 1%</a:t>
            </a:r>
          </a:p>
        </p:txBody>
      </p:sp>
      <p:sp>
        <p:nvSpPr>
          <p:cNvPr id="51" name="ZoneTexte 17">
            <a:extLst>
              <a:ext uri="{FF2B5EF4-FFF2-40B4-BE49-F238E27FC236}">
                <a16:creationId xmlns:a16="http://schemas.microsoft.com/office/drawing/2014/main" id="{5E985A4B-CD10-4377-A6EC-D15F5764002C}"/>
              </a:ext>
            </a:extLst>
          </p:cNvPr>
          <p:cNvSpPr txBox="1"/>
          <p:nvPr/>
        </p:nvSpPr>
        <p:spPr>
          <a:xfrm>
            <a:off x="6746034" y="2095884"/>
            <a:ext cx="2458972"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a:solidFill>
                  <a:prstClr val="black"/>
                </a:solidFill>
                <a:ea typeface="MS PGothic" panose="020B0600070205080204" pitchFamily="34" charset="-128"/>
              </a:rPr>
              <a:t>Financial leasing 10%</a:t>
            </a:r>
          </a:p>
        </p:txBody>
      </p:sp>
      <p:sp>
        <p:nvSpPr>
          <p:cNvPr id="52" name="Forme libre : forme 29">
            <a:extLst>
              <a:ext uri="{FF2B5EF4-FFF2-40B4-BE49-F238E27FC236}">
                <a16:creationId xmlns:a16="http://schemas.microsoft.com/office/drawing/2014/main" id="{A72AC270-6616-4BDC-8E79-7A68F763CFC2}"/>
              </a:ext>
            </a:extLst>
          </p:cNvPr>
          <p:cNvSpPr/>
          <p:nvPr/>
        </p:nvSpPr>
        <p:spPr>
          <a:xfrm>
            <a:off x="5182550" y="2807368"/>
            <a:ext cx="4069080" cy="3187004"/>
          </a:xfrm>
          <a:custGeom>
            <a:avLst/>
            <a:gdLst>
              <a:gd name="connsiteX0" fmla="*/ 7620 w 4069080"/>
              <a:gd name="connsiteY0" fmla="*/ 3169920 h 3169920"/>
              <a:gd name="connsiteX1" fmla="*/ 4069080 w 4069080"/>
              <a:gd name="connsiteY1" fmla="*/ 3162300 h 3169920"/>
              <a:gd name="connsiteX2" fmla="*/ 4061460 w 4069080"/>
              <a:gd name="connsiteY2" fmla="*/ 0 h 3169920"/>
              <a:gd name="connsiteX3" fmla="*/ 0 w 4069080"/>
              <a:gd name="connsiteY3" fmla="*/ 1463040 h 3169920"/>
              <a:gd name="connsiteX4" fmla="*/ 7620 w 4069080"/>
              <a:gd name="connsiteY4" fmla="*/ 3169920 h 3169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080" h="3169920">
                <a:moveTo>
                  <a:pt x="7620" y="3169920"/>
                </a:moveTo>
                <a:lnTo>
                  <a:pt x="4069080" y="3162300"/>
                </a:lnTo>
                <a:lnTo>
                  <a:pt x="4061460" y="0"/>
                </a:lnTo>
                <a:lnTo>
                  <a:pt x="0" y="1463040"/>
                </a:lnTo>
                <a:lnTo>
                  <a:pt x="7620" y="3169920"/>
                </a:lnTo>
                <a:close/>
              </a:path>
            </a:pathLst>
          </a:custGeom>
          <a:solidFill>
            <a:schemeClr val="accent6"/>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300" b="0" i="0" u="none" strike="noStrike" kern="0" cap="none" spc="0" normalizeH="0" baseline="0" noProof="0">
              <a:ln>
                <a:noFill/>
              </a:ln>
              <a:solidFill>
                <a:prstClr val="white"/>
              </a:solidFill>
              <a:effectLst/>
              <a:uLnTx/>
              <a:uFillTx/>
              <a:ea typeface="+mn-ea"/>
              <a:cs typeface="+mn-cs"/>
            </a:endParaRPr>
          </a:p>
        </p:txBody>
      </p:sp>
      <p:sp>
        <p:nvSpPr>
          <p:cNvPr id="53" name="ZoneTexte 30">
            <a:extLst>
              <a:ext uri="{FF2B5EF4-FFF2-40B4-BE49-F238E27FC236}">
                <a16:creationId xmlns:a16="http://schemas.microsoft.com/office/drawing/2014/main" id="{B38976EE-E561-4F14-ABE8-DB452760A4EA}"/>
              </a:ext>
            </a:extLst>
          </p:cNvPr>
          <p:cNvSpPr txBox="1"/>
          <p:nvPr/>
        </p:nvSpPr>
        <p:spPr>
          <a:xfrm>
            <a:off x="6022288" y="5130727"/>
            <a:ext cx="2503737" cy="707886"/>
          </a:xfrm>
          <a:prstGeom prst="rect">
            <a:avLst/>
          </a:prstGeom>
          <a:noFill/>
        </p:spPr>
        <p:txBody>
          <a:bodyPr wrap="square" rtlCol="0">
            <a:spAutoFit/>
          </a:bodyPr>
          <a:lstStyle/>
          <a:p>
            <a:pPr algn="ctr" defTabSz="457200" eaLnBrk="0" fontAlgn="base" hangingPunct="0">
              <a:spcBef>
                <a:spcPct val="0"/>
              </a:spcBef>
              <a:spcAft>
                <a:spcPct val="0"/>
              </a:spcAft>
            </a:pPr>
            <a:r>
              <a:rPr lang="fr-BE" sz="2000" b="1" dirty="0">
                <a:solidFill>
                  <a:schemeClr val="bg1"/>
                </a:solidFill>
                <a:latin typeface="+mj-lt"/>
                <a:ea typeface="MS PGothic" panose="020B0600070205080204" pitchFamily="34" charset="-128"/>
              </a:rPr>
              <a:t>FINANCIAL COSTS</a:t>
            </a:r>
          </a:p>
        </p:txBody>
      </p:sp>
      <p:sp>
        <p:nvSpPr>
          <p:cNvPr id="54" name="Demi-cadre 32">
            <a:extLst>
              <a:ext uri="{FF2B5EF4-FFF2-40B4-BE49-F238E27FC236}">
                <a16:creationId xmlns:a16="http://schemas.microsoft.com/office/drawing/2014/main" id="{53837044-6380-4AEE-AEFE-2C7CE89BF1EE}"/>
              </a:ext>
            </a:extLst>
          </p:cNvPr>
          <p:cNvSpPr/>
          <p:nvPr/>
        </p:nvSpPr>
        <p:spPr>
          <a:xfrm>
            <a:off x="9239573" y="2325673"/>
            <a:ext cx="1368663" cy="511276"/>
          </a:xfrm>
          <a:prstGeom prst="halfFrame">
            <a:avLst/>
          </a:prstGeom>
          <a:solidFill>
            <a:schemeClr val="accent4"/>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sp>
        <p:nvSpPr>
          <p:cNvPr id="55" name="Demi-cadre 33">
            <a:extLst>
              <a:ext uri="{FF2B5EF4-FFF2-40B4-BE49-F238E27FC236}">
                <a16:creationId xmlns:a16="http://schemas.microsoft.com/office/drawing/2014/main" id="{136A525E-5A1B-4F08-9D42-029A06E9C9B3}"/>
              </a:ext>
            </a:extLst>
          </p:cNvPr>
          <p:cNvSpPr/>
          <p:nvPr/>
        </p:nvSpPr>
        <p:spPr>
          <a:xfrm flipV="1">
            <a:off x="10577583" y="1887383"/>
            <a:ext cx="878234" cy="467786"/>
          </a:xfrm>
          <a:prstGeom prst="corner">
            <a:avLst>
              <a:gd name="adj1" fmla="val 29925"/>
              <a:gd name="adj2" fmla="val 29925"/>
            </a:avLst>
          </a:prstGeom>
          <a:solidFill>
            <a:schemeClr val="accent4"/>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pic>
        <p:nvPicPr>
          <p:cNvPr id="56" name="Graphique 34" descr="Point d’interrogation">
            <a:extLst>
              <a:ext uri="{FF2B5EF4-FFF2-40B4-BE49-F238E27FC236}">
                <a16:creationId xmlns:a16="http://schemas.microsoft.com/office/drawing/2014/main" id="{4B2D1327-C869-4C17-8456-BFC782B87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846936">
            <a:off x="10166761" y="1102662"/>
            <a:ext cx="770081" cy="770081"/>
          </a:xfrm>
          <a:prstGeom prst="rect">
            <a:avLst/>
          </a:prstGeom>
        </p:spPr>
      </p:pic>
      <p:sp>
        <p:nvSpPr>
          <p:cNvPr id="57" name="ZoneTexte 35">
            <a:extLst>
              <a:ext uri="{FF2B5EF4-FFF2-40B4-BE49-F238E27FC236}">
                <a16:creationId xmlns:a16="http://schemas.microsoft.com/office/drawing/2014/main" id="{BAB8C9F1-CF7E-40A1-8989-B97D3B201B03}"/>
              </a:ext>
            </a:extLst>
          </p:cNvPr>
          <p:cNvSpPr txBox="1"/>
          <p:nvPr/>
        </p:nvSpPr>
        <p:spPr>
          <a:xfrm>
            <a:off x="9173446" y="5130727"/>
            <a:ext cx="2364588" cy="400110"/>
          </a:xfrm>
          <a:prstGeom prst="rect">
            <a:avLst/>
          </a:prstGeom>
          <a:noFill/>
        </p:spPr>
        <p:txBody>
          <a:bodyPr wrap="square" rtlCol="0">
            <a:spAutoFit/>
          </a:bodyPr>
          <a:lstStyle/>
          <a:p>
            <a:pPr algn="ctr" defTabSz="457200" eaLnBrk="0" fontAlgn="base" hangingPunct="0">
              <a:spcBef>
                <a:spcPct val="0"/>
              </a:spcBef>
              <a:spcAft>
                <a:spcPct val="0"/>
              </a:spcAft>
            </a:pPr>
            <a:r>
              <a:rPr lang="fr-BE" sz="2000" b="1">
                <a:solidFill>
                  <a:prstClr val="white"/>
                </a:solidFill>
                <a:latin typeface="+mj-lt"/>
                <a:ea typeface="MS PGothic" panose="020B0600070205080204" pitchFamily="34" charset="-128"/>
              </a:rPr>
              <a:t>TCO</a:t>
            </a:r>
          </a:p>
        </p:txBody>
      </p:sp>
      <p:sp>
        <p:nvSpPr>
          <p:cNvPr id="13" name="TextBox 12">
            <a:extLst>
              <a:ext uri="{FF2B5EF4-FFF2-40B4-BE49-F238E27FC236}">
                <a16:creationId xmlns:a16="http://schemas.microsoft.com/office/drawing/2014/main" id="{487872B6-2253-441D-81A7-999CCD770687}"/>
              </a:ext>
            </a:extLst>
          </p:cNvPr>
          <p:cNvSpPr txBox="1"/>
          <p:nvPr/>
        </p:nvSpPr>
        <p:spPr>
          <a:xfrm>
            <a:off x="606719" y="5008306"/>
            <a:ext cx="1832837" cy="307777"/>
          </a:xfrm>
          <a:prstGeom prst="rect">
            <a:avLst/>
          </a:prstGeom>
          <a:noFill/>
        </p:spPr>
        <p:txBody>
          <a:bodyPr wrap="square" rtlCol="0">
            <a:spAutoFit/>
          </a:bodyPr>
          <a:lstStyle/>
          <a:p>
            <a:pPr algn="ctr"/>
            <a:r>
              <a:rPr lang="fr-BE" sz="1400" b="1" dirty="0">
                <a:solidFill>
                  <a:srgbClr val="E94E24"/>
                </a:solidFill>
              </a:rPr>
              <a:t>39,950 €</a:t>
            </a:r>
            <a:endParaRPr lang="en-US" sz="1400" b="1" dirty="0">
              <a:solidFill>
                <a:srgbClr val="E94E24"/>
              </a:solidFill>
            </a:endParaRPr>
          </a:p>
        </p:txBody>
      </p:sp>
      <p:sp>
        <p:nvSpPr>
          <p:cNvPr id="58" name="TextBox 57">
            <a:extLst>
              <a:ext uri="{FF2B5EF4-FFF2-40B4-BE49-F238E27FC236}">
                <a16:creationId xmlns:a16="http://schemas.microsoft.com/office/drawing/2014/main" id="{441527DA-44C9-4146-8DAC-90FD0E6992C2}"/>
              </a:ext>
            </a:extLst>
          </p:cNvPr>
          <p:cNvSpPr txBox="1"/>
          <p:nvPr/>
        </p:nvSpPr>
        <p:spPr>
          <a:xfrm>
            <a:off x="2216605" y="4471074"/>
            <a:ext cx="1832837" cy="307777"/>
          </a:xfrm>
          <a:prstGeom prst="rect">
            <a:avLst/>
          </a:prstGeom>
          <a:noFill/>
        </p:spPr>
        <p:txBody>
          <a:bodyPr wrap="square" rtlCol="0">
            <a:spAutoFit/>
          </a:bodyPr>
          <a:lstStyle/>
          <a:p>
            <a:pPr algn="ctr"/>
            <a:r>
              <a:rPr lang="fr-BE" sz="1400" b="1" dirty="0">
                <a:solidFill>
                  <a:srgbClr val="E94E24"/>
                </a:solidFill>
              </a:rPr>
              <a:t>33,250 €</a:t>
            </a:r>
            <a:endParaRPr lang="en-US" sz="1400" b="1" dirty="0">
              <a:solidFill>
                <a:srgbClr val="E94E24"/>
              </a:solidFill>
            </a:endParaRPr>
          </a:p>
        </p:txBody>
      </p:sp>
      <p:sp>
        <p:nvSpPr>
          <p:cNvPr id="59" name="TextBox 58">
            <a:extLst>
              <a:ext uri="{FF2B5EF4-FFF2-40B4-BE49-F238E27FC236}">
                <a16:creationId xmlns:a16="http://schemas.microsoft.com/office/drawing/2014/main" id="{1A406813-4063-4C65-8BD6-497C74699716}"/>
              </a:ext>
            </a:extLst>
          </p:cNvPr>
          <p:cNvSpPr txBox="1"/>
          <p:nvPr/>
        </p:nvSpPr>
        <p:spPr>
          <a:xfrm>
            <a:off x="3444489" y="3995779"/>
            <a:ext cx="1832837" cy="307777"/>
          </a:xfrm>
          <a:prstGeom prst="rect">
            <a:avLst/>
          </a:prstGeom>
          <a:noFill/>
        </p:spPr>
        <p:txBody>
          <a:bodyPr wrap="square" rtlCol="0">
            <a:spAutoFit/>
          </a:bodyPr>
          <a:lstStyle/>
          <a:p>
            <a:pPr algn="ctr"/>
            <a:r>
              <a:rPr lang="fr-BE" sz="1400" b="1" dirty="0">
                <a:solidFill>
                  <a:srgbClr val="E94E24"/>
                </a:solidFill>
              </a:rPr>
              <a:t>25,967 €</a:t>
            </a:r>
            <a:endParaRPr lang="en-US" sz="1400" b="1" dirty="0">
              <a:solidFill>
                <a:srgbClr val="E94E24"/>
              </a:solidFill>
            </a:endParaRPr>
          </a:p>
        </p:txBody>
      </p:sp>
      <p:sp>
        <p:nvSpPr>
          <p:cNvPr id="60" name="TextBox 59">
            <a:extLst>
              <a:ext uri="{FF2B5EF4-FFF2-40B4-BE49-F238E27FC236}">
                <a16:creationId xmlns:a16="http://schemas.microsoft.com/office/drawing/2014/main" id="{2FBA5FF6-8DCC-462A-859B-4A90DD5E03E7}"/>
              </a:ext>
            </a:extLst>
          </p:cNvPr>
          <p:cNvSpPr txBox="1"/>
          <p:nvPr/>
        </p:nvSpPr>
        <p:spPr>
          <a:xfrm>
            <a:off x="4940589" y="3465278"/>
            <a:ext cx="1832837" cy="307777"/>
          </a:xfrm>
          <a:prstGeom prst="rect">
            <a:avLst/>
          </a:prstGeom>
          <a:noFill/>
        </p:spPr>
        <p:txBody>
          <a:bodyPr wrap="square" rtlCol="0">
            <a:spAutoFit/>
          </a:bodyPr>
          <a:lstStyle/>
          <a:p>
            <a:pPr algn="ctr"/>
            <a:r>
              <a:rPr lang="fr-BE" sz="1400" b="1" dirty="0">
                <a:solidFill>
                  <a:schemeClr val="accent6"/>
                </a:solidFill>
              </a:rPr>
              <a:t>980 €/</a:t>
            </a:r>
            <a:r>
              <a:rPr lang="fr-BE" sz="1400" b="1" dirty="0" err="1">
                <a:solidFill>
                  <a:schemeClr val="accent6"/>
                </a:solidFill>
              </a:rPr>
              <a:t>month</a:t>
            </a:r>
            <a:endParaRPr lang="en-US" sz="1400" b="1" dirty="0">
              <a:solidFill>
                <a:schemeClr val="accent6"/>
              </a:solidFill>
            </a:endParaRPr>
          </a:p>
        </p:txBody>
      </p:sp>
      <p:sp>
        <p:nvSpPr>
          <p:cNvPr id="61" name="TextBox 60">
            <a:extLst>
              <a:ext uri="{FF2B5EF4-FFF2-40B4-BE49-F238E27FC236}">
                <a16:creationId xmlns:a16="http://schemas.microsoft.com/office/drawing/2014/main" id="{2DA6E08E-76BA-42EF-9697-7F0841DF6A55}"/>
              </a:ext>
            </a:extLst>
          </p:cNvPr>
          <p:cNvSpPr txBox="1"/>
          <p:nvPr/>
        </p:nvSpPr>
        <p:spPr>
          <a:xfrm>
            <a:off x="6228576" y="2983120"/>
            <a:ext cx="1832837" cy="307777"/>
          </a:xfrm>
          <a:prstGeom prst="rect">
            <a:avLst/>
          </a:prstGeom>
          <a:noFill/>
        </p:spPr>
        <p:txBody>
          <a:bodyPr wrap="square" rtlCol="0">
            <a:spAutoFit/>
          </a:bodyPr>
          <a:lstStyle/>
          <a:p>
            <a:pPr algn="ctr"/>
            <a:r>
              <a:rPr lang="fr-BE" sz="1400" b="1" dirty="0">
                <a:solidFill>
                  <a:schemeClr val="accent6"/>
                </a:solidFill>
              </a:rPr>
              <a:t>971 €/</a:t>
            </a:r>
            <a:r>
              <a:rPr lang="fr-BE" sz="1400" b="1" dirty="0" err="1">
                <a:solidFill>
                  <a:schemeClr val="accent6"/>
                </a:solidFill>
              </a:rPr>
              <a:t>month</a:t>
            </a:r>
            <a:endParaRPr lang="en-US" sz="1400" b="1" dirty="0">
              <a:solidFill>
                <a:schemeClr val="accent6"/>
              </a:solidFill>
            </a:endParaRPr>
          </a:p>
        </p:txBody>
      </p:sp>
      <p:sp>
        <p:nvSpPr>
          <p:cNvPr id="62" name="TextBox 61">
            <a:extLst>
              <a:ext uri="{FF2B5EF4-FFF2-40B4-BE49-F238E27FC236}">
                <a16:creationId xmlns:a16="http://schemas.microsoft.com/office/drawing/2014/main" id="{070DDC49-D5E1-4A2E-9F20-7741948D170D}"/>
              </a:ext>
            </a:extLst>
          </p:cNvPr>
          <p:cNvSpPr txBox="1"/>
          <p:nvPr/>
        </p:nvSpPr>
        <p:spPr>
          <a:xfrm>
            <a:off x="7665071" y="2465210"/>
            <a:ext cx="1832837" cy="307777"/>
          </a:xfrm>
          <a:prstGeom prst="rect">
            <a:avLst/>
          </a:prstGeom>
          <a:noFill/>
        </p:spPr>
        <p:txBody>
          <a:bodyPr wrap="square" rtlCol="0">
            <a:spAutoFit/>
          </a:bodyPr>
          <a:lstStyle/>
          <a:p>
            <a:pPr algn="ctr"/>
            <a:r>
              <a:rPr lang="fr-BE" sz="1400" b="1" dirty="0">
                <a:solidFill>
                  <a:schemeClr val="accent6"/>
                </a:solidFill>
              </a:rPr>
              <a:t>893 €/</a:t>
            </a:r>
            <a:r>
              <a:rPr lang="fr-BE" sz="1400" b="1" dirty="0" err="1">
                <a:solidFill>
                  <a:schemeClr val="accent6"/>
                </a:solidFill>
              </a:rPr>
              <a:t>month</a:t>
            </a:r>
            <a:endParaRPr lang="en-US" sz="1400" b="1" dirty="0">
              <a:solidFill>
                <a:schemeClr val="accent6"/>
              </a:solidFill>
            </a:endParaRPr>
          </a:p>
        </p:txBody>
      </p:sp>
      <p:pic>
        <p:nvPicPr>
          <p:cNvPr id="34" name="Picture 2" descr="Drapeaux Monde Banque d'images et photos libres de droit - iStock">
            <a:extLst>
              <a:ext uri="{FF2B5EF4-FFF2-40B4-BE49-F238E27FC236}">
                <a16:creationId xmlns:a16="http://schemas.microsoft.com/office/drawing/2014/main" id="{98848738-3B5D-D2C5-425F-FC7387782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17">
            <a:extLst>
              <a:ext uri="{FF2B5EF4-FFF2-40B4-BE49-F238E27FC236}">
                <a16:creationId xmlns:a16="http://schemas.microsoft.com/office/drawing/2014/main" id="{84BFAA44-FF76-2684-6528-FBC92A2E9884}"/>
              </a:ext>
            </a:extLst>
          </p:cNvPr>
          <p:cNvSpPr txBox="1"/>
          <p:nvPr/>
        </p:nvSpPr>
        <p:spPr>
          <a:xfrm>
            <a:off x="9386445" y="1441971"/>
            <a:ext cx="1290360" cy="830997"/>
          </a:xfrm>
          <a:prstGeom prst="rect">
            <a:avLst/>
          </a:prstGeom>
          <a:noFill/>
        </p:spPr>
        <p:txBody>
          <a:bodyPr wrap="square" rtlCol="0">
            <a:spAutoFit/>
          </a:bodyPr>
          <a:lstStyle/>
          <a:p>
            <a:pPr defTabSz="457200" eaLnBrk="0" fontAlgn="base" hangingPunct="0">
              <a:spcBef>
                <a:spcPct val="0"/>
              </a:spcBef>
              <a:spcAft>
                <a:spcPct val="0"/>
              </a:spcAft>
            </a:pPr>
            <a:r>
              <a:rPr lang="fr-BE" sz="1600" dirty="0" err="1">
                <a:solidFill>
                  <a:prstClr val="black"/>
                </a:solidFill>
                <a:ea typeface="MS PGothic" panose="020B0600070205080204" pitchFamily="34" charset="-128"/>
              </a:rPr>
              <a:t>Which</a:t>
            </a:r>
            <a:r>
              <a:rPr lang="fr-BE" sz="1600" dirty="0">
                <a:solidFill>
                  <a:prstClr val="black"/>
                </a:solidFill>
                <a:ea typeface="MS PGothic" panose="020B0600070205080204" pitchFamily="34" charset="-128"/>
              </a:rPr>
              <a:t> </a:t>
            </a:r>
            <a:r>
              <a:rPr lang="fr-BE" sz="1600" dirty="0" err="1">
                <a:solidFill>
                  <a:prstClr val="black"/>
                </a:solidFill>
                <a:ea typeface="MS PGothic" panose="020B0600070205080204" pitchFamily="34" charset="-128"/>
              </a:rPr>
              <a:t>customer</a:t>
            </a:r>
            <a:r>
              <a:rPr lang="fr-BE" sz="1600" dirty="0">
                <a:solidFill>
                  <a:prstClr val="black"/>
                </a:solidFill>
                <a:ea typeface="MS PGothic" panose="020B0600070205080204" pitchFamily="34" charset="-128"/>
              </a:rPr>
              <a:t> </a:t>
            </a:r>
            <a:r>
              <a:rPr lang="fr-BE" sz="1600" dirty="0" err="1">
                <a:solidFill>
                  <a:prstClr val="black"/>
                </a:solidFill>
                <a:ea typeface="MS PGothic" panose="020B0600070205080204" pitchFamily="34" charset="-128"/>
              </a:rPr>
              <a:t>reference</a:t>
            </a:r>
            <a:endParaRPr lang="fr-BE" sz="1600" dirty="0">
              <a:solidFill>
                <a:prstClr val="black"/>
              </a:solidFill>
              <a:ea typeface="MS PGothic" panose="020B0600070205080204" pitchFamily="34" charset="-128"/>
            </a:endParaRPr>
          </a:p>
        </p:txBody>
      </p:sp>
      <p:sp>
        <p:nvSpPr>
          <p:cNvPr id="5" name="Ellipse 4">
            <a:extLst>
              <a:ext uri="{FF2B5EF4-FFF2-40B4-BE49-F238E27FC236}">
                <a16:creationId xmlns:a16="http://schemas.microsoft.com/office/drawing/2014/main" id="{67AEAEC8-20D3-AF49-FE1B-69BE55731E44}"/>
              </a:ext>
            </a:extLst>
          </p:cNvPr>
          <p:cNvSpPr/>
          <p:nvPr/>
        </p:nvSpPr>
        <p:spPr>
          <a:xfrm>
            <a:off x="-208441" y="1237922"/>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655A9D0-D846-0E6E-149C-22CF331C431B}"/>
              </a:ext>
            </a:extLst>
          </p:cNvPr>
          <p:cNvSpPr/>
          <p:nvPr/>
        </p:nvSpPr>
        <p:spPr>
          <a:xfrm>
            <a:off x="1321904" y="805070"/>
            <a:ext cx="3359426" cy="1825001"/>
          </a:xfrm>
          <a:prstGeom prst="rect">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not clear (the stairs seem to speak about additional costs ? please change the graphic)</a:t>
            </a:r>
            <a:endParaRPr lang="fr-FR" dirty="0"/>
          </a:p>
        </p:txBody>
      </p:sp>
    </p:spTree>
    <p:extLst>
      <p:ext uri="{BB962C8B-B14F-4D97-AF65-F5344CB8AC3E}">
        <p14:creationId xmlns:p14="http://schemas.microsoft.com/office/powerpoint/2010/main" val="315588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par>
                                <p:cTn id="72" presetID="10" presetClass="entr" presetSubtype="0"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500"/>
                                        <p:tgtEl>
                                          <p:spTgt spid="5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500"/>
                                        <p:tgtEl>
                                          <p:spTgt spid="5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p:bldP spid="41" grpId="0"/>
      <p:bldP spid="43" grpId="0"/>
      <p:bldP spid="45" grpId="0"/>
      <p:bldP spid="46" grpId="0" animBg="1"/>
      <p:bldP spid="47" grpId="0" animBg="1"/>
      <p:bldP spid="48" grpId="0" animBg="1"/>
      <p:bldP spid="49" grpId="0"/>
      <p:bldP spid="50" grpId="0"/>
      <p:bldP spid="51" grpId="0"/>
      <p:bldP spid="53" grpId="0"/>
      <p:bldP spid="54" grpId="0" animBg="1"/>
      <p:bldP spid="55" grpId="0" animBg="1"/>
      <p:bldP spid="57" grpId="0"/>
      <p:bldP spid="13" grpId="0"/>
      <p:bldP spid="58" grpId="0"/>
      <p:bldP spid="59" grpId="0"/>
      <p:bldP spid="60" grpId="0"/>
      <p:bldP spid="61" grpId="0"/>
      <p:bldP spid="62"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A37D1D22-188A-45AD-B234-1A7960E7B311}"/>
              </a:ext>
            </a:extLst>
          </p:cNvPr>
          <p:cNvSpPr>
            <a:spLocks noGrp="1"/>
          </p:cNvSpPr>
          <p:nvPr>
            <p:ph type="body" idx="1"/>
          </p:nvPr>
        </p:nvSpPr>
        <p:spPr/>
        <p:txBody>
          <a:bodyPr/>
          <a:lstStyle/>
          <a:p>
            <a:r>
              <a:rPr lang="en-US" dirty="0"/>
              <a:t>TCO USE by B2B customers</a:t>
            </a:r>
          </a:p>
        </p:txBody>
      </p:sp>
      <p:sp>
        <p:nvSpPr>
          <p:cNvPr id="9" name="Text Placeholder 8">
            <a:extLst>
              <a:ext uri="{FF2B5EF4-FFF2-40B4-BE49-F238E27FC236}">
                <a16:creationId xmlns:a16="http://schemas.microsoft.com/office/drawing/2014/main" id="{9678E12C-A650-4D24-9ED4-5DD8EEDFA85E}"/>
              </a:ext>
            </a:extLst>
          </p:cNvPr>
          <p:cNvSpPr>
            <a:spLocks noGrp="1"/>
          </p:cNvSpPr>
          <p:nvPr>
            <p:ph type="body" sz="quarter" idx="19"/>
          </p:nvPr>
        </p:nvSpPr>
        <p:spPr/>
        <p:txBody>
          <a:bodyPr/>
          <a:lstStyle/>
          <a:p>
            <a:pPr algn="ctr"/>
            <a:r>
              <a:rPr lang="fr-BE"/>
              <a:t>03</a:t>
            </a:r>
            <a:endParaRPr lang="en-US"/>
          </a:p>
        </p:txBody>
      </p:sp>
      <p:sp>
        <p:nvSpPr>
          <p:cNvPr id="42" name="Espace réservé du numéro de diapositive 41">
            <a:extLst>
              <a:ext uri="{FF2B5EF4-FFF2-40B4-BE49-F238E27FC236}">
                <a16:creationId xmlns:a16="http://schemas.microsoft.com/office/drawing/2014/main" id="{529C85B3-034B-4E77-8159-815592FD2FCD}"/>
              </a:ext>
            </a:extLst>
          </p:cNvPr>
          <p:cNvSpPr>
            <a:spLocks noGrp="1"/>
          </p:cNvSpPr>
          <p:nvPr>
            <p:ph type="sldNum" sz="quarter" idx="17"/>
          </p:nvPr>
        </p:nvSpPr>
        <p:spPr/>
        <p:txBody>
          <a:bodyPr/>
          <a:lstStyle/>
          <a:p>
            <a:fld id="{6604329A-497E-4999-AF33-FDAE6902A437}" type="slidenum">
              <a:rPr lang="en-US" smtClean="0"/>
              <a:pPr/>
              <a:t>31</a:t>
            </a:fld>
            <a:endParaRPr lang="en-US"/>
          </a:p>
        </p:txBody>
      </p:sp>
      <p:sp>
        <p:nvSpPr>
          <p:cNvPr id="2" name="Titre 1">
            <a:extLst>
              <a:ext uri="{FF2B5EF4-FFF2-40B4-BE49-F238E27FC236}">
                <a16:creationId xmlns:a16="http://schemas.microsoft.com/office/drawing/2014/main" id="{E8FF2393-9193-446D-B561-4FF86263D45D}"/>
              </a:ext>
            </a:extLst>
          </p:cNvPr>
          <p:cNvSpPr>
            <a:spLocks noGrp="1"/>
          </p:cNvSpPr>
          <p:nvPr>
            <p:ph type="title"/>
          </p:nvPr>
        </p:nvSpPr>
        <p:spPr/>
        <p:txBody>
          <a:bodyPr/>
          <a:lstStyle/>
          <a:p>
            <a:r>
              <a:rPr lang="en-US" dirty="0"/>
              <a:t>Moving from budget to TCO</a:t>
            </a:r>
            <a:endParaRPr lang="fr-BE" dirty="0"/>
          </a:p>
        </p:txBody>
      </p:sp>
      <p:sp>
        <p:nvSpPr>
          <p:cNvPr id="37" name="Demi-cadre 4">
            <a:extLst>
              <a:ext uri="{FF2B5EF4-FFF2-40B4-BE49-F238E27FC236}">
                <a16:creationId xmlns:a16="http://schemas.microsoft.com/office/drawing/2014/main" id="{2F0837D9-4C27-49D9-9FC8-B726827AA343}"/>
              </a:ext>
            </a:extLst>
          </p:cNvPr>
          <p:cNvSpPr/>
          <p:nvPr/>
        </p:nvSpPr>
        <p:spPr>
          <a:xfrm>
            <a:off x="2572065" y="3920112"/>
            <a:ext cx="1378499" cy="511276"/>
          </a:xfrm>
          <a:prstGeom prst="halfFrame">
            <a:avLst/>
          </a:prstGeom>
          <a:solidFill>
            <a:schemeClr val="accent4"/>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black"/>
              </a:solidFill>
              <a:effectLst/>
              <a:uLnTx/>
              <a:uFillTx/>
              <a:ea typeface="+mn-ea"/>
              <a:cs typeface="+mn-cs"/>
            </a:endParaRPr>
          </a:p>
        </p:txBody>
      </p:sp>
      <p:sp>
        <p:nvSpPr>
          <p:cNvPr id="38" name="Demi-cadre 5">
            <a:extLst>
              <a:ext uri="{FF2B5EF4-FFF2-40B4-BE49-F238E27FC236}">
                <a16:creationId xmlns:a16="http://schemas.microsoft.com/office/drawing/2014/main" id="{8DFE0FA6-DB13-4629-B7B1-8283E32C7F66}"/>
              </a:ext>
            </a:extLst>
          </p:cNvPr>
          <p:cNvSpPr/>
          <p:nvPr/>
        </p:nvSpPr>
        <p:spPr>
          <a:xfrm>
            <a:off x="3929741" y="3429001"/>
            <a:ext cx="1368663" cy="511276"/>
          </a:xfrm>
          <a:prstGeom prst="halfFrame">
            <a:avLst/>
          </a:prstGeom>
          <a:solidFill>
            <a:schemeClr val="accent4"/>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867" b="0" i="0" u="none" strike="noStrike" kern="0" cap="none" spc="0" normalizeH="0" baseline="0" noProof="0">
              <a:ln>
                <a:noFill/>
              </a:ln>
              <a:solidFill>
                <a:prstClr val="black"/>
              </a:solidFill>
              <a:effectLst/>
              <a:uLnTx/>
              <a:uFillTx/>
              <a:ea typeface="+mn-ea"/>
              <a:cs typeface="+mn-cs"/>
            </a:endParaRPr>
          </a:p>
        </p:txBody>
      </p:sp>
      <p:sp>
        <p:nvSpPr>
          <p:cNvPr id="39" name="ZoneTexte 6">
            <a:extLst>
              <a:ext uri="{FF2B5EF4-FFF2-40B4-BE49-F238E27FC236}">
                <a16:creationId xmlns:a16="http://schemas.microsoft.com/office/drawing/2014/main" id="{3D3F42A5-A8F0-4769-B3F7-65F61FE43384}"/>
              </a:ext>
            </a:extLst>
          </p:cNvPr>
          <p:cNvSpPr txBox="1"/>
          <p:nvPr/>
        </p:nvSpPr>
        <p:spPr>
          <a:xfrm>
            <a:off x="1825557" y="3034090"/>
            <a:ext cx="1946787" cy="584775"/>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err="1">
                <a:solidFill>
                  <a:prstClr val="black"/>
                </a:solidFill>
                <a:ea typeface="MS PGothic" panose="020B0600070205080204" pitchFamily="34" charset="-128"/>
              </a:rPr>
              <a:t>Operational</a:t>
            </a:r>
            <a:r>
              <a:rPr lang="fr-BE" sz="1600" dirty="0">
                <a:solidFill>
                  <a:prstClr val="black"/>
                </a:solidFill>
                <a:ea typeface="MS PGothic" panose="020B0600070205080204" pitchFamily="34" charset="-128"/>
              </a:rPr>
              <a:t> Leasing</a:t>
            </a:r>
          </a:p>
        </p:txBody>
      </p:sp>
      <p:sp>
        <p:nvSpPr>
          <p:cNvPr id="40" name="ZoneTexte 7">
            <a:extLst>
              <a:ext uri="{FF2B5EF4-FFF2-40B4-BE49-F238E27FC236}">
                <a16:creationId xmlns:a16="http://schemas.microsoft.com/office/drawing/2014/main" id="{EFD3BC7B-5535-436A-B422-48EBA15070DE}"/>
              </a:ext>
            </a:extLst>
          </p:cNvPr>
          <p:cNvSpPr txBox="1"/>
          <p:nvPr/>
        </p:nvSpPr>
        <p:spPr>
          <a:xfrm>
            <a:off x="3297677" y="2768913"/>
            <a:ext cx="1946787"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a:solidFill>
                  <a:prstClr val="black"/>
                </a:solidFill>
                <a:ea typeface="MS PGothic" panose="020B0600070205080204" pitchFamily="34" charset="-128"/>
              </a:rPr>
              <a:t>Full Service OL</a:t>
            </a:r>
          </a:p>
        </p:txBody>
      </p:sp>
      <p:sp>
        <p:nvSpPr>
          <p:cNvPr id="63" name="Demi-cadre 8">
            <a:extLst>
              <a:ext uri="{FF2B5EF4-FFF2-40B4-BE49-F238E27FC236}">
                <a16:creationId xmlns:a16="http://schemas.microsoft.com/office/drawing/2014/main" id="{4C97504F-9A24-46E1-BB71-BB55797D98F2}"/>
              </a:ext>
            </a:extLst>
          </p:cNvPr>
          <p:cNvSpPr/>
          <p:nvPr/>
        </p:nvSpPr>
        <p:spPr>
          <a:xfrm>
            <a:off x="5298403" y="2926099"/>
            <a:ext cx="1368663" cy="511276"/>
          </a:xfrm>
          <a:prstGeom prst="halfFrame">
            <a:avLst/>
          </a:prstGeom>
          <a:solidFill>
            <a:schemeClr val="accent4"/>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867" b="0" i="0" u="none" strike="noStrike" kern="0" cap="none" spc="0" normalizeH="0" baseline="0" noProof="0">
              <a:ln>
                <a:noFill/>
              </a:ln>
              <a:solidFill>
                <a:prstClr val="black"/>
              </a:solidFill>
              <a:effectLst/>
              <a:uLnTx/>
              <a:uFillTx/>
              <a:ea typeface="+mn-ea"/>
              <a:cs typeface="+mn-cs"/>
            </a:endParaRPr>
          </a:p>
        </p:txBody>
      </p:sp>
      <p:sp>
        <p:nvSpPr>
          <p:cNvPr id="64" name="Demi-cadre 9">
            <a:extLst>
              <a:ext uri="{FF2B5EF4-FFF2-40B4-BE49-F238E27FC236}">
                <a16:creationId xmlns:a16="http://schemas.microsoft.com/office/drawing/2014/main" id="{5CD67D8B-BA9F-45BC-9660-EBB8794E5119}"/>
              </a:ext>
            </a:extLst>
          </p:cNvPr>
          <p:cNvSpPr/>
          <p:nvPr/>
        </p:nvSpPr>
        <p:spPr>
          <a:xfrm>
            <a:off x="6616747" y="2444319"/>
            <a:ext cx="1368663" cy="511276"/>
          </a:xfrm>
          <a:prstGeom prst="halfFrame">
            <a:avLst/>
          </a:prstGeom>
          <a:solidFill>
            <a:schemeClr val="accent4"/>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867" b="0" i="0" u="none" strike="noStrike" kern="0" cap="none" spc="0" normalizeH="0" baseline="0" noProof="0">
              <a:ln>
                <a:noFill/>
              </a:ln>
              <a:solidFill>
                <a:prstClr val="black"/>
              </a:solidFill>
              <a:effectLst/>
              <a:uLnTx/>
              <a:uFillTx/>
              <a:ea typeface="+mn-ea"/>
              <a:cs typeface="+mn-cs"/>
            </a:endParaRPr>
          </a:p>
        </p:txBody>
      </p:sp>
      <p:sp>
        <p:nvSpPr>
          <p:cNvPr id="65" name="ZoneTexte 10">
            <a:extLst>
              <a:ext uri="{FF2B5EF4-FFF2-40B4-BE49-F238E27FC236}">
                <a16:creationId xmlns:a16="http://schemas.microsoft.com/office/drawing/2014/main" id="{6122B6DF-FFDF-43C7-B1D0-5A54B291E04A}"/>
              </a:ext>
            </a:extLst>
          </p:cNvPr>
          <p:cNvSpPr txBox="1"/>
          <p:nvPr/>
        </p:nvSpPr>
        <p:spPr>
          <a:xfrm>
            <a:off x="4666341" y="2264560"/>
            <a:ext cx="1946787"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a:solidFill>
                  <a:prstClr val="black"/>
                </a:solidFill>
                <a:ea typeface="MS PGothic" panose="020B0600070205080204" pitchFamily="34" charset="-128"/>
              </a:rPr>
              <a:t>TCO 1</a:t>
            </a:r>
          </a:p>
        </p:txBody>
      </p:sp>
      <p:sp>
        <p:nvSpPr>
          <p:cNvPr id="66" name="ZoneTexte 11">
            <a:extLst>
              <a:ext uri="{FF2B5EF4-FFF2-40B4-BE49-F238E27FC236}">
                <a16:creationId xmlns:a16="http://schemas.microsoft.com/office/drawing/2014/main" id="{4B34C7C4-22F6-4086-B789-D3DB0C7BEFAE}"/>
              </a:ext>
            </a:extLst>
          </p:cNvPr>
          <p:cNvSpPr txBox="1"/>
          <p:nvPr/>
        </p:nvSpPr>
        <p:spPr>
          <a:xfrm>
            <a:off x="6053234" y="1849719"/>
            <a:ext cx="1946787"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a:solidFill>
                  <a:prstClr val="black"/>
                </a:solidFill>
                <a:ea typeface="MS PGothic" panose="020B0600070205080204" pitchFamily="34" charset="-128"/>
              </a:rPr>
              <a:t>TCO 2</a:t>
            </a:r>
          </a:p>
        </p:txBody>
      </p:sp>
      <p:sp>
        <p:nvSpPr>
          <p:cNvPr id="67" name="Demi-cadre 12">
            <a:extLst>
              <a:ext uri="{FF2B5EF4-FFF2-40B4-BE49-F238E27FC236}">
                <a16:creationId xmlns:a16="http://schemas.microsoft.com/office/drawing/2014/main" id="{A97244D4-290A-40F0-9066-F6EC35BB2D96}"/>
              </a:ext>
            </a:extLst>
          </p:cNvPr>
          <p:cNvSpPr/>
          <p:nvPr/>
        </p:nvSpPr>
        <p:spPr>
          <a:xfrm>
            <a:off x="7985410" y="1890091"/>
            <a:ext cx="1368663" cy="565889"/>
          </a:xfrm>
          <a:prstGeom prst="halfFrame">
            <a:avLst/>
          </a:prstGeom>
          <a:solidFill>
            <a:schemeClr val="accent4"/>
          </a:solid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867" b="0" i="0" u="none" strike="noStrike" kern="0" cap="none" spc="0" normalizeH="0" baseline="0" noProof="0">
              <a:ln>
                <a:noFill/>
              </a:ln>
              <a:solidFill>
                <a:prstClr val="black"/>
              </a:solidFill>
              <a:effectLst/>
              <a:uLnTx/>
              <a:uFillTx/>
              <a:ea typeface="+mn-ea"/>
              <a:cs typeface="+mn-cs"/>
            </a:endParaRPr>
          </a:p>
        </p:txBody>
      </p:sp>
      <p:sp>
        <p:nvSpPr>
          <p:cNvPr id="68" name="ZoneTexte 13">
            <a:extLst>
              <a:ext uri="{FF2B5EF4-FFF2-40B4-BE49-F238E27FC236}">
                <a16:creationId xmlns:a16="http://schemas.microsoft.com/office/drawing/2014/main" id="{D35062F4-5156-462F-B321-78E27FDB18AC}"/>
              </a:ext>
            </a:extLst>
          </p:cNvPr>
          <p:cNvSpPr txBox="1"/>
          <p:nvPr/>
        </p:nvSpPr>
        <p:spPr>
          <a:xfrm>
            <a:off x="7120807" y="1237569"/>
            <a:ext cx="2233263" cy="338554"/>
          </a:xfrm>
          <a:prstGeom prst="rect">
            <a:avLst/>
          </a:prstGeom>
          <a:noFill/>
        </p:spPr>
        <p:txBody>
          <a:bodyPr wrap="square" rtlCol="0">
            <a:spAutoFit/>
          </a:bodyPr>
          <a:lstStyle/>
          <a:p>
            <a:pPr algn="r" defTabSz="457200" eaLnBrk="0" fontAlgn="base" hangingPunct="0">
              <a:spcBef>
                <a:spcPct val="0"/>
              </a:spcBef>
              <a:spcAft>
                <a:spcPct val="0"/>
              </a:spcAft>
            </a:pPr>
            <a:r>
              <a:rPr lang="fr-BE" sz="1600" dirty="0">
                <a:solidFill>
                  <a:prstClr val="black"/>
                </a:solidFill>
                <a:ea typeface="MS PGothic" panose="020B0600070205080204" pitchFamily="34" charset="-128"/>
              </a:rPr>
              <a:t>Dynamic TCO</a:t>
            </a:r>
          </a:p>
        </p:txBody>
      </p:sp>
      <p:grpSp>
        <p:nvGrpSpPr>
          <p:cNvPr id="69" name="Groupe 23">
            <a:extLst>
              <a:ext uri="{FF2B5EF4-FFF2-40B4-BE49-F238E27FC236}">
                <a16:creationId xmlns:a16="http://schemas.microsoft.com/office/drawing/2014/main" id="{189CF075-DF91-4098-947E-5643C485D0AD}"/>
              </a:ext>
            </a:extLst>
          </p:cNvPr>
          <p:cNvGrpSpPr/>
          <p:nvPr/>
        </p:nvGrpSpPr>
        <p:grpSpPr>
          <a:xfrm>
            <a:off x="2562229" y="1887287"/>
            <a:ext cx="6791843" cy="3774948"/>
            <a:chOff x="2562230" y="1897447"/>
            <a:chExt cx="6791842" cy="3774948"/>
          </a:xfrm>
          <a:solidFill>
            <a:schemeClr val="accent4"/>
          </a:solidFill>
        </p:grpSpPr>
        <p:sp>
          <p:nvSpPr>
            <p:cNvPr id="70" name="Rectangle 69">
              <a:extLst>
                <a:ext uri="{FF2B5EF4-FFF2-40B4-BE49-F238E27FC236}">
                  <a16:creationId xmlns:a16="http://schemas.microsoft.com/office/drawing/2014/main" id="{559C97B9-A672-4487-A71F-30CD3F942696}"/>
                </a:ext>
              </a:extLst>
            </p:cNvPr>
            <p:cNvSpPr/>
            <p:nvPr/>
          </p:nvSpPr>
          <p:spPr>
            <a:xfrm>
              <a:off x="2572066" y="4372077"/>
              <a:ext cx="1223185" cy="1300318"/>
            </a:xfrm>
            <a:prstGeom prst="rect">
              <a:avLst/>
            </a:prstGeom>
            <a:grp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white"/>
                </a:solidFill>
                <a:effectLst/>
                <a:uLnTx/>
                <a:uFillTx/>
                <a:ea typeface="+mn-ea"/>
                <a:cs typeface="+mn-cs"/>
              </a:endParaRPr>
            </a:p>
          </p:txBody>
        </p:sp>
        <p:sp>
          <p:nvSpPr>
            <p:cNvPr id="71" name="Rectangle 70">
              <a:extLst>
                <a:ext uri="{FF2B5EF4-FFF2-40B4-BE49-F238E27FC236}">
                  <a16:creationId xmlns:a16="http://schemas.microsoft.com/office/drawing/2014/main" id="{F5AB39D6-3D4E-466B-9D67-C9941274E5B5}"/>
                </a:ext>
              </a:extLst>
            </p:cNvPr>
            <p:cNvSpPr/>
            <p:nvPr/>
          </p:nvSpPr>
          <p:spPr>
            <a:xfrm>
              <a:off x="7985409" y="2465312"/>
              <a:ext cx="1368663" cy="3207083"/>
            </a:xfrm>
            <a:prstGeom prst="rect">
              <a:avLst/>
            </a:prstGeom>
            <a:grp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white"/>
                </a:solidFill>
                <a:effectLst/>
                <a:uLnTx/>
                <a:uFillTx/>
                <a:ea typeface="+mn-ea"/>
                <a:cs typeface="+mn-cs"/>
              </a:endParaRPr>
            </a:p>
          </p:txBody>
        </p:sp>
        <p:sp>
          <p:nvSpPr>
            <p:cNvPr id="72" name="Rectangle 71">
              <a:extLst>
                <a:ext uri="{FF2B5EF4-FFF2-40B4-BE49-F238E27FC236}">
                  <a16:creationId xmlns:a16="http://schemas.microsoft.com/office/drawing/2014/main" id="{12BDE6EC-AC04-4B10-B506-40EC85CE42C8}"/>
                </a:ext>
              </a:extLst>
            </p:cNvPr>
            <p:cNvSpPr/>
            <p:nvPr/>
          </p:nvSpPr>
          <p:spPr>
            <a:xfrm>
              <a:off x="3795251" y="3927397"/>
              <a:ext cx="4190158" cy="1744998"/>
            </a:xfrm>
            <a:prstGeom prst="rect">
              <a:avLst/>
            </a:prstGeom>
            <a:grp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white"/>
                </a:solidFill>
                <a:effectLst/>
                <a:uLnTx/>
                <a:uFillTx/>
                <a:ea typeface="+mn-ea"/>
                <a:cs typeface="+mn-cs"/>
              </a:endParaRPr>
            </a:p>
          </p:txBody>
        </p:sp>
        <p:sp>
          <p:nvSpPr>
            <p:cNvPr id="73" name="Triangle rectangle 20">
              <a:extLst>
                <a:ext uri="{FF2B5EF4-FFF2-40B4-BE49-F238E27FC236}">
                  <a16:creationId xmlns:a16="http://schemas.microsoft.com/office/drawing/2014/main" id="{C5C116F6-278F-458B-A98D-1B35703531F9}"/>
                </a:ext>
              </a:extLst>
            </p:cNvPr>
            <p:cNvSpPr/>
            <p:nvPr/>
          </p:nvSpPr>
          <p:spPr>
            <a:xfrm flipH="1">
              <a:off x="2562230" y="3927397"/>
              <a:ext cx="1347843" cy="494659"/>
            </a:xfrm>
            <a:prstGeom prst="rtTriangle">
              <a:avLst/>
            </a:prstGeom>
            <a:grp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white"/>
                </a:solidFill>
                <a:effectLst/>
                <a:uLnTx/>
                <a:uFillTx/>
                <a:ea typeface="+mn-ea"/>
                <a:cs typeface="+mn-cs"/>
              </a:endParaRPr>
            </a:p>
          </p:txBody>
        </p:sp>
        <p:sp>
          <p:nvSpPr>
            <p:cNvPr id="74" name="Triangle rectangle 21">
              <a:extLst>
                <a:ext uri="{FF2B5EF4-FFF2-40B4-BE49-F238E27FC236}">
                  <a16:creationId xmlns:a16="http://schemas.microsoft.com/office/drawing/2014/main" id="{211E98F2-49DA-4650-9CF0-9EFBA3D9685C}"/>
                </a:ext>
              </a:extLst>
            </p:cNvPr>
            <p:cNvSpPr/>
            <p:nvPr/>
          </p:nvSpPr>
          <p:spPr>
            <a:xfrm flipH="1">
              <a:off x="3941304" y="2454479"/>
              <a:ext cx="4044104" cy="1481653"/>
            </a:xfrm>
            <a:prstGeom prst="rtTriangle">
              <a:avLst/>
            </a:prstGeom>
            <a:grp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white"/>
                </a:solidFill>
                <a:effectLst/>
                <a:uLnTx/>
                <a:uFillTx/>
                <a:ea typeface="+mn-ea"/>
                <a:cs typeface="+mn-cs"/>
              </a:endParaRPr>
            </a:p>
          </p:txBody>
        </p:sp>
        <p:sp>
          <p:nvSpPr>
            <p:cNvPr id="75" name="Triangle rectangle 22">
              <a:extLst>
                <a:ext uri="{FF2B5EF4-FFF2-40B4-BE49-F238E27FC236}">
                  <a16:creationId xmlns:a16="http://schemas.microsoft.com/office/drawing/2014/main" id="{27CD6EAF-7B41-434E-BA6F-1F213593204B}"/>
                </a:ext>
              </a:extLst>
            </p:cNvPr>
            <p:cNvSpPr/>
            <p:nvPr/>
          </p:nvSpPr>
          <p:spPr>
            <a:xfrm flipH="1">
              <a:off x="7855973" y="1897447"/>
              <a:ext cx="1498097" cy="589876"/>
            </a:xfrm>
            <a:prstGeom prst="rtTriangle">
              <a:avLst/>
            </a:prstGeom>
            <a:grpFill/>
            <a:ln w="952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BE" sz="1333" b="0" i="0" u="none" strike="noStrike" kern="0" cap="none" spc="0" normalizeH="0" baseline="0" noProof="0">
                <a:ln>
                  <a:noFill/>
                </a:ln>
                <a:solidFill>
                  <a:prstClr val="white"/>
                </a:solidFill>
                <a:effectLst/>
                <a:uLnTx/>
                <a:uFillTx/>
                <a:ea typeface="+mn-ea"/>
                <a:cs typeface="+mn-cs"/>
              </a:endParaRPr>
            </a:p>
          </p:txBody>
        </p:sp>
      </p:grpSp>
      <p:sp>
        <p:nvSpPr>
          <p:cNvPr id="76" name="ZoneTexte 24">
            <a:extLst>
              <a:ext uri="{FF2B5EF4-FFF2-40B4-BE49-F238E27FC236}">
                <a16:creationId xmlns:a16="http://schemas.microsoft.com/office/drawing/2014/main" id="{E7ADE92D-1346-445B-A978-0F064D17D370}"/>
              </a:ext>
            </a:extLst>
          </p:cNvPr>
          <p:cNvSpPr txBox="1"/>
          <p:nvPr/>
        </p:nvSpPr>
        <p:spPr>
          <a:xfrm>
            <a:off x="5361889" y="4025383"/>
            <a:ext cx="2551359" cy="1200329"/>
          </a:xfrm>
          <a:prstGeom prst="rect">
            <a:avLst/>
          </a:prstGeom>
          <a:noFill/>
        </p:spPr>
        <p:txBody>
          <a:bodyPr wrap="square" rtlCol="0">
            <a:spAutoFit/>
          </a:bodyPr>
          <a:lstStyle/>
          <a:p>
            <a:pPr algn="ctr" defTabSz="457200" eaLnBrk="0" fontAlgn="base" hangingPunct="0">
              <a:spcBef>
                <a:spcPct val="0"/>
              </a:spcBef>
              <a:spcAft>
                <a:spcPct val="0"/>
              </a:spcAft>
            </a:pPr>
            <a:r>
              <a:rPr lang="fr-BE" sz="3200" b="1" dirty="0">
                <a:solidFill>
                  <a:prstClr val="white"/>
                </a:solidFill>
                <a:latin typeface="+mj-lt"/>
                <a:ea typeface="MS PGothic" panose="020B0600070205080204" pitchFamily="34" charset="-128"/>
              </a:rPr>
              <a:t>TCO</a:t>
            </a:r>
            <a:endParaRPr lang="fr-BE" sz="2000" b="1" dirty="0">
              <a:solidFill>
                <a:prstClr val="white"/>
              </a:solidFill>
              <a:latin typeface="+mj-lt"/>
              <a:ea typeface="MS PGothic" panose="020B0600070205080204" pitchFamily="34" charset="-128"/>
            </a:endParaRPr>
          </a:p>
          <a:p>
            <a:pPr algn="ctr" defTabSz="457200" eaLnBrk="0" fontAlgn="base" hangingPunct="0">
              <a:spcBef>
                <a:spcPct val="0"/>
              </a:spcBef>
              <a:spcAft>
                <a:spcPct val="0"/>
              </a:spcAft>
            </a:pPr>
            <a:r>
              <a:rPr lang="fr-BE" sz="2000" b="1" dirty="0">
                <a:solidFill>
                  <a:prstClr val="white"/>
                </a:solidFill>
                <a:latin typeface="+mj-lt"/>
                <a:ea typeface="MS PGothic" panose="020B0600070205080204" pitchFamily="34" charset="-128"/>
              </a:rPr>
              <a:t>TOTAL COST OF OWNERSHIP</a:t>
            </a:r>
          </a:p>
        </p:txBody>
      </p:sp>
      <p:sp>
        <p:nvSpPr>
          <p:cNvPr id="77" name="TextBox 76">
            <a:extLst>
              <a:ext uri="{FF2B5EF4-FFF2-40B4-BE49-F238E27FC236}">
                <a16:creationId xmlns:a16="http://schemas.microsoft.com/office/drawing/2014/main" id="{0A430F83-2F9E-4BE6-8FCB-F1571E4F3566}"/>
              </a:ext>
            </a:extLst>
          </p:cNvPr>
          <p:cNvSpPr txBox="1"/>
          <p:nvPr/>
        </p:nvSpPr>
        <p:spPr>
          <a:xfrm>
            <a:off x="2319731" y="3598237"/>
            <a:ext cx="1832837" cy="307777"/>
          </a:xfrm>
          <a:prstGeom prst="rect">
            <a:avLst/>
          </a:prstGeom>
          <a:noFill/>
        </p:spPr>
        <p:txBody>
          <a:bodyPr wrap="square" rtlCol="0">
            <a:spAutoFit/>
          </a:bodyPr>
          <a:lstStyle/>
          <a:p>
            <a:pPr algn="ctr"/>
            <a:r>
              <a:rPr lang="fr-BE" sz="1400" b="1" dirty="0">
                <a:solidFill>
                  <a:srgbClr val="FFC000"/>
                </a:solidFill>
              </a:rPr>
              <a:t>534 €/ </a:t>
            </a:r>
            <a:r>
              <a:rPr lang="fr-BE" sz="1400" b="1" dirty="0" err="1">
                <a:solidFill>
                  <a:srgbClr val="FFC000"/>
                </a:solidFill>
              </a:rPr>
              <a:t>month</a:t>
            </a:r>
            <a:endParaRPr lang="en-US" sz="1400" b="1" dirty="0">
              <a:solidFill>
                <a:srgbClr val="FFC000"/>
              </a:solidFill>
            </a:endParaRPr>
          </a:p>
        </p:txBody>
      </p:sp>
      <p:sp>
        <p:nvSpPr>
          <p:cNvPr id="78" name="TextBox 77">
            <a:extLst>
              <a:ext uri="{FF2B5EF4-FFF2-40B4-BE49-F238E27FC236}">
                <a16:creationId xmlns:a16="http://schemas.microsoft.com/office/drawing/2014/main" id="{7C97FC35-36B8-414B-A4E1-10307B1F64FA}"/>
              </a:ext>
            </a:extLst>
          </p:cNvPr>
          <p:cNvSpPr txBox="1"/>
          <p:nvPr/>
        </p:nvSpPr>
        <p:spPr>
          <a:xfrm>
            <a:off x="3720602" y="3110742"/>
            <a:ext cx="1832837" cy="307777"/>
          </a:xfrm>
          <a:prstGeom prst="rect">
            <a:avLst/>
          </a:prstGeom>
          <a:noFill/>
        </p:spPr>
        <p:txBody>
          <a:bodyPr wrap="square" rtlCol="0">
            <a:spAutoFit/>
          </a:bodyPr>
          <a:lstStyle/>
          <a:p>
            <a:pPr algn="ctr"/>
            <a:r>
              <a:rPr lang="fr-BE" sz="1400" b="1" dirty="0">
                <a:solidFill>
                  <a:srgbClr val="FFC000"/>
                </a:solidFill>
              </a:rPr>
              <a:t>654 €/ </a:t>
            </a:r>
            <a:r>
              <a:rPr lang="fr-BE" sz="1400" b="1" dirty="0" err="1">
                <a:solidFill>
                  <a:srgbClr val="FFC000"/>
                </a:solidFill>
              </a:rPr>
              <a:t>month</a:t>
            </a:r>
            <a:endParaRPr lang="en-US" sz="1400" b="1" dirty="0">
              <a:solidFill>
                <a:srgbClr val="FFC000"/>
              </a:solidFill>
            </a:endParaRPr>
          </a:p>
        </p:txBody>
      </p:sp>
      <p:sp>
        <p:nvSpPr>
          <p:cNvPr id="79" name="TextBox 78">
            <a:extLst>
              <a:ext uri="{FF2B5EF4-FFF2-40B4-BE49-F238E27FC236}">
                <a16:creationId xmlns:a16="http://schemas.microsoft.com/office/drawing/2014/main" id="{A25A22A6-6559-41DC-AB2E-03F22C7EBB38}"/>
              </a:ext>
            </a:extLst>
          </p:cNvPr>
          <p:cNvSpPr txBox="1"/>
          <p:nvPr/>
        </p:nvSpPr>
        <p:spPr>
          <a:xfrm>
            <a:off x="5030722" y="2633688"/>
            <a:ext cx="1832837" cy="307777"/>
          </a:xfrm>
          <a:prstGeom prst="rect">
            <a:avLst/>
          </a:prstGeom>
          <a:noFill/>
        </p:spPr>
        <p:txBody>
          <a:bodyPr wrap="square" rtlCol="0">
            <a:spAutoFit/>
          </a:bodyPr>
          <a:lstStyle/>
          <a:p>
            <a:pPr algn="ctr"/>
            <a:r>
              <a:rPr lang="fr-BE" sz="1400" b="1" dirty="0">
                <a:solidFill>
                  <a:srgbClr val="FFC000"/>
                </a:solidFill>
              </a:rPr>
              <a:t>848 €/ </a:t>
            </a:r>
            <a:r>
              <a:rPr lang="fr-BE" sz="1400" b="1" dirty="0" err="1">
                <a:solidFill>
                  <a:srgbClr val="FFC000"/>
                </a:solidFill>
              </a:rPr>
              <a:t>month</a:t>
            </a:r>
            <a:endParaRPr lang="en-US" sz="1400" b="1" dirty="0">
              <a:solidFill>
                <a:srgbClr val="FFC000"/>
              </a:solidFill>
            </a:endParaRPr>
          </a:p>
        </p:txBody>
      </p:sp>
      <p:sp>
        <p:nvSpPr>
          <p:cNvPr id="80" name="TextBox 79">
            <a:extLst>
              <a:ext uri="{FF2B5EF4-FFF2-40B4-BE49-F238E27FC236}">
                <a16:creationId xmlns:a16="http://schemas.microsoft.com/office/drawing/2014/main" id="{C3EA01AB-4433-4956-80FD-ECDE113078D7}"/>
              </a:ext>
            </a:extLst>
          </p:cNvPr>
          <p:cNvSpPr txBox="1"/>
          <p:nvPr/>
        </p:nvSpPr>
        <p:spPr>
          <a:xfrm>
            <a:off x="6409746" y="2124428"/>
            <a:ext cx="1832837" cy="307777"/>
          </a:xfrm>
          <a:prstGeom prst="rect">
            <a:avLst/>
          </a:prstGeom>
          <a:noFill/>
        </p:spPr>
        <p:txBody>
          <a:bodyPr wrap="square" rtlCol="0">
            <a:spAutoFit/>
          </a:bodyPr>
          <a:lstStyle/>
          <a:p>
            <a:pPr algn="ctr"/>
            <a:r>
              <a:rPr lang="fr-BE" sz="1400" b="1" dirty="0">
                <a:solidFill>
                  <a:srgbClr val="FFC000"/>
                </a:solidFill>
              </a:rPr>
              <a:t>932 €/ </a:t>
            </a:r>
            <a:r>
              <a:rPr lang="fr-BE" sz="1400" b="1" dirty="0" err="1">
                <a:solidFill>
                  <a:srgbClr val="FFC000"/>
                </a:solidFill>
              </a:rPr>
              <a:t>month</a:t>
            </a:r>
            <a:endParaRPr lang="en-US" sz="1400" b="1" dirty="0">
              <a:solidFill>
                <a:srgbClr val="FFC000"/>
              </a:solidFill>
            </a:endParaRPr>
          </a:p>
        </p:txBody>
      </p:sp>
      <p:sp>
        <p:nvSpPr>
          <p:cNvPr id="81" name="TextBox 80">
            <a:extLst>
              <a:ext uri="{FF2B5EF4-FFF2-40B4-BE49-F238E27FC236}">
                <a16:creationId xmlns:a16="http://schemas.microsoft.com/office/drawing/2014/main" id="{1D11167E-EFE6-4173-9896-4E566AF01E72}"/>
              </a:ext>
            </a:extLst>
          </p:cNvPr>
          <p:cNvSpPr txBox="1"/>
          <p:nvPr/>
        </p:nvSpPr>
        <p:spPr>
          <a:xfrm>
            <a:off x="7586265" y="1563542"/>
            <a:ext cx="1832837" cy="307777"/>
          </a:xfrm>
          <a:prstGeom prst="rect">
            <a:avLst/>
          </a:prstGeom>
          <a:noFill/>
        </p:spPr>
        <p:txBody>
          <a:bodyPr wrap="square" rtlCol="0">
            <a:spAutoFit/>
          </a:bodyPr>
          <a:lstStyle/>
          <a:p>
            <a:pPr algn="r"/>
            <a:r>
              <a:rPr lang="fr-BE" sz="1400" b="1" dirty="0">
                <a:solidFill>
                  <a:srgbClr val="FFC000"/>
                </a:solidFill>
              </a:rPr>
              <a:t>1,072 €/ </a:t>
            </a:r>
            <a:r>
              <a:rPr lang="fr-BE" sz="1400" b="1" dirty="0" err="1">
                <a:solidFill>
                  <a:srgbClr val="FFC000"/>
                </a:solidFill>
              </a:rPr>
              <a:t>month</a:t>
            </a:r>
            <a:endParaRPr lang="en-US" sz="1400" b="1" dirty="0">
              <a:solidFill>
                <a:srgbClr val="FFC000"/>
              </a:solidFill>
            </a:endParaRPr>
          </a:p>
        </p:txBody>
      </p:sp>
      <p:pic>
        <p:nvPicPr>
          <p:cNvPr id="2050" name="Picture 2">
            <a:extLst>
              <a:ext uri="{FF2B5EF4-FFF2-40B4-BE49-F238E27FC236}">
                <a16:creationId xmlns:a16="http://schemas.microsoft.com/office/drawing/2014/main" id="{5514F48A-A4D6-4DBF-A5A2-894E0CDAA1D7}"/>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7232" y="5868198"/>
            <a:ext cx="775861" cy="7758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21B6DC-D799-4909-8B20-4C465096318C}"/>
              </a:ext>
            </a:extLst>
          </p:cNvPr>
          <p:cNvSpPr/>
          <p:nvPr/>
        </p:nvSpPr>
        <p:spPr>
          <a:xfrm>
            <a:off x="2635595" y="5868198"/>
            <a:ext cx="6718475" cy="692456"/>
          </a:xfrm>
          <a:prstGeom prst="rect">
            <a:avLst/>
          </a:prstGeom>
          <a:noFill/>
          <a:ln w="38100">
            <a:solidFill>
              <a:srgbClr val="F7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CCD0D3-EB33-4ECB-84B6-59271F31127A}"/>
              </a:ext>
            </a:extLst>
          </p:cNvPr>
          <p:cNvSpPr txBox="1"/>
          <p:nvPr/>
        </p:nvSpPr>
        <p:spPr>
          <a:xfrm>
            <a:off x="2869275" y="5967609"/>
            <a:ext cx="6547594" cy="523220"/>
          </a:xfrm>
          <a:prstGeom prst="rect">
            <a:avLst/>
          </a:prstGeom>
          <a:noFill/>
        </p:spPr>
        <p:txBody>
          <a:bodyPr wrap="square" rtlCol="0">
            <a:spAutoFit/>
          </a:bodyPr>
          <a:lstStyle/>
          <a:p>
            <a:r>
              <a:rPr lang="en-US" sz="1400" dirty="0"/>
              <a:t>Always ask which elements the customer TCO is composed of and which parameter values are retained (km/year, duration; energy costs, etc.)</a:t>
            </a:r>
          </a:p>
        </p:txBody>
      </p:sp>
      <p:pic>
        <p:nvPicPr>
          <p:cNvPr id="32" name="Picture 2" descr="Drapeaux Monde Banque d'images et photos libres de droit - iStock">
            <a:extLst>
              <a:ext uri="{FF2B5EF4-FFF2-40B4-BE49-F238E27FC236}">
                <a16:creationId xmlns:a16="http://schemas.microsoft.com/office/drawing/2014/main" id="{8A225D1D-EF65-6104-EAB1-A94B8DC11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713A3A75-9968-25D3-2AE5-8321BBDDC7FC}"/>
              </a:ext>
            </a:extLst>
          </p:cNvPr>
          <p:cNvSpPr/>
          <p:nvPr/>
        </p:nvSpPr>
        <p:spPr>
          <a:xfrm>
            <a:off x="-208441" y="1237922"/>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07C50B6-7B13-C9F7-7394-F8D8997594A6}"/>
              </a:ext>
            </a:extLst>
          </p:cNvPr>
          <p:cNvSpPr/>
          <p:nvPr/>
        </p:nvSpPr>
        <p:spPr>
          <a:xfrm>
            <a:off x="1321904" y="805070"/>
            <a:ext cx="3359426" cy="1825001"/>
          </a:xfrm>
          <a:prstGeom prst="rect">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not clear (the stairs seem to speak about additional costs ? please change the graphic)</a:t>
            </a:r>
            <a:endParaRPr lang="fr-FR" dirty="0"/>
          </a:p>
        </p:txBody>
      </p:sp>
    </p:spTree>
    <p:extLst>
      <p:ext uri="{BB962C8B-B14F-4D97-AF65-F5344CB8AC3E}">
        <p14:creationId xmlns:p14="http://schemas.microsoft.com/office/powerpoint/2010/main" val="55060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500"/>
                                        <p:tgtEl>
                                          <p:spTgt spid="8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65" grpId="0"/>
      <p:bldP spid="66" grpId="0"/>
      <p:bldP spid="68" grpId="0"/>
      <p:bldP spid="77" grpId="0"/>
      <p:bldP spid="78" grpId="0"/>
      <p:bldP spid="79" grpId="0"/>
      <p:bldP spid="80" grpId="0"/>
      <p:bldP spid="81" grpId="0"/>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F7E48-8F8D-40C2-8984-C429F6717B53}"/>
              </a:ext>
            </a:extLst>
          </p:cNvPr>
          <p:cNvSpPr>
            <a:spLocks noGrp="1"/>
          </p:cNvSpPr>
          <p:nvPr>
            <p:ph type="body" idx="1"/>
          </p:nvPr>
        </p:nvSpPr>
        <p:spPr/>
        <p:txBody>
          <a:bodyPr/>
          <a:lstStyle/>
          <a:p>
            <a:r>
              <a:rPr lang="en-US" dirty="0"/>
              <a:t>TCO USE by B2B customers</a:t>
            </a:r>
          </a:p>
        </p:txBody>
      </p:sp>
      <p:sp>
        <p:nvSpPr>
          <p:cNvPr id="3" name="Text Placeholder 2">
            <a:extLst>
              <a:ext uri="{FF2B5EF4-FFF2-40B4-BE49-F238E27FC236}">
                <a16:creationId xmlns:a16="http://schemas.microsoft.com/office/drawing/2014/main" id="{8F91F30E-2A99-4578-A566-B506DDE68087}"/>
              </a:ext>
            </a:extLst>
          </p:cNvPr>
          <p:cNvSpPr>
            <a:spLocks noGrp="1"/>
          </p:cNvSpPr>
          <p:nvPr>
            <p:ph type="body" sz="quarter" idx="19"/>
          </p:nvPr>
        </p:nvSpPr>
        <p:spPr/>
        <p:txBody>
          <a:bodyPr/>
          <a:lstStyle/>
          <a:p>
            <a:pPr algn="ctr"/>
            <a:r>
              <a:rPr lang="fr-BE"/>
              <a:t>03</a:t>
            </a:r>
            <a:endParaRPr lang="en-US"/>
          </a:p>
        </p:txBody>
      </p:sp>
      <p:sp>
        <p:nvSpPr>
          <p:cNvPr id="4" name="Text Placeholder 3">
            <a:extLst>
              <a:ext uri="{FF2B5EF4-FFF2-40B4-BE49-F238E27FC236}">
                <a16:creationId xmlns:a16="http://schemas.microsoft.com/office/drawing/2014/main" id="{7C89FA1E-9C05-43D3-870F-3F2AA7EB277C}"/>
              </a:ext>
            </a:extLst>
          </p:cNvPr>
          <p:cNvSpPr>
            <a:spLocks noGrp="1"/>
          </p:cNvSpPr>
          <p:nvPr>
            <p:ph type="body" sz="quarter" idx="13"/>
          </p:nvPr>
        </p:nvSpPr>
        <p:spPr>
          <a:xfrm>
            <a:off x="3090439" y="5140445"/>
            <a:ext cx="5509551" cy="863052"/>
          </a:xfrm>
        </p:spPr>
        <p:txBody>
          <a:bodyPr/>
          <a:lstStyle/>
          <a:p>
            <a:r>
              <a:rPr lang="en-US" dirty="0"/>
              <a:t>Some KA customers think further ahead</a:t>
            </a:r>
            <a:endParaRPr lang="fr-BE" dirty="0"/>
          </a:p>
          <a:p>
            <a:endParaRPr lang="fr-BE" dirty="0"/>
          </a:p>
          <a:p>
            <a:r>
              <a:rPr lang="fr-BE" dirty="0"/>
              <a:t>Budget per car  </a:t>
            </a:r>
            <a:r>
              <a:rPr lang="fr-BE" dirty="0">
                <a:sym typeface="Wingdings" panose="05000000000000000000" pitchFamily="2" charset="2"/>
              </a:rPr>
              <a:t> Total budget (Fleet TCO)</a:t>
            </a:r>
            <a:endParaRPr lang="fr-BE" dirty="0"/>
          </a:p>
        </p:txBody>
      </p:sp>
      <p:sp>
        <p:nvSpPr>
          <p:cNvPr id="5" name="Slide Number Placeholder 4">
            <a:extLst>
              <a:ext uri="{FF2B5EF4-FFF2-40B4-BE49-F238E27FC236}">
                <a16:creationId xmlns:a16="http://schemas.microsoft.com/office/drawing/2014/main" id="{7A050AD4-A5B4-41E3-AC45-04975C343EE7}"/>
              </a:ext>
            </a:extLst>
          </p:cNvPr>
          <p:cNvSpPr>
            <a:spLocks noGrp="1"/>
          </p:cNvSpPr>
          <p:nvPr>
            <p:ph type="sldNum" sz="quarter" idx="17"/>
          </p:nvPr>
        </p:nvSpPr>
        <p:spPr/>
        <p:txBody>
          <a:bodyPr/>
          <a:lstStyle/>
          <a:p>
            <a:fld id="{975A587B-5814-4D9B-9598-FE9CB954CB01}" type="slidenum">
              <a:rPr lang="en-US" noProof="0" smtClean="0"/>
              <a:pPr/>
              <a:t>32</a:t>
            </a:fld>
            <a:endParaRPr lang="en-US" b="0" noProof="0"/>
          </a:p>
        </p:txBody>
      </p:sp>
      <p:sp>
        <p:nvSpPr>
          <p:cNvPr id="6" name="Title 5">
            <a:extLst>
              <a:ext uri="{FF2B5EF4-FFF2-40B4-BE49-F238E27FC236}">
                <a16:creationId xmlns:a16="http://schemas.microsoft.com/office/drawing/2014/main" id="{8E993D63-3E7D-47E1-9B83-32BB923E24A7}"/>
              </a:ext>
            </a:extLst>
          </p:cNvPr>
          <p:cNvSpPr>
            <a:spLocks noGrp="1"/>
          </p:cNvSpPr>
          <p:nvPr>
            <p:ph type="title"/>
          </p:nvPr>
        </p:nvSpPr>
        <p:spPr/>
        <p:txBody>
          <a:bodyPr/>
          <a:lstStyle/>
          <a:p>
            <a:r>
              <a:rPr lang="en-US" dirty="0"/>
              <a:t>The concept of fleet TCO</a:t>
            </a:r>
          </a:p>
        </p:txBody>
      </p:sp>
      <p:pic>
        <p:nvPicPr>
          <p:cNvPr id="5126" name="Picture 6" descr="flotte de véhicules sur un parking">
            <a:extLst>
              <a:ext uri="{FF2B5EF4-FFF2-40B4-BE49-F238E27FC236}">
                <a16:creationId xmlns:a16="http://schemas.microsoft.com/office/drawing/2014/main" id="{92A98F5E-67F5-4CBA-B26A-08D1B468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26" r="24052"/>
          <a:stretch/>
        </p:blipFill>
        <p:spPr bwMode="auto">
          <a:xfrm>
            <a:off x="1759351" y="1235991"/>
            <a:ext cx="2662177" cy="2564750"/>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0" name="Chart 9">
            <a:extLst>
              <a:ext uri="{FF2B5EF4-FFF2-40B4-BE49-F238E27FC236}">
                <a16:creationId xmlns:a16="http://schemas.microsoft.com/office/drawing/2014/main" id="{E77632BE-8985-479F-B506-85EBA03B5DEF}"/>
              </a:ext>
            </a:extLst>
          </p:cNvPr>
          <p:cNvGraphicFramePr>
            <a:graphicFrameLocks/>
          </p:cNvGraphicFramePr>
          <p:nvPr>
            <p:extLst>
              <p:ext uri="{D42A27DB-BD31-4B8C-83A1-F6EECF244321}">
                <p14:modId xmlns:p14="http://schemas.microsoft.com/office/powerpoint/2010/main" val="8375516"/>
              </p:ext>
            </p:extLst>
          </p:nvPr>
        </p:nvGraphicFramePr>
        <p:xfrm>
          <a:off x="159102" y="633600"/>
          <a:ext cx="6124937" cy="3769532"/>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49638A3A-15F7-4604-AF35-814EE88B533F}"/>
              </a:ext>
            </a:extLst>
          </p:cNvPr>
          <p:cNvSpPr/>
          <p:nvPr/>
        </p:nvSpPr>
        <p:spPr>
          <a:xfrm>
            <a:off x="6096000" y="1525490"/>
            <a:ext cx="5678097" cy="1192192"/>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solidFill>
                  <a:schemeClr val="tx1"/>
                </a:solidFill>
              </a:rPr>
              <a:t>Among</a:t>
            </a:r>
            <a:r>
              <a:rPr lang="fr-BE" sz="2000" dirty="0">
                <a:solidFill>
                  <a:schemeClr val="tx1"/>
                </a:solidFill>
              </a:rPr>
              <a:t> </a:t>
            </a:r>
            <a:r>
              <a:rPr lang="fr-BE" sz="2000" dirty="0" err="1">
                <a:solidFill>
                  <a:schemeClr val="tx1"/>
                </a:solidFill>
              </a:rPr>
              <a:t>SMEs</a:t>
            </a:r>
            <a:r>
              <a:rPr lang="fr-BE" sz="2000" dirty="0">
                <a:solidFill>
                  <a:schemeClr val="tx1"/>
                </a:solidFill>
              </a:rPr>
              <a:t> / Key </a:t>
            </a:r>
            <a:r>
              <a:rPr lang="fr-BE" sz="2000" dirty="0" err="1">
                <a:solidFill>
                  <a:schemeClr val="tx1"/>
                </a:solidFill>
              </a:rPr>
              <a:t>Accounts</a:t>
            </a:r>
            <a:r>
              <a:rPr lang="fr-BE" sz="2000" dirty="0">
                <a:solidFill>
                  <a:schemeClr val="tx1"/>
                </a:solidFill>
              </a:rPr>
              <a:t>:</a:t>
            </a:r>
          </a:p>
          <a:p>
            <a:pPr marL="285750" indent="-285750" algn="ctr">
              <a:buFont typeface="Arial" panose="020B0604020202020204" pitchFamily="34" charset="0"/>
              <a:buChar char="•"/>
            </a:pPr>
            <a:r>
              <a:rPr lang="en-US" dirty="0">
                <a:solidFill>
                  <a:schemeClr val="tx1"/>
                </a:solidFill>
              </a:rPr>
              <a:t>70% reason in TCO 1</a:t>
            </a:r>
          </a:p>
          <a:p>
            <a:pPr marL="285750" indent="-285750" algn="ctr">
              <a:buFont typeface="Arial" panose="020B0604020202020204" pitchFamily="34" charset="0"/>
              <a:buChar char="•"/>
            </a:pPr>
            <a:r>
              <a:rPr lang="en-US" dirty="0">
                <a:solidFill>
                  <a:schemeClr val="tx1"/>
                </a:solidFill>
              </a:rPr>
              <a:t>30% reason in TCO 2</a:t>
            </a:r>
            <a:r>
              <a:rPr lang="fr-BE" dirty="0">
                <a:solidFill>
                  <a:schemeClr val="tx1"/>
                </a:solidFill>
              </a:rPr>
              <a:t> </a:t>
            </a:r>
            <a:endParaRPr lang="en-US" dirty="0">
              <a:solidFill>
                <a:schemeClr val="tx1"/>
              </a:solidFill>
            </a:endParaRPr>
          </a:p>
        </p:txBody>
      </p:sp>
      <p:pic>
        <p:nvPicPr>
          <p:cNvPr id="5128" name="Picture 8" descr="Voir loin">
            <a:extLst>
              <a:ext uri="{FF2B5EF4-FFF2-40B4-BE49-F238E27FC236}">
                <a16:creationId xmlns:a16="http://schemas.microsoft.com/office/drawing/2014/main" id="{0536092F-DB85-4649-9FB0-4B047AE1E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263" y="4807950"/>
            <a:ext cx="2408196" cy="15280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7AF1871-65E0-4E35-9C76-DE1998C3B240}"/>
              </a:ext>
            </a:extLst>
          </p:cNvPr>
          <p:cNvSpPr/>
          <p:nvPr/>
        </p:nvSpPr>
        <p:spPr>
          <a:xfrm>
            <a:off x="8803970" y="4811305"/>
            <a:ext cx="2970127" cy="152468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8BEB8A4C-5FA4-436F-9C25-4B4471472BEC}"/>
              </a:ext>
            </a:extLst>
          </p:cNvPr>
          <p:cNvSpPr txBox="1"/>
          <p:nvPr/>
        </p:nvSpPr>
        <p:spPr>
          <a:xfrm>
            <a:off x="8819301" y="4965782"/>
            <a:ext cx="1744883" cy="1754326"/>
          </a:xfrm>
          <a:prstGeom prst="rect">
            <a:avLst/>
          </a:prstGeom>
          <a:noFill/>
        </p:spPr>
        <p:txBody>
          <a:bodyPr wrap="square">
            <a:spAutoFit/>
          </a:bodyPr>
          <a:lstStyle/>
          <a:p>
            <a:r>
              <a:rPr lang="fr-BE" dirty="0">
                <a:solidFill>
                  <a:schemeClr val="bg1"/>
                </a:solidFill>
              </a:rPr>
              <a:t>Fleet TCO:</a:t>
            </a:r>
          </a:p>
          <a:p>
            <a:r>
              <a:rPr lang="fr-BE" sz="5400" dirty="0">
                <a:solidFill>
                  <a:schemeClr val="bg1"/>
                </a:solidFill>
                <a:sym typeface="Symbol" panose="05050102010706020507" pitchFamily="18" charset="2"/>
              </a:rPr>
              <a:t></a:t>
            </a:r>
            <a:endParaRPr lang="fr-BE" dirty="0">
              <a:solidFill>
                <a:schemeClr val="bg1"/>
              </a:solidFill>
            </a:endParaRPr>
          </a:p>
          <a:p>
            <a:endParaRPr lang="fr-BE" dirty="0"/>
          </a:p>
          <a:p>
            <a:endParaRPr lang="en-US" dirty="0"/>
          </a:p>
        </p:txBody>
      </p:sp>
      <p:sp>
        <p:nvSpPr>
          <p:cNvPr id="19" name="TextBox 18">
            <a:extLst>
              <a:ext uri="{FF2B5EF4-FFF2-40B4-BE49-F238E27FC236}">
                <a16:creationId xmlns:a16="http://schemas.microsoft.com/office/drawing/2014/main" id="{89F5D3A9-E6FB-4F57-8F93-EDF94C67F1CD}"/>
              </a:ext>
            </a:extLst>
          </p:cNvPr>
          <p:cNvSpPr txBox="1"/>
          <p:nvPr/>
        </p:nvSpPr>
        <p:spPr>
          <a:xfrm>
            <a:off x="9214262" y="5500517"/>
            <a:ext cx="1169044" cy="461665"/>
          </a:xfrm>
          <a:prstGeom prst="rect">
            <a:avLst/>
          </a:prstGeom>
          <a:noFill/>
        </p:spPr>
        <p:txBody>
          <a:bodyPr wrap="square">
            <a:spAutoFit/>
          </a:bodyPr>
          <a:lstStyle/>
          <a:p>
            <a:pPr algn="ctr"/>
            <a:r>
              <a:rPr lang="fr-BE" sz="1200" dirty="0">
                <a:solidFill>
                  <a:schemeClr val="bg1"/>
                </a:solidFill>
              </a:rPr>
              <a:t>TCO</a:t>
            </a:r>
          </a:p>
          <a:p>
            <a:pPr algn="ctr"/>
            <a:r>
              <a:rPr lang="fr-BE" sz="1200" dirty="0">
                <a:solidFill>
                  <a:schemeClr val="bg1"/>
                </a:solidFill>
              </a:rPr>
              <a:t>of cars</a:t>
            </a:r>
          </a:p>
        </p:txBody>
      </p:sp>
      <p:sp>
        <p:nvSpPr>
          <p:cNvPr id="20" name="TextBox 19">
            <a:extLst>
              <a:ext uri="{FF2B5EF4-FFF2-40B4-BE49-F238E27FC236}">
                <a16:creationId xmlns:a16="http://schemas.microsoft.com/office/drawing/2014/main" id="{9B4754A0-FA8E-499B-8DE2-E1358FC8C3C4}"/>
              </a:ext>
            </a:extLst>
          </p:cNvPr>
          <p:cNvSpPr txBox="1"/>
          <p:nvPr/>
        </p:nvSpPr>
        <p:spPr>
          <a:xfrm>
            <a:off x="10567846" y="5500517"/>
            <a:ext cx="1169044" cy="646331"/>
          </a:xfrm>
          <a:prstGeom prst="rect">
            <a:avLst/>
          </a:prstGeom>
          <a:noFill/>
        </p:spPr>
        <p:txBody>
          <a:bodyPr wrap="square">
            <a:spAutoFit/>
          </a:bodyPr>
          <a:lstStyle/>
          <a:p>
            <a:pPr algn="ctr"/>
            <a:r>
              <a:rPr lang="en-US" sz="1200" dirty="0">
                <a:solidFill>
                  <a:schemeClr val="bg1"/>
                </a:solidFill>
              </a:rPr>
              <a:t>Other costs to manage the fleet</a:t>
            </a:r>
          </a:p>
        </p:txBody>
      </p:sp>
      <p:sp>
        <p:nvSpPr>
          <p:cNvPr id="13" name="TextBox 12">
            <a:extLst>
              <a:ext uri="{FF2B5EF4-FFF2-40B4-BE49-F238E27FC236}">
                <a16:creationId xmlns:a16="http://schemas.microsoft.com/office/drawing/2014/main" id="{2D691E49-18C1-4C74-A19A-4EE01CCCF8D9}"/>
              </a:ext>
            </a:extLst>
          </p:cNvPr>
          <p:cNvSpPr txBox="1"/>
          <p:nvPr/>
        </p:nvSpPr>
        <p:spPr>
          <a:xfrm>
            <a:off x="10195625" y="5443351"/>
            <a:ext cx="370390" cy="646331"/>
          </a:xfrm>
          <a:prstGeom prst="rect">
            <a:avLst/>
          </a:prstGeom>
          <a:noFill/>
        </p:spPr>
        <p:txBody>
          <a:bodyPr wrap="square" rtlCol="0">
            <a:spAutoFit/>
          </a:bodyPr>
          <a:lstStyle/>
          <a:p>
            <a:r>
              <a:rPr lang="fr-BE" sz="3600">
                <a:solidFill>
                  <a:schemeClr val="bg1"/>
                </a:solidFill>
              </a:rPr>
              <a:t>+</a:t>
            </a:r>
            <a:endParaRPr lang="en-US">
              <a:solidFill>
                <a:schemeClr val="bg1"/>
              </a:solidFill>
            </a:endParaRPr>
          </a:p>
        </p:txBody>
      </p:sp>
      <p:sp>
        <p:nvSpPr>
          <p:cNvPr id="8" name="Ellipse 7">
            <a:extLst>
              <a:ext uri="{FF2B5EF4-FFF2-40B4-BE49-F238E27FC236}">
                <a16:creationId xmlns:a16="http://schemas.microsoft.com/office/drawing/2014/main" id="{EFE45264-F714-7023-1DEF-8A80425326AA}"/>
              </a:ext>
            </a:extLst>
          </p:cNvPr>
          <p:cNvSpPr/>
          <p:nvPr/>
        </p:nvSpPr>
        <p:spPr>
          <a:xfrm>
            <a:off x="-208441" y="1237922"/>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6398BCD-D468-9F09-690C-B9A7F1036710}"/>
              </a:ext>
            </a:extLst>
          </p:cNvPr>
          <p:cNvSpPr/>
          <p:nvPr/>
        </p:nvSpPr>
        <p:spPr>
          <a:xfrm>
            <a:off x="1321904" y="805070"/>
            <a:ext cx="3359426" cy="1825001"/>
          </a:xfrm>
          <a:prstGeom prst="rect">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TCO1/2 definition is in chart 18: too far to recall the connection  better to cancel chart 32</a:t>
            </a:r>
            <a:endParaRPr lang="fr-FR" dirty="0"/>
          </a:p>
        </p:txBody>
      </p:sp>
      <p:sp>
        <p:nvSpPr>
          <p:cNvPr id="12" name="Rectangle 11">
            <a:extLst>
              <a:ext uri="{FF2B5EF4-FFF2-40B4-BE49-F238E27FC236}">
                <a16:creationId xmlns:a16="http://schemas.microsoft.com/office/drawing/2014/main" id="{38E2BAEE-4717-C5BF-8827-B93064545AE1}"/>
              </a:ext>
            </a:extLst>
          </p:cNvPr>
          <p:cNvSpPr/>
          <p:nvPr/>
        </p:nvSpPr>
        <p:spPr>
          <a:xfrm>
            <a:off x="1033939" y="1826372"/>
            <a:ext cx="3359426" cy="182500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Delete the slide</a:t>
            </a:r>
            <a:endParaRPr lang="fr-FR" dirty="0"/>
          </a:p>
        </p:txBody>
      </p:sp>
    </p:spTree>
    <p:extLst>
      <p:ext uri="{BB962C8B-B14F-4D97-AF65-F5344CB8AC3E}">
        <p14:creationId xmlns:p14="http://schemas.microsoft.com/office/powerpoint/2010/main" val="101818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28"/>
                                        </p:tgtEl>
                                        <p:attrNameLst>
                                          <p:attrName>style.visibility</p:attrName>
                                        </p:attrNameLst>
                                      </p:cBhvr>
                                      <p:to>
                                        <p:strVal val="visible"/>
                                      </p:to>
                                    </p:set>
                                    <p:animEffect transition="in" filter="fade">
                                      <p:cBhvr>
                                        <p:cTn id="13" dur="500"/>
                                        <p:tgtEl>
                                          <p:spTgt spid="51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P spid="17" grpId="0"/>
      <p:bldP spid="19" grpId="0"/>
      <p:bldP spid="20"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8887AC-ECCC-4180-81D6-BE20F6A062C5}"/>
              </a:ext>
            </a:extLst>
          </p:cNvPr>
          <p:cNvSpPr txBox="1"/>
          <p:nvPr/>
        </p:nvSpPr>
        <p:spPr>
          <a:xfrm>
            <a:off x="7247286" y="2159345"/>
            <a:ext cx="4643021" cy="1384995"/>
          </a:xfrm>
          <a:prstGeom prst="rect">
            <a:avLst/>
          </a:prstGeom>
          <a:noFill/>
        </p:spPr>
        <p:txBody>
          <a:bodyPr wrap="square" rtlCol="0">
            <a:spAutoFit/>
          </a:bodyPr>
          <a:lstStyle/>
          <a:p>
            <a:pPr algn="ctr"/>
            <a:r>
              <a:rPr lang="en-US" sz="2800" dirty="0">
                <a:latin typeface="+mj-lt"/>
              </a:rPr>
              <a:t>What about the use of TCO for VSBs and (small) SME customers?</a:t>
            </a:r>
            <a:endParaRPr lang="fr-FR" sz="2800" dirty="0">
              <a:latin typeface="+mj-lt"/>
            </a:endParaRPr>
          </a:p>
        </p:txBody>
      </p:sp>
      <p:pic>
        <p:nvPicPr>
          <p:cNvPr id="1026" name="Picture 2">
            <a:extLst>
              <a:ext uri="{FF2B5EF4-FFF2-40B4-BE49-F238E27FC236}">
                <a16:creationId xmlns:a16="http://schemas.microsoft.com/office/drawing/2014/main" id="{49041060-3908-9CDA-41AC-3C0B7B201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92" y="211888"/>
            <a:ext cx="5794307" cy="633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58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dirty="0"/>
              <a:t>TCO USE by B2B customers</a:t>
            </a:r>
          </a:p>
        </p:txBody>
      </p:sp>
      <p:sp>
        <p:nvSpPr>
          <p:cNvPr id="7" name="Text Placeholder 6">
            <a:extLst>
              <a:ext uri="{FF2B5EF4-FFF2-40B4-BE49-F238E27FC236}">
                <a16:creationId xmlns:a16="http://schemas.microsoft.com/office/drawing/2014/main" id="{913A3904-7FB2-4694-AC17-60ACDB6922E3}"/>
              </a:ext>
            </a:extLst>
          </p:cNvPr>
          <p:cNvSpPr>
            <a:spLocks noGrp="1"/>
          </p:cNvSpPr>
          <p:nvPr>
            <p:ph type="body" sz="quarter" idx="19"/>
          </p:nvPr>
        </p:nvSpPr>
        <p:spPr/>
        <p:txBody>
          <a:bodyPr/>
          <a:lstStyle/>
          <a:p>
            <a:pPr algn="ctr"/>
            <a:r>
              <a:rPr lang="fr-BE"/>
              <a:t>03</a:t>
            </a:r>
            <a:endParaRPr lang="en-US"/>
          </a:p>
        </p:txBody>
      </p:sp>
      <p:sp>
        <p:nvSpPr>
          <p:cNvPr id="2" name="Espace réservé du numéro de diapositive 1">
            <a:extLst>
              <a:ext uri="{FF2B5EF4-FFF2-40B4-BE49-F238E27FC236}">
                <a16:creationId xmlns:a16="http://schemas.microsoft.com/office/drawing/2014/main" id="{54D00029-03FD-487F-90B5-4776F26A8419}"/>
              </a:ext>
            </a:extLst>
          </p:cNvPr>
          <p:cNvSpPr>
            <a:spLocks noGrp="1"/>
          </p:cNvSpPr>
          <p:nvPr>
            <p:ph type="sldNum" sz="quarter" idx="17"/>
          </p:nvPr>
        </p:nvSpPr>
        <p:spPr/>
        <p:txBody>
          <a:bodyPr/>
          <a:lstStyle/>
          <a:p>
            <a:fld id="{6604329A-497E-4999-AF33-FDAE6902A437}" type="slidenum">
              <a:rPr lang="en-US" smtClean="0"/>
              <a:pPr/>
              <a:t>34</a:t>
            </a:fld>
            <a:endParaRPr lang="en-US"/>
          </a:p>
        </p:txBody>
      </p:sp>
      <p:sp>
        <p:nvSpPr>
          <p:cNvPr id="4" name="Title 3">
            <a:extLst>
              <a:ext uri="{FF2B5EF4-FFF2-40B4-BE49-F238E27FC236}">
                <a16:creationId xmlns:a16="http://schemas.microsoft.com/office/drawing/2014/main" id="{3DC5112F-B8A1-4D7C-B684-F143D635989D}"/>
              </a:ext>
            </a:extLst>
          </p:cNvPr>
          <p:cNvSpPr>
            <a:spLocks noGrp="1"/>
          </p:cNvSpPr>
          <p:nvPr>
            <p:ph type="title"/>
          </p:nvPr>
        </p:nvSpPr>
        <p:spPr/>
        <p:txBody>
          <a:bodyPr/>
          <a:lstStyle/>
          <a:p>
            <a:r>
              <a:rPr lang="en-US" dirty="0"/>
              <a:t>The notion of TCO for VSB</a:t>
            </a:r>
            <a:r>
              <a:rPr lang="en-US" cap="none" dirty="0"/>
              <a:t>s</a:t>
            </a:r>
            <a:r>
              <a:rPr lang="en-US" dirty="0"/>
              <a:t> / SME customers</a:t>
            </a:r>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2338086" y="2361235"/>
            <a:ext cx="5428527" cy="1477328"/>
          </a:xfrm>
          <a:prstGeom prst="rect">
            <a:avLst/>
          </a:prstGeom>
          <a:noFill/>
        </p:spPr>
        <p:txBody>
          <a:bodyPr wrap="square" rtlCol="0">
            <a:spAutoFit/>
          </a:bodyPr>
          <a:lstStyle/>
          <a:p>
            <a:r>
              <a:rPr lang="en-US" dirty="0"/>
              <a:t>Digital business</a:t>
            </a:r>
          </a:p>
          <a:p>
            <a:r>
              <a:rPr lang="en-US" dirty="0"/>
              <a:t>What about the use of TCO with VSBs and (small) SME customers?</a:t>
            </a:r>
          </a:p>
          <a:p>
            <a:endParaRPr lang="en-US" dirty="0"/>
          </a:p>
          <a:p>
            <a:r>
              <a:rPr lang="en-US" dirty="0"/>
              <a:t>Share your ideas</a:t>
            </a:r>
          </a:p>
        </p:txBody>
      </p:sp>
    </p:spTree>
    <p:extLst>
      <p:ext uri="{BB962C8B-B14F-4D97-AF65-F5344CB8AC3E}">
        <p14:creationId xmlns:p14="http://schemas.microsoft.com/office/powerpoint/2010/main" val="2640622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E49B0-C2B4-46C3-BED8-8688F0B08E55}"/>
              </a:ext>
            </a:extLst>
          </p:cNvPr>
          <p:cNvSpPr>
            <a:spLocks noGrp="1"/>
          </p:cNvSpPr>
          <p:nvPr>
            <p:ph type="body" idx="1"/>
          </p:nvPr>
        </p:nvSpPr>
        <p:spPr/>
        <p:txBody>
          <a:bodyPr/>
          <a:lstStyle/>
          <a:p>
            <a:r>
              <a:rPr lang="en-US" dirty="0"/>
              <a:t>TCO USE by B2B customers</a:t>
            </a:r>
          </a:p>
        </p:txBody>
      </p:sp>
      <p:sp>
        <p:nvSpPr>
          <p:cNvPr id="3" name="Text Placeholder 2">
            <a:extLst>
              <a:ext uri="{FF2B5EF4-FFF2-40B4-BE49-F238E27FC236}">
                <a16:creationId xmlns:a16="http://schemas.microsoft.com/office/drawing/2014/main" id="{722F96F1-D382-47B0-89E4-87C6139E10A2}"/>
              </a:ext>
            </a:extLst>
          </p:cNvPr>
          <p:cNvSpPr>
            <a:spLocks noGrp="1"/>
          </p:cNvSpPr>
          <p:nvPr>
            <p:ph type="body" sz="quarter" idx="19"/>
          </p:nvPr>
        </p:nvSpPr>
        <p:spPr/>
        <p:txBody>
          <a:bodyPr/>
          <a:lstStyle/>
          <a:p>
            <a:pPr algn="ctr"/>
            <a:r>
              <a:rPr lang="fr-BE"/>
              <a:t>03</a:t>
            </a:r>
            <a:endParaRPr lang="en-US"/>
          </a:p>
        </p:txBody>
      </p:sp>
      <p:sp>
        <p:nvSpPr>
          <p:cNvPr id="5" name="Slide Number Placeholder 4">
            <a:extLst>
              <a:ext uri="{FF2B5EF4-FFF2-40B4-BE49-F238E27FC236}">
                <a16:creationId xmlns:a16="http://schemas.microsoft.com/office/drawing/2014/main" id="{36CDA051-F3E5-4325-8DFD-4B769C48DBDD}"/>
              </a:ext>
            </a:extLst>
          </p:cNvPr>
          <p:cNvSpPr>
            <a:spLocks noGrp="1"/>
          </p:cNvSpPr>
          <p:nvPr>
            <p:ph type="sldNum" sz="quarter" idx="17"/>
          </p:nvPr>
        </p:nvSpPr>
        <p:spPr/>
        <p:txBody>
          <a:bodyPr/>
          <a:lstStyle/>
          <a:p>
            <a:fld id="{975A587B-5814-4D9B-9598-FE9CB954CB01}" type="slidenum">
              <a:rPr lang="en-US" noProof="0" smtClean="0"/>
              <a:pPr/>
              <a:t>35</a:t>
            </a:fld>
            <a:endParaRPr lang="en-US" b="0" noProof="0"/>
          </a:p>
        </p:txBody>
      </p:sp>
      <p:sp>
        <p:nvSpPr>
          <p:cNvPr id="6" name="Title 5">
            <a:extLst>
              <a:ext uri="{FF2B5EF4-FFF2-40B4-BE49-F238E27FC236}">
                <a16:creationId xmlns:a16="http://schemas.microsoft.com/office/drawing/2014/main" id="{9FA92ED4-431B-40D5-8B50-8D78CA1D3819}"/>
              </a:ext>
            </a:extLst>
          </p:cNvPr>
          <p:cNvSpPr>
            <a:spLocks noGrp="1"/>
          </p:cNvSpPr>
          <p:nvPr>
            <p:ph type="title"/>
          </p:nvPr>
        </p:nvSpPr>
        <p:spPr/>
        <p:txBody>
          <a:bodyPr/>
          <a:lstStyle/>
          <a:p>
            <a:r>
              <a:rPr lang="en-US" dirty="0"/>
              <a:t>The notion of TCO for VSB</a:t>
            </a:r>
            <a:r>
              <a:rPr lang="en-US" cap="none" dirty="0"/>
              <a:t>s</a:t>
            </a:r>
            <a:r>
              <a:rPr lang="en-US" dirty="0"/>
              <a:t> / SME customers</a:t>
            </a:r>
          </a:p>
        </p:txBody>
      </p:sp>
      <p:pic>
        <p:nvPicPr>
          <p:cNvPr id="9" name="Picture 2" descr="Plombiers Bruxelles: Dépannage plomberie &amp;amp;amp; urgence sanitaire">
            <a:extLst>
              <a:ext uri="{FF2B5EF4-FFF2-40B4-BE49-F238E27FC236}">
                <a16:creationId xmlns:a16="http://schemas.microsoft.com/office/drawing/2014/main" id="{A81DE2CA-EEDD-4EE0-9AA3-6E065B0DB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152" y="1633030"/>
            <a:ext cx="1085160" cy="15190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dustrail Engineer PNG Image - PurePNG | Free transparent CC0 PNG Image  Library">
            <a:extLst>
              <a:ext uri="{FF2B5EF4-FFF2-40B4-BE49-F238E27FC236}">
                <a16:creationId xmlns:a16="http://schemas.microsoft.com/office/drawing/2014/main" id="{6B02903E-F393-4C8A-B499-8A7F8F392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021" y="1621766"/>
            <a:ext cx="1641847" cy="149525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7503FB6-B680-430C-A37D-B4E183A997CB}"/>
              </a:ext>
            </a:extLst>
          </p:cNvPr>
          <p:cNvSpPr/>
          <p:nvPr/>
        </p:nvSpPr>
        <p:spPr>
          <a:xfrm>
            <a:off x="5380291" y="1403570"/>
            <a:ext cx="5678097" cy="2396768"/>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rPr>
              <a:t>VSBs/SMEs do not naturally think in terms of TCO</a:t>
            </a:r>
            <a:endParaRPr lang="fr-BE" sz="2000" dirty="0">
              <a:solidFill>
                <a:schemeClr val="tx1"/>
              </a:solidFill>
            </a:endParaRPr>
          </a:p>
          <a:p>
            <a:pPr marL="285750" indent="-285750">
              <a:buFont typeface="Arial" panose="020B0604020202020204" pitchFamily="34" charset="0"/>
              <a:buChar char="•"/>
            </a:pPr>
            <a:r>
              <a:rPr lang="fr-BE" sz="4000" b="1" dirty="0">
                <a:solidFill>
                  <a:schemeClr val="tx1"/>
                </a:solidFill>
              </a:rPr>
              <a:t>60% </a:t>
            </a:r>
            <a:r>
              <a:rPr lang="en-US" sz="2000" dirty="0">
                <a:solidFill>
                  <a:schemeClr val="tx1"/>
                </a:solidFill>
              </a:rPr>
              <a:t>do not know the total cost of ownership of their vehicle(s)</a:t>
            </a:r>
            <a:endParaRPr lang="fr-BE" dirty="0">
              <a:solidFill>
                <a:schemeClr val="tx1"/>
              </a:solidFill>
            </a:endParaRPr>
          </a:p>
        </p:txBody>
      </p:sp>
      <p:pic>
        <p:nvPicPr>
          <p:cNvPr id="13" name="Graphique 16" descr="Mécanicien avec un remplissage uni">
            <a:extLst>
              <a:ext uri="{FF2B5EF4-FFF2-40B4-BE49-F238E27FC236}">
                <a16:creationId xmlns:a16="http://schemas.microsoft.com/office/drawing/2014/main" id="{9A15D6B6-8F70-41A0-AD71-29E0A57D880E}"/>
              </a:ext>
            </a:extLst>
          </p:cNvPr>
          <p:cNvPicPr>
            <a:picLocks noChangeAspect="1"/>
          </p:cNvPicPr>
          <p:nvPr/>
        </p:nvPicPr>
        <p:blipFill>
          <a:blip r:embed="rId5">
            <a:duotone>
              <a:prstClr val="black"/>
              <a:schemeClr val="accent6">
                <a:tint val="45000"/>
                <a:satMod val="400000"/>
              </a:schemeClr>
            </a:duotone>
            <a:extLst>
              <a:ext uri="{96DAC541-7B7A-43D3-8B79-37D633B846F1}">
                <asvg:svgBlip xmlns:asvg="http://schemas.microsoft.com/office/drawing/2016/SVG/main" r:embed="rId6"/>
              </a:ext>
            </a:extLst>
          </a:blip>
          <a:stretch>
            <a:fillRect/>
          </a:stretch>
        </p:blipFill>
        <p:spPr>
          <a:xfrm>
            <a:off x="5202570" y="5019109"/>
            <a:ext cx="1195902" cy="1195902"/>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AAEBD45E-4113-411E-8F79-84DD4DAE290B}"/>
              </a:ext>
            </a:extLst>
          </p:cNvPr>
          <p:cNvPicPr>
            <a:picLocks noChangeAspect="1"/>
          </p:cNvPicPr>
          <p:nvPr/>
        </p:nvPicPr>
        <p:blipFill>
          <a:blip r:embed="rId7">
            <a:duotone>
              <a:schemeClr val="accent6">
                <a:shade val="45000"/>
                <a:satMod val="135000"/>
              </a:schemeClr>
              <a:prstClr val="white"/>
            </a:duotone>
          </a:blip>
          <a:stretch>
            <a:fillRect/>
          </a:stretch>
        </p:blipFill>
        <p:spPr>
          <a:xfrm>
            <a:off x="7771617" y="5019109"/>
            <a:ext cx="1142623" cy="1142623"/>
          </a:xfrm>
          <a:prstGeom prst="rect">
            <a:avLst/>
          </a:prstGeom>
          <a:ln>
            <a:noFill/>
          </a:ln>
        </p:spPr>
      </p:pic>
      <p:sp>
        <p:nvSpPr>
          <p:cNvPr id="16" name="Rectangle: Rounded Corners 15">
            <a:extLst>
              <a:ext uri="{FF2B5EF4-FFF2-40B4-BE49-F238E27FC236}">
                <a16:creationId xmlns:a16="http://schemas.microsoft.com/office/drawing/2014/main" id="{267A6A53-5540-4BB4-AE58-9AE5A51B9508}"/>
              </a:ext>
            </a:extLst>
          </p:cNvPr>
          <p:cNvSpPr/>
          <p:nvPr/>
        </p:nvSpPr>
        <p:spPr>
          <a:xfrm>
            <a:off x="546100" y="1404068"/>
            <a:ext cx="3728720" cy="239676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person, person, dressed&#10;&#10;Description automatically generated">
            <a:extLst>
              <a:ext uri="{FF2B5EF4-FFF2-40B4-BE49-F238E27FC236}">
                <a16:creationId xmlns:a16="http://schemas.microsoft.com/office/drawing/2014/main" id="{8EA7D940-F72A-4D70-90E3-291D43C9D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5406" y="1775406"/>
            <a:ext cx="1195902" cy="1833716"/>
          </a:xfrm>
          <a:prstGeom prst="rect">
            <a:avLst/>
          </a:prstGeom>
        </p:spPr>
      </p:pic>
      <p:sp>
        <p:nvSpPr>
          <p:cNvPr id="17" name="Arrow: Down 16">
            <a:extLst>
              <a:ext uri="{FF2B5EF4-FFF2-40B4-BE49-F238E27FC236}">
                <a16:creationId xmlns:a16="http://schemas.microsoft.com/office/drawing/2014/main" id="{F8997CBC-89B1-44CE-A5DC-08D2F5D0431D}"/>
              </a:ext>
            </a:extLst>
          </p:cNvPr>
          <p:cNvSpPr/>
          <p:nvPr/>
        </p:nvSpPr>
        <p:spPr>
          <a:xfrm>
            <a:off x="1811537" y="3800338"/>
            <a:ext cx="1259771" cy="1014730"/>
          </a:xfrm>
          <a:prstGeom prst="downArrow">
            <a:avLst>
              <a:gd name="adj1" fmla="val 53675"/>
              <a:gd name="adj2" fmla="val 38593"/>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3844390-D4BA-4015-B47E-7CD9EFC3AC2D}"/>
              </a:ext>
            </a:extLst>
          </p:cNvPr>
          <p:cNvSpPr/>
          <p:nvPr/>
        </p:nvSpPr>
        <p:spPr>
          <a:xfrm>
            <a:off x="612767" y="4862677"/>
            <a:ext cx="3662053" cy="14162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a:solidFill>
                <a:schemeClr val="tx1"/>
              </a:solidFill>
            </a:endParaRPr>
          </a:p>
        </p:txBody>
      </p:sp>
      <p:sp>
        <p:nvSpPr>
          <p:cNvPr id="18" name="TextBox 17">
            <a:extLst>
              <a:ext uri="{FF2B5EF4-FFF2-40B4-BE49-F238E27FC236}">
                <a16:creationId xmlns:a16="http://schemas.microsoft.com/office/drawing/2014/main" id="{16CDDBF0-DD33-49EF-A98B-12235E972FCF}"/>
              </a:ext>
            </a:extLst>
          </p:cNvPr>
          <p:cNvSpPr txBox="1"/>
          <p:nvPr/>
        </p:nvSpPr>
        <p:spPr>
          <a:xfrm>
            <a:off x="1020380" y="5201148"/>
            <a:ext cx="2883248" cy="800219"/>
          </a:xfrm>
          <a:prstGeom prst="rect">
            <a:avLst/>
          </a:prstGeom>
          <a:noFill/>
        </p:spPr>
        <p:txBody>
          <a:bodyPr wrap="square" rtlCol="0">
            <a:spAutoFit/>
          </a:bodyPr>
          <a:lstStyle/>
          <a:p>
            <a:pPr algn="ctr"/>
            <a:r>
              <a:rPr lang="fr-BE" dirty="0">
                <a:solidFill>
                  <a:schemeClr val="bg1"/>
                </a:solidFill>
                <a:latin typeface="+mj-lt"/>
              </a:rPr>
              <a:t>High </a:t>
            </a:r>
            <a:r>
              <a:rPr lang="fr-BE" dirty="0" err="1">
                <a:solidFill>
                  <a:schemeClr val="bg1"/>
                </a:solidFill>
                <a:latin typeface="+mj-lt"/>
              </a:rPr>
              <a:t>sensitivity</a:t>
            </a:r>
            <a:r>
              <a:rPr lang="fr-BE" dirty="0">
                <a:solidFill>
                  <a:schemeClr val="bg1"/>
                </a:solidFill>
                <a:latin typeface="+mj-lt"/>
              </a:rPr>
              <a:t> to </a:t>
            </a:r>
            <a:r>
              <a:rPr lang="fr-BE" sz="2800" dirty="0">
                <a:solidFill>
                  <a:schemeClr val="bg1"/>
                </a:solidFill>
                <a:latin typeface="+mj-lt"/>
              </a:rPr>
              <a:t>PRICE/RENT</a:t>
            </a:r>
            <a:endParaRPr lang="en-US" dirty="0">
              <a:solidFill>
                <a:schemeClr val="bg1"/>
              </a:solidFill>
              <a:latin typeface="+mj-lt"/>
            </a:endParaRPr>
          </a:p>
        </p:txBody>
      </p:sp>
      <p:sp>
        <p:nvSpPr>
          <p:cNvPr id="20" name="Speech Bubble: Rectangle 19">
            <a:extLst>
              <a:ext uri="{FF2B5EF4-FFF2-40B4-BE49-F238E27FC236}">
                <a16:creationId xmlns:a16="http://schemas.microsoft.com/office/drawing/2014/main" id="{F88C6146-4A08-4507-9E12-406C56BAB08A}"/>
              </a:ext>
            </a:extLst>
          </p:cNvPr>
          <p:cNvSpPr/>
          <p:nvPr/>
        </p:nvSpPr>
        <p:spPr>
          <a:xfrm>
            <a:off x="5800521" y="4288824"/>
            <a:ext cx="1630525" cy="643392"/>
          </a:xfrm>
          <a:prstGeom prst="wedgeRectCallout">
            <a:avLst>
              <a:gd name="adj1" fmla="val -47315"/>
              <a:gd name="adj2" fmla="val 10196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8F6FD4C-3602-4514-8F0C-0D55E538D5ED}"/>
              </a:ext>
            </a:extLst>
          </p:cNvPr>
          <p:cNvSpPr txBox="1"/>
          <p:nvPr/>
        </p:nvSpPr>
        <p:spPr>
          <a:xfrm>
            <a:off x="5751817" y="4340553"/>
            <a:ext cx="1694469" cy="600164"/>
          </a:xfrm>
          <a:prstGeom prst="rect">
            <a:avLst/>
          </a:prstGeom>
          <a:noFill/>
        </p:spPr>
        <p:txBody>
          <a:bodyPr wrap="square" rtlCol="0">
            <a:spAutoFit/>
          </a:bodyPr>
          <a:lstStyle/>
          <a:p>
            <a:pPr algn="ctr"/>
            <a:r>
              <a:rPr lang="en-US" sz="1100" dirty="0">
                <a:solidFill>
                  <a:schemeClr val="bg1"/>
                </a:solidFill>
              </a:rPr>
              <a:t>My last service intervention</a:t>
            </a:r>
          </a:p>
          <a:p>
            <a:pPr algn="ctr"/>
            <a:r>
              <a:rPr lang="en-US" sz="1100" dirty="0">
                <a:solidFill>
                  <a:schemeClr val="bg1"/>
                </a:solidFill>
              </a:rPr>
              <a:t>cost me €650</a:t>
            </a:r>
          </a:p>
        </p:txBody>
      </p:sp>
      <p:sp>
        <p:nvSpPr>
          <p:cNvPr id="23" name="Speech Bubble: Rectangle 22">
            <a:extLst>
              <a:ext uri="{FF2B5EF4-FFF2-40B4-BE49-F238E27FC236}">
                <a16:creationId xmlns:a16="http://schemas.microsoft.com/office/drawing/2014/main" id="{37F6B2DD-5158-4F0D-AED8-E816BBB53DC2}"/>
              </a:ext>
            </a:extLst>
          </p:cNvPr>
          <p:cNvSpPr/>
          <p:nvPr/>
        </p:nvSpPr>
        <p:spPr>
          <a:xfrm>
            <a:off x="8867999" y="4256717"/>
            <a:ext cx="1630525" cy="643392"/>
          </a:xfrm>
          <a:prstGeom prst="wedgeRectCallout">
            <a:avLst>
              <a:gd name="adj1" fmla="val -47315"/>
              <a:gd name="adj2" fmla="val 10196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A942FC4-1B7D-4EF7-8166-EDCBB154EF7F}"/>
              </a:ext>
            </a:extLst>
          </p:cNvPr>
          <p:cNvSpPr txBox="1"/>
          <p:nvPr/>
        </p:nvSpPr>
        <p:spPr>
          <a:xfrm>
            <a:off x="9072963" y="4362969"/>
            <a:ext cx="1307500" cy="430887"/>
          </a:xfrm>
          <a:prstGeom prst="rect">
            <a:avLst/>
          </a:prstGeom>
          <a:noFill/>
        </p:spPr>
        <p:txBody>
          <a:bodyPr wrap="square" rtlCol="0">
            <a:spAutoFit/>
          </a:bodyPr>
          <a:lstStyle/>
          <a:p>
            <a:pPr algn="ctr"/>
            <a:r>
              <a:rPr lang="en-US" sz="1100" dirty="0">
                <a:solidFill>
                  <a:schemeClr val="bg1"/>
                </a:solidFill>
              </a:rPr>
              <a:t>I filled up at €80</a:t>
            </a:r>
          </a:p>
        </p:txBody>
      </p:sp>
    </p:spTree>
    <p:extLst>
      <p:ext uri="{BB962C8B-B14F-4D97-AF65-F5344CB8AC3E}">
        <p14:creationId xmlns:p14="http://schemas.microsoft.com/office/powerpoint/2010/main" val="14043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p:bldP spid="23" grpId="0" animBg="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E49B0-C2B4-46C3-BED8-8688F0B08E55}"/>
              </a:ext>
            </a:extLst>
          </p:cNvPr>
          <p:cNvSpPr>
            <a:spLocks noGrp="1"/>
          </p:cNvSpPr>
          <p:nvPr>
            <p:ph type="body" idx="1"/>
          </p:nvPr>
        </p:nvSpPr>
        <p:spPr/>
        <p:txBody>
          <a:bodyPr/>
          <a:lstStyle/>
          <a:p>
            <a:r>
              <a:rPr lang="en-US" dirty="0"/>
              <a:t>TCO USE by B2B customers</a:t>
            </a:r>
          </a:p>
        </p:txBody>
      </p:sp>
      <p:sp>
        <p:nvSpPr>
          <p:cNvPr id="3" name="Text Placeholder 2">
            <a:extLst>
              <a:ext uri="{FF2B5EF4-FFF2-40B4-BE49-F238E27FC236}">
                <a16:creationId xmlns:a16="http://schemas.microsoft.com/office/drawing/2014/main" id="{722F96F1-D382-47B0-89E4-87C6139E10A2}"/>
              </a:ext>
            </a:extLst>
          </p:cNvPr>
          <p:cNvSpPr>
            <a:spLocks noGrp="1"/>
          </p:cNvSpPr>
          <p:nvPr>
            <p:ph type="body" sz="quarter" idx="19"/>
          </p:nvPr>
        </p:nvSpPr>
        <p:spPr/>
        <p:txBody>
          <a:bodyPr/>
          <a:lstStyle/>
          <a:p>
            <a:pPr algn="ctr"/>
            <a:r>
              <a:rPr lang="fr-BE"/>
              <a:t>03</a:t>
            </a:r>
            <a:endParaRPr lang="en-US"/>
          </a:p>
        </p:txBody>
      </p:sp>
      <p:sp>
        <p:nvSpPr>
          <p:cNvPr id="5" name="Slide Number Placeholder 4">
            <a:extLst>
              <a:ext uri="{FF2B5EF4-FFF2-40B4-BE49-F238E27FC236}">
                <a16:creationId xmlns:a16="http://schemas.microsoft.com/office/drawing/2014/main" id="{36CDA051-F3E5-4325-8DFD-4B769C48DBDD}"/>
              </a:ext>
            </a:extLst>
          </p:cNvPr>
          <p:cNvSpPr>
            <a:spLocks noGrp="1"/>
          </p:cNvSpPr>
          <p:nvPr>
            <p:ph type="sldNum" sz="quarter" idx="17"/>
          </p:nvPr>
        </p:nvSpPr>
        <p:spPr>
          <a:xfrm>
            <a:off x="10979874" y="6593870"/>
            <a:ext cx="720000" cy="216000"/>
          </a:xfrm>
        </p:spPr>
        <p:txBody>
          <a:bodyPr/>
          <a:lstStyle/>
          <a:p>
            <a:fld id="{975A587B-5814-4D9B-9598-FE9CB954CB01}" type="slidenum">
              <a:rPr lang="en-US" noProof="0" smtClean="0"/>
              <a:pPr/>
              <a:t>36</a:t>
            </a:fld>
            <a:endParaRPr lang="en-US" b="0" noProof="0"/>
          </a:p>
        </p:txBody>
      </p:sp>
      <p:sp>
        <p:nvSpPr>
          <p:cNvPr id="6" name="Title 5">
            <a:extLst>
              <a:ext uri="{FF2B5EF4-FFF2-40B4-BE49-F238E27FC236}">
                <a16:creationId xmlns:a16="http://schemas.microsoft.com/office/drawing/2014/main" id="{9FA92ED4-431B-40D5-8B50-8D78CA1D3819}"/>
              </a:ext>
            </a:extLst>
          </p:cNvPr>
          <p:cNvSpPr>
            <a:spLocks noGrp="1"/>
          </p:cNvSpPr>
          <p:nvPr>
            <p:ph type="title"/>
          </p:nvPr>
        </p:nvSpPr>
        <p:spPr/>
        <p:txBody>
          <a:bodyPr/>
          <a:lstStyle/>
          <a:p>
            <a:r>
              <a:rPr lang="fr-BE" dirty="0" err="1"/>
              <a:t>Takeaways</a:t>
            </a:r>
            <a:endParaRPr lang="en-US" dirty="0"/>
          </a:p>
        </p:txBody>
      </p:sp>
      <p:pic>
        <p:nvPicPr>
          <p:cNvPr id="9" name="Espace réservé pour une image  8" descr="Une image contenant objet, pièce d’échec, intérieur&#10;&#10;Description générée automatiquement">
            <a:extLst>
              <a:ext uri="{FF2B5EF4-FFF2-40B4-BE49-F238E27FC236}">
                <a16:creationId xmlns:a16="http://schemas.microsoft.com/office/drawing/2014/main" id="{38C95460-E184-45E6-A15C-1D433618D108}"/>
              </a:ext>
            </a:extLst>
          </p:cNvPr>
          <p:cNvPicPr>
            <a:picLocks noChangeAspect="1"/>
          </p:cNvPicPr>
          <p:nvPr/>
        </p:nvPicPr>
        <p:blipFill>
          <a:blip r:embed="rId3"/>
          <a:srcRect l="22700" r="22700"/>
          <a:stretch>
            <a:fillRect/>
          </a:stretch>
        </p:blipFill>
        <p:spPr>
          <a:xfrm>
            <a:off x="485776" y="1274475"/>
            <a:ext cx="4197350" cy="5145087"/>
          </a:xfrm>
          <a:prstGeom prst="rect">
            <a:avLst/>
          </a:prstGeom>
          <a:ln>
            <a:noFill/>
          </a:ln>
          <a:effectLst>
            <a:outerShdw blurRad="292100" dist="139700" dir="2700000" algn="tl" rotWithShape="0">
              <a:srgbClr val="333333">
                <a:alpha val="65000"/>
              </a:srgbClr>
            </a:outerShdw>
          </a:effectLst>
        </p:spPr>
      </p:pic>
      <p:sp>
        <p:nvSpPr>
          <p:cNvPr id="10" name="Bulle narrative : rectangle à coins arrondis 6">
            <a:extLst>
              <a:ext uri="{FF2B5EF4-FFF2-40B4-BE49-F238E27FC236}">
                <a16:creationId xmlns:a16="http://schemas.microsoft.com/office/drawing/2014/main" id="{6DFB77DF-A763-4B47-8B1E-BC82ADCFFFC0}"/>
              </a:ext>
            </a:extLst>
          </p:cNvPr>
          <p:cNvSpPr/>
          <p:nvPr/>
        </p:nvSpPr>
        <p:spPr>
          <a:xfrm>
            <a:off x="5243806" y="5090117"/>
            <a:ext cx="6372808" cy="1403410"/>
          </a:xfrm>
          <a:prstGeom prst="wedgeRoundRectCallout">
            <a:avLst>
              <a:gd name="adj1" fmla="val -54947"/>
              <a:gd name="adj2" fmla="val -22601"/>
              <a:gd name="adj3" fmla="val 1666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For VSBs, talk in terms of customer benefits (consumption + taxes), using the appropriate language format</a:t>
            </a:r>
            <a:endParaRPr lang="fr-BE" sz="2000" dirty="0">
              <a:solidFill>
                <a:schemeClr val="tx1"/>
              </a:solidFill>
              <a:latin typeface="+mj-lt"/>
            </a:endParaRPr>
          </a:p>
        </p:txBody>
      </p:sp>
      <p:sp>
        <p:nvSpPr>
          <p:cNvPr id="11" name="Bulle narrative : rectangle à coins arrondis 7">
            <a:extLst>
              <a:ext uri="{FF2B5EF4-FFF2-40B4-BE49-F238E27FC236}">
                <a16:creationId xmlns:a16="http://schemas.microsoft.com/office/drawing/2014/main" id="{24B13485-E1C7-47CE-8DDB-3BA0FC25782C}"/>
              </a:ext>
            </a:extLst>
          </p:cNvPr>
          <p:cNvSpPr/>
          <p:nvPr/>
        </p:nvSpPr>
        <p:spPr>
          <a:xfrm>
            <a:off x="5243806" y="1236997"/>
            <a:ext cx="6372808" cy="1403410"/>
          </a:xfrm>
          <a:prstGeom prst="wedgeRoundRectCallout">
            <a:avLst>
              <a:gd name="adj1" fmla="val -54947"/>
              <a:gd name="adj2" fmla="val -22601"/>
              <a:gd name="adj3" fmla="val 1666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Always build your offer on the customer TCO reference</a:t>
            </a:r>
            <a:endParaRPr lang="fr-FR" sz="2000" dirty="0">
              <a:solidFill>
                <a:schemeClr val="tx1"/>
              </a:solidFill>
              <a:latin typeface="+mj-lt"/>
            </a:endParaRPr>
          </a:p>
        </p:txBody>
      </p:sp>
      <p:sp>
        <p:nvSpPr>
          <p:cNvPr id="12" name="Bulle narrative : rectangle à coins arrondis 8">
            <a:extLst>
              <a:ext uri="{FF2B5EF4-FFF2-40B4-BE49-F238E27FC236}">
                <a16:creationId xmlns:a16="http://schemas.microsoft.com/office/drawing/2014/main" id="{866D41AF-1B39-4FE1-99C7-D96C2CDE2EBA}"/>
              </a:ext>
            </a:extLst>
          </p:cNvPr>
          <p:cNvSpPr/>
          <p:nvPr/>
        </p:nvSpPr>
        <p:spPr>
          <a:xfrm>
            <a:off x="5243806" y="3163557"/>
            <a:ext cx="6372808" cy="1403410"/>
          </a:xfrm>
          <a:prstGeom prst="wedgeRoundRectCallout">
            <a:avLst>
              <a:gd name="adj1" fmla="val -54947"/>
              <a:gd name="adj2" fmla="val -22601"/>
              <a:gd name="adj3" fmla="val 1666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For SMEs/Key Accounts, let them discover the advantages of a complete TCO approach</a:t>
            </a:r>
            <a:endParaRPr lang="fr-BE" sz="2000" dirty="0">
              <a:solidFill>
                <a:schemeClr val="tx1"/>
              </a:solidFill>
              <a:latin typeface="+mj-lt"/>
            </a:endParaRPr>
          </a:p>
        </p:txBody>
      </p:sp>
    </p:spTree>
    <p:extLst>
      <p:ext uri="{BB962C8B-B14F-4D97-AF65-F5344CB8AC3E}">
        <p14:creationId xmlns:p14="http://schemas.microsoft.com/office/powerpoint/2010/main" val="285804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C02C-F49B-4EA6-BC9E-AD6CDBA0B7BF}"/>
              </a:ext>
            </a:extLst>
          </p:cNvPr>
          <p:cNvSpPr>
            <a:spLocks noGrp="1"/>
          </p:cNvSpPr>
          <p:nvPr>
            <p:ph type="ctrTitle"/>
          </p:nvPr>
        </p:nvSpPr>
        <p:spPr/>
        <p:txBody>
          <a:bodyPr/>
          <a:lstStyle/>
          <a:p>
            <a:pPr marL="1698625" indent="-1698625"/>
            <a:r>
              <a:rPr lang="fr-BE" dirty="0"/>
              <a:t>0</a:t>
            </a:r>
            <a:r>
              <a:rPr lang="en-US" dirty="0"/>
              <a:t>4</a:t>
            </a:r>
            <a:r>
              <a:rPr lang="fr-FR" dirty="0"/>
              <a:t> | </a:t>
            </a:r>
            <a:r>
              <a:rPr lang="en-US" dirty="0"/>
              <a:t>Key parameters for reducing TCO</a:t>
            </a:r>
          </a:p>
        </p:txBody>
      </p:sp>
      <p:sp>
        <p:nvSpPr>
          <p:cNvPr id="4" name="Subtitle 3">
            <a:extLst>
              <a:ext uri="{FF2B5EF4-FFF2-40B4-BE49-F238E27FC236}">
                <a16:creationId xmlns:a16="http://schemas.microsoft.com/office/drawing/2014/main" id="{DE2D856F-7CC2-4C2E-B325-B59E69433B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6866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10;&#10;Description générée automatiquement">
            <a:extLst>
              <a:ext uri="{FF2B5EF4-FFF2-40B4-BE49-F238E27FC236}">
                <a16:creationId xmlns:a16="http://schemas.microsoft.com/office/drawing/2014/main" id="{2DC9EFB8-A6ED-4167-AC97-90517B61FCF5}"/>
              </a:ext>
            </a:extLst>
          </p:cNvPr>
          <p:cNvPicPr>
            <a:picLocks noGrp="1" noChangeAspect="1"/>
          </p:cNvPicPr>
          <p:nvPr>
            <p:ph type="pic" sz="quarter" idx="10"/>
          </p:nvPr>
        </p:nvPicPr>
        <p:blipFill>
          <a:blip r:embed="rId3"/>
          <a:srcRect t="5090" b="5090"/>
          <a:stretch>
            <a:fillRect/>
          </a:stretch>
        </p:blipFill>
        <p:spPr/>
      </p:pic>
      <p:sp>
        <p:nvSpPr>
          <p:cNvPr id="21" name="Hexagone 20">
            <a:extLst>
              <a:ext uri="{FF2B5EF4-FFF2-40B4-BE49-F238E27FC236}">
                <a16:creationId xmlns:a16="http://schemas.microsoft.com/office/drawing/2014/main" id="{C89A4026-93EE-412F-B6D6-19A1912A8DCB}"/>
              </a:ext>
            </a:extLst>
          </p:cNvPr>
          <p:cNvSpPr/>
          <p:nvPr/>
        </p:nvSpPr>
        <p:spPr>
          <a:xfrm>
            <a:off x="6096000" y="2914184"/>
            <a:ext cx="3875668" cy="3300763"/>
          </a:xfrm>
          <a:prstGeom prst="hexagon">
            <a:avLst>
              <a:gd name="adj" fmla="val 28145"/>
              <a:gd name="vf" fmla="val 115470"/>
            </a:avLst>
          </a:prstGeom>
          <a:solidFill>
            <a:schemeClr val="tx1">
              <a:alpha val="87000"/>
            </a:schemeClr>
          </a:solidFill>
          <a:ln w="6350">
            <a:no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marL="1073124" algn="ctr" defTabSz="544088" eaLnBrk="1" fontAlgn="auto" hangingPunct="1">
              <a:spcBef>
                <a:spcPts val="0"/>
              </a:spcBef>
              <a:spcAft>
                <a:spcPts val="0"/>
              </a:spcAft>
            </a:pPr>
            <a:endParaRPr lang="fr-BE" sz="4533">
              <a:solidFill>
                <a:prstClr val="white"/>
              </a:solidFill>
              <a:latin typeface="Encode Sans" panose="020B0604020202020204" charset="0"/>
            </a:endParaRPr>
          </a:p>
        </p:txBody>
      </p:sp>
      <p:sp>
        <p:nvSpPr>
          <p:cNvPr id="22" name="Text Box 5">
            <a:extLst>
              <a:ext uri="{FF2B5EF4-FFF2-40B4-BE49-F238E27FC236}">
                <a16:creationId xmlns:a16="http://schemas.microsoft.com/office/drawing/2014/main" id="{92805645-F028-45BF-B4AD-10F054803058}"/>
              </a:ext>
            </a:extLst>
          </p:cNvPr>
          <p:cNvSpPr txBox="1">
            <a:spLocks noChangeArrowheads="1"/>
          </p:cNvSpPr>
          <p:nvPr/>
        </p:nvSpPr>
        <p:spPr bwMode="auto">
          <a:xfrm>
            <a:off x="6143530" y="3968352"/>
            <a:ext cx="3602188" cy="1192426"/>
          </a:xfrm>
          <a:prstGeom prst="rect">
            <a:avLst/>
          </a:prstGeom>
          <a:noFill/>
          <a:ln>
            <a:noFill/>
          </a:ln>
        </p:spPr>
        <p:txBody>
          <a:bodyPr wrap="square" lIns="83615" tIns="41807" rIns="83615" bIns="41807">
            <a:spAutoFit/>
          </a:bodyPr>
          <a:lstStyle>
            <a:lvl1pPr defTabSz="835025" eaLnBrk="0" hangingPunct="0">
              <a:defRPr kumimoji="1" sz="1000">
                <a:solidFill>
                  <a:schemeClr val="tx1"/>
                </a:solidFill>
                <a:latin typeface="Modern H Medium" pitchFamily="50" charset="-127"/>
                <a:ea typeface="Modern H Medium" pitchFamily="50" charset="-127"/>
              </a:defRPr>
            </a:lvl1pPr>
            <a:lvl2pPr marL="742950" indent="-285750" defTabSz="835025" eaLnBrk="0" hangingPunct="0">
              <a:defRPr kumimoji="1" sz="1000">
                <a:solidFill>
                  <a:schemeClr val="tx1"/>
                </a:solidFill>
                <a:latin typeface="Modern H Medium" pitchFamily="50" charset="-127"/>
                <a:ea typeface="Modern H Medium" pitchFamily="50" charset="-127"/>
              </a:defRPr>
            </a:lvl2pPr>
            <a:lvl3pPr marL="1143000" indent="-228600" defTabSz="835025" eaLnBrk="0" hangingPunct="0">
              <a:defRPr kumimoji="1" sz="1000">
                <a:solidFill>
                  <a:schemeClr val="tx1"/>
                </a:solidFill>
                <a:latin typeface="Modern H Medium" pitchFamily="50" charset="-127"/>
                <a:ea typeface="Modern H Medium" pitchFamily="50" charset="-127"/>
              </a:defRPr>
            </a:lvl3pPr>
            <a:lvl4pPr marL="1600200" indent="-228600" defTabSz="835025" eaLnBrk="0" hangingPunct="0">
              <a:defRPr kumimoji="1" sz="1000">
                <a:solidFill>
                  <a:schemeClr val="tx1"/>
                </a:solidFill>
                <a:latin typeface="Modern H Medium" pitchFamily="50" charset="-127"/>
                <a:ea typeface="Modern H Medium" pitchFamily="50" charset="-127"/>
              </a:defRPr>
            </a:lvl4pPr>
            <a:lvl5pPr marL="2057400" indent="-228600" defTabSz="835025" eaLnBrk="0" hangingPunct="0">
              <a:defRPr kumimoji="1" sz="1000">
                <a:solidFill>
                  <a:schemeClr val="tx1"/>
                </a:solidFill>
                <a:latin typeface="Modern H Medium" pitchFamily="50" charset="-127"/>
                <a:ea typeface="Modern H Medium" pitchFamily="50" charset="-127"/>
              </a:defRPr>
            </a:lvl5pPr>
            <a:lvl6pPr marL="2514600" indent="-228600" algn="ctr" defTabSz="835025" eaLnBrk="0" fontAlgn="base" latinLnBrk="1" hangingPunct="0">
              <a:spcBef>
                <a:spcPct val="0"/>
              </a:spcBef>
              <a:spcAft>
                <a:spcPct val="0"/>
              </a:spcAft>
              <a:buFont typeface="Wingdings" pitchFamily="2" charset="2"/>
              <a:defRPr kumimoji="1" sz="1000">
                <a:solidFill>
                  <a:schemeClr val="tx1"/>
                </a:solidFill>
                <a:latin typeface="Modern H Medium" pitchFamily="50" charset="-127"/>
                <a:ea typeface="Modern H Medium" pitchFamily="50" charset="-127"/>
              </a:defRPr>
            </a:lvl6pPr>
            <a:lvl7pPr marL="2971800" indent="-228600" algn="ctr" defTabSz="835025" eaLnBrk="0" fontAlgn="base" latinLnBrk="1" hangingPunct="0">
              <a:spcBef>
                <a:spcPct val="0"/>
              </a:spcBef>
              <a:spcAft>
                <a:spcPct val="0"/>
              </a:spcAft>
              <a:buFont typeface="Wingdings" pitchFamily="2" charset="2"/>
              <a:defRPr kumimoji="1" sz="1000">
                <a:solidFill>
                  <a:schemeClr val="tx1"/>
                </a:solidFill>
                <a:latin typeface="Modern H Medium" pitchFamily="50" charset="-127"/>
                <a:ea typeface="Modern H Medium" pitchFamily="50" charset="-127"/>
              </a:defRPr>
            </a:lvl7pPr>
            <a:lvl8pPr marL="3429000" indent="-228600" algn="ctr" defTabSz="835025" eaLnBrk="0" fontAlgn="base" latinLnBrk="1" hangingPunct="0">
              <a:spcBef>
                <a:spcPct val="0"/>
              </a:spcBef>
              <a:spcAft>
                <a:spcPct val="0"/>
              </a:spcAft>
              <a:buFont typeface="Wingdings" pitchFamily="2" charset="2"/>
              <a:defRPr kumimoji="1" sz="1000">
                <a:solidFill>
                  <a:schemeClr val="tx1"/>
                </a:solidFill>
                <a:latin typeface="Modern H Medium" pitchFamily="50" charset="-127"/>
                <a:ea typeface="Modern H Medium" pitchFamily="50" charset="-127"/>
              </a:defRPr>
            </a:lvl8pPr>
            <a:lvl9pPr marL="3886200" indent="-228600" algn="ctr" defTabSz="835025" eaLnBrk="0" fontAlgn="base" latinLnBrk="1" hangingPunct="0">
              <a:spcBef>
                <a:spcPct val="0"/>
              </a:spcBef>
              <a:spcAft>
                <a:spcPct val="0"/>
              </a:spcAft>
              <a:buFont typeface="Wingdings" pitchFamily="2" charset="2"/>
              <a:defRPr kumimoji="1" sz="1000">
                <a:solidFill>
                  <a:schemeClr val="tx1"/>
                </a:solidFill>
                <a:latin typeface="Modern H Medium" pitchFamily="50" charset="-127"/>
                <a:ea typeface="Modern H Medium" pitchFamily="50" charset="-127"/>
              </a:defRPr>
            </a:lvl9pPr>
          </a:lstStyle>
          <a:p>
            <a:pPr algn="ctr" defTabSz="1113339" fontAlgn="auto">
              <a:spcBef>
                <a:spcPts val="0"/>
              </a:spcBef>
              <a:spcAft>
                <a:spcPts val="0"/>
              </a:spcAft>
            </a:pPr>
            <a:r>
              <a:rPr lang="fr-BE" sz="3600" dirty="0">
                <a:solidFill>
                  <a:prstClr val="white"/>
                </a:solidFill>
                <a:latin typeface="+mn-lt"/>
                <a:cs typeface="Arial"/>
              </a:rPr>
              <a:t>"You are </a:t>
            </a:r>
            <a:r>
              <a:rPr lang="fr-BE" sz="3600" dirty="0" err="1">
                <a:solidFill>
                  <a:prstClr val="white"/>
                </a:solidFill>
                <a:latin typeface="+mn-lt"/>
                <a:cs typeface="Arial"/>
              </a:rPr>
              <a:t>too</a:t>
            </a:r>
            <a:r>
              <a:rPr lang="fr-BE" sz="3600" dirty="0">
                <a:solidFill>
                  <a:prstClr val="white"/>
                </a:solidFill>
                <a:latin typeface="+mn-lt"/>
                <a:cs typeface="Arial"/>
              </a:rPr>
              <a:t> </a:t>
            </a:r>
            <a:r>
              <a:rPr lang="fr-BE" sz="3600" dirty="0" err="1">
                <a:solidFill>
                  <a:prstClr val="white"/>
                </a:solidFill>
                <a:latin typeface="+mn-lt"/>
                <a:cs typeface="Arial"/>
              </a:rPr>
              <a:t>expensive</a:t>
            </a:r>
            <a:r>
              <a:rPr lang="fr-BE" sz="3600" dirty="0">
                <a:solidFill>
                  <a:prstClr val="white"/>
                </a:solidFill>
                <a:latin typeface="+mn-lt"/>
                <a:cs typeface="Arial"/>
              </a:rPr>
              <a:t>"</a:t>
            </a:r>
          </a:p>
        </p:txBody>
      </p:sp>
    </p:spTree>
    <p:extLst>
      <p:ext uri="{BB962C8B-B14F-4D97-AF65-F5344CB8AC3E}">
        <p14:creationId xmlns:p14="http://schemas.microsoft.com/office/powerpoint/2010/main" val="3099611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9997DEF-C561-497E-9D98-A85489AC17EA}"/>
              </a:ext>
            </a:extLst>
          </p:cNvPr>
          <p:cNvSpPr>
            <a:spLocks noGrp="1"/>
          </p:cNvSpPr>
          <p:nvPr>
            <p:ph type="body" idx="1"/>
          </p:nvPr>
        </p:nvSpPr>
        <p:spPr/>
        <p:txBody>
          <a:bodyPr/>
          <a:lstStyle/>
          <a:p>
            <a:r>
              <a:rPr lang="en-US" dirty="0"/>
              <a:t>Key parameters for reducing TCO</a:t>
            </a:r>
            <a:endParaRPr lang="fr-BE" dirty="0"/>
          </a:p>
        </p:txBody>
      </p:sp>
      <p:sp>
        <p:nvSpPr>
          <p:cNvPr id="3" name="Text Placeholder 2">
            <a:extLst>
              <a:ext uri="{FF2B5EF4-FFF2-40B4-BE49-F238E27FC236}">
                <a16:creationId xmlns:a16="http://schemas.microsoft.com/office/drawing/2014/main" id="{4C14EC86-AF37-4922-A5B3-8BD498CEE77A}"/>
              </a:ext>
            </a:extLst>
          </p:cNvPr>
          <p:cNvSpPr>
            <a:spLocks noGrp="1"/>
          </p:cNvSpPr>
          <p:nvPr>
            <p:ph type="body" sz="quarter" idx="19"/>
          </p:nvPr>
        </p:nvSpPr>
        <p:spPr/>
        <p:txBody>
          <a:bodyPr/>
          <a:lstStyle/>
          <a:p>
            <a:pPr algn="ctr"/>
            <a:r>
              <a:rPr lang="fr-BE"/>
              <a:t>04</a:t>
            </a:r>
            <a:endParaRPr lang="en-US"/>
          </a:p>
        </p:txBody>
      </p:sp>
      <p:sp>
        <p:nvSpPr>
          <p:cNvPr id="7" name="Titre 6">
            <a:extLst>
              <a:ext uri="{FF2B5EF4-FFF2-40B4-BE49-F238E27FC236}">
                <a16:creationId xmlns:a16="http://schemas.microsoft.com/office/drawing/2014/main" id="{6D0A7F08-CF33-4CE9-84FB-E40EB59F7ACC}"/>
              </a:ext>
            </a:extLst>
          </p:cNvPr>
          <p:cNvSpPr>
            <a:spLocks noGrp="1"/>
          </p:cNvSpPr>
          <p:nvPr>
            <p:ph type="title"/>
          </p:nvPr>
        </p:nvSpPr>
        <p:spPr/>
        <p:txBody>
          <a:bodyPr/>
          <a:lstStyle/>
          <a:p>
            <a:r>
              <a:rPr lang="en-US" altLang="fr-FR" dirty="0"/>
              <a:t>Monthly budget impact of discount</a:t>
            </a:r>
            <a:endParaRPr lang="fr-BE" dirty="0"/>
          </a:p>
        </p:txBody>
      </p:sp>
      <p:pic>
        <p:nvPicPr>
          <p:cNvPr id="11" name="Espace réservé pour une image  10">
            <a:extLst>
              <a:ext uri="{FF2B5EF4-FFF2-40B4-BE49-F238E27FC236}">
                <a16:creationId xmlns:a16="http://schemas.microsoft.com/office/drawing/2014/main" id="{E75AB4E8-5F53-4A23-82EA-0EDF617BCF41}"/>
              </a:ext>
            </a:extLst>
          </p:cNvPr>
          <p:cNvPicPr>
            <a:picLocks noGrp="1" noChangeAspect="1"/>
          </p:cNvPicPr>
          <p:nvPr>
            <p:ph type="pic" sz="quarter" idx="4294967295"/>
          </p:nvPr>
        </p:nvPicPr>
        <p:blipFill rotWithShape="1">
          <a:blip r:embed="rId3"/>
          <a:srcRect l="13557" r="13557"/>
          <a:stretch/>
        </p:blipFill>
        <p:spPr>
          <a:xfrm>
            <a:off x="0" y="1493838"/>
            <a:ext cx="5311775" cy="4859337"/>
          </a:xfrm>
        </p:spPr>
      </p:pic>
      <p:sp>
        <p:nvSpPr>
          <p:cNvPr id="19" name="Rectangle 18">
            <a:extLst>
              <a:ext uri="{FF2B5EF4-FFF2-40B4-BE49-F238E27FC236}">
                <a16:creationId xmlns:a16="http://schemas.microsoft.com/office/drawing/2014/main" id="{8ABD09B1-FB25-42FD-8F93-7AEF3DB32540}"/>
              </a:ext>
            </a:extLst>
          </p:cNvPr>
          <p:cNvSpPr/>
          <p:nvPr/>
        </p:nvSpPr>
        <p:spPr>
          <a:xfrm>
            <a:off x="6228784" y="2073506"/>
            <a:ext cx="5384455" cy="4224107"/>
          </a:xfrm>
          <a:prstGeom prst="rect">
            <a:avLst/>
          </a:prstGeom>
          <a:noFill/>
          <a:ln>
            <a:solidFill>
              <a:srgbClr val="002E5F"/>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342900" lvl="1" indent="-342900">
              <a:buFont typeface="Arial" panose="020B0604020202020204" pitchFamily="34" charset="0"/>
              <a:buChar char="•"/>
            </a:pPr>
            <a:r>
              <a:rPr lang="en-US" altLang="fr-FR" sz="2000" dirty="0">
                <a:solidFill>
                  <a:schemeClr val="tx1"/>
                </a:solidFill>
              </a:rPr>
              <a:t>What is the monthly impact of an additional 1% discount on a €30,000 vehicle (contract period = 36 months)?</a:t>
            </a:r>
          </a:p>
        </p:txBody>
      </p:sp>
      <p:sp>
        <p:nvSpPr>
          <p:cNvPr id="13" name="Rectangle : avec coins rognés en diagonale 12">
            <a:extLst>
              <a:ext uri="{FF2B5EF4-FFF2-40B4-BE49-F238E27FC236}">
                <a16:creationId xmlns:a16="http://schemas.microsoft.com/office/drawing/2014/main" id="{6171FD55-536C-4393-85C2-EFAB90C4F3E6}"/>
              </a:ext>
            </a:extLst>
          </p:cNvPr>
          <p:cNvSpPr/>
          <p:nvPr/>
        </p:nvSpPr>
        <p:spPr>
          <a:xfrm>
            <a:off x="6228784" y="1418809"/>
            <a:ext cx="2489703" cy="512116"/>
          </a:xfrm>
          <a:prstGeom prst="snip2Diag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err="1"/>
              <a:t>Individual</a:t>
            </a:r>
            <a:r>
              <a:rPr lang="fr-BE" dirty="0"/>
              <a:t> </a:t>
            </a:r>
            <a:r>
              <a:rPr lang="fr-BE" dirty="0" err="1"/>
              <a:t>work</a:t>
            </a:r>
            <a:endParaRPr lang="fr-BE" dirty="0"/>
          </a:p>
        </p:txBody>
      </p:sp>
    </p:spTree>
    <p:extLst>
      <p:ext uri="{BB962C8B-B14F-4D97-AF65-F5344CB8AC3E}">
        <p14:creationId xmlns:p14="http://schemas.microsoft.com/office/powerpoint/2010/main" val="579893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535EFFDF-E88A-624F-901B-1011595D5C47}"/>
              </a:ext>
            </a:extLst>
          </p:cNvPr>
          <p:cNvSpPr>
            <a:spLocks noGrp="1"/>
          </p:cNvSpPr>
          <p:nvPr>
            <p:ph type="body" idx="1"/>
          </p:nvPr>
        </p:nvSpPr>
        <p:spPr/>
        <p:txBody>
          <a:bodyPr/>
          <a:lstStyle/>
          <a:p>
            <a:r>
              <a:rPr lang="fr-FR"/>
              <a:t>introduction</a:t>
            </a:r>
          </a:p>
        </p:txBody>
      </p:sp>
      <p:sp>
        <p:nvSpPr>
          <p:cNvPr id="4" name="Espace réservé du texte 3"/>
          <p:cNvSpPr>
            <a:spLocks noGrp="1"/>
          </p:cNvSpPr>
          <p:nvPr>
            <p:ph type="body" sz="quarter" idx="15"/>
          </p:nvPr>
        </p:nvSpPr>
        <p:spPr/>
        <p:txBody>
          <a:bodyPr/>
          <a:lstStyle/>
          <a:p>
            <a:r>
              <a:rPr lang="fr-FR" dirty="0"/>
              <a:t>Virtual </a:t>
            </a:r>
            <a:r>
              <a:rPr lang="fr-FR" dirty="0" err="1"/>
              <a:t>classroom</a:t>
            </a:r>
            <a:r>
              <a:rPr lang="fr-FR" dirty="0"/>
              <a:t> </a:t>
            </a:r>
            <a:r>
              <a:rPr lang="fr-FR" dirty="0" err="1"/>
              <a:t>environment</a:t>
            </a:r>
            <a:endParaRPr lang="fr-FR" dirty="0"/>
          </a:p>
        </p:txBody>
      </p:sp>
      <p:grpSp>
        <p:nvGrpSpPr>
          <p:cNvPr id="2" name="Groupe 1"/>
          <p:cNvGrpSpPr/>
          <p:nvPr/>
        </p:nvGrpSpPr>
        <p:grpSpPr>
          <a:xfrm>
            <a:off x="1470149" y="1096962"/>
            <a:ext cx="9441691" cy="5300123"/>
            <a:chOff x="1252464" y="820790"/>
            <a:chExt cx="9441691" cy="5679536"/>
          </a:xfrm>
        </p:grpSpPr>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r="465"/>
            <a:stretch/>
          </p:blipFill>
          <p:spPr>
            <a:xfrm>
              <a:off x="1252464" y="820790"/>
              <a:ext cx="9441691" cy="5679536"/>
            </a:xfrm>
            <a:prstGeom prst="rect">
              <a:avLst/>
            </a:prstGeom>
          </p:spPr>
        </p:pic>
        <p:pic>
          <p:nvPicPr>
            <p:cNvPr id="16" name="Image 15"/>
            <p:cNvPicPr>
              <a:picLocks/>
            </p:cNvPicPr>
            <p:nvPr/>
          </p:nvPicPr>
          <p:blipFill rotWithShape="1">
            <a:blip r:embed="rId4"/>
            <a:srcRect t="-1" r="27547" b="-10422"/>
            <a:stretch/>
          </p:blipFill>
          <p:spPr>
            <a:xfrm>
              <a:off x="8373991" y="4036400"/>
              <a:ext cx="2298000" cy="215438"/>
            </a:xfrm>
            <a:prstGeom prst="rect">
              <a:avLst/>
            </a:prstGeom>
          </p:spPr>
        </p:pic>
        <p:pic>
          <p:nvPicPr>
            <p:cNvPr id="17" name="Grafik 6"/>
            <p:cNvPicPr>
              <a:picLocks noChangeAspect="1"/>
            </p:cNvPicPr>
            <p:nvPr/>
          </p:nvPicPr>
          <p:blipFill rotWithShape="1">
            <a:blip r:embed="rId5"/>
            <a:srcRect l="3524" t="1975" r="76164" b="70438"/>
            <a:stretch/>
          </p:blipFill>
          <p:spPr>
            <a:xfrm>
              <a:off x="5045864" y="843513"/>
              <a:ext cx="3192731" cy="2619677"/>
            </a:xfrm>
            <a:prstGeom prst="rect">
              <a:avLst/>
            </a:prstGeom>
          </p:spPr>
        </p:pic>
        <p:pic>
          <p:nvPicPr>
            <p:cNvPr id="18" name="Grafik 5"/>
            <p:cNvPicPr>
              <a:picLocks noChangeAspect="1"/>
            </p:cNvPicPr>
            <p:nvPr/>
          </p:nvPicPr>
          <p:blipFill rotWithShape="1">
            <a:blip r:embed="rId6"/>
            <a:srcRect l="3420" t="2148" r="79809" b="83542"/>
            <a:stretch/>
          </p:blipFill>
          <p:spPr>
            <a:xfrm>
              <a:off x="1615816" y="822128"/>
              <a:ext cx="3066695" cy="1580966"/>
            </a:xfrm>
            <a:prstGeom prst="rect">
              <a:avLst/>
            </a:prstGeom>
          </p:spPr>
        </p:pic>
        <p:grpSp>
          <p:nvGrpSpPr>
            <p:cNvPr id="19" name="Groupe 18"/>
            <p:cNvGrpSpPr/>
            <p:nvPr/>
          </p:nvGrpSpPr>
          <p:grpSpPr>
            <a:xfrm>
              <a:off x="3905885" y="3893980"/>
              <a:ext cx="4427073" cy="2175557"/>
              <a:chOff x="3916083" y="3903947"/>
              <a:chExt cx="4438632" cy="2181237"/>
            </a:xfrm>
          </p:grpSpPr>
          <p:pic>
            <p:nvPicPr>
              <p:cNvPr id="20" name="Grafik 4"/>
              <p:cNvPicPr>
                <a:picLocks noChangeAspect="1"/>
              </p:cNvPicPr>
              <p:nvPr/>
            </p:nvPicPr>
            <p:blipFill rotWithShape="1">
              <a:blip r:embed="rId7"/>
              <a:srcRect r="2391" b="46125"/>
              <a:stretch/>
            </p:blipFill>
            <p:spPr>
              <a:xfrm>
                <a:off x="3916083" y="3903947"/>
                <a:ext cx="4417894" cy="2181237"/>
              </a:xfrm>
              <a:prstGeom prst="rect">
                <a:avLst/>
              </a:prstGeom>
            </p:spPr>
          </p:pic>
          <p:pic>
            <p:nvPicPr>
              <p:cNvPr id="21" name="Image 20"/>
              <p:cNvPicPr>
                <a:picLocks noChangeAspect="1"/>
              </p:cNvPicPr>
              <p:nvPr/>
            </p:nvPicPr>
            <p:blipFill>
              <a:blip r:embed="rId4"/>
              <a:stretch>
                <a:fillRect/>
              </a:stretch>
            </p:blipFill>
            <p:spPr>
              <a:xfrm>
                <a:off x="3930411" y="5573511"/>
                <a:ext cx="3548571" cy="216000"/>
              </a:xfrm>
              <a:prstGeom prst="rect">
                <a:avLst/>
              </a:prstGeom>
            </p:spPr>
          </p:pic>
          <p:pic>
            <p:nvPicPr>
              <p:cNvPr id="22" name="Image 21"/>
              <p:cNvPicPr>
                <a:picLocks/>
              </p:cNvPicPr>
              <p:nvPr/>
            </p:nvPicPr>
            <p:blipFill rotWithShape="1">
              <a:blip r:embed="rId8"/>
              <a:srcRect r="9993" b="8503"/>
              <a:stretch/>
            </p:blipFill>
            <p:spPr>
              <a:xfrm>
                <a:off x="7130715" y="5573511"/>
                <a:ext cx="1224000" cy="216000"/>
              </a:xfrm>
              <a:prstGeom prst="rect">
                <a:avLst/>
              </a:prstGeom>
            </p:spPr>
          </p:pic>
        </p:grpSp>
      </p:grpSp>
    </p:spTree>
    <p:extLst>
      <p:ext uri="{BB962C8B-B14F-4D97-AF65-F5344CB8AC3E}">
        <p14:creationId xmlns:p14="http://schemas.microsoft.com/office/powerpoint/2010/main" val="2676541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dirty="0"/>
              <a:t>Key parameters for reducing TCO</a:t>
            </a:r>
            <a:endParaRPr lang="fr-BE" dirty="0"/>
          </a:p>
        </p:txBody>
      </p:sp>
      <p:sp>
        <p:nvSpPr>
          <p:cNvPr id="7" name="Text Placeholder 6">
            <a:extLst>
              <a:ext uri="{FF2B5EF4-FFF2-40B4-BE49-F238E27FC236}">
                <a16:creationId xmlns:a16="http://schemas.microsoft.com/office/drawing/2014/main" id="{913A3904-7FB2-4694-AC17-60ACDB6922E3}"/>
              </a:ext>
            </a:extLst>
          </p:cNvPr>
          <p:cNvSpPr>
            <a:spLocks noGrp="1"/>
          </p:cNvSpPr>
          <p:nvPr>
            <p:ph type="body" sz="quarter" idx="19"/>
          </p:nvPr>
        </p:nvSpPr>
        <p:spPr/>
        <p:txBody>
          <a:bodyPr/>
          <a:lstStyle/>
          <a:p>
            <a:pPr algn="ctr"/>
            <a:r>
              <a:rPr lang="fr-BE"/>
              <a:t>03</a:t>
            </a:r>
            <a:endParaRPr lang="en-US"/>
          </a:p>
        </p:txBody>
      </p:sp>
      <p:sp>
        <p:nvSpPr>
          <p:cNvPr id="2" name="Espace réservé du numéro de diapositive 1">
            <a:extLst>
              <a:ext uri="{FF2B5EF4-FFF2-40B4-BE49-F238E27FC236}">
                <a16:creationId xmlns:a16="http://schemas.microsoft.com/office/drawing/2014/main" id="{54D00029-03FD-487F-90B5-4776F26A8419}"/>
              </a:ext>
            </a:extLst>
          </p:cNvPr>
          <p:cNvSpPr>
            <a:spLocks noGrp="1"/>
          </p:cNvSpPr>
          <p:nvPr>
            <p:ph type="sldNum" sz="quarter" idx="17"/>
          </p:nvPr>
        </p:nvSpPr>
        <p:spPr>
          <a:xfrm>
            <a:off x="10979874" y="6489701"/>
            <a:ext cx="720000" cy="216000"/>
          </a:xfrm>
          <a:prstGeom prst="rect">
            <a:avLst/>
          </a:prstGeom>
        </p:spPr>
        <p:txBody>
          <a:bodyPr vert="horz" lIns="91440" tIns="45720" rIns="91440" bIns="45720" rtlCol="0" anchor="ctr">
            <a:noAutofit/>
          </a:bodyPr>
          <a:lstStyle>
            <a:defPPr>
              <a:defRPr lang="fr-FR"/>
            </a:defPPr>
            <a:lvl1pPr marL="0" algn="r" defTabSz="914400" rtl="0" eaLnBrk="1" latinLnBrk="0" hangingPunct="1">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A587B-5814-4D9B-9598-FE9CB954CB01}" type="slidenum">
              <a:rPr lang="en-US" smtClean="0"/>
              <a:pPr/>
              <a:t>40</a:t>
            </a:fld>
            <a:endParaRPr lang="en-US"/>
          </a:p>
        </p:txBody>
      </p:sp>
      <p:sp>
        <p:nvSpPr>
          <p:cNvPr id="4" name="Title 3">
            <a:extLst>
              <a:ext uri="{FF2B5EF4-FFF2-40B4-BE49-F238E27FC236}">
                <a16:creationId xmlns:a16="http://schemas.microsoft.com/office/drawing/2014/main" id="{3DC5112F-B8A1-4D7C-B684-F143D635989D}"/>
              </a:ext>
            </a:extLst>
          </p:cNvPr>
          <p:cNvSpPr>
            <a:spLocks noGrp="1"/>
          </p:cNvSpPr>
          <p:nvPr>
            <p:ph type="title"/>
          </p:nvPr>
        </p:nvSpPr>
        <p:spPr/>
        <p:txBody>
          <a:bodyPr/>
          <a:lstStyle/>
          <a:p>
            <a:r>
              <a:rPr lang="en-US" altLang="fr-FR" dirty="0"/>
              <a:t>Monthly budget impact of discount</a:t>
            </a:r>
            <a:endParaRPr lang="en-US" dirty="0"/>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2338086" y="2361235"/>
            <a:ext cx="5428527" cy="369332"/>
          </a:xfrm>
          <a:prstGeom prst="rect">
            <a:avLst/>
          </a:prstGeom>
          <a:noFill/>
        </p:spPr>
        <p:txBody>
          <a:bodyPr wrap="square" rtlCol="0">
            <a:spAutoFit/>
          </a:bodyPr>
          <a:lstStyle/>
          <a:p>
            <a:r>
              <a:rPr lang="fr-BE" dirty="0"/>
              <a:t>Digital </a:t>
            </a:r>
            <a:r>
              <a:rPr lang="fr-BE" dirty="0" err="1"/>
              <a:t>activity</a:t>
            </a:r>
            <a:endParaRPr lang="fr-BE" dirty="0"/>
          </a:p>
        </p:txBody>
      </p:sp>
    </p:spTree>
    <p:extLst>
      <p:ext uri="{BB962C8B-B14F-4D97-AF65-F5344CB8AC3E}">
        <p14:creationId xmlns:p14="http://schemas.microsoft.com/office/powerpoint/2010/main" val="36308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Line 3"/>
          <p:cNvSpPr>
            <a:spLocks noChangeShapeType="1"/>
          </p:cNvSpPr>
          <p:nvPr/>
        </p:nvSpPr>
        <p:spPr bwMode="auto">
          <a:xfrm>
            <a:off x="7115175" y="3092450"/>
            <a:ext cx="76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latin typeface="+mn-lt"/>
            </a:endParaRPr>
          </a:p>
        </p:txBody>
      </p:sp>
      <p:sp>
        <p:nvSpPr>
          <p:cNvPr id="174084" name="Line 4"/>
          <p:cNvSpPr>
            <a:spLocks noChangeShapeType="1"/>
          </p:cNvSpPr>
          <p:nvPr/>
        </p:nvSpPr>
        <p:spPr bwMode="auto">
          <a:xfrm>
            <a:off x="7115175" y="3092450"/>
            <a:ext cx="0" cy="641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latin typeface="+mn-lt"/>
            </a:endParaRPr>
          </a:p>
        </p:txBody>
      </p:sp>
      <p:sp>
        <p:nvSpPr>
          <p:cNvPr id="174085" name="Line 5"/>
          <p:cNvSpPr>
            <a:spLocks noChangeShapeType="1"/>
          </p:cNvSpPr>
          <p:nvPr/>
        </p:nvSpPr>
        <p:spPr bwMode="auto">
          <a:xfrm>
            <a:off x="7877175" y="3092450"/>
            <a:ext cx="0" cy="641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latin typeface="+mn-lt"/>
            </a:endParaRPr>
          </a:p>
        </p:txBody>
      </p:sp>
      <p:sp>
        <p:nvSpPr>
          <p:cNvPr id="174086" name="Line 6"/>
          <p:cNvSpPr>
            <a:spLocks noChangeShapeType="1"/>
          </p:cNvSpPr>
          <p:nvPr/>
        </p:nvSpPr>
        <p:spPr bwMode="auto">
          <a:xfrm>
            <a:off x="7115175" y="3733800"/>
            <a:ext cx="0" cy="255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latin typeface="+mn-lt"/>
            </a:endParaRPr>
          </a:p>
        </p:txBody>
      </p:sp>
      <p:sp>
        <p:nvSpPr>
          <p:cNvPr id="174087" name="Line 7"/>
          <p:cNvSpPr>
            <a:spLocks noChangeShapeType="1"/>
          </p:cNvSpPr>
          <p:nvPr/>
        </p:nvSpPr>
        <p:spPr bwMode="auto">
          <a:xfrm>
            <a:off x="7877175" y="3733800"/>
            <a:ext cx="0" cy="255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latin typeface="+mn-lt"/>
            </a:endParaRPr>
          </a:p>
        </p:txBody>
      </p:sp>
      <p:sp>
        <p:nvSpPr>
          <p:cNvPr id="174119" name="Content Placeholder 2"/>
          <p:cNvSpPr>
            <a:spLocks noGrp="1"/>
          </p:cNvSpPr>
          <p:nvPr>
            <p:ph type="body" idx="1"/>
          </p:nvPr>
        </p:nvSpPr>
        <p:spPr/>
        <p:txBody>
          <a:bodyPr/>
          <a:lstStyle/>
          <a:p>
            <a:r>
              <a:rPr lang="en-US" dirty="0"/>
              <a:t>Key parameters for reducing TCO</a:t>
            </a:r>
            <a:endParaRPr lang="fr-BE" dirty="0"/>
          </a:p>
        </p:txBody>
      </p:sp>
      <p:sp>
        <p:nvSpPr>
          <p:cNvPr id="4" name="Text Placeholder 3">
            <a:extLst>
              <a:ext uri="{FF2B5EF4-FFF2-40B4-BE49-F238E27FC236}">
                <a16:creationId xmlns:a16="http://schemas.microsoft.com/office/drawing/2014/main" id="{FA0F4FD3-A99C-4C42-8C71-3860C3DE28ED}"/>
              </a:ext>
            </a:extLst>
          </p:cNvPr>
          <p:cNvSpPr>
            <a:spLocks noGrp="1"/>
          </p:cNvSpPr>
          <p:nvPr>
            <p:ph type="body" sz="quarter" idx="19"/>
          </p:nvPr>
        </p:nvSpPr>
        <p:spPr/>
        <p:txBody>
          <a:bodyPr/>
          <a:lstStyle/>
          <a:p>
            <a:pPr algn="ctr"/>
            <a:r>
              <a:rPr lang="fr-BE"/>
              <a:t>04</a:t>
            </a:r>
            <a:endParaRPr lang="en-US"/>
          </a:p>
        </p:txBody>
      </p:sp>
      <p:sp>
        <p:nvSpPr>
          <p:cNvPr id="174118" name="Title 1"/>
          <p:cNvSpPr>
            <a:spLocks noGrp="1"/>
          </p:cNvSpPr>
          <p:nvPr>
            <p:ph type="title"/>
          </p:nvPr>
        </p:nvSpPr>
        <p:spPr/>
        <p:txBody>
          <a:bodyPr/>
          <a:lstStyle/>
          <a:p>
            <a:r>
              <a:rPr lang="en-US" altLang="fr-FR" dirty="0"/>
              <a:t>Monthly budget impact of discount</a:t>
            </a:r>
            <a:endParaRPr lang="fr-BE" altLang="fr-FR" dirty="0"/>
          </a:p>
        </p:txBody>
      </p:sp>
      <p:sp>
        <p:nvSpPr>
          <p:cNvPr id="2" name="TextBox 1"/>
          <p:cNvSpPr txBox="1"/>
          <p:nvPr/>
        </p:nvSpPr>
        <p:spPr>
          <a:xfrm>
            <a:off x="2692658" y="6303371"/>
            <a:ext cx="3389313" cy="431800"/>
          </a:xfrm>
          <a:prstGeom prst="rect">
            <a:avLst/>
          </a:prstGeom>
          <a:noFill/>
        </p:spPr>
        <p:txBody>
          <a:bodyPr lIns="0" tIns="0" rIns="0" bIns="0"/>
          <a:lstStyle/>
          <a:p>
            <a:pPr>
              <a:spcBef>
                <a:spcPct val="50000"/>
              </a:spcBef>
              <a:defRPr/>
            </a:pPr>
            <a:r>
              <a:rPr lang="en-US" sz="1000" dirty="0"/>
              <a:t>* Calculation basis: 5% APR and 1% RV</a:t>
            </a:r>
          </a:p>
        </p:txBody>
      </p:sp>
      <p:graphicFrame>
        <p:nvGraphicFramePr>
          <p:cNvPr id="13" name="Group 10">
            <a:extLst>
              <a:ext uri="{FF2B5EF4-FFF2-40B4-BE49-F238E27FC236}">
                <a16:creationId xmlns:a16="http://schemas.microsoft.com/office/drawing/2014/main" id="{15CDA077-2EAF-4116-B112-143CD443D3DA}"/>
              </a:ext>
            </a:extLst>
          </p:cNvPr>
          <p:cNvGraphicFramePr>
            <a:graphicFrameLocks noGrp="1"/>
          </p:cNvGraphicFramePr>
          <p:nvPr>
            <p:extLst>
              <p:ext uri="{D42A27DB-BD31-4B8C-83A1-F6EECF244321}">
                <p14:modId xmlns:p14="http://schemas.microsoft.com/office/powerpoint/2010/main" val="3125376558"/>
              </p:ext>
            </p:extLst>
          </p:nvPr>
        </p:nvGraphicFramePr>
        <p:xfrm>
          <a:off x="2567210" y="4366675"/>
          <a:ext cx="8852627" cy="1871663"/>
        </p:xfrm>
        <a:graphic>
          <a:graphicData uri="http://schemas.openxmlformats.org/drawingml/2006/table">
            <a:tbl>
              <a:tblPr>
                <a:tableStyleId>{9D7B26C5-4107-4FEC-AEDC-1716B250A1EF}</a:tableStyleId>
              </a:tblPr>
              <a:tblGrid>
                <a:gridCol w="1264661">
                  <a:extLst>
                    <a:ext uri="{9D8B030D-6E8A-4147-A177-3AD203B41FA5}">
                      <a16:colId xmlns:a16="http://schemas.microsoft.com/office/drawing/2014/main" val="20000"/>
                    </a:ext>
                  </a:extLst>
                </a:gridCol>
                <a:gridCol w="1264661">
                  <a:extLst>
                    <a:ext uri="{9D8B030D-6E8A-4147-A177-3AD203B41FA5}">
                      <a16:colId xmlns:a16="http://schemas.microsoft.com/office/drawing/2014/main" val="20001"/>
                    </a:ext>
                  </a:extLst>
                </a:gridCol>
                <a:gridCol w="1264661">
                  <a:extLst>
                    <a:ext uri="{9D8B030D-6E8A-4147-A177-3AD203B41FA5}">
                      <a16:colId xmlns:a16="http://schemas.microsoft.com/office/drawing/2014/main" val="20002"/>
                    </a:ext>
                  </a:extLst>
                </a:gridCol>
                <a:gridCol w="1264661">
                  <a:extLst>
                    <a:ext uri="{9D8B030D-6E8A-4147-A177-3AD203B41FA5}">
                      <a16:colId xmlns:a16="http://schemas.microsoft.com/office/drawing/2014/main" val="20003"/>
                    </a:ext>
                  </a:extLst>
                </a:gridCol>
                <a:gridCol w="1264661">
                  <a:extLst>
                    <a:ext uri="{9D8B030D-6E8A-4147-A177-3AD203B41FA5}">
                      <a16:colId xmlns:a16="http://schemas.microsoft.com/office/drawing/2014/main" val="20004"/>
                    </a:ext>
                  </a:extLst>
                </a:gridCol>
                <a:gridCol w="1264661">
                  <a:extLst>
                    <a:ext uri="{9D8B030D-6E8A-4147-A177-3AD203B41FA5}">
                      <a16:colId xmlns:a16="http://schemas.microsoft.com/office/drawing/2014/main" val="20005"/>
                    </a:ext>
                  </a:extLst>
                </a:gridCol>
                <a:gridCol w="1264661">
                  <a:extLst>
                    <a:ext uri="{9D8B030D-6E8A-4147-A177-3AD203B41FA5}">
                      <a16:colId xmlns:a16="http://schemas.microsoft.com/office/drawing/2014/main" val="958263109"/>
                    </a:ext>
                  </a:extLst>
                </a:gridCol>
              </a:tblGrid>
              <a:tr h="347663">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36 </a:t>
                      </a:r>
                      <a:r>
                        <a:rPr kumimoji="0" lang="fr-BE" sz="1600" u="none" strike="noStrike" cap="none" normalizeH="0" baseline="0" dirty="0" err="1">
                          <a:ln>
                            <a:noFill/>
                          </a:ln>
                          <a:solidFill>
                            <a:schemeClr val="bg1"/>
                          </a:solidFill>
                          <a:effectLst/>
                        </a:rPr>
                        <a:t>months</a:t>
                      </a:r>
                      <a:endParaRPr kumimoji="0" lang="fr-FR" sz="1600" b="1" i="0" u="none" strike="noStrike" cap="none" normalizeH="0" baseline="0" dirty="0">
                        <a:ln>
                          <a:noFill/>
                        </a:ln>
                        <a:solidFill>
                          <a:schemeClr val="bg1"/>
                        </a:solidFill>
                        <a:effectLst/>
                        <a:latin typeface="+mn-lt"/>
                      </a:endParaRPr>
                    </a:p>
                  </a:txBody>
                  <a:tcPr marL="68594" marR="68594" marT="34290" marB="34290" horzOverflow="overflow">
                    <a:solidFill>
                      <a:srgbClr val="243782"/>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10,000€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243782"/>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15,000€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243782"/>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20,000€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243782"/>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25,000€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243782"/>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30,000€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243782"/>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bg1"/>
                          </a:solidFill>
                          <a:effectLst/>
                          <a:latin typeface="+mn-lt"/>
                        </a:rPr>
                        <a:t>50,000 €</a:t>
                      </a:r>
                    </a:p>
                  </a:txBody>
                  <a:tcPr marL="68594" marR="68594" marT="34290" marB="34290" horzOverflow="overflow">
                    <a:solidFill>
                      <a:srgbClr val="243782"/>
                    </a:solidFill>
                  </a:tcPr>
                </a:tc>
                <a:extLst>
                  <a:ext uri="{0D108BD9-81ED-4DB2-BD59-A6C34878D82A}">
                    <a16:rowId xmlns:a16="http://schemas.microsoft.com/office/drawing/2014/main" val="10000"/>
                  </a:ext>
                </a:extLst>
              </a:tr>
              <a:tr h="762000">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+1%</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defRPr/>
                      </a:pPr>
                      <a:r>
                        <a:rPr kumimoji="0" lang="fr-BE" sz="1800" u="none" strike="noStrike" cap="none" normalizeH="0" baseline="0">
                          <a:ln>
                            <a:noFill/>
                          </a:ln>
                          <a:effectLst/>
                        </a:rPr>
                        <a:t>3.1 €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4.6 €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6.1 €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7.7 €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9.2 €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a:ln>
                            <a:noFill/>
                          </a:ln>
                          <a:solidFill>
                            <a:schemeClr val="tx1"/>
                          </a:solidFill>
                          <a:effectLst/>
                          <a:latin typeface="+mn-lt"/>
                        </a:rPr>
                        <a:t>15 €</a:t>
                      </a:r>
                    </a:p>
                  </a:txBody>
                  <a:tcPr marL="68594" marR="68594" marT="34290" marB="34290" anchor="ctr" horzOverflow="overflow">
                    <a:lnB w="12700" cap="flat" cmpd="sng" algn="ctr">
                      <a:solidFill>
                        <a:srgbClr val="00386F"/>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+3%</a:t>
                      </a:r>
                      <a:endParaRPr kumimoji="0" lang="fr-FR" sz="1800" b="1" i="0" u="none" strike="noStrike" cap="none" normalizeH="0" baseline="0" dirty="0">
                        <a:ln>
                          <a:noFill/>
                        </a:ln>
                        <a:solidFill>
                          <a:schemeClr val="tx1"/>
                        </a:solidFill>
                        <a:effectLst/>
                        <a:latin typeface="+mn-lt"/>
                      </a:endParaRPr>
                    </a:p>
                  </a:txBody>
                  <a:tcPr marL="68594" marR="68594" marT="34290" marB="34290"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9.3 €</a:t>
                      </a:r>
                      <a:endParaRPr kumimoji="0" lang="fr-FR" sz="1800" b="1" i="0" u="none" strike="noStrike" cap="none" normalizeH="0" baseline="0" dirty="0">
                        <a:ln>
                          <a:noFill/>
                        </a:ln>
                        <a:solidFill>
                          <a:schemeClr val="tx1"/>
                        </a:solidFill>
                        <a:effectLst/>
                        <a:latin typeface="+mn-lt"/>
                      </a:endParaRPr>
                    </a:p>
                  </a:txBody>
                  <a:tcPr marL="68594" marR="68594" marT="34290" marB="34290"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13.8 €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18.3 €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23.1 €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27.6 €</a:t>
                      </a:r>
                      <a:endParaRPr kumimoji="0" lang="fr-FR" sz="1800" b="1" i="0" u="none" strike="noStrike" cap="none" normalizeH="0" baseline="0">
                        <a:ln>
                          <a:noFill/>
                        </a:ln>
                        <a:solidFill>
                          <a:schemeClr val="tx1"/>
                        </a:solidFill>
                        <a:effectLst/>
                        <a:latin typeface="+mn-lt"/>
                      </a:endParaRPr>
                    </a:p>
                  </a:txBody>
                  <a:tcPr marL="68594" marR="68594" marT="34290" marB="34290"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45 €</a:t>
                      </a:r>
                    </a:p>
                  </a:txBody>
                  <a:tcPr marL="68594" marR="68594" marT="34290" marB="34290"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4" name="Grouper 1">
            <a:extLst>
              <a:ext uri="{FF2B5EF4-FFF2-40B4-BE49-F238E27FC236}">
                <a16:creationId xmlns:a16="http://schemas.microsoft.com/office/drawing/2014/main" id="{4A3542B3-E22A-4044-B713-61F035520370}"/>
              </a:ext>
            </a:extLst>
          </p:cNvPr>
          <p:cNvGrpSpPr/>
          <p:nvPr/>
        </p:nvGrpSpPr>
        <p:grpSpPr>
          <a:xfrm>
            <a:off x="692242" y="1309520"/>
            <a:ext cx="4200765" cy="2750382"/>
            <a:chOff x="4150844" y="1953241"/>
            <a:chExt cx="4535956" cy="3190179"/>
          </a:xfrm>
        </p:grpSpPr>
        <p:sp>
          <p:nvSpPr>
            <p:cNvPr id="15" name="ZoneTexte 14">
              <a:extLst>
                <a:ext uri="{FF2B5EF4-FFF2-40B4-BE49-F238E27FC236}">
                  <a16:creationId xmlns:a16="http://schemas.microsoft.com/office/drawing/2014/main" id="{9EF2422C-CA09-44A0-9EA0-AF9BFA2A013C}"/>
                </a:ext>
              </a:extLst>
            </p:cNvPr>
            <p:cNvSpPr txBox="1"/>
            <p:nvPr/>
          </p:nvSpPr>
          <p:spPr>
            <a:xfrm>
              <a:off x="4150844" y="1953241"/>
              <a:ext cx="4535956" cy="1356567"/>
            </a:xfrm>
            <a:prstGeom prst="rect">
              <a:avLst/>
            </a:prstGeom>
            <a:solidFill>
              <a:srgbClr val="243782"/>
            </a:solidFill>
          </p:spPr>
          <p:txBody>
            <a:bodyPr wrap="square" rtlCol="0" anchor="ctr">
              <a:spAutoFit/>
            </a:bodyPr>
            <a:lstStyle/>
            <a:p>
              <a:pPr marL="108000" lvl="1"/>
              <a:endParaRPr lang="fr-BE" altLang="fr-FR" sz="1400" kern="0" dirty="0">
                <a:solidFill>
                  <a:schemeClr val="bg1"/>
                </a:solidFill>
                <a:latin typeface="+mn-lt"/>
                <a:cs typeface="Lato Bold"/>
              </a:endParaRPr>
            </a:p>
            <a:p>
              <a:pPr marL="108000" lvl="1"/>
              <a:r>
                <a:rPr lang="en-US" altLang="fr-FR" sz="1400" kern="0" dirty="0">
                  <a:solidFill>
                    <a:schemeClr val="bg1"/>
                  </a:solidFill>
                  <a:latin typeface="+mn-lt"/>
                  <a:cs typeface="Lato Bold"/>
                </a:rPr>
                <a:t>What is the monthly impact of an additional 1% discount on a vehicle worth €30,000</a:t>
              </a:r>
            </a:p>
            <a:p>
              <a:pPr marL="108000" lvl="1"/>
              <a:r>
                <a:rPr lang="en-US" altLang="fr-FR" sz="1400" kern="0" dirty="0">
                  <a:solidFill>
                    <a:schemeClr val="bg1"/>
                  </a:solidFill>
                  <a:latin typeface="+mn-lt"/>
                  <a:cs typeface="Lato Bold"/>
                </a:rPr>
                <a:t>(contract duration = 36 months)?</a:t>
              </a:r>
              <a:endParaRPr lang="fr-BE" altLang="fr-FR" sz="1400" kern="0" dirty="0">
                <a:solidFill>
                  <a:schemeClr val="bg1"/>
                </a:solidFill>
                <a:latin typeface="+mn-lt"/>
                <a:cs typeface="Lato Bold"/>
              </a:endParaRPr>
            </a:p>
            <a:p>
              <a:pPr marL="108000" lvl="1"/>
              <a:endParaRPr lang="fr-BE" altLang="fr-FR" sz="1400" kern="0" dirty="0">
                <a:solidFill>
                  <a:schemeClr val="bg1"/>
                </a:solidFill>
                <a:latin typeface="+mn-lt"/>
                <a:cs typeface="Lato Bold"/>
              </a:endParaRPr>
            </a:p>
          </p:txBody>
        </p:sp>
        <p:sp>
          <p:nvSpPr>
            <p:cNvPr id="16" name="ZoneTexte 15">
              <a:extLst>
                <a:ext uri="{FF2B5EF4-FFF2-40B4-BE49-F238E27FC236}">
                  <a16:creationId xmlns:a16="http://schemas.microsoft.com/office/drawing/2014/main" id="{FB0822B4-E9E7-4384-9B25-8393CDAA5D46}"/>
                </a:ext>
              </a:extLst>
            </p:cNvPr>
            <p:cNvSpPr txBox="1"/>
            <p:nvPr/>
          </p:nvSpPr>
          <p:spPr>
            <a:xfrm>
              <a:off x="4150844" y="3287066"/>
              <a:ext cx="4535956" cy="1856354"/>
            </a:xfrm>
            <a:prstGeom prst="rect">
              <a:avLst/>
            </a:prstGeom>
            <a:solidFill>
              <a:srgbClr val="243782"/>
            </a:solidFill>
          </p:spPr>
          <p:txBody>
            <a:bodyPr wrap="square" rtlCol="0" anchor="ctr">
              <a:spAutoFit/>
            </a:bodyPr>
            <a:lstStyle/>
            <a:p>
              <a:pPr marL="108000" lvl="1"/>
              <a:endParaRPr lang="fr-BE" altLang="fr-FR" sz="1400" kern="0" dirty="0">
                <a:solidFill>
                  <a:schemeClr val="bg1"/>
                </a:solidFill>
                <a:latin typeface="+mn-lt"/>
                <a:cs typeface="Lato Bold"/>
              </a:endParaRPr>
            </a:p>
            <a:p>
              <a:r>
                <a:rPr lang="en-US" altLang="fr-FR" sz="1400" dirty="0">
                  <a:solidFill>
                    <a:schemeClr val="bg1"/>
                  </a:solidFill>
                  <a:latin typeface="+mn-lt"/>
                </a:rPr>
                <a:t>1% of €30,000 = €300</a:t>
              </a:r>
            </a:p>
            <a:p>
              <a:r>
                <a:rPr lang="en-US" altLang="fr-FR" sz="1400" dirty="0">
                  <a:solidFill>
                    <a:schemeClr val="bg1"/>
                  </a:solidFill>
                  <a:latin typeface="+mn-lt"/>
                </a:rPr>
                <a:t>300 / 36 = €8.33/month + interest effect</a:t>
              </a:r>
            </a:p>
            <a:p>
              <a:r>
                <a:rPr lang="en-US" altLang="fr-FR" sz="1400" dirty="0">
                  <a:solidFill>
                    <a:schemeClr val="bg1"/>
                  </a:solidFill>
                  <a:latin typeface="+mn-lt"/>
                </a:rPr>
                <a:t>= 8.33 x 1.1 = €9/month</a:t>
              </a:r>
            </a:p>
            <a:p>
              <a:endParaRPr lang="en-US" altLang="fr-FR" sz="1400" dirty="0">
                <a:solidFill>
                  <a:schemeClr val="bg1"/>
                </a:solidFill>
                <a:latin typeface="+mn-lt"/>
              </a:endParaRPr>
            </a:p>
            <a:p>
              <a:r>
                <a:rPr lang="en-US" altLang="fr-FR" sz="1400" dirty="0">
                  <a:solidFill>
                    <a:schemeClr val="bg1"/>
                  </a:solidFill>
                  <a:latin typeface="+mn-lt"/>
                </a:rPr>
                <a:t>Conclusion: 1% discount generates approximately €9/month</a:t>
              </a:r>
              <a:endParaRPr lang="fr-BE" altLang="fr-FR" sz="1400" kern="0" dirty="0">
                <a:solidFill>
                  <a:schemeClr val="bg1"/>
                </a:solidFill>
                <a:latin typeface="+mn-lt"/>
                <a:cs typeface="Lato Bold"/>
              </a:endParaRPr>
            </a:p>
          </p:txBody>
        </p:sp>
      </p:grpSp>
    </p:spTree>
    <p:custDataLst>
      <p:tags r:id="rId1"/>
    </p:custDataLst>
    <p:extLst>
      <p:ext uri="{BB962C8B-B14F-4D97-AF65-F5344CB8AC3E}">
        <p14:creationId xmlns:p14="http://schemas.microsoft.com/office/powerpoint/2010/main" val="440363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9997DEF-C561-497E-9D98-A85489AC17EA}"/>
              </a:ext>
            </a:extLst>
          </p:cNvPr>
          <p:cNvSpPr>
            <a:spLocks noGrp="1"/>
          </p:cNvSpPr>
          <p:nvPr>
            <p:ph type="body" idx="1"/>
          </p:nvPr>
        </p:nvSpPr>
        <p:spPr/>
        <p:txBody>
          <a:bodyPr/>
          <a:lstStyle/>
          <a:p>
            <a:r>
              <a:rPr lang="en-US" dirty="0"/>
              <a:t>Key parameters for reducing TCO</a:t>
            </a:r>
            <a:endParaRPr lang="fr-BE" dirty="0"/>
          </a:p>
        </p:txBody>
      </p:sp>
      <p:sp>
        <p:nvSpPr>
          <p:cNvPr id="3" name="Text Placeholder 2">
            <a:extLst>
              <a:ext uri="{FF2B5EF4-FFF2-40B4-BE49-F238E27FC236}">
                <a16:creationId xmlns:a16="http://schemas.microsoft.com/office/drawing/2014/main" id="{C3097F1F-23D9-47CE-B1B8-92DF4286BAD6}"/>
              </a:ext>
            </a:extLst>
          </p:cNvPr>
          <p:cNvSpPr>
            <a:spLocks noGrp="1"/>
          </p:cNvSpPr>
          <p:nvPr>
            <p:ph type="body" sz="quarter" idx="19"/>
          </p:nvPr>
        </p:nvSpPr>
        <p:spPr/>
        <p:txBody>
          <a:bodyPr/>
          <a:lstStyle/>
          <a:p>
            <a:pPr algn="ctr"/>
            <a:r>
              <a:rPr lang="fr-BE"/>
              <a:t>04</a:t>
            </a:r>
            <a:endParaRPr lang="en-US"/>
          </a:p>
        </p:txBody>
      </p:sp>
      <p:sp>
        <p:nvSpPr>
          <p:cNvPr id="7" name="Titre 6">
            <a:extLst>
              <a:ext uri="{FF2B5EF4-FFF2-40B4-BE49-F238E27FC236}">
                <a16:creationId xmlns:a16="http://schemas.microsoft.com/office/drawing/2014/main" id="{6D0A7F08-CF33-4CE9-84FB-E40EB59F7ACC}"/>
              </a:ext>
            </a:extLst>
          </p:cNvPr>
          <p:cNvSpPr>
            <a:spLocks noGrp="1"/>
          </p:cNvSpPr>
          <p:nvPr>
            <p:ph type="title"/>
          </p:nvPr>
        </p:nvSpPr>
        <p:spPr/>
        <p:txBody>
          <a:bodyPr/>
          <a:lstStyle/>
          <a:p>
            <a:r>
              <a:rPr lang="en-US" altLang="fr-FR" dirty="0"/>
              <a:t>Monthly budget impact of interest rate</a:t>
            </a:r>
            <a:endParaRPr lang="fr-BE" dirty="0"/>
          </a:p>
        </p:txBody>
      </p:sp>
      <p:pic>
        <p:nvPicPr>
          <p:cNvPr id="11" name="Espace réservé pour une image  10">
            <a:extLst>
              <a:ext uri="{FF2B5EF4-FFF2-40B4-BE49-F238E27FC236}">
                <a16:creationId xmlns:a16="http://schemas.microsoft.com/office/drawing/2014/main" id="{E75AB4E8-5F53-4A23-82EA-0EDF617BCF41}"/>
              </a:ext>
            </a:extLst>
          </p:cNvPr>
          <p:cNvPicPr>
            <a:picLocks noGrp="1" noChangeAspect="1"/>
          </p:cNvPicPr>
          <p:nvPr>
            <p:ph type="pic" sz="quarter" idx="4294967295"/>
          </p:nvPr>
        </p:nvPicPr>
        <p:blipFill rotWithShape="1">
          <a:blip r:embed="rId3"/>
          <a:srcRect l="13557" r="13557"/>
          <a:stretch/>
        </p:blipFill>
        <p:spPr>
          <a:xfrm>
            <a:off x="0" y="1493838"/>
            <a:ext cx="5311775" cy="4859337"/>
          </a:xfrm>
        </p:spPr>
      </p:pic>
      <p:sp>
        <p:nvSpPr>
          <p:cNvPr id="19" name="Rectangle 18">
            <a:extLst>
              <a:ext uri="{FF2B5EF4-FFF2-40B4-BE49-F238E27FC236}">
                <a16:creationId xmlns:a16="http://schemas.microsoft.com/office/drawing/2014/main" id="{8ABD09B1-FB25-42FD-8F93-7AEF3DB32540}"/>
              </a:ext>
            </a:extLst>
          </p:cNvPr>
          <p:cNvSpPr/>
          <p:nvPr/>
        </p:nvSpPr>
        <p:spPr>
          <a:xfrm>
            <a:off x="6228784" y="2073506"/>
            <a:ext cx="5384455" cy="4224107"/>
          </a:xfrm>
          <a:prstGeom prst="rect">
            <a:avLst/>
          </a:prstGeom>
          <a:noFill/>
          <a:ln>
            <a:solidFill>
              <a:srgbClr val="002E5F"/>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08000" lvl="1"/>
            <a:endParaRPr lang="fr-BE" altLang="fr-FR" sz="1800" kern="0" dirty="0">
              <a:solidFill>
                <a:schemeClr val="tx1"/>
              </a:solidFill>
              <a:latin typeface="Encode Sans" panose="020B0604020202020204" charset="0"/>
              <a:cs typeface="Lato Bold"/>
            </a:endParaRPr>
          </a:p>
          <a:p>
            <a:pPr marL="265113" lvl="1" indent="-265113">
              <a:buFont typeface="Arial" panose="020B0604020202020204" pitchFamily="34" charset="0"/>
              <a:buChar char="•"/>
            </a:pPr>
            <a:r>
              <a:rPr lang="en-US" altLang="fr-FR" sz="2000" dirty="0">
                <a:solidFill>
                  <a:schemeClr val="tx1"/>
                </a:solidFill>
              </a:rPr>
              <a:t>What is the impact on the monthly rent of a 36-month contract if you reduce the interest rate by 0.5% for a €30,000 vehicle (45% residual value)?</a:t>
            </a:r>
            <a:endParaRPr lang="fr-BE" altLang="fr-FR" sz="2000" dirty="0">
              <a:solidFill>
                <a:schemeClr val="tx1"/>
              </a:solidFill>
            </a:endParaRPr>
          </a:p>
          <a:p>
            <a:pPr marL="342900" lvl="1" indent="-342900">
              <a:buFont typeface="Arial" panose="020B0604020202020204" pitchFamily="34" charset="0"/>
              <a:buChar char="•"/>
            </a:pPr>
            <a:endParaRPr lang="fr-BE" altLang="fr-FR" sz="2000" dirty="0">
              <a:solidFill>
                <a:schemeClr val="tx1"/>
              </a:solidFill>
            </a:endParaRPr>
          </a:p>
        </p:txBody>
      </p:sp>
      <p:sp>
        <p:nvSpPr>
          <p:cNvPr id="13" name="Rectangle : avec coins rognés en diagonale 12">
            <a:extLst>
              <a:ext uri="{FF2B5EF4-FFF2-40B4-BE49-F238E27FC236}">
                <a16:creationId xmlns:a16="http://schemas.microsoft.com/office/drawing/2014/main" id="{6171FD55-536C-4393-85C2-EFAB90C4F3E6}"/>
              </a:ext>
            </a:extLst>
          </p:cNvPr>
          <p:cNvSpPr/>
          <p:nvPr/>
        </p:nvSpPr>
        <p:spPr>
          <a:xfrm>
            <a:off x="6228784" y="1418809"/>
            <a:ext cx="2489703" cy="512116"/>
          </a:xfrm>
          <a:prstGeom prst="snip2Diag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err="1"/>
              <a:t>Individual</a:t>
            </a:r>
            <a:r>
              <a:rPr lang="fr-BE" dirty="0"/>
              <a:t> </a:t>
            </a:r>
            <a:r>
              <a:rPr lang="fr-BE" dirty="0" err="1"/>
              <a:t>work</a:t>
            </a:r>
            <a:endParaRPr lang="fr-BE" dirty="0"/>
          </a:p>
        </p:txBody>
      </p:sp>
    </p:spTree>
    <p:extLst>
      <p:ext uri="{BB962C8B-B14F-4D97-AF65-F5344CB8AC3E}">
        <p14:creationId xmlns:p14="http://schemas.microsoft.com/office/powerpoint/2010/main" val="663550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dirty="0"/>
              <a:t>Key parameters for reducing TCO</a:t>
            </a:r>
            <a:endParaRPr lang="fr-BE" dirty="0"/>
          </a:p>
        </p:txBody>
      </p:sp>
      <p:sp>
        <p:nvSpPr>
          <p:cNvPr id="7" name="Text Placeholder 6">
            <a:extLst>
              <a:ext uri="{FF2B5EF4-FFF2-40B4-BE49-F238E27FC236}">
                <a16:creationId xmlns:a16="http://schemas.microsoft.com/office/drawing/2014/main" id="{913A3904-7FB2-4694-AC17-60ACDB6922E3}"/>
              </a:ext>
            </a:extLst>
          </p:cNvPr>
          <p:cNvSpPr>
            <a:spLocks noGrp="1"/>
          </p:cNvSpPr>
          <p:nvPr>
            <p:ph type="body" sz="quarter" idx="19"/>
          </p:nvPr>
        </p:nvSpPr>
        <p:spPr/>
        <p:txBody>
          <a:bodyPr/>
          <a:lstStyle/>
          <a:p>
            <a:pPr algn="ctr"/>
            <a:r>
              <a:rPr lang="fr-BE"/>
              <a:t>03</a:t>
            </a:r>
            <a:endParaRPr lang="en-US"/>
          </a:p>
        </p:txBody>
      </p:sp>
      <p:sp>
        <p:nvSpPr>
          <p:cNvPr id="2" name="Espace réservé du numéro de diapositive 1">
            <a:extLst>
              <a:ext uri="{FF2B5EF4-FFF2-40B4-BE49-F238E27FC236}">
                <a16:creationId xmlns:a16="http://schemas.microsoft.com/office/drawing/2014/main" id="{54D00029-03FD-487F-90B5-4776F26A8419}"/>
              </a:ext>
            </a:extLst>
          </p:cNvPr>
          <p:cNvSpPr>
            <a:spLocks noGrp="1"/>
          </p:cNvSpPr>
          <p:nvPr>
            <p:ph type="sldNum" sz="quarter" idx="17"/>
          </p:nvPr>
        </p:nvSpPr>
        <p:spPr>
          <a:xfrm>
            <a:off x="10979874" y="6489701"/>
            <a:ext cx="720000" cy="216000"/>
          </a:xfrm>
          <a:prstGeom prst="rect">
            <a:avLst/>
          </a:prstGeom>
        </p:spPr>
        <p:txBody>
          <a:bodyPr vert="horz" lIns="91440" tIns="45720" rIns="91440" bIns="45720" rtlCol="0" anchor="ctr">
            <a:noAutofit/>
          </a:bodyPr>
          <a:lstStyle>
            <a:defPPr>
              <a:defRPr lang="fr-FR"/>
            </a:defPPr>
            <a:lvl1pPr marL="0" algn="r" defTabSz="914400" rtl="0" eaLnBrk="1" latinLnBrk="0" hangingPunct="1">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A587B-5814-4D9B-9598-FE9CB954CB01}" type="slidenum">
              <a:rPr lang="en-US" smtClean="0"/>
              <a:pPr/>
              <a:t>43</a:t>
            </a:fld>
            <a:endParaRPr lang="en-US"/>
          </a:p>
        </p:txBody>
      </p:sp>
      <p:sp>
        <p:nvSpPr>
          <p:cNvPr id="4" name="Title 3">
            <a:extLst>
              <a:ext uri="{FF2B5EF4-FFF2-40B4-BE49-F238E27FC236}">
                <a16:creationId xmlns:a16="http://schemas.microsoft.com/office/drawing/2014/main" id="{3DC5112F-B8A1-4D7C-B684-F143D635989D}"/>
              </a:ext>
            </a:extLst>
          </p:cNvPr>
          <p:cNvSpPr>
            <a:spLocks noGrp="1"/>
          </p:cNvSpPr>
          <p:nvPr>
            <p:ph type="title"/>
          </p:nvPr>
        </p:nvSpPr>
        <p:spPr/>
        <p:txBody>
          <a:bodyPr/>
          <a:lstStyle/>
          <a:p>
            <a:r>
              <a:rPr lang="en-US" altLang="fr-FR" dirty="0"/>
              <a:t>Monthly budget impact of interest rate</a:t>
            </a:r>
            <a:endParaRPr lang="en-US" dirty="0"/>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2338086" y="2361235"/>
            <a:ext cx="5428527" cy="369332"/>
          </a:xfrm>
          <a:prstGeom prst="rect">
            <a:avLst/>
          </a:prstGeom>
          <a:noFill/>
        </p:spPr>
        <p:txBody>
          <a:bodyPr wrap="square" rtlCol="0">
            <a:spAutoFit/>
          </a:bodyPr>
          <a:lstStyle/>
          <a:p>
            <a:r>
              <a:rPr lang="fr-BE" dirty="0"/>
              <a:t>Digital </a:t>
            </a:r>
            <a:r>
              <a:rPr lang="fr-BE" dirty="0" err="1"/>
              <a:t>activity</a:t>
            </a:r>
            <a:endParaRPr lang="fr-BE" dirty="0"/>
          </a:p>
        </p:txBody>
      </p:sp>
    </p:spTree>
    <p:extLst>
      <p:ext uri="{BB962C8B-B14F-4D97-AF65-F5344CB8AC3E}">
        <p14:creationId xmlns:p14="http://schemas.microsoft.com/office/powerpoint/2010/main" val="667858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1247776" y="1279526"/>
            <a:ext cx="164881" cy="40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11" tIns="40807" rIns="81611" bIns="40807">
            <a:spAutoFit/>
          </a:bodyPr>
          <a:lstStyle>
            <a:lvl1pPr>
              <a:spcBef>
                <a:spcPct val="20000"/>
              </a:spcBef>
              <a:buFont typeface="Arial" panose="020B0604020202020204" pitchFamily="34" charset="0"/>
              <a:defRPr sz="2000">
                <a:solidFill>
                  <a:srgbClr val="4C5356"/>
                </a:solidFill>
                <a:latin typeface="Calibri" panose="020F050202020403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rgbClr val="4C5356"/>
                </a:solidFill>
                <a:latin typeface="Calibri" panose="020F0502020204030204" pitchFamily="34" charset="0"/>
                <a:ea typeface="MS PGothic" panose="020B0600070205080204" pitchFamily="34" charset="-128"/>
                <a:cs typeface="Arial" panose="020B0604020202020204" pitchFamily="34" charset="0"/>
              </a:defRPr>
            </a:lvl2pPr>
            <a:lvl3pPr marL="1143000" indent="-228600">
              <a:spcBef>
                <a:spcPct val="20000"/>
              </a:spcBef>
              <a:buClr>
                <a:srgbClr val="7F7F7F"/>
              </a:buClr>
              <a:buFont typeface="Wingdings" panose="05000000000000000000" pitchFamily="2" charset="2"/>
              <a:buChar char="§"/>
              <a:defRPr sz="1600">
                <a:solidFill>
                  <a:srgbClr val="4C5356"/>
                </a:solidFill>
                <a:latin typeface="Calibri" panose="020F0502020204030204" pitchFamily="34" charset="0"/>
                <a:ea typeface="MS PGothic" panose="020B0600070205080204" pitchFamily="34" charset="-128"/>
                <a:cs typeface="Arial" panose="020B0604020202020204" pitchFamily="34" charset="0"/>
              </a:defRPr>
            </a:lvl3pPr>
            <a:lvl4pPr marL="1600200" indent="-228600">
              <a:spcBef>
                <a:spcPct val="20000"/>
              </a:spcBef>
              <a:buClr>
                <a:srgbClr val="9A0054"/>
              </a:buClr>
              <a:buFont typeface="Wingdings" panose="05000000000000000000" pitchFamily="2" charset="2"/>
              <a:buChar char="§"/>
              <a:defRPr sz="1400">
                <a:solidFill>
                  <a:srgbClr val="4C5356"/>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9pPr>
          </a:lstStyle>
          <a:p>
            <a:pPr>
              <a:spcBef>
                <a:spcPct val="50000"/>
              </a:spcBef>
              <a:buFontTx/>
              <a:buNone/>
            </a:pPr>
            <a:endParaRPr lang="en-GB" altLang="fr-FR" sz="2100">
              <a:solidFill>
                <a:schemeClr val="tx1"/>
              </a:solidFill>
              <a:latin typeface="Encode Sans" panose="020B0604020202020204" charset="0"/>
            </a:endParaRPr>
          </a:p>
        </p:txBody>
      </p:sp>
      <p:sp>
        <p:nvSpPr>
          <p:cNvPr id="178179" name="Line 3"/>
          <p:cNvSpPr>
            <a:spLocks noChangeShapeType="1"/>
          </p:cNvSpPr>
          <p:nvPr/>
        </p:nvSpPr>
        <p:spPr bwMode="auto">
          <a:xfrm>
            <a:off x="7115175" y="3092451"/>
            <a:ext cx="76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180" name="Line 4"/>
          <p:cNvSpPr>
            <a:spLocks noChangeShapeType="1"/>
          </p:cNvSpPr>
          <p:nvPr/>
        </p:nvSpPr>
        <p:spPr bwMode="auto">
          <a:xfrm>
            <a:off x="7115175" y="3092450"/>
            <a:ext cx="0" cy="64135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181" name="Line 5"/>
          <p:cNvSpPr>
            <a:spLocks noChangeShapeType="1"/>
          </p:cNvSpPr>
          <p:nvPr/>
        </p:nvSpPr>
        <p:spPr bwMode="auto">
          <a:xfrm>
            <a:off x="7877175" y="3092450"/>
            <a:ext cx="0" cy="64135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182" name="Line 6"/>
          <p:cNvSpPr>
            <a:spLocks noChangeShapeType="1"/>
          </p:cNvSpPr>
          <p:nvPr/>
        </p:nvSpPr>
        <p:spPr bwMode="auto">
          <a:xfrm>
            <a:off x="7115175" y="3733801"/>
            <a:ext cx="0" cy="255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183" name="Line 7"/>
          <p:cNvSpPr>
            <a:spLocks noChangeShapeType="1"/>
          </p:cNvSpPr>
          <p:nvPr/>
        </p:nvSpPr>
        <p:spPr bwMode="auto">
          <a:xfrm>
            <a:off x="7877175" y="3733801"/>
            <a:ext cx="0" cy="255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222" name="Content Placeholder 2"/>
          <p:cNvSpPr>
            <a:spLocks noGrp="1"/>
          </p:cNvSpPr>
          <p:nvPr>
            <p:ph type="body" idx="1"/>
          </p:nvPr>
        </p:nvSpPr>
        <p:spPr/>
        <p:txBody>
          <a:bodyPr/>
          <a:lstStyle/>
          <a:p>
            <a:r>
              <a:rPr lang="en-US" dirty="0"/>
              <a:t>Key parameters for reducing TCO</a:t>
            </a:r>
            <a:endParaRPr lang="fr-BE" dirty="0"/>
          </a:p>
        </p:txBody>
      </p:sp>
      <p:sp>
        <p:nvSpPr>
          <p:cNvPr id="4" name="Text Placeholder 3">
            <a:extLst>
              <a:ext uri="{FF2B5EF4-FFF2-40B4-BE49-F238E27FC236}">
                <a16:creationId xmlns:a16="http://schemas.microsoft.com/office/drawing/2014/main" id="{63D96925-DB8B-4FF3-B485-4C9C183EC1B8}"/>
              </a:ext>
            </a:extLst>
          </p:cNvPr>
          <p:cNvSpPr>
            <a:spLocks noGrp="1"/>
          </p:cNvSpPr>
          <p:nvPr>
            <p:ph type="body" sz="quarter" idx="19"/>
          </p:nvPr>
        </p:nvSpPr>
        <p:spPr/>
        <p:txBody>
          <a:bodyPr/>
          <a:lstStyle/>
          <a:p>
            <a:pPr algn="ctr"/>
            <a:r>
              <a:rPr lang="fr-BE"/>
              <a:t>04</a:t>
            </a:r>
            <a:endParaRPr lang="en-US"/>
          </a:p>
        </p:txBody>
      </p:sp>
      <p:sp>
        <p:nvSpPr>
          <p:cNvPr id="178221" name="Title 1"/>
          <p:cNvSpPr>
            <a:spLocks noGrp="1"/>
          </p:cNvSpPr>
          <p:nvPr>
            <p:ph type="title"/>
          </p:nvPr>
        </p:nvSpPr>
        <p:spPr/>
        <p:txBody>
          <a:bodyPr/>
          <a:lstStyle/>
          <a:p>
            <a:r>
              <a:rPr lang="en-US" altLang="fr-FR" dirty="0"/>
              <a:t>Monthly budget impact of interest rate</a:t>
            </a:r>
            <a:endParaRPr lang="fr-BE" altLang="fr-FR"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843E8E4-ABC1-F6DC-AB06-7F13C57DFC8A}"/>
                  </a:ext>
                </a:extLst>
              </p:cNvPr>
              <p:cNvSpPr txBox="1"/>
              <p:nvPr/>
            </p:nvSpPr>
            <p:spPr>
              <a:xfrm>
                <a:off x="3459311" y="3515628"/>
                <a:ext cx="6719104" cy="646331"/>
              </a:xfrm>
              <a:prstGeom prst="rect">
                <a:avLst/>
              </a:prstGeom>
              <a:noFill/>
            </p:spPr>
            <p:txBody>
              <a:bodyPr wrap="square">
                <a:spAutoFit/>
              </a:bodyPr>
              <a:lstStyle/>
              <a:p>
                <a:r>
                  <a:rPr kumimoji="1" lang="en-US" sz="3600" kern="1200" dirty="0">
                    <a:solidFill>
                      <a:srgbClr val="555655"/>
                    </a:solidFill>
                    <a:latin typeface="+mn-lt"/>
                    <a:ea typeface="+mn-ea"/>
                    <a:cs typeface="+mn-cs"/>
                    <a:sym typeface="Symbol" panose="05050102010706020507" pitchFamily="18" charset="2"/>
                  </a:rPr>
                  <a:t></a:t>
                </a:r>
                <a14:m>
                  <m:oMath xmlns:m="http://schemas.openxmlformats.org/officeDocument/2006/math">
                    <m:f>
                      <m:fPr>
                        <m:ctrlPr>
                          <a:rPr kumimoji="1" lang="fr-BE" sz="1800" i="1" kern="1200" smtClean="0">
                            <a:solidFill>
                              <a:srgbClr val="555655"/>
                            </a:solidFill>
                            <a:latin typeface="Cambria Math" panose="02040503050406030204" pitchFamily="18" charset="0"/>
                            <a:ea typeface="+mn-ea"/>
                            <a:cs typeface="+mn-cs"/>
                          </a:rPr>
                        </m:ctrlPr>
                      </m:fPr>
                      <m:num>
                        <m:r>
                          <a:rPr kumimoji="1" lang="fr-BE" sz="1800" b="0" i="1" kern="1200" smtClean="0">
                            <a:solidFill>
                              <a:srgbClr val="555655"/>
                            </a:solidFill>
                            <a:latin typeface="Cambria Math" panose="02040503050406030204" pitchFamily="18" charset="0"/>
                            <a:ea typeface="+mn-ea"/>
                            <a:cs typeface="+mn-cs"/>
                          </a:rPr>
                          <m:t>(</m:t>
                        </m:r>
                        <m:r>
                          <a:rPr kumimoji="1" lang="en-GB" sz="1800" b="0" i="1" kern="1200" smtClean="0">
                            <a:solidFill>
                              <a:srgbClr val="555655"/>
                            </a:solidFill>
                            <a:latin typeface="Cambria Math" panose="02040503050406030204" pitchFamily="18" charset="0"/>
                            <a:ea typeface="+mn-ea"/>
                            <a:cs typeface="+mn-cs"/>
                          </a:rPr>
                          <m:t>𝑁𝑒𝑡</m:t>
                        </m:r>
                        <m:r>
                          <a:rPr kumimoji="1" lang="en-GB" sz="1800" b="0" i="1" kern="1200" smtClean="0">
                            <a:solidFill>
                              <a:srgbClr val="555655"/>
                            </a:solidFill>
                            <a:latin typeface="Cambria Math" panose="02040503050406030204" pitchFamily="18" charset="0"/>
                            <a:ea typeface="+mn-ea"/>
                            <a:cs typeface="+mn-cs"/>
                          </a:rPr>
                          <m:t> </m:t>
                        </m:r>
                        <m:r>
                          <a:rPr kumimoji="1" lang="en-GB" sz="1800" b="0" i="1" kern="1200" smtClean="0">
                            <a:solidFill>
                              <a:srgbClr val="555655"/>
                            </a:solidFill>
                            <a:latin typeface="Cambria Math" panose="02040503050406030204" pitchFamily="18" charset="0"/>
                            <a:ea typeface="+mn-ea"/>
                            <a:cs typeface="+mn-cs"/>
                          </a:rPr>
                          <m:t>𝑖𝑛𝑣𝑒𝑠𝑡𝑚𝑒𝑛𝑡</m:t>
                        </m:r>
                        <m:r>
                          <a:rPr kumimoji="1" lang="en-GB" sz="1800" b="0" i="1" kern="1200" smtClean="0">
                            <a:solidFill>
                              <a:srgbClr val="555655"/>
                            </a:solidFill>
                            <a:latin typeface="Cambria Math" panose="02040503050406030204" pitchFamily="18" charset="0"/>
                            <a:ea typeface="+mn-ea"/>
                            <a:cs typeface="+mn-cs"/>
                          </a:rPr>
                          <m:t> </m:t>
                        </m:r>
                        <m:r>
                          <a:rPr kumimoji="1" lang="en-GB" sz="1800" b="0" i="1" kern="1200" smtClean="0">
                            <a:solidFill>
                              <a:srgbClr val="555655"/>
                            </a:solidFill>
                            <a:latin typeface="Cambria Math" panose="02040503050406030204" pitchFamily="18" charset="0"/>
                            <a:ea typeface="+mn-ea"/>
                            <a:cs typeface="+mn-cs"/>
                          </a:rPr>
                          <m:t>𝑣𝑎𝑙𝑢𝑒</m:t>
                        </m:r>
                        <m:r>
                          <a:rPr kumimoji="1" lang="nl-BE" sz="1800" b="0" i="1" kern="1200" smtClean="0">
                            <a:solidFill>
                              <a:srgbClr val="555655"/>
                            </a:solidFill>
                            <a:latin typeface="Cambria Math" panose="02040503050406030204" pitchFamily="18" charset="0"/>
                            <a:ea typeface="+mn-ea"/>
                            <a:cs typeface="+mn-cs"/>
                          </a:rPr>
                          <m:t> </m:t>
                        </m:r>
                        <m:r>
                          <a:rPr kumimoji="1" lang="en-GB" sz="1800" b="0" i="1" kern="1200" smtClean="0">
                            <a:solidFill>
                              <a:srgbClr val="555655"/>
                            </a:solidFill>
                            <a:latin typeface="Cambria Math" panose="02040503050406030204" pitchFamily="18" charset="0"/>
                            <a:ea typeface="+mn-ea"/>
                            <a:cs typeface="+mn-cs"/>
                          </a:rPr>
                          <m:t>+</m:t>
                        </m:r>
                        <m:r>
                          <a:rPr kumimoji="1" lang="nl-BE" sz="1800" b="0" i="1" kern="1200" smtClean="0">
                            <a:solidFill>
                              <a:srgbClr val="555655"/>
                            </a:solidFill>
                            <a:latin typeface="Cambria Math" panose="02040503050406030204" pitchFamily="18" charset="0"/>
                            <a:ea typeface="+mn-ea"/>
                            <a:cs typeface="+mn-cs"/>
                          </a:rPr>
                          <m:t> </m:t>
                        </m:r>
                        <m:r>
                          <a:rPr kumimoji="1" lang="en-GB" sz="1800" b="0" i="1" kern="1200" smtClean="0">
                            <a:solidFill>
                              <a:srgbClr val="555655"/>
                            </a:solidFill>
                            <a:latin typeface="Cambria Math" panose="02040503050406030204" pitchFamily="18" charset="0"/>
                            <a:ea typeface="+mn-ea"/>
                            <a:cs typeface="+mn-cs"/>
                          </a:rPr>
                          <m:t>𝑅𝑒𝑠𝑖𝑑𝑢𝑎𝑙</m:t>
                        </m:r>
                        <m:r>
                          <a:rPr kumimoji="1" lang="en-GB" sz="1800" b="0" i="1" kern="1200" smtClean="0">
                            <a:solidFill>
                              <a:srgbClr val="555655"/>
                            </a:solidFill>
                            <a:latin typeface="Cambria Math" panose="02040503050406030204" pitchFamily="18" charset="0"/>
                            <a:ea typeface="+mn-ea"/>
                            <a:cs typeface="+mn-cs"/>
                          </a:rPr>
                          <m:t> </m:t>
                        </m:r>
                        <m:r>
                          <a:rPr kumimoji="1" lang="en-GB" sz="1800" b="0" i="1" kern="1200" smtClean="0">
                            <a:solidFill>
                              <a:srgbClr val="555655"/>
                            </a:solidFill>
                            <a:latin typeface="Cambria Math" panose="02040503050406030204" pitchFamily="18" charset="0"/>
                            <a:ea typeface="+mn-ea"/>
                            <a:cs typeface="+mn-cs"/>
                          </a:rPr>
                          <m:t>𝑣𝑎𝑙𝑢𝑒</m:t>
                        </m:r>
                        <m:r>
                          <a:rPr kumimoji="1" lang="fr-BE" sz="1800" b="0" i="1" kern="1200" smtClean="0">
                            <a:solidFill>
                              <a:srgbClr val="555655"/>
                            </a:solidFill>
                            <a:latin typeface="Cambria Math" panose="02040503050406030204" pitchFamily="18" charset="0"/>
                            <a:ea typeface="+mn-ea"/>
                            <a:cs typeface="+mn-cs"/>
                          </a:rPr>
                          <m:t>)</m:t>
                        </m:r>
                      </m:num>
                      <m:den>
                        <m:r>
                          <a:rPr kumimoji="1" lang="fr-BE" sz="1800" b="0" i="1" kern="1200" smtClean="0">
                            <a:solidFill>
                              <a:srgbClr val="555655"/>
                            </a:solidFill>
                            <a:latin typeface="Cambria Math" panose="02040503050406030204" pitchFamily="18" charset="0"/>
                            <a:ea typeface="+mn-ea"/>
                            <a:cs typeface="+mn-cs"/>
                          </a:rPr>
                          <m:t>2</m:t>
                        </m:r>
                      </m:den>
                    </m:f>
                  </m:oMath>
                </a14:m>
                <a:r>
                  <a:rPr kumimoji="1" lang="en-US" sz="1800" kern="1200" dirty="0">
                    <a:solidFill>
                      <a:srgbClr val="555655"/>
                    </a:solidFill>
                    <a:latin typeface="+mn-lt"/>
                    <a:ea typeface="+mn-ea"/>
                    <a:cs typeface="+mn-cs"/>
                  </a:rPr>
                  <a:t> x </a:t>
                </a:r>
                <a14:m>
                  <m:oMath xmlns:m="http://schemas.openxmlformats.org/officeDocument/2006/math">
                    <m:f>
                      <m:fPr>
                        <m:ctrlPr>
                          <a:rPr kumimoji="1" lang="en-US" sz="1800" i="1" kern="1200" smtClean="0">
                            <a:solidFill>
                              <a:srgbClr val="555655"/>
                            </a:solidFill>
                            <a:latin typeface="Cambria Math" panose="02040503050406030204" pitchFamily="18" charset="0"/>
                            <a:ea typeface="+mn-ea"/>
                            <a:cs typeface="+mn-cs"/>
                          </a:rPr>
                        </m:ctrlPr>
                      </m:fPr>
                      <m:num>
                        <m:r>
                          <a:rPr kumimoji="1" lang="fr-BE" sz="1800" b="0" i="1" kern="1200" smtClean="0">
                            <a:solidFill>
                              <a:srgbClr val="555655"/>
                            </a:solidFill>
                            <a:latin typeface="Cambria Math" panose="02040503050406030204" pitchFamily="18" charset="0"/>
                            <a:ea typeface="+mn-ea"/>
                            <a:cs typeface="+mn-cs"/>
                          </a:rPr>
                          <m:t>𝑖</m:t>
                        </m:r>
                        <m:r>
                          <a:rPr kumimoji="1" lang="fr-BE" sz="1800" b="0" i="1" kern="1200" smtClean="0">
                            <a:solidFill>
                              <a:srgbClr val="555655"/>
                            </a:solidFill>
                            <a:latin typeface="Cambria Math" panose="02040503050406030204" pitchFamily="18" charset="0"/>
                            <a:ea typeface="+mn-ea"/>
                            <a:cs typeface="+mn-cs"/>
                          </a:rPr>
                          <m:t>%</m:t>
                        </m:r>
                      </m:num>
                      <m:den>
                        <m:r>
                          <a:rPr kumimoji="1" lang="fr-BE" sz="1800" b="0" i="1" kern="1200" smtClean="0">
                            <a:solidFill>
                              <a:srgbClr val="555655"/>
                            </a:solidFill>
                            <a:latin typeface="Cambria Math" panose="02040503050406030204" pitchFamily="18" charset="0"/>
                            <a:ea typeface="+mn-ea"/>
                            <a:cs typeface="+mn-cs"/>
                          </a:rPr>
                          <m:t>12</m:t>
                        </m:r>
                      </m:den>
                    </m:f>
                  </m:oMath>
                </a14:m>
                <a:r>
                  <a:rPr kumimoji="1" lang="en-US" sz="3600" kern="1200" dirty="0">
                    <a:solidFill>
                      <a:srgbClr val="555655"/>
                    </a:solidFill>
                    <a:latin typeface="+mn-lt"/>
                    <a:ea typeface="+mn-ea"/>
                    <a:cs typeface="+mn-cs"/>
                    <a:sym typeface="Symbol" panose="05050102010706020507" pitchFamily="18" charset="2"/>
                  </a:rPr>
                  <a:t></a:t>
                </a:r>
                <a:r>
                  <a:rPr kumimoji="1" lang="en-US" sz="1800" kern="1200" dirty="0">
                    <a:solidFill>
                      <a:srgbClr val="555655"/>
                    </a:solidFill>
                    <a:latin typeface="+mn-lt"/>
                    <a:ea typeface="+mn-ea"/>
                    <a:cs typeface="+mn-cs"/>
                  </a:rPr>
                  <a:t> </a:t>
                </a:r>
                <a:endParaRPr lang="en-US" dirty="0"/>
              </a:p>
            </p:txBody>
          </p:sp>
        </mc:Choice>
        <mc:Fallback xmlns="">
          <p:sp>
            <p:nvSpPr>
              <p:cNvPr id="14" name="TextBox 13">
                <a:extLst>
                  <a:ext uri="{FF2B5EF4-FFF2-40B4-BE49-F238E27FC236}">
                    <a16:creationId xmlns:a16="http://schemas.microsoft.com/office/drawing/2014/main" id="{4843E8E4-ABC1-F6DC-AB06-7F13C57DFC8A}"/>
                  </a:ext>
                </a:extLst>
              </p:cNvPr>
              <p:cNvSpPr txBox="1">
                <a:spLocks noRot="1" noChangeAspect="1" noMove="1" noResize="1" noEditPoints="1" noAdjustHandles="1" noChangeArrowheads="1" noChangeShapeType="1" noTextEdit="1"/>
              </p:cNvSpPr>
              <p:nvPr/>
            </p:nvSpPr>
            <p:spPr>
              <a:xfrm>
                <a:off x="3459311" y="3515628"/>
                <a:ext cx="6719104" cy="646331"/>
              </a:xfrm>
              <a:prstGeom prst="rect">
                <a:avLst/>
              </a:prstGeom>
              <a:blipFill>
                <a:blip r:embed="rId4"/>
                <a:stretch>
                  <a:fillRect l="-2720" t="-16981" b="-3301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4F06962-40EF-36BE-8F89-591C37AF26EA}"/>
              </a:ext>
            </a:extLst>
          </p:cNvPr>
          <p:cNvSpPr txBox="1"/>
          <p:nvPr/>
        </p:nvSpPr>
        <p:spPr>
          <a:xfrm>
            <a:off x="922020" y="1450176"/>
            <a:ext cx="6720840" cy="1200329"/>
          </a:xfrm>
          <a:prstGeom prst="rect">
            <a:avLst/>
          </a:prstGeom>
          <a:noFill/>
        </p:spPr>
        <p:txBody>
          <a:bodyPr wrap="square">
            <a:spAutoFit/>
          </a:bodyPr>
          <a:lstStyle/>
          <a:p>
            <a:pPr marL="265113" lvl="1" indent="-265113">
              <a:buFont typeface="Arial" panose="020B0604020202020204" pitchFamily="34" charset="0"/>
              <a:buChar char="•"/>
            </a:pPr>
            <a:r>
              <a:rPr lang="en-US" altLang="fr-FR" sz="1800" dirty="0">
                <a:solidFill>
                  <a:schemeClr val="tx1"/>
                </a:solidFill>
              </a:rPr>
              <a:t>Investment value = 30,000 €</a:t>
            </a:r>
          </a:p>
          <a:p>
            <a:pPr marL="265113" lvl="1" indent="-265113">
              <a:buFont typeface="Arial" panose="020B0604020202020204" pitchFamily="34" charset="0"/>
              <a:buChar char="•"/>
            </a:pPr>
            <a:r>
              <a:rPr lang="en-US" altLang="fr-FR" sz="1800" dirty="0">
                <a:solidFill>
                  <a:schemeClr val="tx1"/>
                </a:solidFill>
              </a:rPr>
              <a:t>Residual value = 13,500 € (45%)</a:t>
            </a:r>
          </a:p>
          <a:p>
            <a:pPr marL="265113" lvl="1" indent="-265113">
              <a:buFont typeface="Arial" panose="020B0604020202020204" pitchFamily="34" charset="0"/>
              <a:buChar char="•"/>
            </a:pPr>
            <a:r>
              <a:rPr lang="en-US" altLang="fr-FR" sz="1800" dirty="0">
                <a:solidFill>
                  <a:schemeClr val="tx1"/>
                </a:solidFill>
              </a:rPr>
              <a:t>Duration: 36 months</a:t>
            </a:r>
          </a:p>
          <a:p>
            <a:pPr marL="265113" lvl="1" indent="-265113">
              <a:buFont typeface="Arial" panose="020B0604020202020204" pitchFamily="34" charset="0"/>
              <a:buChar char="•"/>
            </a:pPr>
            <a:r>
              <a:rPr lang="en-US" altLang="fr-FR" sz="1800" dirty="0">
                <a:solidFill>
                  <a:schemeClr val="tx1"/>
                </a:solidFill>
              </a:rPr>
              <a:t>Annual interest rate (%) = 5% / 4.5%</a:t>
            </a:r>
            <a:endParaRPr lang="fr-BE" altLang="fr-FR" sz="1800" dirty="0">
              <a:solidFill>
                <a:schemeClr val="tx1"/>
              </a:solidFill>
            </a:endParaRPr>
          </a:p>
        </p:txBody>
      </p:sp>
      <p:sp>
        <p:nvSpPr>
          <p:cNvPr id="5" name="TextBox 4">
            <a:extLst>
              <a:ext uri="{FF2B5EF4-FFF2-40B4-BE49-F238E27FC236}">
                <a16:creationId xmlns:a16="http://schemas.microsoft.com/office/drawing/2014/main" id="{0F070377-DEB0-F8BD-1D13-2EE75A72506B}"/>
              </a:ext>
            </a:extLst>
          </p:cNvPr>
          <p:cNvSpPr txBox="1"/>
          <p:nvPr/>
        </p:nvSpPr>
        <p:spPr>
          <a:xfrm>
            <a:off x="1912580" y="3037210"/>
            <a:ext cx="8067040" cy="369332"/>
          </a:xfrm>
          <a:prstGeom prst="rect">
            <a:avLst/>
          </a:prstGeom>
          <a:noFill/>
        </p:spPr>
        <p:txBody>
          <a:bodyPr wrap="square" rtlCol="0">
            <a:spAutoFit/>
          </a:bodyPr>
          <a:lstStyle/>
          <a:p>
            <a:r>
              <a:rPr lang="en-US" dirty="0"/>
              <a:t>Simplified formula for calculating the amount of annual interest: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6134C4B-3662-B9BB-F2BD-CA08C0E9B357}"/>
                  </a:ext>
                </a:extLst>
              </p:cNvPr>
              <p:cNvSpPr txBox="1"/>
              <p:nvPr/>
            </p:nvSpPr>
            <p:spPr>
              <a:xfrm>
                <a:off x="3459311" y="4161959"/>
                <a:ext cx="6719104" cy="646331"/>
              </a:xfrm>
              <a:prstGeom prst="rect">
                <a:avLst/>
              </a:prstGeom>
              <a:noFill/>
            </p:spPr>
            <p:txBody>
              <a:bodyPr wrap="square">
                <a:spAutoFit/>
              </a:bodyPr>
              <a:lstStyle/>
              <a:p>
                <a:r>
                  <a:rPr kumimoji="1" lang="en-US" sz="3600" kern="1200" dirty="0">
                    <a:solidFill>
                      <a:srgbClr val="555655"/>
                    </a:solidFill>
                    <a:latin typeface="+mn-lt"/>
                    <a:ea typeface="+mn-ea"/>
                    <a:cs typeface="+mn-cs"/>
                    <a:sym typeface="Symbol" panose="05050102010706020507" pitchFamily="18" charset="2"/>
                  </a:rPr>
                  <a:t></a:t>
                </a:r>
                <a14:m>
                  <m:oMath xmlns:m="http://schemas.openxmlformats.org/officeDocument/2006/math">
                    <m:f>
                      <m:fPr>
                        <m:ctrlPr>
                          <a:rPr kumimoji="1" lang="fr-BE" sz="1800" i="1" kern="1200" smtClean="0">
                            <a:solidFill>
                              <a:srgbClr val="555655"/>
                            </a:solidFill>
                            <a:latin typeface="Cambria Math" panose="02040503050406030204" pitchFamily="18" charset="0"/>
                            <a:ea typeface="+mn-ea"/>
                            <a:cs typeface="+mn-cs"/>
                          </a:rPr>
                        </m:ctrlPr>
                      </m:fPr>
                      <m:num>
                        <m:r>
                          <a:rPr kumimoji="1" lang="fr-BE" sz="1800" b="0" i="1" kern="1200" smtClean="0">
                            <a:solidFill>
                              <a:srgbClr val="555655"/>
                            </a:solidFill>
                            <a:latin typeface="Cambria Math" panose="02040503050406030204" pitchFamily="18" charset="0"/>
                            <a:ea typeface="+mn-ea"/>
                            <a:cs typeface="+mn-cs"/>
                          </a:rPr>
                          <m:t>(30</m:t>
                        </m:r>
                        <m:r>
                          <a:rPr kumimoji="1" lang="nl-BE" sz="1800" b="0" i="1" kern="1200" smtClean="0">
                            <a:solidFill>
                              <a:srgbClr val="555655"/>
                            </a:solidFill>
                            <a:latin typeface="Cambria Math" panose="02040503050406030204" pitchFamily="18" charset="0"/>
                            <a:ea typeface="+mn-ea"/>
                            <a:cs typeface="+mn-cs"/>
                          </a:rPr>
                          <m:t>,</m:t>
                        </m:r>
                        <m:r>
                          <a:rPr kumimoji="1" lang="fr-BE" sz="1800" b="0" i="1" kern="1200" smtClean="0">
                            <a:solidFill>
                              <a:srgbClr val="555655"/>
                            </a:solidFill>
                            <a:latin typeface="Cambria Math" panose="02040503050406030204" pitchFamily="18" charset="0"/>
                            <a:ea typeface="+mn-ea"/>
                            <a:cs typeface="+mn-cs"/>
                          </a:rPr>
                          <m:t>000 +</m:t>
                        </m:r>
                        <m:r>
                          <a:rPr kumimoji="1" lang="nl-BE" sz="1800" b="0" i="1" kern="1200" smtClean="0">
                            <a:solidFill>
                              <a:srgbClr val="555655"/>
                            </a:solidFill>
                            <a:latin typeface="Cambria Math" panose="02040503050406030204" pitchFamily="18" charset="0"/>
                            <a:ea typeface="+mn-ea"/>
                            <a:cs typeface="+mn-cs"/>
                          </a:rPr>
                          <m:t> </m:t>
                        </m:r>
                        <m:r>
                          <a:rPr kumimoji="1" lang="fr-BE" sz="1800" b="0" i="1" kern="1200" smtClean="0">
                            <a:solidFill>
                              <a:srgbClr val="555655"/>
                            </a:solidFill>
                            <a:latin typeface="Cambria Math" panose="02040503050406030204" pitchFamily="18" charset="0"/>
                            <a:ea typeface="+mn-ea"/>
                            <a:cs typeface="+mn-cs"/>
                          </a:rPr>
                          <m:t>13</m:t>
                        </m:r>
                        <m:r>
                          <a:rPr kumimoji="1" lang="nl-BE" sz="1800" b="0" i="1" kern="1200" smtClean="0">
                            <a:solidFill>
                              <a:srgbClr val="555655"/>
                            </a:solidFill>
                            <a:latin typeface="Cambria Math" panose="02040503050406030204" pitchFamily="18" charset="0"/>
                            <a:ea typeface="+mn-ea"/>
                            <a:cs typeface="+mn-cs"/>
                          </a:rPr>
                          <m:t>,</m:t>
                        </m:r>
                        <m:r>
                          <a:rPr kumimoji="1" lang="fr-BE" sz="1800" b="0" i="1" kern="1200" smtClean="0">
                            <a:solidFill>
                              <a:srgbClr val="555655"/>
                            </a:solidFill>
                            <a:latin typeface="Cambria Math" panose="02040503050406030204" pitchFamily="18" charset="0"/>
                            <a:ea typeface="+mn-ea"/>
                            <a:cs typeface="+mn-cs"/>
                          </a:rPr>
                          <m:t>500 €)</m:t>
                        </m:r>
                      </m:num>
                      <m:den>
                        <m:r>
                          <a:rPr kumimoji="1" lang="fr-BE" sz="1800" b="0" i="1" kern="1200" smtClean="0">
                            <a:solidFill>
                              <a:srgbClr val="555655"/>
                            </a:solidFill>
                            <a:latin typeface="Cambria Math" panose="02040503050406030204" pitchFamily="18" charset="0"/>
                            <a:ea typeface="+mn-ea"/>
                            <a:cs typeface="+mn-cs"/>
                          </a:rPr>
                          <m:t>2</m:t>
                        </m:r>
                      </m:den>
                    </m:f>
                  </m:oMath>
                </a14:m>
                <a:r>
                  <a:rPr kumimoji="1" lang="en-US" sz="1800" kern="1200" dirty="0">
                    <a:solidFill>
                      <a:srgbClr val="555655"/>
                    </a:solidFill>
                    <a:latin typeface="+mn-lt"/>
                    <a:ea typeface="+mn-ea"/>
                    <a:cs typeface="+mn-cs"/>
                  </a:rPr>
                  <a:t> x </a:t>
                </a:r>
                <a14:m>
                  <m:oMath xmlns:m="http://schemas.openxmlformats.org/officeDocument/2006/math">
                    <m:f>
                      <m:fPr>
                        <m:ctrlPr>
                          <a:rPr kumimoji="1" lang="en-US" sz="1800" i="1" kern="1200" smtClean="0">
                            <a:solidFill>
                              <a:srgbClr val="555655"/>
                            </a:solidFill>
                            <a:latin typeface="Cambria Math" panose="02040503050406030204" pitchFamily="18" charset="0"/>
                            <a:ea typeface="+mn-ea"/>
                            <a:cs typeface="+mn-cs"/>
                          </a:rPr>
                        </m:ctrlPr>
                      </m:fPr>
                      <m:num>
                        <m:r>
                          <a:rPr kumimoji="1" lang="fr-BE" sz="1800" b="0" i="1" kern="1200" smtClean="0">
                            <a:solidFill>
                              <a:srgbClr val="555655"/>
                            </a:solidFill>
                            <a:latin typeface="Cambria Math" panose="02040503050406030204" pitchFamily="18" charset="0"/>
                            <a:ea typeface="+mn-ea"/>
                            <a:cs typeface="+mn-cs"/>
                          </a:rPr>
                          <m:t>5</m:t>
                        </m:r>
                        <m:r>
                          <a:rPr kumimoji="1" lang="nl-BE" sz="1800" b="0" i="1" kern="1200" smtClean="0">
                            <a:solidFill>
                              <a:srgbClr val="555655"/>
                            </a:solidFill>
                            <a:latin typeface="Cambria Math" panose="02040503050406030204" pitchFamily="18" charset="0"/>
                            <a:ea typeface="+mn-ea"/>
                            <a:cs typeface="+mn-cs"/>
                          </a:rPr>
                          <m:t>.</m:t>
                        </m:r>
                        <m:r>
                          <a:rPr kumimoji="1" lang="fr-BE" sz="1800" b="0" i="1" kern="1200" smtClean="0">
                            <a:solidFill>
                              <a:srgbClr val="555655"/>
                            </a:solidFill>
                            <a:latin typeface="Cambria Math" panose="02040503050406030204" pitchFamily="18" charset="0"/>
                            <a:ea typeface="+mn-ea"/>
                            <a:cs typeface="+mn-cs"/>
                          </a:rPr>
                          <m:t>0%</m:t>
                        </m:r>
                      </m:num>
                      <m:den>
                        <m:r>
                          <a:rPr kumimoji="1" lang="fr-BE" sz="1800" b="0" i="1" kern="1200" smtClean="0">
                            <a:solidFill>
                              <a:srgbClr val="555655"/>
                            </a:solidFill>
                            <a:latin typeface="Cambria Math" panose="02040503050406030204" pitchFamily="18" charset="0"/>
                            <a:ea typeface="+mn-ea"/>
                            <a:cs typeface="+mn-cs"/>
                          </a:rPr>
                          <m:t>12</m:t>
                        </m:r>
                      </m:den>
                    </m:f>
                  </m:oMath>
                </a14:m>
                <a:r>
                  <a:rPr kumimoji="1" lang="en-US" sz="3600" kern="1200" dirty="0">
                    <a:solidFill>
                      <a:srgbClr val="555655"/>
                    </a:solidFill>
                    <a:latin typeface="+mn-lt"/>
                    <a:ea typeface="+mn-ea"/>
                    <a:cs typeface="+mn-cs"/>
                    <a:sym typeface="Symbol" panose="05050102010706020507" pitchFamily="18" charset="2"/>
                  </a:rPr>
                  <a:t></a:t>
                </a:r>
                <a:r>
                  <a:rPr kumimoji="1" lang="en-US" sz="1800" kern="1200" dirty="0">
                    <a:solidFill>
                      <a:srgbClr val="555655"/>
                    </a:solidFill>
                    <a:latin typeface="+mn-lt"/>
                    <a:ea typeface="+mn-ea"/>
                    <a:cs typeface="+mn-cs"/>
                  </a:rPr>
                  <a:t> = 90.63 €</a:t>
                </a:r>
                <a:endParaRPr lang="en-US" dirty="0"/>
              </a:p>
            </p:txBody>
          </p:sp>
        </mc:Choice>
        <mc:Fallback xmlns="">
          <p:sp>
            <p:nvSpPr>
              <p:cNvPr id="18" name="TextBox 17">
                <a:extLst>
                  <a:ext uri="{FF2B5EF4-FFF2-40B4-BE49-F238E27FC236}">
                    <a16:creationId xmlns:a16="http://schemas.microsoft.com/office/drawing/2014/main" id="{56134C4B-3662-B9BB-F2BD-CA08C0E9B357}"/>
                  </a:ext>
                </a:extLst>
              </p:cNvPr>
              <p:cNvSpPr txBox="1">
                <a:spLocks noRot="1" noChangeAspect="1" noMove="1" noResize="1" noEditPoints="1" noAdjustHandles="1" noChangeArrowheads="1" noChangeShapeType="1" noTextEdit="1"/>
              </p:cNvSpPr>
              <p:nvPr/>
            </p:nvSpPr>
            <p:spPr>
              <a:xfrm>
                <a:off x="3459311" y="4161959"/>
                <a:ext cx="6719104" cy="646331"/>
              </a:xfrm>
              <a:prstGeom prst="rect">
                <a:avLst/>
              </a:prstGeom>
              <a:blipFill>
                <a:blip r:embed="rId5"/>
                <a:stretch>
                  <a:fillRect l="-2720" t="-16981" b="-3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745B9CE-DBB1-FDAB-F281-05FFD928BAEC}"/>
                  </a:ext>
                </a:extLst>
              </p:cNvPr>
              <p:cNvSpPr txBox="1"/>
              <p:nvPr/>
            </p:nvSpPr>
            <p:spPr>
              <a:xfrm>
                <a:off x="3484711" y="4913282"/>
                <a:ext cx="6719104" cy="646331"/>
              </a:xfrm>
              <a:prstGeom prst="rect">
                <a:avLst/>
              </a:prstGeom>
              <a:noFill/>
            </p:spPr>
            <p:txBody>
              <a:bodyPr wrap="square">
                <a:spAutoFit/>
              </a:bodyPr>
              <a:lstStyle/>
              <a:p>
                <a:r>
                  <a:rPr kumimoji="1" lang="en-US" sz="3600" kern="1200" dirty="0">
                    <a:solidFill>
                      <a:srgbClr val="555655"/>
                    </a:solidFill>
                    <a:latin typeface="+mn-lt"/>
                    <a:ea typeface="+mn-ea"/>
                    <a:cs typeface="+mn-cs"/>
                    <a:sym typeface="Symbol" panose="05050102010706020507" pitchFamily="18" charset="2"/>
                  </a:rPr>
                  <a:t></a:t>
                </a:r>
                <a14:m>
                  <m:oMath xmlns:m="http://schemas.openxmlformats.org/officeDocument/2006/math">
                    <m:f>
                      <m:fPr>
                        <m:ctrlPr>
                          <a:rPr kumimoji="1" lang="fr-BE" sz="1800" i="1" kern="1200" smtClean="0">
                            <a:solidFill>
                              <a:srgbClr val="555655"/>
                            </a:solidFill>
                            <a:latin typeface="Cambria Math" panose="02040503050406030204" pitchFamily="18" charset="0"/>
                            <a:ea typeface="+mn-ea"/>
                            <a:cs typeface="+mn-cs"/>
                          </a:rPr>
                        </m:ctrlPr>
                      </m:fPr>
                      <m:num>
                        <m:r>
                          <a:rPr kumimoji="1" lang="fr-BE" sz="1800" b="0" i="1" kern="1200" smtClean="0">
                            <a:solidFill>
                              <a:srgbClr val="555655"/>
                            </a:solidFill>
                            <a:latin typeface="Cambria Math" panose="02040503050406030204" pitchFamily="18" charset="0"/>
                            <a:ea typeface="+mn-ea"/>
                            <a:cs typeface="+mn-cs"/>
                          </a:rPr>
                          <m:t>(30</m:t>
                        </m:r>
                        <m:r>
                          <a:rPr kumimoji="1" lang="nl-BE" sz="1800" b="0" i="1" kern="1200" smtClean="0">
                            <a:solidFill>
                              <a:srgbClr val="555655"/>
                            </a:solidFill>
                            <a:latin typeface="Cambria Math" panose="02040503050406030204" pitchFamily="18" charset="0"/>
                            <a:ea typeface="+mn-ea"/>
                            <a:cs typeface="+mn-cs"/>
                          </a:rPr>
                          <m:t>,</m:t>
                        </m:r>
                        <m:r>
                          <a:rPr kumimoji="1" lang="fr-BE" sz="1800" b="0" i="1" kern="1200" smtClean="0">
                            <a:solidFill>
                              <a:srgbClr val="555655"/>
                            </a:solidFill>
                            <a:latin typeface="Cambria Math" panose="02040503050406030204" pitchFamily="18" charset="0"/>
                            <a:ea typeface="+mn-ea"/>
                            <a:cs typeface="+mn-cs"/>
                          </a:rPr>
                          <m:t>000 +</m:t>
                        </m:r>
                        <m:r>
                          <a:rPr kumimoji="1" lang="nl-BE" sz="1800" b="0" i="1" kern="1200" smtClean="0">
                            <a:solidFill>
                              <a:srgbClr val="555655"/>
                            </a:solidFill>
                            <a:latin typeface="Cambria Math" panose="02040503050406030204" pitchFamily="18" charset="0"/>
                            <a:ea typeface="+mn-ea"/>
                            <a:cs typeface="+mn-cs"/>
                          </a:rPr>
                          <m:t> </m:t>
                        </m:r>
                        <m:r>
                          <a:rPr kumimoji="1" lang="fr-BE" sz="1800" b="0" i="1" kern="1200" smtClean="0">
                            <a:solidFill>
                              <a:srgbClr val="555655"/>
                            </a:solidFill>
                            <a:latin typeface="Cambria Math" panose="02040503050406030204" pitchFamily="18" charset="0"/>
                            <a:ea typeface="+mn-ea"/>
                            <a:cs typeface="+mn-cs"/>
                          </a:rPr>
                          <m:t>13</m:t>
                        </m:r>
                        <m:r>
                          <a:rPr kumimoji="1" lang="nl-BE" sz="1800" b="0" i="1" kern="1200" smtClean="0">
                            <a:solidFill>
                              <a:srgbClr val="555655"/>
                            </a:solidFill>
                            <a:latin typeface="Cambria Math" panose="02040503050406030204" pitchFamily="18" charset="0"/>
                            <a:ea typeface="+mn-ea"/>
                            <a:cs typeface="+mn-cs"/>
                          </a:rPr>
                          <m:t>,</m:t>
                        </m:r>
                        <m:r>
                          <a:rPr kumimoji="1" lang="fr-BE" sz="1800" b="0" i="1" kern="1200" smtClean="0">
                            <a:solidFill>
                              <a:srgbClr val="555655"/>
                            </a:solidFill>
                            <a:latin typeface="Cambria Math" panose="02040503050406030204" pitchFamily="18" charset="0"/>
                            <a:ea typeface="+mn-ea"/>
                            <a:cs typeface="+mn-cs"/>
                          </a:rPr>
                          <m:t>500 €)</m:t>
                        </m:r>
                      </m:num>
                      <m:den>
                        <m:r>
                          <a:rPr kumimoji="1" lang="fr-BE" sz="1800" b="0" i="1" kern="1200" smtClean="0">
                            <a:solidFill>
                              <a:srgbClr val="555655"/>
                            </a:solidFill>
                            <a:latin typeface="Cambria Math" panose="02040503050406030204" pitchFamily="18" charset="0"/>
                            <a:ea typeface="+mn-ea"/>
                            <a:cs typeface="+mn-cs"/>
                          </a:rPr>
                          <m:t>2</m:t>
                        </m:r>
                      </m:den>
                    </m:f>
                  </m:oMath>
                </a14:m>
                <a:r>
                  <a:rPr kumimoji="1" lang="en-US" sz="1800" kern="1200" dirty="0">
                    <a:solidFill>
                      <a:srgbClr val="555655"/>
                    </a:solidFill>
                    <a:latin typeface="+mn-lt"/>
                    <a:ea typeface="+mn-ea"/>
                    <a:cs typeface="+mn-cs"/>
                  </a:rPr>
                  <a:t> x </a:t>
                </a:r>
                <a14:m>
                  <m:oMath xmlns:m="http://schemas.openxmlformats.org/officeDocument/2006/math">
                    <m:f>
                      <m:fPr>
                        <m:ctrlPr>
                          <a:rPr kumimoji="1" lang="en-US" sz="1800" i="1" kern="1200" smtClean="0">
                            <a:solidFill>
                              <a:srgbClr val="555655"/>
                            </a:solidFill>
                            <a:latin typeface="Cambria Math" panose="02040503050406030204" pitchFamily="18" charset="0"/>
                            <a:ea typeface="+mn-ea"/>
                            <a:cs typeface="+mn-cs"/>
                          </a:rPr>
                        </m:ctrlPr>
                      </m:fPr>
                      <m:num>
                        <m:r>
                          <a:rPr kumimoji="1" lang="fr-BE" sz="1800" b="0" i="1" kern="1200" smtClean="0">
                            <a:solidFill>
                              <a:srgbClr val="555655"/>
                            </a:solidFill>
                            <a:latin typeface="Cambria Math" panose="02040503050406030204" pitchFamily="18" charset="0"/>
                            <a:ea typeface="+mn-ea"/>
                            <a:cs typeface="+mn-cs"/>
                          </a:rPr>
                          <m:t>4</m:t>
                        </m:r>
                        <m:r>
                          <a:rPr kumimoji="1" lang="nl-BE" sz="1800" b="0" i="1" kern="1200" smtClean="0">
                            <a:solidFill>
                              <a:srgbClr val="555655"/>
                            </a:solidFill>
                            <a:latin typeface="Cambria Math" panose="02040503050406030204" pitchFamily="18" charset="0"/>
                            <a:ea typeface="+mn-ea"/>
                            <a:cs typeface="+mn-cs"/>
                          </a:rPr>
                          <m:t>.</m:t>
                        </m:r>
                        <m:r>
                          <a:rPr kumimoji="1" lang="fr-BE" sz="1800" b="0" i="1" kern="1200" smtClean="0">
                            <a:solidFill>
                              <a:srgbClr val="555655"/>
                            </a:solidFill>
                            <a:latin typeface="Cambria Math" panose="02040503050406030204" pitchFamily="18" charset="0"/>
                            <a:ea typeface="+mn-ea"/>
                            <a:cs typeface="+mn-cs"/>
                          </a:rPr>
                          <m:t>5%</m:t>
                        </m:r>
                      </m:num>
                      <m:den>
                        <m:r>
                          <a:rPr kumimoji="1" lang="fr-BE" sz="1800" b="0" i="1" kern="1200" smtClean="0">
                            <a:solidFill>
                              <a:srgbClr val="555655"/>
                            </a:solidFill>
                            <a:latin typeface="Cambria Math" panose="02040503050406030204" pitchFamily="18" charset="0"/>
                            <a:ea typeface="+mn-ea"/>
                            <a:cs typeface="+mn-cs"/>
                          </a:rPr>
                          <m:t>12</m:t>
                        </m:r>
                      </m:den>
                    </m:f>
                  </m:oMath>
                </a14:m>
                <a:r>
                  <a:rPr kumimoji="1" lang="en-US" sz="3600" kern="1200" dirty="0">
                    <a:solidFill>
                      <a:srgbClr val="555655"/>
                    </a:solidFill>
                    <a:latin typeface="+mn-lt"/>
                    <a:ea typeface="+mn-ea"/>
                    <a:cs typeface="+mn-cs"/>
                    <a:sym typeface="Symbol" panose="05050102010706020507" pitchFamily="18" charset="2"/>
                  </a:rPr>
                  <a:t></a:t>
                </a:r>
                <a:r>
                  <a:rPr kumimoji="1" lang="en-US" sz="1800" kern="1200" dirty="0">
                    <a:solidFill>
                      <a:srgbClr val="555655"/>
                    </a:solidFill>
                    <a:latin typeface="+mn-lt"/>
                    <a:ea typeface="+mn-ea"/>
                    <a:cs typeface="+mn-cs"/>
                  </a:rPr>
                  <a:t> = 81.56 €</a:t>
                </a:r>
                <a:endParaRPr lang="en-US" dirty="0"/>
              </a:p>
            </p:txBody>
          </p:sp>
        </mc:Choice>
        <mc:Fallback xmlns="">
          <p:sp>
            <p:nvSpPr>
              <p:cNvPr id="19" name="TextBox 18">
                <a:extLst>
                  <a:ext uri="{FF2B5EF4-FFF2-40B4-BE49-F238E27FC236}">
                    <a16:creationId xmlns:a16="http://schemas.microsoft.com/office/drawing/2014/main" id="{E745B9CE-DBB1-FDAB-F281-05FFD928BAEC}"/>
                  </a:ext>
                </a:extLst>
              </p:cNvPr>
              <p:cNvSpPr txBox="1">
                <a:spLocks noRot="1" noChangeAspect="1" noMove="1" noResize="1" noEditPoints="1" noAdjustHandles="1" noChangeArrowheads="1" noChangeShapeType="1" noTextEdit="1"/>
              </p:cNvSpPr>
              <p:nvPr/>
            </p:nvSpPr>
            <p:spPr>
              <a:xfrm>
                <a:off x="3484711" y="4913282"/>
                <a:ext cx="6719104" cy="646331"/>
              </a:xfrm>
              <a:prstGeom prst="rect">
                <a:avLst/>
              </a:prstGeom>
              <a:blipFill>
                <a:blip r:embed="rId6"/>
                <a:stretch>
                  <a:fillRect l="-2813" t="-16981" b="-3301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97B91DF-0EB5-142C-6A79-E0201D14EA94}"/>
              </a:ext>
            </a:extLst>
          </p:cNvPr>
          <p:cNvSpPr txBox="1"/>
          <p:nvPr/>
        </p:nvSpPr>
        <p:spPr>
          <a:xfrm>
            <a:off x="8006080" y="4728616"/>
            <a:ext cx="1889034" cy="369332"/>
          </a:xfrm>
          <a:prstGeom prst="rect">
            <a:avLst/>
          </a:prstGeom>
          <a:solidFill>
            <a:srgbClr val="243782"/>
          </a:solidFill>
        </p:spPr>
        <p:txBody>
          <a:bodyPr wrap="square" rtlCol="0">
            <a:spAutoFit/>
          </a:bodyPr>
          <a:lstStyle/>
          <a:p>
            <a:r>
              <a:rPr lang="en-US" dirty="0">
                <a:solidFill>
                  <a:schemeClr val="bg1"/>
                </a:solidFill>
                <a:sym typeface="Symbol" panose="05050102010706020507" pitchFamily="18" charset="2"/>
              </a:rPr>
              <a:t> = 9€/month</a:t>
            </a:r>
            <a:endParaRPr lang="en-US" dirty="0">
              <a:solidFill>
                <a:schemeClr val="bg1"/>
              </a:solidFill>
            </a:endParaRPr>
          </a:p>
        </p:txBody>
      </p:sp>
      <p:sp>
        <p:nvSpPr>
          <p:cNvPr id="2" name="Ellipse 1">
            <a:extLst>
              <a:ext uri="{FF2B5EF4-FFF2-40B4-BE49-F238E27FC236}">
                <a16:creationId xmlns:a16="http://schemas.microsoft.com/office/drawing/2014/main" id="{012BBC13-1D46-2431-2667-2973483D10A0}"/>
              </a:ext>
            </a:extLst>
          </p:cNvPr>
          <p:cNvSpPr/>
          <p:nvPr/>
        </p:nvSpPr>
        <p:spPr>
          <a:xfrm>
            <a:off x="-208441" y="1237922"/>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92EB6B8-282F-6BA1-B5A9-2B10A3E7BE7A}"/>
              </a:ext>
            </a:extLst>
          </p:cNvPr>
          <p:cNvSpPr/>
          <p:nvPr/>
        </p:nvSpPr>
        <p:spPr>
          <a:xfrm>
            <a:off x="0" y="3734612"/>
            <a:ext cx="3359426" cy="1825001"/>
          </a:xfrm>
          <a:prstGeom prst="rect">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underline that the interest rate is not communicated in case of Operational Leas / LTR / LLD</a:t>
            </a:r>
            <a:endParaRPr lang="fr-FR" dirty="0"/>
          </a:p>
        </p:txBody>
      </p:sp>
    </p:spTree>
    <p:custDataLst>
      <p:tags r:id="rId1"/>
    </p:custDataLst>
    <p:extLst>
      <p:ext uri="{BB962C8B-B14F-4D97-AF65-F5344CB8AC3E}">
        <p14:creationId xmlns:p14="http://schemas.microsoft.com/office/powerpoint/2010/main" val="864509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1247776" y="1279526"/>
            <a:ext cx="164881" cy="40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11" tIns="40807" rIns="81611" bIns="40807">
            <a:spAutoFit/>
          </a:bodyPr>
          <a:lstStyle>
            <a:lvl1pPr>
              <a:spcBef>
                <a:spcPct val="20000"/>
              </a:spcBef>
              <a:buFont typeface="Arial" panose="020B0604020202020204" pitchFamily="34" charset="0"/>
              <a:defRPr sz="2000">
                <a:solidFill>
                  <a:srgbClr val="4C5356"/>
                </a:solidFill>
                <a:latin typeface="Calibri" panose="020F050202020403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rgbClr val="4C5356"/>
                </a:solidFill>
                <a:latin typeface="Calibri" panose="020F0502020204030204" pitchFamily="34" charset="0"/>
                <a:ea typeface="MS PGothic" panose="020B0600070205080204" pitchFamily="34" charset="-128"/>
                <a:cs typeface="Arial" panose="020B0604020202020204" pitchFamily="34" charset="0"/>
              </a:defRPr>
            </a:lvl2pPr>
            <a:lvl3pPr marL="1143000" indent="-228600">
              <a:spcBef>
                <a:spcPct val="20000"/>
              </a:spcBef>
              <a:buClr>
                <a:srgbClr val="7F7F7F"/>
              </a:buClr>
              <a:buFont typeface="Wingdings" panose="05000000000000000000" pitchFamily="2" charset="2"/>
              <a:buChar char="§"/>
              <a:defRPr sz="1600">
                <a:solidFill>
                  <a:srgbClr val="4C5356"/>
                </a:solidFill>
                <a:latin typeface="Calibri" panose="020F0502020204030204" pitchFamily="34" charset="0"/>
                <a:ea typeface="MS PGothic" panose="020B0600070205080204" pitchFamily="34" charset="-128"/>
                <a:cs typeface="Arial" panose="020B0604020202020204" pitchFamily="34" charset="0"/>
              </a:defRPr>
            </a:lvl3pPr>
            <a:lvl4pPr marL="1600200" indent="-228600">
              <a:spcBef>
                <a:spcPct val="20000"/>
              </a:spcBef>
              <a:buClr>
                <a:srgbClr val="9A0054"/>
              </a:buClr>
              <a:buFont typeface="Wingdings" panose="05000000000000000000" pitchFamily="2" charset="2"/>
              <a:buChar char="§"/>
              <a:defRPr sz="1400">
                <a:solidFill>
                  <a:srgbClr val="4C5356"/>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9pPr>
          </a:lstStyle>
          <a:p>
            <a:pPr>
              <a:spcBef>
                <a:spcPct val="50000"/>
              </a:spcBef>
              <a:buFontTx/>
              <a:buNone/>
            </a:pPr>
            <a:endParaRPr lang="en-GB" altLang="fr-FR" sz="2100">
              <a:solidFill>
                <a:schemeClr val="tx1"/>
              </a:solidFill>
              <a:latin typeface="Encode Sans" panose="020B0604020202020204" charset="0"/>
            </a:endParaRPr>
          </a:p>
        </p:txBody>
      </p:sp>
      <p:sp>
        <p:nvSpPr>
          <p:cNvPr id="178179" name="Line 3"/>
          <p:cNvSpPr>
            <a:spLocks noChangeShapeType="1"/>
          </p:cNvSpPr>
          <p:nvPr/>
        </p:nvSpPr>
        <p:spPr bwMode="auto">
          <a:xfrm>
            <a:off x="7115175" y="3092451"/>
            <a:ext cx="76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180" name="Line 4"/>
          <p:cNvSpPr>
            <a:spLocks noChangeShapeType="1"/>
          </p:cNvSpPr>
          <p:nvPr/>
        </p:nvSpPr>
        <p:spPr bwMode="auto">
          <a:xfrm>
            <a:off x="7115175" y="3092450"/>
            <a:ext cx="0" cy="64135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181" name="Line 5"/>
          <p:cNvSpPr>
            <a:spLocks noChangeShapeType="1"/>
          </p:cNvSpPr>
          <p:nvPr/>
        </p:nvSpPr>
        <p:spPr bwMode="auto">
          <a:xfrm>
            <a:off x="7877175" y="3092450"/>
            <a:ext cx="0" cy="64135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182" name="Line 6"/>
          <p:cNvSpPr>
            <a:spLocks noChangeShapeType="1"/>
          </p:cNvSpPr>
          <p:nvPr/>
        </p:nvSpPr>
        <p:spPr bwMode="auto">
          <a:xfrm>
            <a:off x="7115175" y="3733801"/>
            <a:ext cx="0" cy="255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sp>
        <p:nvSpPr>
          <p:cNvPr id="178183" name="Line 7"/>
          <p:cNvSpPr>
            <a:spLocks noChangeShapeType="1"/>
          </p:cNvSpPr>
          <p:nvPr/>
        </p:nvSpPr>
        <p:spPr bwMode="auto">
          <a:xfrm>
            <a:off x="7877175" y="3733801"/>
            <a:ext cx="0" cy="255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7" tIns="40813" rIns="81627" bIns="40813" anchor="ctr"/>
          <a:lstStyle/>
          <a:p>
            <a:endParaRPr lang="fr-BE" sz="1600"/>
          </a:p>
        </p:txBody>
      </p:sp>
      <p:graphicFrame>
        <p:nvGraphicFramePr>
          <p:cNvPr id="580618" name="Group 10"/>
          <p:cNvGraphicFramePr>
            <a:graphicFrameLocks noGrp="1"/>
          </p:cNvGraphicFramePr>
          <p:nvPr>
            <p:extLst>
              <p:ext uri="{D42A27DB-BD31-4B8C-83A1-F6EECF244321}">
                <p14:modId xmlns:p14="http://schemas.microsoft.com/office/powerpoint/2010/main" val="2011539035"/>
              </p:ext>
            </p:extLst>
          </p:nvPr>
        </p:nvGraphicFramePr>
        <p:xfrm>
          <a:off x="870186" y="2328772"/>
          <a:ext cx="10667390" cy="2200456"/>
        </p:xfrm>
        <a:graphic>
          <a:graphicData uri="http://schemas.openxmlformats.org/drawingml/2006/table">
            <a:tbl>
              <a:tblPr>
                <a:tableStyleId>{2D5ABB26-0587-4C30-8999-92F81FD0307C}</a:tableStyleId>
              </a:tblPr>
              <a:tblGrid>
                <a:gridCol w="1373228">
                  <a:extLst>
                    <a:ext uri="{9D8B030D-6E8A-4147-A177-3AD203B41FA5}">
                      <a16:colId xmlns:a16="http://schemas.microsoft.com/office/drawing/2014/main" val="20000"/>
                    </a:ext>
                  </a:extLst>
                </a:gridCol>
                <a:gridCol w="1424055">
                  <a:extLst>
                    <a:ext uri="{9D8B030D-6E8A-4147-A177-3AD203B41FA5}">
                      <a16:colId xmlns:a16="http://schemas.microsoft.com/office/drawing/2014/main" val="20001"/>
                    </a:ext>
                  </a:extLst>
                </a:gridCol>
                <a:gridCol w="1653837">
                  <a:extLst>
                    <a:ext uri="{9D8B030D-6E8A-4147-A177-3AD203B41FA5}">
                      <a16:colId xmlns:a16="http://schemas.microsoft.com/office/drawing/2014/main" val="20002"/>
                    </a:ext>
                  </a:extLst>
                </a:gridCol>
                <a:gridCol w="1518158">
                  <a:extLst>
                    <a:ext uri="{9D8B030D-6E8A-4147-A177-3AD203B41FA5}">
                      <a16:colId xmlns:a16="http://schemas.microsoft.com/office/drawing/2014/main" val="20003"/>
                    </a:ext>
                  </a:extLst>
                </a:gridCol>
                <a:gridCol w="1634191">
                  <a:extLst>
                    <a:ext uri="{9D8B030D-6E8A-4147-A177-3AD203B41FA5}">
                      <a16:colId xmlns:a16="http://schemas.microsoft.com/office/drawing/2014/main" val="20004"/>
                    </a:ext>
                  </a:extLst>
                </a:gridCol>
                <a:gridCol w="1506213">
                  <a:extLst>
                    <a:ext uri="{9D8B030D-6E8A-4147-A177-3AD203B41FA5}">
                      <a16:colId xmlns:a16="http://schemas.microsoft.com/office/drawing/2014/main" val="20005"/>
                    </a:ext>
                  </a:extLst>
                </a:gridCol>
                <a:gridCol w="1557708">
                  <a:extLst>
                    <a:ext uri="{9D8B030D-6E8A-4147-A177-3AD203B41FA5}">
                      <a16:colId xmlns:a16="http://schemas.microsoft.com/office/drawing/2014/main" val="1139741462"/>
                    </a:ext>
                  </a:extLst>
                </a:gridCol>
              </a:tblGrid>
              <a:tr h="456172">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1" u="none" strike="noStrike" cap="none" normalizeH="0" baseline="0" dirty="0">
                          <a:ln>
                            <a:noFill/>
                          </a:ln>
                          <a:solidFill>
                            <a:schemeClr val="bg1"/>
                          </a:solidFill>
                          <a:effectLst/>
                        </a:rPr>
                        <a:t>36 </a:t>
                      </a:r>
                      <a:r>
                        <a:rPr kumimoji="0" lang="fr-BE" sz="1600" b="1" u="none" strike="noStrike" cap="none" normalizeH="0" baseline="0" dirty="0" err="1">
                          <a:ln>
                            <a:noFill/>
                          </a:ln>
                          <a:solidFill>
                            <a:schemeClr val="bg1"/>
                          </a:solidFill>
                          <a:effectLst/>
                        </a:rPr>
                        <a:t>months</a:t>
                      </a:r>
                      <a:endParaRPr kumimoji="0" lang="fr-FR" sz="1600" b="1" i="0" u="none" strike="noStrike" cap="none" normalizeH="0" baseline="0" dirty="0">
                        <a:ln>
                          <a:noFill/>
                        </a:ln>
                        <a:solidFill>
                          <a:schemeClr val="bg1"/>
                        </a:solidFill>
                        <a:effectLst/>
                        <a:latin typeface="+mn-lt"/>
                      </a:endParaRPr>
                    </a:p>
                  </a:txBody>
                  <a:tcPr marL="91459" marR="91459" marT="45721" marB="45721"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1" u="none" strike="noStrike" cap="none" normalizeH="0" baseline="0" dirty="0">
                          <a:ln>
                            <a:noFill/>
                          </a:ln>
                          <a:solidFill>
                            <a:schemeClr val="bg1"/>
                          </a:solidFill>
                          <a:effectLst/>
                        </a:rPr>
                        <a:t>10,000€</a:t>
                      </a:r>
                      <a:endParaRPr kumimoji="0" lang="fr-FR" sz="1800" b="1" i="0" u="none" strike="noStrike" cap="none" normalizeH="0" baseline="0" dirty="0">
                        <a:ln>
                          <a:noFill/>
                        </a:ln>
                        <a:solidFill>
                          <a:schemeClr val="bg1"/>
                        </a:solidFill>
                        <a:effectLst/>
                        <a:latin typeface="+mn-lt"/>
                      </a:endParaRPr>
                    </a:p>
                  </a:txBody>
                  <a:tcPr marL="91459" marR="91459" marT="45721" marB="45721"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1" u="none" strike="noStrike" cap="none" normalizeH="0" baseline="0" dirty="0">
                          <a:ln>
                            <a:noFill/>
                          </a:ln>
                          <a:solidFill>
                            <a:schemeClr val="bg1"/>
                          </a:solidFill>
                          <a:effectLst/>
                        </a:rPr>
                        <a:t>15,000€</a:t>
                      </a:r>
                      <a:endParaRPr kumimoji="0" lang="fr-FR" sz="1800" b="1" i="0" u="none" strike="noStrike" cap="none" normalizeH="0" baseline="0" dirty="0">
                        <a:ln>
                          <a:noFill/>
                        </a:ln>
                        <a:solidFill>
                          <a:schemeClr val="bg1"/>
                        </a:solidFill>
                        <a:effectLst/>
                        <a:latin typeface="+mn-lt"/>
                      </a:endParaRPr>
                    </a:p>
                  </a:txBody>
                  <a:tcPr marL="91459" marR="91459" marT="45721" marB="45721"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1" u="none" strike="noStrike" cap="none" normalizeH="0" baseline="0" dirty="0">
                          <a:ln>
                            <a:noFill/>
                          </a:ln>
                          <a:solidFill>
                            <a:schemeClr val="bg1"/>
                          </a:solidFill>
                          <a:effectLst/>
                        </a:rPr>
                        <a:t>20,000€</a:t>
                      </a:r>
                      <a:endParaRPr kumimoji="0" lang="fr-FR" sz="1800" b="1" i="0" u="none" strike="noStrike" cap="none" normalizeH="0" baseline="0" dirty="0">
                        <a:ln>
                          <a:noFill/>
                        </a:ln>
                        <a:solidFill>
                          <a:schemeClr val="bg1"/>
                        </a:solidFill>
                        <a:effectLst/>
                        <a:latin typeface="+mn-lt"/>
                      </a:endParaRPr>
                    </a:p>
                  </a:txBody>
                  <a:tcPr marL="91459" marR="91459" marT="45721" marB="45721"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1" u="none" strike="noStrike" cap="none" normalizeH="0" baseline="0" dirty="0">
                          <a:ln>
                            <a:noFill/>
                          </a:ln>
                          <a:solidFill>
                            <a:schemeClr val="bg1"/>
                          </a:solidFill>
                          <a:effectLst/>
                        </a:rPr>
                        <a:t>25,000€</a:t>
                      </a:r>
                      <a:endParaRPr kumimoji="0" lang="fr-FR" sz="1800" b="1" i="0" u="none" strike="noStrike" cap="none" normalizeH="0" baseline="0" dirty="0">
                        <a:ln>
                          <a:noFill/>
                        </a:ln>
                        <a:solidFill>
                          <a:schemeClr val="bg1"/>
                        </a:solidFill>
                        <a:effectLst/>
                        <a:latin typeface="+mn-lt"/>
                      </a:endParaRPr>
                    </a:p>
                  </a:txBody>
                  <a:tcPr marL="91459" marR="91459" marT="45721" marB="45721"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1" u="none" strike="noStrike" cap="none" normalizeH="0" baseline="0" dirty="0">
                          <a:ln>
                            <a:noFill/>
                          </a:ln>
                          <a:solidFill>
                            <a:schemeClr val="bg1"/>
                          </a:solidFill>
                          <a:effectLst/>
                        </a:rPr>
                        <a:t>30,000€</a:t>
                      </a:r>
                      <a:endParaRPr kumimoji="0" lang="fr-FR" sz="1800" b="1" i="0" u="none" strike="noStrike" cap="none" normalizeH="0" baseline="0" dirty="0">
                        <a:ln>
                          <a:noFill/>
                        </a:ln>
                        <a:solidFill>
                          <a:schemeClr val="bg1"/>
                        </a:solidFill>
                        <a:effectLst/>
                        <a:latin typeface="+mn-lt"/>
                      </a:endParaRPr>
                    </a:p>
                  </a:txBody>
                  <a:tcPr marL="91459" marR="91459" marT="45721" marB="45721"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1" i="0" u="none" strike="noStrike" cap="none" normalizeH="0" baseline="0" dirty="0">
                          <a:ln>
                            <a:noFill/>
                          </a:ln>
                          <a:solidFill>
                            <a:schemeClr val="bg1"/>
                          </a:solidFill>
                          <a:effectLst/>
                          <a:latin typeface="+mn-lt"/>
                        </a:rPr>
                        <a:t>50,000 €</a:t>
                      </a:r>
                    </a:p>
                  </a:txBody>
                  <a:tcPr marL="91459" marR="91459" marT="45721" marB="45721" horzOverflow="overflow">
                    <a:solidFill>
                      <a:srgbClr val="00386F"/>
                    </a:solidFill>
                  </a:tcPr>
                </a:tc>
                <a:extLst>
                  <a:ext uri="{0D108BD9-81ED-4DB2-BD59-A6C34878D82A}">
                    <a16:rowId xmlns:a16="http://schemas.microsoft.com/office/drawing/2014/main" val="10000"/>
                  </a:ext>
                </a:extLst>
              </a:tr>
              <a:tr h="872142">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-0.5%</a:t>
                      </a:r>
                      <a:endParaRPr kumimoji="0" lang="fr-FR" sz="1800" b="1" i="0" u="none" strike="noStrike" cap="none" normalizeH="0" baseline="0">
                        <a:ln>
                          <a:noFill/>
                        </a:ln>
                        <a:solidFill>
                          <a:schemeClr val="tx1"/>
                        </a:solidFill>
                        <a:effectLst/>
                        <a:latin typeface="+mn-lt"/>
                      </a:endParaRPr>
                    </a:p>
                  </a:txBody>
                  <a:tcPr marL="91459" marR="91459" marT="45721" marB="45721"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3 €/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4.5 €/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6 €/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7.5 €/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9 €/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u="none" strike="noStrike" kern="1200" cap="none" normalizeH="0" baseline="0" dirty="0">
                          <a:ln>
                            <a:noFill/>
                          </a:ln>
                          <a:solidFill>
                            <a:schemeClr val="tx1"/>
                          </a:solidFill>
                          <a:effectLst/>
                          <a:latin typeface="+mn-lt"/>
                          <a:ea typeface="+mn-ea"/>
                          <a:cs typeface="+mn-cs"/>
                        </a:rPr>
                        <a:t>15 €/</a:t>
                      </a:r>
                      <a:r>
                        <a:rPr kumimoji="0" lang="fr-FR" sz="1800" u="none" strike="noStrike" kern="1200" cap="none" normalizeH="0" baseline="0" dirty="0" err="1">
                          <a:ln>
                            <a:noFill/>
                          </a:ln>
                          <a:solidFill>
                            <a:schemeClr val="tx1"/>
                          </a:solidFill>
                          <a:effectLst/>
                          <a:latin typeface="+mn-lt"/>
                          <a:ea typeface="+mn-ea"/>
                          <a:cs typeface="+mn-cs"/>
                        </a:rPr>
                        <a:t>month</a:t>
                      </a:r>
                      <a:endParaRPr kumimoji="0" lang="fr-FR" sz="1800" u="none" strike="noStrike" kern="1200" cap="none" normalizeH="0" baseline="0" dirty="0">
                        <a:ln>
                          <a:noFill/>
                        </a:ln>
                        <a:solidFill>
                          <a:schemeClr val="tx1"/>
                        </a:solidFill>
                        <a:effectLst/>
                        <a:latin typeface="+mn-lt"/>
                        <a:ea typeface="+mn-ea"/>
                        <a:cs typeface="+mn-cs"/>
                      </a:endParaRPr>
                    </a:p>
                  </a:txBody>
                  <a:tcPr marL="91459" marR="91459" marT="45721" marB="45721" anchor="ctr" horzOverflow="overflow">
                    <a:lnB w="12700" cap="flat" cmpd="sng" algn="ctr">
                      <a:solidFill>
                        <a:srgbClr val="00386F"/>
                      </a:solidFill>
                      <a:prstDash val="solid"/>
                      <a:round/>
                      <a:headEnd type="none" w="med" len="med"/>
                      <a:tailEnd type="none" w="med" len="med"/>
                    </a:lnB>
                  </a:tcPr>
                </a:tc>
                <a:extLst>
                  <a:ext uri="{0D108BD9-81ED-4DB2-BD59-A6C34878D82A}">
                    <a16:rowId xmlns:a16="http://schemas.microsoft.com/office/drawing/2014/main" val="10002"/>
                  </a:ext>
                </a:extLst>
              </a:tr>
              <a:tr h="872142">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a:ln>
                            <a:noFill/>
                          </a:ln>
                          <a:effectLst/>
                        </a:rPr>
                        <a:t>-1%</a:t>
                      </a:r>
                      <a:endParaRPr kumimoji="0" lang="fr-FR" sz="1800" b="1" i="0" u="none" strike="noStrike" cap="none" normalizeH="0" baseline="0">
                        <a:ln>
                          <a:noFill/>
                        </a:ln>
                        <a:solidFill>
                          <a:schemeClr val="tx1"/>
                        </a:solidFill>
                        <a:effectLst/>
                        <a:latin typeface="+mn-lt"/>
                      </a:endParaRPr>
                    </a:p>
                  </a:txBody>
                  <a:tcPr marL="91459" marR="91459" marT="45721" marB="45721" anchor="ctr" horzOverflow="overflow">
                    <a:lnT w="12700" cap="flat" cmpd="sng" algn="ctr">
                      <a:solidFill>
                        <a:srgbClr val="00386F"/>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6 €/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T w="12700" cap="flat" cmpd="sng" algn="ctr">
                      <a:solidFill>
                        <a:srgbClr val="00386F"/>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9.1 €/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T w="12700" cap="flat" cmpd="sng" algn="ctr">
                      <a:solidFill>
                        <a:srgbClr val="00386F"/>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12 €/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T w="12700" cap="flat" cmpd="sng" algn="ctr">
                      <a:solidFill>
                        <a:srgbClr val="00386F"/>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15 €/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T w="12700" cap="flat" cmpd="sng" algn="ctr">
                      <a:solidFill>
                        <a:srgbClr val="00386F"/>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effectLst/>
                        </a:rPr>
                        <a:t>18 €/</a:t>
                      </a:r>
                      <a:r>
                        <a:rPr kumimoji="0" lang="fr-BE" sz="1800" u="none" strike="noStrike" cap="none" normalizeH="0" baseline="0" dirty="0" err="1">
                          <a:ln>
                            <a:noFill/>
                          </a:ln>
                          <a:effectLst/>
                        </a:rPr>
                        <a:t>month</a:t>
                      </a:r>
                      <a:endParaRPr kumimoji="0" lang="fr-FR" sz="1800" b="1" i="0" u="none" strike="noStrike" cap="none" normalizeH="0" baseline="0" dirty="0">
                        <a:ln>
                          <a:noFill/>
                        </a:ln>
                        <a:solidFill>
                          <a:schemeClr val="tx1"/>
                        </a:solidFill>
                        <a:effectLst/>
                        <a:latin typeface="+mn-lt"/>
                      </a:endParaRPr>
                    </a:p>
                  </a:txBody>
                  <a:tcPr marL="91459" marR="91459" marT="45721" marB="45721" anchor="ctr" horzOverflow="overflow">
                    <a:lnT w="12700" cap="flat" cmpd="sng" algn="ctr">
                      <a:solidFill>
                        <a:srgbClr val="00386F"/>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u="none" strike="noStrike" kern="1200" cap="none" normalizeH="0" baseline="0" dirty="0">
                          <a:ln>
                            <a:noFill/>
                          </a:ln>
                          <a:solidFill>
                            <a:schemeClr val="tx1"/>
                          </a:solidFill>
                          <a:effectLst/>
                          <a:latin typeface="+mn-lt"/>
                          <a:ea typeface="+mn-ea"/>
                          <a:cs typeface="+mn-cs"/>
                        </a:rPr>
                        <a:t>30 €/</a:t>
                      </a:r>
                      <a:r>
                        <a:rPr kumimoji="0" lang="fr-FR" sz="1800" u="none" strike="noStrike" kern="1200" cap="none" normalizeH="0" baseline="0" dirty="0" err="1">
                          <a:ln>
                            <a:noFill/>
                          </a:ln>
                          <a:solidFill>
                            <a:schemeClr val="tx1"/>
                          </a:solidFill>
                          <a:effectLst/>
                          <a:latin typeface="+mn-lt"/>
                          <a:ea typeface="+mn-ea"/>
                          <a:cs typeface="+mn-cs"/>
                        </a:rPr>
                        <a:t>month</a:t>
                      </a:r>
                      <a:endParaRPr kumimoji="0" lang="fr-FR" sz="1800" u="none" strike="noStrike" kern="1200" cap="none" normalizeH="0" baseline="0" dirty="0">
                        <a:ln>
                          <a:noFill/>
                        </a:ln>
                        <a:solidFill>
                          <a:schemeClr val="tx1"/>
                        </a:solidFill>
                        <a:effectLst/>
                        <a:latin typeface="+mn-lt"/>
                        <a:ea typeface="+mn-ea"/>
                        <a:cs typeface="+mn-cs"/>
                      </a:endParaRPr>
                    </a:p>
                  </a:txBody>
                  <a:tcPr marL="91459" marR="91459" marT="45721" marB="45721" anchor="ctr" horzOverflow="overflow">
                    <a:lnT w="12700" cap="flat" cmpd="sng" algn="ctr">
                      <a:solidFill>
                        <a:srgbClr val="00386F"/>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178222" name="Content Placeholder 2"/>
          <p:cNvSpPr>
            <a:spLocks noGrp="1"/>
          </p:cNvSpPr>
          <p:nvPr>
            <p:ph type="body" idx="1"/>
          </p:nvPr>
        </p:nvSpPr>
        <p:spPr/>
        <p:txBody>
          <a:bodyPr/>
          <a:lstStyle/>
          <a:p>
            <a:r>
              <a:rPr lang="en-US" dirty="0"/>
              <a:t>Key parameters for reducing TCO</a:t>
            </a:r>
            <a:endParaRPr lang="fr-BE" dirty="0"/>
          </a:p>
        </p:txBody>
      </p:sp>
      <p:sp>
        <p:nvSpPr>
          <p:cNvPr id="4" name="Text Placeholder 3">
            <a:extLst>
              <a:ext uri="{FF2B5EF4-FFF2-40B4-BE49-F238E27FC236}">
                <a16:creationId xmlns:a16="http://schemas.microsoft.com/office/drawing/2014/main" id="{63D96925-DB8B-4FF3-B485-4C9C183EC1B8}"/>
              </a:ext>
            </a:extLst>
          </p:cNvPr>
          <p:cNvSpPr>
            <a:spLocks noGrp="1"/>
          </p:cNvSpPr>
          <p:nvPr>
            <p:ph type="body" sz="quarter" idx="19"/>
          </p:nvPr>
        </p:nvSpPr>
        <p:spPr/>
        <p:txBody>
          <a:bodyPr/>
          <a:lstStyle/>
          <a:p>
            <a:pPr algn="ctr"/>
            <a:r>
              <a:rPr lang="fr-BE"/>
              <a:t>04</a:t>
            </a:r>
            <a:endParaRPr lang="en-US"/>
          </a:p>
        </p:txBody>
      </p:sp>
      <p:sp>
        <p:nvSpPr>
          <p:cNvPr id="178221" name="Title 1"/>
          <p:cNvSpPr>
            <a:spLocks noGrp="1"/>
          </p:cNvSpPr>
          <p:nvPr>
            <p:ph type="title"/>
          </p:nvPr>
        </p:nvSpPr>
        <p:spPr/>
        <p:txBody>
          <a:bodyPr/>
          <a:lstStyle/>
          <a:p>
            <a:r>
              <a:rPr lang="en-US" altLang="fr-FR" dirty="0"/>
              <a:t>Monthly budget impact of interest rate</a:t>
            </a:r>
            <a:endParaRPr lang="fr-BE" altLang="fr-FR" dirty="0"/>
          </a:p>
        </p:txBody>
      </p:sp>
      <p:sp>
        <p:nvSpPr>
          <p:cNvPr id="13" name="TextBox 12">
            <a:extLst>
              <a:ext uri="{FF2B5EF4-FFF2-40B4-BE49-F238E27FC236}">
                <a16:creationId xmlns:a16="http://schemas.microsoft.com/office/drawing/2014/main" id="{B890BDCB-ECE9-4527-0124-871DC75329E6}"/>
              </a:ext>
            </a:extLst>
          </p:cNvPr>
          <p:cNvSpPr txBox="1"/>
          <p:nvPr/>
        </p:nvSpPr>
        <p:spPr>
          <a:xfrm>
            <a:off x="870186" y="1361766"/>
            <a:ext cx="6720840" cy="923330"/>
          </a:xfrm>
          <a:prstGeom prst="rect">
            <a:avLst/>
          </a:prstGeom>
          <a:noFill/>
        </p:spPr>
        <p:txBody>
          <a:bodyPr wrap="square">
            <a:spAutoFit/>
          </a:bodyPr>
          <a:lstStyle/>
          <a:p>
            <a:pPr marL="265113" lvl="1" indent="-265113">
              <a:buFont typeface="Arial" panose="020B0604020202020204" pitchFamily="34" charset="0"/>
              <a:buChar char="•"/>
            </a:pPr>
            <a:r>
              <a:rPr lang="en-US" altLang="fr-FR" sz="1800" dirty="0">
                <a:solidFill>
                  <a:schemeClr val="tx1"/>
                </a:solidFill>
              </a:rPr>
              <a:t>Residual value = 45%</a:t>
            </a:r>
          </a:p>
          <a:p>
            <a:pPr marL="265113" lvl="1" indent="-265113">
              <a:buFont typeface="Arial" panose="020B0604020202020204" pitchFamily="34" charset="0"/>
              <a:buChar char="•"/>
            </a:pPr>
            <a:r>
              <a:rPr lang="en-US" altLang="fr-FR" dirty="0"/>
              <a:t>Duration</a:t>
            </a:r>
            <a:r>
              <a:rPr lang="en-US" altLang="fr-FR" sz="1800" dirty="0">
                <a:solidFill>
                  <a:schemeClr val="tx1"/>
                </a:solidFill>
              </a:rPr>
              <a:t>: 36 months</a:t>
            </a:r>
          </a:p>
          <a:p>
            <a:pPr marL="265113" lvl="1" indent="-265113">
              <a:buFont typeface="Arial" panose="020B0604020202020204" pitchFamily="34" charset="0"/>
              <a:buChar char="•"/>
            </a:pPr>
            <a:r>
              <a:rPr lang="en-US" altLang="fr-FR" sz="1800" dirty="0">
                <a:solidFill>
                  <a:schemeClr val="tx1"/>
                </a:solidFill>
              </a:rPr>
              <a:t>Reference annual interest rate = 5%</a:t>
            </a:r>
            <a:endParaRPr lang="fr-BE" altLang="fr-FR" dirty="0"/>
          </a:p>
        </p:txBody>
      </p:sp>
      <p:sp>
        <p:nvSpPr>
          <p:cNvPr id="2" name="TextBox 1">
            <a:extLst>
              <a:ext uri="{FF2B5EF4-FFF2-40B4-BE49-F238E27FC236}">
                <a16:creationId xmlns:a16="http://schemas.microsoft.com/office/drawing/2014/main" id="{5E613262-AB15-EB06-0F7B-17939F65EC8F}"/>
              </a:ext>
            </a:extLst>
          </p:cNvPr>
          <p:cNvSpPr txBox="1"/>
          <p:nvPr/>
        </p:nvSpPr>
        <p:spPr>
          <a:xfrm>
            <a:off x="3196814" y="5184907"/>
            <a:ext cx="5798372" cy="369332"/>
          </a:xfrm>
          <a:prstGeom prst="rect">
            <a:avLst/>
          </a:prstGeom>
          <a:solidFill>
            <a:srgbClr val="243782"/>
          </a:solidFill>
        </p:spPr>
        <p:txBody>
          <a:bodyPr wrap="square" rtlCol="0">
            <a:spAutoFit/>
          </a:bodyPr>
          <a:lstStyle/>
          <a:p>
            <a:pPr algn="ctr"/>
            <a:r>
              <a:rPr lang="fr-BE" dirty="0">
                <a:solidFill>
                  <a:schemeClr val="bg1"/>
                </a:solidFill>
                <a:latin typeface="+mj-lt"/>
              </a:rPr>
              <a:t>A 0.5% rate </a:t>
            </a:r>
            <a:r>
              <a:rPr lang="fr-BE" dirty="0" err="1">
                <a:solidFill>
                  <a:schemeClr val="bg1"/>
                </a:solidFill>
                <a:latin typeface="+mj-lt"/>
              </a:rPr>
              <a:t>difference</a:t>
            </a:r>
            <a:r>
              <a:rPr lang="fr-BE" dirty="0">
                <a:solidFill>
                  <a:schemeClr val="bg1"/>
                </a:solidFill>
                <a:latin typeface="+mj-lt"/>
              </a:rPr>
              <a:t> </a:t>
            </a:r>
            <a:r>
              <a:rPr lang="fr-BE" dirty="0">
                <a:solidFill>
                  <a:schemeClr val="bg1"/>
                </a:solidFill>
                <a:latin typeface="+mj-lt"/>
                <a:sym typeface="Symbol" panose="05050102010706020507" pitchFamily="18" charset="2"/>
              </a:rPr>
              <a:t> 1% discount</a:t>
            </a:r>
            <a:endParaRPr lang="en-US" dirty="0">
              <a:solidFill>
                <a:schemeClr val="bg1"/>
              </a:solidFill>
              <a:latin typeface="+mj-lt"/>
            </a:endParaRPr>
          </a:p>
        </p:txBody>
      </p:sp>
    </p:spTree>
    <p:custDataLst>
      <p:tags r:id="rId1"/>
    </p:custDataLst>
    <p:extLst>
      <p:ext uri="{BB962C8B-B14F-4D97-AF65-F5344CB8AC3E}">
        <p14:creationId xmlns:p14="http://schemas.microsoft.com/office/powerpoint/2010/main" val="1150631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9997DEF-C561-497E-9D98-A85489AC17EA}"/>
              </a:ext>
            </a:extLst>
          </p:cNvPr>
          <p:cNvSpPr>
            <a:spLocks noGrp="1"/>
          </p:cNvSpPr>
          <p:nvPr>
            <p:ph type="body" idx="1"/>
          </p:nvPr>
        </p:nvSpPr>
        <p:spPr/>
        <p:txBody>
          <a:bodyPr/>
          <a:lstStyle/>
          <a:p>
            <a:r>
              <a:rPr lang="en-US" dirty="0"/>
              <a:t>Key parameters for reducing TCO</a:t>
            </a:r>
            <a:endParaRPr lang="fr-BE" dirty="0"/>
          </a:p>
        </p:txBody>
      </p:sp>
      <p:sp>
        <p:nvSpPr>
          <p:cNvPr id="3" name="Text Placeholder 2">
            <a:extLst>
              <a:ext uri="{FF2B5EF4-FFF2-40B4-BE49-F238E27FC236}">
                <a16:creationId xmlns:a16="http://schemas.microsoft.com/office/drawing/2014/main" id="{C3097F1F-23D9-47CE-B1B8-92DF4286BAD6}"/>
              </a:ext>
            </a:extLst>
          </p:cNvPr>
          <p:cNvSpPr>
            <a:spLocks noGrp="1"/>
          </p:cNvSpPr>
          <p:nvPr>
            <p:ph type="body" sz="quarter" idx="19"/>
          </p:nvPr>
        </p:nvSpPr>
        <p:spPr/>
        <p:txBody>
          <a:bodyPr/>
          <a:lstStyle/>
          <a:p>
            <a:pPr algn="ctr"/>
            <a:r>
              <a:rPr lang="fr-BE"/>
              <a:t>04</a:t>
            </a:r>
            <a:endParaRPr lang="en-US"/>
          </a:p>
        </p:txBody>
      </p:sp>
      <p:sp>
        <p:nvSpPr>
          <p:cNvPr id="7" name="Titre 6">
            <a:extLst>
              <a:ext uri="{FF2B5EF4-FFF2-40B4-BE49-F238E27FC236}">
                <a16:creationId xmlns:a16="http://schemas.microsoft.com/office/drawing/2014/main" id="{6D0A7F08-CF33-4CE9-84FB-E40EB59F7ACC}"/>
              </a:ext>
            </a:extLst>
          </p:cNvPr>
          <p:cNvSpPr>
            <a:spLocks noGrp="1"/>
          </p:cNvSpPr>
          <p:nvPr>
            <p:ph type="title"/>
          </p:nvPr>
        </p:nvSpPr>
        <p:spPr/>
        <p:txBody>
          <a:bodyPr/>
          <a:lstStyle/>
          <a:p>
            <a:r>
              <a:rPr lang="en-US" altLang="fr-FR" dirty="0"/>
              <a:t>Monthly budget impact of residual value</a:t>
            </a:r>
            <a:endParaRPr lang="fr-BE" dirty="0"/>
          </a:p>
        </p:txBody>
      </p:sp>
      <p:pic>
        <p:nvPicPr>
          <p:cNvPr id="11" name="Espace réservé pour une image  10">
            <a:extLst>
              <a:ext uri="{FF2B5EF4-FFF2-40B4-BE49-F238E27FC236}">
                <a16:creationId xmlns:a16="http://schemas.microsoft.com/office/drawing/2014/main" id="{E75AB4E8-5F53-4A23-82EA-0EDF617BCF41}"/>
              </a:ext>
            </a:extLst>
          </p:cNvPr>
          <p:cNvPicPr>
            <a:picLocks noGrp="1" noChangeAspect="1"/>
          </p:cNvPicPr>
          <p:nvPr>
            <p:ph type="pic" sz="quarter" idx="4294967295"/>
          </p:nvPr>
        </p:nvPicPr>
        <p:blipFill rotWithShape="1">
          <a:blip r:embed="rId3"/>
          <a:srcRect l="13557" r="13557"/>
          <a:stretch/>
        </p:blipFill>
        <p:spPr>
          <a:xfrm>
            <a:off x="0" y="1493838"/>
            <a:ext cx="5311775" cy="4859337"/>
          </a:xfrm>
        </p:spPr>
      </p:pic>
      <p:sp>
        <p:nvSpPr>
          <p:cNvPr id="19" name="Rectangle 18">
            <a:extLst>
              <a:ext uri="{FF2B5EF4-FFF2-40B4-BE49-F238E27FC236}">
                <a16:creationId xmlns:a16="http://schemas.microsoft.com/office/drawing/2014/main" id="{8ABD09B1-FB25-42FD-8F93-7AEF3DB32540}"/>
              </a:ext>
            </a:extLst>
          </p:cNvPr>
          <p:cNvSpPr/>
          <p:nvPr/>
        </p:nvSpPr>
        <p:spPr>
          <a:xfrm>
            <a:off x="6228784" y="2073506"/>
            <a:ext cx="5384455" cy="4224107"/>
          </a:xfrm>
          <a:prstGeom prst="rect">
            <a:avLst/>
          </a:prstGeom>
          <a:noFill/>
          <a:ln>
            <a:solidFill>
              <a:srgbClr val="002E5F"/>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08000" lvl="1"/>
            <a:endParaRPr lang="fr-BE" altLang="fr-FR" sz="1800" kern="0" dirty="0">
              <a:solidFill>
                <a:schemeClr val="tx1"/>
              </a:solidFill>
              <a:latin typeface="Encode Sans" panose="020B0604020202020204" charset="0"/>
              <a:cs typeface="Lato Bold"/>
            </a:endParaRPr>
          </a:p>
          <a:p>
            <a:pPr marL="265113" lvl="1" indent="-265113">
              <a:buFont typeface="Arial" panose="020B0604020202020204" pitchFamily="34" charset="0"/>
              <a:buChar char="•"/>
            </a:pPr>
            <a:r>
              <a:rPr lang="en-US" altLang="fr-FR" sz="2000" dirty="0">
                <a:solidFill>
                  <a:schemeClr val="tx1"/>
                </a:solidFill>
              </a:rPr>
              <a:t>What is the impact on the monthly rent of a 36-month contract if you increase the residual value by 1% for a vehicle worth €30,000?</a:t>
            </a:r>
            <a:endParaRPr lang="fr-BE" altLang="fr-FR" sz="2000" dirty="0">
              <a:solidFill>
                <a:schemeClr val="tx1"/>
              </a:solidFill>
            </a:endParaRPr>
          </a:p>
        </p:txBody>
      </p:sp>
      <p:sp>
        <p:nvSpPr>
          <p:cNvPr id="13" name="Rectangle : avec coins rognés en diagonale 12">
            <a:extLst>
              <a:ext uri="{FF2B5EF4-FFF2-40B4-BE49-F238E27FC236}">
                <a16:creationId xmlns:a16="http://schemas.microsoft.com/office/drawing/2014/main" id="{6171FD55-536C-4393-85C2-EFAB90C4F3E6}"/>
              </a:ext>
            </a:extLst>
          </p:cNvPr>
          <p:cNvSpPr/>
          <p:nvPr/>
        </p:nvSpPr>
        <p:spPr>
          <a:xfrm>
            <a:off x="6228784" y="1418809"/>
            <a:ext cx="2489703" cy="512116"/>
          </a:xfrm>
          <a:prstGeom prst="snip2Diag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err="1"/>
              <a:t>Individual</a:t>
            </a:r>
            <a:r>
              <a:rPr lang="fr-BE" dirty="0"/>
              <a:t> </a:t>
            </a:r>
            <a:r>
              <a:rPr lang="fr-BE" dirty="0" err="1"/>
              <a:t>work</a:t>
            </a:r>
            <a:endParaRPr lang="fr-BE" dirty="0"/>
          </a:p>
        </p:txBody>
      </p:sp>
    </p:spTree>
    <p:extLst>
      <p:ext uri="{BB962C8B-B14F-4D97-AF65-F5344CB8AC3E}">
        <p14:creationId xmlns:p14="http://schemas.microsoft.com/office/powerpoint/2010/main" val="1416006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dirty="0"/>
              <a:t>Key parameters for reducing TCO</a:t>
            </a:r>
            <a:endParaRPr lang="fr-BE" dirty="0"/>
          </a:p>
        </p:txBody>
      </p:sp>
      <p:sp>
        <p:nvSpPr>
          <p:cNvPr id="7" name="Text Placeholder 6">
            <a:extLst>
              <a:ext uri="{FF2B5EF4-FFF2-40B4-BE49-F238E27FC236}">
                <a16:creationId xmlns:a16="http://schemas.microsoft.com/office/drawing/2014/main" id="{913A3904-7FB2-4694-AC17-60ACDB6922E3}"/>
              </a:ext>
            </a:extLst>
          </p:cNvPr>
          <p:cNvSpPr>
            <a:spLocks noGrp="1"/>
          </p:cNvSpPr>
          <p:nvPr>
            <p:ph type="body" sz="quarter" idx="19"/>
          </p:nvPr>
        </p:nvSpPr>
        <p:spPr/>
        <p:txBody>
          <a:bodyPr/>
          <a:lstStyle/>
          <a:p>
            <a:pPr algn="ctr"/>
            <a:r>
              <a:rPr lang="fr-BE"/>
              <a:t>03</a:t>
            </a:r>
            <a:endParaRPr lang="en-US"/>
          </a:p>
        </p:txBody>
      </p:sp>
      <p:sp>
        <p:nvSpPr>
          <p:cNvPr id="2" name="Espace réservé du numéro de diapositive 1">
            <a:extLst>
              <a:ext uri="{FF2B5EF4-FFF2-40B4-BE49-F238E27FC236}">
                <a16:creationId xmlns:a16="http://schemas.microsoft.com/office/drawing/2014/main" id="{54D00029-03FD-487F-90B5-4776F26A8419}"/>
              </a:ext>
            </a:extLst>
          </p:cNvPr>
          <p:cNvSpPr>
            <a:spLocks noGrp="1"/>
          </p:cNvSpPr>
          <p:nvPr>
            <p:ph type="sldNum" sz="quarter" idx="17"/>
          </p:nvPr>
        </p:nvSpPr>
        <p:spPr>
          <a:xfrm>
            <a:off x="10979874" y="6489701"/>
            <a:ext cx="720000" cy="216000"/>
          </a:xfrm>
          <a:prstGeom prst="rect">
            <a:avLst/>
          </a:prstGeom>
        </p:spPr>
        <p:txBody>
          <a:bodyPr vert="horz" lIns="91440" tIns="45720" rIns="91440" bIns="45720" rtlCol="0" anchor="ctr">
            <a:noAutofit/>
          </a:bodyPr>
          <a:lstStyle>
            <a:defPPr>
              <a:defRPr lang="fr-FR"/>
            </a:defPPr>
            <a:lvl1pPr marL="0" algn="r" defTabSz="914400" rtl="0" eaLnBrk="1" latinLnBrk="0" hangingPunct="1">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A587B-5814-4D9B-9598-FE9CB954CB01}" type="slidenum">
              <a:rPr lang="en-US" smtClean="0"/>
              <a:pPr/>
              <a:t>47</a:t>
            </a:fld>
            <a:endParaRPr lang="en-US"/>
          </a:p>
        </p:txBody>
      </p:sp>
      <p:sp>
        <p:nvSpPr>
          <p:cNvPr id="4" name="Title 3">
            <a:extLst>
              <a:ext uri="{FF2B5EF4-FFF2-40B4-BE49-F238E27FC236}">
                <a16:creationId xmlns:a16="http://schemas.microsoft.com/office/drawing/2014/main" id="{3DC5112F-B8A1-4D7C-B684-F143D635989D}"/>
              </a:ext>
            </a:extLst>
          </p:cNvPr>
          <p:cNvSpPr>
            <a:spLocks noGrp="1"/>
          </p:cNvSpPr>
          <p:nvPr>
            <p:ph type="title"/>
          </p:nvPr>
        </p:nvSpPr>
        <p:spPr/>
        <p:txBody>
          <a:bodyPr/>
          <a:lstStyle/>
          <a:p>
            <a:r>
              <a:rPr lang="en-US" altLang="fr-FR" dirty="0"/>
              <a:t>Monthly budget impact of residual value</a:t>
            </a:r>
            <a:endParaRPr lang="en-US" dirty="0"/>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2338086" y="2361235"/>
            <a:ext cx="5428527" cy="369332"/>
          </a:xfrm>
          <a:prstGeom prst="rect">
            <a:avLst/>
          </a:prstGeom>
          <a:noFill/>
        </p:spPr>
        <p:txBody>
          <a:bodyPr wrap="square" rtlCol="0">
            <a:spAutoFit/>
          </a:bodyPr>
          <a:lstStyle/>
          <a:p>
            <a:r>
              <a:rPr lang="fr-BE" dirty="0"/>
              <a:t>Digital </a:t>
            </a:r>
            <a:r>
              <a:rPr lang="fr-BE" dirty="0" err="1"/>
              <a:t>activity</a:t>
            </a:r>
            <a:endParaRPr lang="fr-BE" dirty="0"/>
          </a:p>
        </p:txBody>
      </p:sp>
    </p:spTree>
    <p:extLst>
      <p:ext uri="{BB962C8B-B14F-4D97-AF65-F5344CB8AC3E}">
        <p14:creationId xmlns:p14="http://schemas.microsoft.com/office/powerpoint/2010/main" val="2522826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Line 3"/>
          <p:cNvSpPr>
            <a:spLocks noChangeShapeType="1"/>
          </p:cNvSpPr>
          <p:nvPr/>
        </p:nvSpPr>
        <p:spPr bwMode="auto">
          <a:xfrm>
            <a:off x="7115175" y="3614963"/>
            <a:ext cx="76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p>
        </p:txBody>
      </p:sp>
      <p:sp>
        <p:nvSpPr>
          <p:cNvPr id="176132" name="Line 4"/>
          <p:cNvSpPr>
            <a:spLocks noChangeShapeType="1"/>
          </p:cNvSpPr>
          <p:nvPr/>
        </p:nvSpPr>
        <p:spPr bwMode="auto">
          <a:xfrm>
            <a:off x="7115175" y="3614963"/>
            <a:ext cx="0" cy="641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p>
        </p:txBody>
      </p:sp>
      <p:sp>
        <p:nvSpPr>
          <p:cNvPr id="176133" name="Line 5"/>
          <p:cNvSpPr>
            <a:spLocks noChangeShapeType="1"/>
          </p:cNvSpPr>
          <p:nvPr/>
        </p:nvSpPr>
        <p:spPr bwMode="auto">
          <a:xfrm>
            <a:off x="7877175" y="3614963"/>
            <a:ext cx="0" cy="641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p>
        </p:txBody>
      </p:sp>
      <p:sp>
        <p:nvSpPr>
          <p:cNvPr id="176134" name="Line 6"/>
          <p:cNvSpPr>
            <a:spLocks noChangeShapeType="1"/>
          </p:cNvSpPr>
          <p:nvPr/>
        </p:nvSpPr>
        <p:spPr bwMode="auto">
          <a:xfrm>
            <a:off x="7115175" y="4256313"/>
            <a:ext cx="0" cy="255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p>
        </p:txBody>
      </p:sp>
      <p:sp>
        <p:nvSpPr>
          <p:cNvPr id="176135" name="Line 7"/>
          <p:cNvSpPr>
            <a:spLocks noChangeShapeType="1"/>
          </p:cNvSpPr>
          <p:nvPr/>
        </p:nvSpPr>
        <p:spPr bwMode="auto">
          <a:xfrm>
            <a:off x="7877175" y="4256313"/>
            <a:ext cx="0" cy="255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1626" tIns="40813" rIns="81626" bIns="40813" anchor="ctr"/>
          <a:lstStyle/>
          <a:p>
            <a:endParaRPr lang="fr-BE"/>
          </a:p>
        </p:txBody>
      </p:sp>
      <p:sp>
        <p:nvSpPr>
          <p:cNvPr id="176167" name="Content Placeholder 2"/>
          <p:cNvSpPr>
            <a:spLocks noGrp="1"/>
          </p:cNvSpPr>
          <p:nvPr>
            <p:ph type="body" idx="1"/>
          </p:nvPr>
        </p:nvSpPr>
        <p:spPr/>
        <p:txBody>
          <a:bodyPr/>
          <a:lstStyle/>
          <a:p>
            <a:r>
              <a:rPr lang="en-US" dirty="0"/>
              <a:t>Key parameters for reducing TCO</a:t>
            </a:r>
            <a:endParaRPr lang="fr-BE" dirty="0"/>
          </a:p>
        </p:txBody>
      </p:sp>
      <p:sp>
        <p:nvSpPr>
          <p:cNvPr id="3" name="Text Placeholder 2">
            <a:extLst>
              <a:ext uri="{FF2B5EF4-FFF2-40B4-BE49-F238E27FC236}">
                <a16:creationId xmlns:a16="http://schemas.microsoft.com/office/drawing/2014/main" id="{AC646109-0022-4393-BFDB-B58FB662DC9F}"/>
              </a:ext>
            </a:extLst>
          </p:cNvPr>
          <p:cNvSpPr>
            <a:spLocks noGrp="1"/>
          </p:cNvSpPr>
          <p:nvPr>
            <p:ph type="body" sz="quarter" idx="19"/>
          </p:nvPr>
        </p:nvSpPr>
        <p:spPr/>
        <p:txBody>
          <a:bodyPr/>
          <a:lstStyle/>
          <a:p>
            <a:pPr algn="ctr"/>
            <a:r>
              <a:rPr lang="fr-BE"/>
              <a:t>04</a:t>
            </a:r>
            <a:endParaRPr lang="en-US"/>
          </a:p>
        </p:txBody>
      </p:sp>
      <p:sp>
        <p:nvSpPr>
          <p:cNvPr id="176166" name="Title 1"/>
          <p:cNvSpPr>
            <a:spLocks noGrp="1"/>
          </p:cNvSpPr>
          <p:nvPr>
            <p:ph type="title"/>
          </p:nvPr>
        </p:nvSpPr>
        <p:spPr/>
        <p:txBody>
          <a:bodyPr/>
          <a:lstStyle/>
          <a:p>
            <a:r>
              <a:rPr lang="en-US" altLang="fr-FR" dirty="0"/>
              <a:t>Monthly budget impact of residual value</a:t>
            </a:r>
            <a:endParaRPr lang="fr-BE" altLang="fr-FR" dirty="0"/>
          </a:p>
        </p:txBody>
      </p:sp>
      <p:graphicFrame>
        <p:nvGraphicFramePr>
          <p:cNvPr id="12" name="Group 10">
            <a:extLst>
              <a:ext uri="{FF2B5EF4-FFF2-40B4-BE49-F238E27FC236}">
                <a16:creationId xmlns:a16="http://schemas.microsoft.com/office/drawing/2014/main" id="{DE7728C5-7C00-442B-912A-2B67EAA0C0C8}"/>
              </a:ext>
            </a:extLst>
          </p:cNvPr>
          <p:cNvGraphicFramePr>
            <a:graphicFrameLocks noGrp="1"/>
          </p:cNvGraphicFramePr>
          <p:nvPr>
            <p:extLst>
              <p:ext uri="{D42A27DB-BD31-4B8C-83A1-F6EECF244321}">
                <p14:modId xmlns:p14="http://schemas.microsoft.com/office/powerpoint/2010/main" val="399572523"/>
              </p:ext>
            </p:extLst>
          </p:nvPr>
        </p:nvGraphicFramePr>
        <p:xfrm>
          <a:off x="905749" y="3313497"/>
          <a:ext cx="10080702" cy="2141220"/>
        </p:xfrm>
        <a:graphic>
          <a:graphicData uri="http://schemas.openxmlformats.org/drawingml/2006/table">
            <a:tbl>
              <a:tblPr>
                <a:tableStyleId>{9D7B26C5-4107-4FEC-AEDC-1716B250A1EF}</a:tableStyleId>
              </a:tblPr>
              <a:tblGrid>
                <a:gridCol w="1096767">
                  <a:extLst>
                    <a:ext uri="{9D8B030D-6E8A-4147-A177-3AD203B41FA5}">
                      <a16:colId xmlns:a16="http://schemas.microsoft.com/office/drawing/2014/main" val="20000"/>
                    </a:ext>
                  </a:extLst>
                </a:gridCol>
                <a:gridCol w="1574606">
                  <a:extLst>
                    <a:ext uri="{9D8B030D-6E8A-4147-A177-3AD203B41FA5}">
                      <a16:colId xmlns:a16="http://schemas.microsoft.com/office/drawing/2014/main" val="20001"/>
                    </a:ext>
                  </a:extLst>
                </a:gridCol>
                <a:gridCol w="1479176">
                  <a:extLst>
                    <a:ext uri="{9D8B030D-6E8A-4147-A177-3AD203B41FA5}">
                      <a16:colId xmlns:a16="http://schemas.microsoft.com/office/drawing/2014/main" val="20002"/>
                    </a:ext>
                  </a:extLst>
                </a:gridCol>
                <a:gridCol w="1532965">
                  <a:extLst>
                    <a:ext uri="{9D8B030D-6E8A-4147-A177-3AD203B41FA5}">
                      <a16:colId xmlns:a16="http://schemas.microsoft.com/office/drawing/2014/main" val="20003"/>
                    </a:ext>
                  </a:extLst>
                </a:gridCol>
                <a:gridCol w="1519518">
                  <a:extLst>
                    <a:ext uri="{9D8B030D-6E8A-4147-A177-3AD203B41FA5}">
                      <a16:colId xmlns:a16="http://schemas.microsoft.com/office/drawing/2014/main" val="20004"/>
                    </a:ext>
                  </a:extLst>
                </a:gridCol>
                <a:gridCol w="1438835">
                  <a:extLst>
                    <a:ext uri="{9D8B030D-6E8A-4147-A177-3AD203B41FA5}">
                      <a16:colId xmlns:a16="http://schemas.microsoft.com/office/drawing/2014/main" val="20005"/>
                    </a:ext>
                  </a:extLst>
                </a:gridCol>
                <a:gridCol w="1438835">
                  <a:extLst>
                    <a:ext uri="{9D8B030D-6E8A-4147-A177-3AD203B41FA5}">
                      <a16:colId xmlns:a16="http://schemas.microsoft.com/office/drawing/2014/main" val="3757252498"/>
                    </a:ext>
                  </a:extLst>
                </a:gridCol>
              </a:tblGrid>
              <a:tr h="347663">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36 </a:t>
                      </a:r>
                      <a:r>
                        <a:rPr kumimoji="0" lang="fr-BE" sz="1800" u="none" strike="noStrike" cap="none" normalizeH="0" baseline="0" dirty="0" err="1">
                          <a:ln>
                            <a:noFill/>
                          </a:ln>
                          <a:solidFill>
                            <a:schemeClr val="bg1"/>
                          </a:solidFill>
                          <a:effectLst/>
                        </a:rPr>
                        <a:t>months</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10,000€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15,000€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20,000€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25,000€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u="none" strike="noStrike" cap="none" normalizeH="0" baseline="0" dirty="0">
                          <a:ln>
                            <a:noFill/>
                          </a:ln>
                          <a:solidFill>
                            <a:schemeClr val="bg1"/>
                          </a:solidFill>
                          <a:effectLst/>
                        </a:rPr>
                        <a:t>30,000€</a:t>
                      </a:r>
                      <a:endParaRPr kumimoji="0" lang="fr-FR" sz="1800" b="1" i="0" u="none" strike="noStrike" cap="none" normalizeH="0" baseline="0" dirty="0">
                        <a:ln>
                          <a:noFill/>
                        </a:ln>
                        <a:solidFill>
                          <a:schemeClr val="bg1"/>
                        </a:solidFill>
                        <a:effectLst/>
                        <a:latin typeface="+mn-lt"/>
                      </a:endParaRPr>
                    </a:p>
                  </a:txBody>
                  <a:tcPr marL="68594" marR="68594" marT="34290" marB="34290" horzOverflow="overflow">
                    <a:solidFill>
                      <a:srgbClr val="00386F"/>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bg1"/>
                          </a:solidFill>
                          <a:effectLst/>
                          <a:latin typeface="+mn-lt"/>
                        </a:rPr>
                        <a:t>50,000 €</a:t>
                      </a:r>
                    </a:p>
                  </a:txBody>
                  <a:tcPr marL="68594" marR="68594" marT="34290" marB="34290" horzOverflow="overflow">
                    <a:solidFill>
                      <a:srgbClr val="00386F"/>
                    </a:solidFill>
                  </a:tcPr>
                </a:tc>
                <a:extLst>
                  <a:ext uri="{0D108BD9-81ED-4DB2-BD59-A6C34878D82A}">
                    <a16:rowId xmlns:a16="http://schemas.microsoft.com/office/drawing/2014/main" val="10000"/>
                  </a:ext>
                </a:extLst>
              </a:tr>
              <a:tr h="762000">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0" i="0" u="none" strike="noStrike" cap="none" normalizeH="0" baseline="0">
                          <a:ln>
                            <a:noFill/>
                          </a:ln>
                          <a:solidFill>
                            <a:schemeClr val="tx1"/>
                          </a:solidFill>
                          <a:effectLst/>
                          <a:latin typeface="+mn-lt"/>
                        </a:rPr>
                        <a:t>+1%</a:t>
                      </a:r>
                      <a:endParaRPr kumimoji="0" lang="fr-FR" sz="1800" b="0" i="0" u="none" strike="noStrike" cap="none" normalizeH="0" baseline="0">
                        <a:ln>
                          <a:noFill/>
                        </a:ln>
                        <a:solidFill>
                          <a:schemeClr val="tx1"/>
                        </a:solidFill>
                        <a:effectLst/>
                        <a:latin typeface="+mn-lt"/>
                      </a:endParaRPr>
                    </a:p>
                  </a:txBody>
                  <a:tcPr marL="91458" marR="91458"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2.59 € /m.</a:t>
                      </a:r>
                    </a:p>
                  </a:txBody>
                  <a:tcPr marL="91458" marR="91458"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3.88 € /m.</a:t>
                      </a:r>
                    </a:p>
                  </a:txBody>
                  <a:tcPr marL="91458" marR="91458"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5.17 € /m.</a:t>
                      </a:r>
                    </a:p>
                  </a:txBody>
                  <a:tcPr marL="91458" marR="91458"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6.46 € /m.</a:t>
                      </a:r>
                    </a:p>
                  </a:txBody>
                  <a:tcPr marL="91458" marR="91458"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0" i="0" u="none" strike="noStrike" cap="none" normalizeH="0" baseline="0" dirty="0">
                          <a:ln>
                            <a:noFill/>
                          </a:ln>
                          <a:solidFill>
                            <a:schemeClr val="tx1"/>
                          </a:solidFill>
                          <a:effectLst/>
                          <a:latin typeface="+mn-lt"/>
                        </a:rPr>
                        <a:t>7.7 € /m.</a:t>
                      </a:r>
                      <a:endParaRPr kumimoji="0" lang="fr-FR" sz="1800" b="0" i="0" u="none" strike="noStrike" cap="none" normalizeH="0" baseline="0" dirty="0">
                        <a:ln>
                          <a:noFill/>
                        </a:ln>
                        <a:solidFill>
                          <a:schemeClr val="tx1"/>
                        </a:solidFill>
                        <a:effectLst/>
                        <a:latin typeface="+mn-lt"/>
                      </a:endParaRPr>
                    </a:p>
                  </a:txBody>
                  <a:tcPr marL="91458" marR="91458" anchor="ctr" horzOverflow="overflow">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12.93 € /m.</a:t>
                      </a:r>
                    </a:p>
                  </a:txBody>
                  <a:tcPr marL="91458" marR="91458" anchor="ctr" horzOverflow="overflow">
                    <a:lnB w="12700" cap="flat" cmpd="sng" algn="ctr">
                      <a:solidFill>
                        <a:srgbClr val="00386F"/>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800" b="0" i="0" u="none" strike="noStrike" cap="none" normalizeH="0" baseline="0">
                          <a:ln>
                            <a:noFill/>
                          </a:ln>
                          <a:solidFill>
                            <a:schemeClr val="tx1"/>
                          </a:solidFill>
                          <a:effectLst/>
                          <a:latin typeface="+mn-lt"/>
                        </a:rPr>
                        <a:t>+3%</a:t>
                      </a:r>
                      <a:endParaRPr kumimoji="0" lang="fr-FR" sz="1800" b="0" i="0" u="none" strike="noStrike" cap="none" normalizeH="0" baseline="0">
                        <a:ln>
                          <a:noFill/>
                        </a:ln>
                        <a:solidFill>
                          <a:schemeClr val="tx1"/>
                        </a:solidFill>
                        <a:effectLst/>
                        <a:latin typeface="+mn-lt"/>
                      </a:endParaRPr>
                    </a:p>
                  </a:txBody>
                  <a:tcPr marL="91458" marR="91458"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7.75 € /m.</a:t>
                      </a:r>
                    </a:p>
                  </a:txBody>
                  <a:tcPr marL="91458" marR="91458"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11.63 € /m.</a:t>
                      </a:r>
                    </a:p>
                  </a:txBody>
                  <a:tcPr marL="91458" marR="91458"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15.51 € /m.</a:t>
                      </a:r>
                    </a:p>
                  </a:txBody>
                  <a:tcPr marL="91458" marR="91458"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19.39 € /m.</a:t>
                      </a:r>
                    </a:p>
                  </a:txBody>
                  <a:tcPr marL="91458" marR="91458"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23.10 € /m.</a:t>
                      </a:r>
                    </a:p>
                  </a:txBody>
                  <a:tcPr marL="91458" marR="91458"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FR" sz="1800" b="0" i="0" u="none" strike="noStrike" cap="none" normalizeH="0" baseline="0" dirty="0">
                          <a:ln>
                            <a:noFill/>
                          </a:ln>
                          <a:solidFill>
                            <a:schemeClr val="tx1"/>
                          </a:solidFill>
                          <a:effectLst/>
                          <a:latin typeface="+mn-lt"/>
                        </a:rPr>
                        <a:t>38.77 € /m.</a:t>
                      </a:r>
                    </a:p>
                  </a:txBody>
                  <a:tcPr marL="91458" marR="91458" anchor="ctr" horzOverflow="overflow">
                    <a:lnT w="12700" cap="flat" cmpd="sng" algn="ctr">
                      <a:solidFill>
                        <a:srgbClr val="00386F"/>
                      </a:solidFill>
                      <a:prstDash val="solid"/>
                      <a:round/>
                      <a:headEnd type="none" w="med" len="med"/>
                      <a:tailEnd type="none" w="med" len="med"/>
                    </a:lnT>
                    <a:lnB w="12700" cap="flat" cmpd="sng" algn="ctr">
                      <a:solidFill>
                        <a:srgbClr val="00386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TextBox 13">
            <a:extLst>
              <a:ext uri="{FF2B5EF4-FFF2-40B4-BE49-F238E27FC236}">
                <a16:creationId xmlns:a16="http://schemas.microsoft.com/office/drawing/2014/main" id="{24787D54-37C2-F88B-F627-4DBAC3CA790C}"/>
              </a:ext>
            </a:extLst>
          </p:cNvPr>
          <p:cNvSpPr txBox="1"/>
          <p:nvPr/>
        </p:nvSpPr>
        <p:spPr>
          <a:xfrm>
            <a:off x="3022003" y="5707420"/>
            <a:ext cx="5798372" cy="369332"/>
          </a:xfrm>
          <a:prstGeom prst="rect">
            <a:avLst/>
          </a:prstGeom>
          <a:solidFill>
            <a:srgbClr val="243782"/>
          </a:solidFill>
        </p:spPr>
        <p:txBody>
          <a:bodyPr wrap="square" rtlCol="0">
            <a:spAutoFit/>
          </a:bodyPr>
          <a:lstStyle/>
          <a:p>
            <a:pPr algn="ctr"/>
            <a:r>
              <a:rPr lang="fr-BE" dirty="0">
                <a:solidFill>
                  <a:schemeClr val="bg1"/>
                </a:solidFill>
                <a:latin typeface="+mj-lt"/>
              </a:rPr>
              <a:t>A 1% </a:t>
            </a:r>
            <a:r>
              <a:rPr lang="fr-BE" dirty="0" err="1">
                <a:solidFill>
                  <a:schemeClr val="bg1"/>
                </a:solidFill>
                <a:latin typeface="+mj-lt"/>
              </a:rPr>
              <a:t>difference</a:t>
            </a:r>
            <a:r>
              <a:rPr lang="fr-BE" dirty="0">
                <a:solidFill>
                  <a:schemeClr val="bg1"/>
                </a:solidFill>
                <a:latin typeface="+mj-lt"/>
              </a:rPr>
              <a:t> in VR </a:t>
            </a:r>
            <a:r>
              <a:rPr lang="fr-BE" dirty="0">
                <a:solidFill>
                  <a:schemeClr val="bg1"/>
                </a:solidFill>
                <a:latin typeface="+mj-lt"/>
                <a:sym typeface="Symbol" panose="05050102010706020507" pitchFamily="18" charset="2"/>
              </a:rPr>
              <a:t> 1% discount</a:t>
            </a:r>
            <a:endParaRPr lang="en-US" dirty="0">
              <a:solidFill>
                <a:schemeClr val="bg1"/>
              </a:solidFill>
              <a:latin typeface="+mj-lt"/>
            </a:endParaRPr>
          </a:p>
        </p:txBody>
      </p:sp>
      <p:sp>
        <p:nvSpPr>
          <p:cNvPr id="17" name="ZoneTexte 15">
            <a:extLst>
              <a:ext uri="{FF2B5EF4-FFF2-40B4-BE49-F238E27FC236}">
                <a16:creationId xmlns:a16="http://schemas.microsoft.com/office/drawing/2014/main" id="{321F54F2-8188-1012-D6DA-43653D19B029}"/>
              </a:ext>
            </a:extLst>
          </p:cNvPr>
          <p:cNvSpPr txBox="1"/>
          <p:nvPr/>
        </p:nvSpPr>
        <p:spPr>
          <a:xfrm>
            <a:off x="5314465" y="1333260"/>
            <a:ext cx="4200765" cy="1600438"/>
          </a:xfrm>
          <a:prstGeom prst="rect">
            <a:avLst/>
          </a:prstGeom>
          <a:solidFill>
            <a:srgbClr val="243782"/>
          </a:solidFill>
        </p:spPr>
        <p:txBody>
          <a:bodyPr wrap="square" rtlCol="0" anchor="ctr">
            <a:spAutoFit/>
          </a:bodyPr>
          <a:lstStyle/>
          <a:p>
            <a:pPr marL="108000" lvl="1"/>
            <a:endParaRPr lang="fr-BE" altLang="fr-FR" sz="1400" kern="0" dirty="0">
              <a:solidFill>
                <a:schemeClr val="bg1"/>
              </a:solidFill>
              <a:latin typeface="+mn-lt"/>
              <a:cs typeface="Lato Bold"/>
            </a:endParaRPr>
          </a:p>
          <a:p>
            <a:r>
              <a:rPr lang="en-US" altLang="fr-FR" sz="1400" dirty="0">
                <a:solidFill>
                  <a:schemeClr val="bg1"/>
                </a:solidFill>
                <a:latin typeface="+mn-lt"/>
              </a:rPr>
              <a:t>1% of 30,000€ = 300€</a:t>
            </a:r>
          </a:p>
          <a:p>
            <a:r>
              <a:rPr lang="en-US" altLang="fr-FR" sz="1400" dirty="0">
                <a:solidFill>
                  <a:schemeClr val="bg1"/>
                </a:solidFill>
                <a:latin typeface="+mn-lt"/>
              </a:rPr>
              <a:t>300 / 36 = 8.33€ /month + interest effect</a:t>
            </a:r>
          </a:p>
          <a:p>
            <a:r>
              <a:rPr lang="en-US" altLang="fr-FR" sz="1400" dirty="0">
                <a:solidFill>
                  <a:schemeClr val="bg1"/>
                </a:solidFill>
                <a:latin typeface="+mn-lt"/>
              </a:rPr>
              <a:t>= 8.33 x 0.9 = 7.7€ /month</a:t>
            </a:r>
          </a:p>
          <a:p>
            <a:endParaRPr lang="en-US" altLang="fr-FR" sz="1400" dirty="0">
              <a:solidFill>
                <a:schemeClr val="bg1"/>
              </a:solidFill>
              <a:latin typeface="+mn-lt"/>
            </a:endParaRPr>
          </a:p>
          <a:p>
            <a:r>
              <a:rPr lang="en-US" altLang="fr-FR" sz="1400" dirty="0">
                <a:solidFill>
                  <a:schemeClr val="bg1"/>
                </a:solidFill>
                <a:latin typeface="+mn-lt"/>
              </a:rPr>
              <a:t>Conclusion: 1% discount generates approximately 9€/month</a:t>
            </a:r>
            <a:endParaRPr lang="fr-BE" altLang="fr-FR" sz="1400" kern="0" dirty="0">
              <a:solidFill>
                <a:schemeClr val="bg1"/>
              </a:solidFill>
              <a:latin typeface="+mn-lt"/>
              <a:cs typeface="Lato Bold"/>
            </a:endParaRPr>
          </a:p>
        </p:txBody>
      </p:sp>
      <p:sp>
        <p:nvSpPr>
          <p:cNvPr id="18" name="ZoneTexte 15">
            <a:extLst>
              <a:ext uri="{FF2B5EF4-FFF2-40B4-BE49-F238E27FC236}">
                <a16:creationId xmlns:a16="http://schemas.microsoft.com/office/drawing/2014/main" id="{2EDFC358-1BEA-F6F6-49C9-8B65D1EE2CFC}"/>
              </a:ext>
            </a:extLst>
          </p:cNvPr>
          <p:cNvSpPr txBox="1"/>
          <p:nvPr/>
        </p:nvSpPr>
        <p:spPr>
          <a:xfrm>
            <a:off x="920739" y="1333260"/>
            <a:ext cx="4200765" cy="1600438"/>
          </a:xfrm>
          <a:prstGeom prst="rect">
            <a:avLst/>
          </a:prstGeom>
          <a:solidFill>
            <a:srgbClr val="243782"/>
          </a:solidFill>
        </p:spPr>
        <p:txBody>
          <a:bodyPr wrap="square" rtlCol="0" anchor="ctr">
            <a:spAutoFit/>
          </a:bodyPr>
          <a:lstStyle/>
          <a:p>
            <a:pPr marL="108000" lvl="1"/>
            <a:endParaRPr lang="fr-BE" altLang="fr-FR" sz="1400" kern="0" dirty="0">
              <a:solidFill>
                <a:schemeClr val="bg1"/>
              </a:solidFill>
              <a:latin typeface="+mn-lt"/>
              <a:cs typeface="Lato Bold"/>
            </a:endParaRPr>
          </a:p>
          <a:p>
            <a:r>
              <a:rPr lang="en-US" altLang="fr-FR" sz="1400" dirty="0">
                <a:solidFill>
                  <a:schemeClr val="bg1"/>
                </a:solidFill>
                <a:latin typeface="+mn-lt"/>
              </a:rPr>
              <a:t>What is the monthly impact of an additional 1% residual value on a 30,000 € vehicle (contract period = 36 months)?</a:t>
            </a:r>
          </a:p>
          <a:p>
            <a:endParaRPr lang="en-US" altLang="fr-FR" sz="1400" dirty="0">
              <a:solidFill>
                <a:schemeClr val="bg1"/>
              </a:solidFill>
              <a:latin typeface="+mn-lt"/>
            </a:endParaRPr>
          </a:p>
          <a:p>
            <a:r>
              <a:rPr lang="en-US" altLang="fr-FR" sz="1400" dirty="0">
                <a:solidFill>
                  <a:schemeClr val="bg1"/>
                </a:solidFill>
                <a:latin typeface="+mn-lt"/>
              </a:rPr>
              <a:t>Reference residual value = 45%</a:t>
            </a:r>
            <a:endParaRPr lang="fr-FR" altLang="fr-FR" sz="1400" dirty="0">
              <a:solidFill>
                <a:schemeClr val="bg1"/>
              </a:solidFill>
              <a:latin typeface="+mn-lt"/>
            </a:endParaRPr>
          </a:p>
          <a:p>
            <a:endParaRPr lang="fr-FR" altLang="fr-FR" sz="1400" dirty="0">
              <a:solidFill>
                <a:schemeClr val="bg1"/>
              </a:solidFill>
              <a:latin typeface="+mn-lt"/>
            </a:endParaRPr>
          </a:p>
        </p:txBody>
      </p:sp>
    </p:spTree>
    <p:custDataLst>
      <p:tags r:id="rId1"/>
    </p:custDataLst>
    <p:extLst>
      <p:ext uri="{BB962C8B-B14F-4D97-AF65-F5344CB8AC3E}">
        <p14:creationId xmlns:p14="http://schemas.microsoft.com/office/powerpoint/2010/main" val="2674303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5D490EF-F591-4C5C-B4E4-23A29C1095F8}"/>
              </a:ext>
            </a:extLst>
          </p:cNvPr>
          <p:cNvSpPr>
            <a:spLocks noGrp="1"/>
          </p:cNvSpPr>
          <p:nvPr>
            <p:ph type="body" idx="1"/>
          </p:nvPr>
        </p:nvSpPr>
        <p:spPr/>
        <p:txBody>
          <a:bodyPr/>
          <a:lstStyle/>
          <a:p>
            <a:r>
              <a:rPr lang="en-US" dirty="0"/>
              <a:t>Key parameters for reducing TCO</a:t>
            </a:r>
            <a:endParaRPr lang="fr-BE" dirty="0"/>
          </a:p>
        </p:txBody>
      </p:sp>
      <p:sp>
        <p:nvSpPr>
          <p:cNvPr id="6" name="Text Placeholder 5">
            <a:extLst>
              <a:ext uri="{FF2B5EF4-FFF2-40B4-BE49-F238E27FC236}">
                <a16:creationId xmlns:a16="http://schemas.microsoft.com/office/drawing/2014/main" id="{9FB282CE-86A4-4197-83D7-01C7D11DFBDD}"/>
              </a:ext>
            </a:extLst>
          </p:cNvPr>
          <p:cNvSpPr>
            <a:spLocks noGrp="1"/>
          </p:cNvSpPr>
          <p:nvPr>
            <p:ph type="body" sz="quarter" idx="19"/>
          </p:nvPr>
        </p:nvSpPr>
        <p:spPr/>
        <p:txBody>
          <a:bodyPr/>
          <a:lstStyle/>
          <a:p>
            <a:pPr algn="ctr"/>
            <a:r>
              <a:rPr lang="fr-BE"/>
              <a:t>04</a:t>
            </a:r>
            <a:endParaRPr lang="en-US"/>
          </a:p>
        </p:txBody>
      </p:sp>
      <p:sp>
        <p:nvSpPr>
          <p:cNvPr id="135" name="Title 2">
            <a:extLst>
              <a:ext uri="{FF2B5EF4-FFF2-40B4-BE49-F238E27FC236}">
                <a16:creationId xmlns:a16="http://schemas.microsoft.com/office/drawing/2014/main" id="{71DE1F4C-C42A-40C3-A54F-EAD7C5079030}"/>
              </a:ext>
            </a:extLst>
          </p:cNvPr>
          <p:cNvSpPr>
            <a:spLocks noGrp="1"/>
          </p:cNvSpPr>
          <p:nvPr>
            <p:ph type="title"/>
          </p:nvPr>
        </p:nvSpPr>
        <p:spPr/>
        <p:txBody>
          <a:bodyPr/>
          <a:lstStyle/>
          <a:p>
            <a:r>
              <a:rPr lang="fr-BE" dirty="0" err="1"/>
              <a:t>Consumption</a:t>
            </a:r>
            <a:r>
              <a:rPr lang="fr-BE" dirty="0"/>
              <a:t> </a:t>
            </a:r>
            <a:r>
              <a:rPr lang="fr-BE" dirty="0" err="1"/>
              <a:t>under</a:t>
            </a:r>
            <a:r>
              <a:rPr lang="fr-BE" dirty="0"/>
              <a:t> the microscope</a:t>
            </a:r>
            <a:endParaRPr lang="en-US" dirty="0"/>
          </a:p>
        </p:txBody>
      </p:sp>
      <p:pic>
        <p:nvPicPr>
          <p:cNvPr id="7" name="Picture 6">
            <a:extLst>
              <a:ext uri="{FF2B5EF4-FFF2-40B4-BE49-F238E27FC236}">
                <a16:creationId xmlns:a16="http://schemas.microsoft.com/office/drawing/2014/main" id="{0A23B6F1-AC6F-1DBD-69D2-1C0CFE3128B2}"/>
              </a:ext>
            </a:extLst>
          </p:cNvPr>
          <p:cNvPicPr>
            <a:picLocks noChangeAspect="1"/>
          </p:cNvPicPr>
          <p:nvPr/>
        </p:nvPicPr>
        <p:blipFill>
          <a:blip r:embed="rId3"/>
          <a:stretch>
            <a:fillRect/>
          </a:stretch>
        </p:blipFill>
        <p:spPr>
          <a:xfrm>
            <a:off x="3635186" y="1376978"/>
            <a:ext cx="5104504" cy="5104504"/>
          </a:xfrm>
          <a:prstGeom prst="rect">
            <a:avLst/>
          </a:prstGeom>
        </p:spPr>
      </p:pic>
    </p:spTree>
    <p:extLst>
      <p:ext uri="{BB962C8B-B14F-4D97-AF65-F5344CB8AC3E}">
        <p14:creationId xmlns:p14="http://schemas.microsoft.com/office/powerpoint/2010/main" val="153601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4"/>
        <p:cNvGrpSpPr/>
        <p:nvPr/>
      </p:nvGrpSpPr>
      <p:grpSpPr>
        <a:xfrm>
          <a:off x="0" y="0"/>
          <a:ext cx="0" cy="0"/>
          <a:chOff x="0" y="0"/>
          <a:chExt cx="0" cy="0"/>
        </a:xfrm>
      </p:grpSpPr>
      <p:sp>
        <p:nvSpPr>
          <p:cNvPr id="88" name="Google Shape;88;p3"/>
          <p:cNvSpPr txBox="1">
            <a:spLocks noGrp="1"/>
          </p:cNvSpPr>
          <p:nvPr>
            <p:ph type="body" idx="1"/>
          </p:nvPr>
        </p:nvSpPr>
        <p:spPr>
          <a:prstGeom prst="rect">
            <a:avLst/>
          </a:prstGeom>
          <a:solidFill>
            <a:schemeClr val="dk2"/>
          </a:solidFill>
          <a:ln>
            <a:noFill/>
          </a:ln>
        </p:spPr>
        <p:txBody>
          <a:bodyPr spcFirstLastPara="1" wrap="square" lIns="630000" tIns="0" rIns="360000" bIns="0" anchor="ctr" anchorCtr="0">
            <a:noAutofit/>
          </a:bodyPr>
          <a:lstStyle/>
          <a:p>
            <a:pPr marL="0" lvl="0" indent="0" algn="l" rtl="0">
              <a:lnSpc>
                <a:spcPct val="100000"/>
              </a:lnSpc>
              <a:spcBef>
                <a:spcPts val="0"/>
              </a:spcBef>
              <a:spcAft>
                <a:spcPts val="0"/>
              </a:spcAft>
              <a:buClr>
                <a:schemeClr val="lt1"/>
              </a:buClr>
              <a:buSzPts val="1500"/>
              <a:buNone/>
            </a:pPr>
            <a:r>
              <a:rPr lang="en-US"/>
              <a:t>INTRODUCTION</a:t>
            </a:r>
            <a:endParaRPr/>
          </a:p>
        </p:txBody>
      </p:sp>
      <p:sp>
        <p:nvSpPr>
          <p:cNvPr id="2" name="Espace réservé du texte 1"/>
          <p:cNvSpPr>
            <a:spLocks noGrp="1"/>
          </p:cNvSpPr>
          <p:nvPr>
            <p:ph type="body" sz="quarter" idx="15"/>
          </p:nvPr>
        </p:nvSpPr>
        <p:spPr/>
        <p:txBody>
          <a:bodyPr/>
          <a:lstStyle/>
          <a:p>
            <a:r>
              <a:rPr lang="fr-FR" dirty="0"/>
              <a:t>General </a:t>
            </a:r>
            <a:r>
              <a:rPr lang="fr-FR" dirty="0" err="1"/>
              <a:t>working</a:t>
            </a:r>
            <a:r>
              <a:rPr lang="fr-FR" dirty="0"/>
              <a:t> </a:t>
            </a:r>
            <a:r>
              <a:rPr lang="fr-FR" dirty="0" err="1"/>
              <a:t>rules</a:t>
            </a:r>
            <a:endParaRPr lang="fr-FR" dirty="0"/>
          </a:p>
        </p:txBody>
      </p:sp>
      <p:sp>
        <p:nvSpPr>
          <p:cNvPr id="91" name="Google Shape;91;p3"/>
          <p:cNvSpPr/>
          <p:nvPr/>
        </p:nvSpPr>
        <p:spPr>
          <a:xfrm>
            <a:off x="1668968" y="1903413"/>
            <a:ext cx="2114550" cy="19113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92" name="Google Shape;92;p3"/>
          <p:cNvSpPr txBox="1"/>
          <p:nvPr/>
        </p:nvSpPr>
        <p:spPr>
          <a:xfrm>
            <a:off x="1661031" y="3313113"/>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fr-FR" sz="1400" b="0" i="0" u="none" strike="noStrike" kern="1200" cap="none" spc="0" normalizeH="0" baseline="0" noProof="0" dirty="0" err="1">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Turn</a:t>
            </a:r>
            <a:r>
              <a:rPr kumimoji="0" lang="fr-FR" sz="1400" b="0" i="0" u="none" strike="noStrike" kern="1200" cap="none" spc="0" normalizeH="0" baseline="0" noProof="0" dirty="0">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 on </a:t>
            </a:r>
            <a:r>
              <a:rPr kumimoji="0" lang="fr-FR" sz="1400" b="0" i="0" u="none" strike="noStrike" kern="1200" cap="none" spc="0" normalizeH="0" baseline="0" noProof="0" dirty="0" err="1">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your</a:t>
            </a:r>
            <a:r>
              <a:rPr kumimoji="0" lang="fr-FR" sz="1400" b="0" i="0" u="none" strike="noStrike" kern="1200" cap="none" spc="0" normalizeH="0" baseline="0" noProof="0" dirty="0">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 camera</a:t>
            </a:r>
          </a:p>
        </p:txBody>
      </p:sp>
      <p:sp>
        <p:nvSpPr>
          <p:cNvPr id="93" name="Google Shape;93;p3"/>
          <p:cNvSpPr/>
          <p:nvPr/>
        </p:nvSpPr>
        <p:spPr>
          <a:xfrm>
            <a:off x="2189160" y="2228850"/>
            <a:ext cx="1042416" cy="1042416"/>
          </a:xfrm>
          <a:custGeom>
            <a:avLst/>
            <a:gdLst/>
            <a:ahLst/>
            <a:cxnLst/>
            <a:rect l="l" t="t" r="r" b="b"/>
            <a:pathLst>
              <a:path w="120000" h="120000" extrusionOk="0">
                <a:moveTo>
                  <a:pt x="0" y="0"/>
                </a:moveTo>
                <a:lnTo>
                  <a:pt x="120000" y="0"/>
                </a:lnTo>
                <a:lnTo>
                  <a:pt x="120000" y="120000"/>
                </a:lnTo>
                <a:lnTo>
                  <a:pt x="0" y="120000"/>
                </a:lnTo>
                <a:close/>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darken" extrusionOk="0">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none" extrusionOk="0">
                <a:moveTo>
                  <a:pt x="15000" y="37000"/>
                </a:moveTo>
                <a:lnTo>
                  <a:pt x="21063" y="37000"/>
                </a:lnTo>
                <a:lnTo>
                  <a:pt x="22938" y="38875"/>
                </a:lnTo>
                <a:lnTo>
                  <a:pt x="82313" y="38875"/>
                </a:lnTo>
                <a:lnTo>
                  <a:pt x="85875" y="42625"/>
                </a:lnTo>
                <a:lnTo>
                  <a:pt x="85875" y="46217"/>
                </a:lnTo>
                <a:lnTo>
                  <a:pt x="97188" y="46217"/>
                </a:lnTo>
                <a:lnTo>
                  <a:pt x="100813" y="42625"/>
                </a:lnTo>
                <a:lnTo>
                  <a:pt x="105000" y="42625"/>
                </a:lnTo>
                <a:lnTo>
                  <a:pt x="105000" y="75750"/>
                </a:lnTo>
                <a:lnTo>
                  <a:pt x="100813" y="75750"/>
                </a:lnTo>
                <a:lnTo>
                  <a:pt x="95563" y="70592"/>
                </a:lnTo>
                <a:lnTo>
                  <a:pt x="85875" y="70592"/>
                </a:lnTo>
                <a:lnTo>
                  <a:pt x="85875" y="79967"/>
                </a:lnTo>
                <a:lnTo>
                  <a:pt x="24688" y="79967"/>
                </a:lnTo>
                <a:lnTo>
                  <a:pt x="24688" y="52779"/>
                </a:lnTo>
                <a:lnTo>
                  <a:pt x="22938" y="52779"/>
                </a:lnTo>
                <a:lnTo>
                  <a:pt x="21063" y="54813"/>
                </a:lnTo>
                <a:lnTo>
                  <a:pt x="15000" y="54813"/>
                </a:lnTo>
                <a:close/>
              </a:path>
              <a:path w="120000" h="120000" fill="none" extrusionOk="0">
                <a:moveTo>
                  <a:pt x="0" y="0"/>
                </a:moveTo>
                <a:lnTo>
                  <a:pt x="120000" y="0"/>
                </a:lnTo>
                <a:lnTo>
                  <a:pt x="120000" y="120000"/>
                </a:lnTo>
                <a:lnTo>
                  <a:pt x="0" y="120000"/>
                </a:lnTo>
                <a:close/>
              </a:path>
            </a:pathLst>
          </a:custGeom>
          <a:solidFill>
            <a:schemeClr val="accent3"/>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Encode Sans Expanded"/>
              <a:ea typeface="Encode Sans Expanded"/>
              <a:cs typeface="Encode Sans Expanded"/>
              <a:sym typeface="Encode Sans Expanded"/>
            </a:endParaRPr>
          </a:p>
        </p:txBody>
      </p:sp>
      <p:sp>
        <p:nvSpPr>
          <p:cNvPr id="94" name="Google Shape;94;p3"/>
          <p:cNvSpPr/>
          <p:nvPr/>
        </p:nvSpPr>
        <p:spPr>
          <a:xfrm>
            <a:off x="3783518" y="1903413"/>
            <a:ext cx="2116138" cy="1911350"/>
          </a:xfrm>
          <a:prstGeom prst="rect">
            <a:avLst/>
          </a:prstGeom>
          <a:solidFill>
            <a:srgbClr val="BBFF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95" name="Google Shape;95;p3"/>
          <p:cNvPicPr preferRelativeResize="0"/>
          <p:nvPr/>
        </p:nvPicPr>
        <p:blipFill rotWithShape="1">
          <a:blip r:embed="rId3">
            <a:alphaModFix/>
          </a:blip>
          <a:srcRect/>
          <a:stretch/>
        </p:blipFill>
        <p:spPr>
          <a:xfrm>
            <a:off x="4386768" y="2228850"/>
            <a:ext cx="909638" cy="909638"/>
          </a:xfrm>
          <a:prstGeom prst="rect">
            <a:avLst/>
          </a:prstGeom>
          <a:noFill/>
          <a:ln>
            <a:noFill/>
          </a:ln>
        </p:spPr>
      </p:pic>
      <p:sp>
        <p:nvSpPr>
          <p:cNvPr id="96" name="Google Shape;96;p3"/>
          <p:cNvSpPr txBox="1"/>
          <p:nvPr/>
        </p:nvSpPr>
        <p:spPr>
          <a:xfrm>
            <a:off x="3781931" y="3313113"/>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8F"/>
                </a:solidFill>
                <a:effectLst/>
                <a:uLnTx/>
                <a:uFillTx/>
                <a:latin typeface="Encode Sans Expanded" panose="00000505000000000000" pitchFamily="2" charset="0"/>
                <a:ea typeface="Source Sans Pro Light"/>
                <a:cs typeface="Source Sans Pro Light"/>
                <a:sym typeface="Source Sans Pro Light"/>
              </a:rPr>
              <a:t>Switch off your phone</a:t>
            </a:r>
            <a:endParaRPr kumimoji="0" lang="en-US"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97" name="Google Shape;97;p3"/>
          <p:cNvSpPr/>
          <p:nvPr/>
        </p:nvSpPr>
        <p:spPr>
          <a:xfrm>
            <a:off x="5904418" y="1903413"/>
            <a:ext cx="2114550" cy="1911350"/>
          </a:xfrm>
          <a:prstGeom prst="rect">
            <a:avLst/>
          </a:prstGeom>
          <a:solidFill>
            <a:srgbClr val="006E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99" name="Google Shape;99;p3"/>
          <p:cNvSpPr txBox="1"/>
          <p:nvPr/>
        </p:nvSpPr>
        <p:spPr>
          <a:xfrm>
            <a:off x="5906005" y="3135827"/>
            <a:ext cx="2116138"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Activate your microphone</a:t>
            </a:r>
            <a:endParaRPr kumimoji="0" lang="en-US"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100" name="Google Shape;100;p3"/>
          <p:cNvSpPr/>
          <p:nvPr/>
        </p:nvSpPr>
        <p:spPr>
          <a:xfrm>
            <a:off x="8019761" y="1903413"/>
            <a:ext cx="2114550" cy="19113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101" name="Google Shape;101;p3"/>
          <p:cNvPicPr preferRelativeResize="0"/>
          <p:nvPr/>
        </p:nvPicPr>
        <p:blipFill rotWithShape="1">
          <a:blip r:embed="rId4">
            <a:alphaModFix/>
          </a:blip>
          <a:srcRect/>
          <a:stretch/>
        </p:blipFill>
        <p:spPr>
          <a:xfrm>
            <a:off x="8665079" y="2228850"/>
            <a:ext cx="908050" cy="908050"/>
          </a:xfrm>
          <a:prstGeom prst="rect">
            <a:avLst/>
          </a:prstGeom>
          <a:noFill/>
          <a:ln>
            <a:noFill/>
          </a:ln>
        </p:spPr>
      </p:pic>
      <p:sp>
        <p:nvSpPr>
          <p:cNvPr id="102" name="Google Shape;102;p3"/>
          <p:cNvSpPr txBox="1"/>
          <p:nvPr/>
        </p:nvSpPr>
        <p:spPr>
          <a:xfrm>
            <a:off x="8047542" y="3135827"/>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prstClr val="white"/>
                </a:solidFill>
                <a:effectLst/>
                <a:uLnTx/>
                <a:uFillTx/>
                <a:latin typeface="Encode Sans Expanded"/>
                <a:ea typeface="Source Sans Pro Light"/>
                <a:cs typeface="Source Sans Pro Light"/>
                <a:sym typeface="Source Sans Pro Light"/>
              </a:rPr>
              <a:t>Settle down in</a:t>
            </a:r>
          </a:p>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prstClr val="white"/>
                </a:solidFill>
                <a:effectLst/>
                <a:uLnTx/>
                <a:uFillTx/>
                <a:latin typeface="Encode Sans Expanded"/>
                <a:ea typeface="Source Sans Pro Light"/>
                <a:cs typeface="Source Sans Pro Light"/>
                <a:sym typeface="Source Sans Pro Light"/>
              </a:rPr>
              <a:t>a quiet place</a:t>
            </a:r>
            <a:endParaRPr kumimoji="0" lang="en-US" sz="1400" b="0" i="0" u="none" strike="noStrike" kern="1200" cap="none" spc="0" normalizeH="0" baseline="0" noProof="0" dirty="0">
              <a:ln>
                <a:noFill/>
              </a:ln>
              <a:solidFill>
                <a:prstClr val="white"/>
              </a:solidFill>
              <a:effectLst/>
              <a:uLnTx/>
              <a:uFillTx/>
              <a:latin typeface="Encode Sans Expanded"/>
              <a:ea typeface="Arial"/>
              <a:cs typeface="Arial"/>
              <a:sym typeface="Arial"/>
            </a:endParaRPr>
          </a:p>
        </p:txBody>
      </p:sp>
      <p:sp>
        <p:nvSpPr>
          <p:cNvPr id="103" name="Google Shape;103;p3"/>
          <p:cNvSpPr/>
          <p:nvPr/>
        </p:nvSpPr>
        <p:spPr>
          <a:xfrm>
            <a:off x="1671787" y="3801351"/>
            <a:ext cx="2114550" cy="1911350"/>
          </a:xfrm>
          <a:prstGeom prst="rect">
            <a:avLst/>
          </a:prstGeom>
          <a:solidFill>
            <a:srgbClr val="9FD9B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104" name="Google Shape;104;p3"/>
          <p:cNvSpPr/>
          <p:nvPr/>
        </p:nvSpPr>
        <p:spPr>
          <a:xfrm>
            <a:off x="3781930" y="3801351"/>
            <a:ext cx="2116138" cy="1911350"/>
          </a:xfrm>
          <a:prstGeom prst="rect">
            <a:avLst/>
          </a:prstGeom>
          <a:solidFill>
            <a:srgbClr val="9190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105" name="Google Shape;105;p3"/>
          <p:cNvSpPr/>
          <p:nvPr/>
        </p:nvSpPr>
        <p:spPr>
          <a:xfrm>
            <a:off x="5898068" y="3801351"/>
            <a:ext cx="2114550" cy="19113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Encode Sans Expanded"/>
              <a:ea typeface="Encode Sans Expanded"/>
              <a:cs typeface="Encode Sans Expanded"/>
              <a:sym typeface="Encode Sans Expanded"/>
            </a:endParaRPr>
          </a:p>
        </p:txBody>
      </p:sp>
      <p:sp>
        <p:nvSpPr>
          <p:cNvPr id="106" name="Google Shape;106;p3"/>
          <p:cNvSpPr/>
          <p:nvPr/>
        </p:nvSpPr>
        <p:spPr>
          <a:xfrm>
            <a:off x="8012618" y="3801351"/>
            <a:ext cx="2114550" cy="1911350"/>
          </a:xfrm>
          <a:prstGeom prst="rect">
            <a:avLst/>
          </a:prstGeom>
          <a:solidFill>
            <a:srgbClr val="0037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107" name="Google Shape;107;p3"/>
          <p:cNvPicPr preferRelativeResize="0"/>
          <p:nvPr/>
        </p:nvPicPr>
        <p:blipFill rotWithShape="1">
          <a:blip r:embed="rId5">
            <a:alphaModFix/>
          </a:blip>
          <a:srcRect/>
          <a:stretch/>
        </p:blipFill>
        <p:spPr>
          <a:xfrm>
            <a:off x="2254755" y="4126788"/>
            <a:ext cx="908050" cy="909638"/>
          </a:xfrm>
          <a:prstGeom prst="rect">
            <a:avLst/>
          </a:prstGeom>
          <a:noFill/>
          <a:ln>
            <a:noFill/>
          </a:ln>
        </p:spPr>
      </p:pic>
      <p:pic>
        <p:nvPicPr>
          <p:cNvPr id="108" name="Google Shape;108;p3"/>
          <p:cNvPicPr preferRelativeResize="0"/>
          <p:nvPr/>
        </p:nvPicPr>
        <p:blipFill rotWithShape="1">
          <a:blip r:embed="rId6">
            <a:alphaModFix/>
          </a:blip>
          <a:srcRect/>
          <a:stretch/>
        </p:blipFill>
        <p:spPr>
          <a:xfrm>
            <a:off x="4375655" y="4158538"/>
            <a:ext cx="908050" cy="909638"/>
          </a:xfrm>
          <a:prstGeom prst="rect">
            <a:avLst/>
          </a:prstGeom>
          <a:noFill/>
          <a:ln>
            <a:noFill/>
          </a:ln>
        </p:spPr>
      </p:pic>
      <p:pic>
        <p:nvPicPr>
          <p:cNvPr id="109" name="Google Shape;109;p3"/>
          <p:cNvPicPr preferRelativeResize="0"/>
          <p:nvPr/>
        </p:nvPicPr>
        <p:blipFill rotWithShape="1">
          <a:blip r:embed="rId7">
            <a:alphaModFix/>
          </a:blip>
          <a:srcRect/>
          <a:stretch/>
        </p:blipFill>
        <p:spPr>
          <a:xfrm>
            <a:off x="6480680" y="4129963"/>
            <a:ext cx="908050" cy="909638"/>
          </a:xfrm>
          <a:prstGeom prst="rect">
            <a:avLst/>
          </a:prstGeom>
          <a:noFill/>
          <a:ln>
            <a:noFill/>
          </a:ln>
        </p:spPr>
      </p:pic>
      <p:pic>
        <p:nvPicPr>
          <p:cNvPr id="110" name="Google Shape;110;p3"/>
          <p:cNvPicPr preferRelativeResize="0"/>
          <p:nvPr/>
        </p:nvPicPr>
        <p:blipFill rotWithShape="1">
          <a:blip r:embed="rId8">
            <a:alphaModFix/>
          </a:blip>
          <a:srcRect/>
          <a:stretch/>
        </p:blipFill>
        <p:spPr>
          <a:xfrm>
            <a:off x="8615868" y="4126788"/>
            <a:ext cx="908050" cy="909638"/>
          </a:xfrm>
          <a:prstGeom prst="rect">
            <a:avLst/>
          </a:prstGeom>
          <a:noFill/>
          <a:ln>
            <a:noFill/>
          </a:ln>
        </p:spPr>
      </p:pic>
      <p:sp>
        <p:nvSpPr>
          <p:cNvPr id="111" name="Google Shape;111;p3"/>
          <p:cNvSpPr txBox="1"/>
          <p:nvPr/>
        </p:nvSpPr>
        <p:spPr>
          <a:xfrm>
            <a:off x="1672143"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8F"/>
                </a:solidFill>
                <a:effectLst/>
                <a:uLnTx/>
                <a:uFillTx/>
                <a:latin typeface="Encode Sans Expanded" panose="00000505000000000000" pitchFamily="2" charset="0"/>
                <a:ea typeface="Source Sans Pro Light"/>
                <a:cs typeface="Source Sans Pro Light"/>
                <a:sym typeface="Source Sans Pro Light"/>
              </a:rPr>
              <a:t>Kindness</a:t>
            </a:r>
            <a:endParaRPr kumimoji="0" sz="1400" b="0" i="0" u="none" strike="noStrike" kern="1200" cap="none" spc="0" normalizeH="0" baseline="0" noProof="0" dirty="0">
              <a:ln>
                <a:noFill/>
              </a:ln>
              <a:solidFill>
                <a:srgbClr val="000000"/>
              </a:solidFill>
              <a:effectLst/>
              <a:uLnTx/>
              <a:uFillTx/>
              <a:latin typeface="Encode Sans" panose="020B0604020202020204" charset="0"/>
              <a:ea typeface="Arial"/>
              <a:cs typeface="Arial"/>
              <a:sym typeface="Arial"/>
            </a:endParaRPr>
          </a:p>
        </p:txBody>
      </p:sp>
      <p:sp>
        <p:nvSpPr>
          <p:cNvPr id="112" name="Google Shape;112;p3"/>
          <p:cNvSpPr txBox="1"/>
          <p:nvPr/>
        </p:nvSpPr>
        <p:spPr>
          <a:xfrm>
            <a:off x="5899655" y="5218988"/>
            <a:ext cx="2116138"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prstClr val="white"/>
                </a:solidFill>
                <a:effectLst/>
                <a:uLnTx/>
                <a:uFillTx/>
                <a:latin typeface="Encode Sans Expanded" panose="00000505000000000000" pitchFamily="2" charset="0"/>
                <a:ea typeface="Source Sans Pro Light"/>
                <a:cs typeface="Source Sans Pro Light"/>
                <a:sym typeface="Source Sans Pro Light"/>
              </a:rPr>
              <a:t>Privacy</a:t>
            </a:r>
            <a:endParaRPr kumimoji="0" lang="en-US"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113" name="Google Shape;113;p3"/>
          <p:cNvSpPr txBox="1"/>
          <p:nvPr/>
        </p:nvSpPr>
        <p:spPr>
          <a:xfrm>
            <a:off x="37898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dirty="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Listening</a:t>
            </a:r>
            <a:endParaRPr kumimoji="0" lang="en-US"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114" name="Google Shape;114;p3"/>
          <p:cNvSpPr txBox="1"/>
          <p:nvPr/>
        </p:nvSpPr>
        <p:spPr>
          <a:xfrm>
            <a:off x="80189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Respect</a:t>
            </a:r>
            <a:endParaRPr kumimoji="0" lang="en-US"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pic>
        <p:nvPicPr>
          <p:cNvPr id="5" name="Graphique 4" descr="Micro de radio contour">
            <a:extLst>
              <a:ext uri="{FF2B5EF4-FFF2-40B4-BE49-F238E27FC236}">
                <a16:creationId xmlns:a16="http://schemas.microsoft.com/office/drawing/2014/main" id="{336E11D9-B6C7-EE45-8932-2C10E28BEB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4493" y="2228850"/>
            <a:ext cx="914400" cy="914400"/>
          </a:xfrm>
          <a:prstGeom prst="rect">
            <a:avLst/>
          </a:prstGeom>
        </p:spPr>
      </p:pic>
    </p:spTree>
    <p:extLst>
      <p:ext uri="{BB962C8B-B14F-4D97-AF65-F5344CB8AC3E}">
        <p14:creationId xmlns:p14="http://schemas.microsoft.com/office/powerpoint/2010/main" val="3101544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9997DEF-C561-497E-9D98-A85489AC17EA}"/>
              </a:ext>
            </a:extLst>
          </p:cNvPr>
          <p:cNvSpPr>
            <a:spLocks noGrp="1"/>
          </p:cNvSpPr>
          <p:nvPr>
            <p:ph type="body" idx="1"/>
          </p:nvPr>
        </p:nvSpPr>
        <p:spPr/>
        <p:txBody>
          <a:bodyPr/>
          <a:lstStyle/>
          <a:p>
            <a:r>
              <a:rPr lang="en-US" dirty="0"/>
              <a:t>Key parameters for reducing TCO</a:t>
            </a:r>
            <a:endParaRPr lang="fr-BE" dirty="0"/>
          </a:p>
        </p:txBody>
      </p:sp>
      <p:sp>
        <p:nvSpPr>
          <p:cNvPr id="3" name="Text Placeholder 2">
            <a:extLst>
              <a:ext uri="{FF2B5EF4-FFF2-40B4-BE49-F238E27FC236}">
                <a16:creationId xmlns:a16="http://schemas.microsoft.com/office/drawing/2014/main" id="{C3097F1F-23D9-47CE-B1B8-92DF4286BAD6}"/>
              </a:ext>
            </a:extLst>
          </p:cNvPr>
          <p:cNvSpPr>
            <a:spLocks noGrp="1"/>
          </p:cNvSpPr>
          <p:nvPr>
            <p:ph type="body" sz="quarter" idx="19"/>
          </p:nvPr>
        </p:nvSpPr>
        <p:spPr/>
        <p:txBody>
          <a:bodyPr/>
          <a:lstStyle/>
          <a:p>
            <a:pPr algn="ctr"/>
            <a:r>
              <a:rPr lang="fr-BE"/>
              <a:t>04</a:t>
            </a:r>
            <a:endParaRPr lang="en-US"/>
          </a:p>
        </p:txBody>
      </p:sp>
      <p:sp>
        <p:nvSpPr>
          <p:cNvPr id="7" name="Titre 6">
            <a:extLst>
              <a:ext uri="{FF2B5EF4-FFF2-40B4-BE49-F238E27FC236}">
                <a16:creationId xmlns:a16="http://schemas.microsoft.com/office/drawing/2014/main" id="{6D0A7F08-CF33-4CE9-84FB-E40EB59F7ACC}"/>
              </a:ext>
            </a:extLst>
          </p:cNvPr>
          <p:cNvSpPr>
            <a:spLocks noGrp="1"/>
          </p:cNvSpPr>
          <p:nvPr>
            <p:ph type="title"/>
          </p:nvPr>
        </p:nvSpPr>
        <p:spPr/>
        <p:txBody>
          <a:bodyPr/>
          <a:lstStyle/>
          <a:p>
            <a:r>
              <a:rPr lang="en-US" altLang="fr-FR" dirty="0"/>
              <a:t>Monthly budget impact of consumption</a:t>
            </a:r>
            <a:endParaRPr lang="fr-BE" dirty="0"/>
          </a:p>
        </p:txBody>
      </p:sp>
      <p:pic>
        <p:nvPicPr>
          <p:cNvPr id="11" name="Espace réservé pour une image  10">
            <a:extLst>
              <a:ext uri="{FF2B5EF4-FFF2-40B4-BE49-F238E27FC236}">
                <a16:creationId xmlns:a16="http://schemas.microsoft.com/office/drawing/2014/main" id="{E75AB4E8-5F53-4A23-82EA-0EDF617BCF41}"/>
              </a:ext>
            </a:extLst>
          </p:cNvPr>
          <p:cNvPicPr>
            <a:picLocks noGrp="1" noChangeAspect="1"/>
          </p:cNvPicPr>
          <p:nvPr>
            <p:ph type="pic" sz="quarter" idx="4294967295"/>
          </p:nvPr>
        </p:nvPicPr>
        <p:blipFill rotWithShape="1">
          <a:blip r:embed="rId3"/>
          <a:srcRect l="13557" r="13557"/>
          <a:stretch/>
        </p:blipFill>
        <p:spPr>
          <a:xfrm>
            <a:off x="0" y="1493838"/>
            <a:ext cx="5311775" cy="4859337"/>
          </a:xfrm>
        </p:spPr>
      </p:pic>
      <p:sp>
        <p:nvSpPr>
          <p:cNvPr id="19" name="Rectangle 18">
            <a:extLst>
              <a:ext uri="{FF2B5EF4-FFF2-40B4-BE49-F238E27FC236}">
                <a16:creationId xmlns:a16="http://schemas.microsoft.com/office/drawing/2014/main" id="{8ABD09B1-FB25-42FD-8F93-7AEF3DB32540}"/>
              </a:ext>
            </a:extLst>
          </p:cNvPr>
          <p:cNvSpPr/>
          <p:nvPr/>
        </p:nvSpPr>
        <p:spPr>
          <a:xfrm>
            <a:off x="6228784" y="2073506"/>
            <a:ext cx="5384455" cy="4224107"/>
          </a:xfrm>
          <a:prstGeom prst="rect">
            <a:avLst/>
          </a:prstGeom>
          <a:noFill/>
          <a:ln>
            <a:solidFill>
              <a:srgbClr val="002E5F"/>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08000" lvl="1"/>
            <a:endParaRPr lang="fr-BE" altLang="fr-FR" sz="1800" kern="0" dirty="0">
              <a:solidFill>
                <a:schemeClr val="tx1"/>
              </a:solidFill>
              <a:latin typeface="Encode Sans" panose="020B0604020202020204" charset="0"/>
              <a:cs typeface="Lato Bold"/>
            </a:endParaRPr>
          </a:p>
          <a:p>
            <a:pPr marL="265113" lvl="1" indent="-265113">
              <a:buFont typeface="Arial" panose="020B0604020202020204" pitchFamily="34" charset="0"/>
              <a:buChar char="•"/>
            </a:pPr>
            <a:r>
              <a:rPr lang="en-US" altLang="fr-FR" sz="2000" dirty="0">
                <a:solidFill>
                  <a:schemeClr val="tx1"/>
                </a:solidFill>
              </a:rPr>
              <a:t>What is the monthly budget impact of a difference in consumption of 0.5 l/100 km for a vehicle that travels 30,000 km/year?</a:t>
            </a:r>
          </a:p>
          <a:p>
            <a:pPr marL="265113" lvl="1" indent="-265113">
              <a:buFont typeface="Arial" panose="020B0604020202020204" pitchFamily="34" charset="0"/>
              <a:buChar char="•"/>
            </a:pPr>
            <a:endParaRPr lang="en-US" altLang="fr-FR" sz="2000" dirty="0">
              <a:solidFill>
                <a:schemeClr val="tx1"/>
              </a:solidFill>
            </a:endParaRPr>
          </a:p>
          <a:p>
            <a:pPr marL="265113" lvl="1" indent="-265113">
              <a:buFont typeface="Arial" panose="020B0604020202020204" pitchFamily="34" charset="0"/>
              <a:buChar char="•"/>
            </a:pPr>
            <a:r>
              <a:rPr lang="en-US" altLang="fr-FR" sz="2000" dirty="0">
                <a:solidFill>
                  <a:schemeClr val="tx1"/>
                </a:solidFill>
              </a:rPr>
              <a:t>Assumption: 1 </a:t>
            </a:r>
            <a:r>
              <a:rPr lang="en-US" altLang="fr-FR" sz="2000" dirty="0" err="1">
                <a:solidFill>
                  <a:schemeClr val="tx1"/>
                </a:solidFill>
              </a:rPr>
              <a:t>litre</a:t>
            </a:r>
            <a:r>
              <a:rPr lang="en-US" altLang="fr-FR" sz="2000" dirty="0">
                <a:solidFill>
                  <a:schemeClr val="tx1"/>
                </a:solidFill>
              </a:rPr>
              <a:t> of fuel = 1.8 €</a:t>
            </a:r>
            <a:r>
              <a:rPr lang="fr-BE" altLang="fr-FR" sz="2000" dirty="0">
                <a:solidFill>
                  <a:schemeClr val="tx1"/>
                </a:solidFill>
              </a:rPr>
              <a:t> </a:t>
            </a:r>
          </a:p>
        </p:txBody>
      </p:sp>
      <p:sp>
        <p:nvSpPr>
          <p:cNvPr id="13" name="Rectangle : avec coins rognés en diagonale 12">
            <a:extLst>
              <a:ext uri="{FF2B5EF4-FFF2-40B4-BE49-F238E27FC236}">
                <a16:creationId xmlns:a16="http://schemas.microsoft.com/office/drawing/2014/main" id="{6171FD55-536C-4393-85C2-EFAB90C4F3E6}"/>
              </a:ext>
            </a:extLst>
          </p:cNvPr>
          <p:cNvSpPr/>
          <p:nvPr/>
        </p:nvSpPr>
        <p:spPr>
          <a:xfrm>
            <a:off x="6228784" y="1418809"/>
            <a:ext cx="2489703" cy="512116"/>
          </a:xfrm>
          <a:prstGeom prst="snip2Diag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err="1"/>
              <a:t>Individual</a:t>
            </a:r>
            <a:r>
              <a:rPr lang="fr-BE" dirty="0"/>
              <a:t> </a:t>
            </a:r>
            <a:r>
              <a:rPr lang="fr-BE" dirty="0" err="1"/>
              <a:t>work</a:t>
            </a:r>
            <a:endParaRPr lang="fr-BE" dirty="0"/>
          </a:p>
        </p:txBody>
      </p:sp>
      <p:pic>
        <p:nvPicPr>
          <p:cNvPr id="9" name="Picture 2" descr="Drapeaux Monde Banque d'images et photos libres de droit - iStock">
            <a:extLst>
              <a:ext uri="{FF2B5EF4-FFF2-40B4-BE49-F238E27FC236}">
                <a16:creationId xmlns:a16="http://schemas.microsoft.com/office/drawing/2014/main" id="{3F27899C-2ABA-05EB-406F-C5793825B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74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CF1C4B8-4C85-4F6D-AEB8-E2E5E0C32101}"/>
              </a:ext>
            </a:extLst>
          </p:cNvPr>
          <p:cNvSpPr>
            <a:spLocks noGrp="1"/>
          </p:cNvSpPr>
          <p:nvPr>
            <p:ph type="body" idx="1"/>
          </p:nvPr>
        </p:nvSpPr>
        <p:spPr/>
        <p:txBody>
          <a:bodyPr/>
          <a:lstStyle/>
          <a:p>
            <a:r>
              <a:rPr lang="en-US" dirty="0"/>
              <a:t>Key parameters for reducing TCO</a:t>
            </a:r>
            <a:endParaRPr lang="fr-BE" dirty="0"/>
          </a:p>
        </p:txBody>
      </p:sp>
      <p:sp>
        <p:nvSpPr>
          <p:cNvPr id="7" name="Text Placeholder 6">
            <a:extLst>
              <a:ext uri="{FF2B5EF4-FFF2-40B4-BE49-F238E27FC236}">
                <a16:creationId xmlns:a16="http://schemas.microsoft.com/office/drawing/2014/main" id="{6BA5D611-DB74-4667-80E9-22B5901EAA37}"/>
              </a:ext>
            </a:extLst>
          </p:cNvPr>
          <p:cNvSpPr>
            <a:spLocks noGrp="1"/>
          </p:cNvSpPr>
          <p:nvPr>
            <p:ph type="body" sz="quarter" idx="19"/>
          </p:nvPr>
        </p:nvSpPr>
        <p:spPr/>
        <p:txBody>
          <a:bodyPr/>
          <a:lstStyle/>
          <a:p>
            <a:pPr algn="ctr"/>
            <a:r>
              <a:rPr lang="fr-BE"/>
              <a:t>04</a:t>
            </a:r>
            <a:endParaRPr lang="en-US"/>
          </a:p>
        </p:txBody>
      </p:sp>
      <p:cxnSp>
        <p:nvCxnSpPr>
          <p:cNvPr id="5" name="Connecteur droit 4">
            <a:extLst>
              <a:ext uri="{FF2B5EF4-FFF2-40B4-BE49-F238E27FC236}">
                <a16:creationId xmlns:a16="http://schemas.microsoft.com/office/drawing/2014/main" id="{323B010B-F3BF-4450-BF0D-1DACF9C5079E}"/>
              </a:ext>
            </a:extLst>
          </p:cNvPr>
          <p:cNvCxnSpPr>
            <a:cxnSpLocks/>
          </p:cNvCxnSpPr>
          <p:nvPr/>
        </p:nvCxnSpPr>
        <p:spPr>
          <a:xfrm>
            <a:off x="6096000" y="3331391"/>
            <a:ext cx="0" cy="1381422"/>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6" name="ZoneTexte 5">
            <a:extLst>
              <a:ext uri="{FF2B5EF4-FFF2-40B4-BE49-F238E27FC236}">
                <a16:creationId xmlns:a16="http://schemas.microsoft.com/office/drawing/2014/main" id="{F8879B47-CD8A-4E05-87A4-7667E7B218E5}"/>
              </a:ext>
            </a:extLst>
          </p:cNvPr>
          <p:cNvSpPr txBox="1"/>
          <p:nvPr/>
        </p:nvSpPr>
        <p:spPr>
          <a:xfrm>
            <a:off x="926430" y="1552153"/>
            <a:ext cx="2298032" cy="369332"/>
          </a:xfrm>
          <a:prstGeom prst="rect">
            <a:avLst/>
          </a:prstGeom>
          <a:noFill/>
        </p:spPr>
        <p:txBody>
          <a:bodyPr wrap="square" rtlCol="0">
            <a:spAutoFit/>
          </a:bodyPr>
          <a:lstStyle/>
          <a:p>
            <a:r>
              <a:rPr lang="fr-BE" dirty="0" err="1"/>
              <a:t>Monthly</a:t>
            </a:r>
            <a:r>
              <a:rPr lang="fr-BE" dirty="0"/>
              <a:t> budget =</a:t>
            </a:r>
          </a:p>
        </p:txBody>
      </p:sp>
      <p:graphicFrame>
        <p:nvGraphicFramePr>
          <p:cNvPr id="8" name="Tableau 8">
            <a:extLst>
              <a:ext uri="{FF2B5EF4-FFF2-40B4-BE49-F238E27FC236}">
                <a16:creationId xmlns:a16="http://schemas.microsoft.com/office/drawing/2014/main" id="{BD5C4908-389C-4D8F-A1F7-571A61598CE7}"/>
              </a:ext>
            </a:extLst>
          </p:cNvPr>
          <p:cNvGraphicFramePr>
            <a:graphicFrameLocks noGrp="1"/>
          </p:cNvGraphicFramePr>
          <p:nvPr>
            <p:extLst>
              <p:ext uri="{D42A27DB-BD31-4B8C-83A1-F6EECF244321}">
                <p14:modId xmlns:p14="http://schemas.microsoft.com/office/powerpoint/2010/main" val="3249675574"/>
              </p:ext>
            </p:extLst>
          </p:nvPr>
        </p:nvGraphicFramePr>
        <p:xfrm>
          <a:off x="3224462" y="1365979"/>
          <a:ext cx="3141580" cy="741680"/>
        </p:xfrm>
        <a:graphic>
          <a:graphicData uri="http://schemas.openxmlformats.org/drawingml/2006/table">
            <a:tbl>
              <a:tblPr firstRow="1" bandRow="1">
                <a:tableStyleId>{5940675A-B579-460E-94D1-54222C63F5DA}</a:tableStyleId>
              </a:tblPr>
              <a:tblGrid>
                <a:gridCol w="3141580">
                  <a:extLst>
                    <a:ext uri="{9D8B030D-6E8A-4147-A177-3AD203B41FA5}">
                      <a16:colId xmlns:a16="http://schemas.microsoft.com/office/drawing/2014/main" val="2365483391"/>
                    </a:ext>
                  </a:extLst>
                </a:gridCol>
              </a:tblGrid>
              <a:tr h="370840">
                <a:tc>
                  <a:txBody>
                    <a:bodyPr/>
                    <a:lstStyle/>
                    <a:p>
                      <a:pPr algn="ctr"/>
                      <a:r>
                        <a:rPr lang="fr-BE" dirty="0" err="1"/>
                        <a:t>Quantities</a:t>
                      </a:r>
                      <a:r>
                        <a:rPr lang="fr-BE" dirty="0"/>
                        <a:t> </a:t>
                      </a:r>
                      <a:r>
                        <a:rPr lang="fr-BE" dirty="0" err="1"/>
                        <a:t>consumed</a:t>
                      </a:r>
                      <a:endParaRPr lang="fr-BE"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9" name="ZoneTexte 8">
            <a:extLst>
              <a:ext uri="{FF2B5EF4-FFF2-40B4-BE49-F238E27FC236}">
                <a16:creationId xmlns:a16="http://schemas.microsoft.com/office/drawing/2014/main" id="{426E6983-4EC8-4AF8-937B-4F13FFF4F839}"/>
              </a:ext>
            </a:extLst>
          </p:cNvPr>
          <p:cNvSpPr txBox="1"/>
          <p:nvPr/>
        </p:nvSpPr>
        <p:spPr>
          <a:xfrm>
            <a:off x="6517104" y="1552153"/>
            <a:ext cx="485272" cy="369332"/>
          </a:xfrm>
          <a:prstGeom prst="rect">
            <a:avLst/>
          </a:prstGeom>
          <a:noFill/>
        </p:spPr>
        <p:txBody>
          <a:bodyPr wrap="square" rtlCol="0">
            <a:spAutoFit/>
          </a:bodyPr>
          <a:lstStyle/>
          <a:p>
            <a:pPr algn="ctr"/>
            <a:r>
              <a:rPr lang="fr-BE"/>
              <a:t>X</a:t>
            </a:r>
          </a:p>
        </p:txBody>
      </p:sp>
      <p:graphicFrame>
        <p:nvGraphicFramePr>
          <p:cNvPr id="10" name="Tableau 8">
            <a:extLst>
              <a:ext uri="{FF2B5EF4-FFF2-40B4-BE49-F238E27FC236}">
                <a16:creationId xmlns:a16="http://schemas.microsoft.com/office/drawing/2014/main" id="{0D0A87B8-0A78-4202-BD3A-A6CDCCC4AFC5}"/>
              </a:ext>
            </a:extLst>
          </p:cNvPr>
          <p:cNvGraphicFramePr>
            <a:graphicFrameLocks noGrp="1"/>
          </p:cNvGraphicFramePr>
          <p:nvPr>
            <p:extLst>
              <p:ext uri="{D42A27DB-BD31-4B8C-83A1-F6EECF244321}">
                <p14:modId xmlns:p14="http://schemas.microsoft.com/office/powerpoint/2010/main" val="1651179997"/>
              </p:ext>
            </p:extLst>
          </p:nvPr>
        </p:nvGraphicFramePr>
        <p:xfrm>
          <a:off x="7093284" y="1365979"/>
          <a:ext cx="1172408" cy="741680"/>
        </p:xfrm>
        <a:graphic>
          <a:graphicData uri="http://schemas.openxmlformats.org/drawingml/2006/table">
            <a:tbl>
              <a:tblPr firstRow="1" bandRow="1">
                <a:tableStyleId>{5940675A-B579-460E-94D1-54222C63F5DA}</a:tableStyleId>
              </a:tblPr>
              <a:tblGrid>
                <a:gridCol w="1172408">
                  <a:extLst>
                    <a:ext uri="{9D8B030D-6E8A-4147-A177-3AD203B41FA5}">
                      <a16:colId xmlns:a16="http://schemas.microsoft.com/office/drawing/2014/main" val="2365483391"/>
                    </a:ext>
                  </a:extLst>
                </a:gridCol>
              </a:tblGrid>
              <a:tr h="370840">
                <a:tc>
                  <a:txBody>
                    <a:bodyPr/>
                    <a:lstStyle/>
                    <a:p>
                      <a:pPr algn="ctr"/>
                      <a:r>
                        <a:rPr lang="fr-BE" dirty="0"/>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t>Unit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1" name="ZoneTexte 10">
            <a:extLst>
              <a:ext uri="{FF2B5EF4-FFF2-40B4-BE49-F238E27FC236}">
                <a16:creationId xmlns:a16="http://schemas.microsoft.com/office/drawing/2014/main" id="{12F992F5-6DB1-476A-AA9E-15978E52D485}"/>
              </a:ext>
            </a:extLst>
          </p:cNvPr>
          <p:cNvSpPr txBox="1"/>
          <p:nvPr/>
        </p:nvSpPr>
        <p:spPr>
          <a:xfrm>
            <a:off x="8344568" y="1552153"/>
            <a:ext cx="485272" cy="369332"/>
          </a:xfrm>
          <a:prstGeom prst="rect">
            <a:avLst/>
          </a:prstGeom>
          <a:noFill/>
        </p:spPr>
        <p:txBody>
          <a:bodyPr wrap="square" rtlCol="0">
            <a:spAutoFit/>
          </a:bodyPr>
          <a:lstStyle/>
          <a:p>
            <a:pPr algn="ctr"/>
            <a:r>
              <a:rPr lang="fr-BE"/>
              <a:t>X</a:t>
            </a:r>
          </a:p>
        </p:txBody>
      </p:sp>
      <p:graphicFrame>
        <p:nvGraphicFramePr>
          <p:cNvPr id="12" name="Tableau 8">
            <a:extLst>
              <a:ext uri="{FF2B5EF4-FFF2-40B4-BE49-F238E27FC236}">
                <a16:creationId xmlns:a16="http://schemas.microsoft.com/office/drawing/2014/main" id="{71628D4B-CDBE-40A9-AF77-3AC525504128}"/>
              </a:ext>
            </a:extLst>
          </p:cNvPr>
          <p:cNvGraphicFramePr>
            <a:graphicFrameLocks noGrp="1"/>
          </p:cNvGraphicFramePr>
          <p:nvPr>
            <p:extLst>
              <p:ext uri="{D42A27DB-BD31-4B8C-83A1-F6EECF244321}">
                <p14:modId xmlns:p14="http://schemas.microsoft.com/office/powerpoint/2010/main" val="1157081245"/>
              </p:ext>
            </p:extLst>
          </p:nvPr>
        </p:nvGraphicFramePr>
        <p:xfrm>
          <a:off x="8920747" y="1365979"/>
          <a:ext cx="1835481" cy="741680"/>
        </p:xfrm>
        <a:graphic>
          <a:graphicData uri="http://schemas.openxmlformats.org/drawingml/2006/table">
            <a:tbl>
              <a:tblPr firstRow="1" bandRow="1">
                <a:tableStyleId>{5940675A-B579-460E-94D1-54222C63F5DA}</a:tableStyleId>
              </a:tblPr>
              <a:tblGrid>
                <a:gridCol w="1835481">
                  <a:extLst>
                    <a:ext uri="{9D8B030D-6E8A-4147-A177-3AD203B41FA5}">
                      <a16:colId xmlns:a16="http://schemas.microsoft.com/office/drawing/2014/main" val="2365483391"/>
                    </a:ext>
                  </a:extLst>
                </a:gridCol>
              </a:tblGrid>
              <a:tr h="370840">
                <a:tc>
                  <a:txBody>
                    <a:bodyPr/>
                    <a:lstStyle/>
                    <a:p>
                      <a:pPr algn="ctr"/>
                      <a:r>
                        <a:rPr lang="fr-BE" dirty="0" err="1"/>
                        <a:t>Number</a:t>
                      </a:r>
                      <a:r>
                        <a:rPr lang="fr-BE" dirty="0"/>
                        <a:t> of km</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err="1"/>
                        <a:t>Month</a:t>
                      </a:r>
                      <a:endParaRPr lang="fr-BE"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3" name="ZoneTexte 12">
            <a:extLst>
              <a:ext uri="{FF2B5EF4-FFF2-40B4-BE49-F238E27FC236}">
                <a16:creationId xmlns:a16="http://schemas.microsoft.com/office/drawing/2014/main" id="{CDAC5493-3166-474F-9D3B-CA3B0EA3A484}"/>
              </a:ext>
            </a:extLst>
          </p:cNvPr>
          <p:cNvSpPr txBox="1"/>
          <p:nvPr/>
        </p:nvSpPr>
        <p:spPr>
          <a:xfrm>
            <a:off x="136662" y="978794"/>
            <a:ext cx="5102422" cy="369332"/>
          </a:xfrm>
          <a:prstGeom prst="rect">
            <a:avLst/>
          </a:prstGeom>
          <a:noFill/>
        </p:spPr>
        <p:txBody>
          <a:bodyPr wrap="square" rtlCol="0">
            <a:spAutoFit/>
          </a:bodyPr>
          <a:lstStyle/>
          <a:p>
            <a:r>
              <a:rPr lang="en-US" u="sng" dirty="0"/>
              <a:t>ICE vehicle - Base 25,000 km/year</a:t>
            </a:r>
            <a:endParaRPr lang="fr-BE" u="sng" dirty="0"/>
          </a:p>
        </p:txBody>
      </p:sp>
      <p:sp>
        <p:nvSpPr>
          <p:cNvPr id="15" name="Rectangle : coins arrondis 14">
            <a:extLst>
              <a:ext uri="{FF2B5EF4-FFF2-40B4-BE49-F238E27FC236}">
                <a16:creationId xmlns:a16="http://schemas.microsoft.com/office/drawing/2014/main" id="{0A66D4D2-A9F8-4556-9CF7-1898E56532C0}"/>
              </a:ext>
            </a:extLst>
          </p:cNvPr>
          <p:cNvSpPr/>
          <p:nvPr/>
        </p:nvSpPr>
        <p:spPr>
          <a:xfrm>
            <a:off x="3518568" y="2303926"/>
            <a:ext cx="5863427" cy="8161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graphicFrame>
        <p:nvGraphicFramePr>
          <p:cNvPr id="16" name="Tableau 8">
            <a:extLst>
              <a:ext uri="{FF2B5EF4-FFF2-40B4-BE49-F238E27FC236}">
                <a16:creationId xmlns:a16="http://schemas.microsoft.com/office/drawing/2014/main" id="{00CF959C-78E5-4548-AB3D-47DE6E7CADF0}"/>
              </a:ext>
            </a:extLst>
          </p:cNvPr>
          <p:cNvGraphicFramePr>
            <a:graphicFrameLocks noGrp="1"/>
          </p:cNvGraphicFramePr>
          <p:nvPr>
            <p:extLst>
              <p:ext uri="{D42A27DB-BD31-4B8C-83A1-F6EECF244321}">
                <p14:modId xmlns:p14="http://schemas.microsoft.com/office/powerpoint/2010/main" val="2557360863"/>
              </p:ext>
            </p:extLst>
          </p:nvPr>
        </p:nvGraphicFramePr>
        <p:xfrm>
          <a:off x="3744685" y="2341169"/>
          <a:ext cx="1621972" cy="741680"/>
        </p:xfrm>
        <a:graphic>
          <a:graphicData uri="http://schemas.openxmlformats.org/drawingml/2006/table">
            <a:tbl>
              <a:tblPr firstRow="1" bandRow="1">
                <a:tableStyleId>{5940675A-B579-460E-94D1-54222C63F5DA}</a:tableStyleId>
              </a:tblPr>
              <a:tblGrid>
                <a:gridCol w="1621972">
                  <a:extLst>
                    <a:ext uri="{9D8B030D-6E8A-4147-A177-3AD203B41FA5}">
                      <a16:colId xmlns:a16="http://schemas.microsoft.com/office/drawing/2014/main" val="2365483391"/>
                    </a:ext>
                  </a:extLst>
                </a:gridCol>
              </a:tblGrid>
              <a:tr h="370840">
                <a:tc>
                  <a:txBody>
                    <a:bodyPr/>
                    <a:lstStyle/>
                    <a:p>
                      <a:pPr algn="ctr"/>
                      <a:r>
                        <a:rPr lang="fr-BE" dirty="0" err="1">
                          <a:solidFill>
                            <a:schemeClr val="bg1"/>
                          </a:solidFill>
                        </a:rPr>
                        <a:t>Consumption</a:t>
                      </a:r>
                      <a:r>
                        <a:rPr lang="fr-BE" dirty="0">
                          <a:solidFill>
                            <a:schemeClr val="bg1"/>
                          </a:solidFill>
                        </a:rPr>
                        <a:t> (L)</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solidFill>
                            <a:schemeClr val="bg1"/>
                          </a:solidFill>
                        </a:rPr>
                        <a:t>100 km</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7" name="ZoneTexte 16">
            <a:extLst>
              <a:ext uri="{FF2B5EF4-FFF2-40B4-BE49-F238E27FC236}">
                <a16:creationId xmlns:a16="http://schemas.microsoft.com/office/drawing/2014/main" id="{21DB3716-64B4-4847-A5AC-74D5F78A97F4}"/>
              </a:ext>
            </a:extLst>
          </p:cNvPr>
          <p:cNvSpPr txBox="1"/>
          <p:nvPr/>
        </p:nvSpPr>
        <p:spPr>
          <a:xfrm>
            <a:off x="5206438" y="2527343"/>
            <a:ext cx="485272" cy="369332"/>
          </a:xfrm>
          <a:prstGeom prst="rect">
            <a:avLst/>
          </a:prstGeom>
          <a:noFill/>
        </p:spPr>
        <p:txBody>
          <a:bodyPr wrap="square" rtlCol="0">
            <a:spAutoFit/>
          </a:bodyPr>
          <a:lstStyle/>
          <a:p>
            <a:pPr algn="ctr"/>
            <a:r>
              <a:rPr lang="fr-BE">
                <a:solidFill>
                  <a:schemeClr val="bg1"/>
                </a:solidFill>
              </a:rPr>
              <a:t>X</a:t>
            </a:r>
          </a:p>
        </p:txBody>
      </p:sp>
      <p:graphicFrame>
        <p:nvGraphicFramePr>
          <p:cNvPr id="18" name="Tableau 8">
            <a:extLst>
              <a:ext uri="{FF2B5EF4-FFF2-40B4-BE49-F238E27FC236}">
                <a16:creationId xmlns:a16="http://schemas.microsoft.com/office/drawing/2014/main" id="{CB50A900-FB6B-4C87-B1BD-9C778E7455C9}"/>
              </a:ext>
            </a:extLst>
          </p:cNvPr>
          <p:cNvGraphicFramePr>
            <a:graphicFrameLocks noGrp="1"/>
          </p:cNvGraphicFramePr>
          <p:nvPr>
            <p:extLst>
              <p:ext uri="{D42A27DB-BD31-4B8C-83A1-F6EECF244321}">
                <p14:modId xmlns:p14="http://schemas.microsoft.com/office/powerpoint/2010/main" val="3869959930"/>
              </p:ext>
            </p:extLst>
          </p:nvPr>
        </p:nvGraphicFramePr>
        <p:xfrm>
          <a:off x="5531178" y="2341169"/>
          <a:ext cx="959189" cy="741680"/>
        </p:xfrm>
        <a:graphic>
          <a:graphicData uri="http://schemas.openxmlformats.org/drawingml/2006/table">
            <a:tbl>
              <a:tblPr firstRow="1" bandRow="1">
                <a:tableStyleId>{5940675A-B579-460E-94D1-54222C63F5DA}</a:tableStyleId>
              </a:tblPr>
              <a:tblGrid>
                <a:gridCol w="959189">
                  <a:extLst>
                    <a:ext uri="{9D8B030D-6E8A-4147-A177-3AD203B41FA5}">
                      <a16:colId xmlns:a16="http://schemas.microsoft.com/office/drawing/2014/main" val="2365483391"/>
                    </a:ext>
                  </a:extLst>
                </a:gridCol>
              </a:tblGrid>
              <a:tr h="370840">
                <a:tc>
                  <a:txBody>
                    <a:bodyPr/>
                    <a:lstStyle/>
                    <a:p>
                      <a:pPr algn="ctr"/>
                      <a:r>
                        <a:rPr lang="fr-BE" dirty="0">
                          <a:solidFill>
                            <a:schemeClr val="bg1"/>
                          </a:solidFill>
                        </a:rPr>
                        <a:t>Price</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solidFill>
                            <a:schemeClr val="bg1"/>
                          </a:solidFill>
                        </a:rPr>
                        <a:t>litre</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19" name="ZoneTexte 18">
            <a:extLst>
              <a:ext uri="{FF2B5EF4-FFF2-40B4-BE49-F238E27FC236}">
                <a16:creationId xmlns:a16="http://schemas.microsoft.com/office/drawing/2014/main" id="{A8BD6B7D-D414-4788-A680-423251DB39C2}"/>
              </a:ext>
            </a:extLst>
          </p:cNvPr>
          <p:cNvSpPr txBox="1"/>
          <p:nvPr/>
        </p:nvSpPr>
        <p:spPr>
          <a:xfrm>
            <a:off x="6547173" y="2527343"/>
            <a:ext cx="485272" cy="369332"/>
          </a:xfrm>
          <a:prstGeom prst="rect">
            <a:avLst/>
          </a:prstGeom>
          <a:noFill/>
        </p:spPr>
        <p:txBody>
          <a:bodyPr wrap="square" rtlCol="0">
            <a:spAutoFit/>
          </a:bodyPr>
          <a:lstStyle/>
          <a:p>
            <a:pPr algn="ctr"/>
            <a:r>
              <a:rPr lang="fr-BE">
                <a:solidFill>
                  <a:schemeClr val="bg1"/>
                </a:solidFill>
              </a:rPr>
              <a:t>X</a:t>
            </a:r>
          </a:p>
        </p:txBody>
      </p:sp>
      <p:sp>
        <p:nvSpPr>
          <p:cNvPr id="20" name="ZoneTexte 19">
            <a:extLst>
              <a:ext uri="{FF2B5EF4-FFF2-40B4-BE49-F238E27FC236}">
                <a16:creationId xmlns:a16="http://schemas.microsoft.com/office/drawing/2014/main" id="{64DE2153-8F22-4749-A45F-85E92E045CEF}"/>
              </a:ext>
            </a:extLst>
          </p:cNvPr>
          <p:cNvSpPr txBox="1"/>
          <p:nvPr/>
        </p:nvSpPr>
        <p:spPr>
          <a:xfrm>
            <a:off x="6956903" y="2395599"/>
            <a:ext cx="2149788" cy="646331"/>
          </a:xfrm>
          <a:prstGeom prst="rect">
            <a:avLst/>
          </a:prstGeom>
          <a:noFill/>
        </p:spPr>
        <p:txBody>
          <a:bodyPr wrap="square" rtlCol="0">
            <a:spAutoFit/>
          </a:bodyPr>
          <a:lstStyle/>
          <a:p>
            <a:r>
              <a:rPr lang="en-US" dirty="0">
                <a:solidFill>
                  <a:schemeClr val="bg1"/>
                </a:solidFill>
              </a:rPr>
              <a:t>Nb. of km per month</a:t>
            </a:r>
          </a:p>
        </p:txBody>
      </p:sp>
      <p:sp>
        <p:nvSpPr>
          <p:cNvPr id="21" name="Parenthèse fermante 20">
            <a:extLst>
              <a:ext uri="{FF2B5EF4-FFF2-40B4-BE49-F238E27FC236}">
                <a16:creationId xmlns:a16="http://schemas.microsoft.com/office/drawing/2014/main" id="{E61E7FE8-57A9-4F3B-B822-54D27563A359}"/>
              </a:ext>
            </a:extLst>
          </p:cNvPr>
          <p:cNvSpPr/>
          <p:nvPr/>
        </p:nvSpPr>
        <p:spPr>
          <a:xfrm>
            <a:off x="6382084" y="2351647"/>
            <a:ext cx="165088" cy="720725"/>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BE">
              <a:solidFill>
                <a:schemeClr val="bg1"/>
              </a:solidFill>
            </a:endParaRPr>
          </a:p>
        </p:txBody>
      </p:sp>
      <p:sp>
        <p:nvSpPr>
          <p:cNvPr id="23" name="Parenthèse fermante 22">
            <a:extLst>
              <a:ext uri="{FF2B5EF4-FFF2-40B4-BE49-F238E27FC236}">
                <a16:creationId xmlns:a16="http://schemas.microsoft.com/office/drawing/2014/main" id="{064D9A30-8092-4725-912C-DDA272EB6520}"/>
              </a:ext>
            </a:extLst>
          </p:cNvPr>
          <p:cNvSpPr/>
          <p:nvPr/>
        </p:nvSpPr>
        <p:spPr>
          <a:xfrm rot="10800000">
            <a:off x="3787967" y="2351647"/>
            <a:ext cx="165088" cy="720725"/>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BE">
              <a:solidFill>
                <a:schemeClr val="bg1"/>
              </a:solidFill>
            </a:endParaRPr>
          </a:p>
        </p:txBody>
      </p:sp>
      <p:graphicFrame>
        <p:nvGraphicFramePr>
          <p:cNvPr id="25" name="Tableau 8">
            <a:extLst>
              <a:ext uri="{FF2B5EF4-FFF2-40B4-BE49-F238E27FC236}">
                <a16:creationId xmlns:a16="http://schemas.microsoft.com/office/drawing/2014/main" id="{BB11C053-083E-4843-8CEB-858779834133}"/>
              </a:ext>
            </a:extLst>
          </p:cNvPr>
          <p:cNvGraphicFramePr>
            <a:graphicFrameLocks noGrp="1"/>
          </p:cNvGraphicFramePr>
          <p:nvPr>
            <p:extLst>
              <p:ext uri="{D42A27DB-BD31-4B8C-83A1-F6EECF244321}">
                <p14:modId xmlns:p14="http://schemas.microsoft.com/office/powerpoint/2010/main" val="1250710333"/>
              </p:ext>
            </p:extLst>
          </p:nvPr>
        </p:nvGraphicFramePr>
        <p:xfrm>
          <a:off x="745716" y="3508471"/>
          <a:ext cx="1163682" cy="741680"/>
        </p:xfrm>
        <a:graphic>
          <a:graphicData uri="http://schemas.openxmlformats.org/drawingml/2006/table">
            <a:tbl>
              <a:tblPr firstRow="1" bandRow="1">
                <a:tableStyleId>{5940675A-B579-460E-94D1-54222C63F5DA}</a:tableStyleId>
              </a:tblPr>
              <a:tblGrid>
                <a:gridCol w="1163682">
                  <a:extLst>
                    <a:ext uri="{9D8B030D-6E8A-4147-A177-3AD203B41FA5}">
                      <a16:colId xmlns:a16="http://schemas.microsoft.com/office/drawing/2014/main" val="2365483391"/>
                    </a:ext>
                  </a:extLst>
                </a:gridCol>
              </a:tblGrid>
              <a:tr h="370840">
                <a:tc>
                  <a:txBody>
                    <a:bodyPr/>
                    <a:lstStyle/>
                    <a:p>
                      <a:pPr algn="ctr"/>
                      <a:r>
                        <a:rPr lang="fr-BE"/>
                        <a:t>6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26" name="ZoneTexte 25">
            <a:extLst>
              <a:ext uri="{FF2B5EF4-FFF2-40B4-BE49-F238E27FC236}">
                <a16:creationId xmlns:a16="http://schemas.microsoft.com/office/drawing/2014/main" id="{1D4178D9-5A72-4FEC-A9CB-D02354FB1180}"/>
              </a:ext>
            </a:extLst>
          </p:cNvPr>
          <p:cNvSpPr txBox="1"/>
          <p:nvPr/>
        </p:nvSpPr>
        <p:spPr>
          <a:xfrm>
            <a:off x="1849479" y="3694645"/>
            <a:ext cx="485272" cy="369332"/>
          </a:xfrm>
          <a:prstGeom prst="rect">
            <a:avLst/>
          </a:prstGeom>
          <a:noFill/>
        </p:spPr>
        <p:txBody>
          <a:bodyPr wrap="square" rtlCol="0">
            <a:spAutoFit/>
          </a:bodyPr>
          <a:lstStyle/>
          <a:p>
            <a:pPr algn="ctr"/>
            <a:r>
              <a:rPr lang="fr-BE"/>
              <a:t>X</a:t>
            </a:r>
          </a:p>
        </p:txBody>
      </p:sp>
      <p:sp>
        <p:nvSpPr>
          <p:cNvPr id="27" name="ZoneTexte 26">
            <a:extLst>
              <a:ext uri="{FF2B5EF4-FFF2-40B4-BE49-F238E27FC236}">
                <a16:creationId xmlns:a16="http://schemas.microsoft.com/office/drawing/2014/main" id="{8FA2C543-84F7-4368-9FB6-4505223A4010}"/>
              </a:ext>
            </a:extLst>
          </p:cNvPr>
          <p:cNvSpPr txBox="1"/>
          <p:nvPr/>
        </p:nvSpPr>
        <p:spPr>
          <a:xfrm>
            <a:off x="2259208" y="3694645"/>
            <a:ext cx="1035212" cy="369332"/>
          </a:xfrm>
          <a:prstGeom prst="rect">
            <a:avLst/>
          </a:prstGeom>
          <a:noFill/>
        </p:spPr>
        <p:txBody>
          <a:bodyPr wrap="square" rtlCol="0">
            <a:spAutoFit/>
          </a:bodyPr>
          <a:lstStyle/>
          <a:p>
            <a:r>
              <a:rPr lang="fr-BE" dirty="0"/>
              <a:t>1.8 €/l*</a:t>
            </a:r>
          </a:p>
        </p:txBody>
      </p:sp>
      <p:sp>
        <p:nvSpPr>
          <p:cNvPr id="28" name="ZoneTexte 27">
            <a:extLst>
              <a:ext uri="{FF2B5EF4-FFF2-40B4-BE49-F238E27FC236}">
                <a16:creationId xmlns:a16="http://schemas.microsoft.com/office/drawing/2014/main" id="{382594AC-AAC7-44E4-BA92-F310A84A9512}"/>
              </a:ext>
            </a:extLst>
          </p:cNvPr>
          <p:cNvSpPr txBox="1"/>
          <p:nvPr/>
        </p:nvSpPr>
        <p:spPr>
          <a:xfrm>
            <a:off x="3766540" y="3694645"/>
            <a:ext cx="2100860" cy="338554"/>
          </a:xfrm>
          <a:prstGeom prst="rect">
            <a:avLst/>
          </a:prstGeom>
          <a:noFill/>
        </p:spPr>
        <p:txBody>
          <a:bodyPr wrap="square" rtlCol="0">
            <a:spAutoFit/>
          </a:bodyPr>
          <a:lstStyle/>
          <a:p>
            <a:r>
              <a:rPr lang="fr-BE" sz="1600" dirty="0"/>
              <a:t>2,083 km / </a:t>
            </a:r>
            <a:r>
              <a:rPr lang="fr-BE" sz="1600" dirty="0" err="1"/>
              <a:t>month</a:t>
            </a:r>
            <a:endParaRPr lang="fr-BE" sz="1600" dirty="0"/>
          </a:p>
        </p:txBody>
      </p:sp>
      <p:sp>
        <p:nvSpPr>
          <p:cNvPr id="29" name="ZoneTexte 28">
            <a:extLst>
              <a:ext uri="{FF2B5EF4-FFF2-40B4-BE49-F238E27FC236}">
                <a16:creationId xmlns:a16="http://schemas.microsoft.com/office/drawing/2014/main" id="{848ECC4A-9A4E-4BF3-8352-D59D407B2574}"/>
              </a:ext>
            </a:extLst>
          </p:cNvPr>
          <p:cNvSpPr txBox="1"/>
          <p:nvPr/>
        </p:nvSpPr>
        <p:spPr>
          <a:xfrm>
            <a:off x="388189" y="4374259"/>
            <a:ext cx="3742039" cy="338554"/>
          </a:xfrm>
          <a:prstGeom prst="rect">
            <a:avLst/>
          </a:prstGeom>
          <a:noFill/>
        </p:spPr>
        <p:txBody>
          <a:bodyPr wrap="square" rtlCol="0">
            <a:spAutoFit/>
          </a:bodyPr>
          <a:lstStyle/>
          <a:p>
            <a:r>
              <a:rPr lang="fr-BE" sz="1600" dirty="0">
                <a:sym typeface="Wingdings" panose="05000000000000000000" pitchFamily="2" charset="2"/>
              </a:rPr>
              <a:t> </a:t>
            </a:r>
            <a:r>
              <a:rPr lang="fr-BE" sz="1600" dirty="0" err="1"/>
              <a:t>Monthly</a:t>
            </a:r>
            <a:r>
              <a:rPr lang="fr-BE" sz="1600" dirty="0"/>
              <a:t> budget: 225 € / </a:t>
            </a:r>
            <a:r>
              <a:rPr lang="fr-BE" sz="1600" dirty="0" err="1"/>
              <a:t>month</a:t>
            </a:r>
            <a:endParaRPr lang="fr-BE" sz="1600" dirty="0"/>
          </a:p>
        </p:txBody>
      </p:sp>
      <p:sp>
        <p:nvSpPr>
          <p:cNvPr id="24" name="Title 23">
            <a:extLst>
              <a:ext uri="{FF2B5EF4-FFF2-40B4-BE49-F238E27FC236}">
                <a16:creationId xmlns:a16="http://schemas.microsoft.com/office/drawing/2014/main" id="{B07D73A8-9AF4-416F-9F7C-27A0AF0C9689}"/>
              </a:ext>
            </a:extLst>
          </p:cNvPr>
          <p:cNvSpPr>
            <a:spLocks noGrp="1"/>
          </p:cNvSpPr>
          <p:nvPr>
            <p:ph type="title"/>
          </p:nvPr>
        </p:nvSpPr>
        <p:spPr/>
        <p:txBody>
          <a:bodyPr/>
          <a:lstStyle/>
          <a:p>
            <a:r>
              <a:rPr lang="en-US" altLang="fr-FR" dirty="0"/>
              <a:t>Monthly budget impact of consumption</a:t>
            </a:r>
            <a:endParaRPr lang="en-US" dirty="0"/>
          </a:p>
        </p:txBody>
      </p:sp>
      <p:sp>
        <p:nvSpPr>
          <p:cNvPr id="43" name="Parenthèse fermante 22">
            <a:extLst>
              <a:ext uri="{FF2B5EF4-FFF2-40B4-BE49-F238E27FC236}">
                <a16:creationId xmlns:a16="http://schemas.microsoft.com/office/drawing/2014/main" id="{E739FD2A-DCF3-4136-5FC5-A1683E935A9B}"/>
              </a:ext>
            </a:extLst>
          </p:cNvPr>
          <p:cNvSpPr/>
          <p:nvPr/>
        </p:nvSpPr>
        <p:spPr>
          <a:xfrm rot="10800000">
            <a:off x="510932" y="3518949"/>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44" name="ZoneTexte 18">
            <a:extLst>
              <a:ext uri="{FF2B5EF4-FFF2-40B4-BE49-F238E27FC236}">
                <a16:creationId xmlns:a16="http://schemas.microsoft.com/office/drawing/2014/main" id="{E534D407-9582-84C5-E6F9-E22F7F75677B}"/>
              </a:ext>
            </a:extLst>
          </p:cNvPr>
          <p:cNvSpPr txBox="1"/>
          <p:nvPr/>
        </p:nvSpPr>
        <p:spPr>
          <a:xfrm>
            <a:off x="3294423" y="3694645"/>
            <a:ext cx="485272" cy="369332"/>
          </a:xfrm>
          <a:prstGeom prst="rect">
            <a:avLst/>
          </a:prstGeom>
          <a:noFill/>
        </p:spPr>
        <p:txBody>
          <a:bodyPr wrap="square" rtlCol="0">
            <a:spAutoFit/>
          </a:bodyPr>
          <a:lstStyle/>
          <a:p>
            <a:pPr algn="ctr"/>
            <a:r>
              <a:rPr lang="fr-BE"/>
              <a:t>X</a:t>
            </a:r>
          </a:p>
        </p:txBody>
      </p:sp>
      <p:sp>
        <p:nvSpPr>
          <p:cNvPr id="45" name="Parenthèse fermante 20">
            <a:extLst>
              <a:ext uri="{FF2B5EF4-FFF2-40B4-BE49-F238E27FC236}">
                <a16:creationId xmlns:a16="http://schemas.microsoft.com/office/drawing/2014/main" id="{C6C46E04-D7B7-48EE-B4D7-F712D0F3EE66}"/>
              </a:ext>
            </a:extLst>
          </p:cNvPr>
          <p:cNvSpPr/>
          <p:nvPr/>
        </p:nvSpPr>
        <p:spPr>
          <a:xfrm>
            <a:off x="3129334" y="3518949"/>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graphicFrame>
        <p:nvGraphicFramePr>
          <p:cNvPr id="46" name="Tableau 8">
            <a:extLst>
              <a:ext uri="{FF2B5EF4-FFF2-40B4-BE49-F238E27FC236}">
                <a16:creationId xmlns:a16="http://schemas.microsoft.com/office/drawing/2014/main" id="{C6871A54-9C0A-5499-D97C-71A89E1081E6}"/>
              </a:ext>
            </a:extLst>
          </p:cNvPr>
          <p:cNvGraphicFramePr>
            <a:graphicFrameLocks noGrp="1"/>
          </p:cNvGraphicFramePr>
          <p:nvPr>
            <p:extLst>
              <p:ext uri="{D42A27DB-BD31-4B8C-83A1-F6EECF244321}">
                <p14:modId xmlns:p14="http://schemas.microsoft.com/office/powerpoint/2010/main" val="363082967"/>
              </p:ext>
            </p:extLst>
          </p:nvPr>
        </p:nvGraphicFramePr>
        <p:xfrm>
          <a:off x="6723073" y="3546519"/>
          <a:ext cx="1163682" cy="741680"/>
        </p:xfrm>
        <a:graphic>
          <a:graphicData uri="http://schemas.openxmlformats.org/drawingml/2006/table">
            <a:tbl>
              <a:tblPr firstRow="1" bandRow="1">
                <a:tableStyleId>{5940675A-B579-460E-94D1-54222C63F5DA}</a:tableStyleId>
              </a:tblPr>
              <a:tblGrid>
                <a:gridCol w="1163682">
                  <a:extLst>
                    <a:ext uri="{9D8B030D-6E8A-4147-A177-3AD203B41FA5}">
                      <a16:colId xmlns:a16="http://schemas.microsoft.com/office/drawing/2014/main" val="2365483391"/>
                    </a:ext>
                  </a:extLst>
                </a:gridCol>
              </a:tblGrid>
              <a:tr h="370840">
                <a:tc>
                  <a:txBody>
                    <a:bodyPr/>
                    <a:lstStyle/>
                    <a:p>
                      <a:pPr algn="ctr"/>
                      <a:r>
                        <a:rPr lang="fr-BE" dirty="0"/>
                        <a:t>5.5 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422879"/>
                  </a:ext>
                </a:extLst>
              </a:tr>
              <a:tr h="370840">
                <a:tc>
                  <a:txBody>
                    <a:bodyPr/>
                    <a:lstStyle/>
                    <a:p>
                      <a:pPr algn="ctr"/>
                      <a:r>
                        <a:rPr lang="fr-BE" dirty="0"/>
                        <a:t>100 km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892695"/>
                  </a:ext>
                </a:extLst>
              </a:tr>
            </a:tbl>
          </a:graphicData>
        </a:graphic>
      </p:graphicFrame>
      <p:sp>
        <p:nvSpPr>
          <p:cNvPr id="47" name="ZoneTexte 25">
            <a:extLst>
              <a:ext uri="{FF2B5EF4-FFF2-40B4-BE49-F238E27FC236}">
                <a16:creationId xmlns:a16="http://schemas.microsoft.com/office/drawing/2014/main" id="{2B62F3D7-E004-33E0-DA56-F8078934B91E}"/>
              </a:ext>
            </a:extLst>
          </p:cNvPr>
          <p:cNvSpPr txBox="1"/>
          <p:nvPr/>
        </p:nvSpPr>
        <p:spPr>
          <a:xfrm>
            <a:off x="7826836" y="3732693"/>
            <a:ext cx="485272" cy="369332"/>
          </a:xfrm>
          <a:prstGeom prst="rect">
            <a:avLst/>
          </a:prstGeom>
          <a:noFill/>
        </p:spPr>
        <p:txBody>
          <a:bodyPr wrap="square" rtlCol="0">
            <a:spAutoFit/>
          </a:bodyPr>
          <a:lstStyle/>
          <a:p>
            <a:pPr algn="ctr"/>
            <a:r>
              <a:rPr lang="fr-BE"/>
              <a:t>X</a:t>
            </a:r>
          </a:p>
        </p:txBody>
      </p:sp>
      <p:sp>
        <p:nvSpPr>
          <p:cNvPr id="48" name="ZoneTexte 26">
            <a:extLst>
              <a:ext uri="{FF2B5EF4-FFF2-40B4-BE49-F238E27FC236}">
                <a16:creationId xmlns:a16="http://schemas.microsoft.com/office/drawing/2014/main" id="{82FBBB78-A791-F333-85CC-AE4CF28CF870}"/>
              </a:ext>
            </a:extLst>
          </p:cNvPr>
          <p:cNvSpPr txBox="1"/>
          <p:nvPr/>
        </p:nvSpPr>
        <p:spPr>
          <a:xfrm>
            <a:off x="8236565" y="3732693"/>
            <a:ext cx="1035212" cy="369332"/>
          </a:xfrm>
          <a:prstGeom prst="rect">
            <a:avLst/>
          </a:prstGeom>
          <a:noFill/>
        </p:spPr>
        <p:txBody>
          <a:bodyPr wrap="square" rtlCol="0">
            <a:spAutoFit/>
          </a:bodyPr>
          <a:lstStyle/>
          <a:p>
            <a:r>
              <a:rPr lang="fr-BE" dirty="0"/>
              <a:t>1.8 €/l*</a:t>
            </a:r>
          </a:p>
        </p:txBody>
      </p:sp>
      <p:sp>
        <p:nvSpPr>
          <p:cNvPr id="49" name="ZoneTexte 27">
            <a:extLst>
              <a:ext uri="{FF2B5EF4-FFF2-40B4-BE49-F238E27FC236}">
                <a16:creationId xmlns:a16="http://schemas.microsoft.com/office/drawing/2014/main" id="{C721D823-F1C0-6402-E2EA-578CC0A35236}"/>
              </a:ext>
            </a:extLst>
          </p:cNvPr>
          <p:cNvSpPr txBox="1"/>
          <p:nvPr/>
        </p:nvSpPr>
        <p:spPr>
          <a:xfrm>
            <a:off x="9743897" y="3732693"/>
            <a:ext cx="3742039" cy="338554"/>
          </a:xfrm>
          <a:prstGeom prst="rect">
            <a:avLst/>
          </a:prstGeom>
          <a:noFill/>
        </p:spPr>
        <p:txBody>
          <a:bodyPr wrap="square" rtlCol="0">
            <a:spAutoFit/>
          </a:bodyPr>
          <a:lstStyle/>
          <a:p>
            <a:r>
              <a:rPr lang="fr-BE" sz="1600" dirty="0"/>
              <a:t>2,083 km / </a:t>
            </a:r>
            <a:r>
              <a:rPr lang="fr-BE" sz="1600" dirty="0" err="1"/>
              <a:t>month</a:t>
            </a:r>
            <a:endParaRPr lang="fr-BE" sz="1600" dirty="0"/>
          </a:p>
        </p:txBody>
      </p:sp>
      <p:sp>
        <p:nvSpPr>
          <p:cNvPr id="50" name="Parenthèse fermante 22">
            <a:extLst>
              <a:ext uri="{FF2B5EF4-FFF2-40B4-BE49-F238E27FC236}">
                <a16:creationId xmlns:a16="http://schemas.microsoft.com/office/drawing/2014/main" id="{57D47D98-30C3-68DC-89F7-EFB470D2159C}"/>
              </a:ext>
            </a:extLst>
          </p:cNvPr>
          <p:cNvSpPr/>
          <p:nvPr/>
        </p:nvSpPr>
        <p:spPr>
          <a:xfrm rot="10800000">
            <a:off x="6488289" y="355699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51" name="ZoneTexte 18">
            <a:extLst>
              <a:ext uri="{FF2B5EF4-FFF2-40B4-BE49-F238E27FC236}">
                <a16:creationId xmlns:a16="http://schemas.microsoft.com/office/drawing/2014/main" id="{79C0D654-3B9C-7A71-4A8F-13F21E0BE08F}"/>
              </a:ext>
            </a:extLst>
          </p:cNvPr>
          <p:cNvSpPr txBox="1"/>
          <p:nvPr/>
        </p:nvSpPr>
        <p:spPr>
          <a:xfrm>
            <a:off x="9271780" y="3732693"/>
            <a:ext cx="485272" cy="369332"/>
          </a:xfrm>
          <a:prstGeom prst="rect">
            <a:avLst/>
          </a:prstGeom>
          <a:noFill/>
        </p:spPr>
        <p:txBody>
          <a:bodyPr wrap="square" rtlCol="0">
            <a:spAutoFit/>
          </a:bodyPr>
          <a:lstStyle/>
          <a:p>
            <a:pPr algn="ctr"/>
            <a:r>
              <a:rPr lang="fr-BE"/>
              <a:t>X</a:t>
            </a:r>
          </a:p>
        </p:txBody>
      </p:sp>
      <p:sp>
        <p:nvSpPr>
          <p:cNvPr id="52" name="Parenthèse fermante 20">
            <a:extLst>
              <a:ext uri="{FF2B5EF4-FFF2-40B4-BE49-F238E27FC236}">
                <a16:creationId xmlns:a16="http://schemas.microsoft.com/office/drawing/2014/main" id="{FD1C153A-712F-A2A5-6657-604EAD1A2910}"/>
              </a:ext>
            </a:extLst>
          </p:cNvPr>
          <p:cNvSpPr/>
          <p:nvPr/>
        </p:nvSpPr>
        <p:spPr>
          <a:xfrm>
            <a:off x="9106691" y="3556997"/>
            <a:ext cx="165088" cy="720725"/>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53" name="ZoneTexte 28">
            <a:extLst>
              <a:ext uri="{FF2B5EF4-FFF2-40B4-BE49-F238E27FC236}">
                <a16:creationId xmlns:a16="http://schemas.microsoft.com/office/drawing/2014/main" id="{1457B754-96AF-99D7-7C9C-EDD470E32D1E}"/>
              </a:ext>
            </a:extLst>
          </p:cNvPr>
          <p:cNvSpPr txBox="1"/>
          <p:nvPr/>
        </p:nvSpPr>
        <p:spPr>
          <a:xfrm>
            <a:off x="6365546" y="4366140"/>
            <a:ext cx="3742039" cy="338554"/>
          </a:xfrm>
          <a:prstGeom prst="rect">
            <a:avLst/>
          </a:prstGeom>
          <a:noFill/>
        </p:spPr>
        <p:txBody>
          <a:bodyPr wrap="square" rtlCol="0">
            <a:spAutoFit/>
          </a:bodyPr>
          <a:lstStyle/>
          <a:p>
            <a:r>
              <a:rPr lang="fr-BE" sz="1600" dirty="0">
                <a:sym typeface="Wingdings" panose="05000000000000000000" pitchFamily="2" charset="2"/>
              </a:rPr>
              <a:t> </a:t>
            </a:r>
            <a:r>
              <a:rPr lang="fr-BE" sz="1600" dirty="0" err="1"/>
              <a:t>Monthly</a:t>
            </a:r>
            <a:r>
              <a:rPr lang="fr-BE" sz="1600" dirty="0"/>
              <a:t> budget: 206 € / </a:t>
            </a:r>
            <a:r>
              <a:rPr lang="fr-BE" sz="1600" dirty="0" err="1"/>
              <a:t>month</a:t>
            </a:r>
            <a:endParaRPr lang="fr-BE" sz="1600" dirty="0"/>
          </a:p>
        </p:txBody>
      </p:sp>
      <p:sp>
        <p:nvSpPr>
          <p:cNvPr id="54" name="TextBox 53">
            <a:extLst>
              <a:ext uri="{FF2B5EF4-FFF2-40B4-BE49-F238E27FC236}">
                <a16:creationId xmlns:a16="http://schemas.microsoft.com/office/drawing/2014/main" id="{4DFFDBE1-3254-2F9C-0626-6D0474D6A026}"/>
              </a:ext>
            </a:extLst>
          </p:cNvPr>
          <p:cNvSpPr txBox="1"/>
          <p:nvPr/>
        </p:nvSpPr>
        <p:spPr>
          <a:xfrm>
            <a:off x="4084147" y="4807154"/>
            <a:ext cx="4014821" cy="584775"/>
          </a:xfrm>
          <a:prstGeom prst="rect">
            <a:avLst/>
          </a:prstGeom>
          <a:noFill/>
        </p:spPr>
        <p:txBody>
          <a:bodyPr wrap="square">
            <a:spAutoFit/>
          </a:bodyPr>
          <a:lstStyle/>
          <a:p>
            <a:pPr algn="ctr"/>
            <a:r>
              <a:rPr lang="fr-BE" sz="3200" dirty="0">
                <a:sym typeface="Symbol" panose="05050102010706020507" pitchFamily="18" charset="2"/>
              </a:rPr>
              <a:t></a:t>
            </a:r>
            <a:r>
              <a:rPr lang="fr-BE" sz="1800" dirty="0">
                <a:sym typeface="Symbol" panose="05050102010706020507" pitchFamily="18" charset="2"/>
              </a:rPr>
              <a:t> 19 €/</a:t>
            </a:r>
            <a:r>
              <a:rPr lang="fr-BE" sz="1800" dirty="0" err="1">
                <a:sym typeface="Symbol" panose="05050102010706020507" pitchFamily="18" charset="2"/>
              </a:rPr>
              <a:t>month</a:t>
            </a:r>
            <a:endParaRPr lang="fr-BE" sz="1800" dirty="0"/>
          </a:p>
        </p:txBody>
      </p:sp>
      <p:sp>
        <p:nvSpPr>
          <p:cNvPr id="2" name="TextBox 1">
            <a:extLst>
              <a:ext uri="{FF2B5EF4-FFF2-40B4-BE49-F238E27FC236}">
                <a16:creationId xmlns:a16="http://schemas.microsoft.com/office/drawing/2014/main" id="{BFEB5269-153A-D003-5036-05ABCDADB003}"/>
              </a:ext>
            </a:extLst>
          </p:cNvPr>
          <p:cNvSpPr txBox="1"/>
          <p:nvPr/>
        </p:nvSpPr>
        <p:spPr>
          <a:xfrm>
            <a:off x="136662" y="6475431"/>
            <a:ext cx="7791620" cy="276999"/>
          </a:xfrm>
          <a:prstGeom prst="rect">
            <a:avLst/>
          </a:prstGeom>
          <a:noFill/>
        </p:spPr>
        <p:txBody>
          <a:bodyPr wrap="square" rtlCol="0">
            <a:spAutoFit/>
          </a:bodyPr>
          <a:lstStyle/>
          <a:p>
            <a:r>
              <a:rPr lang="en-US" sz="1200" dirty="0"/>
              <a:t>* Official fuel price on 30/06/22 = 2.10 €/l incl. VAT. - 80% reimbursed VAT </a:t>
            </a:r>
            <a:r>
              <a:rPr lang="fr-BE" sz="1200" dirty="0">
                <a:sym typeface="Wingdings" panose="05000000000000000000" pitchFamily="2" charset="2"/>
              </a:rPr>
              <a:t></a:t>
            </a:r>
            <a:r>
              <a:rPr lang="en-US" sz="1200" dirty="0"/>
              <a:t> 1.8 €/</a:t>
            </a:r>
            <a:r>
              <a:rPr lang="en-US" sz="1200" dirty="0" err="1"/>
              <a:t>litre</a:t>
            </a:r>
            <a:endParaRPr lang="en-US" sz="1200" dirty="0"/>
          </a:p>
        </p:txBody>
      </p:sp>
      <p:sp>
        <p:nvSpPr>
          <p:cNvPr id="14" name="Rectangle 13">
            <a:extLst>
              <a:ext uri="{FF2B5EF4-FFF2-40B4-BE49-F238E27FC236}">
                <a16:creationId xmlns:a16="http://schemas.microsoft.com/office/drawing/2014/main" id="{AA13007A-DEE0-0E64-451B-76CD997C2D3F}"/>
              </a:ext>
            </a:extLst>
          </p:cNvPr>
          <p:cNvSpPr/>
          <p:nvPr/>
        </p:nvSpPr>
        <p:spPr>
          <a:xfrm>
            <a:off x="2670669" y="5485722"/>
            <a:ext cx="6860240" cy="774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Difference in consumption of 1l/100 km </a:t>
            </a:r>
            <a:r>
              <a:rPr lang="fr-BE" dirty="0">
                <a:latin typeface="+mj-lt"/>
              </a:rPr>
              <a:t>= 40 €/</a:t>
            </a:r>
            <a:r>
              <a:rPr lang="fr-BE" dirty="0" err="1">
                <a:latin typeface="+mj-lt"/>
              </a:rPr>
              <a:t>month</a:t>
            </a:r>
            <a:r>
              <a:rPr lang="fr-BE" dirty="0">
                <a:latin typeface="+mj-lt"/>
              </a:rPr>
              <a:t> </a:t>
            </a:r>
            <a:endParaRPr lang="en-US" dirty="0">
              <a:latin typeface="+mj-lt"/>
            </a:endParaRPr>
          </a:p>
        </p:txBody>
      </p:sp>
      <p:pic>
        <p:nvPicPr>
          <p:cNvPr id="40" name="Picture 2" descr="Drapeaux Monde Banque d'images et photos libres de droit - iStock">
            <a:extLst>
              <a:ext uri="{FF2B5EF4-FFF2-40B4-BE49-F238E27FC236}">
                <a16:creationId xmlns:a16="http://schemas.microsoft.com/office/drawing/2014/main" id="{29627DE7-52F5-7685-8A8D-033601C4A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25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500"/>
                                        <p:tgtEl>
                                          <p:spTgt spid="5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500"/>
                                        <p:tgtEl>
                                          <p:spTgt spid="4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500"/>
                                        <p:tgtEl>
                                          <p:spTgt spid="5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500"/>
                                        <p:tgtEl>
                                          <p:spTgt spid="51"/>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fade">
                                      <p:cBhvr>
                                        <p:cTn id="115" dur="500"/>
                                        <p:tgtEl>
                                          <p:spTgt spid="53"/>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fade">
                                      <p:cBhvr>
                                        <p:cTn id="120" dur="5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fade">
                                      <p:cBhvr>
                                        <p:cTn id="1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animBg="1"/>
      <p:bldP spid="17" grpId="0"/>
      <p:bldP spid="19" grpId="0"/>
      <p:bldP spid="20" grpId="0"/>
      <p:bldP spid="21" grpId="0" animBg="1"/>
      <p:bldP spid="23" grpId="0" animBg="1"/>
      <p:bldP spid="26" grpId="0"/>
      <p:bldP spid="27" grpId="0"/>
      <p:bldP spid="28" grpId="0"/>
      <p:bldP spid="29" grpId="0"/>
      <p:bldP spid="43" grpId="0" animBg="1"/>
      <p:bldP spid="44" grpId="0"/>
      <p:bldP spid="45" grpId="0" animBg="1"/>
      <p:bldP spid="47" grpId="0"/>
      <p:bldP spid="48" grpId="0"/>
      <p:bldP spid="49" grpId="0"/>
      <p:bldP spid="50" grpId="0" animBg="1"/>
      <p:bldP spid="51" grpId="0"/>
      <p:bldP spid="52" grpId="0" animBg="1"/>
      <p:bldP spid="53" grpId="0"/>
      <p:bldP spid="54" grpId="0"/>
      <p:bldP spid="2" grpId="0"/>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C80866B-4915-4254-80BB-253B09A06B1E}"/>
              </a:ext>
            </a:extLst>
          </p:cNvPr>
          <p:cNvSpPr>
            <a:spLocks noGrp="1"/>
          </p:cNvSpPr>
          <p:nvPr>
            <p:ph type="body" idx="1"/>
          </p:nvPr>
        </p:nvSpPr>
        <p:spPr/>
        <p:txBody>
          <a:bodyPr/>
          <a:lstStyle/>
          <a:p>
            <a:r>
              <a:rPr lang="en-US" dirty="0"/>
              <a:t>Key parameters for reducing TCO</a:t>
            </a:r>
            <a:endParaRPr lang="fr-BE" dirty="0"/>
          </a:p>
        </p:txBody>
      </p:sp>
      <p:sp>
        <p:nvSpPr>
          <p:cNvPr id="6" name="Text Placeholder 5">
            <a:extLst>
              <a:ext uri="{FF2B5EF4-FFF2-40B4-BE49-F238E27FC236}">
                <a16:creationId xmlns:a16="http://schemas.microsoft.com/office/drawing/2014/main" id="{6A612D2C-5577-4B00-973E-8094386DC9CE}"/>
              </a:ext>
            </a:extLst>
          </p:cNvPr>
          <p:cNvSpPr>
            <a:spLocks noGrp="1"/>
          </p:cNvSpPr>
          <p:nvPr>
            <p:ph type="body" sz="quarter" idx="19"/>
          </p:nvPr>
        </p:nvSpPr>
        <p:spPr/>
        <p:txBody>
          <a:bodyPr/>
          <a:lstStyle/>
          <a:p>
            <a:pPr algn="ctr"/>
            <a:r>
              <a:rPr lang="fr-BE"/>
              <a:t>04</a:t>
            </a:r>
            <a:endParaRPr lang="en-US"/>
          </a:p>
        </p:txBody>
      </p:sp>
      <p:sp>
        <p:nvSpPr>
          <p:cNvPr id="2" name="Titre 1">
            <a:extLst>
              <a:ext uri="{FF2B5EF4-FFF2-40B4-BE49-F238E27FC236}">
                <a16:creationId xmlns:a16="http://schemas.microsoft.com/office/drawing/2014/main" id="{0AB73F91-FF91-4DC4-AAC5-FADDC2478961}"/>
              </a:ext>
            </a:extLst>
          </p:cNvPr>
          <p:cNvSpPr>
            <a:spLocks noGrp="1"/>
          </p:cNvSpPr>
          <p:nvPr>
            <p:ph type="title"/>
          </p:nvPr>
        </p:nvSpPr>
        <p:spPr/>
        <p:txBody>
          <a:bodyPr/>
          <a:lstStyle/>
          <a:p>
            <a:r>
              <a:rPr lang="en-US" dirty="0"/>
              <a:t>WLTP versus “adjusted” fuel consumption</a:t>
            </a:r>
            <a:endParaRPr lang="fr-BE" dirty="0"/>
          </a:p>
        </p:txBody>
      </p:sp>
      <p:sp>
        <p:nvSpPr>
          <p:cNvPr id="7" name="Tekstvak 6">
            <a:extLst>
              <a:ext uri="{FF2B5EF4-FFF2-40B4-BE49-F238E27FC236}">
                <a16:creationId xmlns:a16="http://schemas.microsoft.com/office/drawing/2014/main" id="{7AA42D8F-6DB3-C945-A5F9-51043EFDCD80}"/>
              </a:ext>
            </a:extLst>
          </p:cNvPr>
          <p:cNvSpPr txBox="1"/>
          <p:nvPr/>
        </p:nvSpPr>
        <p:spPr>
          <a:xfrm>
            <a:off x="509046" y="1526086"/>
            <a:ext cx="2165849" cy="584775"/>
          </a:xfrm>
          <a:prstGeom prst="rect">
            <a:avLst/>
          </a:prstGeom>
          <a:noFill/>
        </p:spPr>
        <p:txBody>
          <a:bodyPr wrap="square" rtlCol="0">
            <a:spAutoFit/>
          </a:bodyPr>
          <a:lstStyle/>
          <a:p>
            <a:r>
              <a:rPr lang="nl-BE" dirty="0"/>
              <a:t>Petrol - diesel</a:t>
            </a:r>
          </a:p>
          <a:p>
            <a:r>
              <a:rPr lang="it-IT" sz="1400" dirty="0" err="1"/>
              <a:t>Consumption</a:t>
            </a:r>
            <a:r>
              <a:rPr lang="it-IT" sz="1400" dirty="0"/>
              <a:t> /100 km</a:t>
            </a:r>
            <a:endParaRPr lang="nl-BE" sz="1400" dirty="0"/>
          </a:p>
        </p:txBody>
      </p:sp>
      <p:sp>
        <p:nvSpPr>
          <p:cNvPr id="42" name="Tekstvak 41">
            <a:extLst>
              <a:ext uri="{FF2B5EF4-FFF2-40B4-BE49-F238E27FC236}">
                <a16:creationId xmlns:a16="http://schemas.microsoft.com/office/drawing/2014/main" id="{9EB9AECF-9060-784F-8393-B1456822C454}"/>
              </a:ext>
            </a:extLst>
          </p:cNvPr>
          <p:cNvSpPr txBox="1"/>
          <p:nvPr/>
        </p:nvSpPr>
        <p:spPr>
          <a:xfrm>
            <a:off x="509046" y="3270045"/>
            <a:ext cx="2165848" cy="584775"/>
          </a:xfrm>
          <a:prstGeom prst="rect">
            <a:avLst/>
          </a:prstGeom>
          <a:noFill/>
        </p:spPr>
        <p:txBody>
          <a:bodyPr wrap="square" rtlCol="0">
            <a:spAutoFit/>
          </a:bodyPr>
          <a:lstStyle/>
          <a:p>
            <a:r>
              <a:rPr lang="nl-BE" dirty="0"/>
              <a:t>BEV</a:t>
            </a:r>
          </a:p>
          <a:p>
            <a:r>
              <a:rPr lang="it-IT" sz="1400" dirty="0" err="1"/>
              <a:t>Consumption</a:t>
            </a:r>
            <a:r>
              <a:rPr lang="it-IT" sz="1400" dirty="0"/>
              <a:t> /100 km</a:t>
            </a:r>
            <a:endParaRPr lang="nl-BE" sz="1400" dirty="0"/>
          </a:p>
        </p:txBody>
      </p:sp>
      <p:sp>
        <p:nvSpPr>
          <p:cNvPr id="43" name="Tekstvak 42">
            <a:extLst>
              <a:ext uri="{FF2B5EF4-FFF2-40B4-BE49-F238E27FC236}">
                <a16:creationId xmlns:a16="http://schemas.microsoft.com/office/drawing/2014/main" id="{635BB243-EC42-1D45-B479-A5551A935EFE}"/>
              </a:ext>
            </a:extLst>
          </p:cNvPr>
          <p:cNvSpPr txBox="1"/>
          <p:nvPr/>
        </p:nvSpPr>
        <p:spPr>
          <a:xfrm>
            <a:off x="509046" y="5014004"/>
            <a:ext cx="2165848" cy="584775"/>
          </a:xfrm>
          <a:prstGeom prst="rect">
            <a:avLst/>
          </a:prstGeom>
          <a:noFill/>
        </p:spPr>
        <p:txBody>
          <a:bodyPr wrap="square" rtlCol="0">
            <a:spAutoFit/>
          </a:bodyPr>
          <a:lstStyle/>
          <a:p>
            <a:r>
              <a:rPr lang="nl-BE" dirty="0"/>
              <a:t>PHEV</a:t>
            </a:r>
          </a:p>
          <a:p>
            <a:r>
              <a:rPr lang="it-IT" sz="1400" dirty="0" err="1"/>
              <a:t>Consumption</a:t>
            </a:r>
            <a:r>
              <a:rPr lang="it-IT" sz="1400" dirty="0"/>
              <a:t> /100 km</a:t>
            </a:r>
            <a:endParaRPr lang="nl-BE" sz="1400" dirty="0"/>
          </a:p>
        </p:txBody>
      </p:sp>
      <p:sp>
        <p:nvSpPr>
          <p:cNvPr id="44" name="Rectangle : coins arrondis 14">
            <a:extLst>
              <a:ext uri="{FF2B5EF4-FFF2-40B4-BE49-F238E27FC236}">
                <a16:creationId xmlns:a16="http://schemas.microsoft.com/office/drawing/2014/main" id="{72B56321-5E7E-C94E-9F9D-BEADF998BB6F}"/>
              </a:ext>
            </a:extLst>
          </p:cNvPr>
          <p:cNvSpPr/>
          <p:nvPr/>
        </p:nvSpPr>
        <p:spPr>
          <a:xfrm>
            <a:off x="7539156" y="1472855"/>
            <a:ext cx="3676240" cy="1415475"/>
          </a:xfrm>
          <a:prstGeom prst="roundRect">
            <a:avLst>
              <a:gd name="adj" fmla="val 5989"/>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1400" dirty="0">
                <a:solidFill>
                  <a:schemeClr val="bg1"/>
                </a:solidFill>
                <a:ea typeface="+mj-ea"/>
                <a:cs typeface="+mj-cs"/>
              </a:rPr>
              <a:t>Driving style</a:t>
            </a:r>
          </a:p>
          <a:p>
            <a:pPr marL="285750" indent="-285750">
              <a:buFont typeface="Arial" panose="020B0604020202020204" pitchFamily="34" charset="0"/>
              <a:buChar char="•"/>
            </a:pPr>
            <a:r>
              <a:rPr lang="fr-FR" sz="1400" dirty="0" err="1">
                <a:solidFill>
                  <a:schemeClr val="bg1"/>
                </a:solidFill>
                <a:ea typeface="+mj-ea"/>
                <a:cs typeface="+mj-cs"/>
              </a:rPr>
              <a:t>Journeys</a:t>
            </a:r>
            <a:endParaRPr lang="fr-FR" sz="1400" dirty="0">
              <a:solidFill>
                <a:schemeClr val="bg1"/>
              </a:solidFill>
              <a:ea typeface="+mj-ea"/>
              <a:cs typeface="+mj-cs"/>
            </a:endParaRPr>
          </a:p>
          <a:p>
            <a:pPr marL="285750" indent="-285750">
              <a:buFont typeface="Arial" panose="020B0604020202020204" pitchFamily="34" charset="0"/>
              <a:buChar char="•"/>
            </a:pPr>
            <a:r>
              <a:rPr lang="fr-FR" sz="1400" dirty="0" err="1">
                <a:solidFill>
                  <a:schemeClr val="bg1"/>
                </a:solidFill>
                <a:ea typeface="+mj-ea"/>
                <a:cs typeface="+mj-cs"/>
              </a:rPr>
              <a:t>Season</a:t>
            </a:r>
            <a:endParaRPr lang="fr-FR" sz="1400" dirty="0">
              <a:solidFill>
                <a:schemeClr val="bg1"/>
              </a:solidFill>
              <a:ea typeface="+mj-ea"/>
              <a:cs typeface="+mj-cs"/>
            </a:endParaRPr>
          </a:p>
        </p:txBody>
      </p:sp>
      <p:sp>
        <p:nvSpPr>
          <p:cNvPr id="45" name="Rectangle : coins arrondis 14">
            <a:extLst>
              <a:ext uri="{FF2B5EF4-FFF2-40B4-BE49-F238E27FC236}">
                <a16:creationId xmlns:a16="http://schemas.microsoft.com/office/drawing/2014/main" id="{B3F9638F-5229-EC4D-883A-E7D8CB3D9321}"/>
              </a:ext>
            </a:extLst>
          </p:cNvPr>
          <p:cNvSpPr/>
          <p:nvPr/>
        </p:nvSpPr>
        <p:spPr>
          <a:xfrm>
            <a:off x="7539156" y="3020992"/>
            <a:ext cx="3676241" cy="1840375"/>
          </a:xfrm>
          <a:prstGeom prst="roundRect">
            <a:avLst>
              <a:gd name="adj" fmla="val 5989"/>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ea typeface="+mj-ea"/>
                <a:cs typeface="+mj-cs"/>
              </a:rPr>
              <a:t>Weather conditions</a:t>
            </a:r>
          </a:p>
          <a:p>
            <a:pPr marL="285750" indent="-285750">
              <a:buFont typeface="Arial" panose="020B0604020202020204" pitchFamily="34" charset="0"/>
              <a:buChar char="•"/>
            </a:pPr>
            <a:r>
              <a:rPr lang="en-US" sz="1400" dirty="0">
                <a:solidFill>
                  <a:schemeClr val="tx1"/>
                </a:solidFill>
                <a:ea typeface="+mj-ea"/>
                <a:cs typeface="+mj-cs"/>
              </a:rPr>
              <a:t>Speed</a:t>
            </a:r>
          </a:p>
          <a:p>
            <a:pPr marL="285750" indent="-285750">
              <a:buFont typeface="Arial" panose="020B0604020202020204" pitchFamily="34" charset="0"/>
              <a:buChar char="•"/>
            </a:pPr>
            <a:r>
              <a:rPr lang="en-US" sz="1400" dirty="0">
                <a:solidFill>
                  <a:schemeClr val="tx1"/>
                </a:solidFill>
                <a:ea typeface="+mj-ea"/>
                <a:cs typeface="+mj-cs"/>
              </a:rPr>
              <a:t>Driving style</a:t>
            </a:r>
          </a:p>
          <a:p>
            <a:pPr marL="285750" indent="-285750">
              <a:buFont typeface="Arial" panose="020B0604020202020204" pitchFamily="34" charset="0"/>
              <a:buChar char="•"/>
            </a:pPr>
            <a:r>
              <a:rPr lang="en-US" sz="1400" dirty="0">
                <a:solidFill>
                  <a:schemeClr val="tx1"/>
                </a:solidFill>
                <a:ea typeface="+mj-ea"/>
                <a:cs typeface="+mj-cs"/>
              </a:rPr>
              <a:t>Journeys</a:t>
            </a:r>
          </a:p>
          <a:p>
            <a:pPr marL="285750" indent="-285750">
              <a:buFont typeface="Arial" panose="020B0604020202020204" pitchFamily="34" charset="0"/>
              <a:buChar char="•"/>
            </a:pPr>
            <a:r>
              <a:rPr lang="en-US" sz="1400" dirty="0">
                <a:solidFill>
                  <a:schemeClr val="tx1"/>
                </a:solidFill>
                <a:ea typeface="+mj-ea"/>
                <a:cs typeface="+mj-cs"/>
              </a:rPr>
              <a:t>Topography</a:t>
            </a:r>
          </a:p>
          <a:p>
            <a:pPr marL="285750" indent="-285750">
              <a:buFont typeface="Arial" panose="020B0604020202020204" pitchFamily="34" charset="0"/>
              <a:buChar char="•"/>
            </a:pPr>
            <a:r>
              <a:rPr lang="en-US" sz="1400" dirty="0">
                <a:solidFill>
                  <a:schemeClr val="tx1"/>
                </a:solidFill>
                <a:ea typeface="+mj-ea"/>
                <a:cs typeface="+mj-cs"/>
              </a:rPr>
              <a:t>Heating / air conditioning</a:t>
            </a:r>
          </a:p>
          <a:p>
            <a:pPr marL="285750" indent="-285750">
              <a:buFont typeface="Arial" panose="020B0604020202020204" pitchFamily="34" charset="0"/>
              <a:buChar char="•"/>
            </a:pPr>
            <a:r>
              <a:rPr lang="en-US" sz="1400" dirty="0">
                <a:solidFill>
                  <a:schemeClr val="tx1"/>
                </a:solidFill>
                <a:ea typeface="+mj-ea"/>
                <a:cs typeface="+mj-cs"/>
              </a:rPr>
              <a:t>Load carried</a:t>
            </a:r>
          </a:p>
          <a:p>
            <a:pPr marL="285750" indent="-285750">
              <a:buFont typeface="Arial" panose="020B0604020202020204" pitchFamily="34" charset="0"/>
              <a:buChar char="•"/>
            </a:pPr>
            <a:r>
              <a:rPr lang="en-US" sz="1400" dirty="0">
                <a:solidFill>
                  <a:schemeClr val="tx1"/>
                </a:solidFill>
                <a:ea typeface="+mj-ea"/>
                <a:cs typeface="+mj-cs"/>
              </a:rPr>
              <a:t>Charging cost</a:t>
            </a:r>
            <a:endParaRPr lang="fr-FR" sz="1400" dirty="0">
              <a:solidFill>
                <a:schemeClr val="tx1"/>
              </a:solidFill>
              <a:ea typeface="+mj-ea"/>
              <a:cs typeface="+mj-cs"/>
            </a:endParaRPr>
          </a:p>
        </p:txBody>
      </p:sp>
      <p:sp>
        <p:nvSpPr>
          <p:cNvPr id="46" name="Rectangle : coins arrondis 14">
            <a:extLst>
              <a:ext uri="{FF2B5EF4-FFF2-40B4-BE49-F238E27FC236}">
                <a16:creationId xmlns:a16="http://schemas.microsoft.com/office/drawing/2014/main" id="{C3098C70-3CC7-3D4A-BB84-441070293A84}"/>
              </a:ext>
            </a:extLst>
          </p:cNvPr>
          <p:cNvSpPr/>
          <p:nvPr/>
        </p:nvSpPr>
        <p:spPr>
          <a:xfrm>
            <a:off x="7539156" y="5025948"/>
            <a:ext cx="3676240" cy="1415475"/>
          </a:xfrm>
          <a:prstGeom prst="roundRect">
            <a:avLst>
              <a:gd name="adj" fmla="val 5989"/>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bg1"/>
                </a:solidFill>
              </a:rPr>
              <a:t>Driving style</a:t>
            </a:r>
          </a:p>
          <a:p>
            <a:pPr marL="285750" indent="-285750">
              <a:buFont typeface="Arial" panose="020B0604020202020204" pitchFamily="34" charset="0"/>
              <a:buChar char="•"/>
            </a:pPr>
            <a:r>
              <a:rPr lang="en-US" sz="1400" dirty="0">
                <a:solidFill>
                  <a:schemeClr val="bg1"/>
                </a:solidFill>
              </a:rPr>
              <a:t>Journeys</a:t>
            </a:r>
          </a:p>
          <a:p>
            <a:pPr marL="285750" indent="-285750">
              <a:buFont typeface="Arial" panose="020B0604020202020204" pitchFamily="34" charset="0"/>
              <a:buChar char="•"/>
            </a:pPr>
            <a:r>
              <a:rPr lang="en-US" sz="1400" dirty="0">
                <a:solidFill>
                  <a:schemeClr val="bg1"/>
                </a:solidFill>
              </a:rPr>
              <a:t>Number of daily recharges</a:t>
            </a:r>
            <a:endParaRPr lang="nl-BE" sz="1400" dirty="0">
              <a:solidFill>
                <a:schemeClr val="bg1"/>
              </a:solidFill>
              <a:ea typeface="+mj-ea"/>
              <a:cs typeface="+mj-cs"/>
            </a:endParaRPr>
          </a:p>
        </p:txBody>
      </p:sp>
      <p:graphicFrame>
        <p:nvGraphicFramePr>
          <p:cNvPr id="5" name="Grafiek 4">
            <a:extLst>
              <a:ext uri="{FF2B5EF4-FFF2-40B4-BE49-F238E27FC236}">
                <a16:creationId xmlns:a16="http://schemas.microsoft.com/office/drawing/2014/main" id="{0021DC0E-861F-E84F-BE51-88F2DAF43723}"/>
              </a:ext>
            </a:extLst>
          </p:cNvPr>
          <p:cNvGraphicFramePr/>
          <p:nvPr>
            <p:extLst>
              <p:ext uri="{D42A27DB-BD31-4B8C-83A1-F6EECF244321}">
                <p14:modId xmlns:p14="http://schemas.microsoft.com/office/powerpoint/2010/main" val="2998973388"/>
              </p:ext>
            </p:extLst>
          </p:nvPr>
        </p:nvGraphicFramePr>
        <p:xfrm>
          <a:off x="910209" y="1546148"/>
          <a:ext cx="5669699" cy="26843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Grafiek 40">
            <a:extLst>
              <a:ext uri="{FF2B5EF4-FFF2-40B4-BE49-F238E27FC236}">
                <a16:creationId xmlns:a16="http://schemas.microsoft.com/office/drawing/2014/main" id="{E069C416-1C65-454F-9FB9-1ECC88AD88DB}"/>
              </a:ext>
            </a:extLst>
          </p:cNvPr>
          <p:cNvGraphicFramePr/>
          <p:nvPr>
            <p:extLst>
              <p:ext uri="{D42A27DB-BD31-4B8C-83A1-F6EECF244321}">
                <p14:modId xmlns:p14="http://schemas.microsoft.com/office/powerpoint/2010/main" val="3903092988"/>
              </p:ext>
            </p:extLst>
          </p:nvPr>
        </p:nvGraphicFramePr>
        <p:xfrm>
          <a:off x="910208" y="5093542"/>
          <a:ext cx="5669699" cy="26843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Grafiek 39">
            <a:extLst>
              <a:ext uri="{FF2B5EF4-FFF2-40B4-BE49-F238E27FC236}">
                <a16:creationId xmlns:a16="http://schemas.microsoft.com/office/drawing/2014/main" id="{A7D88A58-51D1-294E-9720-B83BEEAFFBBD}"/>
              </a:ext>
            </a:extLst>
          </p:cNvPr>
          <p:cNvGraphicFramePr/>
          <p:nvPr>
            <p:extLst>
              <p:ext uri="{D42A27DB-BD31-4B8C-83A1-F6EECF244321}">
                <p14:modId xmlns:p14="http://schemas.microsoft.com/office/powerpoint/2010/main" val="828888735"/>
              </p:ext>
            </p:extLst>
          </p:nvPr>
        </p:nvGraphicFramePr>
        <p:xfrm>
          <a:off x="910208" y="3319845"/>
          <a:ext cx="5669699" cy="268436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1B998B28-F80A-4A69-A34B-BA00EB47B64D}"/>
              </a:ext>
            </a:extLst>
          </p:cNvPr>
          <p:cNvSpPr txBox="1"/>
          <p:nvPr/>
        </p:nvSpPr>
        <p:spPr>
          <a:xfrm>
            <a:off x="5050972" y="1243224"/>
            <a:ext cx="2229504" cy="276999"/>
          </a:xfrm>
          <a:prstGeom prst="rect">
            <a:avLst/>
          </a:prstGeom>
          <a:noFill/>
        </p:spPr>
        <p:txBody>
          <a:bodyPr wrap="square" rtlCol="0">
            <a:spAutoFit/>
          </a:bodyPr>
          <a:lstStyle/>
          <a:p>
            <a:pPr algn="ctr"/>
            <a:r>
              <a:rPr lang="en-US" sz="1200" dirty="0"/>
              <a:t>Based on 25,000 km/year</a:t>
            </a:r>
          </a:p>
        </p:txBody>
      </p:sp>
      <p:sp>
        <p:nvSpPr>
          <p:cNvPr id="9" name="TextBox 8">
            <a:extLst>
              <a:ext uri="{FF2B5EF4-FFF2-40B4-BE49-F238E27FC236}">
                <a16:creationId xmlns:a16="http://schemas.microsoft.com/office/drawing/2014/main" id="{C8DF4E48-5367-39DD-4D2C-B84D60F33324}"/>
              </a:ext>
            </a:extLst>
          </p:cNvPr>
          <p:cNvSpPr txBox="1"/>
          <p:nvPr/>
        </p:nvSpPr>
        <p:spPr>
          <a:xfrm>
            <a:off x="3264524" y="1403968"/>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0" name="TextBox 9">
            <a:extLst>
              <a:ext uri="{FF2B5EF4-FFF2-40B4-BE49-F238E27FC236}">
                <a16:creationId xmlns:a16="http://schemas.microsoft.com/office/drawing/2014/main" id="{6EE33C1A-5E32-3816-9FEF-6DA83D947191}"/>
              </a:ext>
            </a:extLst>
          </p:cNvPr>
          <p:cNvSpPr txBox="1"/>
          <p:nvPr/>
        </p:nvSpPr>
        <p:spPr>
          <a:xfrm>
            <a:off x="2784900" y="1633807"/>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1" name="TextBox 10">
            <a:extLst>
              <a:ext uri="{FF2B5EF4-FFF2-40B4-BE49-F238E27FC236}">
                <a16:creationId xmlns:a16="http://schemas.microsoft.com/office/drawing/2014/main" id="{9D45DF3C-9545-3056-1988-9410A35A6B6F}"/>
              </a:ext>
            </a:extLst>
          </p:cNvPr>
          <p:cNvSpPr txBox="1"/>
          <p:nvPr/>
        </p:nvSpPr>
        <p:spPr>
          <a:xfrm>
            <a:off x="3836854" y="4959316"/>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2" name="TextBox 11">
            <a:extLst>
              <a:ext uri="{FF2B5EF4-FFF2-40B4-BE49-F238E27FC236}">
                <a16:creationId xmlns:a16="http://schemas.microsoft.com/office/drawing/2014/main" id="{51880E6C-7392-3EC6-301F-480D9E84C96A}"/>
              </a:ext>
            </a:extLst>
          </p:cNvPr>
          <p:cNvSpPr txBox="1"/>
          <p:nvPr/>
        </p:nvSpPr>
        <p:spPr>
          <a:xfrm>
            <a:off x="3535519" y="3160399"/>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3" name="TextBox 12">
            <a:extLst>
              <a:ext uri="{FF2B5EF4-FFF2-40B4-BE49-F238E27FC236}">
                <a16:creationId xmlns:a16="http://schemas.microsoft.com/office/drawing/2014/main" id="{4B79927E-E6A6-18AF-0BCA-E492182BD393}"/>
              </a:ext>
            </a:extLst>
          </p:cNvPr>
          <p:cNvSpPr txBox="1"/>
          <p:nvPr/>
        </p:nvSpPr>
        <p:spPr>
          <a:xfrm>
            <a:off x="2674895" y="3485488"/>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4" name="TextBox 13">
            <a:extLst>
              <a:ext uri="{FF2B5EF4-FFF2-40B4-BE49-F238E27FC236}">
                <a16:creationId xmlns:a16="http://schemas.microsoft.com/office/drawing/2014/main" id="{7C8E541F-6113-94F0-33C2-C4A3B665E6E3}"/>
              </a:ext>
            </a:extLst>
          </p:cNvPr>
          <p:cNvSpPr txBox="1"/>
          <p:nvPr/>
        </p:nvSpPr>
        <p:spPr>
          <a:xfrm>
            <a:off x="2877151" y="5126980"/>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5" name="TextBox 14">
            <a:extLst>
              <a:ext uri="{FF2B5EF4-FFF2-40B4-BE49-F238E27FC236}">
                <a16:creationId xmlns:a16="http://schemas.microsoft.com/office/drawing/2014/main" id="{D8423BA4-04B7-03B6-F862-3713792E5AC2}"/>
              </a:ext>
            </a:extLst>
          </p:cNvPr>
          <p:cNvSpPr txBox="1"/>
          <p:nvPr/>
        </p:nvSpPr>
        <p:spPr>
          <a:xfrm>
            <a:off x="2197502" y="5899082"/>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6" name="TextBox 15">
            <a:extLst>
              <a:ext uri="{FF2B5EF4-FFF2-40B4-BE49-F238E27FC236}">
                <a16:creationId xmlns:a16="http://schemas.microsoft.com/office/drawing/2014/main" id="{CA25FA60-AFA8-B6CB-31D5-61FA7D251BB0}"/>
              </a:ext>
            </a:extLst>
          </p:cNvPr>
          <p:cNvSpPr txBox="1"/>
          <p:nvPr/>
        </p:nvSpPr>
        <p:spPr>
          <a:xfrm>
            <a:off x="1714738" y="6423752"/>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7" name="TextBox 16">
            <a:extLst>
              <a:ext uri="{FF2B5EF4-FFF2-40B4-BE49-F238E27FC236}">
                <a16:creationId xmlns:a16="http://schemas.microsoft.com/office/drawing/2014/main" id="{24AA46AD-33EA-28CF-2DDD-B9BABFFBECE9}"/>
              </a:ext>
            </a:extLst>
          </p:cNvPr>
          <p:cNvSpPr txBox="1"/>
          <p:nvPr/>
        </p:nvSpPr>
        <p:spPr>
          <a:xfrm>
            <a:off x="66476" y="6420165"/>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8" name="TextBox 17">
            <a:extLst>
              <a:ext uri="{FF2B5EF4-FFF2-40B4-BE49-F238E27FC236}">
                <a16:creationId xmlns:a16="http://schemas.microsoft.com/office/drawing/2014/main" id="{1B9ECF38-B99C-9D56-D03B-288C7FC4101C}"/>
              </a:ext>
            </a:extLst>
          </p:cNvPr>
          <p:cNvSpPr txBox="1"/>
          <p:nvPr/>
        </p:nvSpPr>
        <p:spPr>
          <a:xfrm>
            <a:off x="3467655" y="6420165"/>
            <a:ext cx="960157" cy="369332"/>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9" name="TextBox 18">
            <a:extLst>
              <a:ext uri="{FF2B5EF4-FFF2-40B4-BE49-F238E27FC236}">
                <a16:creationId xmlns:a16="http://schemas.microsoft.com/office/drawing/2014/main" id="{CC9D12EB-6BC5-70F2-C75C-E04183D61733}"/>
              </a:ext>
            </a:extLst>
          </p:cNvPr>
          <p:cNvSpPr txBox="1"/>
          <p:nvPr/>
        </p:nvSpPr>
        <p:spPr>
          <a:xfrm>
            <a:off x="325233" y="6489415"/>
            <a:ext cx="1686680" cy="369332"/>
          </a:xfrm>
          <a:prstGeom prst="rect">
            <a:avLst/>
          </a:prstGeom>
          <a:noFill/>
        </p:spPr>
        <p:txBody>
          <a:bodyPr wrap="square" rtlCol="0">
            <a:spAutoFit/>
          </a:bodyPr>
          <a:lstStyle/>
          <a:p>
            <a:r>
              <a:rPr lang="fr-BE" sz="900" dirty="0"/>
              <a:t>WLTP </a:t>
            </a:r>
            <a:r>
              <a:rPr lang="fr-BE" sz="900" dirty="0" err="1"/>
              <a:t>standardised</a:t>
            </a:r>
            <a:r>
              <a:rPr lang="fr-BE" sz="900" dirty="0"/>
              <a:t> </a:t>
            </a:r>
            <a:r>
              <a:rPr lang="fr-BE" sz="900" dirty="0" err="1"/>
              <a:t>consumption</a:t>
            </a:r>
            <a:endParaRPr lang="en-US" sz="900" dirty="0"/>
          </a:p>
        </p:txBody>
      </p:sp>
      <p:sp>
        <p:nvSpPr>
          <p:cNvPr id="20" name="TextBox 19">
            <a:extLst>
              <a:ext uri="{FF2B5EF4-FFF2-40B4-BE49-F238E27FC236}">
                <a16:creationId xmlns:a16="http://schemas.microsoft.com/office/drawing/2014/main" id="{1472A638-8A6C-C84C-D550-C807E968BBC8}"/>
              </a:ext>
            </a:extLst>
          </p:cNvPr>
          <p:cNvSpPr txBox="1"/>
          <p:nvPr/>
        </p:nvSpPr>
        <p:spPr>
          <a:xfrm>
            <a:off x="2000772" y="6489415"/>
            <a:ext cx="1477597" cy="369332"/>
          </a:xfrm>
          <a:prstGeom prst="rect">
            <a:avLst/>
          </a:prstGeom>
          <a:noFill/>
        </p:spPr>
        <p:txBody>
          <a:bodyPr wrap="square" rtlCol="0">
            <a:spAutoFit/>
          </a:bodyPr>
          <a:lstStyle/>
          <a:p>
            <a:r>
              <a:rPr lang="fr-BE" sz="900" dirty="0"/>
              <a:t>WLTP </a:t>
            </a:r>
            <a:r>
              <a:rPr lang="fr-BE" sz="900" dirty="0" err="1"/>
              <a:t>adjusted</a:t>
            </a:r>
            <a:r>
              <a:rPr lang="fr-BE" sz="900" dirty="0"/>
              <a:t> </a:t>
            </a:r>
            <a:r>
              <a:rPr lang="fr-BE" sz="900" dirty="0" err="1"/>
              <a:t>consumption</a:t>
            </a:r>
            <a:endParaRPr lang="fr-BE" sz="900" dirty="0"/>
          </a:p>
        </p:txBody>
      </p:sp>
      <p:sp>
        <p:nvSpPr>
          <p:cNvPr id="21" name="TextBox 20">
            <a:extLst>
              <a:ext uri="{FF2B5EF4-FFF2-40B4-BE49-F238E27FC236}">
                <a16:creationId xmlns:a16="http://schemas.microsoft.com/office/drawing/2014/main" id="{0934113F-AFEB-BF34-C059-F5B3B079106B}"/>
              </a:ext>
            </a:extLst>
          </p:cNvPr>
          <p:cNvSpPr txBox="1"/>
          <p:nvPr/>
        </p:nvSpPr>
        <p:spPr>
          <a:xfrm>
            <a:off x="3736797" y="6489415"/>
            <a:ext cx="2182594" cy="369332"/>
          </a:xfrm>
          <a:prstGeom prst="rect">
            <a:avLst/>
          </a:prstGeom>
          <a:noFill/>
        </p:spPr>
        <p:txBody>
          <a:bodyPr wrap="square" rtlCol="0">
            <a:spAutoFit/>
          </a:bodyPr>
          <a:lstStyle/>
          <a:p>
            <a:r>
              <a:rPr lang="en-US" sz="900" dirty="0"/>
              <a:t>WLTP PHEV empty battery consumption</a:t>
            </a:r>
          </a:p>
        </p:txBody>
      </p:sp>
      <p:sp>
        <p:nvSpPr>
          <p:cNvPr id="8" name="Ellipse 7">
            <a:extLst>
              <a:ext uri="{FF2B5EF4-FFF2-40B4-BE49-F238E27FC236}">
                <a16:creationId xmlns:a16="http://schemas.microsoft.com/office/drawing/2014/main" id="{7FC12FE4-36CA-2843-80AE-BC0EFBB4FE85}"/>
              </a:ext>
            </a:extLst>
          </p:cNvPr>
          <p:cNvSpPr/>
          <p:nvPr/>
        </p:nvSpPr>
        <p:spPr>
          <a:xfrm>
            <a:off x="-413754" y="672239"/>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0D82B80-E422-0913-E2CA-2B04A40DC436}"/>
              </a:ext>
            </a:extLst>
          </p:cNvPr>
          <p:cNvSpPr/>
          <p:nvPr/>
        </p:nvSpPr>
        <p:spPr>
          <a:xfrm>
            <a:off x="-1099228" y="4013453"/>
            <a:ext cx="3359426" cy="809813"/>
          </a:xfrm>
          <a:prstGeom prst="rect">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square on bottom left should be red</a:t>
            </a:r>
            <a:endParaRPr lang="fr-FR" dirty="0"/>
          </a:p>
        </p:txBody>
      </p:sp>
    </p:spTree>
    <p:extLst>
      <p:ext uri="{BB962C8B-B14F-4D97-AF65-F5344CB8AC3E}">
        <p14:creationId xmlns:p14="http://schemas.microsoft.com/office/powerpoint/2010/main" val="1024428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p:bldP spid="43" grpId="0"/>
      <p:bldP spid="44" grpId="0" animBg="1"/>
      <p:bldP spid="45" grpId="0" animBg="1"/>
      <p:bldP spid="46" grpId="0" animBg="1"/>
      <p:bldGraphic spid="5" grpId="0">
        <p:bldAsOne/>
      </p:bldGraphic>
      <p:bldGraphic spid="41" grpId="0">
        <p:bldAsOne/>
      </p:bldGraphic>
      <p:bldGraphic spid="40" grpId="0">
        <p:bldAsOne/>
      </p:bldGraphic>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7E5326E-89B2-4008-A7C8-79ED95652D8A}"/>
              </a:ext>
            </a:extLst>
          </p:cNvPr>
          <p:cNvSpPr>
            <a:spLocks noGrp="1"/>
          </p:cNvSpPr>
          <p:nvPr>
            <p:ph type="body" idx="1"/>
          </p:nvPr>
        </p:nvSpPr>
        <p:spPr/>
        <p:txBody>
          <a:bodyPr/>
          <a:lstStyle/>
          <a:p>
            <a:r>
              <a:rPr lang="en-US" dirty="0"/>
              <a:t>Key parameters for reducing TCO</a:t>
            </a:r>
            <a:endParaRPr lang="fr-BE" dirty="0"/>
          </a:p>
        </p:txBody>
      </p:sp>
      <p:sp>
        <p:nvSpPr>
          <p:cNvPr id="5" name="Text Placeholder 4">
            <a:extLst>
              <a:ext uri="{FF2B5EF4-FFF2-40B4-BE49-F238E27FC236}">
                <a16:creationId xmlns:a16="http://schemas.microsoft.com/office/drawing/2014/main" id="{1EBB5146-FE71-40E7-9496-9E5670AFEFEA}"/>
              </a:ext>
            </a:extLst>
          </p:cNvPr>
          <p:cNvSpPr>
            <a:spLocks noGrp="1"/>
          </p:cNvSpPr>
          <p:nvPr>
            <p:ph type="body" sz="quarter" idx="19"/>
          </p:nvPr>
        </p:nvSpPr>
        <p:spPr/>
        <p:txBody>
          <a:bodyPr/>
          <a:lstStyle/>
          <a:p>
            <a:pPr algn="ctr"/>
            <a:r>
              <a:rPr lang="fr-BE"/>
              <a:t>04</a:t>
            </a:r>
            <a:endParaRPr lang="en-US"/>
          </a:p>
        </p:txBody>
      </p:sp>
      <p:sp>
        <p:nvSpPr>
          <p:cNvPr id="2" name="Titre 1">
            <a:extLst>
              <a:ext uri="{FF2B5EF4-FFF2-40B4-BE49-F238E27FC236}">
                <a16:creationId xmlns:a16="http://schemas.microsoft.com/office/drawing/2014/main" id="{75783F88-B084-47F7-905E-F5FA599948DA}"/>
              </a:ext>
            </a:extLst>
          </p:cNvPr>
          <p:cNvSpPr>
            <a:spLocks noGrp="1"/>
          </p:cNvSpPr>
          <p:nvPr>
            <p:ph type="title"/>
          </p:nvPr>
        </p:nvSpPr>
        <p:spPr/>
        <p:txBody>
          <a:bodyPr/>
          <a:lstStyle/>
          <a:p>
            <a:r>
              <a:rPr lang="fr-BE" dirty="0" err="1"/>
              <a:t>What</a:t>
            </a:r>
            <a:r>
              <a:rPr lang="fr-BE" dirty="0"/>
              <a:t> taxes </a:t>
            </a:r>
            <a:r>
              <a:rPr lang="fr-BE" dirty="0" err="1"/>
              <a:t>apply</a:t>
            </a:r>
            <a:r>
              <a:rPr lang="fr-BE" dirty="0"/>
              <a:t>?</a:t>
            </a:r>
          </a:p>
        </p:txBody>
      </p:sp>
      <p:sp>
        <p:nvSpPr>
          <p:cNvPr id="6" name="ZoneTexte 5">
            <a:extLst>
              <a:ext uri="{FF2B5EF4-FFF2-40B4-BE49-F238E27FC236}">
                <a16:creationId xmlns:a16="http://schemas.microsoft.com/office/drawing/2014/main" id="{6DA6AB8B-0F75-4D6E-9390-2E18410B9196}"/>
              </a:ext>
            </a:extLst>
          </p:cNvPr>
          <p:cNvSpPr txBox="1"/>
          <p:nvPr/>
        </p:nvSpPr>
        <p:spPr>
          <a:xfrm>
            <a:off x="2506618" y="1339790"/>
            <a:ext cx="2188863" cy="1540340"/>
          </a:xfrm>
          <a:prstGeom prst="rect">
            <a:avLst/>
          </a:prstGeom>
          <a:solidFill>
            <a:srgbClr val="243782"/>
          </a:solidFill>
          <a:ln w="15875">
            <a:noFill/>
            <a:prstDash val="dash"/>
          </a:ln>
        </p:spPr>
        <p:txBody>
          <a:bodyPr wrap="square" lIns="0" tIns="0" rIns="72000" bIns="0" rtlCol="0" anchor="ctr">
            <a:noAutofit/>
          </a:bodyPr>
          <a:lstStyle/>
          <a:p>
            <a:pPr marL="265113" algn="ctr"/>
            <a:r>
              <a:rPr lang="fr-BE" sz="1499" dirty="0">
                <a:solidFill>
                  <a:schemeClr val="bg1"/>
                </a:solidFill>
                <a:ea typeface="Verdana" panose="020B0604030504040204" pitchFamily="34" charset="0"/>
                <a:cs typeface="Audi Type Normal" panose="000B0503040202020203" pitchFamily="34" charset="0"/>
              </a:rPr>
              <a:t>FOR TRAVELLING</a:t>
            </a:r>
            <a:endParaRPr lang="en-US" sz="1499" dirty="0">
              <a:solidFill>
                <a:schemeClr val="bg1"/>
              </a:solidFill>
              <a:ea typeface="Verdana" panose="020B0604030504040204" pitchFamily="34" charset="0"/>
              <a:cs typeface="Audi Type Normal" panose="000B0503040202020203" pitchFamily="34" charset="0"/>
            </a:endParaRPr>
          </a:p>
        </p:txBody>
      </p:sp>
      <p:pic>
        <p:nvPicPr>
          <p:cNvPr id="7" name="Image 6">
            <a:extLst>
              <a:ext uri="{FF2B5EF4-FFF2-40B4-BE49-F238E27FC236}">
                <a16:creationId xmlns:a16="http://schemas.microsoft.com/office/drawing/2014/main" id="{0B423595-01B9-4348-BE20-D45D6AE2C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6" y="1339790"/>
            <a:ext cx="2310097" cy="1540340"/>
          </a:xfrm>
          <a:prstGeom prst="rect">
            <a:avLst/>
          </a:prstGeom>
        </p:spPr>
      </p:pic>
      <p:sp>
        <p:nvSpPr>
          <p:cNvPr id="8" name="ZoneTexte 7">
            <a:extLst>
              <a:ext uri="{FF2B5EF4-FFF2-40B4-BE49-F238E27FC236}">
                <a16:creationId xmlns:a16="http://schemas.microsoft.com/office/drawing/2014/main" id="{9A8F5F66-7D07-4BE7-9801-A36AF299D3DC}"/>
              </a:ext>
            </a:extLst>
          </p:cNvPr>
          <p:cNvSpPr txBox="1"/>
          <p:nvPr/>
        </p:nvSpPr>
        <p:spPr>
          <a:xfrm>
            <a:off x="2598058" y="3163863"/>
            <a:ext cx="2097424" cy="1538116"/>
          </a:xfrm>
          <a:prstGeom prst="rect">
            <a:avLst/>
          </a:prstGeom>
          <a:solidFill>
            <a:srgbClr val="243782"/>
          </a:solidFill>
          <a:ln w="15875">
            <a:noFill/>
            <a:prstDash val="dash"/>
          </a:ln>
        </p:spPr>
        <p:txBody>
          <a:bodyPr wrap="square" lIns="0" tIns="0" rIns="0" bIns="0" rtlCol="0" anchor="ctr">
            <a:noAutofit/>
          </a:bodyPr>
          <a:lstStyle/>
          <a:p>
            <a:pPr marL="92075" algn="ctr"/>
            <a:r>
              <a:rPr lang="en-US" sz="1499" dirty="0">
                <a:solidFill>
                  <a:schemeClr val="bg1"/>
                </a:solidFill>
                <a:ea typeface="Verdana" panose="020B0604030504040204" pitchFamily="34" charset="0"/>
                <a:cs typeface="Audi Type Normal" panose="000B0503040202020203" pitchFamily="34" charset="0"/>
              </a:rPr>
              <a:t>PAID BY </a:t>
            </a:r>
          </a:p>
          <a:p>
            <a:pPr marL="92075" algn="ctr"/>
            <a:r>
              <a:rPr lang="en-US" sz="1499" dirty="0">
                <a:solidFill>
                  <a:schemeClr val="bg1"/>
                </a:solidFill>
                <a:ea typeface="Verdana" panose="020B0604030504040204" pitchFamily="34" charset="0"/>
                <a:cs typeface="Audi Type Normal" panose="000B0503040202020203" pitchFamily="34" charset="0"/>
              </a:rPr>
              <a:t>THE EMPLOYER</a:t>
            </a:r>
          </a:p>
        </p:txBody>
      </p:sp>
      <p:sp>
        <p:nvSpPr>
          <p:cNvPr id="9" name="ZoneTexte 8">
            <a:extLst>
              <a:ext uri="{FF2B5EF4-FFF2-40B4-BE49-F238E27FC236}">
                <a16:creationId xmlns:a16="http://schemas.microsoft.com/office/drawing/2014/main" id="{46A97885-B51E-4ABA-9041-D1E9718FA66D}"/>
              </a:ext>
            </a:extLst>
          </p:cNvPr>
          <p:cNvSpPr txBox="1"/>
          <p:nvPr/>
        </p:nvSpPr>
        <p:spPr>
          <a:xfrm>
            <a:off x="2598058" y="4944107"/>
            <a:ext cx="2097424" cy="1549647"/>
          </a:xfrm>
          <a:prstGeom prst="rect">
            <a:avLst/>
          </a:prstGeom>
          <a:solidFill>
            <a:srgbClr val="243782"/>
          </a:solidFill>
          <a:ln w="15875">
            <a:noFill/>
            <a:prstDash val="dash"/>
          </a:ln>
        </p:spPr>
        <p:txBody>
          <a:bodyPr wrap="square" lIns="0" tIns="0" rIns="0" bIns="0" rtlCol="0" anchor="ctr">
            <a:noAutofit/>
          </a:bodyPr>
          <a:lstStyle/>
          <a:p>
            <a:pPr marL="92075" algn="ctr"/>
            <a:r>
              <a:rPr lang="en-US" sz="1499" dirty="0">
                <a:solidFill>
                  <a:schemeClr val="bg1"/>
                </a:solidFill>
                <a:ea typeface="Verdana" panose="020B0604030504040204" pitchFamily="34" charset="0"/>
                <a:cs typeface="Audi Type Normal" panose="000B0503040202020203" pitchFamily="34" charset="0"/>
              </a:rPr>
              <a:t>PAID BY</a:t>
            </a:r>
          </a:p>
          <a:p>
            <a:pPr marL="92075" algn="ctr"/>
            <a:r>
              <a:rPr lang="en-US" sz="1499" dirty="0">
                <a:solidFill>
                  <a:schemeClr val="bg1"/>
                </a:solidFill>
                <a:ea typeface="Verdana" panose="020B0604030504040204" pitchFamily="34" charset="0"/>
                <a:cs typeface="Audi Type Normal" panose="000B0503040202020203" pitchFamily="34" charset="0"/>
              </a:rPr>
              <a:t>THE USER</a:t>
            </a:r>
          </a:p>
        </p:txBody>
      </p:sp>
      <p:pic>
        <p:nvPicPr>
          <p:cNvPr id="11" name="Image 10" descr="Une image contenant texte, personne, homme&#10;&#10;Description générée automatiquement">
            <a:extLst>
              <a:ext uri="{FF2B5EF4-FFF2-40B4-BE49-F238E27FC236}">
                <a16:creationId xmlns:a16="http://schemas.microsoft.com/office/drawing/2014/main" id="{2CB061AB-5BE3-4F3B-88E9-35BA67F4CB0B}"/>
              </a:ext>
            </a:extLst>
          </p:cNvPr>
          <p:cNvPicPr>
            <a:picLocks noChangeAspect="1"/>
          </p:cNvPicPr>
          <p:nvPr/>
        </p:nvPicPr>
        <p:blipFill>
          <a:blip r:embed="rId4"/>
          <a:stretch>
            <a:fillRect/>
          </a:stretch>
        </p:blipFill>
        <p:spPr>
          <a:xfrm>
            <a:off x="485776" y="3163863"/>
            <a:ext cx="2310097" cy="1538116"/>
          </a:xfrm>
          <a:prstGeom prst="rect">
            <a:avLst/>
          </a:prstGeom>
          <a:ln>
            <a:noFill/>
          </a:ln>
        </p:spPr>
      </p:pic>
      <p:pic>
        <p:nvPicPr>
          <p:cNvPr id="1026" name="Picture 2" descr="Nouvelle Peugeot e-208 : tous les prix de la citadine électrique !">
            <a:extLst>
              <a:ext uri="{FF2B5EF4-FFF2-40B4-BE49-F238E27FC236}">
                <a16:creationId xmlns:a16="http://schemas.microsoft.com/office/drawing/2014/main" id="{22774F26-12F8-455F-94EB-85DF7014AD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485"/>
          <a:stretch/>
        </p:blipFill>
        <p:spPr bwMode="auto">
          <a:xfrm>
            <a:off x="485775" y="4953628"/>
            <a:ext cx="2310097" cy="15381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rapeaux Monde Banque d'images et photos libres de droit - iStock">
            <a:extLst>
              <a:ext uri="{FF2B5EF4-FFF2-40B4-BE49-F238E27FC236}">
                <a16:creationId xmlns:a16="http://schemas.microsoft.com/office/drawing/2014/main" id="{9D3F1005-DB11-A2D3-3758-4A92203E2D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tellantis dévoile un florilège de slogans pour ses marques">
            <a:extLst>
              <a:ext uri="{FF2B5EF4-FFF2-40B4-BE49-F238E27FC236}">
                <a16:creationId xmlns:a16="http://schemas.microsoft.com/office/drawing/2014/main" id="{61DDB231-AB1B-9658-0038-9E1CD233F3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09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B822075-F912-C192-0594-C358E2D7C5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098"/>
          <a:stretch/>
        </p:blipFill>
        <p:spPr bwMode="auto">
          <a:xfrm>
            <a:off x="4908154" y="1339790"/>
            <a:ext cx="7283847" cy="513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652AEE7-181C-9FB7-919B-F539734126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98"/>
          <a:stretch/>
        </p:blipFill>
        <p:spPr bwMode="auto">
          <a:xfrm>
            <a:off x="4908154" y="1339790"/>
            <a:ext cx="7283847" cy="5136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C9B125D-1CBB-4540-915A-CC95F65570C8}"/>
              </a:ext>
            </a:extLst>
          </p:cNvPr>
          <p:cNvSpPr/>
          <p:nvPr/>
        </p:nvSpPr>
        <p:spPr>
          <a:xfrm>
            <a:off x="4908151" y="1339789"/>
            <a:ext cx="7283848" cy="5129217"/>
          </a:xfrm>
          <a:prstGeom prst="rect">
            <a:avLst/>
          </a:prstGeom>
          <a:solidFill>
            <a:srgbClr val="24378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texte 2">
            <a:extLst>
              <a:ext uri="{FF2B5EF4-FFF2-40B4-BE49-F238E27FC236}">
                <a16:creationId xmlns:a16="http://schemas.microsoft.com/office/drawing/2014/main" id="{97E5326E-89B2-4008-A7C8-79ED95652D8A}"/>
              </a:ext>
            </a:extLst>
          </p:cNvPr>
          <p:cNvSpPr>
            <a:spLocks noGrp="1"/>
          </p:cNvSpPr>
          <p:nvPr>
            <p:ph type="body" idx="1"/>
          </p:nvPr>
        </p:nvSpPr>
        <p:spPr/>
        <p:txBody>
          <a:bodyPr/>
          <a:lstStyle/>
          <a:p>
            <a:r>
              <a:rPr lang="en-US" dirty="0"/>
              <a:t>Key parameters for reducing TCO</a:t>
            </a:r>
            <a:endParaRPr lang="fr-BE" dirty="0"/>
          </a:p>
        </p:txBody>
      </p:sp>
      <p:sp>
        <p:nvSpPr>
          <p:cNvPr id="5" name="Text Placeholder 4">
            <a:extLst>
              <a:ext uri="{FF2B5EF4-FFF2-40B4-BE49-F238E27FC236}">
                <a16:creationId xmlns:a16="http://schemas.microsoft.com/office/drawing/2014/main" id="{C4E56C78-139F-4AE7-92D2-C4E14CA286B2}"/>
              </a:ext>
            </a:extLst>
          </p:cNvPr>
          <p:cNvSpPr>
            <a:spLocks noGrp="1"/>
          </p:cNvSpPr>
          <p:nvPr>
            <p:ph type="body" sz="quarter" idx="19"/>
          </p:nvPr>
        </p:nvSpPr>
        <p:spPr/>
        <p:txBody>
          <a:bodyPr/>
          <a:lstStyle/>
          <a:p>
            <a:pPr algn="ctr"/>
            <a:r>
              <a:rPr lang="fr-BE"/>
              <a:t>04</a:t>
            </a:r>
            <a:endParaRPr lang="en-US"/>
          </a:p>
        </p:txBody>
      </p:sp>
      <p:sp>
        <p:nvSpPr>
          <p:cNvPr id="2" name="Titre 1">
            <a:extLst>
              <a:ext uri="{FF2B5EF4-FFF2-40B4-BE49-F238E27FC236}">
                <a16:creationId xmlns:a16="http://schemas.microsoft.com/office/drawing/2014/main" id="{75783F88-B084-47F7-905E-F5FA599948DA}"/>
              </a:ext>
            </a:extLst>
          </p:cNvPr>
          <p:cNvSpPr>
            <a:spLocks noGrp="1"/>
          </p:cNvSpPr>
          <p:nvPr>
            <p:ph type="title"/>
          </p:nvPr>
        </p:nvSpPr>
        <p:spPr/>
        <p:txBody>
          <a:bodyPr/>
          <a:lstStyle/>
          <a:p>
            <a:r>
              <a:rPr lang="fr-BE" dirty="0" err="1"/>
              <a:t>What</a:t>
            </a:r>
            <a:r>
              <a:rPr lang="fr-BE" dirty="0"/>
              <a:t> taxes </a:t>
            </a:r>
            <a:r>
              <a:rPr lang="fr-BE" dirty="0" err="1"/>
              <a:t>apply</a:t>
            </a:r>
            <a:r>
              <a:rPr lang="fr-BE" dirty="0"/>
              <a:t>?</a:t>
            </a:r>
          </a:p>
        </p:txBody>
      </p:sp>
      <p:sp>
        <p:nvSpPr>
          <p:cNvPr id="6" name="ZoneTexte 5">
            <a:extLst>
              <a:ext uri="{FF2B5EF4-FFF2-40B4-BE49-F238E27FC236}">
                <a16:creationId xmlns:a16="http://schemas.microsoft.com/office/drawing/2014/main" id="{6DA6AB8B-0F75-4D6E-9390-2E18410B9196}"/>
              </a:ext>
            </a:extLst>
          </p:cNvPr>
          <p:cNvSpPr txBox="1"/>
          <p:nvPr/>
        </p:nvSpPr>
        <p:spPr>
          <a:xfrm>
            <a:off x="2506618" y="1339790"/>
            <a:ext cx="2188863" cy="1540340"/>
          </a:xfrm>
          <a:prstGeom prst="rect">
            <a:avLst/>
          </a:prstGeom>
          <a:solidFill>
            <a:srgbClr val="243782"/>
          </a:solidFill>
          <a:ln w="15875">
            <a:noFill/>
            <a:prstDash val="dash"/>
          </a:ln>
        </p:spPr>
        <p:txBody>
          <a:bodyPr wrap="square" lIns="0" tIns="0" rIns="72000" bIns="0" rtlCol="0" anchor="ctr">
            <a:noAutofit/>
          </a:bodyPr>
          <a:lstStyle/>
          <a:p>
            <a:pPr marL="265113" algn="ctr"/>
            <a:r>
              <a:rPr lang="fr-BE" sz="1499" dirty="0">
                <a:solidFill>
                  <a:schemeClr val="bg1"/>
                </a:solidFill>
                <a:ea typeface="Verdana" panose="020B0604030504040204" pitchFamily="34" charset="0"/>
                <a:cs typeface="Audi Type Normal" panose="000B0503040202020203" pitchFamily="34" charset="0"/>
              </a:rPr>
              <a:t>FOR TRAVELLING</a:t>
            </a:r>
            <a:endParaRPr lang="en-US" sz="1499" dirty="0">
              <a:solidFill>
                <a:schemeClr val="bg1"/>
              </a:solidFill>
              <a:ea typeface="Verdana" panose="020B0604030504040204" pitchFamily="34" charset="0"/>
              <a:cs typeface="Audi Type Normal" panose="000B0503040202020203" pitchFamily="34" charset="0"/>
            </a:endParaRPr>
          </a:p>
        </p:txBody>
      </p:sp>
      <p:pic>
        <p:nvPicPr>
          <p:cNvPr id="7" name="Image 6">
            <a:extLst>
              <a:ext uri="{FF2B5EF4-FFF2-40B4-BE49-F238E27FC236}">
                <a16:creationId xmlns:a16="http://schemas.microsoft.com/office/drawing/2014/main" id="{0B423595-01B9-4348-BE20-D45D6AE2C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776" y="1339790"/>
            <a:ext cx="2310097" cy="1540340"/>
          </a:xfrm>
          <a:prstGeom prst="rect">
            <a:avLst/>
          </a:prstGeom>
        </p:spPr>
      </p:pic>
      <p:sp>
        <p:nvSpPr>
          <p:cNvPr id="8" name="ZoneTexte 7">
            <a:extLst>
              <a:ext uri="{FF2B5EF4-FFF2-40B4-BE49-F238E27FC236}">
                <a16:creationId xmlns:a16="http://schemas.microsoft.com/office/drawing/2014/main" id="{9A8F5F66-7D07-4BE7-9801-A36AF299D3DC}"/>
              </a:ext>
            </a:extLst>
          </p:cNvPr>
          <p:cNvSpPr txBox="1"/>
          <p:nvPr/>
        </p:nvSpPr>
        <p:spPr>
          <a:xfrm>
            <a:off x="2598058" y="3163863"/>
            <a:ext cx="2097424" cy="1538116"/>
          </a:xfrm>
          <a:prstGeom prst="rect">
            <a:avLst/>
          </a:prstGeom>
          <a:solidFill>
            <a:srgbClr val="243782"/>
          </a:solidFill>
          <a:ln w="15875">
            <a:noFill/>
            <a:prstDash val="dash"/>
          </a:ln>
        </p:spPr>
        <p:txBody>
          <a:bodyPr wrap="square" lIns="0" tIns="0" rIns="0" bIns="0" rtlCol="0" anchor="ctr">
            <a:noAutofit/>
          </a:bodyPr>
          <a:lstStyle/>
          <a:p>
            <a:pPr marL="92075" algn="ctr"/>
            <a:r>
              <a:rPr lang="en-US" sz="1499" dirty="0">
                <a:solidFill>
                  <a:schemeClr val="bg1"/>
                </a:solidFill>
                <a:ea typeface="Verdana" panose="020B0604030504040204" pitchFamily="34" charset="0"/>
                <a:cs typeface="Audi Type Normal" panose="000B0503040202020203" pitchFamily="34" charset="0"/>
              </a:rPr>
              <a:t>PAID BY </a:t>
            </a:r>
          </a:p>
          <a:p>
            <a:pPr marL="92075" algn="ctr"/>
            <a:r>
              <a:rPr lang="en-US" sz="1499" dirty="0">
                <a:solidFill>
                  <a:schemeClr val="bg1"/>
                </a:solidFill>
                <a:ea typeface="Verdana" panose="020B0604030504040204" pitchFamily="34" charset="0"/>
                <a:cs typeface="Audi Type Normal" panose="000B0503040202020203" pitchFamily="34" charset="0"/>
              </a:rPr>
              <a:t>THE EMPLOYER</a:t>
            </a:r>
          </a:p>
        </p:txBody>
      </p:sp>
      <p:sp>
        <p:nvSpPr>
          <p:cNvPr id="9" name="ZoneTexte 8">
            <a:extLst>
              <a:ext uri="{FF2B5EF4-FFF2-40B4-BE49-F238E27FC236}">
                <a16:creationId xmlns:a16="http://schemas.microsoft.com/office/drawing/2014/main" id="{46A97885-B51E-4ABA-9041-D1E9718FA66D}"/>
              </a:ext>
            </a:extLst>
          </p:cNvPr>
          <p:cNvSpPr txBox="1"/>
          <p:nvPr/>
        </p:nvSpPr>
        <p:spPr>
          <a:xfrm>
            <a:off x="2598058" y="4965558"/>
            <a:ext cx="2097424" cy="1549647"/>
          </a:xfrm>
          <a:prstGeom prst="rect">
            <a:avLst/>
          </a:prstGeom>
          <a:solidFill>
            <a:srgbClr val="243782"/>
          </a:solidFill>
          <a:ln w="15875">
            <a:noFill/>
            <a:prstDash val="dash"/>
          </a:ln>
        </p:spPr>
        <p:txBody>
          <a:bodyPr wrap="square" lIns="0" tIns="0" rIns="0" bIns="0" rtlCol="0" anchor="ctr">
            <a:noAutofit/>
          </a:bodyPr>
          <a:lstStyle/>
          <a:p>
            <a:pPr marL="92075" algn="ctr"/>
            <a:r>
              <a:rPr lang="en-US" sz="1499" dirty="0">
                <a:solidFill>
                  <a:schemeClr val="bg1"/>
                </a:solidFill>
                <a:ea typeface="Verdana" panose="020B0604030504040204" pitchFamily="34" charset="0"/>
                <a:cs typeface="Audi Type Normal" panose="000B0503040202020203" pitchFamily="34" charset="0"/>
              </a:rPr>
              <a:t>PAID BY</a:t>
            </a:r>
          </a:p>
          <a:p>
            <a:pPr marL="92075" algn="ctr"/>
            <a:r>
              <a:rPr lang="en-US" sz="1499" dirty="0">
                <a:solidFill>
                  <a:schemeClr val="bg1"/>
                </a:solidFill>
                <a:ea typeface="Verdana" panose="020B0604030504040204" pitchFamily="34" charset="0"/>
                <a:cs typeface="Audi Type Normal" panose="000B0503040202020203" pitchFamily="34" charset="0"/>
              </a:rPr>
              <a:t>THE USER</a:t>
            </a:r>
          </a:p>
        </p:txBody>
      </p:sp>
      <p:pic>
        <p:nvPicPr>
          <p:cNvPr id="11" name="Image 10" descr="Une image contenant texte, personne, homme&#10;&#10;Description générée automatiquement">
            <a:extLst>
              <a:ext uri="{FF2B5EF4-FFF2-40B4-BE49-F238E27FC236}">
                <a16:creationId xmlns:a16="http://schemas.microsoft.com/office/drawing/2014/main" id="{2CB061AB-5BE3-4F3B-88E9-35BA67F4CB0B}"/>
              </a:ext>
            </a:extLst>
          </p:cNvPr>
          <p:cNvPicPr>
            <a:picLocks noChangeAspect="1"/>
          </p:cNvPicPr>
          <p:nvPr/>
        </p:nvPicPr>
        <p:blipFill>
          <a:blip r:embed="rId5"/>
          <a:stretch>
            <a:fillRect/>
          </a:stretch>
        </p:blipFill>
        <p:spPr>
          <a:xfrm>
            <a:off x="485776" y="3163863"/>
            <a:ext cx="2310097" cy="1538116"/>
          </a:xfrm>
          <a:prstGeom prst="rect">
            <a:avLst/>
          </a:prstGeom>
          <a:ln>
            <a:noFill/>
          </a:ln>
        </p:spPr>
      </p:pic>
      <p:sp>
        <p:nvSpPr>
          <p:cNvPr id="12" name="Rectangle 11">
            <a:extLst>
              <a:ext uri="{FF2B5EF4-FFF2-40B4-BE49-F238E27FC236}">
                <a16:creationId xmlns:a16="http://schemas.microsoft.com/office/drawing/2014/main" id="{4EB0AF6C-938B-4A6C-B437-FCDA374822BF}"/>
              </a:ext>
            </a:extLst>
          </p:cNvPr>
          <p:cNvSpPr/>
          <p:nvPr/>
        </p:nvSpPr>
        <p:spPr bwMode="auto">
          <a:xfrm>
            <a:off x="4908154" y="1339791"/>
            <a:ext cx="1447669" cy="1540339"/>
          </a:xfrm>
          <a:prstGeom prst="rect">
            <a:avLst/>
          </a:prstGeom>
          <a:solidFill>
            <a:schemeClr val="bg1">
              <a:alpha val="77000"/>
            </a:schemeClr>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428625"/>
            <a:r>
              <a:rPr lang="fr-BE" sz="1400" dirty="0">
                <a:ea typeface="ＭＳ Ｐゴシック" charset="0"/>
              </a:rPr>
              <a:t>Registration </a:t>
            </a:r>
          </a:p>
          <a:p>
            <a:pPr algn="ctr" defTabSz="428625"/>
            <a:r>
              <a:rPr lang="fr-BE" sz="1400" dirty="0" err="1">
                <a:ea typeface="ＭＳ Ｐゴシック" charset="0"/>
              </a:rPr>
              <a:t>Certificate</a:t>
            </a:r>
            <a:r>
              <a:rPr lang="fr-BE" sz="1400" dirty="0">
                <a:ea typeface="ＭＳ Ｐゴシック" charset="0"/>
              </a:rPr>
              <a:t> </a:t>
            </a:r>
          </a:p>
          <a:p>
            <a:pPr algn="ctr" defTabSz="428625"/>
            <a:endParaRPr lang="fr-BE" sz="1400" dirty="0">
              <a:ea typeface="ＭＳ Ｐゴシック" charset="0"/>
            </a:endParaRPr>
          </a:p>
        </p:txBody>
      </p:sp>
      <p:sp>
        <p:nvSpPr>
          <p:cNvPr id="13" name="Rectangle 12">
            <a:extLst>
              <a:ext uri="{FF2B5EF4-FFF2-40B4-BE49-F238E27FC236}">
                <a16:creationId xmlns:a16="http://schemas.microsoft.com/office/drawing/2014/main" id="{BA676007-D799-4DE0-B583-961268A1CC47}"/>
              </a:ext>
            </a:extLst>
          </p:cNvPr>
          <p:cNvSpPr/>
          <p:nvPr/>
        </p:nvSpPr>
        <p:spPr bwMode="auto">
          <a:xfrm>
            <a:off x="6529441" y="1339791"/>
            <a:ext cx="1447670" cy="1540339"/>
          </a:xfrm>
          <a:prstGeom prst="rect">
            <a:avLst/>
          </a:prstGeom>
          <a:solidFill>
            <a:schemeClr val="bg1">
              <a:alpha val="77000"/>
            </a:schemeClr>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428625"/>
            <a:r>
              <a:rPr lang="fr-BE" sz="1400" dirty="0">
                <a:ea typeface="ＭＳ Ｐゴシック" charset="0"/>
              </a:rPr>
              <a:t>Eco-bonus</a:t>
            </a:r>
          </a:p>
          <a:p>
            <a:pPr algn="ctr" defTabSz="428625"/>
            <a:r>
              <a:rPr lang="fr-BE" sz="1400" dirty="0">
                <a:ea typeface="ＭＳ Ｐゴシック" charset="0"/>
              </a:rPr>
              <a:t> </a:t>
            </a:r>
          </a:p>
          <a:p>
            <a:pPr algn="ctr" defTabSz="428625"/>
            <a:r>
              <a:rPr lang="fr-BE" sz="1400" dirty="0">
                <a:ea typeface="ＭＳ Ｐゴシック" charset="0"/>
              </a:rPr>
              <a:t>Eco-malus</a:t>
            </a:r>
          </a:p>
          <a:p>
            <a:pPr algn="ctr" defTabSz="428625"/>
            <a:endParaRPr lang="fr-BE" sz="1400" dirty="0">
              <a:ea typeface="ＭＳ Ｐゴシック" charset="0"/>
            </a:endParaRPr>
          </a:p>
          <a:p>
            <a:pPr algn="ctr" defTabSz="428625"/>
            <a:r>
              <a:rPr lang="fr-BE" sz="1400" dirty="0">
                <a:ea typeface="ＭＳ Ｐゴシック" charset="0"/>
              </a:rPr>
              <a:t>Mass </a:t>
            </a:r>
            <a:r>
              <a:rPr lang="fr-BE" sz="1400" dirty="0" err="1">
                <a:ea typeface="ＭＳ Ｐゴシック" charset="0"/>
              </a:rPr>
              <a:t>tax</a:t>
            </a:r>
            <a:endParaRPr lang="fr-BE" sz="1400" dirty="0">
              <a:ea typeface="ＭＳ Ｐゴシック" charset="0"/>
            </a:endParaRPr>
          </a:p>
        </p:txBody>
      </p:sp>
      <p:sp>
        <p:nvSpPr>
          <p:cNvPr id="14" name="Rectangle 13">
            <a:extLst>
              <a:ext uri="{FF2B5EF4-FFF2-40B4-BE49-F238E27FC236}">
                <a16:creationId xmlns:a16="http://schemas.microsoft.com/office/drawing/2014/main" id="{296EEA0A-C956-4974-B68C-3532D86D7F5F}"/>
              </a:ext>
            </a:extLst>
          </p:cNvPr>
          <p:cNvSpPr/>
          <p:nvPr/>
        </p:nvSpPr>
        <p:spPr bwMode="auto">
          <a:xfrm>
            <a:off x="4908152" y="3148480"/>
            <a:ext cx="1447672" cy="1540340"/>
          </a:xfrm>
          <a:prstGeom prst="rect">
            <a:avLst/>
          </a:prstGeom>
          <a:solidFill>
            <a:schemeClr val="bg1">
              <a:alpha val="77000"/>
            </a:schemeClr>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428625"/>
            <a:r>
              <a:rPr lang="fr-BE" sz="1400" dirty="0">
                <a:ea typeface="ＭＳ Ｐゴシック" charset="0"/>
              </a:rPr>
              <a:t>Non-</a:t>
            </a:r>
            <a:r>
              <a:rPr lang="fr-BE" sz="1400" dirty="0" err="1">
                <a:ea typeface="ＭＳ Ｐゴシック" charset="0"/>
              </a:rPr>
              <a:t>deductible</a:t>
            </a:r>
            <a:endParaRPr lang="fr-BE" sz="1400" dirty="0">
              <a:ea typeface="ＭＳ Ｐゴシック" charset="0"/>
            </a:endParaRPr>
          </a:p>
          <a:p>
            <a:pPr algn="ctr" defTabSz="428625"/>
            <a:r>
              <a:rPr lang="fr-BE" sz="1400" dirty="0">
                <a:ea typeface="ＭＳ Ｐゴシック" charset="0"/>
              </a:rPr>
              <a:t>VAT</a:t>
            </a:r>
          </a:p>
        </p:txBody>
      </p:sp>
      <p:sp>
        <p:nvSpPr>
          <p:cNvPr id="15" name="Rectangle 14">
            <a:extLst>
              <a:ext uri="{FF2B5EF4-FFF2-40B4-BE49-F238E27FC236}">
                <a16:creationId xmlns:a16="http://schemas.microsoft.com/office/drawing/2014/main" id="{B1963E79-CF17-4179-8D53-07FA39915EC5}"/>
              </a:ext>
            </a:extLst>
          </p:cNvPr>
          <p:cNvSpPr/>
          <p:nvPr/>
        </p:nvSpPr>
        <p:spPr bwMode="auto">
          <a:xfrm>
            <a:off x="6529440" y="3149489"/>
            <a:ext cx="1447672" cy="1540340"/>
          </a:xfrm>
          <a:prstGeom prst="rect">
            <a:avLst/>
          </a:prstGeom>
          <a:solidFill>
            <a:schemeClr val="bg1">
              <a:alpha val="77000"/>
            </a:schemeClr>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28625"/>
            <a:r>
              <a:rPr lang="fr-BE" sz="1400" dirty="0">
                <a:ea typeface="ＭＳ Ｐゴシック" charset="0"/>
              </a:rPr>
              <a:t>CO</a:t>
            </a:r>
            <a:r>
              <a:rPr lang="fr-BE" sz="1400" baseline="-25000" dirty="0">
                <a:ea typeface="ＭＳ Ｐゴシック" charset="0"/>
              </a:rPr>
              <a:t>2</a:t>
            </a:r>
            <a:r>
              <a:rPr lang="fr-BE" sz="1400" dirty="0">
                <a:ea typeface="ＭＳ Ｐゴシック" charset="0"/>
              </a:rPr>
              <a:t> and </a:t>
            </a:r>
            <a:r>
              <a:rPr lang="fr-BE" sz="1400" dirty="0" err="1">
                <a:ea typeface="ＭＳ Ｐゴシック" charset="0"/>
              </a:rPr>
              <a:t>Pollutant</a:t>
            </a:r>
            <a:r>
              <a:rPr lang="fr-BE" sz="1400" dirty="0">
                <a:ea typeface="ＭＳ Ｐゴシック" charset="0"/>
              </a:rPr>
              <a:t> Taxes</a:t>
            </a:r>
          </a:p>
        </p:txBody>
      </p:sp>
      <p:sp>
        <p:nvSpPr>
          <p:cNvPr id="16" name="Rectangle 15">
            <a:extLst>
              <a:ext uri="{FF2B5EF4-FFF2-40B4-BE49-F238E27FC236}">
                <a16:creationId xmlns:a16="http://schemas.microsoft.com/office/drawing/2014/main" id="{502373BD-C3B0-475A-82D2-35D2A2AC8737}"/>
              </a:ext>
            </a:extLst>
          </p:cNvPr>
          <p:cNvSpPr/>
          <p:nvPr/>
        </p:nvSpPr>
        <p:spPr bwMode="auto">
          <a:xfrm>
            <a:off x="8130556" y="3152980"/>
            <a:ext cx="1447668" cy="1528972"/>
          </a:xfrm>
          <a:prstGeom prst="rect">
            <a:avLst/>
          </a:prstGeom>
          <a:solidFill>
            <a:schemeClr val="bg1">
              <a:alpha val="77000"/>
            </a:schemeClr>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428625"/>
            <a:r>
              <a:rPr lang="fr-BE" sz="1400" dirty="0">
                <a:ea typeface="ＭＳ Ｐゴシック" charset="0"/>
              </a:rPr>
              <a:t>Non-</a:t>
            </a:r>
            <a:r>
              <a:rPr lang="fr-BE" sz="1400" dirty="0" err="1">
                <a:ea typeface="ＭＳ Ｐゴシック" charset="0"/>
              </a:rPr>
              <a:t>Deductible</a:t>
            </a:r>
            <a:r>
              <a:rPr lang="fr-BE" sz="1400" dirty="0">
                <a:ea typeface="ＭＳ Ｐゴシック" charset="0"/>
              </a:rPr>
              <a:t> </a:t>
            </a:r>
            <a:r>
              <a:rPr lang="fr-BE" sz="1400" dirty="0" err="1">
                <a:ea typeface="ＭＳ Ｐゴシック" charset="0"/>
              </a:rPr>
              <a:t>Depreciation</a:t>
            </a:r>
            <a:endParaRPr lang="fr-BE" sz="1400" dirty="0">
              <a:ea typeface="ＭＳ Ｐゴシック" charset="0"/>
            </a:endParaRPr>
          </a:p>
        </p:txBody>
      </p:sp>
      <p:sp>
        <p:nvSpPr>
          <p:cNvPr id="18" name="Rectangle 17">
            <a:extLst>
              <a:ext uri="{FF2B5EF4-FFF2-40B4-BE49-F238E27FC236}">
                <a16:creationId xmlns:a16="http://schemas.microsoft.com/office/drawing/2014/main" id="{944A97EC-1D4F-4022-8586-FAEDD5E441CB}"/>
              </a:ext>
            </a:extLst>
          </p:cNvPr>
          <p:cNvSpPr/>
          <p:nvPr/>
        </p:nvSpPr>
        <p:spPr bwMode="auto">
          <a:xfrm>
            <a:off x="4909430" y="4975073"/>
            <a:ext cx="1445116" cy="1540340"/>
          </a:xfrm>
          <a:prstGeom prst="rect">
            <a:avLst/>
          </a:prstGeom>
          <a:solidFill>
            <a:schemeClr val="bg1">
              <a:alpha val="77000"/>
            </a:schemeClr>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428625"/>
            <a:r>
              <a:rPr lang="fr-BE" sz="1400" dirty="0">
                <a:ea typeface="ＭＳ Ｐゴシック" charset="0"/>
              </a:rPr>
              <a:t>Impacts</a:t>
            </a:r>
          </a:p>
          <a:p>
            <a:pPr algn="ctr" defTabSz="428625"/>
            <a:r>
              <a:rPr lang="fr-BE" sz="1400" dirty="0">
                <a:ea typeface="ＭＳ Ｐゴシック" charset="0"/>
              </a:rPr>
              <a:t>of BIK</a:t>
            </a:r>
          </a:p>
        </p:txBody>
      </p:sp>
      <p:sp>
        <p:nvSpPr>
          <p:cNvPr id="19" name="Rectangle 35">
            <a:extLst>
              <a:ext uri="{FF2B5EF4-FFF2-40B4-BE49-F238E27FC236}">
                <a16:creationId xmlns:a16="http://schemas.microsoft.com/office/drawing/2014/main" id="{F7A64210-2DF5-4AB3-8332-F415D6DD6043}"/>
              </a:ext>
            </a:extLst>
          </p:cNvPr>
          <p:cNvSpPr/>
          <p:nvPr/>
        </p:nvSpPr>
        <p:spPr bwMode="auto">
          <a:xfrm>
            <a:off x="9706601" y="3165531"/>
            <a:ext cx="1447668" cy="1528972"/>
          </a:xfrm>
          <a:prstGeom prst="rect">
            <a:avLst/>
          </a:prstGeom>
          <a:solidFill>
            <a:schemeClr val="bg1">
              <a:alpha val="77000"/>
            </a:schemeClr>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428625"/>
            <a:r>
              <a:rPr lang="fr-FR" sz="1400" dirty="0">
                <a:ea typeface="ＭＳ Ｐゴシック" charset="0"/>
              </a:rPr>
              <a:t>Social contribution</a:t>
            </a:r>
          </a:p>
          <a:p>
            <a:pPr algn="ctr" defTabSz="428625"/>
            <a:r>
              <a:rPr lang="fr-FR" sz="1400" dirty="0">
                <a:ea typeface="ＭＳ Ｐゴシック" charset="0"/>
              </a:rPr>
              <a:t>on BIK</a:t>
            </a:r>
            <a:endParaRPr lang="fr-BE" sz="1400" dirty="0">
              <a:ea typeface="ＭＳ Ｐゴシック" charset="0"/>
            </a:endParaRPr>
          </a:p>
        </p:txBody>
      </p:sp>
      <p:sp>
        <p:nvSpPr>
          <p:cNvPr id="20" name="Rectangle 19">
            <a:extLst>
              <a:ext uri="{FF2B5EF4-FFF2-40B4-BE49-F238E27FC236}">
                <a16:creationId xmlns:a16="http://schemas.microsoft.com/office/drawing/2014/main" id="{D0A6A56B-1C0E-4F48-B0F1-B59502A2CC3A}"/>
              </a:ext>
            </a:extLst>
          </p:cNvPr>
          <p:cNvSpPr/>
          <p:nvPr/>
        </p:nvSpPr>
        <p:spPr bwMode="auto">
          <a:xfrm>
            <a:off x="8125239" y="1330174"/>
            <a:ext cx="1447668" cy="1533913"/>
          </a:xfrm>
          <a:prstGeom prst="rect">
            <a:avLst/>
          </a:prstGeom>
          <a:solidFill>
            <a:schemeClr val="bg1">
              <a:alpha val="77000"/>
            </a:schemeClr>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428625"/>
            <a:r>
              <a:rPr lang="fr-BE" sz="1400" dirty="0" err="1">
                <a:ea typeface="ＭＳ Ｐゴシック" charset="0"/>
              </a:rPr>
              <a:t>Regional</a:t>
            </a:r>
            <a:r>
              <a:rPr lang="fr-BE" sz="1400" dirty="0">
                <a:ea typeface="ＭＳ Ｐゴシック" charset="0"/>
              </a:rPr>
              <a:t> </a:t>
            </a:r>
          </a:p>
          <a:p>
            <a:pPr algn="ctr" defTabSz="428625"/>
            <a:r>
              <a:rPr lang="fr-BE" sz="1400" dirty="0" err="1">
                <a:ea typeface="ＭＳ Ｐゴシック" charset="0"/>
              </a:rPr>
              <a:t>Aids</a:t>
            </a:r>
            <a:endParaRPr lang="fr-BE" sz="1400" dirty="0">
              <a:ea typeface="ＭＳ Ｐゴシック" charset="0"/>
            </a:endParaRPr>
          </a:p>
        </p:txBody>
      </p:sp>
      <p:pic>
        <p:nvPicPr>
          <p:cNvPr id="23" name="Picture 2" descr="Nouvelle Peugeot e-208 : tous les prix de la citadine électrique !">
            <a:extLst>
              <a:ext uri="{FF2B5EF4-FFF2-40B4-BE49-F238E27FC236}">
                <a16:creationId xmlns:a16="http://schemas.microsoft.com/office/drawing/2014/main" id="{BE50E30E-8512-846E-A604-B9599C51E9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5485"/>
          <a:stretch/>
        </p:blipFill>
        <p:spPr bwMode="auto">
          <a:xfrm>
            <a:off x="485775" y="4975552"/>
            <a:ext cx="2310097" cy="15381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rapeaux Monde Banque d'images et photos libres de droit - iStock">
            <a:extLst>
              <a:ext uri="{FF2B5EF4-FFF2-40B4-BE49-F238E27FC236}">
                <a16:creationId xmlns:a16="http://schemas.microsoft.com/office/drawing/2014/main" id="{A96FD243-F530-1273-D6B6-3DC002620A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ellantis dévoile un florilège de slogans pour ses marques">
            <a:extLst>
              <a:ext uri="{FF2B5EF4-FFF2-40B4-BE49-F238E27FC236}">
                <a16:creationId xmlns:a16="http://schemas.microsoft.com/office/drawing/2014/main" id="{E86E7E8B-751E-4481-2CAC-485E5A2A7F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09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7D64B3-3328-43D7-A1A6-B1E92C9D0751}"/>
              </a:ext>
            </a:extLst>
          </p:cNvPr>
          <p:cNvSpPr>
            <a:spLocks noGrp="1"/>
          </p:cNvSpPr>
          <p:nvPr>
            <p:ph type="title"/>
          </p:nvPr>
        </p:nvSpPr>
        <p:spPr>
          <a:xfrm>
            <a:off x="252912" y="123802"/>
            <a:ext cx="10440000" cy="3600000"/>
          </a:xfrm>
          <a:prstGeom prst="rect">
            <a:avLst/>
          </a:prstGeom>
        </p:spPr>
        <p:txBody>
          <a:bodyPr/>
          <a:lstStyle/>
          <a:p>
            <a:r>
              <a:rPr lang="en-US" sz="2000" b="0" dirty="0">
                <a:latin typeface="+mn-lt"/>
              </a:rPr>
              <a:t>Who pays what according to their tax profile?</a:t>
            </a:r>
            <a:endParaRPr lang="fr-BE" sz="2000" b="0" dirty="0">
              <a:latin typeface="+mn-lt"/>
            </a:endParaRPr>
          </a:p>
        </p:txBody>
      </p:sp>
      <p:grpSp>
        <p:nvGrpSpPr>
          <p:cNvPr id="10" name="Groupe 9">
            <a:extLst>
              <a:ext uri="{FF2B5EF4-FFF2-40B4-BE49-F238E27FC236}">
                <a16:creationId xmlns:a16="http://schemas.microsoft.com/office/drawing/2014/main" id="{EE84FF87-58F3-407E-9CA0-6314F98ED891}"/>
              </a:ext>
            </a:extLst>
          </p:cNvPr>
          <p:cNvGrpSpPr/>
          <p:nvPr/>
        </p:nvGrpSpPr>
        <p:grpSpPr>
          <a:xfrm>
            <a:off x="3743138" y="765349"/>
            <a:ext cx="1783632" cy="1616837"/>
            <a:chOff x="3863090" y="1193369"/>
            <a:chExt cx="1783632" cy="1616837"/>
          </a:xfrm>
          <a:solidFill>
            <a:schemeClr val="accent6"/>
          </a:solidFill>
        </p:grpSpPr>
        <p:sp>
          <p:nvSpPr>
            <p:cNvPr id="44" name="Rectangle : coins arrondis 43">
              <a:extLst>
                <a:ext uri="{FF2B5EF4-FFF2-40B4-BE49-F238E27FC236}">
                  <a16:creationId xmlns:a16="http://schemas.microsoft.com/office/drawing/2014/main" id="{0AF2C0D6-782B-4BB9-AF97-E6357C5C3151}"/>
                </a:ext>
              </a:extLst>
            </p:cNvPr>
            <p:cNvSpPr/>
            <p:nvPr/>
          </p:nvSpPr>
          <p:spPr>
            <a:xfrm>
              <a:off x="3863090" y="1193369"/>
              <a:ext cx="1783632" cy="1616837"/>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200"/>
            </a:p>
          </p:txBody>
        </p:sp>
        <p:sp>
          <p:nvSpPr>
            <p:cNvPr id="18" name="Rectangle 17">
              <a:extLst>
                <a:ext uri="{FF2B5EF4-FFF2-40B4-BE49-F238E27FC236}">
                  <a16:creationId xmlns:a16="http://schemas.microsoft.com/office/drawing/2014/main" id="{3AB03144-023E-476B-A853-9C639D2D166C}"/>
                </a:ext>
              </a:extLst>
            </p:cNvPr>
            <p:cNvSpPr/>
            <p:nvPr/>
          </p:nvSpPr>
          <p:spPr>
            <a:xfrm>
              <a:off x="3891094" y="2336108"/>
              <a:ext cx="1727624" cy="38570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bg1"/>
                  </a:solidFill>
                  <a:ea typeface="Verdana" panose="020B0604030504040204" pitchFamily="34" charset="0"/>
                  <a:cs typeface="Audi Type Normal" panose="000B0503040202020203" pitchFamily="34" charset="0"/>
                </a:rPr>
                <a:t>Unincorporated</a:t>
              </a:r>
              <a:r>
                <a:rPr lang="fr-BE" sz="1200" b="1" dirty="0">
                  <a:solidFill>
                    <a:schemeClr val="bg1"/>
                  </a:solidFill>
                  <a:ea typeface="Verdana" panose="020B0604030504040204" pitchFamily="34" charset="0"/>
                  <a:cs typeface="Audi Type Normal" panose="000B0503040202020203" pitchFamily="34" charset="0"/>
                </a:rPr>
                <a:t> Professional</a:t>
              </a:r>
            </a:p>
          </p:txBody>
        </p:sp>
        <p:pic>
          <p:nvPicPr>
            <p:cNvPr id="4" name="Image 3">
              <a:extLst>
                <a:ext uri="{FF2B5EF4-FFF2-40B4-BE49-F238E27FC236}">
                  <a16:creationId xmlns:a16="http://schemas.microsoft.com/office/drawing/2014/main" id="{9CCBD4DF-3845-408D-9932-8D68CF1308F9}"/>
                </a:ext>
              </a:extLst>
            </p:cNvPr>
            <p:cNvPicPr>
              <a:picLocks noChangeAspect="1"/>
            </p:cNvPicPr>
            <p:nvPr/>
          </p:nvPicPr>
          <p:blipFill rotWithShape="1">
            <a:blip r:embed="rId3"/>
            <a:srcRect r="16897"/>
            <a:stretch/>
          </p:blipFill>
          <p:spPr>
            <a:xfrm>
              <a:off x="3974418" y="1353148"/>
              <a:ext cx="1560977" cy="956054"/>
            </a:xfrm>
            <a:prstGeom prst="rect">
              <a:avLst/>
            </a:prstGeom>
            <a:grpFill/>
          </p:spPr>
        </p:pic>
      </p:grpSp>
      <p:grpSp>
        <p:nvGrpSpPr>
          <p:cNvPr id="8" name="Groupe 7">
            <a:extLst>
              <a:ext uri="{FF2B5EF4-FFF2-40B4-BE49-F238E27FC236}">
                <a16:creationId xmlns:a16="http://schemas.microsoft.com/office/drawing/2014/main" id="{15CB85B4-6F0E-4644-81B1-7CF169DAE478}"/>
              </a:ext>
            </a:extLst>
          </p:cNvPr>
          <p:cNvGrpSpPr/>
          <p:nvPr/>
        </p:nvGrpSpPr>
        <p:grpSpPr>
          <a:xfrm>
            <a:off x="1636980" y="766290"/>
            <a:ext cx="1783632" cy="1616837"/>
            <a:chOff x="1828636" y="1194310"/>
            <a:chExt cx="1783632" cy="1616837"/>
          </a:xfrm>
          <a:solidFill>
            <a:srgbClr val="E94E24"/>
          </a:solidFill>
        </p:grpSpPr>
        <p:sp>
          <p:nvSpPr>
            <p:cNvPr id="6" name="Rectangle : coins arrondis 5">
              <a:extLst>
                <a:ext uri="{FF2B5EF4-FFF2-40B4-BE49-F238E27FC236}">
                  <a16:creationId xmlns:a16="http://schemas.microsoft.com/office/drawing/2014/main" id="{AE99DE44-7803-46A5-85B5-EE1145BEB34C}"/>
                </a:ext>
              </a:extLst>
            </p:cNvPr>
            <p:cNvSpPr/>
            <p:nvPr/>
          </p:nvSpPr>
          <p:spPr>
            <a:xfrm>
              <a:off x="1828636" y="1194310"/>
              <a:ext cx="1783632" cy="1616837"/>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200"/>
            </a:p>
          </p:txBody>
        </p:sp>
        <p:sp>
          <p:nvSpPr>
            <p:cNvPr id="28" name="Rectangle 27">
              <a:extLst>
                <a:ext uri="{FF2B5EF4-FFF2-40B4-BE49-F238E27FC236}">
                  <a16:creationId xmlns:a16="http://schemas.microsoft.com/office/drawing/2014/main" id="{80C519C1-BEF9-4729-81AD-87F2EFC4B955}"/>
                </a:ext>
              </a:extLst>
            </p:cNvPr>
            <p:cNvSpPr/>
            <p:nvPr/>
          </p:nvSpPr>
          <p:spPr>
            <a:xfrm>
              <a:off x="1956103" y="2336108"/>
              <a:ext cx="1528699" cy="385708"/>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tx1"/>
                  </a:solidFill>
                  <a:ea typeface="Verdana" panose="020B0604030504040204" pitchFamily="34" charset="0"/>
                  <a:cs typeface="Audi Type Normal" panose="000B0503040202020203" pitchFamily="34" charset="0"/>
                </a:rPr>
                <a:t>Individuals</a:t>
              </a:r>
              <a:endParaRPr lang="fr-BE" sz="1200" b="1" dirty="0">
                <a:solidFill>
                  <a:schemeClr val="tx1"/>
                </a:solidFill>
                <a:ea typeface="Verdana" panose="020B0604030504040204" pitchFamily="34" charset="0"/>
                <a:cs typeface="Audi Type Normal" panose="000B0503040202020203" pitchFamily="34" charset="0"/>
              </a:endParaRPr>
            </a:p>
          </p:txBody>
        </p:sp>
        <p:pic>
          <p:nvPicPr>
            <p:cNvPr id="29" name="Picture 4">
              <a:extLst>
                <a:ext uri="{FF2B5EF4-FFF2-40B4-BE49-F238E27FC236}">
                  <a16:creationId xmlns:a16="http://schemas.microsoft.com/office/drawing/2014/main" id="{88003E48-3804-40A7-815E-DC5304D8B2BE}"/>
                </a:ext>
              </a:extLst>
            </p:cNvPr>
            <p:cNvPicPr>
              <a:picLocks noChangeAspect="1" noChangeArrowheads="1"/>
            </p:cNvPicPr>
            <p:nvPr/>
          </p:nvPicPr>
          <p:blipFill>
            <a:blip r:embed="rId4"/>
            <a:srcRect/>
            <a:stretch/>
          </p:blipFill>
          <p:spPr bwMode="auto">
            <a:xfrm>
              <a:off x="1987817" y="1342752"/>
              <a:ext cx="1465270" cy="976846"/>
            </a:xfrm>
            <a:prstGeom prst="rect">
              <a:avLst/>
            </a:prstGeom>
            <a:grpFill/>
            <a:ln w="57150">
              <a:noFill/>
            </a:ln>
          </p:spPr>
        </p:pic>
      </p:grpSp>
      <p:sp>
        <p:nvSpPr>
          <p:cNvPr id="41" name="Rectangle 40">
            <a:extLst>
              <a:ext uri="{FF2B5EF4-FFF2-40B4-BE49-F238E27FC236}">
                <a16:creationId xmlns:a16="http://schemas.microsoft.com/office/drawing/2014/main" id="{681EFB21-CBF1-4040-B9C7-D3D3245C24DE}"/>
              </a:ext>
            </a:extLst>
          </p:cNvPr>
          <p:cNvSpPr/>
          <p:nvPr/>
        </p:nvSpPr>
        <p:spPr>
          <a:xfrm>
            <a:off x="1664796" y="3489836"/>
            <a:ext cx="1728000" cy="371251"/>
          </a:xfrm>
          <a:prstGeom prst="rect">
            <a:avLst/>
          </a:prstGeom>
          <a:solidFill>
            <a:srgbClr val="E94E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tx1"/>
                </a:solidFill>
              </a:rPr>
              <a:t>Malus</a:t>
            </a:r>
          </a:p>
        </p:txBody>
      </p:sp>
      <p:sp>
        <p:nvSpPr>
          <p:cNvPr id="42" name="Rectangle 41">
            <a:extLst>
              <a:ext uri="{FF2B5EF4-FFF2-40B4-BE49-F238E27FC236}">
                <a16:creationId xmlns:a16="http://schemas.microsoft.com/office/drawing/2014/main" id="{BC947460-8B65-4C7D-BC33-1D0EF076BB19}"/>
              </a:ext>
            </a:extLst>
          </p:cNvPr>
          <p:cNvSpPr/>
          <p:nvPr/>
        </p:nvSpPr>
        <p:spPr>
          <a:xfrm>
            <a:off x="3771143" y="3489675"/>
            <a:ext cx="1727623" cy="37157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a:solidFill>
                  <a:schemeClr val="bg1"/>
                </a:solidFill>
              </a:rPr>
              <a:t>Malus</a:t>
            </a:r>
          </a:p>
        </p:txBody>
      </p:sp>
      <p:sp>
        <p:nvSpPr>
          <p:cNvPr id="43" name="Rectangle 42">
            <a:extLst>
              <a:ext uri="{FF2B5EF4-FFF2-40B4-BE49-F238E27FC236}">
                <a16:creationId xmlns:a16="http://schemas.microsoft.com/office/drawing/2014/main" id="{E23E51F2-305B-4270-99DD-9110E7B7371A}"/>
              </a:ext>
            </a:extLst>
          </p:cNvPr>
          <p:cNvSpPr/>
          <p:nvPr/>
        </p:nvSpPr>
        <p:spPr>
          <a:xfrm>
            <a:off x="5960593" y="3489836"/>
            <a:ext cx="1710168" cy="371251"/>
          </a:xfrm>
          <a:prstGeom prst="rect">
            <a:avLst/>
          </a:prstGeom>
          <a:solidFill>
            <a:srgbClr val="F7A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bg1"/>
                </a:solidFill>
              </a:rPr>
              <a:t>Malus</a:t>
            </a:r>
          </a:p>
        </p:txBody>
      </p:sp>
      <p:sp>
        <p:nvSpPr>
          <p:cNvPr id="45" name="Rectangle 44">
            <a:extLst>
              <a:ext uri="{FF2B5EF4-FFF2-40B4-BE49-F238E27FC236}">
                <a16:creationId xmlns:a16="http://schemas.microsoft.com/office/drawing/2014/main" id="{62235C3C-57E7-4016-9031-2E01A78A86D5}"/>
              </a:ext>
            </a:extLst>
          </p:cNvPr>
          <p:cNvSpPr/>
          <p:nvPr/>
        </p:nvSpPr>
        <p:spPr>
          <a:xfrm>
            <a:off x="3771143" y="3951273"/>
            <a:ext cx="1727623" cy="37125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err="1">
                <a:solidFill>
                  <a:schemeClr val="bg1"/>
                </a:solidFill>
              </a:rPr>
              <a:t>Certificate</a:t>
            </a:r>
            <a:r>
              <a:rPr lang="fr-BE" sz="900" b="1" dirty="0">
                <a:solidFill>
                  <a:schemeClr val="bg1"/>
                </a:solidFill>
              </a:rPr>
              <a:t> of registration</a:t>
            </a:r>
          </a:p>
        </p:txBody>
      </p:sp>
      <p:sp>
        <p:nvSpPr>
          <p:cNvPr id="46" name="Rectangle 45">
            <a:extLst>
              <a:ext uri="{FF2B5EF4-FFF2-40B4-BE49-F238E27FC236}">
                <a16:creationId xmlns:a16="http://schemas.microsoft.com/office/drawing/2014/main" id="{45E85061-C952-482A-951B-56460A72545A}"/>
              </a:ext>
            </a:extLst>
          </p:cNvPr>
          <p:cNvSpPr/>
          <p:nvPr/>
        </p:nvSpPr>
        <p:spPr>
          <a:xfrm>
            <a:off x="5972961" y="3951272"/>
            <a:ext cx="1725804" cy="371252"/>
          </a:xfrm>
          <a:prstGeom prst="rect">
            <a:avLst/>
          </a:prstGeom>
          <a:solidFill>
            <a:srgbClr val="F7A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err="1">
                <a:solidFill>
                  <a:schemeClr val="bg1"/>
                </a:solidFill>
              </a:rPr>
              <a:t>Certificate</a:t>
            </a:r>
            <a:r>
              <a:rPr lang="fr-BE" sz="900" b="1" dirty="0">
                <a:solidFill>
                  <a:schemeClr val="bg1"/>
                </a:solidFill>
              </a:rPr>
              <a:t> of registration</a:t>
            </a:r>
          </a:p>
        </p:txBody>
      </p:sp>
      <p:sp>
        <p:nvSpPr>
          <p:cNvPr id="54" name="Rectangle 53">
            <a:extLst>
              <a:ext uri="{FF2B5EF4-FFF2-40B4-BE49-F238E27FC236}">
                <a16:creationId xmlns:a16="http://schemas.microsoft.com/office/drawing/2014/main" id="{22EB03C1-13B4-4191-B087-4EF7ACF0EB57}"/>
              </a:ext>
            </a:extLst>
          </p:cNvPr>
          <p:cNvSpPr/>
          <p:nvPr/>
        </p:nvSpPr>
        <p:spPr>
          <a:xfrm>
            <a:off x="5960593" y="6132867"/>
            <a:ext cx="1738172" cy="440826"/>
          </a:xfrm>
          <a:prstGeom prst="rect">
            <a:avLst/>
          </a:prstGeom>
          <a:solidFill>
            <a:srgbClr val="F7A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bg1"/>
                </a:solidFill>
                <a:cs typeface="Audi Type Normal" panose="000B0503040202020203" pitchFamily="34" charset="0"/>
              </a:rPr>
              <a:t>BIK</a:t>
            </a:r>
          </a:p>
        </p:txBody>
      </p:sp>
      <p:sp>
        <p:nvSpPr>
          <p:cNvPr id="33" name="Rectangle 32">
            <a:extLst>
              <a:ext uri="{FF2B5EF4-FFF2-40B4-BE49-F238E27FC236}">
                <a16:creationId xmlns:a16="http://schemas.microsoft.com/office/drawing/2014/main" id="{91E0B2ED-B9AE-4A55-8652-AD7C86550359}"/>
              </a:ext>
            </a:extLst>
          </p:cNvPr>
          <p:cNvSpPr/>
          <p:nvPr/>
        </p:nvSpPr>
        <p:spPr>
          <a:xfrm>
            <a:off x="1664796" y="3951273"/>
            <a:ext cx="1728000" cy="371250"/>
          </a:xfrm>
          <a:prstGeom prst="rect">
            <a:avLst/>
          </a:prstGeom>
          <a:solidFill>
            <a:srgbClr val="E94E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solidFill>
                  <a:schemeClr val="tx1"/>
                </a:solidFill>
              </a:rPr>
              <a:t>Certificate</a:t>
            </a:r>
            <a:r>
              <a:rPr lang="fr-FR" sz="900" b="1" dirty="0">
                <a:solidFill>
                  <a:schemeClr val="tx1"/>
                </a:solidFill>
              </a:rPr>
              <a:t> of registration</a:t>
            </a:r>
            <a:endParaRPr lang="fr-BE" sz="900" b="1" dirty="0">
              <a:solidFill>
                <a:schemeClr val="tx1"/>
              </a:solidFill>
            </a:endParaRPr>
          </a:p>
        </p:txBody>
      </p:sp>
      <p:sp>
        <p:nvSpPr>
          <p:cNvPr id="35" name="Rectangle 34">
            <a:extLst>
              <a:ext uri="{FF2B5EF4-FFF2-40B4-BE49-F238E27FC236}">
                <a16:creationId xmlns:a16="http://schemas.microsoft.com/office/drawing/2014/main" id="{F778226A-B6AC-4292-B3F0-D2EBD6B9FE5D}"/>
              </a:ext>
            </a:extLst>
          </p:cNvPr>
          <p:cNvSpPr/>
          <p:nvPr/>
        </p:nvSpPr>
        <p:spPr>
          <a:xfrm>
            <a:off x="3771143" y="4394652"/>
            <a:ext cx="1727623" cy="37125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bg1"/>
                </a:solidFill>
              </a:rPr>
              <a:t>Non-</a:t>
            </a:r>
            <a:r>
              <a:rPr lang="fr-BE" sz="900" b="1" dirty="0" err="1">
                <a:solidFill>
                  <a:schemeClr val="bg1"/>
                </a:solidFill>
              </a:rPr>
              <a:t>deductible</a:t>
            </a:r>
            <a:r>
              <a:rPr lang="fr-BE" sz="900" b="1" dirty="0">
                <a:solidFill>
                  <a:schemeClr val="bg1"/>
                </a:solidFill>
              </a:rPr>
              <a:t> VAT</a:t>
            </a:r>
          </a:p>
        </p:txBody>
      </p:sp>
      <p:sp>
        <p:nvSpPr>
          <p:cNvPr id="40" name="Rectangle 39">
            <a:extLst>
              <a:ext uri="{FF2B5EF4-FFF2-40B4-BE49-F238E27FC236}">
                <a16:creationId xmlns:a16="http://schemas.microsoft.com/office/drawing/2014/main" id="{3C852209-601F-478D-860C-DF43CFC4D6DC}"/>
              </a:ext>
            </a:extLst>
          </p:cNvPr>
          <p:cNvSpPr/>
          <p:nvPr/>
        </p:nvSpPr>
        <p:spPr>
          <a:xfrm>
            <a:off x="3771143" y="4911489"/>
            <a:ext cx="1727623" cy="37125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bg1"/>
                </a:solidFill>
              </a:rPr>
              <a:t>PIT on </a:t>
            </a:r>
            <a:r>
              <a:rPr lang="fr-BE" sz="900" b="1" dirty="0" err="1">
                <a:solidFill>
                  <a:schemeClr val="bg1"/>
                </a:solidFill>
              </a:rPr>
              <a:t>tax</a:t>
            </a:r>
            <a:r>
              <a:rPr lang="fr-BE" sz="900" b="1" dirty="0">
                <a:solidFill>
                  <a:schemeClr val="bg1"/>
                </a:solidFill>
              </a:rPr>
              <a:t> </a:t>
            </a:r>
            <a:r>
              <a:rPr lang="fr-BE" sz="900" b="1" dirty="0" err="1">
                <a:solidFill>
                  <a:schemeClr val="bg1"/>
                </a:solidFill>
              </a:rPr>
              <a:t>reinstatement</a:t>
            </a:r>
            <a:endParaRPr lang="fr-BE" sz="900" b="1" dirty="0">
              <a:solidFill>
                <a:schemeClr val="bg1"/>
              </a:solidFill>
            </a:endParaRPr>
          </a:p>
        </p:txBody>
      </p:sp>
      <p:sp>
        <p:nvSpPr>
          <p:cNvPr id="57" name="Rectangle 56">
            <a:extLst>
              <a:ext uri="{FF2B5EF4-FFF2-40B4-BE49-F238E27FC236}">
                <a16:creationId xmlns:a16="http://schemas.microsoft.com/office/drawing/2014/main" id="{7BE3BB8A-9605-439D-9E84-9874745F3FDA}"/>
              </a:ext>
            </a:extLst>
          </p:cNvPr>
          <p:cNvSpPr/>
          <p:nvPr/>
        </p:nvSpPr>
        <p:spPr>
          <a:xfrm>
            <a:off x="5943138" y="4394652"/>
            <a:ext cx="1755627" cy="371251"/>
          </a:xfrm>
          <a:prstGeom prst="rect">
            <a:avLst/>
          </a:prstGeom>
          <a:solidFill>
            <a:srgbClr val="F7A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bg1"/>
                </a:solidFill>
              </a:rPr>
              <a:t>Non-</a:t>
            </a:r>
            <a:r>
              <a:rPr lang="fr-BE" sz="900" b="1" dirty="0" err="1">
                <a:solidFill>
                  <a:schemeClr val="bg1"/>
                </a:solidFill>
              </a:rPr>
              <a:t>deductible</a:t>
            </a:r>
            <a:r>
              <a:rPr lang="fr-BE" sz="900" b="1" dirty="0">
                <a:solidFill>
                  <a:schemeClr val="bg1"/>
                </a:solidFill>
              </a:rPr>
              <a:t> VAT</a:t>
            </a:r>
          </a:p>
        </p:txBody>
      </p:sp>
      <p:sp>
        <p:nvSpPr>
          <p:cNvPr id="58" name="Rectangle 57">
            <a:extLst>
              <a:ext uri="{FF2B5EF4-FFF2-40B4-BE49-F238E27FC236}">
                <a16:creationId xmlns:a16="http://schemas.microsoft.com/office/drawing/2014/main" id="{EA44D231-C508-4196-807C-308E9A2EB5FD}"/>
              </a:ext>
            </a:extLst>
          </p:cNvPr>
          <p:cNvSpPr/>
          <p:nvPr/>
        </p:nvSpPr>
        <p:spPr>
          <a:xfrm>
            <a:off x="5943138" y="4911489"/>
            <a:ext cx="1755627" cy="371251"/>
          </a:xfrm>
          <a:prstGeom prst="rect">
            <a:avLst/>
          </a:prstGeom>
          <a:solidFill>
            <a:srgbClr val="F7A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bg1"/>
                </a:solidFill>
              </a:rPr>
              <a:t>CIT on </a:t>
            </a:r>
            <a:r>
              <a:rPr lang="fr-BE" sz="900" b="1" dirty="0" err="1">
                <a:solidFill>
                  <a:schemeClr val="bg1"/>
                </a:solidFill>
              </a:rPr>
              <a:t>tax</a:t>
            </a:r>
            <a:r>
              <a:rPr lang="fr-BE" sz="900" b="1" dirty="0">
                <a:solidFill>
                  <a:schemeClr val="bg1"/>
                </a:solidFill>
              </a:rPr>
              <a:t> </a:t>
            </a:r>
            <a:r>
              <a:rPr lang="fr-BE" sz="900" b="1" dirty="0" err="1">
                <a:solidFill>
                  <a:schemeClr val="bg1"/>
                </a:solidFill>
              </a:rPr>
              <a:t>reinstatement</a:t>
            </a:r>
            <a:endParaRPr lang="fr-BE" sz="900" b="1" dirty="0">
              <a:solidFill>
                <a:schemeClr val="bg1"/>
              </a:solidFill>
            </a:endParaRPr>
          </a:p>
        </p:txBody>
      </p:sp>
      <p:sp>
        <p:nvSpPr>
          <p:cNvPr id="59" name="Rectangle 58">
            <a:extLst>
              <a:ext uri="{FF2B5EF4-FFF2-40B4-BE49-F238E27FC236}">
                <a16:creationId xmlns:a16="http://schemas.microsoft.com/office/drawing/2014/main" id="{54324058-58BF-4708-ACD6-38B92EF79E32}"/>
              </a:ext>
            </a:extLst>
          </p:cNvPr>
          <p:cNvSpPr/>
          <p:nvPr/>
        </p:nvSpPr>
        <p:spPr>
          <a:xfrm>
            <a:off x="5943138" y="5396136"/>
            <a:ext cx="1755627" cy="371251"/>
          </a:xfrm>
          <a:prstGeom prst="rect">
            <a:avLst/>
          </a:prstGeom>
          <a:solidFill>
            <a:srgbClr val="F7A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bg1"/>
                </a:solidFill>
              </a:rPr>
              <a:t>CO</a:t>
            </a:r>
            <a:r>
              <a:rPr lang="fr-BE" sz="900" b="1" baseline="-25000" dirty="0">
                <a:solidFill>
                  <a:schemeClr val="bg1"/>
                </a:solidFill>
              </a:rPr>
              <a:t>2</a:t>
            </a:r>
            <a:r>
              <a:rPr lang="fr-BE" sz="900" b="1" dirty="0">
                <a:solidFill>
                  <a:schemeClr val="bg1"/>
                </a:solidFill>
              </a:rPr>
              <a:t> and </a:t>
            </a:r>
            <a:r>
              <a:rPr lang="fr-BE" sz="900" b="1" dirty="0" err="1">
                <a:solidFill>
                  <a:schemeClr val="bg1"/>
                </a:solidFill>
              </a:rPr>
              <a:t>Pollutant</a:t>
            </a:r>
            <a:r>
              <a:rPr lang="fr-BE" sz="900" b="1" dirty="0">
                <a:solidFill>
                  <a:schemeClr val="bg1"/>
                </a:solidFill>
              </a:rPr>
              <a:t> Taxes</a:t>
            </a:r>
          </a:p>
        </p:txBody>
      </p:sp>
      <p:grpSp>
        <p:nvGrpSpPr>
          <p:cNvPr id="20" name="Groupe 19">
            <a:extLst>
              <a:ext uri="{FF2B5EF4-FFF2-40B4-BE49-F238E27FC236}">
                <a16:creationId xmlns:a16="http://schemas.microsoft.com/office/drawing/2014/main" id="{CF75E677-94AB-4146-A13E-1AF4EFCDCE04}"/>
              </a:ext>
            </a:extLst>
          </p:cNvPr>
          <p:cNvGrpSpPr/>
          <p:nvPr/>
        </p:nvGrpSpPr>
        <p:grpSpPr>
          <a:xfrm>
            <a:off x="129419" y="3393325"/>
            <a:ext cx="1135576" cy="914404"/>
            <a:chOff x="345891" y="3539241"/>
            <a:chExt cx="1135576" cy="914404"/>
          </a:xfrm>
          <a:solidFill>
            <a:schemeClr val="bg1"/>
          </a:solidFill>
        </p:grpSpPr>
        <p:pic>
          <p:nvPicPr>
            <p:cNvPr id="15" name="Graphique 14" descr="TVA avec un remplissage uni">
              <a:extLst>
                <a:ext uri="{FF2B5EF4-FFF2-40B4-BE49-F238E27FC236}">
                  <a16:creationId xmlns:a16="http://schemas.microsoft.com/office/drawing/2014/main" id="{A97BAC39-3209-4B3A-8376-E634F9564B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209" y="3539241"/>
              <a:ext cx="622941" cy="622941"/>
            </a:xfrm>
            <a:prstGeom prst="rect">
              <a:avLst/>
            </a:prstGeom>
          </p:spPr>
        </p:pic>
        <p:sp>
          <p:nvSpPr>
            <p:cNvPr id="53" name="ZoneTexte 52">
              <a:extLst>
                <a:ext uri="{FF2B5EF4-FFF2-40B4-BE49-F238E27FC236}">
                  <a16:creationId xmlns:a16="http://schemas.microsoft.com/office/drawing/2014/main" id="{D90D9AFE-7FEA-4966-AB35-A379F0DB2902}"/>
                </a:ext>
              </a:extLst>
            </p:cNvPr>
            <p:cNvSpPr txBox="1"/>
            <p:nvPr/>
          </p:nvSpPr>
          <p:spPr>
            <a:xfrm>
              <a:off x="345891" y="4148006"/>
              <a:ext cx="1135576" cy="305639"/>
            </a:xfrm>
            <a:prstGeom prst="rect">
              <a:avLst/>
            </a:prstGeom>
            <a:grpFill/>
          </p:spPr>
          <p:txBody>
            <a:bodyPr wrap="square" rtlCol="0">
              <a:noAutofit/>
            </a:bodyPr>
            <a:lstStyle/>
            <a:p>
              <a:pPr algn="ctr"/>
              <a:r>
                <a:rPr lang="fr-BE" sz="1400" b="1" dirty="0">
                  <a:cs typeface="Audi Type Normal" panose="000B0503040202020203" pitchFamily="34" charset="0"/>
                </a:rPr>
                <a:t>Taxes</a:t>
              </a:r>
            </a:p>
          </p:txBody>
        </p:sp>
      </p:grpSp>
      <p:grpSp>
        <p:nvGrpSpPr>
          <p:cNvPr id="19" name="Groupe 18">
            <a:extLst>
              <a:ext uri="{FF2B5EF4-FFF2-40B4-BE49-F238E27FC236}">
                <a16:creationId xmlns:a16="http://schemas.microsoft.com/office/drawing/2014/main" id="{4358DCC8-71F9-429F-8033-9DCA3BF79EF2}"/>
              </a:ext>
            </a:extLst>
          </p:cNvPr>
          <p:cNvGrpSpPr/>
          <p:nvPr/>
        </p:nvGrpSpPr>
        <p:grpSpPr>
          <a:xfrm>
            <a:off x="129419" y="5928780"/>
            <a:ext cx="1135576" cy="849198"/>
            <a:chOff x="219331" y="5617487"/>
            <a:chExt cx="1135576" cy="849198"/>
          </a:xfrm>
          <a:solidFill>
            <a:schemeClr val="bg1"/>
          </a:solidFill>
        </p:grpSpPr>
        <p:sp>
          <p:nvSpPr>
            <p:cNvPr id="52" name="ZoneTexte 51">
              <a:extLst>
                <a:ext uri="{FF2B5EF4-FFF2-40B4-BE49-F238E27FC236}">
                  <a16:creationId xmlns:a16="http://schemas.microsoft.com/office/drawing/2014/main" id="{0897C289-D627-4F51-9D3E-D9D37DAEF530}"/>
                </a:ext>
              </a:extLst>
            </p:cNvPr>
            <p:cNvSpPr txBox="1"/>
            <p:nvPr/>
          </p:nvSpPr>
          <p:spPr>
            <a:xfrm>
              <a:off x="219331" y="6206148"/>
              <a:ext cx="1135576" cy="260537"/>
            </a:xfrm>
            <a:prstGeom prst="rect">
              <a:avLst/>
            </a:prstGeom>
            <a:grpFill/>
          </p:spPr>
          <p:txBody>
            <a:bodyPr wrap="square" rtlCol="0">
              <a:noAutofit/>
            </a:bodyPr>
            <a:lstStyle/>
            <a:p>
              <a:pPr algn="ctr"/>
              <a:r>
                <a:rPr lang="fr-BE" sz="1400" b="1" dirty="0">
                  <a:cs typeface="Audi Type Normal" panose="000B0503040202020203" pitchFamily="34" charset="0"/>
                </a:rPr>
                <a:t>User</a:t>
              </a:r>
            </a:p>
          </p:txBody>
        </p:sp>
        <p:pic>
          <p:nvPicPr>
            <p:cNvPr id="17" name="Graphique 16" descr="Volant avec un remplissage uni">
              <a:extLst>
                <a:ext uri="{FF2B5EF4-FFF2-40B4-BE49-F238E27FC236}">
                  <a16:creationId xmlns:a16="http://schemas.microsoft.com/office/drawing/2014/main" id="{3457017F-B1D5-45D0-B0AA-F610828DB0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719" y="5617487"/>
              <a:ext cx="622800" cy="622800"/>
            </a:xfrm>
            <a:prstGeom prst="rect">
              <a:avLst/>
            </a:prstGeom>
          </p:spPr>
        </p:pic>
      </p:grpSp>
      <p:cxnSp>
        <p:nvCxnSpPr>
          <p:cNvPr id="22" name="Connecteur droit 21">
            <a:extLst>
              <a:ext uri="{FF2B5EF4-FFF2-40B4-BE49-F238E27FC236}">
                <a16:creationId xmlns:a16="http://schemas.microsoft.com/office/drawing/2014/main" id="{D4FD859E-2CE8-476E-97C2-DCBCF09E80C8}"/>
              </a:ext>
            </a:extLst>
          </p:cNvPr>
          <p:cNvCxnSpPr/>
          <p:nvPr/>
        </p:nvCxnSpPr>
        <p:spPr>
          <a:xfrm>
            <a:off x="252913" y="3236954"/>
            <a:ext cx="77626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4" name="Connecteur droit 73">
            <a:extLst>
              <a:ext uri="{FF2B5EF4-FFF2-40B4-BE49-F238E27FC236}">
                <a16:creationId xmlns:a16="http://schemas.microsoft.com/office/drawing/2014/main" id="{AF2D0F0E-5B58-4EEB-B11C-0031691B8526}"/>
              </a:ext>
            </a:extLst>
          </p:cNvPr>
          <p:cNvCxnSpPr/>
          <p:nvPr/>
        </p:nvCxnSpPr>
        <p:spPr>
          <a:xfrm>
            <a:off x="354905" y="5889364"/>
            <a:ext cx="77626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608E0D51-1EB8-430B-9293-FE8350A3AA5C}"/>
              </a:ext>
            </a:extLst>
          </p:cNvPr>
          <p:cNvSpPr/>
          <p:nvPr/>
        </p:nvSpPr>
        <p:spPr>
          <a:xfrm>
            <a:off x="1664796" y="2607032"/>
            <a:ext cx="1728000" cy="371251"/>
          </a:xfrm>
          <a:prstGeom prst="rect">
            <a:avLst/>
          </a:prstGeom>
          <a:solidFill>
            <a:srgbClr val="E94E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err="1">
                <a:solidFill>
                  <a:schemeClr val="tx1"/>
                </a:solidFill>
              </a:rPr>
              <a:t>Billed</a:t>
            </a:r>
            <a:r>
              <a:rPr lang="fr-BE" sz="900" b="1" dirty="0">
                <a:solidFill>
                  <a:schemeClr val="tx1"/>
                </a:solidFill>
              </a:rPr>
              <a:t> to the </a:t>
            </a:r>
            <a:r>
              <a:rPr lang="fr-BE" sz="900" b="1" dirty="0" err="1">
                <a:solidFill>
                  <a:schemeClr val="tx1"/>
                </a:solidFill>
              </a:rPr>
              <a:t>individual</a:t>
            </a:r>
            <a:endParaRPr lang="fr-BE" sz="900" b="1" dirty="0">
              <a:solidFill>
                <a:schemeClr val="tx1"/>
              </a:solidFill>
            </a:endParaRPr>
          </a:p>
        </p:txBody>
      </p:sp>
      <p:sp>
        <p:nvSpPr>
          <p:cNvPr id="50" name="Rectangle 49">
            <a:extLst>
              <a:ext uri="{FF2B5EF4-FFF2-40B4-BE49-F238E27FC236}">
                <a16:creationId xmlns:a16="http://schemas.microsoft.com/office/drawing/2014/main" id="{56631771-8F76-4F5C-BFC1-9E8C41215B82}"/>
              </a:ext>
            </a:extLst>
          </p:cNvPr>
          <p:cNvSpPr/>
          <p:nvPr/>
        </p:nvSpPr>
        <p:spPr>
          <a:xfrm>
            <a:off x="3771142" y="2607032"/>
            <a:ext cx="1727624" cy="37125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err="1">
                <a:solidFill>
                  <a:schemeClr val="bg1"/>
                </a:solidFill>
              </a:rPr>
              <a:t>Billed</a:t>
            </a:r>
            <a:r>
              <a:rPr lang="fr-BE" sz="900" b="1" dirty="0">
                <a:solidFill>
                  <a:schemeClr val="bg1"/>
                </a:solidFill>
              </a:rPr>
              <a:t> to the </a:t>
            </a:r>
            <a:r>
              <a:rPr lang="fr-BE" sz="900" b="1" dirty="0" err="1">
                <a:solidFill>
                  <a:schemeClr val="bg1"/>
                </a:solidFill>
              </a:rPr>
              <a:t>individual</a:t>
            </a:r>
            <a:endParaRPr lang="fr-BE" sz="900" b="1" dirty="0">
              <a:solidFill>
                <a:schemeClr val="bg1"/>
              </a:solidFill>
            </a:endParaRPr>
          </a:p>
        </p:txBody>
      </p:sp>
      <p:sp>
        <p:nvSpPr>
          <p:cNvPr id="51" name="Rectangle 50">
            <a:extLst>
              <a:ext uri="{FF2B5EF4-FFF2-40B4-BE49-F238E27FC236}">
                <a16:creationId xmlns:a16="http://schemas.microsoft.com/office/drawing/2014/main" id="{8C792309-D582-4CEB-AD7C-F2D95F26706C}"/>
              </a:ext>
            </a:extLst>
          </p:cNvPr>
          <p:cNvSpPr/>
          <p:nvPr/>
        </p:nvSpPr>
        <p:spPr>
          <a:xfrm>
            <a:off x="5943137" y="2607032"/>
            <a:ext cx="1727624" cy="371251"/>
          </a:xfrm>
          <a:prstGeom prst="rect">
            <a:avLst/>
          </a:prstGeom>
          <a:solidFill>
            <a:srgbClr val="F7A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err="1">
                <a:solidFill>
                  <a:schemeClr val="bg1"/>
                </a:solidFill>
              </a:rPr>
              <a:t>Billed</a:t>
            </a:r>
            <a:r>
              <a:rPr lang="fr-BE" sz="900" b="1" dirty="0">
                <a:solidFill>
                  <a:schemeClr val="bg1"/>
                </a:solidFill>
              </a:rPr>
              <a:t> to the </a:t>
            </a:r>
            <a:r>
              <a:rPr lang="fr-BE" sz="900" b="1" dirty="0" err="1">
                <a:solidFill>
                  <a:schemeClr val="bg1"/>
                </a:solidFill>
              </a:rPr>
              <a:t>company</a:t>
            </a:r>
            <a:endParaRPr lang="fr-BE" sz="900" b="1" dirty="0">
              <a:solidFill>
                <a:schemeClr val="bg1"/>
              </a:solidFill>
            </a:endParaRPr>
          </a:p>
        </p:txBody>
      </p:sp>
      <p:sp>
        <p:nvSpPr>
          <p:cNvPr id="56" name="Rectangle 55">
            <a:extLst>
              <a:ext uri="{FF2B5EF4-FFF2-40B4-BE49-F238E27FC236}">
                <a16:creationId xmlns:a16="http://schemas.microsoft.com/office/drawing/2014/main" id="{8EEB0B0B-57E2-4A2E-B312-E09DE6A95136}"/>
              </a:ext>
            </a:extLst>
          </p:cNvPr>
          <p:cNvSpPr/>
          <p:nvPr/>
        </p:nvSpPr>
        <p:spPr>
          <a:xfrm>
            <a:off x="8338110" y="0"/>
            <a:ext cx="3853889" cy="6857999"/>
          </a:xfrm>
          <a:prstGeom prst="rect">
            <a:avLst/>
          </a:prstGeom>
          <a:gradFill flip="none" rotWithShape="1">
            <a:gsLst>
              <a:gs pos="0">
                <a:schemeClr val="tx1">
                  <a:alpha val="61000"/>
                </a:schemeClr>
              </a:gs>
              <a:gs pos="91000">
                <a:srgbClr val="808080">
                  <a:alpha val="9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0" name="ZoneTexte 59">
            <a:extLst>
              <a:ext uri="{FF2B5EF4-FFF2-40B4-BE49-F238E27FC236}">
                <a16:creationId xmlns:a16="http://schemas.microsoft.com/office/drawing/2014/main" id="{59FE1044-77B0-418D-9684-400A15D12465}"/>
              </a:ext>
            </a:extLst>
          </p:cNvPr>
          <p:cNvSpPr txBox="1"/>
          <p:nvPr/>
        </p:nvSpPr>
        <p:spPr>
          <a:xfrm>
            <a:off x="8338110" y="144358"/>
            <a:ext cx="3853888" cy="400110"/>
          </a:xfrm>
          <a:prstGeom prst="rect">
            <a:avLst/>
          </a:prstGeom>
          <a:noFill/>
          <a:ln>
            <a:noFill/>
          </a:ln>
        </p:spPr>
        <p:txBody>
          <a:bodyPr wrap="square" rtlCol="0">
            <a:spAutoFit/>
          </a:bodyPr>
          <a:lstStyle/>
          <a:p>
            <a:pPr algn="ctr"/>
            <a:r>
              <a:rPr lang="fr-BE" sz="2000" dirty="0" err="1">
                <a:solidFill>
                  <a:schemeClr val="bg1"/>
                </a:solidFill>
                <a:cs typeface="Audi Type Bold" panose="000B0803040202020203" pitchFamily="34" charset="0"/>
              </a:rPr>
              <a:t>Takeaways</a:t>
            </a:r>
            <a:endParaRPr lang="fr-BE" sz="2000" dirty="0">
              <a:solidFill>
                <a:schemeClr val="bg1"/>
              </a:solidFill>
              <a:cs typeface="Audi Type Bold" panose="000B0803040202020203" pitchFamily="34" charset="0"/>
            </a:endParaRPr>
          </a:p>
        </p:txBody>
      </p:sp>
      <p:cxnSp>
        <p:nvCxnSpPr>
          <p:cNvPr id="61" name="Connecteur droit 60">
            <a:extLst>
              <a:ext uri="{FF2B5EF4-FFF2-40B4-BE49-F238E27FC236}">
                <a16:creationId xmlns:a16="http://schemas.microsoft.com/office/drawing/2014/main" id="{A32B3B8C-0374-4661-AE77-1EB9939055FA}"/>
              </a:ext>
            </a:extLst>
          </p:cNvPr>
          <p:cNvCxnSpPr>
            <a:cxnSpLocks/>
          </p:cNvCxnSpPr>
          <p:nvPr/>
        </p:nvCxnSpPr>
        <p:spPr>
          <a:xfrm>
            <a:off x="9153080" y="765349"/>
            <a:ext cx="2223949"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24" name="ZoneTexte 23">
            <a:extLst>
              <a:ext uri="{FF2B5EF4-FFF2-40B4-BE49-F238E27FC236}">
                <a16:creationId xmlns:a16="http://schemas.microsoft.com/office/drawing/2014/main" id="{725FB334-0915-4794-BC29-35D9F0A82C5F}"/>
              </a:ext>
            </a:extLst>
          </p:cNvPr>
          <p:cNvSpPr txBox="1"/>
          <p:nvPr/>
        </p:nvSpPr>
        <p:spPr>
          <a:xfrm>
            <a:off x="8338109" y="1075828"/>
            <a:ext cx="3853891" cy="338554"/>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cs typeface="Audi Type Wide Normal" panose="000B0504040202020203" pitchFamily="34" charset="0"/>
              </a:rPr>
              <a:t>Who pays the most taxes?</a:t>
            </a:r>
            <a:endParaRPr lang="fr-BE" sz="1600" b="1" dirty="0">
              <a:solidFill>
                <a:schemeClr val="bg1"/>
              </a:solidFill>
              <a:effectLst>
                <a:outerShdw blurRad="38100" dist="38100" dir="2700000" algn="tl">
                  <a:srgbClr val="000000">
                    <a:alpha val="43137"/>
                  </a:srgbClr>
                </a:outerShdw>
              </a:effectLst>
              <a:cs typeface="Audi Type Wide Normal" panose="000B0504040202020203" pitchFamily="34" charset="0"/>
            </a:endParaRPr>
          </a:p>
        </p:txBody>
      </p:sp>
      <p:sp>
        <p:nvSpPr>
          <p:cNvPr id="63" name="ZoneTexte 62">
            <a:extLst>
              <a:ext uri="{FF2B5EF4-FFF2-40B4-BE49-F238E27FC236}">
                <a16:creationId xmlns:a16="http://schemas.microsoft.com/office/drawing/2014/main" id="{D6F10BC1-E6AC-498E-92C6-710AC5977BD2}"/>
              </a:ext>
            </a:extLst>
          </p:cNvPr>
          <p:cNvSpPr txBox="1"/>
          <p:nvPr/>
        </p:nvSpPr>
        <p:spPr>
          <a:xfrm>
            <a:off x="8338108" y="2697120"/>
            <a:ext cx="3853889" cy="584775"/>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cs typeface="Audi Type Wide Normal" panose="000B0504040202020203" pitchFamily="34" charset="0"/>
              </a:rPr>
              <a:t>What should you NOT talk to an unincorporated professional about?</a:t>
            </a:r>
            <a:endParaRPr lang="fr-BE" sz="1600" b="1" dirty="0">
              <a:solidFill>
                <a:schemeClr val="bg1"/>
              </a:solidFill>
              <a:effectLst>
                <a:outerShdw blurRad="38100" dist="38100" dir="2700000" algn="tl">
                  <a:srgbClr val="000000">
                    <a:alpha val="43137"/>
                  </a:srgbClr>
                </a:outerShdw>
              </a:effectLst>
              <a:cs typeface="Audi Type Wide Normal" panose="000B0504040202020203" pitchFamily="34" charset="0"/>
            </a:endParaRPr>
          </a:p>
        </p:txBody>
      </p:sp>
      <p:grpSp>
        <p:nvGrpSpPr>
          <p:cNvPr id="25" name="Groupe 24">
            <a:extLst>
              <a:ext uri="{FF2B5EF4-FFF2-40B4-BE49-F238E27FC236}">
                <a16:creationId xmlns:a16="http://schemas.microsoft.com/office/drawing/2014/main" id="{582CD8AD-AF24-4546-B322-C635061EEA79}"/>
              </a:ext>
            </a:extLst>
          </p:cNvPr>
          <p:cNvGrpSpPr/>
          <p:nvPr/>
        </p:nvGrpSpPr>
        <p:grpSpPr>
          <a:xfrm>
            <a:off x="8434940" y="1620960"/>
            <a:ext cx="3757060" cy="520006"/>
            <a:chOff x="8383570" y="1785344"/>
            <a:chExt cx="3808430" cy="520006"/>
          </a:xfrm>
        </p:grpSpPr>
        <p:pic>
          <p:nvPicPr>
            <p:cNvPr id="23" name="Graphique 22" descr="Personne avec une idée avec un remplissage uni">
              <a:extLst>
                <a:ext uri="{FF2B5EF4-FFF2-40B4-BE49-F238E27FC236}">
                  <a16:creationId xmlns:a16="http://schemas.microsoft.com/office/drawing/2014/main" id="{352778AF-EE8B-42E4-8FCA-97B642381B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3570" y="1785344"/>
              <a:ext cx="520006" cy="520006"/>
            </a:xfrm>
            <a:prstGeom prst="rect">
              <a:avLst/>
            </a:prstGeom>
          </p:spPr>
        </p:pic>
        <p:sp>
          <p:nvSpPr>
            <p:cNvPr id="64" name="ZoneTexte 63">
              <a:extLst>
                <a:ext uri="{FF2B5EF4-FFF2-40B4-BE49-F238E27FC236}">
                  <a16:creationId xmlns:a16="http://schemas.microsoft.com/office/drawing/2014/main" id="{5FB43966-882A-4318-B7B1-17624D9336D6}"/>
                </a:ext>
              </a:extLst>
            </p:cNvPr>
            <p:cNvSpPr txBox="1"/>
            <p:nvPr/>
          </p:nvSpPr>
          <p:spPr>
            <a:xfrm>
              <a:off x="9041258" y="1876070"/>
              <a:ext cx="3150742" cy="338554"/>
            </a:xfrm>
            <a:prstGeom prst="rect">
              <a:avLst/>
            </a:prstGeom>
            <a:noFill/>
          </p:spPr>
          <p:txBody>
            <a:bodyPr wrap="square" rtlCol="0">
              <a:spAutoFit/>
            </a:bodyPr>
            <a:lstStyle/>
            <a:p>
              <a:r>
                <a:rPr lang="fr-BE" sz="1600" dirty="0">
                  <a:solidFill>
                    <a:schemeClr val="bg1"/>
                  </a:solidFill>
                  <a:cs typeface="Audi Type Wide Normal" panose="000B0504040202020203" pitchFamily="34" charset="0"/>
                </a:rPr>
                <a:t>The </a:t>
              </a:r>
              <a:r>
                <a:rPr lang="fr-BE" sz="1600" dirty="0" err="1">
                  <a:solidFill>
                    <a:schemeClr val="bg1"/>
                  </a:solidFill>
                  <a:cs typeface="Audi Type Wide Normal" panose="000B0504040202020203" pitchFamily="34" charset="0"/>
                </a:rPr>
                <a:t>companies</a:t>
              </a:r>
              <a:endParaRPr lang="fr-BE" sz="1600" dirty="0">
                <a:solidFill>
                  <a:schemeClr val="bg1"/>
                </a:solidFill>
                <a:cs typeface="Audi Type Wide Normal" panose="000B0504040202020203" pitchFamily="34" charset="0"/>
              </a:endParaRPr>
            </a:p>
          </p:txBody>
        </p:sp>
      </p:grpSp>
      <p:cxnSp>
        <p:nvCxnSpPr>
          <p:cNvPr id="67" name="Connecteur droit 66">
            <a:extLst>
              <a:ext uri="{FF2B5EF4-FFF2-40B4-BE49-F238E27FC236}">
                <a16:creationId xmlns:a16="http://schemas.microsoft.com/office/drawing/2014/main" id="{C9563417-0AFA-46BD-8681-35F89D184223}"/>
              </a:ext>
            </a:extLst>
          </p:cNvPr>
          <p:cNvCxnSpPr>
            <a:cxnSpLocks/>
          </p:cNvCxnSpPr>
          <p:nvPr/>
        </p:nvCxnSpPr>
        <p:spPr>
          <a:xfrm>
            <a:off x="9153080" y="2530795"/>
            <a:ext cx="2223949" cy="0"/>
          </a:xfrm>
          <a:prstGeom prst="line">
            <a:avLst/>
          </a:prstGeom>
          <a:ln w="19050">
            <a:solidFill>
              <a:schemeClr val="bg1"/>
            </a:solidFill>
            <a:prstDash val="dash"/>
          </a:ln>
        </p:spPr>
        <p:style>
          <a:lnRef idx="3">
            <a:schemeClr val="accent1"/>
          </a:lnRef>
          <a:fillRef idx="0">
            <a:schemeClr val="accent1"/>
          </a:fillRef>
          <a:effectRef idx="2">
            <a:schemeClr val="accent1"/>
          </a:effectRef>
          <a:fontRef idx="minor">
            <a:schemeClr val="tx1"/>
          </a:fontRef>
        </p:style>
      </p:cxnSp>
      <p:grpSp>
        <p:nvGrpSpPr>
          <p:cNvPr id="72" name="Groupe 71">
            <a:extLst>
              <a:ext uri="{FF2B5EF4-FFF2-40B4-BE49-F238E27FC236}">
                <a16:creationId xmlns:a16="http://schemas.microsoft.com/office/drawing/2014/main" id="{A4EA5E0A-44C6-4F1D-B19E-AD01E1367F28}"/>
              </a:ext>
            </a:extLst>
          </p:cNvPr>
          <p:cNvGrpSpPr/>
          <p:nvPr/>
        </p:nvGrpSpPr>
        <p:grpSpPr>
          <a:xfrm>
            <a:off x="8426737" y="3486859"/>
            <a:ext cx="3751869" cy="584775"/>
            <a:chOff x="8383570" y="1830707"/>
            <a:chExt cx="3808430" cy="584775"/>
          </a:xfrm>
        </p:grpSpPr>
        <p:pic>
          <p:nvPicPr>
            <p:cNvPr id="73" name="Graphique 72" descr="Personne avec une idée avec un remplissage uni">
              <a:extLst>
                <a:ext uri="{FF2B5EF4-FFF2-40B4-BE49-F238E27FC236}">
                  <a16:creationId xmlns:a16="http://schemas.microsoft.com/office/drawing/2014/main" id="{17C6F84A-9304-498F-A4A0-3F34AAB64F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3570" y="1863091"/>
              <a:ext cx="520006" cy="520006"/>
            </a:xfrm>
            <a:prstGeom prst="rect">
              <a:avLst/>
            </a:prstGeom>
          </p:spPr>
        </p:pic>
        <p:sp>
          <p:nvSpPr>
            <p:cNvPr id="75" name="ZoneTexte 74">
              <a:extLst>
                <a:ext uri="{FF2B5EF4-FFF2-40B4-BE49-F238E27FC236}">
                  <a16:creationId xmlns:a16="http://schemas.microsoft.com/office/drawing/2014/main" id="{6F70C32F-05D3-4897-83F3-E8354179B7EF}"/>
                </a:ext>
              </a:extLst>
            </p:cNvPr>
            <p:cNvSpPr txBox="1"/>
            <p:nvPr/>
          </p:nvSpPr>
          <p:spPr>
            <a:xfrm>
              <a:off x="9041258" y="1830707"/>
              <a:ext cx="3150742" cy="584775"/>
            </a:xfrm>
            <a:prstGeom prst="rect">
              <a:avLst/>
            </a:prstGeom>
            <a:noFill/>
          </p:spPr>
          <p:txBody>
            <a:bodyPr wrap="square" rtlCol="0">
              <a:spAutoFit/>
            </a:bodyPr>
            <a:lstStyle/>
            <a:p>
              <a:r>
                <a:rPr lang="en-US" sz="1600" dirty="0">
                  <a:solidFill>
                    <a:schemeClr val="bg1"/>
                  </a:solidFill>
                  <a:cs typeface="Audi Type Wide Normal" panose="000B0504040202020203" pitchFamily="34" charset="0"/>
                </a:rPr>
                <a:t>CO</a:t>
              </a:r>
              <a:r>
                <a:rPr lang="en-US" sz="1600" baseline="-25000" dirty="0">
                  <a:solidFill>
                    <a:schemeClr val="bg1"/>
                  </a:solidFill>
                  <a:cs typeface="Audi Type Wide Normal" panose="000B0504040202020203" pitchFamily="34" charset="0"/>
                </a:rPr>
                <a:t>2</a:t>
              </a:r>
              <a:r>
                <a:rPr lang="en-US" sz="1600" dirty="0">
                  <a:solidFill>
                    <a:schemeClr val="bg1"/>
                  </a:solidFill>
                  <a:cs typeface="Audi Type Wide Normal" panose="000B0504040202020203" pitchFamily="34" charset="0"/>
                </a:rPr>
                <a:t>/Pollutant taxes</a:t>
              </a:r>
            </a:p>
            <a:p>
              <a:r>
                <a:rPr lang="en-US" sz="1600" dirty="0">
                  <a:solidFill>
                    <a:schemeClr val="bg1"/>
                  </a:solidFill>
                  <a:cs typeface="Audi Type Wide Normal" panose="000B0504040202020203" pitchFamily="34" charset="0"/>
                </a:rPr>
                <a:t>and BIK</a:t>
              </a:r>
              <a:endParaRPr lang="fr-BE" sz="1600" dirty="0">
                <a:solidFill>
                  <a:schemeClr val="bg1"/>
                </a:solidFill>
                <a:cs typeface="Audi Type Wide Normal" panose="000B0504040202020203" pitchFamily="34" charset="0"/>
              </a:endParaRPr>
            </a:p>
          </p:txBody>
        </p:sp>
      </p:grpSp>
      <p:grpSp>
        <p:nvGrpSpPr>
          <p:cNvPr id="11" name="Groupe 10">
            <a:extLst>
              <a:ext uri="{FF2B5EF4-FFF2-40B4-BE49-F238E27FC236}">
                <a16:creationId xmlns:a16="http://schemas.microsoft.com/office/drawing/2014/main" id="{96BA2FA4-438C-4B7C-A541-22EA5D3B0A49}"/>
              </a:ext>
            </a:extLst>
          </p:cNvPr>
          <p:cNvGrpSpPr/>
          <p:nvPr/>
        </p:nvGrpSpPr>
        <p:grpSpPr>
          <a:xfrm>
            <a:off x="5915133" y="765349"/>
            <a:ext cx="1783632" cy="1616837"/>
            <a:chOff x="6002377" y="1193369"/>
            <a:chExt cx="1783632" cy="1616837"/>
          </a:xfrm>
          <a:solidFill>
            <a:srgbClr val="F7A600"/>
          </a:solidFill>
        </p:grpSpPr>
        <p:sp>
          <p:nvSpPr>
            <p:cNvPr id="47" name="Rectangle : coins arrondis 46">
              <a:extLst>
                <a:ext uri="{FF2B5EF4-FFF2-40B4-BE49-F238E27FC236}">
                  <a16:creationId xmlns:a16="http://schemas.microsoft.com/office/drawing/2014/main" id="{BC1FDD19-2697-41D3-B876-4F304314F5EA}"/>
                </a:ext>
              </a:extLst>
            </p:cNvPr>
            <p:cNvSpPr/>
            <p:nvPr/>
          </p:nvSpPr>
          <p:spPr>
            <a:xfrm>
              <a:off x="6002377" y="1193369"/>
              <a:ext cx="1783632" cy="1616837"/>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200"/>
            </a:p>
          </p:txBody>
        </p:sp>
        <p:sp>
          <p:nvSpPr>
            <p:cNvPr id="12" name="Rectangle 11">
              <a:extLst>
                <a:ext uri="{FF2B5EF4-FFF2-40B4-BE49-F238E27FC236}">
                  <a16:creationId xmlns:a16="http://schemas.microsoft.com/office/drawing/2014/main" id="{0FDEBD88-9995-4763-8AB4-9F50EDA629F4}"/>
                </a:ext>
              </a:extLst>
            </p:cNvPr>
            <p:cNvSpPr/>
            <p:nvPr/>
          </p:nvSpPr>
          <p:spPr>
            <a:xfrm>
              <a:off x="6047836" y="2394348"/>
              <a:ext cx="1692714" cy="3857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bg1"/>
                  </a:solidFill>
                  <a:ea typeface="Verdana" panose="020B0604030504040204" pitchFamily="34" charset="0"/>
                  <a:cs typeface="Audi Type Normal" panose="000B0503040202020203" pitchFamily="34" charset="0"/>
                </a:rPr>
                <a:t>Company</a:t>
              </a:r>
              <a:r>
                <a:rPr lang="fr-BE" sz="1200" b="1" dirty="0">
                  <a:solidFill>
                    <a:schemeClr val="bg1"/>
                  </a:solidFill>
                  <a:ea typeface="Verdana" panose="020B0604030504040204" pitchFamily="34" charset="0"/>
                  <a:cs typeface="Audi Type Normal" panose="000B0503040202020203" pitchFamily="34" charset="0"/>
                </a:rPr>
                <a:t> </a:t>
              </a:r>
              <a:r>
                <a:rPr lang="fr-BE" sz="1200" b="1" dirty="0" err="1">
                  <a:solidFill>
                    <a:schemeClr val="bg1"/>
                  </a:solidFill>
                  <a:ea typeface="Verdana" panose="020B0604030504040204" pitchFamily="34" charset="0"/>
                  <a:cs typeface="Audi Type Normal" panose="000B0503040202020203" pitchFamily="34" charset="0"/>
                </a:rPr>
                <a:t>owner</a:t>
              </a:r>
              <a:endParaRPr lang="fr-BE" sz="1200" b="1" dirty="0">
                <a:solidFill>
                  <a:schemeClr val="bg1"/>
                </a:solidFill>
                <a:ea typeface="Verdana" panose="020B0604030504040204" pitchFamily="34" charset="0"/>
                <a:cs typeface="Audi Type Normal" panose="000B0503040202020203" pitchFamily="34" charset="0"/>
              </a:endParaRPr>
            </a:p>
          </p:txBody>
        </p:sp>
      </p:grpSp>
      <p:pic>
        <p:nvPicPr>
          <p:cNvPr id="66" name="Picture 8" descr="Peugeot 208 Active 1.5 BlueHDI 100 S&amp;S - Priscar">
            <a:extLst>
              <a:ext uri="{FF2B5EF4-FFF2-40B4-BE49-F238E27FC236}">
                <a16:creationId xmlns:a16="http://schemas.microsoft.com/office/drawing/2014/main" id="{46C477BF-06D0-47FA-BAC2-A859DFC7B4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37893" y="2253824"/>
            <a:ext cx="1159789" cy="733566"/>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90D33E2-4220-46B7-ADCF-8D098A89448D}"/>
              </a:ext>
            </a:extLst>
          </p:cNvPr>
          <p:cNvSpPr/>
          <p:nvPr/>
        </p:nvSpPr>
        <p:spPr>
          <a:xfrm>
            <a:off x="1665173" y="4392003"/>
            <a:ext cx="1727623" cy="371251"/>
          </a:xfrm>
          <a:prstGeom prst="rect">
            <a:avLst/>
          </a:prstGeom>
          <a:solidFill>
            <a:srgbClr val="E94E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a:solidFill>
                  <a:schemeClr val="tx1"/>
                </a:solidFill>
              </a:rPr>
              <a:t>Non-</a:t>
            </a:r>
            <a:r>
              <a:rPr lang="fr-BE" sz="900" b="1" dirty="0" err="1">
                <a:solidFill>
                  <a:schemeClr val="tx1"/>
                </a:solidFill>
              </a:rPr>
              <a:t>deductible</a:t>
            </a:r>
            <a:r>
              <a:rPr lang="fr-BE" sz="900" b="1" dirty="0">
                <a:solidFill>
                  <a:schemeClr val="tx1"/>
                </a:solidFill>
              </a:rPr>
              <a:t> VAT</a:t>
            </a:r>
          </a:p>
        </p:txBody>
      </p:sp>
      <p:pic>
        <p:nvPicPr>
          <p:cNvPr id="55" name="Picture 2" descr="Nouvelle Peugeot e-208 : tous les prix de la citadine électrique !">
            <a:extLst>
              <a:ext uri="{FF2B5EF4-FFF2-40B4-BE49-F238E27FC236}">
                <a16:creationId xmlns:a16="http://schemas.microsoft.com/office/drawing/2014/main" id="{C387A74F-8ECD-FB41-1926-B34836962C9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5485"/>
          <a:stretch/>
        </p:blipFill>
        <p:spPr bwMode="auto">
          <a:xfrm>
            <a:off x="6096000" y="934698"/>
            <a:ext cx="1476308" cy="9829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Drapeaux Monde Banque d'images et photos libres de droit - iStock">
            <a:extLst>
              <a:ext uri="{FF2B5EF4-FFF2-40B4-BE49-F238E27FC236}">
                <a16:creationId xmlns:a16="http://schemas.microsoft.com/office/drawing/2014/main" id="{1B267B7B-B4AE-F09F-2A52-294F622D9E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ellantis dévoile un florilège de slogans pour ses marques">
            <a:extLst>
              <a:ext uri="{FF2B5EF4-FFF2-40B4-BE49-F238E27FC236}">
                <a16:creationId xmlns:a16="http://schemas.microsoft.com/office/drawing/2014/main" id="{254325E9-8DCE-7B79-EC7E-06C4F83461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09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952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500"/>
                                        <p:tgtEl>
                                          <p:spTgt spid="74"/>
                                        </p:tgtEl>
                                      </p:cBhvr>
                                    </p:animEffect>
                                  </p:child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par>
                                <p:cTn id="77" presetID="10" presetClass="entr" presetSubtype="0" fill="hold"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10" presetClass="entr" presetSubtype="0" fill="hold" nodeType="with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fade">
                                      <p:cBhvr>
                                        <p:cTn id="90" dur="500"/>
                                        <p:tgtEl>
                                          <p:spTgt spid="6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500"/>
                                        <p:tgtEl>
                                          <p:spTgt spid="6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2"/>
                                        </p:tgtEl>
                                        <p:attrNameLst>
                                          <p:attrName>style.visibility</p:attrName>
                                        </p:attrNameLst>
                                      </p:cBhvr>
                                      <p:to>
                                        <p:strVal val="visible"/>
                                      </p:to>
                                    </p:set>
                                    <p:animEffect transition="in" filter="fade">
                                      <p:cBhvr>
                                        <p:cTn id="10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54" grpId="0" animBg="1"/>
      <p:bldP spid="33" grpId="0" animBg="1"/>
      <p:bldP spid="35" grpId="0" animBg="1"/>
      <p:bldP spid="40" grpId="0" animBg="1"/>
      <p:bldP spid="57" grpId="0" animBg="1"/>
      <p:bldP spid="58" grpId="0" animBg="1"/>
      <p:bldP spid="59" grpId="0" animBg="1"/>
      <p:bldP spid="49" grpId="0" animBg="1"/>
      <p:bldP spid="50" grpId="0" animBg="1"/>
      <p:bldP spid="51" grpId="0" animBg="1"/>
      <p:bldP spid="60" grpId="0"/>
      <p:bldP spid="24" grpId="0"/>
      <p:bldP spid="63" grpId="0"/>
      <p:bldP spid="6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DF3E35D9-3D93-421E-B171-DCA517F750A6}"/>
              </a:ext>
            </a:extLst>
          </p:cNvPr>
          <p:cNvSpPr>
            <a:spLocks noGrp="1"/>
          </p:cNvSpPr>
          <p:nvPr>
            <p:ph type="body" idx="1"/>
          </p:nvPr>
        </p:nvSpPr>
        <p:spPr/>
        <p:txBody>
          <a:bodyPr/>
          <a:lstStyle/>
          <a:p>
            <a:r>
              <a:rPr lang="fr-BE" dirty="0"/>
              <a:t>Focus on taxes</a:t>
            </a:r>
          </a:p>
        </p:txBody>
      </p:sp>
      <p:sp>
        <p:nvSpPr>
          <p:cNvPr id="6" name="Text Placeholder 5">
            <a:extLst>
              <a:ext uri="{FF2B5EF4-FFF2-40B4-BE49-F238E27FC236}">
                <a16:creationId xmlns:a16="http://schemas.microsoft.com/office/drawing/2014/main" id="{68B4F091-EC43-4DFE-A502-53C6A850D102}"/>
              </a:ext>
            </a:extLst>
          </p:cNvPr>
          <p:cNvSpPr>
            <a:spLocks noGrp="1"/>
          </p:cNvSpPr>
          <p:nvPr>
            <p:ph type="body" sz="quarter" idx="19"/>
          </p:nvPr>
        </p:nvSpPr>
        <p:spPr/>
        <p:txBody>
          <a:bodyPr/>
          <a:lstStyle/>
          <a:p>
            <a:pPr algn="ctr"/>
            <a:r>
              <a:rPr lang="fr-BE"/>
              <a:t>04</a:t>
            </a:r>
            <a:endParaRPr lang="en-US"/>
          </a:p>
        </p:txBody>
      </p:sp>
      <p:sp>
        <p:nvSpPr>
          <p:cNvPr id="2" name="Titre 1">
            <a:extLst>
              <a:ext uri="{FF2B5EF4-FFF2-40B4-BE49-F238E27FC236}">
                <a16:creationId xmlns:a16="http://schemas.microsoft.com/office/drawing/2014/main" id="{9BC00DD5-C1C6-4666-9F2C-E72F224A11BE}"/>
              </a:ext>
            </a:extLst>
          </p:cNvPr>
          <p:cNvSpPr>
            <a:spLocks noGrp="1"/>
          </p:cNvSpPr>
          <p:nvPr>
            <p:ph type="title"/>
          </p:nvPr>
        </p:nvSpPr>
        <p:spPr/>
        <p:txBody>
          <a:bodyPr/>
          <a:lstStyle/>
          <a:p>
            <a:r>
              <a:rPr lang="fr-BE" dirty="0"/>
              <a:t>Taxes on CO</a:t>
            </a:r>
            <a:r>
              <a:rPr lang="fr-BE" baseline="-25000" dirty="0"/>
              <a:t>2</a:t>
            </a:r>
            <a:r>
              <a:rPr lang="fr-BE" dirty="0"/>
              <a:t> </a:t>
            </a:r>
            <a:r>
              <a:rPr lang="fr-BE" dirty="0" err="1"/>
              <a:t>emissions</a:t>
            </a:r>
            <a:r>
              <a:rPr lang="fr-BE" dirty="0"/>
              <a:t> and air </a:t>
            </a:r>
            <a:r>
              <a:rPr lang="fr-BE" dirty="0" err="1"/>
              <a:t>pollutants</a:t>
            </a:r>
            <a:r>
              <a:rPr lang="fr-BE" dirty="0"/>
              <a:t> (</a:t>
            </a:r>
            <a:r>
              <a:rPr lang="fr-BE" cap="none" dirty="0"/>
              <a:t>former </a:t>
            </a:r>
            <a:r>
              <a:rPr lang="fr-BE" dirty="0"/>
              <a:t>CCT)</a:t>
            </a:r>
          </a:p>
        </p:txBody>
      </p:sp>
      <p:sp>
        <p:nvSpPr>
          <p:cNvPr id="11" name="Rectangle 10">
            <a:extLst>
              <a:ext uri="{FF2B5EF4-FFF2-40B4-BE49-F238E27FC236}">
                <a16:creationId xmlns:a16="http://schemas.microsoft.com/office/drawing/2014/main" id="{1238ECD9-1C38-46B1-90B0-046FA64BB41B}"/>
              </a:ext>
            </a:extLst>
          </p:cNvPr>
          <p:cNvSpPr/>
          <p:nvPr/>
        </p:nvSpPr>
        <p:spPr>
          <a:xfrm>
            <a:off x="972591" y="1665645"/>
            <a:ext cx="10406241" cy="685043"/>
          </a:xfrm>
          <a:prstGeom prst="rect">
            <a:avLst/>
          </a:prstGeom>
          <a:noFill/>
          <a:ln w="25400">
            <a:solidFill>
              <a:srgbClr val="E94E2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BE"/>
          </a:p>
        </p:txBody>
      </p:sp>
      <p:pic>
        <p:nvPicPr>
          <p:cNvPr id="12" name="Graphique 11" descr="Marquage avec un remplissage uni">
            <a:extLst>
              <a:ext uri="{FF2B5EF4-FFF2-40B4-BE49-F238E27FC236}">
                <a16:creationId xmlns:a16="http://schemas.microsoft.com/office/drawing/2014/main" id="{B71FED03-1FD7-4BFF-8642-207F408759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43" y="1550966"/>
            <a:ext cx="914400" cy="914400"/>
          </a:xfrm>
          <a:prstGeom prst="rect">
            <a:avLst/>
          </a:prstGeom>
        </p:spPr>
      </p:pic>
      <p:sp>
        <p:nvSpPr>
          <p:cNvPr id="13" name="ZoneTexte 12">
            <a:extLst>
              <a:ext uri="{FF2B5EF4-FFF2-40B4-BE49-F238E27FC236}">
                <a16:creationId xmlns:a16="http://schemas.microsoft.com/office/drawing/2014/main" id="{DAF5C08E-7FB8-4E7A-8AE4-5F88E2850B7B}"/>
              </a:ext>
            </a:extLst>
          </p:cNvPr>
          <p:cNvSpPr txBox="1"/>
          <p:nvPr/>
        </p:nvSpPr>
        <p:spPr>
          <a:xfrm>
            <a:off x="972591" y="1233408"/>
            <a:ext cx="2031092" cy="369332"/>
          </a:xfrm>
          <a:prstGeom prst="rect">
            <a:avLst/>
          </a:prstGeom>
          <a:noFill/>
        </p:spPr>
        <p:txBody>
          <a:bodyPr wrap="square" rtlCol="0">
            <a:spAutoFit/>
          </a:bodyPr>
          <a:lstStyle/>
          <a:p>
            <a:r>
              <a:rPr lang="fr-BE" b="1" i="1" dirty="0" err="1">
                <a:latin typeface="+mn-lt"/>
                <a:cs typeface="Audi Type Normal" panose="000B0503040202020203" pitchFamily="34" charset="0"/>
              </a:rPr>
              <a:t>What</a:t>
            </a:r>
            <a:r>
              <a:rPr lang="fr-BE" b="1" i="1" dirty="0">
                <a:latin typeface="+mn-lt"/>
                <a:cs typeface="Audi Type Normal" panose="000B0503040202020203" pitchFamily="34" charset="0"/>
              </a:rPr>
              <a:t> </a:t>
            </a:r>
            <a:r>
              <a:rPr lang="fr-BE" b="1" i="1" dirty="0" err="1">
                <a:latin typeface="+mn-lt"/>
                <a:cs typeface="Audi Type Normal" panose="000B0503040202020203" pitchFamily="34" charset="0"/>
              </a:rPr>
              <a:t>it</a:t>
            </a:r>
            <a:r>
              <a:rPr lang="fr-BE" b="1" i="1" dirty="0">
                <a:latin typeface="+mn-lt"/>
                <a:cs typeface="Audi Type Normal" panose="000B0503040202020203" pitchFamily="34" charset="0"/>
              </a:rPr>
              <a:t> </a:t>
            </a:r>
            <a:r>
              <a:rPr lang="fr-BE" b="1" i="1" dirty="0" err="1">
                <a:latin typeface="+mn-lt"/>
                <a:cs typeface="Audi Type Normal" panose="000B0503040202020203" pitchFamily="34" charset="0"/>
              </a:rPr>
              <a:t>is</a:t>
            </a:r>
            <a:r>
              <a:rPr lang="fr-BE" b="1" i="1" dirty="0">
                <a:latin typeface="+mn-lt"/>
                <a:cs typeface="Audi Type Normal" panose="000B0503040202020203" pitchFamily="34" charset="0"/>
              </a:rPr>
              <a:t>:</a:t>
            </a:r>
          </a:p>
        </p:txBody>
      </p:sp>
      <p:sp>
        <p:nvSpPr>
          <p:cNvPr id="14" name="ZoneTexte 13">
            <a:extLst>
              <a:ext uri="{FF2B5EF4-FFF2-40B4-BE49-F238E27FC236}">
                <a16:creationId xmlns:a16="http://schemas.microsoft.com/office/drawing/2014/main" id="{C106D317-6BA2-4548-B061-F2D1388D2BA7}"/>
              </a:ext>
            </a:extLst>
          </p:cNvPr>
          <p:cNvSpPr txBox="1"/>
          <p:nvPr/>
        </p:nvSpPr>
        <p:spPr>
          <a:xfrm>
            <a:off x="992106" y="1838889"/>
            <a:ext cx="10406240" cy="307777"/>
          </a:xfrm>
          <a:prstGeom prst="rect">
            <a:avLst/>
          </a:prstGeom>
          <a:noFill/>
        </p:spPr>
        <p:txBody>
          <a:bodyPr wrap="square" rtlCol="0">
            <a:spAutoFit/>
          </a:bodyPr>
          <a:lstStyle/>
          <a:p>
            <a:r>
              <a:rPr lang="en-US" sz="1400" dirty="0">
                <a:cs typeface="Audi Type Normal" panose="000B0503040202020203" pitchFamily="34" charset="0"/>
              </a:rPr>
              <a:t>Annual tax on the use of private vehicles by companies that is based on CO</a:t>
            </a:r>
            <a:r>
              <a:rPr lang="en-US" sz="1400" baseline="-25000" dirty="0">
                <a:cs typeface="Audi Type Normal" panose="000B0503040202020203" pitchFamily="34" charset="0"/>
              </a:rPr>
              <a:t>2</a:t>
            </a:r>
            <a:r>
              <a:rPr lang="en-US" sz="1400" dirty="0">
                <a:cs typeface="Audi Type Normal" panose="000B0503040202020203" pitchFamily="34" charset="0"/>
              </a:rPr>
              <a:t> emissions</a:t>
            </a:r>
            <a:endParaRPr lang="fr-BE" sz="1400" baseline="-25000" dirty="0">
              <a:latin typeface="+mn-lt"/>
              <a:cs typeface="Audi Type Normal" panose="000B0503040202020203" pitchFamily="34" charset="0"/>
            </a:endParaRPr>
          </a:p>
        </p:txBody>
      </p:sp>
      <p:sp>
        <p:nvSpPr>
          <p:cNvPr id="15" name="Rectangle 14">
            <a:extLst>
              <a:ext uri="{FF2B5EF4-FFF2-40B4-BE49-F238E27FC236}">
                <a16:creationId xmlns:a16="http://schemas.microsoft.com/office/drawing/2014/main" id="{EAC662E2-FA49-4220-980E-126F62AE8961}"/>
              </a:ext>
            </a:extLst>
          </p:cNvPr>
          <p:cNvSpPr/>
          <p:nvPr/>
        </p:nvSpPr>
        <p:spPr>
          <a:xfrm>
            <a:off x="988835" y="3156092"/>
            <a:ext cx="10922428" cy="3417893"/>
          </a:xfrm>
          <a:prstGeom prst="rect">
            <a:avLst/>
          </a:prstGeom>
          <a:noFill/>
          <a:ln w="25400">
            <a:solidFill>
              <a:srgbClr val="E94E2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BE"/>
          </a:p>
        </p:txBody>
      </p:sp>
      <p:sp>
        <p:nvSpPr>
          <p:cNvPr id="16" name="ZoneTexte 15">
            <a:extLst>
              <a:ext uri="{FF2B5EF4-FFF2-40B4-BE49-F238E27FC236}">
                <a16:creationId xmlns:a16="http://schemas.microsoft.com/office/drawing/2014/main" id="{0BB6F934-0CF5-4C9D-B594-60F0301C3D62}"/>
              </a:ext>
            </a:extLst>
          </p:cNvPr>
          <p:cNvSpPr txBox="1"/>
          <p:nvPr/>
        </p:nvSpPr>
        <p:spPr>
          <a:xfrm>
            <a:off x="1049515" y="2662077"/>
            <a:ext cx="4400790" cy="369332"/>
          </a:xfrm>
          <a:prstGeom prst="rect">
            <a:avLst/>
          </a:prstGeom>
          <a:noFill/>
        </p:spPr>
        <p:txBody>
          <a:bodyPr wrap="square" rtlCol="0">
            <a:spAutoFit/>
          </a:bodyPr>
          <a:lstStyle/>
          <a:p>
            <a:r>
              <a:rPr lang="fr-BE" b="1" i="1" dirty="0" err="1">
                <a:latin typeface="+mn-lt"/>
                <a:cs typeface="Audi Type Normal" panose="000B0503040202020203" pitchFamily="34" charset="0"/>
              </a:rPr>
              <a:t>Parameters</a:t>
            </a:r>
            <a:r>
              <a:rPr lang="fr-BE" b="1" i="1" dirty="0">
                <a:latin typeface="+mn-lt"/>
                <a:cs typeface="Audi Type Normal" panose="000B0503040202020203" pitchFamily="34" charset="0"/>
              </a:rPr>
              <a:t> &amp; essential </a:t>
            </a:r>
            <a:r>
              <a:rPr lang="fr-BE" b="1" i="1" dirty="0" err="1">
                <a:latin typeface="+mn-lt"/>
                <a:cs typeface="Audi Type Normal" panose="000B0503040202020203" pitchFamily="34" charset="0"/>
              </a:rPr>
              <a:t>elements</a:t>
            </a:r>
            <a:r>
              <a:rPr lang="fr-BE" b="1" i="1" dirty="0">
                <a:latin typeface="+mn-lt"/>
                <a:cs typeface="Audi Type Normal" panose="000B0503040202020203" pitchFamily="34" charset="0"/>
              </a:rPr>
              <a:t>:</a:t>
            </a:r>
          </a:p>
        </p:txBody>
      </p:sp>
      <p:pic>
        <p:nvPicPr>
          <p:cNvPr id="17" name="Graphique 16" descr="Engrenages avec un remplissage uni">
            <a:extLst>
              <a:ext uri="{FF2B5EF4-FFF2-40B4-BE49-F238E27FC236}">
                <a16:creationId xmlns:a16="http://schemas.microsoft.com/office/drawing/2014/main" id="{B2D2099F-ADDF-47F1-852E-A88A447FAC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43" y="4407838"/>
            <a:ext cx="914400" cy="914400"/>
          </a:xfrm>
          <a:prstGeom prst="rect">
            <a:avLst/>
          </a:prstGeom>
        </p:spPr>
      </p:pic>
      <p:sp>
        <p:nvSpPr>
          <p:cNvPr id="18" name="ZoneTexte 17">
            <a:extLst>
              <a:ext uri="{FF2B5EF4-FFF2-40B4-BE49-F238E27FC236}">
                <a16:creationId xmlns:a16="http://schemas.microsoft.com/office/drawing/2014/main" id="{CD11A1A7-9A6A-4002-9E89-D2498DB90876}"/>
              </a:ext>
            </a:extLst>
          </p:cNvPr>
          <p:cNvSpPr txBox="1"/>
          <p:nvPr/>
        </p:nvSpPr>
        <p:spPr>
          <a:xfrm>
            <a:off x="1135899" y="3218434"/>
            <a:ext cx="10775364" cy="2893100"/>
          </a:xfrm>
          <a:prstGeom prst="rect">
            <a:avLst/>
          </a:prstGeom>
          <a:noFill/>
        </p:spPr>
        <p:txBody>
          <a:bodyPr wrap="square" rtlCol="0">
            <a:spAutoFit/>
          </a:bodyPr>
          <a:lstStyle/>
          <a:p>
            <a:pPr marL="285750" indent="-285750">
              <a:buFont typeface="Wingdings" panose="05000000000000000000" pitchFamily="2" charset="2"/>
              <a:buChar char="q"/>
            </a:pPr>
            <a:r>
              <a:rPr lang="en-US" sz="1400" b="1" dirty="0">
                <a:cs typeface="Audi Type Normal" panose="000B0503040202020203" pitchFamily="34" charset="0"/>
              </a:rPr>
              <a:t>2 separate taxes</a:t>
            </a:r>
            <a:r>
              <a:rPr lang="en-US" sz="1400" dirty="0">
                <a:cs typeface="Audi Type Normal" panose="000B0503040202020203" pitchFamily="34" charset="0"/>
              </a:rPr>
              <a:t>: annual tax on CO</a:t>
            </a:r>
            <a:r>
              <a:rPr lang="en-US" sz="1400" baseline="-25000" dirty="0">
                <a:cs typeface="Audi Type Normal" panose="000B0503040202020203" pitchFamily="34" charset="0"/>
              </a:rPr>
              <a:t>2</a:t>
            </a:r>
            <a:r>
              <a:rPr lang="en-US" sz="1400" dirty="0">
                <a:cs typeface="Audi Type Normal" panose="000B0503040202020203" pitchFamily="34" charset="0"/>
              </a:rPr>
              <a:t> emissions &amp; annual tax on air pollutants</a:t>
            </a:r>
            <a:endParaRPr lang="fr-BE" sz="1400" dirty="0">
              <a:cs typeface="Audi Type Normal" panose="000B0503040202020203" pitchFamily="34" charset="0"/>
            </a:endParaRPr>
          </a:p>
          <a:p>
            <a:pPr marL="285750" indent="-285750">
              <a:buFont typeface="Wingdings" panose="05000000000000000000" pitchFamily="2" charset="2"/>
              <a:buChar char="q"/>
            </a:pPr>
            <a:endParaRPr lang="fr-BE" sz="1400" dirty="0">
              <a:cs typeface="Audi Type Normal" panose="000B0503040202020203" pitchFamily="34" charset="0"/>
            </a:endParaRPr>
          </a:p>
          <a:p>
            <a:pPr marL="285750" indent="-285750">
              <a:buFont typeface="Wingdings" panose="05000000000000000000" pitchFamily="2" charset="2"/>
              <a:buChar char="q"/>
            </a:pPr>
            <a:r>
              <a:rPr lang="fr-BE" sz="1400" dirty="0" err="1">
                <a:cs typeface="Audi Type Normal" panose="000B0503040202020203" pitchFamily="34" charset="0"/>
              </a:rPr>
              <a:t>Only</a:t>
            </a:r>
            <a:r>
              <a:rPr lang="fr-BE" sz="1400" dirty="0">
                <a:cs typeface="Audi Type Normal" panose="000B0503040202020203" pitchFamily="34" charset="0"/>
              </a:rPr>
              <a:t> applicable </a:t>
            </a:r>
            <a:r>
              <a:rPr lang="fr-BE" sz="1400" b="1" dirty="0">
                <a:cs typeface="Audi Type Normal" panose="000B0503040202020203" pitchFamily="34" charset="0"/>
              </a:rPr>
              <a:t>to </a:t>
            </a:r>
            <a:r>
              <a:rPr lang="fr-BE" sz="1400" b="1" dirty="0" err="1">
                <a:cs typeface="Audi Type Normal" panose="000B0503040202020203" pitchFamily="34" charset="0"/>
              </a:rPr>
              <a:t>PCs</a:t>
            </a:r>
            <a:endParaRPr lang="fr-BE" sz="1400" b="1" dirty="0">
              <a:cs typeface="Audi Type Normal" panose="000B0503040202020203" pitchFamily="34" charset="0"/>
            </a:endParaRPr>
          </a:p>
          <a:p>
            <a:pPr marL="285750" indent="-285750">
              <a:buFont typeface="Wingdings" panose="05000000000000000000" pitchFamily="2" charset="2"/>
              <a:buChar char="q"/>
            </a:pPr>
            <a:endParaRPr lang="fr-BE" sz="1400" dirty="0">
              <a:cs typeface="Audi Type Normal" panose="000B0503040202020203" pitchFamily="34" charset="0"/>
            </a:endParaRPr>
          </a:p>
          <a:p>
            <a:pPr marL="285750" indent="-285750">
              <a:buFont typeface="Wingdings" panose="05000000000000000000" pitchFamily="2" charset="2"/>
              <a:buChar char="q"/>
            </a:pPr>
            <a:r>
              <a:rPr lang="en-US" sz="1400" dirty="0">
                <a:cs typeface="Audi Type Normal" panose="000B0503040202020203" pitchFamily="34" charset="0"/>
              </a:rPr>
              <a:t>EV and PHEV exemptions: Full</a:t>
            </a:r>
            <a:endParaRPr lang="fr-BE" sz="1400" dirty="0">
              <a:cs typeface="Audi Type Normal" panose="000B0503040202020203" pitchFamily="34" charset="0"/>
            </a:endParaRPr>
          </a:p>
          <a:p>
            <a:pPr marL="285750" indent="-285750">
              <a:buFont typeface="Wingdings" panose="05000000000000000000" pitchFamily="2" charset="2"/>
              <a:buChar char="q"/>
            </a:pPr>
            <a:endParaRPr lang="fr-BE" sz="1400" dirty="0">
              <a:cs typeface="Audi Type Normal" panose="000B0503040202020203" pitchFamily="34" charset="0"/>
            </a:endParaRPr>
          </a:p>
          <a:p>
            <a:pPr marL="285750" indent="-285750">
              <a:buFont typeface="Wingdings" panose="05000000000000000000" pitchFamily="2" charset="2"/>
              <a:buChar char="q"/>
            </a:pPr>
            <a:r>
              <a:rPr lang="en-US" sz="1400" dirty="0">
                <a:cs typeface="Audi Type Normal" panose="000B0503040202020203" pitchFamily="34" charset="0"/>
              </a:rPr>
              <a:t>Exemptions for petrol hybrids [ &gt; 61 ; ≤ 120 g/km CO</a:t>
            </a:r>
            <a:r>
              <a:rPr lang="en-US" sz="1400" baseline="-25000" dirty="0">
                <a:cs typeface="Audi Type Normal" panose="000B0503040202020203" pitchFamily="34" charset="0"/>
              </a:rPr>
              <a:t>2</a:t>
            </a:r>
            <a:r>
              <a:rPr lang="en-US" sz="1400" dirty="0">
                <a:cs typeface="Audi Type Normal" panose="000B0503040202020203" pitchFamily="34" charset="0"/>
              </a:rPr>
              <a:t> (WLTP) ] : </a:t>
            </a:r>
            <a:r>
              <a:rPr lang="en-US" sz="1400" b="1" dirty="0">
                <a:cs typeface="Audi Type Normal" panose="000B0503040202020203" pitchFamily="34" charset="0"/>
              </a:rPr>
              <a:t>partial during 12 quarters</a:t>
            </a:r>
            <a:endParaRPr lang="fr-BE" sz="1400" b="1" dirty="0">
              <a:cs typeface="Audi Type Normal" panose="000B0503040202020203" pitchFamily="34" charset="0"/>
            </a:endParaRPr>
          </a:p>
          <a:p>
            <a:pPr marL="285750" indent="-285750">
              <a:buFont typeface="Wingdings" panose="05000000000000000000" pitchFamily="2" charset="2"/>
              <a:buChar char="q"/>
            </a:pPr>
            <a:endParaRPr lang="fr-BE" sz="1400" dirty="0">
              <a:cs typeface="Audi Type Normal" panose="000B0503040202020203" pitchFamily="34" charset="0"/>
            </a:endParaRPr>
          </a:p>
          <a:p>
            <a:pPr marL="285750" indent="-285750">
              <a:buFont typeface="Wingdings" panose="05000000000000000000" pitchFamily="2" charset="2"/>
              <a:buChar char="q"/>
            </a:pPr>
            <a:r>
              <a:rPr lang="fr-BE" sz="1400" dirty="0" err="1">
                <a:cs typeface="Audi Type Normal" panose="000B0503040202020203" pitchFamily="34" charset="0"/>
              </a:rPr>
              <a:t>Permanently</a:t>
            </a:r>
            <a:r>
              <a:rPr lang="fr-BE" sz="1400" dirty="0">
                <a:cs typeface="Audi Type Normal" panose="000B0503040202020203" pitchFamily="34" charset="0"/>
              </a:rPr>
              <a:t> </a:t>
            </a:r>
            <a:r>
              <a:rPr lang="fr-BE" sz="1400" dirty="0" err="1">
                <a:cs typeface="Audi Type Normal" panose="000B0503040202020203" pitchFamily="34" charset="0"/>
              </a:rPr>
              <a:t>exempted</a:t>
            </a:r>
            <a:r>
              <a:rPr lang="fr-BE" sz="1400" dirty="0">
                <a:cs typeface="Audi Type Normal" panose="000B0503040202020203" pitchFamily="34" charset="0"/>
              </a:rPr>
              <a:t>: </a:t>
            </a:r>
            <a:r>
              <a:rPr lang="fr-BE" sz="1400" dirty="0" err="1">
                <a:cs typeface="Audi Type Normal" panose="000B0503040202020203" pitchFamily="34" charset="0"/>
              </a:rPr>
              <a:t>LCVs</a:t>
            </a:r>
            <a:r>
              <a:rPr lang="fr-BE" sz="1400" dirty="0">
                <a:cs typeface="Audi Type Normal" panose="000B0503040202020203" pitchFamily="34" charset="0"/>
              </a:rPr>
              <a:t>, public transport </a:t>
            </a:r>
            <a:r>
              <a:rPr lang="fr-BE" sz="1400" dirty="0" err="1">
                <a:cs typeface="Audi Type Normal" panose="000B0503040202020203" pitchFamily="34" charset="0"/>
              </a:rPr>
              <a:t>vehicles</a:t>
            </a:r>
            <a:r>
              <a:rPr lang="fr-BE" sz="1400" dirty="0">
                <a:cs typeface="Audi Type Normal" panose="000B0503040202020203" pitchFamily="34" charset="0"/>
              </a:rPr>
              <a:t> (taxis, </a:t>
            </a:r>
            <a:r>
              <a:rPr lang="fr-BE" sz="1400" dirty="0" err="1">
                <a:cs typeface="Audi Type Normal" panose="000B0503040202020203" pitchFamily="34" charset="0"/>
              </a:rPr>
              <a:t>private-hire</a:t>
            </a:r>
            <a:r>
              <a:rPr lang="fr-BE" sz="1400" dirty="0">
                <a:cs typeface="Audi Type Normal" panose="000B0503040202020203" pitchFamily="34" charset="0"/>
              </a:rPr>
              <a:t> </a:t>
            </a:r>
            <a:r>
              <a:rPr lang="fr-BE" sz="1400" dirty="0" err="1">
                <a:cs typeface="Audi Type Normal" panose="000B0503040202020203" pitchFamily="34" charset="0"/>
              </a:rPr>
              <a:t>minicabs</a:t>
            </a:r>
            <a:r>
              <a:rPr lang="fr-BE" sz="1400" dirty="0">
                <a:cs typeface="Audi Type Normal" panose="000B0503040202020203" pitchFamily="34" charset="0"/>
              </a:rPr>
              <a:t>, ambulances and </a:t>
            </a:r>
            <a:r>
              <a:rPr lang="fr-BE" sz="1400" dirty="0" err="1">
                <a:cs typeface="Audi Type Normal" panose="000B0503040202020203" pitchFamily="34" charset="0"/>
              </a:rPr>
              <a:t>other</a:t>
            </a:r>
            <a:r>
              <a:rPr lang="fr-BE" sz="1400" dirty="0">
                <a:cs typeface="Audi Type Normal" panose="000B0503040202020203" pitchFamily="34" charset="0"/>
              </a:rPr>
              <a:t> </a:t>
            </a:r>
            <a:r>
              <a:rPr lang="fr-BE" sz="1400" dirty="0" err="1">
                <a:cs typeface="Audi Type Normal" panose="000B0503040202020203" pitchFamily="34" charset="0"/>
              </a:rPr>
              <a:t>medical</a:t>
            </a:r>
            <a:r>
              <a:rPr lang="fr-BE" sz="1400" dirty="0">
                <a:cs typeface="Audi Type Normal" panose="000B0503040202020203" pitchFamily="34" charset="0"/>
              </a:rPr>
              <a:t> </a:t>
            </a:r>
            <a:r>
              <a:rPr lang="fr-BE" sz="1400" dirty="0" err="1">
                <a:cs typeface="Audi Type Normal" panose="000B0503040202020203" pitchFamily="34" charset="0"/>
              </a:rPr>
              <a:t>vehicles</a:t>
            </a:r>
            <a:r>
              <a:rPr lang="fr-BE" sz="1400" dirty="0">
                <a:cs typeface="Audi Type Normal" panose="000B0503040202020203" pitchFamily="34" charset="0"/>
              </a:rPr>
              <a:t>, </a:t>
            </a:r>
            <a:r>
              <a:rPr lang="fr-BE" sz="1400" dirty="0" err="1">
                <a:cs typeface="Audi Type Normal" panose="000B0503040202020203" pitchFamily="34" charset="0"/>
              </a:rPr>
              <a:t>undertakers</a:t>
            </a:r>
            <a:r>
              <a:rPr lang="fr-BE" sz="1400" dirty="0">
                <a:cs typeface="Audi Type Normal" panose="000B0503040202020203" pitchFamily="34" charset="0"/>
              </a:rPr>
              <a:t>), short-</a:t>
            </a:r>
            <a:r>
              <a:rPr lang="fr-BE" sz="1400" dirty="0" err="1">
                <a:cs typeface="Audi Type Normal" panose="000B0503040202020203" pitchFamily="34" charset="0"/>
              </a:rPr>
              <a:t>term</a:t>
            </a:r>
            <a:r>
              <a:rPr lang="fr-BE" sz="1400" dirty="0">
                <a:cs typeface="Audi Type Normal" panose="000B0503040202020203" pitchFamily="34" charset="0"/>
              </a:rPr>
              <a:t> </a:t>
            </a:r>
            <a:r>
              <a:rPr lang="fr-BE" sz="1400" dirty="0" err="1">
                <a:cs typeface="Audi Type Normal" panose="000B0503040202020203" pitchFamily="34" charset="0"/>
              </a:rPr>
              <a:t>rental</a:t>
            </a:r>
            <a:r>
              <a:rPr lang="fr-BE" sz="1400" dirty="0">
                <a:cs typeface="Audi Type Normal" panose="000B0503040202020203" pitchFamily="34" charset="0"/>
              </a:rPr>
              <a:t> </a:t>
            </a:r>
            <a:r>
              <a:rPr lang="fr-BE" sz="1400" dirty="0" err="1">
                <a:cs typeface="Audi Type Normal" panose="000B0503040202020203" pitchFamily="34" charset="0"/>
              </a:rPr>
              <a:t>companies</a:t>
            </a:r>
            <a:r>
              <a:rPr lang="fr-BE" sz="1400" dirty="0">
                <a:cs typeface="Audi Type Normal" panose="000B0503040202020203" pitchFamily="34" charset="0"/>
              </a:rPr>
              <a:t>, </a:t>
            </a:r>
            <a:r>
              <a:rPr lang="fr-BE" sz="1400" dirty="0" err="1">
                <a:cs typeface="Audi Type Normal" panose="000B0503040202020203" pitchFamily="34" charset="0"/>
              </a:rPr>
              <a:t>demo</a:t>
            </a:r>
            <a:r>
              <a:rPr lang="fr-BE" sz="1400" dirty="0">
                <a:cs typeface="Audi Type Normal" panose="000B0503040202020203" pitchFamily="34" charset="0"/>
              </a:rPr>
              <a:t> </a:t>
            </a:r>
            <a:r>
              <a:rPr lang="fr-BE" sz="1400" dirty="0" err="1">
                <a:cs typeface="Audi Type Normal" panose="000B0503040202020203" pitchFamily="34" charset="0"/>
              </a:rPr>
              <a:t>vehicles</a:t>
            </a:r>
            <a:r>
              <a:rPr lang="fr-BE" sz="1400" dirty="0">
                <a:cs typeface="Audi Type Normal" panose="000B0503040202020203" pitchFamily="34" charset="0"/>
              </a:rPr>
              <a:t>, </a:t>
            </a:r>
            <a:r>
              <a:rPr lang="fr-BE" sz="1400" dirty="0" err="1">
                <a:cs typeface="Audi Type Normal" panose="000B0503040202020203" pitchFamily="34" charset="0"/>
              </a:rPr>
              <a:t>driving</a:t>
            </a:r>
            <a:r>
              <a:rPr lang="fr-BE" sz="1400" dirty="0">
                <a:cs typeface="Audi Type Normal" panose="000B0503040202020203" pitchFamily="34" charset="0"/>
              </a:rPr>
              <a:t> </a:t>
            </a:r>
            <a:r>
              <a:rPr lang="fr-BE" sz="1400" dirty="0" err="1">
                <a:cs typeface="Audi Type Normal" panose="000B0503040202020203" pitchFamily="34" charset="0"/>
              </a:rPr>
              <a:t>schools</a:t>
            </a:r>
            <a:endParaRPr lang="fr-BE" sz="1400" dirty="0">
              <a:cs typeface="Audi Type Normal" panose="000B0503040202020203" pitchFamily="34" charset="0"/>
            </a:endParaRPr>
          </a:p>
          <a:p>
            <a:pPr marL="285750" indent="-285750">
              <a:buFont typeface="Wingdings" panose="05000000000000000000" pitchFamily="2" charset="2"/>
              <a:buChar char="q"/>
            </a:pPr>
            <a:endParaRPr lang="fr-BE" sz="1400" dirty="0">
              <a:cs typeface="Audi Type Normal" panose="000B0503040202020203" pitchFamily="34" charset="0"/>
            </a:endParaRPr>
          </a:p>
          <a:p>
            <a:pPr marL="285750" indent="-285750">
              <a:buFont typeface="Wingdings" panose="05000000000000000000" pitchFamily="2" charset="2"/>
              <a:buChar char="q"/>
            </a:pPr>
            <a:r>
              <a:rPr lang="en-US" sz="1400" dirty="0">
                <a:cs typeface="Audi Type Normal" panose="000B0503040202020203" pitchFamily="34" charset="0"/>
              </a:rPr>
              <a:t>Both taxes are calculated </a:t>
            </a:r>
            <a:r>
              <a:rPr lang="en-US" sz="1400" b="1" dirty="0">
                <a:cs typeface="Audi Type Normal" panose="000B0503040202020203" pitchFamily="34" charset="0"/>
              </a:rPr>
              <a:t>in function of the number of days </a:t>
            </a:r>
            <a:r>
              <a:rPr lang="en-US" sz="1400" dirty="0">
                <a:cs typeface="Audi Type Normal" panose="000B0503040202020203" pitchFamily="34" charset="0"/>
              </a:rPr>
              <a:t>the vehicle is actually used.</a:t>
            </a:r>
            <a:r>
              <a:rPr lang="fr-BE" sz="1400" dirty="0">
                <a:cs typeface="Audi Type Normal" panose="000B0503040202020203" pitchFamily="34" charset="0"/>
              </a:rPr>
              <a:t> </a:t>
            </a:r>
          </a:p>
          <a:p>
            <a:r>
              <a:rPr lang="fr-BE" sz="1400" dirty="0">
                <a:cs typeface="Audi Type Normal" panose="000B0503040202020203" pitchFamily="34" charset="0"/>
              </a:rPr>
              <a:t>	</a:t>
            </a:r>
            <a:r>
              <a:rPr lang="en-US" sz="1400" dirty="0">
                <a:cs typeface="Audi Type Normal" panose="000B0503040202020203" pitchFamily="34" charset="0"/>
              </a:rPr>
              <a:t>Ex: an operational leasing contract starts on 1/11/2022: 61 days = 61 / 365 annual taxes are due.</a:t>
            </a:r>
            <a:endParaRPr lang="fr-BE" sz="1400" dirty="0">
              <a:cs typeface="Audi Type Normal" panose="000B0503040202020203" pitchFamily="34" charset="0"/>
            </a:endParaRPr>
          </a:p>
        </p:txBody>
      </p:sp>
      <p:pic>
        <p:nvPicPr>
          <p:cNvPr id="19" name="Picture 2" descr="Drapeaux Monde Banque d'images et photos libres de droit - iStock">
            <a:extLst>
              <a:ext uri="{FF2B5EF4-FFF2-40B4-BE49-F238E27FC236}">
                <a16:creationId xmlns:a16="http://schemas.microsoft.com/office/drawing/2014/main" id="{F8E5C18C-5D0E-F678-597E-20A5367DAD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0E437B0F-C1BF-D82E-4EB1-E7AB783AD62C}"/>
              </a:ext>
            </a:extLst>
          </p:cNvPr>
          <p:cNvSpPr/>
          <p:nvPr/>
        </p:nvSpPr>
        <p:spPr>
          <a:xfrm>
            <a:off x="-413754" y="672239"/>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31140373-133E-3F76-0F02-C7A27C318BE8}"/>
              </a:ext>
            </a:extLst>
          </p:cNvPr>
          <p:cNvSpPr/>
          <p:nvPr/>
        </p:nvSpPr>
        <p:spPr>
          <a:xfrm>
            <a:off x="-1914237" y="2855342"/>
            <a:ext cx="3359426" cy="1552496"/>
          </a:xfrm>
          <a:prstGeom prst="rect">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charts 56 &amp; following (section TAXES) : a local check to be done according to local taxation</a:t>
            </a:r>
            <a:endParaRPr lang="fr-FR" dirty="0"/>
          </a:p>
        </p:txBody>
      </p:sp>
    </p:spTree>
    <p:extLst>
      <p:ext uri="{BB962C8B-B14F-4D97-AF65-F5344CB8AC3E}">
        <p14:creationId xmlns:p14="http://schemas.microsoft.com/office/powerpoint/2010/main" val="177619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A8FDCE5-2E67-44AE-84B2-841A60B3C85E}"/>
              </a:ext>
            </a:extLst>
          </p:cNvPr>
          <p:cNvSpPr>
            <a:spLocks noGrp="1"/>
          </p:cNvSpPr>
          <p:nvPr>
            <p:ph type="body" idx="1"/>
          </p:nvPr>
        </p:nvSpPr>
        <p:spPr/>
        <p:txBody>
          <a:bodyPr/>
          <a:lstStyle/>
          <a:p>
            <a:r>
              <a:rPr lang="fr-BE" dirty="0"/>
              <a:t>Focus on taxes</a:t>
            </a:r>
          </a:p>
        </p:txBody>
      </p:sp>
      <p:sp>
        <p:nvSpPr>
          <p:cNvPr id="7" name="Text Placeholder 6">
            <a:extLst>
              <a:ext uri="{FF2B5EF4-FFF2-40B4-BE49-F238E27FC236}">
                <a16:creationId xmlns:a16="http://schemas.microsoft.com/office/drawing/2014/main" id="{619A3544-EC7B-4D9B-8505-10E9929D3039}"/>
              </a:ext>
            </a:extLst>
          </p:cNvPr>
          <p:cNvSpPr>
            <a:spLocks noGrp="1"/>
          </p:cNvSpPr>
          <p:nvPr>
            <p:ph type="body" sz="quarter" idx="19"/>
          </p:nvPr>
        </p:nvSpPr>
        <p:spPr/>
        <p:txBody>
          <a:bodyPr/>
          <a:lstStyle/>
          <a:p>
            <a:pPr algn="ctr"/>
            <a:r>
              <a:rPr lang="fr-BE"/>
              <a:t>04</a:t>
            </a:r>
            <a:endParaRPr lang="en-US"/>
          </a:p>
        </p:txBody>
      </p:sp>
      <p:sp>
        <p:nvSpPr>
          <p:cNvPr id="2" name="Titre 1">
            <a:extLst>
              <a:ext uri="{FF2B5EF4-FFF2-40B4-BE49-F238E27FC236}">
                <a16:creationId xmlns:a16="http://schemas.microsoft.com/office/drawing/2014/main" id="{49EB1EFC-8427-4A42-82E6-A953EA62C3A1}"/>
              </a:ext>
            </a:extLst>
          </p:cNvPr>
          <p:cNvSpPr>
            <a:spLocks noGrp="1"/>
          </p:cNvSpPr>
          <p:nvPr>
            <p:ph type="title"/>
          </p:nvPr>
        </p:nvSpPr>
        <p:spPr/>
        <p:txBody>
          <a:bodyPr/>
          <a:lstStyle/>
          <a:p>
            <a:r>
              <a:rPr lang="fr-BE" dirty="0"/>
              <a:t>Taxes on CO</a:t>
            </a:r>
            <a:r>
              <a:rPr lang="fr-BE" baseline="-25000" dirty="0"/>
              <a:t>2</a:t>
            </a:r>
            <a:r>
              <a:rPr lang="fr-BE" dirty="0"/>
              <a:t> </a:t>
            </a:r>
            <a:r>
              <a:rPr lang="fr-BE" dirty="0" err="1"/>
              <a:t>emissions</a:t>
            </a:r>
            <a:r>
              <a:rPr lang="fr-BE" dirty="0"/>
              <a:t> and air </a:t>
            </a:r>
            <a:r>
              <a:rPr lang="fr-BE" dirty="0" err="1"/>
              <a:t>pollutants</a:t>
            </a:r>
            <a:r>
              <a:rPr lang="fr-BE" dirty="0"/>
              <a:t> (</a:t>
            </a:r>
            <a:r>
              <a:rPr lang="fr-BE" cap="none" dirty="0"/>
              <a:t>former</a:t>
            </a:r>
            <a:r>
              <a:rPr lang="fr-BE" dirty="0"/>
              <a:t> CCT)</a:t>
            </a:r>
          </a:p>
        </p:txBody>
      </p:sp>
      <p:sp>
        <p:nvSpPr>
          <p:cNvPr id="11" name="Rectangle 10">
            <a:extLst>
              <a:ext uri="{FF2B5EF4-FFF2-40B4-BE49-F238E27FC236}">
                <a16:creationId xmlns:a16="http://schemas.microsoft.com/office/drawing/2014/main" id="{1238ECD9-1C38-46B1-90B0-046FA64BB41B}"/>
              </a:ext>
            </a:extLst>
          </p:cNvPr>
          <p:cNvSpPr/>
          <p:nvPr/>
        </p:nvSpPr>
        <p:spPr>
          <a:xfrm>
            <a:off x="988834" y="1729467"/>
            <a:ext cx="10067267" cy="1818313"/>
          </a:xfrm>
          <a:prstGeom prst="rect">
            <a:avLst/>
          </a:prstGeom>
          <a:noFill/>
          <a:ln w="25400">
            <a:solidFill>
              <a:srgbClr val="E94E2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BE"/>
          </a:p>
        </p:txBody>
      </p:sp>
      <p:sp>
        <p:nvSpPr>
          <p:cNvPr id="13" name="ZoneTexte 12">
            <a:extLst>
              <a:ext uri="{FF2B5EF4-FFF2-40B4-BE49-F238E27FC236}">
                <a16:creationId xmlns:a16="http://schemas.microsoft.com/office/drawing/2014/main" id="{DAF5C08E-7FB8-4E7A-8AE4-5F88E2850B7B}"/>
              </a:ext>
            </a:extLst>
          </p:cNvPr>
          <p:cNvSpPr txBox="1"/>
          <p:nvPr/>
        </p:nvSpPr>
        <p:spPr>
          <a:xfrm>
            <a:off x="988833" y="1330018"/>
            <a:ext cx="3162062" cy="369332"/>
          </a:xfrm>
          <a:prstGeom prst="rect">
            <a:avLst/>
          </a:prstGeom>
          <a:noFill/>
        </p:spPr>
        <p:txBody>
          <a:bodyPr wrap="square" rtlCol="0">
            <a:spAutoFit/>
          </a:bodyPr>
          <a:lstStyle/>
          <a:p>
            <a:r>
              <a:rPr lang="fr-BE" b="1" i="1" dirty="0" err="1">
                <a:latin typeface="+mn-lt"/>
                <a:cs typeface="Audi Type Normal" panose="000B0503040202020203" pitchFamily="34" charset="0"/>
              </a:rPr>
              <a:t>What</a:t>
            </a:r>
            <a:r>
              <a:rPr lang="fr-BE" b="1" i="1" dirty="0">
                <a:latin typeface="+mn-lt"/>
                <a:cs typeface="Audi Type Normal" panose="000B0503040202020203" pitchFamily="34" charset="0"/>
              </a:rPr>
              <a:t> </a:t>
            </a:r>
            <a:r>
              <a:rPr lang="fr-BE" b="1" i="1" dirty="0" err="1">
                <a:latin typeface="+mn-lt"/>
                <a:cs typeface="Audi Type Normal" panose="000B0503040202020203" pitchFamily="34" charset="0"/>
              </a:rPr>
              <a:t>does</a:t>
            </a:r>
            <a:r>
              <a:rPr lang="fr-BE" b="1" i="1" dirty="0">
                <a:latin typeface="+mn-lt"/>
                <a:cs typeface="Audi Type Normal" panose="000B0503040202020203" pitchFamily="34" charset="0"/>
              </a:rPr>
              <a:t> </a:t>
            </a:r>
            <a:r>
              <a:rPr lang="fr-BE" b="1" i="1" dirty="0" err="1">
                <a:latin typeface="+mn-lt"/>
                <a:cs typeface="Audi Type Normal" panose="000B0503040202020203" pitchFamily="34" charset="0"/>
              </a:rPr>
              <a:t>it</a:t>
            </a:r>
            <a:r>
              <a:rPr lang="fr-BE" b="1" i="1" dirty="0">
                <a:latin typeface="+mn-lt"/>
                <a:cs typeface="Audi Type Normal" panose="000B0503040202020203" pitchFamily="34" charset="0"/>
              </a:rPr>
              <a:t> </a:t>
            </a:r>
            <a:r>
              <a:rPr lang="fr-BE" b="1" i="1" dirty="0" err="1">
                <a:latin typeface="+mn-lt"/>
                <a:cs typeface="Audi Type Normal" panose="000B0503040202020203" pitchFamily="34" charset="0"/>
              </a:rPr>
              <a:t>cost</a:t>
            </a:r>
            <a:r>
              <a:rPr lang="fr-BE" b="1" i="1" dirty="0">
                <a:latin typeface="+mn-lt"/>
                <a:cs typeface="Audi Type Normal" panose="000B0503040202020203" pitchFamily="34" charset="0"/>
              </a:rPr>
              <a:t>?</a:t>
            </a:r>
          </a:p>
        </p:txBody>
      </p:sp>
      <p:sp>
        <p:nvSpPr>
          <p:cNvPr id="15" name="Rectangle 14">
            <a:extLst>
              <a:ext uri="{FF2B5EF4-FFF2-40B4-BE49-F238E27FC236}">
                <a16:creationId xmlns:a16="http://schemas.microsoft.com/office/drawing/2014/main" id="{EAC662E2-FA49-4220-980E-126F62AE8961}"/>
              </a:ext>
            </a:extLst>
          </p:cNvPr>
          <p:cNvSpPr/>
          <p:nvPr/>
        </p:nvSpPr>
        <p:spPr>
          <a:xfrm>
            <a:off x="988834" y="4765952"/>
            <a:ext cx="8311577" cy="1818312"/>
          </a:xfrm>
          <a:prstGeom prst="rect">
            <a:avLst/>
          </a:prstGeom>
          <a:noFill/>
          <a:ln w="25400">
            <a:solidFill>
              <a:srgbClr val="E94E2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BE"/>
          </a:p>
        </p:txBody>
      </p:sp>
      <p:sp>
        <p:nvSpPr>
          <p:cNvPr id="16" name="ZoneTexte 15">
            <a:extLst>
              <a:ext uri="{FF2B5EF4-FFF2-40B4-BE49-F238E27FC236}">
                <a16:creationId xmlns:a16="http://schemas.microsoft.com/office/drawing/2014/main" id="{0BB6F934-0CF5-4C9D-B594-60F0301C3D62}"/>
              </a:ext>
            </a:extLst>
          </p:cNvPr>
          <p:cNvSpPr txBox="1"/>
          <p:nvPr/>
        </p:nvSpPr>
        <p:spPr>
          <a:xfrm>
            <a:off x="1049514" y="4336462"/>
            <a:ext cx="5542671" cy="369332"/>
          </a:xfrm>
          <a:prstGeom prst="rect">
            <a:avLst/>
          </a:prstGeom>
          <a:noFill/>
        </p:spPr>
        <p:txBody>
          <a:bodyPr wrap="square" rtlCol="0">
            <a:spAutoFit/>
          </a:bodyPr>
          <a:lstStyle/>
          <a:p>
            <a:r>
              <a:rPr lang="en-US" b="1" i="1" dirty="0">
                <a:latin typeface="+mn-lt"/>
                <a:cs typeface="Audi Type Normal" panose="000B0503040202020203" pitchFamily="34" charset="0"/>
              </a:rPr>
              <a:t>Points of attention to the customer:</a:t>
            </a:r>
            <a:endParaRPr lang="fr-BE" b="1" i="1" dirty="0">
              <a:latin typeface="+mn-lt"/>
              <a:cs typeface="Audi Type Normal" panose="000B0503040202020203" pitchFamily="34" charset="0"/>
            </a:endParaRPr>
          </a:p>
        </p:txBody>
      </p:sp>
      <p:sp>
        <p:nvSpPr>
          <p:cNvPr id="18" name="ZoneTexte 17">
            <a:extLst>
              <a:ext uri="{FF2B5EF4-FFF2-40B4-BE49-F238E27FC236}">
                <a16:creationId xmlns:a16="http://schemas.microsoft.com/office/drawing/2014/main" id="{CD11A1A7-9A6A-4002-9E89-D2498DB90876}"/>
              </a:ext>
            </a:extLst>
          </p:cNvPr>
          <p:cNvSpPr txBox="1"/>
          <p:nvPr/>
        </p:nvSpPr>
        <p:spPr>
          <a:xfrm>
            <a:off x="1135899" y="4998000"/>
            <a:ext cx="8164512" cy="1169551"/>
          </a:xfrm>
          <a:prstGeom prst="rect">
            <a:avLst/>
          </a:prstGeom>
          <a:noFill/>
        </p:spPr>
        <p:txBody>
          <a:bodyPr wrap="square" rtlCol="0">
            <a:spAutoFit/>
          </a:bodyPr>
          <a:lstStyle/>
          <a:p>
            <a:pPr marL="285750" indent="-285750">
              <a:buFont typeface="Wingdings" panose="05000000000000000000" pitchFamily="2" charset="2"/>
              <a:buChar char="q"/>
            </a:pPr>
            <a:r>
              <a:rPr lang="en-US" sz="1400" dirty="0">
                <a:cs typeface="Audi Type Normal" panose="000B0503040202020203" pitchFamily="34" charset="0"/>
              </a:rPr>
              <a:t>Big advantage to EV and PHEV</a:t>
            </a:r>
          </a:p>
          <a:p>
            <a:pPr marL="285750" indent="-285750">
              <a:buFont typeface="Wingdings" panose="05000000000000000000" pitchFamily="2" charset="2"/>
              <a:buChar char="q"/>
            </a:pPr>
            <a:endParaRPr lang="en-US" sz="1400" dirty="0">
              <a:cs typeface="Audi Type Normal" panose="000B0503040202020203" pitchFamily="34" charset="0"/>
            </a:endParaRPr>
          </a:p>
          <a:p>
            <a:pPr marL="285750" indent="-285750">
              <a:buFont typeface="Wingdings" panose="05000000000000000000" pitchFamily="2" charset="2"/>
              <a:buChar char="q"/>
            </a:pPr>
            <a:r>
              <a:rPr lang="en-US" sz="1400" dirty="0">
                <a:cs typeface="Audi Type Normal" panose="000B0503040202020203" pitchFamily="34" charset="0"/>
              </a:rPr>
              <a:t>Threshold system has been abandoned since 2020 and is replaced with a scale system</a:t>
            </a:r>
          </a:p>
          <a:p>
            <a:pPr marL="285750" indent="-285750">
              <a:buFont typeface="Wingdings" panose="05000000000000000000" pitchFamily="2" charset="2"/>
              <a:buChar char="q"/>
            </a:pPr>
            <a:endParaRPr lang="en-US" sz="1400" dirty="0">
              <a:cs typeface="Audi Type Normal" panose="000B0503040202020203" pitchFamily="34" charset="0"/>
            </a:endParaRPr>
          </a:p>
          <a:p>
            <a:pPr marL="285750" indent="-285750">
              <a:buFont typeface="Wingdings" panose="05000000000000000000" pitchFamily="2" charset="2"/>
              <a:buChar char="q"/>
            </a:pPr>
            <a:r>
              <a:rPr lang="en-US" sz="1400" dirty="0">
                <a:cs typeface="Audi Type Normal" panose="000B0503040202020203" pitchFamily="34" charset="0"/>
              </a:rPr>
              <a:t>Liberal Professions and unincorporated traders do not pay any CCT</a:t>
            </a:r>
            <a:r>
              <a:rPr lang="fr-BE" sz="1400" dirty="0">
                <a:latin typeface="+mn-lt"/>
                <a:cs typeface="Audi Type Normal" panose="000B0503040202020203" pitchFamily="34" charset="0"/>
              </a:rPr>
              <a:t> </a:t>
            </a:r>
          </a:p>
        </p:txBody>
      </p:sp>
      <p:pic>
        <p:nvPicPr>
          <p:cNvPr id="19" name="Graphique 18" descr="Euro avec un remplissage uni">
            <a:extLst>
              <a:ext uri="{FF2B5EF4-FFF2-40B4-BE49-F238E27FC236}">
                <a16:creationId xmlns:a16="http://schemas.microsoft.com/office/drawing/2014/main" id="{1932EDC5-B80C-4D21-98DA-E8C4631764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 y="2181423"/>
            <a:ext cx="914400" cy="914400"/>
          </a:xfrm>
          <a:prstGeom prst="rect">
            <a:avLst/>
          </a:prstGeom>
        </p:spPr>
      </p:pic>
      <p:pic>
        <p:nvPicPr>
          <p:cNvPr id="20" name="Graphique 19" descr="Profil mâle avec un remplissage uni">
            <a:extLst>
              <a:ext uri="{FF2B5EF4-FFF2-40B4-BE49-F238E27FC236}">
                <a16:creationId xmlns:a16="http://schemas.microsoft.com/office/drawing/2014/main" id="{68AAC225-1602-46E8-80B6-4D7D13C9F6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217908"/>
            <a:ext cx="914400" cy="914400"/>
          </a:xfrm>
          <a:prstGeom prst="rect">
            <a:avLst/>
          </a:prstGeom>
        </p:spPr>
      </p:pic>
      <p:sp>
        <p:nvSpPr>
          <p:cNvPr id="14" name="ZoneTexte 13">
            <a:extLst>
              <a:ext uri="{FF2B5EF4-FFF2-40B4-BE49-F238E27FC236}">
                <a16:creationId xmlns:a16="http://schemas.microsoft.com/office/drawing/2014/main" id="{779DB44D-1798-40EF-A960-EF284D227A14}"/>
              </a:ext>
            </a:extLst>
          </p:cNvPr>
          <p:cNvSpPr txBox="1"/>
          <p:nvPr/>
        </p:nvSpPr>
        <p:spPr>
          <a:xfrm>
            <a:off x="1135899" y="1976904"/>
            <a:ext cx="9351709" cy="1169551"/>
          </a:xfrm>
          <a:prstGeom prst="rect">
            <a:avLst/>
          </a:prstGeom>
          <a:noFill/>
        </p:spPr>
        <p:txBody>
          <a:bodyPr wrap="square" rtlCol="0">
            <a:spAutoFit/>
          </a:bodyPr>
          <a:lstStyle/>
          <a:p>
            <a:pPr marL="285750" indent="-285750">
              <a:buFont typeface="Wingdings" panose="05000000000000000000" pitchFamily="2" charset="2"/>
              <a:buChar char="q"/>
              <a:defRPr/>
            </a:pPr>
            <a:r>
              <a:rPr lang="en-US" sz="1400" dirty="0">
                <a:cs typeface="Audi Type Normal" panose="000B0503040202020203" pitchFamily="34" charset="0"/>
              </a:rPr>
              <a:t>Annual tax on CO</a:t>
            </a:r>
            <a:r>
              <a:rPr lang="en-US" sz="1400" baseline="-25000" dirty="0">
                <a:cs typeface="Audi Type Normal" panose="000B0503040202020203" pitchFamily="34" charset="0"/>
              </a:rPr>
              <a:t>2</a:t>
            </a:r>
            <a:r>
              <a:rPr lang="en-US" sz="1400" dirty="0">
                <a:cs typeface="Audi Type Normal" panose="000B0503040202020203" pitchFamily="34" charset="0"/>
              </a:rPr>
              <a:t> emissions: identical to the “CCT/CO</a:t>
            </a:r>
            <a:r>
              <a:rPr lang="en-US" sz="1400" baseline="-25000" dirty="0">
                <a:cs typeface="Audi Type Normal" panose="000B0503040202020203" pitchFamily="34" charset="0"/>
              </a:rPr>
              <a:t>2</a:t>
            </a:r>
            <a:r>
              <a:rPr lang="en-US" sz="1400" dirty="0">
                <a:cs typeface="Audi Type Normal" panose="000B0503040202020203" pitchFamily="34" charset="0"/>
              </a:rPr>
              <a:t>” rates, 2021</a:t>
            </a:r>
          </a:p>
          <a:p>
            <a:pPr marL="285750" indent="-285750">
              <a:buFont typeface="Wingdings" panose="05000000000000000000" pitchFamily="2" charset="2"/>
              <a:buChar char="q"/>
              <a:defRPr/>
            </a:pPr>
            <a:endParaRPr lang="en-US" sz="1400" dirty="0">
              <a:cs typeface="Audi Type Normal" panose="000B0503040202020203" pitchFamily="34" charset="0"/>
            </a:endParaRPr>
          </a:p>
          <a:p>
            <a:pPr marL="285750" indent="-285750">
              <a:buFont typeface="Wingdings" panose="05000000000000000000" pitchFamily="2" charset="2"/>
              <a:buChar char="q"/>
              <a:defRPr/>
            </a:pPr>
            <a:r>
              <a:rPr lang="en-US" sz="1400" dirty="0">
                <a:cs typeface="Audi Type Normal" panose="000B0503040202020203" pitchFamily="34" charset="0"/>
              </a:rPr>
              <a:t>Annual tax on air pollutants: same as 2021 “Air Tax” [Petrol 20€ / Diesel 40€] </a:t>
            </a:r>
          </a:p>
          <a:p>
            <a:pPr marL="285750" indent="-285750">
              <a:buFont typeface="Wingdings" panose="05000000000000000000" pitchFamily="2" charset="2"/>
              <a:buChar char="q"/>
              <a:defRPr/>
            </a:pPr>
            <a:endParaRPr lang="en-US" sz="1400" dirty="0">
              <a:cs typeface="Audi Type Normal" panose="000B0503040202020203" pitchFamily="34" charset="0"/>
            </a:endParaRPr>
          </a:p>
          <a:p>
            <a:pPr marL="285750" indent="-285750">
              <a:buFont typeface="Wingdings" panose="05000000000000000000" pitchFamily="2" charset="2"/>
              <a:buChar char="q"/>
              <a:defRPr/>
            </a:pPr>
            <a:r>
              <a:rPr lang="en-US" sz="1400" dirty="0">
                <a:cs typeface="Audi Type Normal" panose="000B0503040202020203" pitchFamily="34" charset="0"/>
              </a:rPr>
              <a:t>EV and PHEV =&gt; </a:t>
            </a:r>
            <a:r>
              <a:rPr lang="en-US" sz="1400" b="1" dirty="0">
                <a:cs typeface="Audi Type Normal" panose="000B0503040202020203" pitchFamily="34" charset="0"/>
              </a:rPr>
              <a:t>Company Car Tax = 0€</a:t>
            </a:r>
            <a:r>
              <a:rPr lang="en-US" sz="1400" dirty="0">
                <a:cs typeface="Audi Type Normal" panose="000B0503040202020203" pitchFamily="34" charset="0"/>
              </a:rPr>
              <a:t>.</a:t>
            </a:r>
            <a:endParaRPr lang="fr-BE" sz="1400" b="1" dirty="0">
              <a:latin typeface="+mn-lt"/>
              <a:cs typeface="Audi Type Normal" panose="000B0503040202020203" pitchFamily="34" charset="0"/>
            </a:endParaRPr>
          </a:p>
        </p:txBody>
      </p:sp>
      <p:pic>
        <p:nvPicPr>
          <p:cNvPr id="17" name="Picture 2" descr="Drapeaux Monde Banque d'images et photos libres de droit - iStock">
            <a:extLst>
              <a:ext uri="{FF2B5EF4-FFF2-40B4-BE49-F238E27FC236}">
                <a16:creationId xmlns:a16="http://schemas.microsoft.com/office/drawing/2014/main" id="{C4C9298A-134B-B715-A350-B50D2C1852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42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5D59CF-1A3A-446D-A4B5-1AA4CB5929E7}"/>
              </a:ext>
            </a:extLst>
          </p:cNvPr>
          <p:cNvSpPr>
            <a:spLocks noGrp="1"/>
          </p:cNvSpPr>
          <p:nvPr>
            <p:ph type="body" idx="1"/>
          </p:nvPr>
        </p:nvSpPr>
        <p:spPr/>
        <p:txBody>
          <a:bodyPr/>
          <a:lstStyle/>
          <a:p>
            <a:r>
              <a:rPr lang="fr-BE" dirty="0"/>
              <a:t>Focus on taxes</a:t>
            </a:r>
          </a:p>
        </p:txBody>
      </p:sp>
      <p:sp>
        <p:nvSpPr>
          <p:cNvPr id="10" name="Text Placeholder 9">
            <a:extLst>
              <a:ext uri="{FF2B5EF4-FFF2-40B4-BE49-F238E27FC236}">
                <a16:creationId xmlns:a16="http://schemas.microsoft.com/office/drawing/2014/main" id="{1A4D4421-6F2A-4ACE-8C49-8927F6678AB4}"/>
              </a:ext>
            </a:extLst>
          </p:cNvPr>
          <p:cNvSpPr>
            <a:spLocks noGrp="1"/>
          </p:cNvSpPr>
          <p:nvPr>
            <p:ph type="body" sz="quarter" idx="19"/>
          </p:nvPr>
        </p:nvSpPr>
        <p:spPr/>
        <p:txBody>
          <a:bodyPr/>
          <a:lstStyle/>
          <a:p>
            <a:pPr algn="ctr"/>
            <a:r>
              <a:rPr lang="fr-BE"/>
              <a:t>04</a:t>
            </a:r>
            <a:endParaRPr lang="en-US"/>
          </a:p>
        </p:txBody>
      </p:sp>
      <p:sp>
        <p:nvSpPr>
          <p:cNvPr id="7" name="Title 6">
            <a:extLst>
              <a:ext uri="{FF2B5EF4-FFF2-40B4-BE49-F238E27FC236}">
                <a16:creationId xmlns:a16="http://schemas.microsoft.com/office/drawing/2014/main" id="{8092D928-9936-47D2-9969-F552E84A82E1}"/>
              </a:ext>
            </a:extLst>
          </p:cNvPr>
          <p:cNvSpPr>
            <a:spLocks noGrp="1"/>
          </p:cNvSpPr>
          <p:nvPr>
            <p:ph type="title"/>
          </p:nvPr>
        </p:nvSpPr>
        <p:spPr/>
        <p:txBody>
          <a:bodyPr/>
          <a:lstStyle/>
          <a:p>
            <a:r>
              <a:rPr lang="en-US" dirty="0">
                <a:latin typeface="Encode Sans" panose="020B0604020202020204" charset="0"/>
              </a:rPr>
              <a:t>Example of the impact of the “use tax”</a:t>
            </a:r>
            <a:r>
              <a:rPr lang="fr-FR" dirty="0">
                <a:latin typeface="Encode Sans" panose="020B0604020202020204" charset="0"/>
              </a:rPr>
              <a:t> (</a:t>
            </a:r>
            <a:r>
              <a:rPr lang="fr-FR" cap="none" dirty="0">
                <a:latin typeface="Encode Sans" panose="020B0604020202020204" charset="0"/>
              </a:rPr>
              <a:t>former </a:t>
            </a:r>
            <a:r>
              <a:rPr lang="fr-FR" cap="none" dirty="0" err="1">
                <a:latin typeface="Encode Sans" panose="020B0604020202020204" charset="0"/>
              </a:rPr>
              <a:t>company</a:t>
            </a:r>
            <a:r>
              <a:rPr lang="fr-FR" cap="none" dirty="0">
                <a:latin typeface="Encode Sans" panose="020B0604020202020204" charset="0"/>
              </a:rPr>
              <a:t> car </a:t>
            </a:r>
            <a:r>
              <a:rPr lang="fr-FR" cap="none" dirty="0" err="1">
                <a:latin typeface="Encode Sans" panose="020B0604020202020204" charset="0"/>
              </a:rPr>
              <a:t>tax</a:t>
            </a:r>
            <a:r>
              <a:rPr lang="fr-FR" dirty="0">
                <a:latin typeface="Encode Sans" panose="020B0604020202020204" charset="0"/>
              </a:rPr>
              <a:t>) - France</a:t>
            </a:r>
            <a:endParaRPr lang="en-US" dirty="0"/>
          </a:p>
        </p:txBody>
      </p:sp>
      <p:pic>
        <p:nvPicPr>
          <p:cNvPr id="2" name="Image 1">
            <a:extLst>
              <a:ext uri="{FF2B5EF4-FFF2-40B4-BE49-F238E27FC236}">
                <a16:creationId xmlns:a16="http://schemas.microsoft.com/office/drawing/2014/main" id="{9CC4A080-F9D0-4DD9-BC34-B69C329D6F3D}"/>
              </a:ext>
            </a:extLst>
          </p:cNvPr>
          <p:cNvPicPr>
            <a:picLocks noChangeAspect="1"/>
          </p:cNvPicPr>
          <p:nvPr/>
        </p:nvPicPr>
        <p:blipFill>
          <a:blip r:embed="rId3"/>
          <a:stretch>
            <a:fillRect/>
          </a:stretch>
        </p:blipFill>
        <p:spPr>
          <a:xfrm>
            <a:off x="769605" y="1299488"/>
            <a:ext cx="10017891" cy="5017906"/>
          </a:xfrm>
          <a:prstGeom prst="rect">
            <a:avLst/>
          </a:prstGeom>
        </p:spPr>
      </p:pic>
      <p:cxnSp>
        <p:nvCxnSpPr>
          <p:cNvPr id="5" name="Connecteur droit avec flèche 4">
            <a:extLst>
              <a:ext uri="{FF2B5EF4-FFF2-40B4-BE49-F238E27FC236}">
                <a16:creationId xmlns:a16="http://schemas.microsoft.com/office/drawing/2014/main" id="{FBA7BEE8-8126-4B2B-94DA-5465E6CCA0BF}"/>
              </a:ext>
            </a:extLst>
          </p:cNvPr>
          <p:cNvCxnSpPr>
            <a:cxnSpLocks/>
          </p:cNvCxnSpPr>
          <p:nvPr/>
        </p:nvCxnSpPr>
        <p:spPr>
          <a:xfrm>
            <a:off x="5383332" y="4800912"/>
            <a:ext cx="390418" cy="431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B111595-C584-41F0-B2B3-28AF5B0C1500}"/>
              </a:ext>
            </a:extLst>
          </p:cNvPr>
          <p:cNvSpPr txBox="1"/>
          <p:nvPr/>
        </p:nvSpPr>
        <p:spPr>
          <a:xfrm>
            <a:off x="4050528" y="3969280"/>
            <a:ext cx="1513939" cy="861774"/>
          </a:xfrm>
          <a:prstGeom prst="rect">
            <a:avLst/>
          </a:prstGeom>
        </p:spPr>
        <p:txBody>
          <a:bodyPr wrap="square" lIns="0" tIns="0" rIns="0" bIns="0" rtlCol="0">
            <a:spAutoFit/>
          </a:bodyPr>
          <a:lstStyle/>
          <a:p>
            <a:pPr algn="ctr"/>
            <a:r>
              <a:rPr lang="fr-FR" sz="1400" dirty="0"/>
              <a:t>Peugeot 208 Blue HDI 100 </a:t>
            </a:r>
            <a:r>
              <a:rPr lang="fr-FR" sz="1400" dirty="0" err="1"/>
              <a:t>hp</a:t>
            </a:r>
            <a:endParaRPr lang="fr-FR" sz="1400" dirty="0"/>
          </a:p>
          <a:p>
            <a:pPr algn="ctr"/>
            <a:r>
              <a:rPr lang="fr-FR" sz="1400" dirty="0"/>
              <a:t>106g</a:t>
            </a:r>
          </a:p>
          <a:p>
            <a:pPr algn="ctr"/>
            <a:r>
              <a:rPr lang="fr-FR" sz="1400" b="1" dirty="0">
                <a:solidFill>
                  <a:srgbClr val="E94E24"/>
                </a:solidFill>
              </a:rPr>
              <a:t>210 €/</a:t>
            </a:r>
            <a:r>
              <a:rPr lang="fr-FR" sz="1400" b="1" dirty="0" err="1">
                <a:solidFill>
                  <a:srgbClr val="E94E24"/>
                </a:solidFill>
              </a:rPr>
              <a:t>year</a:t>
            </a:r>
            <a:endParaRPr lang="fr-FR" sz="1400" b="1" dirty="0">
              <a:solidFill>
                <a:srgbClr val="E94E24"/>
              </a:solidFill>
            </a:endParaRPr>
          </a:p>
        </p:txBody>
      </p:sp>
      <p:sp>
        <p:nvSpPr>
          <p:cNvPr id="25" name="ZoneTexte 24">
            <a:extLst>
              <a:ext uri="{FF2B5EF4-FFF2-40B4-BE49-F238E27FC236}">
                <a16:creationId xmlns:a16="http://schemas.microsoft.com/office/drawing/2014/main" id="{304D70B9-6382-4B31-8C12-9751ED65641B}"/>
              </a:ext>
            </a:extLst>
          </p:cNvPr>
          <p:cNvSpPr txBox="1"/>
          <p:nvPr/>
        </p:nvSpPr>
        <p:spPr>
          <a:xfrm>
            <a:off x="5498316" y="3566310"/>
            <a:ext cx="1364412" cy="861774"/>
          </a:xfrm>
          <a:prstGeom prst="rect">
            <a:avLst/>
          </a:prstGeom>
        </p:spPr>
        <p:txBody>
          <a:bodyPr wrap="square" lIns="0" tIns="0" rIns="0" bIns="0" rtlCol="0">
            <a:spAutoFit/>
          </a:bodyPr>
          <a:lstStyle/>
          <a:p>
            <a:pPr algn="ctr"/>
            <a:r>
              <a:rPr lang="fr-FR" sz="1400" dirty="0"/>
              <a:t>Fiat Tipo</a:t>
            </a:r>
          </a:p>
          <a:p>
            <a:pPr algn="ctr"/>
            <a:r>
              <a:rPr lang="fr-FR" sz="1400" dirty="0" err="1"/>
              <a:t>Multijet</a:t>
            </a:r>
            <a:endParaRPr lang="fr-FR" sz="1400" dirty="0"/>
          </a:p>
          <a:p>
            <a:pPr algn="ctr"/>
            <a:r>
              <a:rPr lang="fr-FR" sz="1400" dirty="0"/>
              <a:t>130 </a:t>
            </a:r>
            <a:r>
              <a:rPr lang="fr-FR" sz="1400" dirty="0" err="1"/>
              <a:t>hp</a:t>
            </a:r>
            <a:r>
              <a:rPr lang="fr-FR" sz="1400" dirty="0"/>
              <a:t> 122 g</a:t>
            </a:r>
          </a:p>
          <a:p>
            <a:pPr algn="ctr"/>
            <a:r>
              <a:rPr lang="fr-FR" sz="1400" b="1" dirty="0">
                <a:solidFill>
                  <a:srgbClr val="E94E24"/>
                </a:solidFill>
              </a:rPr>
              <a:t>237 €/</a:t>
            </a:r>
            <a:r>
              <a:rPr lang="fr-FR" sz="1400" b="1" dirty="0" err="1">
                <a:solidFill>
                  <a:srgbClr val="E94E24"/>
                </a:solidFill>
              </a:rPr>
              <a:t>year</a:t>
            </a:r>
            <a:endParaRPr lang="fr-FR" sz="1400" b="1" dirty="0">
              <a:solidFill>
                <a:srgbClr val="E94E24"/>
              </a:solidFill>
            </a:endParaRPr>
          </a:p>
        </p:txBody>
      </p:sp>
      <p:sp>
        <p:nvSpPr>
          <p:cNvPr id="26" name="ZoneTexte 25">
            <a:extLst>
              <a:ext uri="{FF2B5EF4-FFF2-40B4-BE49-F238E27FC236}">
                <a16:creationId xmlns:a16="http://schemas.microsoft.com/office/drawing/2014/main" id="{7903C9DF-32F8-4073-9C86-57D3C4C68053}"/>
              </a:ext>
            </a:extLst>
          </p:cNvPr>
          <p:cNvSpPr txBox="1"/>
          <p:nvPr/>
        </p:nvSpPr>
        <p:spPr>
          <a:xfrm>
            <a:off x="6535345" y="2298002"/>
            <a:ext cx="1487425" cy="861774"/>
          </a:xfrm>
          <a:prstGeom prst="rect">
            <a:avLst/>
          </a:prstGeom>
        </p:spPr>
        <p:txBody>
          <a:bodyPr wrap="square" lIns="0" tIns="0" rIns="0" bIns="0" rtlCol="0">
            <a:spAutoFit/>
          </a:bodyPr>
          <a:lstStyle/>
          <a:p>
            <a:pPr algn="l"/>
            <a:r>
              <a:rPr lang="fr-FR" sz="1400" dirty="0"/>
              <a:t>DS9</a:t>
            </a:r>
          </a:p>
          <a:p>
            <a:pPr algn="l"/>
            <a:r>
              <a:rPr lang="fr-FR" sz="1400" dirty="0" err="1"/>
              <a:t>PureTech</a:t>
            </a:r>
            <a:r>
              <a:rPr lang="fr-FR" sz="1400" dirty="0"/>
              <a:t> 225hp</a:t>
            </a:r>
          </a:p>
          <a:p>
            <a:pPr algn="l"/>
            <a:r>
              <a:rPr lang="fr-FR" sz="1400" dirty="0"/>
              <a:t>155g</a:t>
            </a:r>
          </a:p>
          <a:p>
            <a:pPr algn="l"/>
            <a:r>
              <a:rPr lang="fr-FR" sz="1400" b="1" dirty="0">
                <a:solidFill>
                  <a:srgbClr val="E94E24"/>
                </a:solidFill>
              </a:rPr>
              <a:t>919 €/</a:t>
            </a:r>
            <a:r>
              <a:rPr lang="fr-FR" sz="1400" b="1" dirty="0" err="1">
                <a:solidFill>
                  <a:srgbClr val="E94E24"/>
                </a:solidFill>
              </a:rPr>
              <a:t>year</a:t>
            </a:r>
            <a:endParaRPr lang="fr-FR" sz="1400" b="1" dirty="0">
              <a:solidFill>
                <a:srgbClr val="E94E24"/>
              </a:solidFill>
            </a:endParaRPr>
          </a:p>
        </p:txBody>
      </p:sp>
      <p:cxnSp>
        <p:nvCxnSpPr>
          <p:cNvPr id="29" name="Connecteur droit avec flèche 28">
            <a:extLst>
              <a:ext uri="{FF2B5EF4-FFF2-40B4-BE49-F238E27FC236}">
                <a16:creationId xmlns:a16="http://schemas.microsoft.com/office/drawing/2014/main" id="{0F5DEB60-75F3-44D5-8303-E758F9D64D96}"/>
              </a:ext>
            </a:extLst>
          </p:cNvPr>
          <p:cNvCxnSpPr>
            <a:cxnSpLocks/>
          </p:cNvCxnSpPr>
          <p:nvPr/>
        </p:nvCxnSpPr>
        <p:spPr>
          <a:xfrm>
            <a:off x="6235798" y="4497503"/>
            <a:ext cx="299547" cy="734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FF4BA01C-5C8F-4BAF-94BE-E83499CDDD85}"/>
              </a:ext>
            </a:extLst>
          </p:cNvPr>
          <p:cNvCxnSpPr>
            <a:cxnSpLocks/>
          </p:cNvCxnSpPr>
          <p:nvPr/>
        </p:nvCxnSpPr>
        <p:spPr>
          <a:xfrm>
            <a:off x="7297898" y="3380823"/>
            <a:ext cx="676656" cy="1320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
            <a:extLst>
              <a:ext uri="{FF2B5EF4-FFF2-40B4-BE49-F238E27FC236}">
                <a16:creationId xmlns:a16="http://schemas.microsoft.com/office/drawing/2014/main" id="{00F6D17E-3460-465B-A7DB-C5F1CE4DDFBB}"/>
              </a:ext>
            </a:extLst>
          </p:cNvPr>
          <p:cNvCxnSpPr>
            <a:cxnSpLocks/>
          </p:cNvCxnSpPr>
          <p:nvPr/>
        </p:nvCxnSpPr>
        <p:spPr>
          <a:xfrm flipH="1">
            <a:off x="2426512" y="5031719"/>
            <a:ext cx="82363" cy="352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ZoneTexte 8">
            <a:extLst>
              <a:ext uri="{FF2B5EF4-FFF2-40B4-BE49-F238E27FC236}">
                <a16:creationId xmlns:a16="http://schemas.microsoft.com/office/drawing/2014/main" id="{73A47A65-2067-4E70-AB4A-83D6E4AF5D2A}"/>
              </a:ext>
            </a:extLst>
          </p:cNvPr>
          <p:cNvSpPr txBox="1"/>
          <p:nvPr/>
        </p:nvSpPr>
        <p:spPr>
          <a:xfrm>
            <a:off x="2202253" y="4124128"/>
            <a:ext cx="1027416" cy="861774"/>
          </a:xfrm>
          <a:prstGeom prst="rect">
            <a:avLst/>
          </a:prstGeom>
        </p:spPr>
        <p:txBody>
          <a:bodyPr wrap="square" lIns="0" tIns="0" rIns="0" bIns="0" rtlCol="0">
            <a:spAutoFit/>
          </a:bodyPr>
          <a:lstStyle/>
          <a:p>
            <a:pPr algn="ctr"/>
            <a:r>
              <a:rPr lang="fr-FR" sz="1400" dirty="0"/>
              <a:t>Opel Astra PHEV</a:t>
            </a:r>
          </a:p>
          <a:p>
            <a:pPr algn="ctr"/>
            <a:r>
              <a:rPr lang="fr-FR" sz="1400" dirty="0"/>
              <a:t>27g</a:t>
            </a:r>
          </a:p>
          <a:p>
            <a:pPr algn="ctr"/>
            <a:r>
              <a:rPr lang="fr-FR" sz="1400" b="1" dirty="0">
                <a:solidFill>
                  <a:srgbClr val="E94E24"/>
                </a:solidFill>
              </a:rPr>
              <a:t>20 €/</a:t>
            </a:r>
            <a:r>
              <a:rPr lang="fr-FR" sz="1400" b="1" dirty="0" err="1">
                <a:solidFill>
                  <a:srgbClr val="E94E24"/>
                </a:solidFill>
              </a:rPr>
              <a:t>year</a:t>
            </a:r>
            <a:endParaRPr lang="fr-FR" sz="1400" b="1" dirty="0">
              <a:solidFill>
                <a:srgbClr val="E94E24"/>
              </a:solidFill>
            </a:endParaRPr>
          </a:p>
        </p:txBody>
      </p:sp>
      <p:pic>
        <p:nvPicPr>
          <p:cNvPr id="3082" name="Picture 10" descr="Peugeot 208 1.2 Puretech 100 Allure Nouvelle - Garage des 3 ponts">
            <a:extLst>
              <a:ext uri="{FF2B5EF4-FFF2-40B4-BE49-F238E27FC236}">
                <a16:creationId xmlns:a16="http://schemas.microsoft.com/office/drawing/2014/main" id="{D5012FF9-DB44-4C32-BF70-2C4C9F1A1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7950" y="2945408"/>
            <a:ext cx="1927385" cy="8914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uvelle Astra Hybride Rechargeable">
            <a:extLst>
              <a:ext uri="{FF2B5EF4-FFF2-40B4-BE49-F238E27FC236}">
                <a16:creationId xmlns:a16="http://schemas.microsoft.com/office/drawing/2014/main" id="{E54C06EE-C21E-5C13-3B84-BBDBEE281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14194" y="3270219"/>
            <a:ext cx="1540427" cy="866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D298643-34EC-FBD4-12A6-5694F536B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978512" y="2659535"/>
            <a:ext cx="1479701" cy="7844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S 9">
            <a:extLst>
              <a:ext uri="{FF2B5EF4-FFF2-40B4-BE49-F238E27FC236}">
                <a16:creationId xmlns:a16="http://schemas.microsoft.com/office/drawing/2014/main" id="{3C2E0132-0458-702A-DC0E-43B2DA548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946100" y="1233105"/>
            <a:ext cx="2208212" cy="12460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rapeaux Monde Banque d'images et photos libres de droit - iStock">
            <a:extLst>
              <a:ext uri="{FF2B5EF4-FFF2-40B4-BE49-F238E27FC236}">
                <a16:creationId xmlns:a16="http://schemas.microsoft.com/office/drawing/2014/main" id="{63DB913F-E740-68DA-9A48-4E4A404903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ellantis dévoile un florilège de slogans pour ses marques">
            <a:extLst>
              <a:ext uri="{FF2B5EF4-FFF2-40B4-BE49-F238E27FC236}">
                <a16:creationId xmlns:a16="http://schemas.microsoft.com/office/drawing/2014/main" id="{F32E18A8-E75B-7F2A-F4AF-322CE1F83C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09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07DAA25-C686-31AA-ED3F-90F86257E147}"/>
              </a:ext>
            </a:extLst>
          </p:cNvPr>
          <p:cNvSpPr txBox="1"/>
          <p:nvPr/>
        </p:nvSpPr>
        <p:spPr>
          <a:xfrm rot="16200000">
            <a:off x="-333996" y="3246094"/>
            <a:ext cx="3043504" cy="369332"/>
          </a:xfrm>
          <a:prstGeom prst="rect">
            <a:avLst/>
          </a:prstGeom>
          <a:solidFill>
            <a:schemeClr val="bg1"/>
          </a:solidFill>
        </p:spPr>
        <p:txBody>
          <a:bodyPr wrap="square" rtlCol="0">
            <a:spAutoFit/>
          </a:bodyPr>
          <a:lstStyle/>
          <a:p>
            <a:r>
              <a:rPr lang="fr-FR" b="1" dirty="0" err="1">
                <a:solidFill>
                  <a:schemeClr val="bg1">
                    <a:lumMod val="50000"/>
                  </a:schemeClr>
                </a:solidFill>
              </a:rPr>
              <a:t>Yearly</a:t>
            </a:r>
            <a:r>
              <a:rPr lang="fr-FR" b="1" dirty="0">
                <a:solidFill>
                  <a:schemeClr val="bg1">
                    <a:lumMod val="50000"/>
                  </a:schemeClr>
                </a:solidFill>
              </a:rPr>
              <a:t>  CCT  </a:t>
            </a:r>
            <a:r>
              <a:rPr lang="fr-FR" b="1" dirty="0" err="1">
                <a:solidFill>
                  <a:schemeClr val="bg1">
                    <a:lumMod val="50000"/>
                  </a:schemeClr>
                </a:solidFill>
              </a:rPr>
              <a:t>Amount</a:t>
            </a:r>
            <a:endParaRPr lang="fr-FR" b="1" dirty="0">
              <a:solidFill>
                <a:schemeClr val="bg1">
                  <a:lumMod val="50000"/>
                </a:schemeClr>
              </a:solidFill>
            </a:endParaRPr>
          </a:p>
        </p:txBody>
      </p:sp>
      <p:sp>
        <p:nvSpPr>
          <p:cNvPr id="6" name="Ellipse 5">
            <a:extLst>
              <a:ext uri="{FF2B5EF4-FFF2-40B4-BE49-F238E27FC236}">
                <a16:creationId xmlns:a16="http://schemas.microsoft.com/office/drawing/2014/main" id="{9136F9BC-2373-CF71-C8DD-15C77542256E}"/>
              </a:ext>
            </a:extLst>
          </p:cNvPr>
          <p:cNvSpPr/>
          <p:nvPr/>
        </p:nvSpPr>
        <p:spPr>
          <a:xfrm>
            <a:off x="-413754" y="672239"/>
            <a:ext cx="954157" cy="890712"/>
          </a:xfrm>
          <a:prstGeom prst="ellipse">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8F91C8E7-2F57-1FB2-7A12-599AFCAEC29D}"/>
              </a:ext>
            </a:extLst>
          </p:cNvPr>
          <p:cNvSpPr/>
          <p:nvPr/>
        </p:nvSpPr>
        <p:spPr>
          <a:xfrm>
            <a:off x="-1914237" y="2855342"/>
            <a:ext cx="3359426" cy="1552496"/>
          </a:xfrm>
          <a:prstGeom prst="rect">
            <a:avLst/>
          </a:prstGeom>
          <a:solidFill>
            <a:srgbClr val="FB3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old models</a:t>
            </a:r>
            <a:endParaRPr lang="fr-FR" dirty="0"/>
          </a:p>
        </p:txBody>
      </p:sp>
    </p:spTree>
    <p:extLst>
      <p:ext uri="{BB962C8B-B14F-4D97-AF65-F5344CB8AC3E}">
        <p14:creationId xmlns:p14="http://schemas.microsoft.com/office/powerpoint/2010/main" val="321804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3082"/>
                                        </p:tgtEl>
                                        <p:attrNameLst>
                                          <p:attrName>style.visibility</p:attrName>
                                        </p:attrNameLst>
                                      </p:cBhvr>
                                      <p:to>
                                        <p:strVal val="visible"/>
                                      </p:to>
                                    </p:set>
                                    <p:animEffect transition="in" filter="fade">
                                      <p:cBhvr>
                                        <p:cTn id="24" dur="500"/>
                                        <p:tgtEl>
                                          <p:spTgt spid="308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500"/>
                                        <p:tgtEl>
                                          <p:spTgt spid="205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2056"/>
                                        </p:tgtEl>
                                        <p:attrNameLst>
                                          <p:attrName>style.visibility</p:attrName>
                                        </p:attrNameLst>
                                      </p:cBhvr>
                                      <p:to>
                                        <p:strVal val="visible"/>
                                      </p:to>
                                    </p:set>
                                    <p:animEffect transition="in" filter="fade">
                                      <p:cBhvr>
                                        <p:cTn id="4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6" grpId="0"/>
      <p:bldP spid="4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A69BFF0-9383-48B4-B4F3-A2BA273C5C61}"/>
              </a:ext>
            </a:extLst>
          </p:cNvPr>
          <p:cNvSpPr>
            <a:spLocks noGrp="1"/>
          </p:cNvSpPr>
          <p:nvPr>
            <p:ph type="body" idx="1"/>
          </p:nvPr>
        </p:nvSpPr>
        <p:spPr/>
        <p:txBody>
          <a:bodyPr/>
          <a:lstStyle/>
          <a:p>
            <a:r>
              <a:rPr lang="fr-BE" dirty="0"/>
              <a:t>Focus on taxes</a:t>
            </a:r>
          </a:p>
        </p:txBody>
      </p:sp>
      <p:sp>
        <p:nvSpPr>
          <p:cNvPr id="5" name="Text Placeholder 4">
            <a:extLst>
              <a:ext uri="{FF2B5EF4-FFF2-40B4-BE49-F238E27FC236}">
                <a16:creationId xmlns:a16="http://schemas.microsoft.com/office/drawing/2014/main" id="{75269D23-CD64-4FF3-B1E4-B1464A31C476}"/>
              </a:ext>
            </a:extLst>
          </p:cNvPr>
          <p:cNvSpPr>
            <a:spLocks noGrp="1"/>
          </p:cNvSpPr>
          <p:nvPr>
            <p:ph type="body" sz="quarter" idx="19"/>
          </p:nvPr>
        </p:nvSpPr>
        <p:spPr/>
        <p:txBody>
          <a:bodyPr/>
          <a:lstStyle/>
          <a:p>
            <a:pPr algn="ctr"/>
            <a:r>
              <a:rPr lang="fr-BE"/>
              <a:t>04</a:t>
            </a:r>
            <a:endParaRPr lang="en-US"/>
          </a:p>
        </p:txBody>
      </p:sp>
      <p:sp>
        <p:nvSpPr>
          <p:cNvPr id="52226" name="Rectangle 2">
            <a:extLst>
              <a:ext uri="{FF2B5EF4-FFF2-40B4-BE49-F238E27FC236}">
                <a16:creationId xmlns:a16="http://schemas.microsoft.com/office/drawing/2014/main" id="{08503E10-EF89-4515-90B3-073178941D55}"/>
              </a:ext>
            </a:extLst>
          </p:cNvPr>
          <p:cNvSpPr>
            <a:spLocks noGrp="1" noChangeArrowheads="1"/>
          </p:cNvSpPr>
          <p:nvPr>
            <p:ph type="title"/>
          </p:nvPr>
        </p:nvSpPr>
        <p:spPr/>
        <p:txBody>
          <a:bodyPr/>
          <a:lstStyle/>
          <a:p>
            <a:r>
              <a:rPr lang="fr-BE" dirty="0" err="1"/>
              <a:t>Tax</a:t>
            </a:r>
            <a:r>
              <a:rPr lang="fr-BE" dirty="0"/>
              <a:t> </a:t>
            </a:r>
            <a:r>
              <a:rPr lang="fr-BE" dirty="0" err="1"/>
              <a:t>reinstatement</a:t>
            </a:r>
            <a:endParaRPr lang="fr-BE" dirty="0"/>
          </a:p>
        </p:txBody>
      </p:sp>
      <p:pic>
        <p:nvPicPr>
          <p:cNvPr id="14" name="Graphique 8" descr="Marquage avec un remplissage uni">
            <a:extLst>
              <a:ext uri="{FF2B5EF4-FFF2-40B4-BE49-F238E27FC236}">
                <a16:creationId xmlns:a16="http://schemas.microsoft.com/office/drawing/2014/main" id="{478A7D60-F0FA-4538-BCD9-A0A9EC2D2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96" y="2259444"/>
            <a:ext cx="914400" cy="914400"/>
          </a:xfrm>
          <a:prstGeom prst="rect">
            <a:avLst/>
          </a:prstGeom>
        </p:spPr>
      </p:pic>
      <p:sp>
        <p:nvSpPr>
          <p:cNvPr id="15" name="ZoneTexte 9">
            <a:extLst>
              <a:ext uri="{FF2B5EF4-FFF2-40B4-BE49-F238E27FC236}">
                <a16:creationId xmlns:a16="http://schemas.microsoft.com/office/drawing/2014/main" id="{3DF0749D-C0E2-42C9-A38A-756D8D484BB4}"/>
              </a:ext>
            </a:extLst>
          </p:cNvPr>
          <p:cNvSpPr txBox="1"/>
          <p:nvPr/>
        </p:nvSpPr>
        <p:spPr>
          <a:xfrm>
            <a:off x="1207088" y="1206786"/>
            <a:ext cx="1844119" cy="369332"/>
          </a:xfrm>
          <a:prstGeom prst="rect">
            <a:avLst/>
          </a:prstGeom>
          <a:noFill/>
        </p:spPr>
        <p:txBody>
          <a:bodyPr wrap="square" rtlCol="0">
            <a:spAutoFit/>
          </a:bodyPr>
          <a:lstStyle/>
          <a:p>
            <a:r>
              <a:rPr lang="fr-BE" b="1" i="1" dirty="0" err="1">
                <a:cs typeface="Audi Type Normal" panose="000B0503040202020203" pitchFamily="34" charset="0"/>
              </a:rPr>
              <a:t>What</a:t>
            </a:r>
            <a:r>
              <a:rPr lang="fr-BE" b="1" i="1" dirty="0">
                <a:cs typeface="Audi Type Normal" panose="000B0503040202020203" pitchFamily="34" charset="0"/>
              </a:rPr>
              <a:t> </a:t>
            </a:r>
            <a:r>
              <a:rPr lang="fr-BE" b="1" i="1" dirty="0" err="1">
                <a:cs typeface="Audi Type Normal" panose="000B0503040202020203" pitchFamily="34" charset="0"/>
              </a:rPr>
              <a:t>it</a:t>
            </a:r>
            <a:r>
              <a:rPr lang="fr-BE" b="1" i="1" dirty="0">
                <a:cs typeface="Audi Type Normal" panose="000B0503040202020203" pitchFamily="34" charset="0"/>
              </a:rPr>
              <a:t> </a:t>
            </a:r>
            <a:r>
              <a:rPr lang="fr-BE" b="1" i="1" dirty="0" err="1">
                <a:cs typeface="Audi Type Normal" panose="000B0503040202020203" pitchFamily="34" charset="0"/>
              </a:rPr>
              <a:t>is</a:t>
            </a:r>
            <a:r>
              <a:rPr lang="fr-BE" b="1" i="1" dirty="0">
                <a:cs typeface="Audi Type Normal" panose="000B0503040202020203" pitchFamily="34" charset="0"/>
              </a:rPr>
              <a:t>:</a:t>
            </a:r>
          </a:p>
        </p:txBody>
      </p:sp>
      <p:sp>
        <p:nvSpPr>
          <p:cNvPr id="16" name="Rectangle 10">
            <a:extLst>
              <a:ext uri="{FF2B5EF4-FFF2-40B4-BE49-F238E27FC236}">
                <a16:creationId xmlns:a16="http://schemas.microsoft.com/office/drawing/2014/main" id="{F12F1BD8-B941-439C-ADF2-6B22965D9100}"/>
              </a:ext>
            </a:extLst>
          </p:cNvPr>
          <p:cNvSpPr/>
          <p:nvPr/>
        </p:nvSpPr>
        <p:spPr>
          <a:xfrm>
            <a:off x="1183907" y="1605836"/>
            <a:ext cx="9814087" cy="2221616"/>
          </a:xfrm>
          <a:prstGeom prst="rect">
            <a:avLst/>
          </a:prstGeom>
          <a:noFill/>
          <a:ln w="25400">
            <a:solidFill>
              <a:srgbClr val="E94E2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BE"/>
          </a:p>
        </p:txBody>
      </p:sp>
      <p:sp>
        <p:nvSpPr>
          <p:cNvPr id="17" name="ZoneTexte 11">
            <a:extLst>
              <a:ext uri="{FF2B5EF4-FFF2-40B4-BE49-F238E27FC236}">
                <a16:creationId xmlns:a16="http://schemas.microsoft.com/office/drawing/2014/main" id="{8C7D5F93-4A89-43EB-BE45-12532AD79FAF}"/>
              </a:ext>
            </a:extLst>
          </p:cNvPr>
          <p:cNvSpPr txBox="1"/>
          <p:nvPr/>
        </p:nvSpPr>
        <p:spPr>
          <a:xfrm>
            <a:off x="1672496" y="2266438"/>
            <a:ext cx="9335598" cy="584775"/>
          </a:xfrm>
          <a:prstGeom prst="rect">
            <a:avLst/>
          </a:prstGeom>
          <a:noFill/>
        </p:spPr>
        <p:txBody>
          <a:bodyPr wrap="square" rtlCol="0">
            <a:spAutoFit/>
          </a:bodyPr>
          <a:lstStyle/>
          <a:p>
            <a:pPr indent="-285750">
              <a:buFont typeface="Wingdings" panose="05000000000000000000" pitchFamily="2" charset="2"/>
              <a:buChar char="q"/>
            </a:pPr>
            <a:r>
              <a:rPr lang="en-US" sz="1600" dirty="0"/>
              <a:t>Part of the price of the car is not tax-deductible. This depends on the type of engine. This results in an additional tax liability.</a:t>
            </a:r>
            <a:endParaRPr lang="fr-BE" sz="1600" dirty="0"/>
          </a:p>
        </p:txBody>
      </p:sp>
      <p:sp>
        <p:nvSpPr>
          <p:cNvPr id="18" name="Rectangle 13">
            <a:extLst>
              <a:ext uri="{FF2B5EF4-FFF2-40B4-BE49-F238E27FC236}">
                <a16:creationId xmlns:a16="http://schemas.microsoft.com/office/drawing/2014/main" id="{7E1BAAB7-5D9C-4EB1-A982-A5DC2FD19F28}"/>
              </a:ext>
            </a:extLst>
          </p:cNvPr>
          <p:cNvSpPr/>
          <p:nvPr/>
        </p:nvSpPr>
        <p:spPr>
          <a:xfrm>
            <a:off x="1207090" y="4432533"/>
            <a:ext cx="9814088" cy="2198455"/>
          </a:xfrm>
          <a:prstGeom prst="rect">
            <a:avLst/>
          </a:prstGeom>
          <a:noFill/>
          <a:ln w="25400">
            <a:solidFill>
              <a:srgbClr val="E94E2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BE"/>
          </a:p>
        </p:txBody>
      </p:sp>
      <p:sp>
        <p:nvSpPr>
          <p:cNvPr id="19" name="ZoneTexte 14">
            <a:extLst>
              <a:ext uri="{FF2B5EF4-FFF2-40B4-BE49-F238E27FC236}">
                <a16:creationId xmlns:a16="http://schemas.microsoft.com/office/drawing/2014/main" id="{5EA1F010-04C0-4DE6-8CF8-F23CC0E1DD8D}"/>
              </a:ext>
            </a:extLst>
          </p:cNvPr>
          <p:cNvSpPr txBox="1"/>
          <p:nvPr/>
        </p:nvSpPr>
        <p:spPr>
          <a:xfrm>
            <a:off x="1207089" y="4005064"/>
            <a:ext cx="7554775" cy="369332"/>
          </a:xfrm>
          <a:prstGeom prst="rect">
            <a:avLst/>
          </a:prstGeom>
          <a:noFill/>
        </p:spPr>
        <p:txBody>
          <a:bodyPr wrap="square" rtlCol="0">
            <a:spAutoFit/>
          </a:bodyPr>
          <a:lstStyle/>
          <a:p>
            <a:r>
              <a:rPr lang="en-US" b="1" i="1" dirty="0">
                <a:cs typeface="Audi Type Normal" panose="000B0503040202020203" pitchFamily="34" charset="0"/>
              </a:rPr>
              <a:t>Who pays: (in the form of a surcharge on CIT or PIT payable)</a:t>
            </a:r>
            <a:endParaRPr lang="fr-BE" b="1" i="1" dirty="0">
              <a:cs typeface="Audi Type Normal" panose="000B0503040202020203" pitchFamily="34" charset="0"/>
            </a:endParaRPr>
          </a:p>
        </p:txBody>
      </p:sp>
      <p:sp>
        <p:nvSpPr>
          <p:cNvPr id="20" name="ZoneTexte 17">
            <a:extLst>
              <a:ext uri="{FF2B5EF4-FFF2-40B4-BE49-F238E27FC236}">
                <a16:creationId xmlns:a16="http://schemas.microsoft.com/office/drawing/2014/main" id="{6FA32436-220C-4544-9B8E-1D718F39FB43}"/>
              </a:ext>
            </a:extLst>
          </p:cNvPr>
          <p:cNvSpPr txBox="1"/>
          <p:nvPr/>
        </p:nvSpPr>
        <p:spPr>
          <a:xfrm>
            <a:off x="1284995" y="4484667"/>
            <a:ext cx="9713000" cy="2185214"/>
          </a:xfrm>
          <a:prstGeom prst="rect">
            <a:avLst/>
          </a:prstGeom>
          <a:noFill/>
        </p:spPr>
        <p:txBody>
          <a:bodyPr wrap="square" rtlCol="0">
            <a:spAutoFit/>
          </a:bodyPr>
          <a:lstStyle/>
          <a:p>
            <a:pPr marL="355600" indent="-268288">
              <a:buFont typeface="Wingdings" panose="05000000000000000000" pitchFamily="2" charset="2"/>
              <a:buChar char="q"/>
            </a:pPr>
            <a:r>
              <a:rPr lang="en-US" sz="1400" dirty="0"/>
              <a:t>Companies</a:t>
            </a:r>
          </a:p>
          <a:p>
            <a:pPr marL="355600" indent="-268288">
              <a:buFont typeface="Wingdings" panose="05000000000000000000" pitchFamily="2" charset="2"/>
              <a:buChar char="q"/>
            </a:pPr>
            <a:r>
              <a:rPr lang="en-US" sz="1400" dirty="0"/>
              <a:t>The liberal professions and unincorporated tradesmen (NDD only)</a:t>
            </a:r>
          </a:p>
          <a:p>
            <a:pPr marL="355600" indent="-268288">
              <a:buFont typeface="Wingdings" panose="05000000000000000000" pitchFamily="2" charset="2"/>
              <a:buChar char="q"/>
            </a:pPr>
            <a:r>
              <a:rPr lang="en-US" sz="1400" dirty="0"/>
              <a:t>The ecological bonus on EVs and hybrid plug-ins, if received directly by the customer, constitutes exceptional income subject to CIT</a:t>
            </a:r>
          </a:p>
          <a:p>
            <a:pPr marL="355600" indent="-268288">
              <a:buFont typeface="Wingdings" panose="05000000000000000000" pitchFamily="2" charset="2"/>
              <a:buChar char="q"/>
            </a:pPr>
            <a:endParaRPr lang="en-US" sz="1000" dirty="0"/>
          </a:p>
          <a:p>
            <a:pPr marL="355600" indent="-268288">
              <a:buFont typeface="Wingdings" panose="05000000000000000000" pitchFamily="2" charset="2"/>
              <a:buChar char="q"/>
            </a:pPr>
            <a:r>
              <a:rPr lang="en-US" sz="1400" dirty="0"/>
              <a:t>Customers not concerned: </a:t>
            </a:r>
          </a:p>
          <a:p>
            <a:pPr marL="812800" lvl="1" indent="-268288">
              <a:buFont typeface="Wingdings" panose="05000000000000000000" pitchFamily="2" charset="2"/>
              <a:buChar char="q"/>
            </a:pPr>
            <a:r>
              <a:rPr lang="en-US" sz="1400" dirty="0"/>
              <a:t>LCVs, public transport vehicles (taxis, </a:t>
            </a:r>
            <a:r>
              <a:rPr lang="fr-BE" sz="1400" dirty="0" err="1">
                <a:cs typeface="Audi Type Normal" panose="000B0503040202020203" pitchFamily="34" charset="0"/>
              </a:rPr>
              <a:t>private-hire</a:t>
            </a:r>
            <a:r>
              <a:rPr lang="fr-BE" sz="1400" dirty="0">
                <a:cs typeface="Audi Type Normal" panose="000B0503040202020203" pitchFamily="34" charset="0"/>
              </a:rPr>
              <a:t> </a:t>
            </a:r>
            <a:r>
              <a:rPr lang="fr-BE" sz="1400" dirty="0" err="1">
                <a:cs typeface="Audi Type Normal" panose="000B0503040202020203" pitchFamily="34" charset="0"/>
              </a:rPr>
              <a:t>minicabs</a:t>
            </a:r>
            <a:r>
              <a:rPr lang="fr-BE" sz="1400" dirty="0">
                <a:cs typeface="Audi Type Normal" panose="000B0503040202020203" pitchFamily="34" charset="0"/>
              </a:rPr>
              <a:t>, ambulances and </a:t>
            </a:r>
            <a:r>
              <a:rPr lang="fr-BE" sz="1400" dirty="0" err="1">
                <a:cs typeface="Audi Type Normal" panose="000B0503040202020203" pitchFamily="34" charset="0"/>
              </a:rPr>
              <a:t>other</a:t>
            </a:r>
            <a:r>
              <a:rPr lang="fr-BE" sz="1400" dirty="0">
                <a:cs typeface="Audi Type Normal" panose="000B0503040202020203" pitchFamily="34" charset="0"/>
              </a:rPr>
              <a:t> </a:t>
            </a:r>
            <a:r>
              <a:rPr lang="fr-BE" sz="1400" dirty="0" err="1">
                <a:cs typeface="Audi Type Normal" panose="000B0503040202020203" pitchFamily="34" charset="0"/>
              </a:rPr>
              <a:t>medical</a:t>
            </a:r>
            <a:r>
              <a:rPr lang="fr-BE" sz="1400" dirty="0">
                <a:cs typeface="Audi Type Normal" panose="000B0503040202020203" pitchFamily="34" charset="0"/>
              </a:rPr>
              <a:t> </a:t>
            </a:r>
            <a:r>
              <a:rPr lang="fr-BE" sz="1400" dirty="0" err="1">
                <a:cs typeface="Audi Type Normal" panose="000B0503040202020203" pitchFamily="34" charset="0"/>
              </a:rPr>
              <a:t>vehicles</a:t>
            </a:r>
            <a:r>
              <a:rPr lang="fr-BE" sz="1400" dirty="0">
                <a:cs typeface="Audi Type Normal" panose="000B0503040202020203" pitchFamily="34" charset="0"/>
              </a:rPr>
              <a:t>, </a:t>
            </a:r>
            <a:r>
              <a:rPr lang="fr-BE" sz="1400" dirty="0" err="1">
                <a:cs typeface="Audi Type Normal" panose="000B0503040202020203" pitchFamily="34" charset="0"/>
              </a:rPr>
              <a:t>undertakers</a:t>
            </a:r>
            <a:r>
              <a:rPr lang="en-US" sz="1400" dirty="0"/>
              <a:t>)</a:t>
            </a:r>
          </a:p>
          <a:p>
            <a:pPr marL="812800" lvl="1" indent="-268288">
              <a:buFont typeface="Wingdings" panose="05000000000000000000" pitchFamily="2" charset="2"/>
              <a:buChar char="q"/>
            </a:pPr>
            <a:r>
              <a:rPr lang="en-US" sz="1400" dirty="0"/>
              <a:t>LCD rental companies, demo vehicles, driving schools </a:t>
            </a:r>
          </a:p>
          <a:p>
            <a:pPr marL="812800" lvl="1" indent="-268288">
              <a:buFont typeface="Wingdings" panose="05000000000000000000" pitchFamily="2" charset="2"/>
              <a:buChar char="q"/>
            </a:pPr>
            <a:r>
              <a:rPr lang="en-US" sz="1400" dirty="0"/>
              <a:t>The salaried user is not directly concerned</a:t>
            </a:r>
            <a:endParaRPr lang="fr-BE" sz="1400" dirty="0"/>
          </a:p>
        </p:txBody>
      </p:sp>
      <p:sp>
        <p:nvSpPr>
          <p:cNvPr id="24" name="ZoneTexte 11">
            <a:extLst>
              <a:ext uri="{FF2B5EF4-FFF2-40B4-BE49-F238E27FC236}">
                <a16:creationId xmlns:a16="http://schemas.microsoft.com/office/drawing/2014/main" id="{E135DF99-8FF2-421C-BEF1-D906E48FF3BB}"/>
              </a:ext>
            </a:extLst>
          </p:cNvPr>
          <p:cNvSpPr txBox="1"/>
          <p:nvPr/>
        </p:nvSpPr>
        <p:spPr>
          <a:xfrm>
            <a:off x="1672495" y="2980958"/>
            <a:ext cx="9594233" cy="584775"/>
          </a:xfrm>
          <a:prstGeom prst="rect">
            <a:avLst/>
          </a:prstGeom>
          <a:noFill/>
        </p:spPr>
        <p:txBody>
          <a:bodyPr wrap="square" rtlCol="0">
            <a:spAutoFit/>
          </a:bodyPr>
          <a:lstStyle/>
          <a:p>
            <a:pPr indent="-285750">
              <a:buFont typeface="Wingdings" panose="05000000000000000000" pitchFamily="2" charset="2"/>
              <a:buChar char="q"/>
            </a:pPr>
            <a:r>
              <a:rPr lang="en-US" sz="1600" dirty="0"/>
              <a:t>An increase in the tax base due to the fact that part of the car depreciation is not tax deductible.</a:t>
            </a:r>
            <a:endParaRPr lang="fr-BE" sz="1600" dirty="0"/>
          </a:p>
        </p:txBody>
      </p:sp>
      <p:pic>
        <p:nvPicPr>
          <p:cNvPr id="26" name="Graphique 12" descr="Profil mâle avec un remplissage uni">
            <a:extLst>
              <a:ext uri="{FF2B5EF4-FFF2-40B4-BE49-F238E27FC236}">
                <a16:creationId xmlns:a16="http://schemas.microsoft.com/office/drawing/2014/main" id="{DBC41BF8-0821-4AAD-ACDA-0CC8472CD4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731" y="5074560"/>
            <a:ext cx="914400" cy="914400"/>
          </a:xfrm>
          <a:prstGeom prst="rect">
            <a:avLst/>
          </a:prstGeom>
        </p:spPr>
      </p:pic>
      <p:sp>
        <p:nvSpPr>
          <p:cNvPr id="22" name="ZoneTexte 11">
            <a:extLst>
              <a:ext uri="{FF2B5EF4-FFF2-40B4-BE49-F238E27FC236}">
                <a16:creationId xmlns:a16="http://schemas.microsoft.com/office/drawing/2014/main" id="{DB7E9A49-9034-4760-BB26-E6123BEBD6BD}"/>
              </a:ext>
            </a:extLst>
          </p:cNvPr>
          <p:cNvSpPr txBox="1"/>
          <p:nvPr/>
        </p:nvSpPr>
        <p:spPr>
          <a:xfrm>
            <a:off x="1284994" y="1692786"/>
            <a:ext cx="10092970" cy="307777"/>
          </a:xfrm>
          <a:prstGeom prst="rect">
            <a:avLst/>
          </a:prstGeom>
          <a:noFill/>
        </p:spPr>
        <p:txBody>
          <a:bodyPr wrap="square" rtlCol="0">
            <a:spAutoFit/>
          </a:bodyPr>
          <a:lstStyle/>
          <a:p>
            <a:pPr>
              <a:buClr>
                <a:srgbClr val="00B0F0"/>
              </a:buClr>
            </a:pPr>
            <a:r>
              <a:rPr lang="en-US" sz="1400" dirty="0"/>
              <a:t>The tax reinstatement is the actual costs that the professional customer cannot deduct from their tax sheet.</a:t>
            </a:r>
            <a:endParaRPr lang="fr-FR" sz="1400" dirty="0"/>
          </a:p>
        </p:txBody>
      </p:sp>
      <p:pic>
        <p:nvPicPr>
          <p:cNvPr id="21" name="Picture 2" descr="Drapeaux Monde Banque d'images et photos libres de droit - iStock">
            <a:extLst>
              <a:ext uri="{FF2B5EF4-FFF2-40B4-BE49-F238E27FC236}">
                <a16:creationId xmlns:a16="http://schemas.microsoft.com/office/drawing/2014/main" id="{435E9E3D-FF18-37B1-A9AC-7D9BAB03FC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85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4"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introduction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dirty="0"/>
              <a:t>Survey</a:t>
            </a:r>
            <a:endParaRPr lang="en-US" dirty="0"/>
          </a:p>
        </p:txBody>
      </p:sp>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272B35"/>
                </a:solidFill>
                <a:effectLst/>
                <a:uLnTx/>
                <a:uFillTx/>
                <a:latin typeface="Encode Sans ExpandedLight"/>
                <a:ea typeface="+mn-ea"/>
                <a:cs typeface="+mn-cs"/>
              </a:rPr>
              <a:t>Vos attentes</a:t>
            </a:r>
          </a:p>
        </p:txBody>
      </p:sp>
      <p:pic>
        <p:nvPicPr>
          <p:cNvPr id="8" name="Picture 7">
            <a:extLst>
              <a:ext uri="{FF2B5EF4-FFF2-40B4-BE49-F238E27FC236}">
                <a16:creationId xmlns:a16="http://schemas.microsoft.com/office/drawing/2014/main" id="{E6053313-B8D4-D06D-151D-687537CC81FE}"/>
              </a:ext>
            </a:extLst>
          </p:cNvPr>
          <p:cNvPicPr>
            <a:picLocks noChangeAspect="1"/>
          </p:cNvPicPr>
          <p:nvPr/>
        </p:nvPicPr>
        <p:blipFill>
          <a:blip r:embed="rId3"/>
          <a:srcRect/>
          <a:stretch/>
        </p:blipFill>
        <p:spPr>
          <a:xfrm>
            <a:off x="543697" y="1154343"/>
            <a:ext cx="10068285" cy="4986107"/>
          </a:xfrm>
          <a:prstGeom prst="rect">
            <a:avLst/>
          </a:prstGeom>
        </p:spPr>
      </p:pic>
    </p:spTree>
    <p:extLst>
      <p:ext uri="{BB962C8B-B14F-4D97-AF65-F5344CB8AC3E}">
        <p14:creationId xmlns:p14="http://schemas.microsoft.com/office/powerpoint/2010/main" val="4260656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D5A172F-FE17-4451-B4D3-11BCB18201DD}"/>
              </a:ext>
            </a:extLst>
          </p:cNvPr>
          <p:cNvSpPr>
            <a:spLocks noGrp="1"/>
          </p:cNvSpPr>
          <p:nvPr>
            <p:ph type="body" idx="1"/>
          </p:nvPr>
        </p:nvSpPr>
        <p:spPr/>
        <p:txBody>
          <a:bodyPr/>
          <a:lstStyle/>
          <a:p>
            <a:r>
              <a:rPr lang="fr-BE" dirty="0"/>
              <a:t>Focus on taxes</a:t>
            </a:r>
          </a:p>
        </p:txBody>
      </p:sp>
      <p:sp>
        <p:nvSpPr>
          <p:cNvPr id="8" name="Text Placeholder 7">
            <a:extLst>
              <a:ext uri="{FF2B5EF4-FFF2-40B4-BE49-F238E27FC236}">
                <a16:creationId xmlns:a16="http://schemas.microsoft.com/office/drawing/2014/main" id="{1B0EE955-87F1-4028-9670-2A3837D91C46}"/>
              </a:ext>
            </a:extLst>
          </p:cNvPr>
          <p:cNvSpPr>
            <a:spLocks noGrp="1"/>
          </p:cNvSpPr>
          <p:nvPr>
            <p:ph type="body" sz="quarter" idx="19"/>
          </p:nvPr>
        </p:nvSpPr>
        <p:spPr/>
        <p:txBody>
          <a:bodyPr/>
          <a:lstStyle/>
          <a:p>
            <a:pPr algn="ctr"/>
            <a:r>
              <a:rPr lang="fr-BE"/>
              <a:t>04</a:t>
            </a:r>
            <a:endParaRPr lang="en-US"/>
          </a:p>
        </p:txBody>
      </p:sp>
      <p:sp>
        <p:nvSpPr>
          <p:cNvPr id="3" name="Titre 2">
            <a:extLst>
              <a:ext uri="{FF2B5EF4-FFF2-40B4-BE49-F238E27FC236}">
                <a16:creationId xmlns:a16="http://schemas.microsoft.com/office/drawing/2014/main" id="{DB1BE3EA-E350-4043-8F7B-4ADA492ACFEB}"/>
              </a:ext>
            </a:extLst>
          </p:cNvPr>
          <p:cNvSpPr>
            <a:spLocks noGrp="1"/>
          </p:cNvSpPr>
          <p:nvPr>
            <p:ph type="title"/>
          </p:nvPr>
        </p:nvSpPr>
        <p:spPr/>
        <p:txBody>
          <a:bodyPr/>
          <a:lstStyle/>
          <a:p>
            <a:r>
              <a:rPr lang="fr-BE" altLang="fr-FR" dirty="0" err="1"/>
              <a:t>Tax</a:t>
            </a:r>
            <a:r>
              <a:rPr lang="fr-BE" altLang="fr-FR" dirty="0"/>
              <a:t> </a:t>
            </a:r>
            <a:r>
              <a:rPr lang="fr-BE" altLang="fr-FR" dirty="0" err="1"/>
              <a:t>reinstatement</a:t>
            </a:r>
            <a:r>
              <a:rPr lang="fr-BE" altLang="fr-FR" dirty="0"/>
              <a:t> – non-</a:t>
            </a:r>
            <a:r>
              <a:rPr lang="fr-BE" altLang="fr-FR" dirty="0" err="1"/>
              <a:t>deductible</a:t>
            </a:r>
            <a:r>
              <a:rPr lang="fr-BE" altLang="fr-FR" dirty="0"/>
              <a:t> </a:t>
            </a:r>
            <a:r>
              <a:rPr lang="fr-BE" altLang="fr-FR" dirty="0" err="1"/>
              <a:t>depreciation</a:t>
            </a:r>
            <a:endParaRPr lang="fr-BE" dirty="0"/>
          </a:p>
        </p:txBody>
      </p:sp>
      <p:sp>
        <p:nvSpPr>
          <p:cNvPr id="2" name="Espace réservé du numéro de diapositive 1" hidden="1">
            <a:extLst>
              <a:ext uri="{FF2B5EF4-FFF2-40B4-BE49-F238E27FC236}">
                <a16:creationId xmlns:a16="http://schemas.microsoft.com/office/drawing/2014/main" id="{FC370002-CA51-4B92-B595-9436009A699E}"/>
              </a:ext>
            </a:extLst>
          </p:cNvPr>
          <p:cNvSpPr>
            <a:spLocks noGrp="1"/>
          </p:cNvSpPr>
          <p:nvPr>
            <p:ph type="sldNum" sz="quarter" idx="4294967295"/>
          </p:nvPr>
        </p:nvSpPr>
        <p:spPr>
          <a:xfrm>
            <a:off x="11471275" y="6489700"/>
            <a:ext cx="720725" cy="215900"/>
          </a:xfrm>
          <a:prstGeom prst="rect">
            <a:avLst/>
          </a:prstGeom>
        </p:spPr>
        <p:txBody>
          <a:bodyPr vert="horz" wrap="square" lIns="91440" tIns="45720" rIns="91440" bIns="45720" numCol="1" anchor="t" anchorCtr="0" compatLnSpc="1">
            <a:prstTxWarp prst="textNoShape">
              <a:avLst/>
            </a:prstTxWarp>
          </a:bodyPr>
          <a:lstStyle>
            <a:defPPr>
              <a:defRPr lang="fr-FR"/>
            </a:defPPr>
            <a:lvl1pPr algn="r" defTabSz="457200" rtl="0" eaLnBrk="1" fontAlgn="base" hangingPunct="1">
              <a:spcBef>
                <a:spcPct val="0"/>
              </a:spcBef>
              <a:spcAft>
                <a:spcPct val="0"/>
              </a:spcAft>
              <a:defRPr sz="800" kern="1200">
                <a:solidFill>
                  <a:srgbClr val="7F7F7F"/>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defRPr/>
            </a:pPr>
            <a:fld id="{8E79A9BC-A276-47AA-85D8-5E906ACAB7D8}" type="slidenum">
              <a:rPr lang="fr-FR" altLang="en-US" smtClean="0">
                <a:latin typeface="Encode Sans" panose="020B0604020202020204" charset="0"/>
              </a:rPr>
              <a:pPr>
                <a:spcAft>
                  <a:spcPts val="600"/>
                </a:spcAft>
                <a:defRPr/>
              </a:pPr>
              <a:t>60</a:t>
            </a:fld>
            <a:endParaRPr lang="fr-FR" altLang="en-US">
              <a:latin typeface="Encode Sans" panose="020B0604020202020204" charset="0"/>
            </a:endParaRPr>
          </a:p>
        </p:txBody>
      </p:sp>
      <p:sp>
        <p:nvSpPr>
          <p:cNvPr id="31" name="ZoneTexte 30">
            <a:extLst>
              <a:ext uri="{FF2B5EF4-FFF2-40B4-BE49-F238E27FC236}">
                <a16:creationId xmlns:a16="http://schemas.microsoft.com/office/drawing/2014/main" id="{B3D0E0E2-C734-4826-B42C-D277011EE0FC}"/>
              </a:ext>
            </a:extLst>
          </p:cNvPr>
          <p:cNvSpPr txBox="1"/>
          <p:nvPr/>
        </p:nvSpPr>
        <p:spPr>
          <a:xfrm>
            <a:off x="1093661" y="1938679"/>
            <a:ext cx="8720190" cy="830997"/>
          </a:xfrm>
          <a:prstGeom prst="rect">
            <a:avLst/>
          </a:prstGeom>
          <a:noFill/>
        </p:spPr>
        <p:txBody>
          <a:bodyPr wrap="square" rtlCol="0">
            <a:spAutoFit/>
          </a:bodyPr>
          <a:lstStyle/>
          <a:p>
            <a:pPr marL="285750" indent="-285750">
              <a:buFont typeface="Wingdings" panose="05000000000000000000" pitchFamily="2" charset="2"/>
              <a:buChar char="q"/>
            </a:pPr>
            <a:r>
              <a:rPr lang="fr-BE" sz="1600" dirty="0"/>
              <a:t>NDD = 	(</a:t>
            </a:r>
            <a:r>
              <a:rPr lang="fr-BE" sz="1600" dirty="0" err="1"/>
              <a:t>discounted</a:t>
            </a:r>
            <a:r>
              <a:rPr lang="fr-BE" sz="1600" dirty="0"/>
              <a:t> </a:t>
            </a:r>
            <a:r>
              <a:rPr lang="fr-BE" sz="1600" dirty="0" err="1"/>
              <a:t>price</a:t>
            </a:r>
            <a:r>
              <a:rPr lang="fr-BE" sz="1600" dirty="0"/>
              <a:t> - </a:t>
            </a:r>
            <a:r>
              <a:rPr lang="fr-BE" sz="1600" dirty="0" err="1"/>
              <a:t>battery</a:t>
            </a:r>
            <a:r>
              <a:rPr lang="fr-BE" sz="1600" dirty="0"/>
              <a:t> </a:t>
            </a:r>
            <a:r>
              <a:rPr lang="fr-BE" sz="1600" dirty="0" err="1"/>
              <a:t>price</a:t>
            </a:r>
            <a:r>
              <a:rPr lang="fr-BE" sz="1600" dirty="0"/>
              <a:t>) – </a:t>
            </a:r>
            <a:r>
              <a:rPr lang="fr-BE" sz="1600" dirty="0" err="1"/>
              <a:t>depreciation</a:t>
            </a:r>
            <a:r>
              <a:rPr lang="fr-BE" sz="1600" dirty="0"/>
              <a:t> cap </a:t>
            </a:r>
          </a:p>
          <a:p>
            <a:r>
              <a:rPr lang="fr-BE" sz="1600" dirty="0"/>
              <a:t>		-----------------------------------------------------</a:t>
            </a:r>
          </a:p>
          <a:p>
            <a:r>
              <a:rPr lang="fr-BE" sz="1600" dirty="0"/>
              <a:t>			          </a:t>
            </a:r>
            <a:r>
              <a:rPr lang="fr-BE" sz="1600" dirty="0" err="1"/>
              <a:t>depreciation</a:t>
            </a:r>
            <a:r>
              <a:rPr lang="fr-BE" sz="1600" dirty="0"/>
              <a:t> </a:t>
            </a:r>
            <a:r>
              <a:rPr lang="fr-BE" sz="1600" dirty="0" err="1"/>
              <a:t>period</a:t>
            </a:r>
            <a:endParaRPr lang="fr-BE" sz="1600" dirty="0"/>
          </a:p>
        </p:txBody>
      </p:sp>
      <p:sp>
        <p:nvSpPr>
          <p:cNvPr id="28" name="ZoneTexte 27">
            <a:extLst>
              <a:ext uri="{FF2B5EF4-FFF2-40B4-BE49-F238E27FC236}">
                <a16:creationId xmlns:a16="http://schemas.microsoft.com/office/drawing/2014/main" id="{6370F76A-5CB8-4110-BEC4-01EF2FBAD60A}"/>
              </a:ext>
            </a:extLst>
          </p:cNvPr>
          <p:cNvSpPr txBox="1"/>
          <p:nvPr/>
        </p:nvSpPr>
        <p:spPr>
          <a:xfrm>
            <a:off x="1093661" y="2905922"/>
            <a:ext cx="10035129" cy="584775"/>
          </a:xfrm>
          <a:prstGeom prst="rect">
            <a:avLst/>
          </a:prstGeom>
          <a:noFill/>
        </p:spPr>
        <p:txBody>
          <a:bodyPr wrap="square" rtlCol="0">
            <a:spAutoFit/>
          </a:bodyPr>
          <a:lstStyle/>
          <a:p>
            <a:pPr marL="285750" indent="-285750">
              <a:buFont typeface="Wingdings" panose="05000000000000000000" pitchFamily="2" charset="2"/>
              <a:buChar char="q"/>
            </a:pPr>
            <a:r>
              <a:rPr lang="en-US" sz="1600" dirty="0"/>
              <a:t>The discounted price of batteries can be deducted from the net price of the vehicle if it appears on the sales invoice</a:t>
            </a:r>
            <a:endParaRPr lang="fr-BE" sz="1600" dirty="0"/>
          </a:p>
        </p:txBody>
      </p:sp>
      <p:sp>
        <p:nvSpPr>
          <p:cNvPr id="14" name="ZoneTexte 13">
            <a:extLst>
              <a:ext uri="{FF2B5EF4-FFF2-40B4-BE49-F238E27FC236}">
                <a16:creationId xmlns:a16="http://schemas.microsoft.com/office/drawing/2014/main" id="{C5C6C038-42F7-4C85-B30E-883C37743158}"/>
              </a:ext>
            </a:extLst>
          </p:cNvPr>
          <p:cNvSpPr txBox="1"/>
          <p:nvPr/>
        </p:nvSpPr>
        <p:spPr>
          <a:xfrm>
            <a:off x="1093660" y="3509802"/>
            <a:ext cx="6527315" cy="1323439"/>
          </a:xfrm>
          <a:prstGeom prst="rect">
            <a:avLst/>
          </a:prstGeom>
          <a:noFill/>
        </p:spPr>
        <p:txBody>
          <a:bodyPr wrap="square" rtlCol="0">
            <a:spAutoFit/>
          </a:bodyPr>
          <a:lstStyle/>
          <a:p>
            <a:pPr marL="285750" indent="-285750">
              <a:buFont typeface="Wingdings" panose="05000000000000000000" pitchFamily="2" charset="2"/>
              <a:buChar char="q"/>
            </a:pPr>
            <a:r>
              <a:rPr lang="fr-BE" sz="1600" dirty="0"/>
              <a:t>Caps: </a:t>
            </a:r>
          </a:p>
          <a:p>
            <a:pPr marL="742950" lvl="1" indent="-285750">
              <a:buFont typeface="Arial" panose="020B0604020202020204" pitchFamily="34" charset="0"/>
              <a:buChar char="•"/>
            </a:pPr>
            <a:r>
              <a:rPr lang="fr-FR" sz="1600" dirty="0"/>
              <a:t>EV (0-19gr): 30,000€</a:t>
            </a:r>
          </a:p>
          <a:p>
            <a:pPr marL="742950" lvl="1" indent="-285750">
              <a:buFont typeface="Arial" panose="020B0604020202020204" pitchFamily="34" charset="0"/>
              <a:buChar char="•"/>
            </a:pPr>
            <a:r>
              <a:rPr lang="fr-FR" sz="1600" dirty="0"/>
              <a:t>PHEV (20-49gr): 20,300€</a:t>
            </a:r>
          </a:p>
          <a:p>
            <a:pPr marL="742950" lvl="1" indent="-285750">
              <a:buFont typeface="Arial" panose="020B0604020202020204" pitchFamily="34" charset="0"/>
              <a:buChar char="•"/>
            </a:pPr>
            <a:r>
              <a:rPr lang="fr-FR" sz="1600" dirty="0" err="1"/>
              <a:t>Conventional</a:t>
            </a:r>
            <a:r>
              <a:rPr lang="fr-FR" sz="1600" dirty="0"/>
              <a:t> </a:t>
            </a:r>
            <a:r>
              <a:rPr lang="fr-FR" sz="1600" dirty="0" err="1"/>
              <a:t>vehicle</a:t>
            </a:r>
            <a:r>
              <a:rPr lang="fr-FR" sz="1600" dirty="0"/>
              <a:t> (50-160gr): 18,300€ </a:t>
            </a:r>
          </a:p>
          <a:p>
            <a:pPr marL="742950" lvl="1" indent="-285750">
              <a:buFont typeface="Arial" panose="020B0604020202020204" pitchFamily="34" charset="0"/>
              <a:buChar char="•"/>
            </a:pPr>
            <a:r>
              <a:rPr lang="fr-FR" sz="1600" dirty="0" err="1"/>
              <a:t>Polluting</a:t>
            </a:r>
            <a:r>
              <a:rPr lang="fr-FR" sz="1600" dirty="0"/>
              <a:t> </a:t>
            </a:r>
            <a:r>
              <a:rPr lang="fr-FR" sz="1600" dirty="0" err="1"/>
              <a:t>vehicle</a:t>
            </a:r>
            <a:r>
              <a:rPr lang="fr-FR" sz="1600" dirty="0"/>
              <a:t> (&gt;160gr): 9,900€</a:t>
            </a:r>
            <a:endParaRPr lang="fr-BE" sz="1600" dirty="0"/>
          </a:p>
        </p:txBody>
      </p:sp>
      <p:sp>
        <p:nvSpPr>
          <p:cNvPr id="15" name="ZoneTexte 14">
            <a:extLst>
              <a:ext uri="{FF2B5EF4-FFF2-40B4-BE49-F238E27FC236}">
                <a16:creationId xmlns:a16="http://schemas.microsoft.com/office/drawing/2014/main" id="{4BE6555C-535E-476A-9E82-9FBB3E3B06C1}"/>
              </a:ext>
            </a:extLst>
          </p:cNvPr>
          <p:cNvSpPr txBox="1"/>
          <p:nvPr/>
        </p:nvSpPr>
        <p:spPr>
          <a:xfrm>
            <a:off x="1093659" y="5098567"/>
            <a:ext cx="6527315" cy="338554"/>
          </a:xfrm>
          <a:prstGeom prst="rect">
            <a:avLst/>
          </a:prstGeom>
          <a:noFill/>
        </p:spPr>
        <p:txBody>
          <a:bodyPr wrap="square" rtlCol="0">
            <a:spAutoFit/>
          </a:bodyPr>
          <a:lstStyle/>
          <a:p>
            <a:pPr marL="285750" indent="-285750">
              <a:buFont typeface="Wingdings" panose="05000000000000000000" pitchFamily="2" charset="2"/>
              <a:buChar char="q"/>
            </a:pPr>
            <a:r>
              <a:rPr lang="en-US" sz="1600" dirty="0"/>
              <a:t>Additional tax cost (net cost) = NDD x tax rate</a:t>
            </a:r>
            <a:endParaRPr lang="fr-BE" sz="1600" dirty="0"/>
          </a:p>
        </p:txBody>
      </p:sp>
      <p:sp>
        <p:nvSpPr>
          <p:cNvPr id="16" name="ZoneTexte 15">
            <a:extLst>
              <a:ext uri="{FF2B5EF4-FFF2-40B4-BE49-F238E27FC236}">
                <a16:creationId xmlns:a16="http://schemas.microsoft.com/office/drawing/2014/main" id="{C396083B-0C34-409E-AC33-C7B04619EBAA}"/>
              </a:ext>
            </a:extLst>
          </p:cNvPr>
          <p:cNvSpPr txBox="1"/>
          <p:nvPr/>
        </p:nvSpPr>
        <p:spPr>
          <a:xfrm>
            <a:off x="1093661" y="5702447"/>
            <a:ext cx="6527315" cy="338554"/>
          </a:xfrm>
          <a:prstGeom prst="rect">
            <a:avLst/>
          </a:prstGeom>
          <a:noFill/>
        </p:spPr>
        <p:txBody>
          <a:bodyPr wrap="square" rtlCol="0">
            <a:spAutoFit/>
          </a:bodyPr>
          <a:lstStyle/>
          <a:p>
            <a:pPr marL="285750" indent="-285750">
              <a:buFont typeface="Wingdings" panose="05000000000000000000" pitchFamily="2" charset="2"/>
              <a:buChar char="q"/>
            </a:pPr>
            <a:r>
              <a:rPr lang="en-US" sz="1600" dirty="0"/>
              <a:t>Companies: reference CIT rate: 25% (reduced rate: 15%)</a:t>
            </a:r>
            <a:endParaRPr lang="fr-BE" sz="1600" dirty="0"/>
          </a:p>
        </p:txBody>
      </p:sp>
      <p:sp>
        <p:nvSpPr>
          <p:cNvPr id="18" name="Rectangle 17">
            <a:extLst>
              <a:ext uri="{FF2B5EF4-FFF2-40B4-BE49-F238E27FC236}">
                <a16:creationId xmlns:a16="http://schemas.microsoft.com/office/drawing/2014/main" id="{97A20B15-75B9-44A9-8A85-066990CC2C6D}"/>
              </a:ext>
            </a:extLst>
          </p:cNvPr>
          <p:cNvSpPr/>
          <p:nvPr/>
        </p:nvSpPr>
        <p:spPr>
          <a:xfrm>
            <a:off x="988834" y="1815344"/>
            <a:ext cx="10067267" cy="4525298"/>
          </a:xfrm>
          <a:prstGeom prst="rect">
            <a:avLst/>
          </a:prstGeom>
          <a:noFill/>
          <a:ln w="25400">
            <a:solidFill>
              <a:srgbClr val="E94E2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BE"/>
          </a:p>
        </p:txBody>
      </p:sp>
      <p:sp>
        <p:nvSpPr>
          <p:cNvPr id="19" name="ZoneTexte 18">
            <a:extLst>
              <a:ext uri="{FF2B5EF4-FFF2-40B4-BE49-F238E27FC236}">
                <a16:creationId xmlns:a16="http://schemas.microsoft.com/office/drawing/2014/main" id="{13D1957C-2873-44AB-9B91-682C7A030B75}"/>
              </a:ext>
            </a:extLst>
          </p:cNvPr>
          <p:cNvSpPr txBox="1"/>
          <p:nvPr/>
        </p:nvSpPr>
        <p:spPr>
          <a:xfrm>
            <a:off x="988832" y="1415895"/>
            <a:ext cx="5688415" cy="369332"/>
          </a:xfrm>
          <a:prstGeom prst="rect">
            <a:avLst/>
          </a:prstGeom>
          <a:noFill/>
        </p:spPr>
        <p:txBody>
          <a:bodyPr wrap="square" rtlCol="0">
            <a:spAutoFit/>
          </a:bodyPr>
          <a:lstStyle/>
          <a:p>
            <a:r>
              <a:rPr lang="en-US" b="1" i="1" dirty="0">
                <a:cs typeface="Audi Type Normal" panose="000B0503040202020203" pitchFamily="34" charset="0"/>
              </a:rPr>
              <a:t>How is it calculated and what does it cost?</a:t>
            </a:r>
            <a:endParaRPr lang="fr-BE" b="1" i="1" dirty="0">
              <a:cs typeface="Audi Type Normal" panose="000B0503040202020203" pitchFamily="34" charset="0"/>
            </a:endParaRPr>
          </a:p>
        </p:txBody>
      </p:sp>
      <p:pic>
        <p:nvPicPr>
          <p:cNvPr id="20" name="Graphique 19" descr="Euro avec un remplissage uni">
            <a:extLst>
              <a:ext uri="{FF2B5EF4-FFF2-40B4-BE49-F238E27FC236}">
                <a16:creationId xmlns:a16="http://schemas.microsoft.com/office/drawing/2014/main" id="{2DD3043A-0614-4A21-8E93-E65D70B903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 y="3620793"/>
            <a:ext cx="914400" cy="914400"/>
          </a:xfrm>
          <a:prstGeom prst="rect">
            <a:avLst/>
          </a:prstGeom>
        </p:spPr>
      </p:pic>
      <p:pic>
        <p:nvPicPr>
          <p:cNvPr id="21" name="Picture 2" descr="Drapeaux Monde Banque d'images et photos libres de droit - iStock">
            <a:extLst>
              <a:ext uri="{FF2B5EF4-FFF2-40B4-BE49-F238E27FC236}">
                <a16:creationId xmlns:a16="http://schemas.microsoft.com/office/drawing/2014/main" id="{42195BC3-37E5-01ED-8DA6-3CE8C14FE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8"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D5A172F-FE17-4451-B4D3-11BCB18201DD}"/>
              </a:ext>
            </a:extLst>
          </p:cNvPr>
          <p:cNvSpPr>
            <a:spLocks noGrp="1"/>
          </p:cNvSpPr>
          <p:nvPr>
            <p:ph type="body" idx="1"/>
          </p:nvPr>
        </p:nvSpPr>
        <p:spPr/>
        <p:txBody>
          <a:bodyPr/>
          <a:lstStyle/>
          <a:p>
            <a:r>
              <a:rPr lang="fr-BE" dirty="0"/>
              <a:t>Focus on taxes</a:t>
            </a:r>
          </a:p>
        </p:txBody>
      </p:sp>
      <p:sp>
        <p:nvSpPr>
          <p:cNvPr id="8" name="Text Placeholder 7">
            <a:extLst>
              <a:ext uri="{FF2B5EF4-FFF2-40B4-BE49-F238E27FC236}">
                <a16:creationId xmlns:a16="http://schemas.microsoft.com/office/drawing/2014/main" id="{1B0EE955-87F1-4028-9670-2A3837D91C46}"/>
              </a:ext>
            </a:extLst>
          </p:cNvPr>
          <p:cNvSpPr>
            <a:spLocks noGrp="1"/>
          </p:cNvSpPr>
          <p:nvPr>
            <p:ph type="body" sz="quarter" idx="19"/>
          </p:nvPr>
        </p:nvSpPr>
        <p:spPr/>
        <p:txBody>
          <a:bodyPr/>
          <a:lstStyle/>
          <a:p>
            <a:pPr algn="ctr"/>
            <a:r>
              <a:rPr lang="fr-BE"/>
              <a:t>04</a:t>
            </a:r>
            <a:endParaRPr lang="en-US"/>
          </a:p>
        </p:txBody>
      </p:sp>
      <p:sp>
        <p:nvSpPr>
          <p:cNvPr id="2" name="Espace réservé du numéro de diapositive 1" hidden="1">
            <a:extLst>
              <a:ext uri="{FF2B5EF4-FFF2-40B4-BE49-F238E27FC236}">
                <a16:creationId xmlns:a16="http://schemas.microsoft.com/office/drawing/2014/main" id="{FC370002-CA51-4B92-B595-9436009A699E}"/>
              </a:ext>
            </a:extLst>
          </p:cNvPr>
          <p:cNvSpPr>
            <a:spLocks noGrp="1"/>
          </p:cNvSpPr>
          <p:nvPr>
            <p:ph type="sldNum" sz="quarter" idx="4294967295"/>
          </p:nvPr>
        </p:nvSpPr>
        <p:spPr>
          <a:xfrm>
            <a:off x="11471275" y="6489700"/>
            <a:ext cx="720725" cy="215900"/>
          </a:xfrm>
          <a:prstGeom prst="rect">
            <a:avLst/>
          </a:prstGeom>
        </p:spPr>
        <p:txBody>
          <a:bodyPr vert="horz" wrap="square" lIns="91440" tIns="45720" rIns="91440" bIns="45720" numCol="1" anchor="t" anchorCtr="0" compatLnSpc="1">
            <a:prstTxWarp prst="textNoShape">
              <a:avLst/>
            </a:prstTxWarp>
          </a:bodyPr>
          <a:lstStyle>
            <a:defPPr>
              <a:defRPr lang="fr-FR"/>
            </a:defPPr>
            <a:lvl1pPr algn="r" defTabSz="457200" rtl="0" eaLnBrk="1" fontAlgn="base" hangingPunct="1">
              <a:spcBef>
                <a:spcPct val="0"/>
              </a:spcBef>
              <a:spcAft>
                <a:spcPct val="0"/>
              </a:spcAft>
              <a:defRPr sz="800" kern="1200">
                <a:solidFill>
                  <a:srgbClr val="7F7F7F"/>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defRPr/>
            </a:pPr>
            <a:fld id="{8E79A9BC-A276-47AA-85D8-5E906ACAB7D8}" type="slidenum">
              <a:rPr lang="fr-FR" altLang="en-US" smtClean="0">
                <a:latin typeface="Encode Sans" panose="020B0604020202020204" charset="0"/>
              </a:rPr>
              <a:pPr>
                <a:spcAft>
                  <a:spcPts val="600"/>
                </a:spcAft>
                <a:defRPr/>
              </a:pPr>
              <a:t>61</a:t>
            </a:fld>
            <a:endParaRPr lang="fr-FR" altLang="en-US">
              <a:latin typeface="Encode Sans" panose="020B0604020202020204" charset="0"/>
            </a:endParaRPr>
          </a:p>
        </p:txBody>
      </p:sp>
      <p:sp>
        <p:nvSpPr>
          <p:cNvPr id="19" name="ZoneTexte 18">
            <a:extLst>
              <a:ext uri="{FF2B5EF4-FFF2-40B4-BE49-F238E27FC236}">
                <a16:creationId xmlns:a16="http://schemas.microsoft.com/office/drawing/2014/main" id="{13D1957C-2873-44AB-9B91-682C7A030B75}"/>
              </a:ext>
            </a:extLst>
          </p:cNvPr>
          <p:cNvSpPr txBox="1"/>
          <p:nvPr/>
        </p:nvSpPr>
        <p:spPr>
          <a:xfrm>
            <a:off x="988832" y="1415895"/>
            <a:ext cx="7853954" cy="646331"/>
          </a:xfrm>
          <a:prstGeom prst="rect">
            <a:avLst/>
          </a:prstGeom>
          <a:noFill/>
        </p:spPr>
        <p:txBody>
          <a:bodyPr wrap="square" rtlCol="0">
            <a:spAutoFit/>
          </a:bodyPr>
          <a:lstStyle/>
          <a:p>
            <a:r>
              <a:rPr lang="en-US" b="1" i="1" dirty="0">
                <a:cs typeface="Audi Type Normal" panose="000B0503040202020203" pitchFamily="34" charset="0"/>
              </a:rPr>
              <a:t>Examples of battery values according to models and engines</a:t>
            </a:r>
            <a:endParaRPr lang="fr-BE" b="1" i="1" dirty="0">
              <a:cs typeface="Audi Type Normal" panose="000B0503040202020203" pitchFamily="34" charset="0"/>
            </a:endParaRPr>
          </a:p>
          <a:p>
            <a:r>
              <a:rPr lang="fr-BE" b="1" i="1" dirty="0">
                <a:solidFill>
                  <a:srgbClr val="FF0000"/>
                </a:solidFill>
                <a:cs typeface="Audi Type Normal" panose="000B0503040202020203" pitchFamily="34" charset="0"/>
              </a:rPr>
              <a:t>(Example France - Country adaptation)</a:t>
            </a:r>
          </a:p>
        </p:txBody>
      </p:sp>
      <p:pic>
        <p:nvPicPr>
          <p:cNvPr id="10" name="Picture 2" descr="Drapeaux Monde Banque d'images et photos libres de droit - iStock">
            <a:extLst>
              <a:ext uri="{FF2B5EF4-FFF2-40B4-BE49-F238E27FC236}">
                <a16:creationId xmlns:a16="http://schemas.microsoft.com/office/drawing/2014/main" id="{B43A59AF-2C6E-F38E-1048-361EE0A65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6">
            <a:extLst>
              <a:ext uri="{FF2B5EF4-FFF2-40B4-BE49-F238E27FC236}">
                <a16:creationId xmlns:a16="http://schemas.microsoft.com/office/drawing/2014/main" id="{EF3D5135-75C5-EB6D-350D-7F47B017918F}"/>
              </a:ext>
            </a:extLst>
          </p:cNvPr>
          <p:cNvGraphicFramePr>
            <a:graphicFrameLocks noGrp="1"/>
          </p:cNvGraphicFramePr>
          <p:nvPr>
            <p:extLst>
              <p:ext uri="{D42A27DB-BD31-4B8C-83A1-F6EECF244321}">
                <p14:modId xmlns:p14="http://schemas.microsoft.com/office/powerpoint/2010/main" val="3220739056"/>
              </p:ext>
            </p:extLst>
          </p:nvPr>
        </p:nvGraphicFramePr>
        <p:xfrm>
          <a:off x="988832" y="2314435"/>
          <a:ext cx="9150760" cy="3506760"/>
        </p:xfrm>
        <a:graphic>
          <a:graphicData uri="http://schemas.openxmlformats.org/drawingml/2006/table">
            <a:tbl>
              <a:tblPr firstRow="1" bandRow="1">
                <a:tableStyleId>{5C22544A-7EE6-4342-B048-85BDC9FD1C3A}</a:tableStyleId>
              </a:tblPr>
              <a:tblGrid>
                <a:gridCol w="1422898">
                  <a:extLst>
                    <a:ext uri="{9D8B030D-6E8A-4147-A177-3AD203B41FA5}">
                      <a16:colId xmlns:a16="http://schemas.microsoft.com/office/drawing/2014/main" val="2265278295"/>
                    </a:ext>
                  </a:extLst>
                </a:gridCol>
                <a:gridCol w="2221501">
                  <a:extLst>
                    <a:ext uri="{9D8B030D-6E8A-4147-A177-3AD203B41FA5}">
                      <a16:colId xmlns:a16="http://schemas.microsoft.com/office/drawing/2014/main" val="1215562412"/>
                    </a:ext>
                  </a:extLst>
                </a:gridCol>
                <a:gridCol w="1414478">
                  <a:extLst>
                    <a:ext uri="{9D8B030D-6E8A-4147-A177-3AD203B41FA5}">
                      <a16:colId xmlns:a16="http://schemas.microsoft.com/office/drawing/2014/main" val="1038255503"/>
                    </a:ext>
                  </a:extLst>
                </a:gridCol>
                <a:gridCol w="2152027">
                  <a:extLst>
                    <a:ext uri="{9D8B030D-6E8A-4147-A177-3AD203B41FA5}">
                      <a16:colId xmlns:a16="http://schemas.microsoft.com/office/drawing/2014/main" val="2895215715"/>
                    </a:ext>
                  </a:extLst>
                </a:gridCol>
                <a:gridCol w="1939856">
                  <a:extLst>
                    <a:ext uri="{9D8B030D-6E8A-4147-A177-3AD203B41FA5}">
                      <a16:colId xmlns:a16="http://schemas.microsoft.com/office/drawing/2014/main" val="2738720241"/>
                    </a:ext>
                  </a:extLst>
                </a:gridCol>
              </a:tblGrid>
              <a:tr h="287430">
                <a:tc>
                  <a:txBody>
                    <a:bodyPr/>
                    <a:lstStyle/>
                    <a:p>
                      <a:r>
                        <a:rPr lang="fr-BE" dirty="0"/>
                        <a:t>Brand</a:t>
                      </a:r>
                      <a:endParaRPr lang="en-US" dirty="0"/>
                    </a:p>
                  </a:txBody>
                  <a:tcPr/>
                </a:tc>
                <a:tc>
                  <a:txBody>
                    <a:bodyPr/>
                    <a:lstStyle/>
                    <a:p>
                      <a:pPr algn="ctr"/>
                      <a:r>
                        <a:rPr lang="fr-BE" dirty="0"/>
                        <a:t>Model</a:t>
                      </a:r>
                      <a:endParaRPr lang="en-US" dirty="0"/>
                    </a:p>
                  </a:txBody>
                  <a:tcPr/>
                </a:tc>
                <a:tc>
                  <a:txBody>
                    <a:bodyPr/>
                    <a:lstStyle/>
                    <a:p>
                      <a:pPr algn="ctr"/>
                      <a:r>
                        <a:rPr lang="fr-BE" dirty="0"/>
                        <a:t>Engine</a:t>
                      </a:r>
                      <a:endParaRPr lang="en-US" dirty="0"/>
                    </a:p>
                  </a:txBody>
                  <a:tcPr/>
                </a:tc>
                <a:tc>
                  <a:txBody>
                    <a:bodyPr/>
                    <a:lstStyle/>
                    <a:p>
                      <a:pPr algn="ctr"/>
                      <a:r>
                        <a:rPr lang="fr-BE" dirty="0"/>
                        <a:t>Battery </a:t>
                      </a:r>
                      <a:r>
                        <a:rPr lang="fr-BE" dirty="0" err="1"/>
                        <a:t>capacity</a:t>
                      </a:r>
                      <a:r>
                        <a:rPr lang="fr-BE" dirty="0"/>
                        <a:t> (kWh)</a:t>
                      </a:r>
                      <a:endParaRPr lang="en-US" dirty="0"/>
                    </a:p>
                  </a:txBody>
                  <a:tcPr/>
                </a:tc>
                <a:tc>
                  <a:txBody>
                    <a:bodyPr/>
                    <a:lstStyle/>
                    <a:p>
                      <a:pPr algn="ctr"/>
                      <a:r>
                        <a:rPr lang="fr-BE" dirty="0" err="1"/>
                        <a:t>Tax</a:t>
                      </a:r>
                      <a:r>
                        <a:rPr lang="fr-BE" dirty="0"/>
                        <a:t> value incl. VAT</a:t>
                      </a:r>
                      <a:endParaRPr lang="en-US" dirty="0"/>
                    </a:p>
                  </a:txBody>
                  <a:tcPr/>
                </a:tc>
                <a:extLst>
                  <a:ext uri="{0D108BD9-81ED-4DB2-BD59-A6C34878D82A}">
                    <a16:rowId xmlns:a16="http://schemas.microsoft.com/office/drawing/2014/main" val="3163828975"/>
                  </a:ext>
                </a:extLst>
              </a:tr>
              <a:tr h="287430">
                <a:tc rowSpan="2">
                  <a:txBody>
                    <a:bodyPr/>
                    <a:lstStyle/>
                    <a:p>
                      <a:pPr algn="ctr"/>
                      <a:r>
                        <a:rPr lang="fr-BE" sz="1600" dirty="0">
                          <a:solidFill>
                            <a:schemeClr val="bg1"/>
                          </a:solidFill>
                          <a:latin typeface="+mj-lt"/>
                        </a:rPr>
                        <a:t>Peugeot</a:t>
                      </a:r>
                      <a:endParaRPr lang="en-US" sz="1600" dirty="0">
                        <a:solidFill>
                          <a:schemeClr val="bg1"/>
                        </a:solidFill>
                        <a:latin typeface="+mj-lt"/>
                      </a:endParaRPr>
                    </a:p>
                  </a:txBody>
                  <a:tcPr anchor="ctr">
                    <a:solidFill>
                      <a:srgbClr val="243782"/>
                    </a:solidFill>
                  </a:tcPr>
                </a:tc>
                <a:tc>
                  <a:txBody>
                    <a:bodyPr/>
                    <a:lstStyle/>
                    <a:p>
                      <a:pPr algn="ctr"/>
                      <a:r>
                        <a:rPr lang="fr-BE" sz="1200"/>
                        <a:t>E-208</a:t>
                      </a:r>
                      <a:endParaRPr lang="en-US" sz="1200"/>
                    </a:p>
                  </a:txBody>
                  <a:tcPr/>
                </a:tc>
                <a:tc>
                  <a:txBody>
                    <a:bodyPr/>
                    <a:lstStyle/>
                    <a:p>
                      <a:pPr algn="ctr"/>
                      <a:r>
                        <a:rPr lang="fr-BE" sz="1200"/>
                        <a:t>BEV</a:t>
                      </a:r>
                      <a:endParaRPr lang="en-US" sz="1200"/>
                    </a:p>
                  </a:txBody>
                  <a:tcPr/>
                </a:tc>
                <a:tc>
                  <a:txBody>
                    <a:bodyPr/>
                    <a:lstStyle/>
                    <a:p>
                      <a:pPr algn="ctr"/>
                      <a:r>
                        <a:rPr lang="fr-BE" sz="1200"/>
                        <a:t>50</a:t>
                      </a:r>
                      <a:endParaRPr lang="en-US" sz="1200"/>
                    </a:p>
                  </a:txBody>
                  <a:tcPr/>
                </a:tc>
                <a:tc>
                  <a:txBody>
                    <a:bodyPr/>
                    <a:lstStyle/>
                    <a:p>
                      <a:pPr algn="ctr"/>
                      <a:r>
                        <a:rPr lang="fr-BE" sz="1200" dirty="0"/>
                        <a:t>12 000 €</a:t>
                      </a:r>
                      <a:endParaRPr lang="en-US" sz="1200" dirty="0"/>
                    </a:p>
                  </a:txBody>
                  <a:tcPr/>
                </a:tc>
                <a:extLst>
                  <a:ext uri="{0D108BD9-81ED-4DB2-BD59-A6C34878D82A}">
                    <a16:rowId xmlns:a16="http://schemas.microsoft.com/office/drawing/2014/main" val="2205682925"/>
                  </a:ext>
                </a:extLst>
              </a:tr>
              <a:tr h="287430">
                <a:tc vMerge="1">
                  <a:txBody>
                    <a:bodyPr/>
                    <a:lstStyle/>
                    <a:p>
                      <a:endParaRPr lang="en-US" sz="1200"/>
                    </a:p>
                  </a:txBody>
                  <a:tcPr/>
                </a:tc>
                <a:tc>
                  <a:txBody>
                    <a:bodyPr/>
                    <a:lstStyle/>
                    <a:p>
                      <a:pPr algn="ctr"/>
                      <a:r>
                        <a:rPr lang="fr-BE" sz="1200"/>
                        <a:t>3008</a:t>
                      </a:r>
                      <a:endParaRPr lang="en-US" sz="1200"/>
                    </a:p>
                  </a:txBody>
                  <a:tcPr/>
                </a:tc>
                <a:tc>
                  <a:txBody>
                    <a:bodyPr/>
                    <a:lstStyle/>
                    <a:p>
                      <a:pPr algn="ctr"/>
                      <a:r>
                        <a:rPr lang="fr-BE" sz="1200"/>
                        <a:t>PHEV</a:t>
                      </a:r>
                      <a:endParaRPr lang="en-US" sz="1200"/>
                    </a:p>
                  </a:txBody>
                  <a:tcPr/>
                </a:tc>
                <a:tc>
                  <a:txBody>
                    <a:bodyPr/>
                    <a:lstStyle/>
                    <a:p>
                      <a:pPr algn="ctr"/>
                      <a:r>
                        <a:rPr lang="fr-BE" sz="1200" dirty="0"/>
                        <a:t>13.2</a:t>
                      </a:r>
                      <a:endParaRPr lang="en-US" sz="1200" dirty="0"/>
                    </a:p>
                  </a:txBody>
                  <a:tcPr/>
                </a:tc>
                <a:tc>
                  <a:txBody>
                    <a:bodyPr/>
                    <a:lstStyle/>
                    <a:p>
                      <a:pPr algn="ctr"/>
                      <a:r>
                        <a:rPr lang="fr-BE" sz="1200"/>
                        <a:t>9 250 €</a:t>
                      </a:r>
                      <a:endParaRPr lang="en-US" sz="1200"/>
                    </a:p>
                  </a:txBody>
                  <a:tcPr/>
                </a:tc>
                <a:extLst>
                  <a:ext uri="{0D108BD9-81ED-4DB2-BD59-A6C34878D82A}">
                    <a16:rowId xmlns:a16="http://schemas.microsoft.com/office/drawing/2014/main" val="2497544160"/>
                  </a:ext>
                </a:extLst>
              </a:tr>
              <a:tr h="287430">
                <a:tc rowSpan="2">
                  <a:txBody>
                    <a:bodyPr/>
                    <a:lstStyle/>
                    <a:p>
                      <a:pPr algn="ctr"/>
                      <a:r>
                        <a:rPr lang="fr-BE" sz="1600">
                          <a:solidFill>
                            <a:schemeClr val="bg1"/>
                          </a:solidFill>
                          <a:latin typeface="+mj-lt"/>
                        </a:rPr>
                        <a:t>Citroën</a:t>
                      </a:r>
                      <a:endParaRPr lang="en-US" sz="1600">
                        <a:solidFill>
                          <a:schemeClr val="bg1"/>
                        </a:solidFill>
                        <a:latin typeface="+mj-lt"/>
                      </a:endParaRPr>
                    </a:p>
                  </a:txBody>
                  <a:tcPr anchor="ctr">
                    <a:solidFill>
                      <a:srgbClr val="243782"/>
                    </a:solidFill>
                  </a:tcPr>
                </a:tc>
                <a:tc>
                  <a:txBody>
                    <a:bodyPr/>
                    <a:lstStyle/>
                    <a:p>
                      <a:pPr algn="ctr"/>
                      <a:r>
                        <a:rPr lang="fr-BE" sz="1200" dirty="0"/>
                        <a:t>E-C4</a:t>
                      </a:r>
                      <a:endParaRPr lang="en-US" sz="1200" dirty="0"/>
                    </a:p>
                  </a:txBody>
                  <a:tcPr/>
                </a:tc>
                <a:tc>
                  <a:txBody>
                    <a:bodyPr/>
                    <a:lstStyle/>
                    <a:p>
                      <a:pPr algn="ctr"/>
                      <a:r>
                        <a:rPr lang="fr-BE" sz="1200"/>
                        <a:t>BEV</a:t>
                      </a:r>
                      <a:endParaRPr lang="en-US" sz="1200"/>
                    </a:p>
                  </a:txBody>
                  <a:tcPr/>
                </a:tc>
                <a:tc>
                  <a:txBody>
                    <a:bodyPr/>
                    <a:lstStyle/>
                    <a:p>
                      <a:pPr algn="ctr"/>
                      <a:r>
                        <a:rPr lang="fr-BE" sz="1200" dirty="0"/>
                        <a:t>50</a:t>
                      </a:r>
                      <a:endParaRPr lang="en-US" sz="1200" dirty="0"/>
                    </a:p>
                  </a:txBody>
                  <a:tcPr/>
                </a:tc>
                <a:tc>
                  <a:txBody>
                    <a:bodyPr/>
                    <a:lstStyle/>
                    <a:p>
                      <a:pPr algn="ctr"/>
                      <a:r>
                        <a:rPr lang="fr-BE" sz="1200"/>
                        <a:t>12 000 €</a:t>
                      </a:r>
                      <a:endParaRPr lang="en-US" sz="1200"/>
                    </a:p>
                  </a:txBody>
                  <a:tcPr/>
                </a:tc>
                <a:extLst>
                  <a:ext uri="{0D108BD9-81ED-4DB2-BD59-A6C34878D82A}">
                    <a16:rowId xmlns:a16="http://schemas.microsoft.com/office/drawing/2014/main" val="353342269"/>
                  </a:ext>
                </a:extLst>
              </a:tr>
              <a:tr h="287430">
                <a:tc vMerge="1">
                  <a:txBody>
                    <a:bodyPr/>
                    <a:lstStyle/>
                    <a:p>
                      <a:endParaRPr lang="en-US" sz="1200"/>
                    </a:p>
                  </a:txBody>
                  <a:tcPr/>
                </a:tc>
                <a:tc>
                  <a:txBody>
                    <a:bodyPr/>
                    <a:lstStyle/>
                    <a:p>
                      <a:pPr algn="ctr"/>
                      <a:r>
                        <a:rPr lang="fr-BE" sz="1200"/>
                        <a:t>C5 X</a:t>
                      </a:r>
                      <a:endParaRPr lang="en-US" sz="1200"/>
                    </a:p>
                  </a:txBody>
                  <a:tcPr/>
                </a:tc>
                <a:tc>
                  <a:txBody>
                    <a:bodyPr/>
                    <a:lstStyle/>
                    <a:p>
                      <a:pPr algn="ctr"/>
                      <a:r>
                        <a:rPr lang="fr-BE" sz="1200"/>
                        <a:t>PHEV</a:t>
                      </a:r>
                      <a:endParaRPr lang="en-US" sz="1200"/>
                    </a:p>
                  </a:txBody>
                  <a:tcPr/>
                </a:tc>
                <a:tc>
                  <a:txBody>
                    <a:bodyPr/>
                    <a:lstStyle/>
                    <a:p>
                      <a:pPr algn="ctr"/>
                      <a:r>
                        <a:rPr lang="fr-BE" sz="1200" dirty="0"/>
                        <a:t>12.4</a:t>
                      </a:r>
                      <a:endParaRPr lang="en-US" sz="1200" dirty="0"/>
                    </a:p>
                  </a:txBody>
                  <a:tcPr/>
                </a:tc>
                <a:tc>
                  <a:txBody>
                    <a:bodyPr/>
                    <a:lstStyle/>
                    <a:p>
                      <a:pPr algn="ctr"/>
                      <a:r>
                        <a:rPr lang="fr-BE" sz="1200"/>
                        <a:t>8 700 €</a:t>
                      </a:r>
                      <a:endParaRPr lang="en-US" sz="1200"/>
                    </a:p>
                  </a:txBody>
                  <a:tcPr/>
                </a:tc>
                <a:extLst>
                  <a:ext uri="{0D108BD9-81ED-4DB2-BD59-A6C34878D82A}">
                    <a16:rowId xmlns:a16="http://schemas.microsoft.com/office/drawing/2014/main" val="2244644777"/>
                  </a:ext>
                </a:extLst>
              </a:tr>
              <a:tr h="287430">
                <a:tc rowSpan="2">
                  <a:txBody>
                    <a:bodyPr/>
                    <a:lstStyle/>
                    <a:p>
                      <a:pPr algn="ctr"/>
                      <a:r>
                        <a:rPr lang="fr-BE" sz="1600">
                          <a:solidFill>
                            <a:schemeClr val="bg1"/>
                          </a:solidFill>
                          <a:latin typeface="+mj-lt"/>
                        </a:rPr>
                        <a:t>DS</a:t>
                      </a:r>
                      <a:endParaRPr lang="en-US" sz="1600">
                        <a:solidFill>
                          <a:schemeClr val="bg1"/>
                        </a:solidFill>
                        <a:latin typeface="+mj-lt"/>
                      </a:endParaRPr>
                    </a:p>
                  </a:txBody>
                  <a:tcPr anchor="ctr">
                    <a:solidFill>
                      <a:srgbClr val="243782"/>
                    </a:solidFill>
                  </a:tcPr>
                </a:tc>
                <a:tc>
                  <a:txBody>
                    <a:bodyPr/>
                    <a:lstStyle/>
                    <a:p>
                      <a:pPr algn="ctr"/>
                      <a:r>
                        <a:rPr lang="fr-BE" sz="1200"/>
                        <a:t>DS3 </a:t>
                      </a:r>
                      <a:r>
                        <a:rPr lang="fr-BE" sz="1200" err="1"/>
                        <a:t>Crossback</a:t>
                      </a:r>
                      <a:r>
                        <a:rPr lang="fr-BE" sz="1200"/>
                        <a:t> E </a:t>
                      </a:r>
                      <a:r>
                        <a:rPr lang="fr-BE" sz="1200" err="1"/>
                        <a:t>Tense</a:t>
                      </a:r>
                      <a:endParaRPr lang="en-US" sz="1200"/>
                    </a:p>
                  </a:txBody>
                  <a:tcPr/>
                </a:tc>
                <a:tc>
                  <a:txBody>
                    <a:bodyPr/>
                    <a:lstStyle/>
                    <a:p>
                      <a:pPr algn="ctr"/>
                      <a:r>
                        <a:rPr lang="fr-BE" sz="1200"/>
                        <a:t>BEV</a:t>
                      </a:r>
                      <a:endParaRPr lang="en-US" sz="1200"/>
                    </a:p>
                  </a:txBody>
                  <a:tcPr/>
                </a:tc>
                <a:tc>
                  <a:txBody>
                    <a:bodyPr/>
                    <a:lstStyle/>
                    <a:p>
                      <a:pPr algn="ctr"/>
                      <a:r>
                        <a:rPr lang="fr-BE" sz="1200" dirty="0"/>
                        <a:t>50</a:t>
                      </a:r>
                      <a:endParaRPr lang="en-US" sz="1200" dirty="0"/>
                    </a:p>
                  </a:txBody>
                  <a:tcPr/>
                </a:tc>
                <a:tc>
                  <a:txBody>
                    <a:bodyPr/>
                    <a:lstStyle/>
                    <a:p>
                      <a:pPr algn="ctr"/>
                      <a:r>
                        <a:rPr lang="fr-BE" sz="1200"/>
                        <a:t>17 000 €</a:t>
                      </a:r>
                      <a:endParaRPr lang="en-US" sz="1200"/>
                    </a:p>
                  </a:txBody>
                  <a:tcPr/>
                </a:tc>
                <a:extLst>
                  <a:ext uri="{0D108BD9-81ED-4DB2-BD59-A6C34878D82A}">
                    <a16:rowId xmlns:a16="http://schemas.microsoft.com/office/drawing/2014/main" val="319871678"/>
                  </a:ext>
                </a:extLst>
              </a:tr>
              <a:tr h="287430">
                <a:tc vMerge="1">
                  <a:txBody>
                    <a:bodyPr/>
                    <a:lstStyle/>
                    <a:p>
                      <a:endParaRPr lang="en-US" sz="1200"/>
                    </a:p>
                  </a:txBody>
                  <a:tcPr/>
                </a:tc>
                <a:tc>
                  <a:txBody>
                    <a:bodyPr/>
                    <a:lstStyle/>
                    <a:p>
                      <a:pPr algn="ctr"/>
                      <a:r>
                        <a:rPr lang="fr-BE" sz="1200"/>
                        <a:t>DS9 E </a:t>
                      </a:r>
                      <a:r>
                        <a:rPr lang="fr-BE" sz="1200" err="1"/>
                        <a:t>Tense</a:t>
                      </a:r>
                      <a:r>
                        <a:rPr lang="fr-BE" sz="1200"/>
                        <a:t> 250</a:t>
                      </a:r>
                      <a:endParaRPr lang="en-US" sz="1200"/>
                    </a:p>
                  </a:txBody>
                  <a:tcPr/>
                </a:tc>
                <a:tc>
                  <a:txBody>
                    <a:bodyPr/>
                    <a:lstStyle/>
                    <a:p>
                      <a:pPr algn="ctr"/>
                      <a:r>
                        <a:rPr lang="fr-BE" sz="1200"/>
                        <a:t>PHEV</a:t>
                      </a:r>
                      <a:endParaRPr lang="en-US" sz="1200"/>
                    </a:p>
                  </a:txBody>
                  <a:tcPr/>
                </a:tc>
                <a:tc>
                  <a:txBody>
                    <a:bodyPr/>
                    <a:lstStyle/>
                    <a:p>
                      <a:pPr algn="ctr"/>
                      <a:r>
                        <a:rPr lang="fr-BE" sz="1200" dirty="0"/>
                        <a:t>15.6</a:t>
                      </a:r>
                      <a:endParaRPr lang="en-US" sz="1200" dirty="0"/>
                    </a:p>
                  </a:txBody>
                  <a:tcPr/>
                </a:tc>
                <a:tc>
                  <a:txBody>
                    <a:bodyPr/>
                    <a:lstStyle/>
                    <a:p>
                      <a:pPr algn="ctr"/>
                      <a:r>
                        <a:rPr lang="fr-BE" sz="1200"/>
                        <a:t>10 950 €</a:t>
                      </a:r>
                      <a:endParaRPr lang="en-US" sz="1200"/>
                    </a:p>
                  </a:txBody>
                  <a:tcPr/>
                </a:tc>
                <a:extLst>
                  <a:ext uri="{0D108BD9-81ED-4DB2-BD59-A6C34878D82A}">
                    <a16:rowId xmlns:a16="http://schemas.microsoft.com/office/drawing/2014/main" val="3925893641"/>
                  </a:ext>
                </a:extLst>
              </a:tr>
              <a:tr h="287430">
                <a:tc rowSpan="2">
                  <a:txBody>
                    <a:bodyPr/>
                    <a:lstStyle/>
                    <a:p>
                      <a:pPr algn="ctr"/>
                      <a:r>
                        <a:rPr lang="fr-BE" sz="1600">
                          <a:solidFill>
                            <a:schemeClr val="bg1"/>
                          </a:solidFill>
                          <a:latin typeface="+mj-lt"/>
                        </a:rPr>
                        <a:t>Opel</a:t>
                      </a:r>
                      <a:endParaRPr lang="en-US" sz="1600">
                        <a:solidFill>
                          <a:schemeClr val="bg1"/>
                        </a:solidFill>
                        <a:latin typeface="+mj-lt"/>
                      </a:endParaRPr>
                    </a:p>
                  </a:txBody>
                  <a:tcPr anchor="ctr">
                    <a:solidFill>
                      <a:srgbClr val="243782"/>
                    </a:solidFill>
                  </a:tcPr>
                </a:tc>
                <a:tc>
                  <a:txBody>
                    <a:bodyPr/>
                    <a:lstStyle/>
                    <a:p>
                      <a:pPr algn="ctr"/>
                      <a:r>
                        <a:rPr lang="fr-BE" sz="1200"/>
                        <a:t>E Mokka</a:t>
                      </a:r>
                      <a:endParaRPr lang="en-US" sz="1200"/>
                    </a:p>
                  </a:txBody>
                  <a:tcPr/>
                </a:tc>
                <a:tc>
                  <a:txBody>
                    <a:bodyPr/>
                    <a:lstStyle/>
                    <a:p>
                      <a:pPr algn="ctr"/>
                      <a:r>
                        <a:rPr lang="fr-BE" sz="1200"/>
                        <a:t>BEV</a:t>
                      </a:r>
                      <a:endParaRPr lang="en-US" sz="1200"/>
                    </a:p>
                  </a:txBody>
                  <a:tcPr/>
                </a:tc>
                <a:tc>
                  <a:txBody>
                    <a:bodyPr/>
                    <a:lstStyle/>
                    <a:p>
                      <a:pPr algn="ctr"/>
                      <a:r>
                        <a:rPr lang="fr-BE" sz="1200" dirty="0"/>
                        <a:t>50</a:t>
                      </a:r>
                      <a:endParaRPr lang="en-US" sz="1200" dirty="0"/>
                    </a:p>
                  </a:txBody>
                  <a:tcPr/>
                </a:tc>
                <a:tc>
                  <a:txBody>
                    <a:bodyPr/>
                    <a:lstStyle/>
                    <a:p>
                      <a:pPr algn="ctr"/>
                      <a:r>
                        <a:rPr lang="fr-BE" sz="1200"/>
                        <a:t>12 000 €</a:t>
                      </a:r>
                      <a:endParaRPr lang="en-US" sz="1200"/>
                    </a:p>
                  </a:txBody>
                  <a:tcPr/>
                </a:tc>
                <a:extLst>
                  <a:ext uri="{0D108BD9-81ED-4DB2-BD59-A6C34878D82A}">
                    <a16:rowId xmlns:a16="http://schemas.microsoft.com/office/drawing/2014/main" val="2645984546"/>
                  </a:ext>
                </a:extLst>
              </a:tr>
              <a:tr h="287430">
                <a:tc vMerge="1">
                  <a:txBody>
                    <a:bodyPr/>
                    <a:lstStyle/>
                    <a:p>
                      <a:endParaRPr lang="en-US" sz="1200"/>
                    </a:p>
                  </a:txBody>
                  <a:tcPr/>
                </a:tc>
                <a:tc>
                  <a:txBody>
                    <a:bodyPr/>
                    <a:lstStyle/>
                    <a:p>
                      <a:pPr algn="ctr"/>
                      <a:r>
                        <a:rPr lang="fr-BE" sz="1200"/>
                        <a:t>Astra</a:t>
                      </a:r>
                      <a:endParaRPr lang="en-US" sz="1200"/>
                    </a:p>
                  </a:txBody>
                  <a:tcPr/>
                </a:tc>
                <a:tc>
                  <a:txBody>
                    <a:bodyPr/>
                    <a:lstStyle/>
                    <a:p>
                      <a:pPr algn="ctr"/>
                      <a:r>
                        <a:rPr lang="fr-BE" sz="1200"/>
                        <a:t>PHEV</a:t>
                      </a:r>
                      <a:endParaRPr lang="en-US" sz="1200"/>
                    </a:p>
                  </a:txBody>
                  <a:tcPr/>
                </a:tc>
                <a:tc>
                  <a:txBody>
                    <a:bodyPr/>
                    <a:lstStyle/>
                    <a:p>
                      <a:pPr algn="ctr"/>
                      <a:r>
                        <a:rPr lang="fr-BE" sz="1200" dirty="0"/>
                        <a:t>12.4</a:t>
                      </a:r>
                      <a:endParaRPr lang="en-US" sz="1200" dirty="0"/>
                    </a:p>
                  </a:txBody>
                  <a:tcPr/>
                </a:tc>
                <a:tc>
                  <a:txBody>
                    <a:bodyPr/>
                    <a:lstStyle/>
                    <a:p>
                      <a:pPr algn="ctr"/>
                      <a:r>
                        <a:rPr lang="fr-BE" sz="1200"/>
                        <a:t>8 700 €</a:t>
                      </a:r>
                      <a:endParaRPr lang="en-US" sz="1200"/>
                    </a:p>
                  </a:txBody>
                  <a:tcPr/>
                </a:tc>
                <a:extLst>
                  <a:ext uri="{0D108BD9-81ED-4DB2-BD59-A6C34878D82A}">
                    <a16:rowId xmlns:a16="http://schemas.microsoft.com/office/drawing/2014/main" val="3591461239"/>
                  </a:ext>
                </a:extLst>
              </a:tr>
              <a:tr h="287430">
                <a:tc>
                  <a:txBody>
                    <a:bodyPr/>
                    <a:lstStyle/>
                    <a:p>
                      <a:pPr algn="ctr"/>
                      <a:r>
                        <a:rPr lang="fr-BE" sz="1600">
                          <a:solidFill>
                            <a:schemeClr val="bg1"/>
                          </a:solidFill>
                          <a:latin typeface="+mj-lt"/>
                        </a:rPr>
                        <a:t>Fiat</a:t>
                      </a:r>
                      <a:endParaRPr lang="en-US" sz="1600">
                        <a:solidFill>
                          <a:schemeClr val="bg1"/>
                        </a:solidFill>
                        <a:latin typeface="+mj-lt"/>
                      </a:endParaRPr>
                    </a:p>
                  </a:txBody>
                  <a:tcPr>
                    <a:solidFill>
                      <a:srgbClr val="243782"/>
                    </a:solidFill>
                  </a:tcPr>
                </a:tc>
                <a:tc>
                  <a:txBody>
                    <a:bodyPr/>
                    <a:lstStyle/>
                    <a:p>
                      <a:pPr algn="ctr"/>
                      <a:r>
                        <a:rPr lang="fr-BE" sz="1200"/>
                        <a:t>500e </a:t>
                      </a:r>
                      <a:endParaRPr lang="en-US" sz="1200"/>
                    </a:p>
                  </a:txBody>
                  <a:tcPr/>
                </a:tc>
                <a:tc>
                  <a:txBody>
                    <a:bodyPr/>
                    <a:lstStyle/>
                    <a:p>
                      <a:pPr algn="ctr"/>
                      <a:r>
                        <a:rPr lang="fr-BE" sz="1200"/>
                        <a:t>BEV</a:t>
                      </a:r>
                      <a:endParaRPr lang="en-US" sz="1200"/>
                    </a:p>
                  </a:txBody>
                  <a:tcPr/>
                </a:tc>
                <a:tc>
                  <a:txBody>
                    <a:bodyPr/>
                    <a:lstStyle/>
                    <a:p>
                      <a:pPr algn="ctr"/>
                      <a:r>
                        <a:rPr lang="fr-BE" sz="1200" dirty="0"/>
                        <a:t>42</a:t>
                      </a:r>
                      <a:endParaRPr lang="en-US" sz="1200" dirty="0"/>
                    </a:p>
                  </a:txBody>
                  <a:tcPr/>
                </a:tc>
                <a:tc>
                  <a:txBody>
                    <a:bodyPr/>
                    <a:lstStyle/>
                    <a:p>
                      <a:pPr algn="ctr"/>
                      <a:r>
                        <a:rPr lang="fr-BE" sz="1200"/>
                        <a:t>10 100 €</a:t>
                      </a:r>
                      <a:endParaRPr lang="en-US" sz="1200"/>
                    </a:p>
                  </a:txBody>
                  <a:tcPr/>
                </a:tc>
                <a:extLst>
                  <a:ext uri="{0D108BD9-81ED-4DB2-BD59-A6C34878D82A}">
                    <a16:rowId xmlns:a16="http://schemas.microsoft.com/office/drawing/2014/main" val="1728147256"/>
                  </a:ext>
                </a:extLst>
              </a:tr>
              <a:tr h="287430">
                <a:tc rowSpan="2">
                  <a:txBody>
                    <a:bodyPr/>
                    <a:lstStyle/>
                    <a:p>
                      <a:pPr algn="ctr"/>
                      <a:r>
                        <a:rPr lang="fr-BE" sz="1600">
                          <a:solidFill>
                            <a:schemeClr val="bg1"/>
                          </a:solidFill>
                          <a:latin typeface="+mj-lt"/>
                        </a:rPr>
                        <a:t>Jeep</a:t>
                      </a:r>
                      <a:endParaRPr lang="en-US" sz="1600">
                        <a:solidFill>
                          <a:schemeClr val="bg1"/>
                        </a:solidFill>
                        <a:latin typeface="+mj-lt"/>
                      </a:endParaRPr>
                    </a:p>
                  </a:txBody>
                  <a:tcPr anchor="ctr">
                    <a:solidFill>
                      <a:srgbClr val="243782"/>
                    </a:solidFill>
                  </a:tcPr>
                </a:tc>
                <a:tc>
                  <a:txBody>
                    <a:bodyPr/>
                    <a:lstStyle/>
                    <a:p>
                      <a:pPr algn="ctr"/>
                      <a:r>
                        <a:rPr lang="fr-BE" sz="1200"/>
                        <a:t>Compass</a:t>
                      </a:r>
                      <a:endParaRPr lang="en-US" sz="1200"/>
                    </a:p>
                  </a:txBody>
                  <a:tcPr/>
                </a:tc>
                <a:tc>
                  <a:txBody>
                    <a:bodyPr/>
                    <a:lstStyle/>
                    <a:p>
                      <a:pPr algn="ctr"/>
                      <a:r>
                        <a:rPr lang="fr-BE" sz="1200"/>
                        <a:t>PHEV</a:t>
                      </a:r>
                      <a:endParaRPr lang="en-US" sz="1200"/>
                    </a:p>
                  </a:txBody>
                  <a:tcPr/>
                </a:tc>
                <a:tc>
                  <a:txBody>
                    <a:bodyPr/>
                    <a:lstStyle/>
                    <a:p>
                      <a:pPr algn="ctr"/>
                      <a:r>
                        <a:rPr lang="fr-BE" sz="1200" dirty="0"/>
                        <a:t>11.4</a:t>
                      </a:r>
                      <a:endParaRPr lang="en-US" sz="1200" dirty="0"/>
                    </a:p>
                  </a:txBody>
                  <a:tcPr/>
                </a:tc>
                <a:tc>
                  <a:txBody>
                    <a:bodyPr/>
                    <a:lstStyle/>
                    <a:p>
                      <a:pPr algn="ctr"/>
                      <a:r>
                        <a:rPr lang="fr-BE" sz="1200"/>
                        <a:t>8 000 €</a:t>
                      </a:r>
                      <a:endParaRPr lang="en-US" sz="1200"/>
                    </a:p>
                  </a:txBody>
                  <a:tcPr/>
                </a:tc>
                <a:extLst>
                  <a:ext uri="{0D108BD9-81ED-4DB2-BD59-A6C34878D82A}">
                    <a16:rowId xmlns:a16="http://schemas.microsoft.com/office/drawing/2014/main" val="2466761751"/>
                  </a:ext>
                </a:extLst>
              </a:tr>
              <a:tr h="287430">
                <a:tc vMerge="1">
                  <a:txBody>
                    <a:bodyPr/>
                    <a:lstStyle/>
                    <a:p>
                      <a:endParaRPr lang="en-US" sz="1200"/>
                    </a:p>
                  </a:txBody>
                  <a:tcPr/>
                </a:tc>
                <a:tc>
                  <a:txBody>
                    <a:bodyPr/>
                    <a:lstStyle/>
                    <a:p>
                      <a:pPr algn="ctr"/>
                      <a:r>
                        <a:rPr lang="fr-BE" sz="1200"/>
                        <a:t>Grand Cherokee</a:t>
                      </a:r>
                      <a:endParaRPr lang="en-US" sz="1200"/>
                    </a:p>
                  </a:txBody>
                  <a:tcPr/>
                </a:tc>
                <a:tc>
                  <a:txBody>
                    <a:bodyPr/>
                    <a:lstStyle/>
                    <a:p>
                      <a:pPr algn="ctr"/>
                      <a:r>
                        <a:rPr lang="fr-BE" sz="1200"/>
                        <a:t>PHEV</a:t>
                      </a:r>
                      <a:endParaRPr lang="en-US" sz="1200"/>
                    </a:p>
                  </a:txBody>
                  <a:tcPr/>
                </a:tc>
                <a:tc>
                  <a:txBody>
                    <a:bodyPr/>
                    <a:lstStyle/>
                    <a:p>
                      <a:pPr algn="ctr"/>
                      <a:r>
                        <a:rPr lang="fr-BE" sz="1200" dirty="0"/>
                        <a:t>17.3</a:t>
                      </a:r>
                      <a:endParaRPr lang="en-US" sz="1200" dirty="0"/>
                    </a:p>
                  </a:txBody>
                  <a:tcPr/>
                </a:tc>
                <a:tc>
                  <a:txBody>
                    <a:bodyPr/>
                    <a:lstStyle/>
                    <a:p>
                      <a:pPr algn="ctr"/>
                      <a:r>
                        <a:rPr lang="fr-BE" sz="1200" dirty="0"/>
                        <a:t>12 150 €</a:t>
                      </a:r>
                      <a:endParaRPr lang="en-US" sz="1200" dirty="0"/>
                    </a:p>
                  </a:txBody>
                  <a:tcPr/>
                </a:tc>
                <a:extLst>
                  <a:ext uri="{0D108BD9-81ED-4DB2-BD59-A6C34878D82A}">
                    <a16:rowId xmlns:a16="http://schemas.microsoft.com/office/drawing/2014/main" val="3429901313"/>
                  </a:ext>
                </a:extLst>
              </a:tr>
            </a:tbl>
          </a:graphicData>
        </a:graphic>
      </p:graphicFrame>
      <p:sp>
        <p:nvSpPr>
          <p:cNvPr id="9" name="Titre 2">
            <a:extLst>
              <a:ext uri="{FF2B5EF4-FFF2-40B4-BE49-F238E27FC236}">
                <a16:creationId xmlns:a16="http://schemas.microsoft.com/office/drawing/2014/main" id="{7CC17990-EDAC-9191-C89A-D55610B092C3}"/>
              </a:ext>
            </a:extLst>
          </p:cNvPr>
          <p:cNvSpPr>
            <a:spLocks noGrp="1"/>
          </p:cNvSpPr>
          <p:nvPr>
            <p:ph type="title"/>
          </p:nvPr>
        </p:nvSpPr>
        <p:spPr>
          <a:xfrm>
            <a:off x="546100" y="827722"/>
            <a:ext cx="10800000" cy="335964"/>
          </a:xfrm>
        </p:spPr>
        <p:txBody>
          <a:bodyPr/>
          <a:lstStyle/>
          <a:p>
            <a:r>
              <a:rPr lang="fr-BE" altLang="fr-FR" dirty="0" err="1"/>
              <a:t>Tax</a:t>
            </a:r>
            <a:r>
              <a:rPr lang="fr-BE" altLang="fr-FR" dirty="0"/>
              <a:t> </a:t>
            </a:r>
            <a:r>
              <a:rPr lang="fr-BE" altLang="fr-FR" dirty="0" err="1"/>
              <a:t>reinstatement</a:t>
            </a:r>
            <a:r>
              <a:rPr lang="fr-BE" altLang="fr-FR" dirty="0"/>
              <a:t> – non-</a:t>
            </a:r>
            <a:r>
              <a:rPr lang="fr-BE" altLang="fr-FR" dirty="0" err="1"/>
              <a:t>deductible</a:t>
            </a:r>
            <a:r>
              <a:rPr lang="fr-BE" altLang="fr-FR" dirty="0"/>
              <a:t> </a:t>
            </a:r>
            <a:r>
              <a:rPr lang="fr-BE" altLang="fr-FR" dirty="0" err="1"/>
              <a:t>depreciation</a:t>
            </a:r>
            <a:endParaRPr lang="fr-BE" dirty="0"/>
          </a:p>
        </p:txBody>
      </p:sp>
    </p:spTree>
    <p:extLst>
      <p:ext uri="{BB962C8B-B14F-4D97-AF65-F5344CB8AC3E}">
        <p14:creationId xmlns:p14="http://schemas.microsoft.com/office/powerpoint/2010/main" val="798948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 3 E-TENSE | Leasing opérationnel | Free2move Lease">
            <a:extLst>
              <a:ext uri="{FF2B5EF4-FFF2-40B4-BE49-F238E27FC236}">
                <a16:creationId xmlns:a16="http://schemas.microsoft.com/office/drawing/2014/main" id="{152BDA66-F61C-CEC5-BE8C-844C67707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225" y="1328150"/>
            <a:ext cx="2541057" cy="143139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CB85BCA0-DC7D-47BE-B70C-2CCCEA6B4DB2}"/>
              </a:ext>
            </a:extLst>
          </p:cNvPr>
          <p:cNvSpPr>
            <a:spLocks noGrp="1"/>
          </p:cNvSpPr>
          <p:nvPr>
            <p:ph type="body" idx="1"/>
          </p:nvPr>
        </p:nvSpPr>
        <p:spPr/>
        <p:txBody>
          <a:bodyPr/>
          <a:lstStyle/>
          <a:p>
            <a:r>
              <a:rPr lang="fr-BE" dirty="0"/>
              <a:t>Focus on taxes</a:t>
            </a:r>
          </a:p>
        </p:txBody>
      </p:sp>
      <p:sp>
        <p:nvSpPr>
          <p:cNvPr id="2" name="Title 1">
            <a:extLst>
              <a:ext uri="{FF2B5EF4-FFF2-40B4-BE49-F238E27FC236}">
                <a16:creationId xmlns:a16="http://schemas.microsoft.com/office/drawing/2014/main" id="{057C86F2-AD8A-4257-808E-BDE5F740053F}"/>
              </a:ext>
            </a:extLst>
          </p:cNvPr>
          <p:cNvSpPr>
            <a:spLocks noGrp="1"/>
          </p:cNvSpPr>
          <p:nvPr>
            <p:ph type="title"/>
          </p:nvPr>
        </p:nvSpPr>
        <p:spPr/>
        <p:txBody>
          <a:bodyPr/>
          <a:lstStyle/>
          <a:p>
            <a:r>
              <a:rPr lang="fr-BE" dirty="0" err="1"/>
              <a:t>Tax</a:t>
            </a:r>
            <a:r>
              <a:rPr lang="fr-BE" dirty="0"/>
              <a:t> </a:t>
            </a:r>
            <a:r>
              <a:rPr lang="fr-BE" dirty="0" err="1"/>
              <a:t>reinstatement</a:t>
            </a:r>
            <a:r>
              <a:rPr lang="fr-BE" dirty="0"/>
              <a:t> - </a:t>
            </a:r>
            <a:r>
              <a:rPr lang="fr-BE" dirty="0" err="1"/>
              <a:t>Practical</a:t>
            </a:r>
            <a:r>
              <a:rPr lang="fr-BE" dirty="0"/>
              <a:t> </a:t>
            </a:r>
            <a:r>
              <a:rPr lang="fr-BE" dirty="0" err="1"/>
              <a:t>exercise</a:t>
            </a:r>
            <a:endParaRPr lang="en-US" dirty="0"/>
          </a:p>
        </p:txBody>
      </p:sp>
      <p:sp>
        <p:nvSpPr>
          <p:cNvPr id="4" name="Rectangle 3">
            <a:extLst>
              <a:ext uri="{FF2B5EF4-FFF2-40B4-BE49-F238E27FC236}">
                <a16:creationId xmlns:a16="http://schemas.microsoft.com/office/drawing/2014/main" id="{8990F34E-1ACC-4BDA-9B53-29DBF022BE39}"/>
              </a:ext>
            </a:extLst>
          </p:cNvPr>
          <p:cNvSpPr/>
          <p:nvPr/>
        </p:nvSpPr>
        <p:spPr>
          <a:xfrm>
            <a:off x="195103" y="2996952"/>
            <a:ext cx="1008112" cy="678552"/>
          </a:xfrm>
          <a:prstGeom prst="rect">
            <a:avLst/>
          </a:prstGeom>
          <a:solidFill>
            <a:srgbClr val="E8541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4000"/>
              <a:t>?</a:t>
            </a:r>
            <a:endParaRPr lang="fr-BE"/>
          </a:p>
        </p:txBody>
      </p:sp>
      <p:sp>
        <p:nvSpPr>
          <p:cNvPr id="5" name="Rectangle 4">
            <a:extLst>
              <a:ext uri="{FF2B5EF4-FFF2-40B4-BE49-F238E27FC236}">
                <a16:creationId xmlns:a16="http://schemas.microsoft.com/office/drawing/2014/main" id="{5E445CD0-793C-4328-9EBE-7758759CD31D}"/>
              </a:ext>
            </a:extLst>
          </p:cNvPr>
          <p:cNvSpPr/>
          <p:nvPr/>
        </p:nvSpPr>
        <p:spPr>
          <a:xfrm>
            <a:off x="1355464" y="2996952"/>
            <a:ext cx="10357319" cy="678552"/>
          </a:xfrm>
          <a:prstGeom prst="rect">
            <a:avLst/>
          </a:prstGeom>
          <a:solidFill>
            <a:srgbClr val="E8541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What is the annual tax reinstatement?</a:t>
            </a:r>
            <a:endParaRPr lang="fr-BE" sz="900" dirty="0"/>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2248E8BD-6AEB-4C77-9AED-6AD975027648}"/>
                  </a:ext>
                </a:extLst>
              </p:cNvPr>
              <p:cNvSpPr txBox="1"/>
              <p:nvPr/>
            </p:nvSpPr>
            <p:spPr>
              <a:xfrm>
                <a:off x="-17721" y="3897488"/>
                <a:ext cx="4594860" cy="496354"/>
              </a:xfrm>
              <a:prstGeom prst="rect">
                <a:avLst/>
              </a:prstGeom>
              <a:noFill/>
            </p:spPr>
            <p:txBody>
              <a:bodyPr wrap="square">
                <a:spAutoFit/>
              </a:bodyPr>
              <a:lstStyle/>
              <a:p>
                <a:pPr algn="ctr"/>
                <a14:m>
                  <m:oMath xmlns:m="http://schemas.openxmlformats.org/officeDocument/2006/math">
                    <m:f>
                      <m:fPr>
                        <m:ctrlPr>
                          <a:rPr lang="fr-FR" b="1" i="1" smtClean="0">
                            <a:latin typeface="Cambria Math" panose="02040503050406030204" pitchFamily="18" charset="0"/>
                          </a:rPr>
                        </m:ctrlPr>
                      </m:fPr>
                      <m:num>
                        <m:r>
                          <a:rPr lang="fr-BE" b="1" i="1">
                            <a:latin typeface="Cambria Math" panose="02040503050406030204" pitchFamily="18" charset="0"/>
                          </a:rPr>
                          <m:t>(</m:t>
                        </m:r>
                        <m:r>
                          <a:rPr lang="fr-BE" b="1" i="1">
                            <a:latin typeface="Cambria Math" panose="02040503050406030204" pitchFamily="18" charset="0"/>
                          </a:rPr>
                          <m:t>𝟑𝟑</m:t>
                        </m:r>
                        <m:r>
                          <a:rPr lang="nl-BE" b="1" i="1" smtClean="0">
                            <a:latin typeface="Cambria Math" panose="02040503050406030204" pitchFamily="18" charset="0"/>
                          </a:rPr>
                          <m:t>,</m:t>
                        </m:r>
                        <m:r>
                          <a:rPr lang="fr-BE" b="1" i="1" smtClean="0">
                            <a:latin typeface="Cambria Math" panose="02040503050406030204" pitchFamily="18" charset="0"/>
                          </a:rPr>
                          <m:t>𝟐𝟓</m:t>
                        </m:r>
                        <m:r>
                          <a:rPr lang="fr-BE" b="1" i="1">
                            <a:latin typeface="Cambria Math" panose="02040503050406030204" pitchFamily="18" charset="0"/>
                          </a:rPr>
                          <m:t>𝟎</m:t>
                        </m:r>
                        <m:r>
                          <a:rPr lang="fr-BE" b="1" i="1" smtClean="0">
                            <a:latin typeface="Cambria Math" panose="02040503050406030204" pitchFamily="18" charset="0"/>
                          </a:rPr>
                          <m:t>€ </m:t>
                        </m:r>
                        <m:r>
                          <a:rPr lang="fr-BE" b="1" i="1">
                            <a:latin typeface="Cambria Math" panose="02040503050406030204" pitchFamily="18" charset="0"/>
                          </a:rPr>
                          <m:t>−</m:t>
                        </m:r>
                        <m:r>
                          <a:rPr lang="fr-BE" b="1" i="1">
                            <a:latin typeface="Cambria Math" panose="02040503050406030204" pitchFamily="18" charset="0"/>
                          </a:rPr>
                          <m:t>𝟏𝟖</m:t>
                        </m:r>
                        <m:r>
                          <a:rPr lang="nl-BE" b="1" i="1" smtClean="0">
                            <a:latin typeface="Cambria Math" panose="02040503050406030204" pitchFamily="18" charset="0"/>
                          </a:rPr>
                          <m:t>,</m:t>
                        </m:r>
                        <m:r>
                          <a:rPr lang="fr-BE" b="1" i="1">
                            <a:latin typeface="Cambria Math" panose="02040503050406030204" pitchFamily="18" charset="0"/>
                          </a:rPr>
                          <m:t>𝟑𝟎𝟎</m:t>
                        </m:r>
                        <m:r>
                          <a:rPr lang="fr-BE" b="1" i="1">
                            <a:latin typeface="Cambria Math" panose="02040503050406030204" pitchFamily="18" charset="0"/>
                          </a:rPr>
                          <m:t>€)</m:t>
                        </m:r>
                      </m:num>
                      <m:den>
                        <m:r>
                          <a:rPr lang="fr-BE" b="1" i="1">
                            <a:latin typeface="Cambria Math" panose="02040503050406030204" pitchFamily="18" charset="0"/>
                          </a:rPr>
                          <m:t>𝟒</m:t>
                        </m:r>
                      </m:den>
                    </m:f>
                  </m:oMath>
                </a14:m>
                <a:r>
                  <a:rPr lang="fr-BE" dirty="0"/>
                  <a:t> = 3,738 €</a:t>
                </a:r>
              </a:p>
            </p:txBody>
          </p:sp>
        </mc:Choice>
        <mc:Fallback>
          <p:sp>
            <p:nvSpPr>
              <p:cNvPr id="14" name="TextBox 13">
                <a:extLst>
                  <a:ext uri="{FF2B5EF4-FFF2-40B4-BE49-F238E27FC236}">
                    <a16:creationId xmlns:a16="http://schemas.microsoft.com/office/drawing/2014/main" id="{2248E8BD-6AEB-4C77-9AED-6AD975027648}"/>
                  </a:ext>
                </a:extLst>
              </p:cNvPr>
              <p:cNvSpPr txBox="1">
                <a:spLocks noRot="1" noChangeAspect="1" noMove="1" noResize="1" noEditPoints="1" noAdjustHandles="1" noChangeArrowheads="1" noChangeShapeType="1" noTextEdit="1"/>
              </p:cNvSpPr>
              <p:nvPr/>
            </p:nvSpPr>
            <p:spPr>
              <a:xfrm>
                <a:off x="-17721" y="3897488"/>
                <a:ext cx="4594860" cy="496354"/>
              </a:xfrm>
              <a:prstGeom prst="rect">
                <a:avLst/>
              </a:prstGeom>
              <a:blipFill>
                <a:blip r:embed="rId4"/>
                <a:stretch>
                  <a:fillRect b="-4878"/>
                </a:stretch>
              </a:blipFill>
            </p:spPr>
            <p:txBody>
              <a:bodyPr/>
              <a:lstStyle/>
              <a:p>
                <a:r>
                  <a:rPr lang="fr-FR">
                    <a:noFill/>
                  </a:rPr>
                  <a:t> </a:t>
                </a:r>
              </a:p>
            </p:txBody>
          </p:sp>
        </mc:Fallback>
      </mc:AlternateContent>
      <p:sp>
        <p:nvSpPr>
          <p:cNvPr id="7" name="TextBox 6">
            <a:extLst>
              <a:ext uri="{FF2B5EF4-FFF2-40B4-BE49-F238E27FC236}">
                <a16:creationId xmlns:a16="http://schemas.microsoft.com/office/drawing/2014/main" id="{7FF7BCED-88D8-420D-BD66-6A7BCB7B86DF}"/>
              </a:ext>
            </a:extLst>
          </p:cNvPr>
          <p:cNvSpPr txBox="1"/>
          <p:nvPr/>
        </p:nvSpPr>
        <p:spPr>
          <a:xfrm>
            <a:off x="422214" y="5616151"/>
            <a:ext cx="3714990" cy="523220"/>
          </a:xfrm>
          <a:prstGeom prst="rect">
            <a:avLst/>
          </a:prstGeom>
          <a:noFill/>
        </p:spPr>
        <p:txBody>
          <a:bodyPr wrap="square">
            <a:spAutoFit/>
          </a:bodyPr>
          <a:lstStyle/>
          <a:p>
            <a:pPr algn="ctr"/>
            <a:r>
              <a:rPr lang="fr-BE" sz="1400" dirty="0"/>
              <a:t>3,738 € x 25% = 935 €/ </a:t>
            </a:r>
            <a:r>
              <a:rPr lang="fr-BE" sz="1400" dirty="0" err="1"/>
              <a:t>year</a:t>
            </a:r>
            <a:r>
              <a:rPr lang="fr-BE" sz="1400" dirty="0"/>
              <a:t> (base 2022)</a:t>
            </a:r>
          </a:p>
          <a:p>
            <a:pPr algn="ctr"/>
            <a:r>
              <a:rPr lang="fr-BE" sz="1400" dirty="0"/>
              <a:t>935 / 12 = 78 € / </a:t>
            </a:r>
            <a:r>
              <a:rPr lang="fr-BE" sz="1400" dirty="0" err="1"/>
              <a:t>month</a:t>
            </a:r>
            <a:r>
              <a:rPr lang="fr-BE" sz="1400" dirty="0"/>
              <a:t> </a:t>
            </a:r>
          </a:p>
        </p:txBody>
      </p:sp>
      <p:sp>
        <p:nvSpPr>
          <p:cNvPr id="16" name="Rectangle 15">
            <a:extLst>
              <a:ext uri="{FF2B5EF4-FFF2-40B4-BE49-F238E27FC236}">
                <a16:creationId xmlns:a16="http://schemas.microsoft.com/office/drawing/2014/main" id="{9C045236-B0C3-4FB5-BE19-E46FF88F778E}"/>
              </a:ext>
            </a:extLst>
          </p:cNvPr>
          <p:cNvSpPr/>
          <p:nvPr/>
        </p:nvSpPr>
        <p:spPr>
          <a:xfrm>
            <a:off x="201961" y="4581128"/>
            <a:ext cx="1008112" cy="678552"/>
          </a:xfrm>
          <a:prstGeom prst="rect">
            <a:avLst/>
          </a:prstGeom>
          <a:solidFill>
            <a:srgbClr val="E8541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4000"/>
              <a:t>?</a:t>
            </a:r>
            <a:endParaRPr lang="fr-BE"/>
          </a:p>
        </p:txBody>
      </p:sp>
      <p:sp>
        <p:nvSpPr>
          <p:cNvPr id="18" name="Rectangle 17">
            <a:extLst>
              <a:ext uri="{FF2B5EF4-FFF2-40B4-BE49-F238E27FC236}">
                <a16:creationId xmlns:a16="http://schemas.microsoft.com/office/drawing/2014/main" id="{9621DA54-BDDA-4732-98A4-566F2D693DF3}"/>
              </a:ext>
            </a:extLst>
          </p:cNvPr>
          <p:cNvSpPr/>
          <p:nvPr/>
        </p:nvSpPr>
        <p:spPr>
          <a:xfrm>
            <a:off x="1362322" y="4581128"/>
            <a:ext cx="10357319" cy="678552"/>
          </a:xfrm>
          <a:prstGeom prst="rect">
            <a:avLst/>
          </a:prstGeom>
          <a:solidFill>
            <a:srgbClr val="E8541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What is the monthly tax surcharge?</a:t>
            </a:r>
          </a:p>
        </p:txBody>
      </p:sp>
      <p:sp>
        <p:nvSpPr>
          <p:cNvPr id="11" name="Text Placeholder 10">
            <a:extLst>
              <a:ext uri="{FF2B5EF4-FFF2-40B4-BE49-F238E27FC236}">
                <a16:creationId xmlns:a16="http://schemas.microsoft.com/office/drawing/2014/main" id="{8B6E1DBE-6CB8-4A53-AA1F-DAB0577D3E07}"/>
              </a:ext>
            </a:extLst>
          </p:cNvPr>
          <p:cNvSpPr>
            <a:spLocks noGrp="1"/>
          </p:cNvSpPr>
          <p:nvPr>
            <p:ph type="body" sz="quarter" idx="19"/>
          </p:nvPr>
        </p:nvSpPr>
        <p:spPr/>
        <p:txBody>
          <a:bodyPr/>
          <a:lstStyle/>
          <a:p>
            <a:pPr algn="ctr"/>
            <a:r>
              <a:rPr lang="fr-BE"/>
              <a:t>04</a:t>
            </a:r>
            <a:endParaRPr lang="en-US"/>
          </a:p>
        </p:txBody>
      </p:sp>
      <p:sp>
        <p:nvSpPr>
          <p:cNvPr id="17" name="ZoneTexte 3">
            <a:extLst>
              <a:ext uri="{FF2B5EF4-FFF2-40B4-BE49-F238E27FC236}">
                <a16:creationId xmlns:a16="http://schemas.microsoft.com/office/drawing/2014/main" id="{ED81A844-E241-4831-B840-3C577FFB5118}"/>
              </a:ext>
            </a:extLst>
          </p:cNvPr>
          <p:cNvSpPr txBox="1"/>
          <p:nvPr/>
        </p:nvSpPr>
        <p:spPr>
          <a:xfrm>
            <a:off x="-592875" y="1799064"/>
            <a:ext cx="5745168" cy="1077218"/>
          </a:xfrm>
          <a:prstGeom prst="rect">
            <a:avLst/>
          </a:prstGeom>
          <a:noFill/>
        </p:spPr>
        <p:txBody>
          <a:bodyPr wrap="square" rtlCol="0" anchor="ctr">
            <a:spAutoFit/>
          </a:bodyPr>
          <a:lstStyle/>
          <a:p>
            <a:pPr algn="ctr">
              <a:buClr>
                <a:srgbClr val="B80034"/>
              </a:buClr>
            </a:pPr>
            <a:r>
              <a:rPr lang="en-US" sz="1600" b="1" kern="0" dirty="0">
                <a:latin typeface="+mn-lt"/>
              </a:rPr>
              <a:t>Peugeot 3008 Blue </a:t>
            </a:r>
            <a:r>
              <a:rPr lang="en-US" sz="1600" b="1" kern="0" dirty="0" err="1">
                <a:latin typeface="+mn-lt"/>
              </a:rPr>
              <a:t>Hdi</a:t>
            </a:r>
            <a:r>
              <a:rPr lang="en-US" sz="1600" b="1" kern="0" dirty="0">
                <a:latin typeface="+mn-lt"/>
              </a:rPr>
              <a:t> 130 hp Allure</a:t>
            </a:r>
          </a:p>
          <a:p>
            <a:pPr algn="ctr">
              <a:buClr>
                <a:srgbClr val="B80034"/>
              </a:buClr>
            </a:pPr>
            <a:r>
              <a:rPr lang="fr-BE" sz="1600" b="1" kern="0" dirty="0">
                <a:latin typeface="+mn-lt"/>
                <a:cs typeface="Lato Bold"/>
              </a:rPr>
              <a:t>96 kW  / 7 HP</a:t>
            </a:r>
          </a:p>
          <a:p>
            <a:pPr algn="ctr">
              <a:buClr>
                <a:srgbClr val="B80034"/>
              </a:buClr>
            </a:pPr>
            <a:r>
              <a:rPr lang="fr-BE" sz="1600" b="1" kern="0" dirty="0">
                <a:latin typeface="+mn-lt"/>
                <a:cs typeface="Lato Bold"/>
              </a:rPr>
              <a:t>130 g CO2</a:t>
            </a:r>
          </a:p>
          <a:p>
            <a:pPr algn="ctr">
              <a:buClr>
                <a:srgbClr val="B80034"/>
              </a:buClr>
            </a:pPr>
            <a:r>
              <a:rPr lang="fr-BE" sz="1600" b="1" kern="0" dirty="0">
                <a:latin typeface="+mn-lt"/>
                <a:cs typeface="Lato Bold"/>
              </a:rPr>
              <a:t>Net </a:t>
            </a:r>
            <a:r>
              <a:rPr lang="fr-BE" sz="1600" b="1" kern="0" dirty="0" err="1">
                <a:latin typeface="+mn-lt"/>
                <a:cs typeface="Lato Bold"/>
              </a:rPr>
              <a:t>discounted</a:t>
            </a:r>
            <a:r>
              <a:rPr lang="fr-BE" sz="1600" b="1" kern="0" dirty="0">
                <a:latin typeface="+mn-lt"/>
                <a:cs typeface="Lato Bold"/>
              </a:rPr>
              <a:t> </a:t>
            </a:r>
            <a:r>
              <a:rPr lang="fr-BE" sz="1600" b="1" kern="0" dirty="0" err="1">
                <a:latin typeface="+mn-lt"/>
                <a:cs typeface="Lato Bold"/>
              </a:rPr>
              <a:t>price</a:t>
            </a:r>
            <a:r>
              <a:rPr lang="fr-BE" sz="1600" b="1" kern="0" dirty="0">
                <a:latin typeface="+mn-lt"/>
                <a:cs typeface="Lato Bold"/>
              </a:rPr>
              <a:t> = 33,250 €</a:t>
            </a:r>
          </a:p>
        </p:txBody>
      </p:sp>
      <p:sp>
        <p:nvSpPr>
          <p:cNvPr id="13" name="ZoneTexte 3">
            <a:extLst>
              <a:ext uri="{FF2B5EF4-FFF2-40B4-BE49-F238E27FC236}">
                <a16:creationId xmlns:a16="http://schemas.microsoft.com/office/drawing/2014/main" id="{1DF234B3-D001-D1BE-A530-91F575CF7107}"/>
              </a:ext>
            </a:extLst>
          </p:cNvPr>
          <p:cNvSpPr txBox="1"/>
          <p:nvPr/>
        </p:nvSpPr>
        <p:spPr>
          <a:xfrm>
            <a:off x="5967615" y="1342466"/>
            <a:ext cx="5745168" cy="1323439"/>
          </a:xfrm>
          <a:prstGeom prst="rect">
            <a:avLst/>
          </a:prstGeom>
          <a:noFill/>
        </p:spPr>
        <p:txBody>
          <a:bodyPr wrap="square" rtlCol="0" anchor="ctr">
            <a:spAutoFit/>
          </a:bodyPr>
          <a:lstStyle/>
          <a:p>
            <a:pPr algn="ctr">
              <a:buClr>
                <a:srgbClr val="B80034"/>
              </a:buClr>
            </a:pPr>
            <a:r>
              <a:rPr lang="en-US" sz="1600" b="1" kern="0" dirty="0">
                <a:latin typeface="+mn-lt"/>
              </a:rPr>
              <a:t>DS3 </a:t>
            </a:r>
            <a:r>
              <a:rPr lang="en-US" sz="1600" b="1" kern="0" dirty="0" err="1">
                <a:latin typeface="+mn-lt"/>
              </a:rPr>
              <a:t>Crossback</a:t>
            </a:r>
            <a:r>
              <a:rPr lang="en-US" sz="1600" b="1" kern="0" dirty="0">
                <a:latin typeface="+mn-lt"/>
              </a:rPr>
              <a:t> E-Tense Bastille</a:t>
            </a:r>
          </a:p>
          <a:p>
            <a:pPr algn="ctr">
              <a:buClr>
                <a:srgbClr val="B80034"/>
              </a:buClr>
            </a:pPr>
            <a:r>
              <a:rPr lang="en-US" sz="1600" b="1" kern="0" dirty="0">
                <a:cs typeface="Lato Bold"/>
              </a:rPr>
              <a:t>100</a:t>
            </a:r>
            <a:r>
              <a:rPr lang="fr-BE" sz="1600" b="1" kern="0" dirty="0">
                <a:latin typeface="+mn-lt"/>
                <a:cs typeface="Lato Bold"/>
              </a:rPr>
              <a:t> kW  / </a:t>
            </a:r>
            <a:r>
              <a:rPr lang="fr-BE" sz="1600" b="1" kern="0" dirty="0">
                <a:cs typeface="Lato Bold"/>
              </a:rPr>
              <a:t>4</a:t>
            </a:r>
            <a:r>
              <a:rPr lang="fr-BE" sz="1600" b="1" kern="0" dirty="0">
                <a:latin typeface="+mn-lt"/>
                <a:cs typeface="Lato Bold"/>
              </a:rPr>
              <a:t> HP</a:t>
            </a:r>
          </a:p>
          <a:p>
            <a:pPr algn="ctr">
              <a:buClr>
                <a:srgbClr val="B80034"/>
              </a:buClr>
            </a:pPr>
            <a:r>
              <a:rPr lang="fr-BE" sz="1600" b="1" kern="0" dirty="0">
                <a:latin typeface="+mn-lt"/>
                <a:cs typeface="Lato Bold"/>
              </a:rPr>
              <a:t>0 g CO2 </a:t>
            </a:r>
          </a:p>
          <a:p>
            <a:pPr algn="ctr">
              <a:buClr>
                <a:srgbClr val="B80034"/>
              </a:buClr>
            </a:pPr>
            <a:r>
              <a:rPr lang="fr-BE" sz="1600" b="1" kern="0" dirty="0">
                <a:cs typeface="Lato Bold"/>
              </a:rPr>
              <a:t>Net </a:t>
            </a:r>
            <a:r>
              <a:rPr lang="fr-BE" sz="1600" b="1" kern="0" dirty="0" err="1">
                <a:cs typeface="Lato Bold"/>
              </a:rPr>
              <a:t>discounted</a:t>
            </a:r>
            <a:r>
              <a:rPr lang="fr-BE" sz="1600" b="1" kern="0" dirty="0">
                <a:cs typeface="Lato Bold"/>
              </a:rPr>
              <a:t> </a:t>
            </a:r>
            <a:r>
              <a:rPr lang="fr-BE" sz="1600" b="1" kern="0" dirty="0" err="1">
                <a:cs typeface="Lato Bold"/>
              </a:rPr>
              <a:t>price</a:t>
            </a:r>
            <a:r>
              <a:rPr lang="fr-BE" sz="1600" b="1" kern="0" dirty="0">
                <a:cs typeface="Lato Bold"/>
              </a:rPr>
              <a:t> = 40,700 €</a:t>
            </a:r>
          </a:p>
          <a:p>
            <a:pPr algn="ctr">
              <a:buClr>
                <a:srgbClr val="B80034"/>
              </a:buClr>
            </a:pPr>
            <a:r>
              <a:rPr lang="fr-BE" sz="1600" b="1" kern="0" dirty="0" err="1">
                <a:cs typeface="Lato Bold"/>
              </a:rPr>
              <a:t>Including</a:t>
            </a:r>
            <a:r>
              <a:rPr lang="fr-BE" sz="1600" b="1" kern="0" dirty="0">
                <a:cs typeface="Lato Bold"/>
              </a:rPr>
              <a:t> 17,000 € </a:t>
            </a:r>
            <a:r>
              <a:rPr lang="fr-BE" sz="1600" b="1" kern="0" dirty="0" err="1">
                <a:cs typeface="Lato Bold"/>
              </a:rPr>
              <a:t>battery</a:t>
            </a:r>
            <a:endParaRPr lang="fr-BE" sz="1600" b="1" kern="0" dirty="0">
              <a:latin typeface="+mn-lt"/>
              <a:cs typeface="Lato Bold"/>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36018EC-DF63-1033-FCA4-35DB066F4E37}"/>
                  </a:ext>
                </a:extLst>
              </p:cNvPr>
              <p:cNvSpPr txBox="1"/>
              <p:nvPr/>
            </p:nvSpPr>
            <p:spPr>
              <a:xfrm>
                <a:off x="6542769" y="3897488"/>
                <a:ext cx="4594860" cy="496354"/>
              </a:xfrm>
              <a:prstGeom prst="rect">
                <a:avLst/>
              </a:prstGeom>
              <a:noFill/>
            </p:spPr>
            <p:txBody>
              <a:bodyPr wrap="square">
                <a:spAutoFit/>
              </a:bodyPr>
              <a:lstStyle/>
              <a:p>
                <a:pPr algn="ctr"/>
                <a14:m>
                  <m:oMath xmlns:m="http://schemas.openxmlformats.org/officeDocument/2006/math">
                    <m:f>
                      <m:fPr>
                        <m:ctrlPr>
                          <a:rPr lang="fr-FR" b="1" i="1" smtClean="0">
                            <a:latin typeface="Cambria Math" panose="02040503050406030204" pitchFamily="18" charset="0"/>
                          </a:rPr>
                        </m:ctrlPr>
                      </m:fPr>
                      <m:num>
                        <m:r>
                          <a:rPr lang="fr-BE" b="1" i="1">
                            <a:latin typeface="Cambria Math" panose="02040503050406030204" pitchFamily="18" charset="0"/>
                          </a:rPr>
                          <m:t>(</m:t>
                        </m:r>
                        <m:r>
                          <a:rPr lang="fr-BE" b="1" i="1" smtClean="0">
                            <a:latin typeface="Cambria Math" panose="02040503050406030204" pitchFamily="18" charset="0"/>
                          </a:rPr>
                          <m:t>𝟒𝟎</m:t>
                        </m:r>
                        <m:r>
                          <a:rPr lang="nl-BE" b="1" i="1" smtClean="0">
                            <a:latin typeface="Cambria Math" panose="02040503050406030204" pitchFamily="18" charset="0"/>
                          </a:rPr>
                          <m:t>,</m:t>
                        </m:r>
                        <m:r>
                          <a:rPr lang="fr-BE" b="1" i="1" smtClean="0">
                            <a:latin typeface="Cambria Math" panose="02040503050406030204" pitchFamily="18" charset="0"/>
                          </a:rPr>
                          <m:t>𝟕𝟎</m:t>
                        </m:r>
                        <m:r>
                          <a:rPr lang="fr-BE" b="1" i="1">
                            <a:latin typeface="Cambria Math" panose="02040503050406030204" pitchFamily="18" charset="0"/>
                          </a:rPr>
                          <m:t>𝟎</m:t>
                        </m:r>
                        <m:r>
                          <a:rPr lang="fr-BE" b="1" i="1" smtClean="0">
                            <a:latin typeface="Cambria Math" panose="02040503050406030204" pitchFamily="18" charset="0"/>
                          </a:rPr>
                          <m:t> € </m:t>
                        </m:r>
                        <m:r>
                          <a:rPr lang="fr-BE" b="1" i="1">
                            <a:latin typeface="Cambria Math" panose="02040503050406030204" pitchFamily="18" charset="0"/>
                          </a:rPr>
                          <m:t>−</m:t>
                        </m:r>
                        <m:r>
                          <a:rPr lang="fr-BE" b="1" i="1" smtClean="0">
                            <a:latin typeface="Cambria Math" panose="02040503050406030204" pitchFamily="18" charset="0"/>
                          </a:rPr>
                          <m:t>𝟏𝟕</m:t>
                        </m:r>
                        <m:r>
                          <a:rPr lang="nl-BE" b="1" i="1" smtClean="0">
                            <a:latin typeface="Cambria Math" panose="02040503050406030204" pitchFamily="18" charset="0"/>
                          </a:rPr>
                          <m:t>,</m:t>
                        </m:r>
                        <m:r>
                          <a:rPr lang="fr-BE" b="1" i="1" smtClean="0">
                            <a:latin typeface="Cambria Math" panose="02040503050406030204" pitchFamily="18" charset="0"/>
                          </a:rPr>
                          <m:t>𝟎𝟎𝟎</m:t>
                        </m:r>
                        <m:r>
                          <a:rPr lang="fr-BE" b="1" i="1" smtClean="0">
                            <a:latin typeface="Cambria Math" panose="02040503050406030204" pitchFamily="18" charset="0"/>
                          </a:rPr>
                          <m:t> € −</m:t>
                        </m:r>
                        <m:r>
                          <a:rPr lang="fr-BE" b="1" i="1" smtClean="0">
                            <a:latin typeface="Cambria Math" panose="02040503050406030204" pitchFamily="18" charset="0"/>
                          </a:rPr>
                          <m:t>𝟑𝟎</m:t>
                        </m:r>
                        <m:r>
                          <a:rPr lang="nl-BE" b="1" i="1" smtClean="0">
                            <a:latin typeface="Cambria Math" panose="02040503050406030204" pitchFamily="18" charset="0"/>
                          </a:rPr>
                          <m:t>,</m:t>
                        </m:r>
                        <m:r>
                          <a:rPr lang="fr-BE" b="1" i="1" smtClean="0">
                            <a:latin typeface="Cambria Math" panose="02040503050406030204" pitchFamily="18" charset="0"/>
                          </a:rPr>
                          <m:t>𝟎</m:t>
                        </m:r>
                        <m:r>
                          <a:rPr lang="fr-BE" b="1" i="1">
                            <a:latin typeface="Cambria Math" panose="02040503050406030204" pitchFamily="18" charset="0"/>
                          </a:rPr>
                          <m:t>𝟎𝟎</m:t>
                        </m:r>
                        <m:r>
                          <a:rPr lang="fr-BE" b="1" i="1" smtClean="0">
                            <a:latin typeface="Cambria Math" panose="02040503050406030204" pitchFamily="18" charset="0"/>
                          </a:rPr>
                          <m:t> €</m:t>
                        </m:r>
                        <m:r>
                          <a:rPr lang="fr-BE" b="1" i="1">
                            <a:latin typeface="Cambria Math" panose="02040503050406030204" pitchFamily="18" charset="0"/>
                          </a:rPr>
                          <m:t>)</m:t>
                        </m:r>
                      </m:num>
                      <m:den>
                        <m:r>
                          <a:rPr lang="fr-BE" b="1" i="1">
                            <a:latin typeface="Cambria Math" panose="02040503050406030204" pitchFamily="18" charset="0"/>
                          </a:rPr>
                          <m:t>𝟒</m:t>
                        </m:r>
                      </m:den>
                    </m:f>
                  </m:oMath>
                </a14:m>
                <a:r>
                  <a:rPr lang="fr-BE" dirty="0"/>
                  <a:t> = 0 €</a:t>
                </a:r>
              </a:p>
            </p:txBody>
          </p:sp>
        </mc:Choice>
        <mc:Fallback>
          <p:sp>
            <p:nvSpPr>
              <p:cNvPr id="15" name="TextBox 14">
                <a:extLst>
                  <a:ext uri="{FF2B5EF4-FFF2-40B4-BE49-F238E27FC236}">
                    <a16:creationId xmlns:a16="http://schemas.microsoft.com/office/drawing/2014/main" id="{636018EC-DF63-1033-FCA4-35DB066F4E37}"/>
                  </a:ext>
                </a:extLst>
              </p:cNvPr>
              <p:cNvSpPr txBox="1">
                <a:spLocks noRot="1" noChangeAspect="1" noMove="1" noResize="1" noEditPoints="1" noAdjustHandles="1" noChangeArrowheads="1" noChangeShapeType="1" noTextEdit="1"/>
              </p:cNvSpPr>
              <p:nvPr/>
            </p:nvSpPr>
            <p:spPr>
              <a:xfrm>
                <a:off x="6542769" y="3897488"/>
                <a:ext cx="4594860" cy="496354"/>
              </a:xfrm>
              <a:prstGeom prst="rect">
                <a:avLst/>
              </a:prstGeom>
              <a:blipFill>
                <a:blip r:embed="rId5"/>
                <a:stretch>
                  <a:fillRect b="-4878"/>
                </a:stretch>
              </a:blipFill>
            </p:spPr>
            <p:txBody>
              <a:bodyPr/>
              <a:lstStyle/>
              <a:p>
                <a:r>
                  <a:rPr lang="fr-FR">
                    <a:noFill/>
                  </a:rPr>
                  <a:t> </a:t>
                </a:r>
              </a:p>
            </p:txBody>
          </p:sp>
        </mc:Fallback>
      </mc:AlternateContent>
      <p:sp>
        <p:nvSpPr>
          <p:cNvPr id="20" name="TextBox 19">
            <a:extLst>
              <a:ext uri="{FF2B5EF4-FFF2-40B4-BE49-F238E27FC236}">
                <a16:creationId xmlns:a16="http://schemas.microsoft.com/office/drawing/2014/main" id="{8D500B23-9AC8-6485-8485-27D2B390F676}"/>
              </a:ext>
            </a:extLst>
          </p:cNvPr>
          <p:cNvSpPr txBox="1"/>
          <p:nvPr/>
        </p:nvSpPr>
        <p:spPr>
          <a:xfrm>
            <a:off x="6982704" y="5616151"/>
            <a:ext cx="3714990" cy="307777"/>
          </a:xfrm>
          <a:prstGeom prst="rect">
            <a:avLst/>
          </a:prstGeom>
          <a:noFill/>
        </p:spPr>
        <p:txBody>
          <a:bodyPr wrap="square">
            <a:spAutoFit/>
          </a:bodyPr>
          <a:lstStyle/>
          <a:p>
            <a:pPr algn="ctr"/>
            <a:r>
              <a:rPr lang="fr-BE" sz="1400" dirty="0"/>
              <a:t>No </a:t>
            </a:r>
            <a:r>
              <a:rPr lang="fr-BE" sz="1400" dirty="0" err="1"/>
              <a:t>tax</a:t>
            </a:r>
            <a:r>
              <a:rPr lang="fr-BE" sz="1400" dirty="0"/>
              <a:t> </a:t>
            </a:r>
            <a:r>
              <a:rPr lang="fr-BE" sz="1400" dirty="0" err="1"/>
              <a:t>reinstatement</a:t>
            </a:r>
            <a:endParaRPr lang="fr-BE" sz="1400" dirty="0"/>
          </a:p>
        </p:txBody>
      </p:sp>
      <p:pic>
        <p:nvPicPr>
          <p:cNvPr id="21" name="Picture 2" descr="Drapeaux Monde Banque d'images et photos libres de droit - iStock">
            <a:extLst>
              <a:ext uri="{FF2B5EF4-FFF2-40B4-BE49-F238E27FC236}">
                <a16:creationId xmlns:a16="http://schemas.microsoft.com/office/drawing/2014/main" id="{F788ED1E-A7F4-6584-3C1F-9C37654D1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812" y="558095"/>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ellantis dévoile un florilège de slogans pour ses marques">
            <a:extLst>
              <a:ext uri="{FF2B5EF4-FFF2-40B4-BE49-F238E27FC236}">
                <a16:creationId xmlns:a16="http://schemas.microsoft.com/office/drawing/2014/main" id="{AE15166B-8D84-9B4C-3F8C-90F651A0CB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09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1C5C9D-A900-C1E7-EB9F-7147027CBA5F}"/>
              </a:ext>
            </a:extLst>
          </p:cNvPr>
          <p:cNvPicPr>
            <a:picLocks noChangeAspect="1"/>
          </p:cNvPicPr>
          <p:nvPr/>
        </p:nvPicPr>
        <p:blipFill rotWithShape="1">
          <a:blip r:embed="rId8"/>
          <a:srcRect l="22262" t="18732" r="22737" b="12643"/>
          <a:stretch/>
        </p:blipFill>
        <p:spPr>
          <a:xfrm>
            <a:off x="1325220" y="745731"/>
            <a:ext cx="1595861" cy="1018721"/>
          </a:xfrm>
          <a:prstGeom prst="rect">
            <a:avLst/>
          </a:prstGeom>
        </p:spPr>
      </p:pic>
    </p:spTree>
    <p:extLst>
      <p:ext uri="{BB962C8B-B14F-4D97-AF65-F5344CB8AC3E}">
        <p14:creationId xmlns:p14="http://schemas.microsoft.com/office/powerpoint/2010/main" val="15585137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p:bldP spid="7" grpId="0"/>
      <p:bldP spid="16" grpId="0" animBg="1"/>
      <p:bldP spid="18" grpId="0" animBg="1"/>
      <p:bldP spid="15"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558A48C-F6BF-42D4-A93D-56E827504A24}"/>
              </a:ext>
            </a:extLst>
          </p:cNvPr>
          <p:cNvPicPr>
            <a:picLocks noChangeAspect="1"/>
          </p:cNvPicPr>
          <p:nvPr/>
        </p:nvPicPr>
        <p:blipFill>
          <a:blip r:embed="rId3"/>
          <a:stretch>
            <a:fillRect/>
          </a:stretch>
        </p:blipFill>
        <p:spPr>
          <a:xfrm>
            <a:off x="1" y="13447"/>
            <a:ext cx="12192000" cy="6858000"/>
          </a:xfrm>
          <a:prstGeom prst="rect">
            <a:avLst/>
          </a:prstGeom>
          <a:noFill/>
          <a:ln>
            <a:noFill/>
          </a:ln>
          <a:effectLst/>
        </p:spPr>
      </p:pic>
      <p:sp>
        <p:nvSpPr>
          <p:cNvPr id="3" name="Espace réservé du texte 2">
            <a:extLst>
              <a:ext uri="{FF2B5EF4-FFF2-40B4-BE49-F238E27FC236}">
                <a16:creationId xmlns:a16="http://schemas.microsoft.com/office/drawing/2014/main" id="{914A360F-46A5-4895-9ECE-2C6FFEA26CAF}"/>
              </a:ext>
            </a:extLst>
          </p:cNvPr>
          <p:cNvSpPr>
            <a:spLocks noGrp="1"/>
          </p:cNvSpPr>
          <p:nvPr>
            <p:ph type="body" sz="quarter" idx="11"/>
          </p:nvPr>
        </p:nvSpPr>
        <p:spPr/>
        <p:txBody>
          <a:bodyPr/>
          <a:lstStyle/>
          <a:p>
            <a:r>
              <a:rPr lang="fr-BE" altLang="fr-FR" sz="1400" b="0" cap="all" dirty="0" err="1">
                <a:latin typeface="+mj-lt"/>
                <a:ea typeface="+mj-ea"/>
                <a:cs typeface="+mj-cs"/>
              </a:rPr>
              <a:t>Takeaways</a:t>
            </a:r>
            <a:endParaRPr lang="fr-BE" sz="1400" b="0" cap="all" dirty="0">
              <a:latin typeface="+mj-lt"/>
              <a:ea typeface="+mj-ea"/>
              <a:cs typeface="+mj-cs"/>
            </a:endParaRPr>
          </a:p>
        </p:txBody>
      </p:sp>
      <p:pic>
        <p:nvPicPr>
          <p:cNvPr id="6" name="Espace réservé pour une image  8" descr="Une image contenant objet, pièce d’échec, intérieur&#10;&#10;Description générée automatiquement">
            <a:extLst>
              <a:ext uri="{FF2B5EF4-FFF2-40B4-BE49-F238E27FC236}">
                <a16:creationId xmlns:a16="http://schemas.microsoft.com/office/drawing/2014/main" id="{60CB89F3-16E7-4E18-8F89-4571BAA2A690}"/>
              </a:ext>
            </a:extLst>
          </p:cNvPr>
          <p:cNvPicPr>
            <a:picLocks noChangeAspect="1"/>
          </p:cNvPicPr>
          <p:nvPr/>
        </p:nvPicPr>
        <p:blipFill>
          <a:blip r:embed="rId4"/>
          <a:srcRect l="22700" r="22700"/>
          <a:stretch>
            <a:fillRect/>
          </a:stretch>
        </p:blipFill>
        <p:spPr>
          <a:xfrm>
            <a:off x="485776" y="1339790"/>
            <a:ext cx="4197350" cy="5145087"/>
          </a:xfrm>
          <a:prstGeom prst="rect">
            <a:avLst/>
          </a:prstGeom>
          <a:ln>
            <a:noFill/>
          </a:ln>
          <a:effectLst>
            <a:outerShdw blurRad="292100" dist="139700" dir="2700000" algn="tl" rotWithShape="0">
              <a:srgbClr val="333333">
                <a:alpha val="65000"/>
              </a:srgbClr>
            </a:outerShdw>
          </a:effectLst>
        </p:spPr>
      </p:pic>
      <p:sp>
        <p:nvSpPr>
          <p:cNvPr id="7" name="Bulle narrative : rectangle à coins arrondis 6">
            <a:extLst>
              <a:ext uri="{FF2B5EF4-FFF2-40B4-BE49-F238E27FC236}">
                <a16:creationId xmlns:a16="http://schemas.microsoft.com/office/drawing/2014/main" id="{8BFC3F57-8DD8-4D21-823D-B216F43935EB}"/>
              </a:ext>
            </a:extLst>
          </p:cNvPr>
          <p:cNvSpPr/>
          <p:nvPr/>
        </p:nvSpPr>
        <p:spPr>
          <a:xfrm>
            <a:off x="5243806" y="1339790"/>
            <a:ext cx="6372808" cy="1403410"/>
          </a:xfrm>
          <a:prstGeom prst="wedgeRoundRectCallout">
            <a:avLst>
              <a:gd name="adj1" fmla="val -54947"/>
              <a:gd name="adj2" fmla="val -2260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tx1"/>
                </a:solidFill>
              </a:rPr>
              <a:t>For a </a:t>
            </a:r>
            <a:r>
              <a:rPr lang="fr-BE" dirty="0" err="1">
                <a:solidFill>
                  <a:schemeClr val="tx1"/>
                </a:solidFill>
              </a:rPr>
              <a:t>vehicle</a:t>
            </a:r>
            <a:r>
              <a:rPr lang="fr-BE" dirty="0">
                <a:solidFill>
                  <a:schemeClr val="tx1"/>
                </a:solidFill>
              </a:rPr>
              <a:t> </a:t>
            </a:r>
            <a:r>
              <a:rPr lang="fr-BE" dirty="0" err="1">
                <a:solidFill>
                  <a:schemeClr val="tx1"/>
                </a:solidFill>
              </a:rPr>
              <a:t>worth</a:t>
            </a:r>
            <a:r>
              <a:rPr lang="fr-BE" dirty="0">
                <a:solidFill>
                  <a:schemeClr val="tx1"/>
                </a:solidFill>
              </a:rPr>
              <a:t> 30,000 €:</a:t>
            </a:r>
          </a:p>
          <a:p>
            <a:pPr algn="ctr"/>
            <a:r>
              <a:rPr lang="fr-BE" dirty="0">
                <a:solidFill>
                  <a:schemeClr val="tx1"/>
                </a:solidFill>
              </a:rPr>
              <a:t>1% discount = 1% RV = 0.5% rate = +/- 9€/</a:t>
            </a:r>
            <a:r>
              <a:rPr lang="fr-BE" dirty="0" err="1">
                <a:solidFill>
                  <a:schemeClr val="tx1"/>
                </a:solidFill>
              </a:rPr>
              <a:t>month</a:t>
            </a:r>
            <a:endParaRPr lang="fr-BE" dirty="0">
              <a:solidFill>
                <a:schemeClr val="tx1"/>
              </a:solidFill>
            </a:endParaRPr>
          </a:p>
          <a:p>
            <a:pPr algn="ctr"/>
            <a:r>
              <a:rPr lang="fr-BE" dirty="0">
                <a:solidFill>
                  <a:schemeClr val="tx1"/>
                </a:solidFill>
                <a:sym typeface="Wingdings" panose="05000000000000000000" pitchFamily="2" charset="2"/>
              </a:rPr>
              <a:t> Limited budget impact</a:t>
            </a:r>
          </a:p>
        </p:txBody>
      </p:sp>
      <p:sp>
        <p:nvSpPr>
          <p:cNvPr id="8" name="Bulle narrative : rectangle à coins arrondis 7">
            <a:extLst>
              <a:ext uri="{FF2B5EF4-FFF2-40B4-BE49-F238E27FC236}">
                <a16:creationId xmlns:a16="http://schemas.microsoft.com/office/drawing/2014/main" id="{5F70F7CE-D31A-45BB-ABFF-F8F225D8FA42}"/>
              </a:ext>
            </a:extLst>
          </p:cNvPr>
          <p:cNvSpPr/>
          <p:nvPr/>
        </p:nvSpPr>
        <p:spPr>
          <a:xfrm>
            <a:off x="5243806" y="3119535"/>
            <a:ext cx="6372808" cy="1403410"/>
          </a:xfrm>
          <a:prstGeom prst="wedgeRoundRectCallout">
            <a:avLst>
              <a:gd name="adj1" fmla="val -54947"/>
              <a:gd name="adj2" fmla="val -2260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Energy consumption and taxation often </a:t>
            </a:r>
          </a:p>
          <a:p>
            <a:pPr algn="ctr"/>
            <a:r>
              <a:rPr lang="en-US" dirty="0">
                <a:solidFill>
                  <a:schemeClr val="tx1"/>
                </a:solidFill>
              </a:rPr>
              <a:t>make the difference</a:t>
            </a:r>
          </a:p>
        </p:txBody>
      </p:sp>
      <p:sp>
        <p:nvSpPr>
          <p:cNvPr id="9" name="Bulle narrative : rectangle à coins arrondis 8">
            <a:extLst>
              <a:ext uri="{FF2B5EF4-FFF2-40B4-BE49-F238E27FC236}">
                <a16:creationId xmlns:a16="http://schemas.microsoft.com/office/drawing/2014/main" id="{806CEFD4-A871-46A8-8717-C08F6A3BDD7A}"/>
              </a:ext>
            </a:extLst>
          </p:cNvPr>
          <p:cNvSpPr/>
          <p:nvPr/>
        </p:nvSpPr>
        <p:spPr>
          <a:xfrm>
            <a:off x="5243806" y="4899280"/>
            <a:ext cx="6372808" cy="1403410"/>
          </a:xfrm>
          <a:prstGeom prst="wedgeRoundRectCallout">
            <a:avLst>
              <a:gd name="adj1" fmla="val -54947"/>
              <a:gd name="adj2" fmla="val -2260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In-depth understanding of TCO arguments = </a:t>
            </a:r>
          </a:p>
          <a:p>
            <a:pPr algn="ctr"/>
            <a:r>
              <a:rPr lang="en-US" dirty="0">
                <a:solidFill>
                  <a:schemeClr val="tx1"/>
                </a:solidFill>
              </a:rPr>
              <a:t>key to success in moving from overpriced rent </a:t>
            </a:r>
          </a:p>
          <a:p>
            <a:pPr algn="ctr"/>
            <a:r>
              <a:rPr lang="en-US" dirty="0">
                <a:solidFill>
                  <a:schemeClr val="tx1"/>
                </a:solidFill>
              </a:rPr>
              <a:t>to a successful LEV sale</a:t>
            </a:r>
            <a:endParaRPr lang="fr-BE" dirty="0">
              <a:solidFill>
                <a:schemeClr val="tx1"/>
              </a:solidFill>
            </a:endParaRPr>
          </a:p>
        </p:txBody>
      </p:sp>
      <p:pic>
        <p:nvPicPr>
          <p:cNvPr id="10" name="Picture 2" descr="Drapeaux Monde Banque d'images et photos libres de droit - iStock">
            <a:extLst>
              <a:ext uri="{FF2B5EF4-FFF2-40B4-BE49-F238E27FC236}">
                <a16:creationId xmlns:a16="http://schemas.microsoft.com/office/drawing/2014/main" id="{37CB61D7-AA42-47FD-AD4A-4504159C3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6614" y="133891"/>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651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6394-856C-4385-9B8D-2A71137C4C8D}"/>
              </a:ext>
            </a:extLst>
          </p:cNvPr>
          <p:cNvSpPr>
            <a:spLocks noGrp="1"/>
          </p:cNvSpPr>
          <p:nvPr>
            <p:ph type="title"/>
          </p:nvPr>
        </p:nvSpPr>
        <p:spPr>
          <a:xfrm>
            <a:off x="1131888" y="2090899"/>
            <a:ext cx="10896825" cy="1548000"/>
          </a:xfrm>
        </p:spPr>
        <p:txBody>
          <a:bodyPr/>
          <a:lstStyle/>
          <a:p>
            <a:pPr marL="985838" indent="-985838"/>
            <a:r>
              <a:rPr lang="fr-BE" sz="4800" dirty="0"/>
              <a:t>05 </a:t>
            </a:r>
            <a:r>
              <a:rPr lang="en-US" sz="4800" dirty="0" err="1"/>
              <a:t>CreatE</a:t>
            </a:r>
            <a:br>
              <a:rPr lang="en-US" sz="4800" dirty="0"/>
            </a:br>
            <a:r>
              <a:rPr lang="en-US" sz="4800" dirty="0"/>
              <a:t>business opportunities through TCO</a:t>
            </a:r>
          </a:p>
        </p:txBody>
      </p:sp>
      <p:sp>
        <p:nvSpPr>
          <p:cNvPr id="3" name="Text Placeholder 2">
            <a:extLst>
              <a:ext uri="{FF2B5EF4-FFF2-40B4-BE49-F238E27FC236}">
                <a16:creationId xmlns:a16="http://schemas.microsoft.com/office/drawing/2014/main" id="{34B52EF9-1234-420E-8553-1CB5A404C15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971446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au 21">
            <a:extLst>
              <a:ext uri="{FF2B5EF4-FFF2-40B4-BE49-F238E27FC236}">
                <a16:creationId xmlns:a16="http://schemas.microsoft.com/office/drawing/2014/main" id="{5D6368FC-F12D-4477-8B8F-0E53B03AE6C2}"/>
              </a:ext>
            </a:extLst>
          </p:cNvPr>
          <p:cNvGraphicFramePr>
            <a:graphicFrameLocks/>
          </p:cNvGraphicFramePr>
          <p:nvPr>
            <p:extLst>
              <p:ext uri="{D42A27DB-BD31-4B8C-83A1-F6EECF244321}">
                <p14:modId xmlns:p14="http://schemas.microsoft.com/office/powerpoint/2010/main" val="3356182105"/>
              </p:ext>
            </p:extLst>
          </p:nvPr>
        </p:nvGraphicFramePr>
        <p:xfrm>
          <a:off x="740143" y="2711561"/>
          <a:ext cx="7854214" cy="3287172"/>
        </p:xfrm>
        <a:graphic>
          <a:graphicData uri="http://schemas.openxmlformats.org/drawingml/2006/table">
            <a:tbl>
              <a:tblPr firstRow="1" bandRow="1">
                <a:tableStyleId>{5940675A-B579-460E-94D1-54222C63F5DA}</a:tableStyleId>
              </a:tblPr>
              <a:tblGrid>
                <a:gridCol w="2425566">
                  <a:extLst>
                    <a:ext uri="{9D8B030D-6E8A-4147-A177-3AD203B41FA5}">
                      <a16:colId xmlns:a16="http://schemas.microsoft.com/office/drawing/2014/main" val="518735030"/>
                    </a:ext>
                  </a:extLst>
                </a:gridCol>
                <a:gridCol w="2579839">
                  <a:extLst>
                    <a:ext uri="{9D8B030D-6E8A-4147-A177-3AD203B41FA5}">
                      <a16:colId xmlns:a16="http://schemas.microsoft.com/office/drawing/2014/main" val="1391006611"/>
                    </a:ext>
                  </a:extLst>
                </a:gridCol>
                <a:gridCol w="269240">
                  <a:extLst>
                    <a:ext uri="{9D8B030D-6E8A-4147-A177-3AD203B41FA5}">
                      <a16:colId xmlns:a16="http://schemas.microsoft.com/office/drawing/2014/main" val="2257945882"/>
                    </a:ext>
                  </a:extLst>
                </a:gridCol>
                <a:gridCol w="2579569">
                  <a:extLst>
                    <a:ext uri="{9D8B030D-6E8A-4147-A177-3AD203B41FA5}">
                      <a16:colId xmlns:a16="http://schemas.microsoft.com/office/drawing/2014/main" val="3244949217"/>
                    </a:ext>
                  </a:extLst>
                </a:gridCol>
              </a:tblGrid>
              <a:tr h="348186">
                <a:tc>
                  <a:txBody>
                    <a:bodyPr/>
                    <a:lstStyle/>
                    <a:p>
                      <a:pPr marL="0" algn="l" defTabSz="457200" rtl="0" eaLnBrk="1" latinLnBrk="0" hangingPunct="1"/>
                      <a:r>
                        <a:rPr lang="fr-BE" sz="1200" b="0" kern="1200" dirty="0">
                          <a:solidFill>
                            <a:schemeClr val="tx1"/>
                          </a:solidFill>
                          <a:latin typeface="+mn-lt"/>
                          <a:ea typeface="+mn-ea"/>
                          <a:cs typeface="Audi Type Wide Normal" panose="000B0504040202020203" pitchFamily="34" charset="0"/>
                        </a:rPr>
                        <a:t>Power</a:t>
                      </a:r>
                      <a:endParaRPr lang="en-US" sz="1200" b="0" kern="1200" dirty="0">
                        <a:solidFill>
                          <a:schemeClr val="tx1"/>
                        </a:solidFill>
                        <a:latin typeface="+mn-lt"/>
                        <a:ea typeface="+mn-ea"/>
                        <a:cs typeface="Audi Type Wide Normal" panose="000B0504040202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r>
                        <a:rPr lang="fr-BE" sz="1200" b="0" kern="1200" dirty="0">
                          <a:solidFill>
                            <a:schemeClr val="tx1"/>
                          </a:solidFill>
                          <a:latin typeface="+mn-lt"/>
                          <a:ea typeface="+mn-ea"/>
                          <a:cs typeface="Audi Type Wide Normal" panose="000B0504040202020203" pitchFamily="34" charset="0"/>
                        </a:rPr>
                        <a:t>100 kW / 4 HP</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endParaRPr lang="fr-BE" sz="1200" b="0" kern="1200">
                        <a:solidFill>
                          <a:schemeClr val="tx1"/>
                        </a:solidFill>
                        <a:latin typeface="+mn-lt"/>
                        <a:ea typeface="+mn-ea"/>
                        <a:cs typeface="Audi Type Wide Normal" panose="000B0504040202020203"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mn-lt"/>
                          <a:ea typeface="+mn-ea"/>
                          <a:cs typeface="Audi Type Wide Normal" panose="000B0504040202020203" pitchFamily="34" charset="0"/>
                        </a:rPr>
                        <a:t>75 kW / 5 HP</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48186">
                <a:tc>
                  <a:txBody>
                    <a:bodyPr/>
                    <a:lstStyle/>
                    <a:p>
                      <a:pPr marL="0" algn="l" defTabSz="457200" rtl="0" eaLnBrk="1" latinLnBrk="0" hangingPunct="1"/>
                      <a:r>
                        <a:rPr lang="fr-BE" sz="1200" b="0" kern="1200" dirty="0">
                          <a:solidFill>
                            <a:schemeClr val="tx1"/>
                          </a:solidFill>
                          <a:latin typeface="+mn-lt"/>
                          <a:ea typeface="+mn-ea"/>
                          <a:cs typeface="Audi Type Wide Normal" panose="000B0504040202020203" pitchFamily="34" charset="0"/>
                        </a:rPr>
                        <a:t>g CO</a:t>
                      </a:r>
                      <a:r>
                        <a:rPr lang="fr-BE" sz="1200" b="0" kern="1200" baseline="-25000" dirty="0">
                          <a:solidFill>
                            <a:schemeClr val="tx1"/>
                          </a:solidFill>
                          <a:latin typeface="+mn-lt"/>
                          <a:ea typeface="+mn-ea"/>
                          <a:cs typeface="Audi Type Wide Normal" panose="000B0504040202020203" pitchFamily="34" charset="0"/>
                        </a:rPr>
                        <a:t>2</a:t>
                      </a:r>
                      <a:r>
                        <a:rPr lang="fr-BE" sz="1200" b="0" kern="1200" dirty="0">
                          <a:solidFill>
                            <a:schemeClr val="tx1"/>
                          </a:solidFill>
                          <a:latin typeface="+mn-lt"/>
                          <a:ea typeface="+mn-ea"/>
                          <a:cs typeface="Audi Type Wide Normal" panose="000B0504040202020203" pitchFamily="34" charset="0"/>
                        </a:rPr>
                        <a:t>/km</a:t>
                      </a:r>
                      <a:endParaRPr lang="en-US" sz="1200" b="0" kern="1200" dirty="0">
                        <a:solidFill>
                          <a:schemeClr val="tx1"/>
                        </a:solidFill>
                        <a:latin typeface="+mn-lt"/>
                        <a:ea typeface="+mn-ea"/>
                        <a:cs typeface="Audi Type Wide Normal" panose="000B0504040202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0 g</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latinLnBrk="0" hangingPunct="1"/>
                      <a:endParaRPr lang="fr-BE" sz="1200" b="0" kern="1200">
                        <a:solidFill>
                          <a:schemeClr val="tx1"/>
                        </a:solidFill>
                        <a:latin typeface="+mn-lt"/>
                        <a:ea typeface="+mn-ea"/>
                        <a:cs typeface="Audi Type Wide Normal" panose="000B0504040202020203"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125 g</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48186">
                <a:tc>
                  <a:txBody>
                    <a:bodyPr/>
                    <a:lstStyle/>
                    <a:p>
                      <a:r>
                        <a:rPr lang="fr-BE" sz="1200" b="0" kern="1200" dirty="0">
                          <a:solidFill>
                            <a:schemeClr val="tx1"/>
                          </a:solidFill>
                          <a:latin typeface="+mn-lt"/>
                          <a:cs typeface="Audi Type Wide Normal" panose="000B0504040202020203" pitchFamily="34" charset="0"/>
                        </a:rPr>
                        <a:t>Rent/ Net Price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48186">
                <a:tc>
                  <a:txBody>
                    <a:bodyPr/>
                    <a:lstStyle/>
                    <a:p>
                      <a:r>
                        <a:rPr lang="fr-BE" sz="1200" b="0" kern="1200" dirty="0" err="1">
                          <a:solidFill>
                            <a:schemeClr val="tx1"/>
                          </a:solidFill>
                          <a:latin typeface="+mn-lt"/>
                          <a:cs typeface="Audi Type Wide Normal" panose="000B0504040202020203" pitchFamily="34" charset="0"/>
                        </a:rPr>
                        <a:t>Normalised</a:t>
                      </a:r>
                      <a:r>
                        <a:rPr lang="fr-BE" sz="1200" b="0" kern="1200" dirty="0">
                          <a:solidFill>
                            <a:schemeClr val="tx1"/>
                          </a:solidFill>
                          <a:latin typeface="+mn-lt"/>
                          <a:cs typeface="Audi Type Wide Normal" panose="000B0504040202020203" pitchFamily="34" charset="0"/>
                        </a:rPr>
                        <a:t> </a:t>
                      </a:r>
                      <a:r>
                        <a:rPr lang="fr-BE" sz="1200" b="0" kern="1200" dirty="0" err="1">
                          <a:solidFill>
                            <a:schemeClr val="tx1"/>
                          </a:solidFill>
                          <a:latin typeface="+mn-lt"/>
                          <a:cs typeface="Audi Type Wide Normal" panose="000B0504040202020203" pitchFamily="34" charset="0"/>
                        </a:rPr>
                        <a:t>consumption</a:t>
                      </a:r>
                      <a:endParaRPr lang="en-US" sz="1200" b="0" kern="1200" dirty="0">
                        <a:solidFill>
                          <a:schemeClr val="tx1"/>
                        </a:solidFill>
                        <a:latin typeface="+mn-lt"/>
                        <a:ea typeface="+mn-ea"/>
                        <a:cs typeface="Audi Type Wide Normal" panose="000B0504040202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48186">
                <a:tc>
                  <a:txBody>
                    <a:bodyPr/>
                    <a:lstStyle/>
                    <a:p>
                      <a:r>
                        <a:rPr lang="fr-BE" sz="1200" b="0" kern="1200" dirty="0">
                          <a:solidFill>
                            <a:schemeClr val="tx1"/>
                          </a:solidFill>
                          <a:latin typeface="+mn-lt"/>
                          <a:cs typeface="Audi Type Wide Normal" panose="000B0504040202020203" pitchFamily="34" charset="0"/>
                        </a:rPr>
                        <a:t>Bonus/Malus</a:t>
                      </a:r>
                      <a:endParaRPr lang="en-US" sz="1200" b="0" kern="1200" dirty="0">
                        <a:solidFill>
                          <a:schemeClr val="tx1"/>
                        </a:solidFill>
                        <a:latin typeface="+mn-lt"/>
                        <a:ea typeface="+mn-ea"/>
                        <a:cs typeface="Audi Type Wide Normal" panose="000B0504040202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gn="ctr">
                        <a:buFontTx/>
                        <a:buChar char="-"/>
                      </a:pP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46987339"/>
                  </a:ext>
                </a:extLst>
              </a:tr>
              <a:tr h="348186">
                <a:tc>
                  <a:txBody>
                    <a:bodyPr/>
                    <a:lstStyle/>
                    <a:p>
                      <a:r>
                        <a:rPr lang="fr-BE" sz="1200" b="0" kern="1200" dirty="0">
                          <a:solidFill>
                            <a:schemeClr val="tx1"/>
                          </a:solidFill>
                          <a:latin typeface="+mn-lt"/>
                          <a:cs typeface="Audi Type Wide Normal" panose="000B0504040202020203" pitchFamily="34" charset="0"/>
                        </a:rPr>
                        <a:t>CO</a:t>
                      </a:r>
                      <a:r>
                        <a:rPr lang="fr-BE" sz="1200" b="0" kern="1200" baseline="-25000" dirty="0">
                          <a:solidFill>
                            <a:schemeClr val="tx1"/>
                          </a:solidFill>
                          <a:latin typeface="+mn-lt"/>
                          <a:cs typeface="Audi Type Wide Normal" panose="000B0504040202020203" pitchFamily="34" charset="0"/>
                        </a:rPr>
                        <a:t>2</a:t>
                      </a:r>
                      <a:r>
                        <a:rPr lang="fr-BE" sz="1200" b="0" kern="1200" dirty="0">
                          <a:solidFill>
                            <a:schemeClr val="tx1"/>
                          </a:solidFill>
                          <a:latin typeface="+mn-lt"/>
                          <a:cs typeface="Audi Type Wide Normal" panose="000B0504040202020203" pitchFamily="34" charset="0"/>
                        </a:rPr>
                        <a:t> &amp; </a:t>
                      </a:r>
                      <a:r>
                        <a:rPr lang="fr-BE" sz="1200" b="0" kern="1200" dirty="0" err="1">
                          <a:solidFill>
                            <a:schemeClr val="tx1"/>
                          </a:solidFill>
                          <a:latin typeface="+mn-lt"/>
                          <a:cs typeface="Audi Type Wide Normal" panose="000B0504040202020203" pitchFamily="34" charset="0"/>
                        </a:rPr>
                        <a:t>Pollutant</a:t>
                      </a:r>
                      <a:r>
                        <a:rPr lang="fr-BE" sz="1200" b="0" kern="1200" dirty="0">
                          <a:solidFill>
                            <a:schemeClr val="tx1"/>
                          </a:solidFill>
                          <a:latin typeface="+mn-lt"/>
                          <a:cs typeface="Audi Type Wide Normal" panose="000B0504040202020203" pitchFamily="34" charset="0"/>
                        </a:rPr>
                        <a:t> taxes</a:t>
                      </a:r>
                    </a:p>
                    <a:p>
                      <a:r>
                        <a:rPr lang="fr-BE" sz="1200" b="0" kern="1200" dirty="0">
                          <a:solidFill>
                            <a:schemeClr val="tx1"/>
                          </a:solidFill>
                          <a:latin typeface="+mn-lt"/>
                          <a:cs typeface="Audi Type Wide Normal" panose="000B0504040202020203" pitchFamily="34" charset="0"/>
                        </a:rPr>
                        <a:t>(former CCT)</a:t>
                      </a:r>
                      <a:endParaRPr lang="en-US" sz="1200" b="0" kern="1200" dirty="0">
                        <a:solidFill>
                          <a:schemeClr val="tx1"/>
                        </a:solidFill>
                        <a:latin typeface="+mn-lt"/>
                        <a:ea typeface="+mn-ea"/>
                        <a:cs typeface="Audi Type Wide Normal" panose="000B0504040202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ctr">
                        <a:buFontTx/>
                        <a:buChar char="-"/>
                      </a:pP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48186">
                <a:tc>
                  <a:txBody>
                    <a:bodyPr/>
                    <a:lstStyle/>
                    <a:p>
                      <a:r>
                        <a:rPr lang="fr-BE" sz="1200" b="0" kern="1200" dirty="0">
                          <a:solidFill>
                            <a:schemeClr val="tx1"/>
                          </a:solidFill>
                          <a:latin typeface="+mn-lt"/>
                          <a:cs typeface="Audi Type Wide Normal" panose="000B0504040202020203" pitchFamily="34" charset="0"/>
                        </a:rPr>
                        <a:t>CIT on TR</a:t>
                      </a:r>
                      <a:endParaRPr lang="en-US" sz="1200" b="0" kern="1200" dirty="0">
                        <a:solidFill>
                          <a:schemeClr val="tx1"/>
                        </a:solidFill>
                        <a:latin typeface="+mn-lt"/>
                        <a:ea typeface="+mn-ea"/>
                        <a:cs typeface="Audi Type Wide Normal" panose="000B0504040202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gn="ctr">
                        <a:buFontTx/>
                        <a:buChar char="-"/>
                      </a:pP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22625165"/>
                  </a:ext>
                </a:extLst>
              </a:tr>
              <a:tr h="348186">
                <a:tc>
                  <a:txBody>
                    <a:bodyPr/>
                    <a:lstStyle/>
                    <a:p>
                      <a:r>
                        <a:rPr lang="fr-BE" sz="1200" b="0" kern="1200" dirty="0">
                          <a:solidFill>
                            <a:schemeClr val="tx1"/>
                          </a:solidFill>
                          <a:latin typeface="+mn-lt"/>
                          <a:ea typeface="+mn-ea"/>
                          <a:cs typeface="Audi Type Wide Normal" panose="000B0504040202020203" pitchFamily="34" charset="0"/>
                        </a:rPr>
                        <a:t>BIK</a:t>
                      </a:r>
                      <a:endParaRPr lang="en-US" sz="1200" b="0" kern="1200" dirty="0">
                        <a:solidFill>
                          <a:schemeClr val="tx1"/>
                        </a:solidFill>
                        <a:latin typeface="+mn-lt"/>
                        <a:ea typeface="+mn-ea"/>
                        <a:cs typeface="Audi Type Wide Normal" panose="000B0504040202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0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ctr">
                        <a:buFontTx/>
                        <a:buChar char="-"/>
                      </a:pPr>
                      <a:endParaRPr lang="fr-BE" sz="2000" dirty="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048868"/>
                  </a:ext>
                </a:extLst>
              </a:tr>
            </a:tbl>
          </a:graphicData>
        </a:graphic>
      </p:graphicFrame>
      <p:sp>
        <p:nvSpPr>
          <p:cNvPr id="9" name="Espace réservé du texte 8">
            <a:extLst>
              <a:ext uri="{FF2B5EF4-FFF2-40B4-BE49-F238E27FC236}">
                <a16:creationId xmlns:a16="http://schemas.microsoft.com/office/drawing/2014/main" id="{B55175DA-0A80-4934-8DE7-C852B922A047}"/>
              </a:ext>
            </a:extLst>
          </p:cNvPr>
          <p:cNvSpPr>
            <a:spLocks noGrp="1"/>
          </p:cNvSpPr>
          <p:nvPr>
            <p:ph type="body" idx="1"/>
          </p:nvPr>
        </p:nvSpPr>
        <p:spPr/>
        <p:txBody>
          <a:bodyPr/>
          <a:lstStyle/>
          <a:p>
            <a:r>
              <a:rPr lang="en-US" dirty="0" err="1"/>
              <a:t>CreatE</a:t>
            </a:r>
            <a:r>
              <a:rPr lang="en-US" dirty="0"/>
              <a:t> business opportunities through TCO</a:t>
            </a:r>
            <a:endParaRPr lang="fr-BE" dirty="0"/>
          </a:p>
        </p:txBody>
      </p:sp>
      <p:sp>
        <p:nvSpPr>
          <p:cNvPr id="3" name="Text Placeholder 2">
            <a:extLst>
              <a:ext uri="{FF2B5EF4-FFF2-40B4-BE49-F238E27FC236}">
                <a16:creationId xmlns:a16="http://schemas.microsoft.com/office/drawing/2014/main" id="{65A4F317-E013-49ED-AD9D-45649FB8B332}"/>
              </a:ext>
            </a:extLst>
          </p:cNvPr>
          <p:cNvSpPr>
            <a:spLocks noGrp="1"/>
          </p:cNvSpPr>
          <p:nvPr>
            <p:ph type="body" sz="quarter" idx="19"/>
          </p:nvPr>
        </p:nvSpPr>
        <p:spPr/>
        <p:txBody>
          <a:bodyPr/>
          <a:lstStyle/>
          <a:p>
            <a:r>
              <a:rPr lang="fr-BE"/>
              <a:t>05</a:t>
            </a:r>
            <a:endParaRPr lang="en-US"/>
          </a:p>
        </p:txBody>
      </p:sp>
      <p:sp>
        <p:nvSpPr>
          <p:cNvPr id="2" name="Titel 1">
            <a:extLst>
              <a:ext uri="{FF2B5EF4-FFF2-40B4-BE49-F238E27FC236}">
                <a16:creationId xmlns:a16="http://schemas.microsoft.com/office/drawing/2014/main" id="{34FC97BF-73D5-9444-85F8-23A8705FE0ED}"/>
              </a:ext>
            </a:extLst>
          </p:cNvPr>
          <p:cNvSpPr>
            <a:spLocks noGrp="1"/>
          </p:cNvSpPr>
          <p:nvPr>
            <p:ph type="title" idx="4294967295"/>
          </p:nvPr>
        </p:nvSpPr>
        <p:spPr>
          <a:xfrm>
            <a:off x="207717" y="623212"/>
            <a:ext cx="11217275" cy="485775"/>
          </a:xfrm>
        </p:spPr>
        <p:txBody>
          <a:bodyPr/>
          <a:lstStyle/>
          <a:p>
            <a:r>
              <a:rPr lang="en-US" dirty="0"/>
              <a:t>BEV - ICE comparison: orders of magnitude</a:t>
            </a:r>
            <a:endParaRPr lang="nl-NL" dirty="0"/>
          </a:p>
        </p:txBody>
      </p:sp>
      <p:sp>
        <p:nvSpPr>
          <p:cNvPr id="27" name="TextBox 8">
            <a:extLst>
              <a:ext uri="{FF2B5EF4-FFF2-40B4-BE49-F238E27FC236}">
                <a16:creationId xmlns:a16="http://schemas.microsoft.com/office/drawing/2014/main" id="{53B811E0-489A-429D-ADFC-38DB34E98849}"/>
              </a:ext>
            </a:extLst>
          </p:cNvPr>
          <p:cNvSpPr txBox="1"/>
          <p:nvPr/>
        </p:nvSpPr>
        <p:spPr>
          <a:xfrm>
            <a:off x="6040778" y="1907212"/>
            <a:ext cx="2461749" cy="830997"/>
          </a:xfrm>
          <a:prstGeom prst="rect">
            <a:avLst/>
          </a:prstGeom>
          <a:noFill/>
        </p:spPr>
        <p:txBody>
          <a:bodyPr wrap="square">
            <a:spAutoFit/>
          </a:bodyPr>
          <a:lstStyle/>
          <a:p>
            <a:pPr algn="ctr"/>
            <a:r>
              <a:rPr lang="en-US" sz="1600" b="1" dirty="0"/>
              <a:t>Opel Mokka 1.2 Turbo 100 hp BVM6 Elegance Business</a:t>
            </a:r>
          </a:p>
        </p:txBody>
      </p:sp>
      <p:sp>
        <p:nvSpPr>
          <p:cNvPr id="28" name="TextBox 8">
            <a:extLst>
              <a:ext uri="{FF2B5EF4-FFF2-40B4-BE49-F238E27FC236}">
                <a16:creationId xmlns:a16="http://schemas.microsoft.com/office/drawing/2014/main" id="{E42D164E-742D-4F43-9448-50A4264E2E9C}"/>
              </a:ext>
            </a:extLst>
          </p:cNvPr>
          <p:cNvSpPr txBox="1"/>
          <p:nvPr/>
        </p:nvSpPr>
        <p:spPr>
          <a:xfrm>
            <a:off x="2767676" y="1896537"/>
            <a:ext cx="3178372" cy="584775"/>
          </a:xfrm>
          <a:prstGeom prst="rect">
            <a:avLst/>
          </a:prstGeom>
          <a:noFill/>
        </p:spPr>
        <p:txBody>
          <a:bodyPr wrap="square">
            <a:spAutoFit/>
          </a:bodyPr>
          <a:lstStyle/>
          <a:p>
            <a:pPr algn="ctr"/>
            <a:r>
              <a:rPr lang="en-US" sz="1600" b="1" dirty="0">
                <a:ea typeface="+mn-ea"/>
              </a:rPr>
              <a:t>Opel Mokka e</a:t>
            </a:r>
          </a:p>
          <a:p>
            <a:pPr algn="ctr"/>
            <a:r>
              <a:rPr lang="en-US" sz="1600" b="1" dirty="0">
                <a:ea typeface="+mn-ea"/>
              </a:rPr>
              <a:t>Elegance Business</a:t>
            </a:r>
          </a:p>
        </p:txBody>
      </p:sp>
      <p:pic>
        <p:nvPicPr>
          <p:cNvPr id="39" name="Graphique 38" descr="Trophée avec un remplissage uni">
            <a:extLst>
              <a:ext uri="{FF2B5EF4-FFF2-40B4-BE49-F238E27FC236}">
                <a16:creationId xmlns:a16="http://schemas.microsoft.com/office/drawing/2014/main" id="{A07B7A9D-1180-47C7-93B1-478B2C8410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2375" y="3843971"/>
            <a:ext cx="405145" cy="405145"/>
          </a:xfrm>
          <a:prstGeom prst="rect">
            <a:avLst/>
          </a:prstGeom>
        </p:spPr>
      </p:pic>
      <p:pic>
        <p:nvPicPr>
          <p:cNvPr id="40" name="Graphique 39" descr="Trophée avec un remplissage uni">
            <a:extLst>
              <a:ext uri="{FF2B5EF4-FFF2-40B4-BE49-F238E27FC236}">
                <a16:creationId xmlns:a16="http://schemas.microsoft.com/office/drawing/2014/main" id="{FBDB3433-3958-4D02-9EB8-88ABC88439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2375" y="4296778"/>
            <a:ext cx="405145" cy="405145"/>
          </a:xfrm>
          <a:prstGeom prst="rect">
            <a:avLst/>
          </a:prstGeom>
        </p:spPr>
      </p:pic>
      <p:pic>
        <p:nvPicPr>
          <p:cNvPr id="41" name="Graphique 40" descr="Trophée avec un remplissage uni">
            <a:extLst>
              <a:ext uri="{FF2B5EF4-FFF2-40B4-BE49-F238E27FC236}">
                <a16:creationId xmlns:a16="http://schemas.microsoft.com/office/drawing/2014/main" id="{8FA88CFD-E564-44D8-854D-3E40138197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2374" y="4749585"/>
            <a:ext cx="405145" cy="405145"/>
          </a:xfrm>
          <a:prstGeom prst="rect">
            <a:avLst/>
          </a:prstGeom>
        </p:spPr>
      </p:pic>
      <p:pic>
        <p:nvPicPr>
          <p:cNvPr id="42" name="Graphique 41" descr="Trophée avec un remplissage uni">
            <a:extLst>
              <a:ext uri="{FF2B5EF4-FFF2-40B4-BE49-F238E27FC236}">
                <a16:creationId xmlns:a16="http://schemas.microsoft.com/office/drawing/2014/main" id="{5723B4BA-E9FD-447C-A5F1-FBB2C380BB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2373" y="5171720"/>
            <a:ext cx="405145" cy="405145"/>
          </a:xfrm>
          <a:prstGeom prst="rect">
            <a:avLst/>
          </a:prstGeom>
        </p:spPr>
      </p:pic>
      <p:pic>
        <p:nvPicPr>
          <p:cNvPr id="44" name="Graphique 43" descr="Trophée avec un remplissage uni">
            <a:extLst>
              <a:ext uri="{FF2B5EF4-FFF2-40B4-BE49-F238E27FC236}">
                <a16:creationId xmlns:a16="http://schemas.microsoft.com/office/drawing/2014/main" id="{28C89242-908D-48A8-A877-AAC779D27E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9405" y="3392279"/>
            <a:ext cx="405145" cy="405145"/>
          </a:xfrm>
          <a:prstGeom prst="rect">
            <a:avLst/>
          </a:prstGeom>
        </p:spPr>
      </p:pic>
      <p:pic>
        <p:nvPicPr>
          <p:cNvPr id="45" name="Picture 2" descr="Solde De Licône Vecteurs libres de droits et plus d&amp;#39;images vectorielles de  Balance - iStock">
            <a:extLst>
              <a:ext uri="{FF2B5EF4-FFF2-40B4-BE49-F238E27FC236}">
                <a16:creationId xmlns:a16="http://schemas.microsoft.com/office/drawing/2014/main" id="{BC8C9254-2F80-4BA0-B848-322027B65B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477" b="34330"/>
          <a:stretch/>
        </p:blipFill>
        <p:spPr bwMode="auto">
          <a:xfrm>
            <a:off x="3485195" y="6004210"/>
            <a:ext cx="4753930" cy="757344"/>
          </a:xfrm>
          <a:prstGeom prst="rect">
            <a:avLst/>
          </a:prstGeom>
          <a:solidFill>
            <a:srgbClr val="FFFFFF"/>
          </a:solidFill>
        </p:spPr>
      </p:pic>
      <p:pic>
        <p:nvPicPr>
          <p:cNvPr id="18" name="Graphique 41" descr="Trophée avec un remplissage uni">
            <a:extLst>
              <a:ext uri="{FF2B5EF4-FFF2-40B4-BE49-F238E27FC236}">
                <a16:creationId xmlns:a16="http://schemas.microsoft.com/office/drawing/2014/main" id="{DD392F79-3C78-0310-FA5D-0268585466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2373" y="5641250"/>
            <a:ext cx="405145" cy="405145"/>
          </a:xfrm>
          <a:prstGeom prst="rect">
            <a:avLst/>
          </a:prstGeom>
        </p:spPr>
      </p:pic>
      <p:pic>
        <p:nvPicPr>
          <p:cNvPr id="4098" name="Picture 2" descr="Opel Mokka">
            <a:extLst>
              <a:ext uri="{FF2B5EF4-FFF2-40B4-BE49-F238E27FC236}">
                <a16:creationId xmlns:a16="http://schemas.microsoft.com/office/drawing/2014/main" id="{F62D441D-60A8-A8C6-1F6E-38A985E29D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16616"/>
            <a:ext cx="1978175" cy="11127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pel, Mokka-e">
            <a:extLst>
              <a:ext uri="{FF2B5EF4-FFF2-40B4-BE49-F238E27FC236}">
                <a16:creationId xmlns:a16="http://schemas.microsoft.com/office/drawing/2014/main" id="{2104266D-03D5-120A-5822-9394F8344B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3603" y="957210"/>
            <a:ext cx="1978175" cy="11127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rapeaux Monde Banque d'images et photos libres de droit - iStock">
            <a:extLst>
              <a:ext uri="{FF2B5EF4-FFF2-40B4-BE49-F238E27FC236}">
                <a16:creationId xmlns:a16="http://schemas.microsoft.com/office/drawing/2014/main" id="{C8858B33-C4EA-23AA-9C79-A01EF8B46B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15425" y="697811"/>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ellantis dévoile un florilège de slogans pour ses marques">
            <a:extLst>
              <a:ext uri="{FF2B5EF4-FFF2-40B4-BE49-F238E27FC236}">
                <a16:creationId xmlns:a16="http://schemas.microsoft.com/office/drawing/2014/main" id="{0DE83757-6846-E755-287D-EC7E90216F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7710" y="785894"/>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79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4DD47A5-E58C-4A97-A9AC-DB47E683EC4A}"/>
              </a:ext>
            </a:extLst>
          </p:cNvPr>
          <p:cNvSpPr/>
          <p:nvPr/>
        </p:nvSpPr>
        <p:spPr>
          <a:xfrm>
            <a:off x="8184232" y="5211213"/>
            <a:ext cx="2016223" cy="435600"/>
          </a:xfrm>
          <a:prstGeom prst="rect">
            <a:avLst/>
          </a:prstGeom>
          <a:solidFill>
            <a:srgbClr val="E94E24"/>
          </a:solidFill>
          <a:ln>
            <a:solidFill>
              <a:srgbClr val="FFC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2" name="Rectangle 11">
            <a:extLst>
              <a:ext uri="{FF2B5EF4-FFF2-40B4-BE49-F238E27FC236}">
                <a16:creationId xmlns:a16="http://schemas.microsoft.com/office/drawing/2014/main" id="{D40834AE-E936-48FB-8526-A2FC3951A607}"/>
              </a:ext>
            </a:extLst>
          </p:cNvPr>
          <p:cNvSpPr/>
          <p:nvPr/>
        </p:nvSpPr>
        <p:spPr>
          <a:xfrm>
            <a:off x="8184232" y="4324694"/>
            <a:ext cx="2016223" cy="435600"/>
          </a:xfrm>
          <a:prstGeom prst="rect">
            <a:avLst/>
          </a:prstGeom>
          <a:solidFill>
            <a:srgbClr val="E94E24"/>
          </a:solidFill>
          <a:ln>
            <a:solidFill>
              <a:srgbClr val="FFC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aphicFrame>
        <p:nvGraphicFramePr>
          <p:cNvPr id="25" name="Tableau 21">
            <a:extLst>
              <a:ext uri="{FF2B5EF4-FFF2-40B4-BE49-F238E27FC236}">
                <a16:creationId xmlns:a16="http://schemas.microsoft.com/office/drawing/2014/main" id="{0F1EC660-E1D8-44B3-929B-4C660F0D0C5F}"/>
              </a:ext>
            </a:extLst>
          </p:cNvPr>
          <p:cNvGraphicFramePr>
            <a:graphicFrameLocks/>
          </p:cNvGraphicFramePr>
          <p:nvPr>
            <p:extLst>
              <p:ext uri="{D42A27DB-BD31-4B8C-83A1-F6EECF244321}">
                <p14:modId xmlns:p14="http://schemas.microsoft.com/office/powerpoint/2010/main" val="3740395695"/>
              </p:ext>
            </p:extLst>
          </p:nvPr>
        </p:nvGraphicFramePr>
        <p:xfrm>
          <a:off x="644893" y="2559161"/>
          <a:ext cx="7673627" cy="3093720"/>
        </p:xfrm>
        <a:graphic>
          <a:graphicData uri="http://schemas.openxmlformats.org/drawingml/2006/table">
            <a:tbl>
              <a:tblPr firstRow="1" bandRow="1">
                <a:tableStyleId>{5940675A-B579-460E-94D1-54222C63F5DA}</a:tableStyleId>
              </a:tblPr>
              <a:tblGrid>
                <a:gridCol w="2244979">
                  <a:extLst>
                    <a:ext uri="{9D8B030D-6E8A-4147-A177-3AD203B41FA5}">
                      <a16:colId xmlns:a16="http://schemas.microsoft.com/office/drawing/2014/main" val="518735030"/>
                    </a:ext>
                  </a:extLst>
                </a:gridCol>
                <a:gridCol w="2579839">
                  <a:extLst>
                    <a:ext uri="{9D8B030D-6E8A-4147-A177-3AD203B41FA5}">
                      <a16:colId xmlns:a16="http://schemas.microsoft.com/office/drawing/2014/main" val="1391006611"/>
                    </a:ext>
                  </a:extLst>
                </a:gridCol>
                <a:gridCol w="269240">
                  <a:extLst>
                    <a:ext uri="{9D8B030D-6E8A-4147-A177-3AD203B41FA5}">
                      <a16:colId xmlns:a16="http://schemas.microsoft.com/office/drawing/2014/main" val="2257945882"/>
                    </a:ext>
                  </a:extLst>
                </a:gridCol>
                <a:gridCol w="2579569">
                  <a:extLst>
                    <a:ext uri="{9D8B030D-6E8A-4147-A177-3AD203B41FA5}">
                      <a16:colId xmlns:a16="http://schemas.microsoft.com/office/drawing/2014/main" val="3244949217"/>
                    </a:ext>
                  </a:extLst>
                </a:gridCol>
              </a:tblGrid>
              <a:tr h="348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Audi Type Wide Normal" panose="000B0504040202020203" pitchFamily="34" charset="0"/>
                        </a:rPr>
                        <a:t>Net investment value incl. VAT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48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mn-lt"/>
                          <a:ea typeface="+mn-ea"/>
                          <a:cs typeface="Audi Type Wide Normal" panose="000B0504040202020203" pitchFamily="34" charset="0"/>
                        </a:rPr>
                        <a:t>Budget (OL </a:t>
                      </a:r>
                      <a:r>
                        <a:rPr lang="fr-BE" sz="1200" b="0" kern="1200" dirty="0" err="1">
                          <a:solidFill>
                            <a:schemeClr val="tx1"/>
                          </a:solidFill>
                          <a:latin typeface="+mn-lt"/>
                          <a:ea typeface="+mn-ea"/>
                          <a:cs typeface="Audi Type Wide Normal" panose="000B0504040202020203" pitchFamily="34" charset="0"/>
                        </a:rPr>
                        <a:t>rent</a:t>
                      </a:r>
                      <a:r>
                        <a:rPr lang="fr-BE" sz="1200" b="0" kern="1200" dirty="0">
                          <a:solidFill>
                            <a:schemeClr val="tx1"/>
                          </a:solidFill>
                          <a:latin typeface="+mn-lt"/>
                          <a:ea typeface="+mn-ea"/>
                          <a:cs typeface="Audi Type Wide Normal" panose="000B0504040202020203" pitchFamily="34" charset="0"/>
                        </a:rPr>
                        <a:t>)</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48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err="1">
                          <a:solidFill>
                            <a:schemeClr val="tx1"/>
                          </a:solidFill>
                          <a:latin typeface="+mn-lt"/>
                          <a:ea typeface="+mn-ea"/>
                          <a:cs typeface="Audi Type Wide Normal" panose="000B0504040202020203" pitchFamily="34" charset="0"/>
                        </a:rPr>
                        <a:t>Consumption</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48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mn-lt"/>
                          <a:ea typeface="+mn-ea"/>
                          <a:cs typeface="Audi Type Wide Normal" panose="000B0504040202020203" pitchFamily="34" charset="0"/>
                        </a:rPr>
                        <a:t>Taxes</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48186">
                <a:tc>
                  <a:txBody>
                    <a:bodyPr/>
                    <a:lstStyle/>
                    <a:p>
                      <a:r>
                        <a:rPr lang="fr-BE" sz="1200" b="0" kern="1200" dirty="0">
                          <a:solidFill>
                            <a:schemeClr val="tx1"/>
                          </a:solidFill>
                          <a:latin typeface="+mn-lt"/>
                          <a:ea typeface="+mn-ea"/>
                          <a:cs typeface="Audi Type Wide Normal" panose="000B0504040202020203" pitchFamily="34" charset="0"/>
                        </a:rPr>
                        <a:t>TCO 1</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marL="171450" indent="-171450" algn="ctr">
                        <a:buFontTx/>
                        <a:buChar char="-"/>
                      </a:pP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extLst>
                  <a:ext uri="{0D108BD9-81ED-4DB2-BD59-A6C34878D82A}">
                    <a16:rowId xmlns:a16="http://schemas.microsoft.com/office/drawing/2014/main" val="2546987339"/>
                  </a:ext>
                </a:extLst>
              </a:tr>
              <a:tr h="348186">
                <a:tc>
                  <a:txBody>
                    <a:bodyPr/>
                    <a:lstStyle/>
                    <a:p>
                      <a:r>
                        <a:rPr lang="en-US" sz="1200" b="0" kern="1200" dirty="0">
                          <a:solidFill>
                            <a:schemeClr val="tx1"/>
                          </a:solidFill>
                          <a:latin typeface="+mn-lt"/>
                          <a:ea typeface="+mn-ea"/>
                          <a:cs typeface="Audi Type Wide Normal" panose="000B0504040202020203" pitchFamily="34" charset="0"/>
                        </a:rPr>
                        <a:t>Additional cost of CIT on TR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ctr">
                        <a:buFontTx/>
                        <a:buChar char="-"/>
                      </a:pP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48186">
                <a:tc>
                  <a:txBody>
                    <a:bodyPr/>
                    <a:lstStyle/>
                    <a:p>
                      <a:r>
                        <a:rPr lang="fr-BE" sz="1200" b="0" kern="1200">
                          <a:solidFill>
                            <a:schemeClr val="tx1"/>
                          </a:solidFill>
                          <a:latin typeface="+mn-lt"/>
                          <a:ea typeface="+mn-ea"/>
                          <a:cs typeface="Audi Type Wide Normal" panose="000B0504040202020203" pitchFamily="34" charset="0"/>
                        </a:rPr>
                        <a:t>TCO 2</a:t>
                      </a:r>
                      <a:endParaRPr lang="en-US" sz="1200" b="0" kern="120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marL="171450" indent="-171450" algn="ctr">
                        <a:buFontTx/>
                        <a:buChar char="-"/>
                      </a:pPr>
                      <a:endParaRPr lang="fr-BE" sz="2100" dirty="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extLst>
                  <a:ext uri="{0D108BD9-81ED-4DB2-BD59-A6C34878D82A}">
                    <a16:rowId xmlns:a16="http://schemas.microsoft.com/office/drawing/2014/main" val="1122625165"/>
                  </a:ext>
                </a:extLst>
              </a:tr>
            </a:tbl>
          </a:graphicData>
        </a:graphic>
      </p:graphicFrame>
      <p:pic>
        <p:nvPicPr>
          <p:cNvPr id="45" name="Picture 2" descr="Solde De Licône Vecteurs libres de droits et plus d&amp;#39;images vectorielles de  Balance - iStock">
            <a:extLst>
              <a:ext uri="{FF2B5EF4-FFF2-40B4-BE49-F238E27FC236}">
                <a16:creationId xmlns:a16="http://schemas.microsoft.com/office/drawing/2014/main" id="{BC8C9254-2F80-4BA0-B848-322027B65B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77" b="34330"/>
          <a:stretch/>
        </p:blipFill>
        <p:spPr bwMode="auto">
          <a:xfrm>
            <a:off x="3734602" y="6142503"/>
            <a:ext cx="4215865" cy="702257"/>
          </a:xfrm>
          <a:prstGeom prst="rect">
            <a:avLst/>
          </a:prstGeom>
          <a:solidFill>
            <a:srgbClr val="FFFFFF"/>
          </a:solidFill>
        </p:spPr>
      </p:pic>
      <p:sp>
        <p:nvSpPr>
          <p:cNvPr id="15" name="TextBox 9">
            <a:extLst>
              <a:ext uri="{FF2B5EF4-FFF2-40B4-BE49-F238E27FC236}">
                <a16:creationId xmlns:a16="http://schemas.microsoft.com/office/drawing/2014/main" id="{C05916B7-3E10-4291-B7B6-6E0A72978D58}"/>
              </a:ext>
            </a:extLst>
          </p:cNvPr>
          <p:cNvSpPr txBox="1"/>
          <p:nvPr/>
        </p:nvSpPr>
        <p:spPr>
          <a:xfrm>
            <a:off x="324716" y="1178098"/>
            <a:ext cx="2373222" cy="1277273"/>
          </a:xfrm>
          <a:prstGeom prst="rect">
            <a:avLst/>
          </a:prstGeom>
          <a:solidFill>
            <a:srgbClr val="00ADA0"/>
          </a:solidFill>
        </p:spPr>
        <p:txBody>
          <a:bodyPr wrap="square" rtlCol="0">
            <a:spAutoFit/>
          </a:bodyPr>
          <a:lstStyle/>
          <a:p>
            <a:r>
              <a:rPr lang="en-US" sz="1100" dirty="0">
                <a:solidFill>
                  <a:schemeClr val="bg1"/>
                </a:solidFill>
                <a:ea typeface="+mn-ea"/>
              </a:rPr>
              <a:t>Tax profile = company </a:t>
            </a:r>
          </a:p>
          <a:p>
            <a:r>
              <a:rPr lang="en-US" sz="1100" dirty="0">
                <a:solidFill>
                  <a:schemeClr val="bg1"/>
                </a:solidFill>
                <a:ea typeface="+mn-ea"/>
              </a:rPr>
              <a:t>Subject to VAT</a:t>
            </a:r>
          </a:p>
          <a:p>
            <a:r>
              <a:rPr lang="en-US" sz="1100" dirty="0">
                <a:solidFill>
                  <a:schemeClr val="bg1"/>
                </a:solidFill>
                <a:ea typeface="+mn-ea"/>
              </a:rPr>
              <a:t>VAT rate = 25%</a:t>
            </a:r>
          </a:p>
          <a:p>
            <a:r>
              <a:rPr lang="en-US" sz="1100" dirty="0">
                <a:solidFill>
                  <a:schemeClr val="bg1"/>
                </a:solidFill>
                <a:ea typeface="+mn-ea"/>
              </a:rPr>
              <a:t>Fuel card = no</a:t>
            </a:r>
          </a:p>
          <a:p>
            <a:r>
              <a:rPr lang="en-US" sz="1100" dirty="0">
                <a:solidFill>
                  <a:schemeClr val="bg1"/>
                </a:solidFill>
                <a:ea typeface="+mn-ea"/>
              </a:rPr>
              <a:t>36 months - 75 000 km / </a:t>
            </a:r>
            <a:r>
              <a:rPr lang="en-US" sz="1100" dirty="0">
                <a:solidFill>
                  <a:schemeClr val="bg1"/>
                </a:solidFill>
              </a:rPr>
              <a:t>OL</a:t>
            </a:r>
            <a:endParaRPr lang="en-US" sz="1100" dirty="0">
              <a:solidFill>
                <a:schemeClr val="bg1"/>
              </a:solidFill>
              <a:ea typeface="+mn-ea"/>
            </a:endParaRPr>
          </a:p>
          <a:p>
            <a:r>
              <a:rPr lang="en-US" sz="1100" dirty="0">
                <a:solidFill>
                  <a:schemeClr val="bg1"/>
                </a:solidFill>
                <a:ea typeface="+mn-ea"/>
              </a:rPr>
              <a:t>Driving profile = Standard</a:t>
            </a:r>
          </a:p>
          <a:p>
            <a:r>
              <a:rPr lang="en-US" sz="1100" dirty="0">
                <a:solidFill>
                  <a:schemeClr val="bg1"/>
                </a:solidFill>
                <a:ea typeface="+mn-ea"/>
              </a:rPr>
              <a:t>Car registration included</a:t>
            </a:r>
            <a:endParaRPr lang="fr-BE" sz="1100" dirty="0">
              <a:solidFill>
                <a:schemeClr val="bg1"/>
              </a:solidFill>
              <a:ea typeface="+mn-ea"/>
            </a:endParaRPr>
          </a:p>
        </p:txBody>
      </p:sp>
      <p:graphicFrame>
        <p:nvGraphicFramePr>
          <p:cNvPr id="23" name="Tableau 6">
            <a:extLst>
              <a:ext uri="{FF2B5EF4-FFF2-40B4-BE49-F238E27FC236}">
                <a16:creationId xmlns:a16="http://schemas.microsoft.com/office/drawing/2014/main" id="{975CEB65-0F70-4BFF-9076-FAB0C457B3D9}"/>
              </a:ext>
            </a:extLst>
          </p:cNvPr>
          <p:cNvGraphicFramePr>
            <a:graphicFrameLocks noGrp="1"/>
          </p:cNvGraphicFramePr>
          <p:nvPr>
            <p:extLst>
              <p:ext uri="{D42A27DB-BD31-4B8C-83A1-F6EECF244321}">
                <p14:modId xmlns:p14="http://schemas.microsoft.com/office/powerpoint/2010/main" val="1488370057"/>
              </p:ext>
            </p:extLst>
          </p:nvPr>
        </p:nvGraphicFramePr>
        <p:xfrm>
          <a:off x="2999656" y="2603663"/>
          <a:ext cx="5423532" cy="370840"/>
        </p:xfrm>
        <a:graphic>
          <a:graphicData uri="http://schemas.openxmlformats.org/drawingml/2006/table">
            <a:tbl>
              <a:tblPr firstRow="1" bandRow="1">
                <a:tableStyleId>{5940675A-B579-460E-94D1-54222C63F5DA}</a:tableStyleId>
              </a:tblPr>
              <a:tblGrid>
                <a:gridCol w="2555205">
                  <a:extLst>
                    <a:ext uri="{9D8B030D-6E8A-4147-A177-3AD203B41FA5}">
                      <a16:colId xmlns:a16="http://schemas.microsoft.com/office/drawing/2014/main" val="1457817446"/>
                    </a:ext>
                  </a:extLst>
                </a:gridCol>
                <a:gridCol w="288758">
                  <a:extLst>
                    <a:ext uri="{9D8B030D-6E8A-4147-A177-3AD203B41FA5}">
                      <a16:colId xmlns:a16="http://schemas.microsoft.com/office/drawing/2014/main" val="934357728"/>
                    </a:ext>
                  </a:extLst>
                </a:gridCol>
                <a:gridCol w="2579569">
                  <a:extLst>
                    <a:ext uri="{9D8B030D-6E8A-4147-A177-3AD203B41FA5}">
                      <a16:colId xmlns:a16="http://schemas.microsoft.com/office/drawing/2014/main" val="1561192618"/>
                    </a:ext>
                  </a:extLst>
                </a:gridCol>
              </a:tblGrid>
              <a:tr h="370840">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40 450 €</a:t>
                      </a:r>
                      <a:endParaRPr lang="en-US"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endParaRPr lang="fr-BE"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r>
                        <a:rPr lang="fr-BE" sz="1200" b="0" kern="1200" dirty="0">
                          <a:solidFill>
                            <a:schemeClr val="tx1"/>
                          </a:solidFill>
                          <a:latin typeface="+mn-lt"/>
                          <a:ea typeface="+mn-ea"/>
                          <a:cs typeface="Audi Type Wide Normal" panose="000B0504040202020203" pitchFamily="34" charset="0"/>
                        </a:rPr>
                        <a:t>26 800 €</a:t>
                      </a:r>
                      <a:endParaRPr lang="en-US" sz="1200" b="0" kern="1200" dirty="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9302900"/>
                  </a:ext>
                </a:extLst>
              </a:tr>
            </a:tbl>
          </a:graphicData>
        </a:graphic>
      </p:graphicFrame>
      <p:graphicFrame>
        <p:nvGraphicFramePr>
          <p:cNvPr id="24" name="Tableau 6">
            <a:extLst>
              <a:ext uri="{FF2B5EF4-FFF2-40B4-BE49-F238E27FC236}">
                <a16:creationId xmlns:a16="http://schemas.microsoft.com/office/drawing/2014/main" id="{94667DD9-4375-4BDE-993D-76DAECCAE123}"/>
              </a:ext>
            </a:extLst>
          </p:cNvPr>
          <p:cNvGraphicFramePr>
            <a:graphicFrameLocks noGrp="1"/>
          </p:cNvGraphicFramePr>
          <p:nvPr>
            <p:extLst>
              <p:ext uri="{D42A27DB-BD31-4B8C-83A1-F6EECF244321}">
                <p14:modId xmlns:p14="http://schemas.microsoft.com/office/powerpoint/2010/main" val="3667387089"/>
              </p:ext>
            </p:extLst>
          </p:nvPr>
        </p:nvGraphicFramePr>
        <p:xfrm>
          <a:off x="2999656" y="3028630"/>
          <a:ext cx="5423532" cy="370840"/>
        </p:xfrm>
        <a:graphic>
          <a:graphicData uri="http://schemas.openxmlformats.org/drawingml/2006/table">
            <a:tbl>
              <a:tblPr firstRow="1" bandRow="1">
                <a:tableStyleId>{5940675A-B579-460E-94D1-54222C63F5DA}</a:tableStyleId>
              </a:tblPr>
              <a:tblGrid>
                <a:gridCol w="2555205">
                  <a:extLst>
                    <a:ext uri="{9D8B030D-6E8A-4147-A177-3AD203B41FA5}">
                      <a16:colId xmlns:a16="http://schemas.microsoft.com/office/drawing/2014/main" val="1457817446"/>
                    </a:ext>
                  </a:extLst>
                </a:gridCol>
                <a:gridCol w="288758">
                  <a:extLst>
                    <a:ext uri="{9D8B030D-6E8A-4147-A177-3AD203B41FA5}">
                      <a16:colId xmlns:a16="http://schemas.microsoft.com/office/drawing/2014/main" val="934357728"/>
                    </a:ext>
                  </a:extLst>
                </a:gridCol>
                <a:gridCol w="2579569">
                  <a:extLst>
                    <a:ext uri="{9D8B030D-6E8A-4147-A177-3AD203B41FA5}">
                      <a16:colId xmlns:a16="http://schemas.microsoft.com/office/drawing/2014/main" val="1561192618"/>
                    </a:ext>
                  </a:extLst>
                </a:gridCol>
              </a:tblGrid>
              <a:tr h="370840">
                <a:tc>
                  <a:txBody>
                    <a:bodyPr/>
                    <a:lstStyle/>
                    <a:p>
                      <a:pPr marL="0" algn="ctr" defTabSz="457200" rtl="0" eaLnBrk="1" latinLnBrk="0" hangingPunct="1"/>
                      <a:r>
                        <a:rPr lang="fr-BE" sz="1200" b="0" kern="1200" dirty="0">
                          <a:solidFill>
                            <a:schemeClr val="tx1"/>
                          </a:solidFill>
                          <a:latin typeface="+mn-lt"/>
                          <a:ea typeface="+mn-ea"/>
                          <a:cs typeface="Audi Type Wide Normal" panose="000B0504040202020203" pitchFamily="34" charset="0"/>
                        </a:rPr>
                        <a:t>656 €</a:t>
                      </a:r>
                      <a:endParaRPr lang="en-US" sz="1200" b="0" kern="1200" dirty="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BE"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mn-lt"/>
                          <a:ea typeface="+mn-ea"/>
                          <a:cs typeface="Audi Type Wide Normal" panose="000B0504040202020203" pitchFamily="34" charset="0"/>
                        </a:rPr>
                        <a:t>478 €</a:t>
                      </a:r>
                      <a:endParaRPr lang="en-US" sz="1200" b="0" kern="1200" dirty="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9302900"/>
                  </a:ext>
                </a:extLst>
              </a:tr>
            </a:tbl>
          </a:graphicData>
        </a:graphic>
      </p:graphicFrame>
      <p:graphicFrame>
        <p:nvGraphicFramePr>
          <p:cNvPr id="26" name="Tableau 6">
            <a:extLst>
              <a:ext uri="{FF2B5EF4-FFF2-40B4-BE49-F238E27FC236}">
                <a16:creationId xmlns:a16="http://schemas.microsoft.com/office/drawing/2014/main" id="{F29C7EA4-6577-45B4-9F47-1CC32629A04A}"/>
              </a:ext>
            </a:extLst>
          </p:cNvPr>
          <p:cNvGraphicFramePr>
            <a:graphicFrameLocks noGrp="1"/>
          </p:cNvGraphicFramePr>
          <p:nvPr>
            <p:extLst>
              <p:ext uri="{D42A27DB-BD31-4B8C-83A1-F6EECF244321}">
                <p14:modId xmlns:p14="http://schemas.microsoft.com/office/powerpoint/2010/main" val="615553443"/>
              </p:ext>
            </p:extLst>
          </p:nvPr>
        </p:nvGraphicFramePr>
        <p:xfrm>
          <a:off x="2999656" y="3469224"/>
          <a:ext cx="5423532" cy="370840"/>
        </p:xfrm>
        <a:graphic>
          <a:graphicData uri="http://schemas.openxmlformats.org/drawingml/2006/table">
            <a:tbl>
              <a:tblPr firstRow="1" bandRow="1">
                <a:tableStyleId>{5940675A-B579-460E-94D1-54222C63F5DA}</a:tableStyleId>
              </a:tblPr>
              <a:tblGrid>
                <a:gridCol w="2555205">
                  <a:extLst>
                    <a:ext uri="{9D8B030D-6E8A-4147-A177-3AD203B41FA5}">
                      <a16:colId xmlns:a16="http://schemas.microsoft.com/office/drawing/2014/main" val="1457817446"/>
                    </a:ext>
                  </a:extLst>
                </a:gridCol>
                <a:gridCol w="288758">
                  <a:extLst>
                    <a:ext uri="{9D8B030D-6E8A-4147-A177-3AD203B41FA5}">
                      <a16:colId xmlns:a16="http://schemas.microsoft.com/office/drawing/2014/main" val="934357728"/>
                    </a:ext>
                  </a:extLst>
                </a:gridCol>
                <a:gridCol w="2579569">
                  <a:extLst>
                    <a:ext uri="{9D8B030D-6E8A-4147-A177-3AD203B41FA5}">
                      <a16:colId xmlns:a16="http://schemas.microsoft.com/office/drawing/2014/main" val="1561192618"/>
                    </a:ext>
                  </a:extLst>
                </a:gridCol>
              </a:tblGrid>
              <a:tr h="370840">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47 €</a:t>
                      </a:r>
                      <a:endParaRPr lang="en-US"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endParaRPr lang="fr-BE"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203 €</a:t>
                      </a:r>
                      <a:endParaRPr lang="en-US"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9302900"/>
                  </a:ext>
                </a:extLst>
              </a:tr>
            </a:tbl>
          </a:graphicData>
        </a:graphic>
      </p:graphicFrame>
      <p:graphicFrame>
        <p:nvGraphicFramePr>
          <p:cNvPr id="27" name="Tableau 6">
            <a:extLst>
              <a:ext uri="{FF2B5EF4-FFF2-40B4-BE49-F238E27FC236}">
                <a16:creationId xmlns:a16="http://schemas.microsoft.com/office/drawing/2014/main" id="{CF870197-9E6F-4A85-8D99-E38733123AFE}"/>
              </a:ext>
            </a:extLst>
          </p:cNvPr>
          <p:cNvGraphicFramePr>
            <a:graphicFrameLocks noGrp="1"/>
          </p:cNvGraphicFramePr>
          <p:nvPr>
            <p:extLst>
              <p:ext uri="{D42A27DB-BD31-4B8C-83A1-F6EECF244321}">
                <p14:modId xmlns:p14="http://schemas.microsoft.com/office/powerpoint/2010/main" val="898295595"/>
              </p:ext>
            </p:extLst>
          </p:nvPr>
        </p:nvGraphicFramePr>
        <p:xfrm>
          <a:off x="2999656" y="3921125"/>
          <a:ext cx="5423532" cy="370840"/>
        </p:xfrm>
        <a:graphic>
          <a:graphicData uri="http://schemas.openxmlformats.org/drawingml/2006/table">
            <a:tbl>
              <a:tblPr firstRow="1" bandRow="1">
                <a:tableStyleId>{5940675A-B579-460E-94D1-54222C63F5DA}</a:tableStyleId>
              </a:tblPr>
              <a:tblGrid>
                <a:gridCol w="2555205">
                  <a:extLst>
                    <a:ext uri="{9D8B030D-6E8A-4147-A177-3AD203B41FA5}">
                      <a16:colId xmlns:a16="http://schemas.microsoft.com/office/drawing/2014/main" val="1457817446"/>
                    </a:ext>
                  </a:extLst>
                </a:gridCol>
                <a:gridCol w="288758">
                  <a:extLst>
                    <a:ext uri="{9D8B030D-6E8A-4147-A177-3AD203B41FA5}">
                      <a16:colId xmlns:a16="http://schemas.microsoft.com/office/drawing/2014/main" val="934357728"/>
                    </a:ext>
                  </a:extLst>
                </a:gridCol>
                <a:gridCol w="2579569">
                  <a:extLst>
                    <a:ext uri="{9D8B030D-6E8A-4147-A177-3AD203B41FA5}">
                      <a16:colId xmlns:a16="http://schemas.microsoft.com/office/drawing/2014/main" val="1561192618"/>
                    </a:ext>
                  </a:extLst>
                </a:gridCol>
              </a:tblGrid>
              <a:tr h="370840">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0 €</a:t>
                      </a:r>
                      <a:endParaRPr lang="en-US"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endParaRPr lang="fr-BE"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r>
                        <a:rPr lang="fr-BE" sz="1200" b="0" kern="1200" dirty="0">
                          <a:solidFill>
                            <a:schemeClr val="tx1"/>
                          </a:solidFill>
                          <a:latin typeface="+mn-lt"/>
                          <a:ea typeface="+mn-ea"/>
                          <a:cs typeface="Audi Type Wide Normal" panose="000B0504040202020203" pitchFamily="34" charset="0"/>
                        </a:rPr>
                        <a:t>25 €</a:t>
                      </a:r>
                      <a:endParaRPr lang="en-US" sz="1200" b="0" kern="1200" dirty="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9302900"/>
                  </a:ext>
                </a:extLst>
              </a:tr>
            </a:tbl>
          </a:graphicData>
        </a:graphic>
      </p:graphicFrame>
      <p:graphicFrame>
        <p:nvGraphicFramePr>
          <p:cNvPr id="28" name="Tableau 6">
            <a:extLst>
              <a:ext uri="{FF2B5EF4-FFF2-40B4-BE49-F238E27FC236}">
                <a16:creationId xmlns:a16="http://schemas.microsoft.com/office/drawing/2014/main" id="{C87BA4BD-0536-49E2-942F-5F8C117B897D}"/>
              </a:ext>
            </a:extLst>
          </p:cNvPr>
          <p:cNvGraphicFramePr>
            <a:graphicFrameLocks noGrp="1"/>
          </p:cNvGraphicFramePr>
          <p:nvPr>
            <p:extLst>
              <p:ext uri="{D42A27DB-BD31-4B8C-83A1-F6EECF244321}">
                <p14:modId xmlns:p14="http://schemas.microsoft.com/office/powerpoint/2010/main" val="1027213442"/>
              </p:ext>
            </p:extLst>
          </p:nvPr>
        </p:nvGraphicFramePr>
        <p:xfrm>
          <a:off x="2999656" y="4354304"/>
          <a:ext cx="5423532" cy="370840"/>
        </p:xfrm>
        <a:graphic>
          <a:graphicData uri="http://schemas.openxmlformats.org/drawingml/2006/table">
            <a:tbl>
              <a:tblPr firstRow="1" bandRow="1">
                <a:tableStyleId>{5940675A-B579-460E-94D1-54222C63F5DA}</a:tableStyleId>
              </a:tblPr>
              <a:tblGrid>
                <a:gridCol w="2555205">
                  <a:extLst>
                    <a:ext uri="{9D8B030D-6E8A-4147-A177-3AD203B41FA5}">
                      <a16:colId xmlns:a16="http://schemas.microsoft.com/office/drawing/2014/main" val="1457817446"/>
                    </a:ext>
                  </a:extLst>
                </a:gridCol>
                <a:gridCol w="288758">
                  <a:extLst>
                    <a:ext uri="{9D8B030D-6E8A-4147-A177-3AD203B41FA5}">
                      <a16:colId xmlns:a16="http://schemas.microsoft.com/office/drawing/2014/main" val="934357728"/>
                    </a:ext>
                  </a:extLst>
                </a:gridCol>
                <a:gridCol w="2579569">
                  <a:extLst>
                    <a:ext uri="{9D8B030D-6E8A-4147-A177-3AD203B41FA5}">
                      <a16:colId xmlns:a16="http://schemas.microsoft.com/office/drawing/2014/main" val="1561192618"/>
                    </a:ext>
                  </a:extLst>
                </a:gridCol>
              </a:tblGrid>
              <a:tr h="370840">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703 €</a:t>
                      </a:r>
                      <a:endParaRPr lang="en-US"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endParaRPr lang="fr-BE"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r>
                        <a:rPr lang="fr-BE" sz="1200" b="0" kern="1200" dirty="0">
                          <a:solidFill>
                            <a:schemeClr val="tx1"/>
                          </a:solidFill>
                          <a:latin typeface="+mn-lt"/>
                          <a:ea typeface="+mn-ea"/>
                          <a:cs typeface="Audi Type Wide Normal" panose="000B0504040202020203" pitchFamily="34" charset="0"/>
                        </a:rPr>
                        <a:t>706 €</a:t>
                      </a:r>
                      <a:endParaRPr lang="en-US" sz="1200" b="0" kern="1200" dirty="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9302900"/>
                  </a:ext>
                </a:extLst>
              </a:tr>
            </a:tbl>
          </a:graphicData>
        </a:graphic>
      </p:graphicFrame>
      <p:graphicFrame>
        <p:nvGraphicFramePr>
          <p:cNvPr id="29" name="Tableau 6">
            <a:extLst>
              <a:ext uri="{FF2B5EF4-FFF2-40B4-BE49-F238E27FC236}">
                <a16:creationId xmlns:a16="http://schemas.microsoft.com/office/drawing/2014/main" id="{ED1E6BD7-A6C0-456B-932C-1C89240C794B}"/>
              </a:ext>
            </a:extLst>
          </p:cNvPr>
          <p:cNvGraphicFramePr>
            <a:graphicFrameLocks noGrp="1"/>
          </p:cNvGraphicFramePr>
          <p:nvPr>
            <p:extLst>
              <p:ext uri="{D42A27DB-BD31-4B8C-83A1-F6EECF244321}">
                <p14:modId xmlns:p14="http://schemas.microsoft.com/office/powerpoint/2010/main" val="1176125890"/>
              </p:ext>
            </p:extLst>
          </p:nvPr>
        </p:nvGraphicFramePr>
        <p:xfrm>
          <a:off x="2999656" y="4824562"/>
          <a:ext cx="5423532" cy="370840"/>
        </p:xfrm>
        <a:graphic>
          <a:graphicData uri="http://schemas.openxmlformats.org/drawingml/2006/table">
            <a:tbl>
              <a:tblPr firstRow="1" bandRow="1">
                <a:tableStyleId>{5940675A-B579-460E-94D1-54222C63F5DA}</a:tableStyleId>
              </a:tblPr>
              <a:tblGrid>
                <a:gridCol w="2555205">
                  <a:extLst>
                    <a:ext uri="{9D8B030D-6E8A-4147-A177-3AD203B41FA5}">
                      <a16:colId xmlns:a16="http://schemas.microsoft.com/office/drawing/2014/main" val="1457817446"/>
                    </a:ext>
                  </a:extLst>
                </a:gridCol>
                <a:gridCol w="288758">
                  <a:extLst>
                    <a:ext uri="{9D8B030D-6E8A-4147-A177-3AD203B41FA5}">
                      <a16:colId xmlns:a16="http://schemas.microsoft.com/office/drawing/2014/main" val="934357728"/>
                    </a:ext>
                  </a:extLst>
                </a:gridCol>
                <a:gridCol w="2579569">
                  <a:extLst>
                    <a:ext uri="{9D8B030D-6E8A-4147-A177-3AD203B41FA5}">
                      <a16:colId xmlns:a16="http://schemas.microsoft.com/office/drawing/2014/main" val="1561192618"/>
                    </a:ext>
                  </a:extLst>
                </a:gridCol>
              </a:tblGrid>
              <a:tr h="370840">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0 €</a:t>
                      </a:r>
                      <a:endParaRPr lang="en-US"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endParaRPr lang="fr-BE"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49 €</a:t>
                      </a:r>
                      <a:endParaRPr lang="en-US"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9302900"/>
                  </a:ext>
                </a:extLst>
              </a:tr>
            </a:tbl>
          </a:graphicData>
        </a:graphic>
      </p:graphicFrame>
      <p:graphicFrame>
        <p:nvGraphicFramePr>
          <p:cNvPr id="30" name="Tableau 6">
            <a:extLst>
              <a:ext uri="{FF2B5EF4-FFF2-40B4-BE49-F238E27FC236}">
                <a16:creationId xmlns:a16="http://schemas.microsoft.com/office/drawing/2014/main" id="{D6845083-8DAD-481F-9DA7-E87F92E80E8F}"/>
              </a:ext>
            </a:extLst>
          </p:cNvPr>
          <p:cNvGraphicFramePr>
            <a:graphicFrameLocks noGrp="1"/>
          </p:cNvGraphicFramePr>
          <p:nvPr>
            <p:extLst>
              <p:ext uri="{D42A27DB-BD31-4B8C-83A1-F6EECF244321}">
                <p14:modId xmlns:p14="http://schemas.microsoft.com/office/powerpoint/2010/main" val="1304992604"/>
              </p:ext>
            </p:extLst>
          </p:nvPr>
        </p:nvGraphicFramePr>
        <p:xfrm>
          <a:off x="2999656" y="5229824"/>
          <a:ext cx="5423532" cy="370840"/>
        </p:xfrm>
        <a:graphic>
          <a:graphicData uri="http://schemas.openxmlformats.org/drawingml/2006/table">
            <a:tbl>
              <a:tblPr firstRow="1" bandRow="1">
                <a:tableStyleId>{5940675A-B579-460E-94D1-54222C63F5DA}</a:tableStyleId>
              </a:tblPr>
              <a:tblGrid>
                <a:gridCol w="2555205">
                  <a:extLst>
                    <a:ext uri="{9D8B030D-6E8A-4147-A177-3AD203B41FA5}">
                      <a16:colId xmlns:a16="http://schemas.microsoft.com/office/drawing/2014/main" val="1457817446"/>
                    </a:ext>
                  </a:extLst>
                </a:gridCol>
                <a:gridCol w="288758">
                  <a:extLst>
                    <a:ext uri="{9D8B030D-6E8A-4147-A177-3AD203B41FA5}">
                      <a16:colId xmlns:a16="http://schemas.microsoft.com/office/drawing/2014/main" val="934357728"/>
                    </a:ext>
                  </a:extLst>
                </a:gridCol>
                <a:gridCol w="2579569">
                  <a:extLst>
                    <a:ext uri="{9D8B030D-6E8A-4147-A177-3AD203B41FA5}">
                      <a16:colId xmlns:a16="http://schemas.microsoft.com/office/drawing/2014/main" val="1561192618"/>
                    </a:ext>
                  </a:extLst>
                </a:gridCol>
              </a:tblGrid>
              <a:tr h="370840">
                <a:tc>
                  <a:txBody>
                    <a:bodyPr/>
                    <a:lstStyle/>
                    <a:p>
                      <a:pPr marL="0" algn="ctr" defTabSz="457200" rtl="0" eaLnBrk="1" latinLnBrk="0" hangingPunct="1"/>
                      <a:r>
                        <a:rPr lang="fr-BE" sz="1200" b="0" kern="1200">
                          <a:solidFill>
                            <a:schemeClr val="tx1"/>
                          </a:solidFill>
                          <a:latin typeface="+mn-lt"/>
                          <a:ea typeface="+mn-ea"/>
                          <a:cs typeface="Audi Type Wide Normal" panose="000B0504040202020203" pitchFamily="34" charset="0"/>
                        </a:rPr>
                        <a:t>703 €</a:t>
                      </a:r>
                      <a:endParaRPr lang="en-US"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endParaRPr lang="fr-BE" sz="1200" b="0" kern="120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r>
                        <a:rPr lang="fr-BE" sz="1200" b="0" kern="1200" dirty="0">
                          <a:solidFill>
                            <a:schemeClr val="tx1"/>
                          </a:solidFill>
                          <a:latin typeface="+mn-lt"/>
                          <a:ea typeface="+mn-ea"/>
                          <a:cs typeface="Audi Type Wide Normal" panose="000B0504040202020203" pitchFamily="34" charset="0"/>
                        </a:rPr>
                        <a:t>755 €</a:t>
                      </a:r>
                      <a:endParaRPr lang="en-US" sz="1200" b="0" kern="1200" dirty="0">
                        <a:solidFill>
                          <a:schemeClr val="tx1"/>
                        </a:solidFill>
                        <a:latin typeface="+mn-lt"/>
                        <a:ea typeface="+mn-ea"/>
                        <a:cs typeface="Audi Type Wide Normal" panose="000B0504040202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9302900"/>
                  </a:ext>
                </a:extLst>
              </a:tr>
            </a:tbl>
          </a:graphicData>
        </a:graphic>
      </p:graphicFrame>
      <p:pic>
        <p:nvPicPr>
          <p:cNvPr id="6" name="Graphique 5" descr="Badge à suivre avec un remplissage uni">
            <a:extLst>
              <a:ext uri="{FF2B5EF4-FFF2-40B4-BE49-F238E27FC236}">
                <a16:creationId xmlns:a16="http://schemas.microsoft.com/office/drawing/2014/main" id="{38F368E5-23B0-4FA9-87C2-356A5E56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9848" y="3002000"/>
            <a:ext cx="427000" cy="427000"/>
          </a:xfrm>
          <a:prstGeom prst="rect">
            <a:avLst/>
          </a:prstGeom>
        </p:spPr>
      </p:pic>
      <p:pic>
        <p:nvPicPr>
          <p:cNvPr id="8" name="Graphique 7" descr="Badge à ne plus suivre avec un remplissage uni">
            <a:extLst>
              <a:ext uri="{FF2B5EF4-FFF2-40B4-BE49-F238E27FC236}">
                <a16:creationId xmlns:a16="http://schemas.microsoft.com/office/drawing/2014/main" id="{CB133BA3-F0D5-4140-8E46-023687D62F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29848" y="3440188"/>
            <a:ext cx="427000" cy="427000"/>
          </a:xfrm>
          <a:prstGeom prst="rect">
            <a:avLst/>
          </a:prstGeom>
        </p:spPr>
      </p:pic>
      <p:sp>
        <p:nvSpPr>
          <p:cNvPr id="10" name="ZoneTexte 9">
            <a:extLst>
              <a:ext uri="{FF2B5EF4-FFF2-40B4-BE49-F238E27FC236}">
                <a16:creationId xmlns:a16="http://schemas.microsoft.com/office/drawing/2014/main" id="{12D5A4C8-F7B2-4AB6-B5A7-9B5F701D0D14}"/>
              </a:ext>
            </a:extLst>
          </p:cNvPr>
          <p:cNvSpPr txBox="1"/>
          <p:nvPr/>
        </p:nvSpPr>
        <p:spPr>
          <a:xfrm>
            <a:off x="8895596" y="3077001"/>
            <a:ext cx="918220" cy="276999"/>
          </a:xfrm>
          <a:prstGeom prst="rect">
            <a:avLst/>
          </a:prstGeom>
          <a:noFill/>
        </p:spPr>
        <p:txBody>
          <a:bodyPr wrap="square" rtlCol="0">
            <a:spAutoFit/>
          </a:bodyPr>
          <a:lstStyle/>
          <a:p>
            <a:pPr algn="r" eaLnBrk="1" fontAlgn="auto" hangingPunct="1">
              <a:spcBef>
                <a:spcPts val="0"/>
              </a:spcBef>
              <a:spcAft>
                <a:spcPts val="0"/>
              </a:spcAft>
              <a:defRPr/>
            </a:pPr>
            <a:r>
              <a:rPr lang="fr-BE" sz="1200">
                <a:ea typeface="+mn-ea"/>
                <a:cs typeface="Audi Type Wide Normal" panose="000B0504040202020203" pitchFamily="34" charset="0"/>
              </a:rPr>
              <a:t>178 €</a:t>
            </a:r>
          </a:p>
        </p:txBody>
      </p:sp>
      <p:sp>
        <p:nvSpPr>
          <p:cNvPr id="31" name="ZoneTexte 30">
            <a:extLst>
              <a:ext uri="{FF2B5EF4-FFF2-40B4-BE49-F238E27FC236}">
                <a16:creationId xmlns:a16="http://schemas.microsoft.com/office/drawing/2014/main" id="{4329D041-8807-498A-8EA8-4044AFED16E9}"/>
              </a:ext>
            </a:extLst>
          </p:cNvPr>
          <p:cNvSpPr txBox="1"/>
          <p:nvPr/>
        </p:nvSpPr>
        <p:spPr>
          <a:xfrm>
            <a:off x="8895596" y="3547272"/>
            <a:ext cx="918220" cy="276999"/>
          </a:xfrm>
          <a:prstGeom prst="rect">
            <a:avLst/>
          </a:prstGeom>
          <a:noFill/>
        </p:spPr>
        <p:txBody>
          <a:bodyPr wrap="square" rtlCol="0">
            <a:spAutoFit/>
          </a:bodyPr>
          <a:lstStyle/>
          <a:p>
            <a:pPr algn="r" eaLnBrk="1" fontAlgn="auto" hangingPunct="1">
              <a:spcBef>
                <a:spcPts val="0"/>
              </a:spcBef>
              <a:spcAft>
                <a:spcPts val="0"/>
              </a:spcAft>
              <a:defRPr/>
            </a:pPr>
            <a:r>
              <a:rPr lang="fr-BE" sz="1200">
                <a:ea typeface="+mn-ea"/>
                <a:cs typeface="Audi Type Wide Normal" panose="000B0504040202020203" pitchFamily="34" charset="0"/>
              </a:rPr>
              <a:t>156 €</a:t>
            </a:r>
          </a:p>
        </p:txBody>
      </p:sp>
      <p:pic>
        <p:nvPicPr>
          <p:cNvPr id="32" name="Graphique 31" descr="Badge à ne plus suivre avec un remplissage uni">
            <a:extLst>
              <a:ext uri="{FF2B5EF4-FFF2-40B4-BE49-F238E27FC236}">
                <a16:creationId xmlns:a16="http://schemas.microsoft.com/office/drawing/2014/main" id="{2D04E5F0-EA02-4C34-B271-A247AF6B71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29848" y="3855810"/>
            <a:ext cx="427000" cy="427000"/>
          </a:xfrm>
          <a:prstGeom prst="rect">
            <a:avLst/>
          </a:prstGeom>
        </p:spPr>
      </p:pic>
      <p:sp>
        <p:nvSpPr>
          <p:cNvPr id="33" name="ZoneTexte 32">
            <a:extLst>
              <a:ext uri="{FF2B5EF4-FFF2-40B4-BE49-F238E27FC236}">
                <a16:creationId xmlns:a16="http://schemas.microsoft.com/office/drawing/2014/main" id="{143F2F93-C4F0-41A9-BF61-553679C78204}"/>
              </a:ext>
            </a:extLst>
          </p:cNvPr>
          <p:cNvSpPr txBox="1"/>
          <p:nvPr/>
        </p:nvSpPr>
        <p:spPr>
          <a:xfrm>
            <a:off x="8895596" y="3978936"/>
            <a:ext cx="918220" cy="276999"/>
          </a:xfrm>
          <a:prstGeom prst="rect">
            <a:avLst/>
          </a:prstGeom>
          <a:noFill/>
        </p:spPr>
        <p:txBody>
          <a:bodyPr wrap="square" rtlCol="0">
            <a:spAutoFit/>
          </a:bodyPr>
          <a:lstStyle/>
          <a:p>
            <a:pPr algn="r" eaLnBrk="1" fontAlgn="auto" hangingPunct="1">
              <a:spcBef>
                <a:spcPts val="0"/>
              </a:spcBef>
              <a:spcAft>
                <a:spcPts val="0"/>
              </a:spcAft>
              <a:defRPr/>
            </a:pPr>
            <a:r>
              <a:rPr lang="fr-BE" sz="1200">
                <a:cs typeface="Audi Type Wide Normal" panose="000B0504040202020203" pitchFamily="34" charset="0"/>
              </a:rPr>
              <a:t>25</a:t>
            </a:r>
            <a:r>
              <a:rPr lang="fr-BE" sz="1200">
                <a:ea typeface="+mn-ea"/>
                <a:cs typeface="Audi Type Wide Normal" panose="000B0504040202020203" pitchFamily="34" charset="0"/>
              </a:rPr>
              <a:t> €</a:t>
            </a:r>
          </a:p>
        </p:txBody>
      </p:sp>
      <p:pic>
        <p:nvPicPr>
          <p:cNvPr id="34" name="Graphique 33" descr="Badge à ne plus suivre avec un remplissage uni">
            <a:extLst>
              <a:ext uri="{FF2B5EF4-FFF2-40B4-BE49-F238E27FC236}">
                <a16:creationId xmlns:a16="http://schemas.microsoft.com/office/drawing/2014/main" id="{1BA5F88E-933A-4F23-BF6D-CF5F0C0DD7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44480" y="4330936"/>
            <a:ext cx="427000" cy="427000"/>
          </a:xfrm>
          <a:prstGeom prst="rect">
            <a:avLst/>
          </a:prstGeom>
        </p:spPr>
      </p:pic>
      <p:sp>
        <p:nvSpPr>
          <p:cNvPr id="35" name="ZoneTexte 34">
            <a:extLst>
              <a:ext uri="{FF2B5EF4-FFF2-40B4-BE49-F238E27FC236}">
                <a16:creationId xmlns:a16="http://schemas.microsoft.com/office/drawing/2014/main" id="{07095D27-378C-4786-8BB0-64ADD551C400}"/>
              </a:ext>
            </a:extLst>
          </p:cNvPr>
          <p:cNvSpPr txBox="1"/>
          <p:nvPr/>
        </p:nvSpPr>
        <p:spPr>
          <a:xfrm>
            <a:off x="9210228" y="4405936"/>
            <a:ext cx="918220" cy="276999"/>
          </a:xfrm>
          <a:prstGeom prst="rect">
            <a:avLst/>
          </a:prstGeom>
          <a:noFill/>
        </p:spPr>
        <p:txBody>
          <a:bodyPr wrap="square" rtlCol="0">
            <a:spAutoFit/>
          </a:bodyPr>
          <a:lstStyle/>
          <a:p>
            <a:pPr algn="r" eaLnBrk="1" fontAlgn="auto" hangingPunct="1">
              <a:spcBef>
                <a:spcPts val="0"/>
              </a:spcBef>
              <a:spcAft>
                <a:spcPts val="0"/>
              </a:spcAft>
              <a:defRPr/>
            </a:pPr>
            <a:r>
              <a:rPr lang="fr-BE" sz="1200" b="1">
                <a:cs typeface="Audi Type Wide Normal" panose="000B0504040202020203" pitchFamily="34" charset="0"/>
              </a:rPr>
              <a:t>3</a:t>
            </a:r>
            <a:r>
              <a:rPr lang="fr-BE" sz="1200" b="1">
                <a:ea typeface="+mn-ea"/>
                <a:cs typeface="Audi Type Wide Normal" panose="000B0504040202020203" pitchFamily="34" charset="0"/>
              </a:rPr>
              <a:t> €</a:t>
            </a:r>
          </a:p>
        </p:txBody>
      </p:sp>
      <p:pic>
        <p:nvPicPr>
          <p:cNvPr id="36" name="Graphique 35" descr="Badge à ne plus suivre avec un remplissage uni">
            <a:extLst>
              <a:ext uri="{FF2B5EF4-FFF2-40B4-BE49-F238E27FC236}">
                <a16:creationId xmlns:a16="http://schemas.microsoft.com/office/drawing/2014/main" id="{9CC82DC8-9432-4E18-A172-7F460043F2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6508" y="4766048"/>
            <a:ext cx="427000" cy="427000"/>
          </a:xfrm>
          <a:prstGeom prst="rect">
            <a:avLst/>
          </a:prstGeom>
        </p:spPr>
      </p:pic>
      <p:sp>
        <p:nvSpPr>
          <p:cNvPr id="37" name="ZoneTexte 36">
            <a:extLst>
              <a:ext uri="{FF2B5EF4-FFF2-40B4-BE49-F238E27FC236}">
                <a16:creationId xmlns:a16="http://schemas.microsoft.com/office/drawing/2014/main" id="{EF167B6F-8C9B-4767-9800-F5650DE4EF7E}"/>
              </a:ext>
            </a:extLst>
          </p:cNvPr>
          <p:cNvSpPr txBox="1"/>
          <p:nvPr/>
        </p:nvSpPr>
        <p:spPr>
          <a:xfrm>
            <a:off x="8902256" y="4841048"/>
            <a:ext cx="918220" cy="276999"/>
          </a:xfrm>
          <a:prstGeom prst="rect">
            <a:avLst/>
          </a:prstGeom>
          <a:noFill/>
        </p:spPr>
        <p:txBody>
          <a:bodyPr wrap="square" rtlCol="0">
            <a:spAutoFit/>
          </a:bodyPr>
          <a:lstStyle/>
          <a:p>
            <a:pPr algn="r" eaLnBrk="1" fontAlgn="auto" hangingPunct="1">
              <a:spcBef>
                <a:spcPts val="0"/>
              </a:spcBef>
              <a:spcAft>
                <a:spcPts val="0"/>
              </a:spcAft>
              <a:defRPr/>
            </a:pPr>
            <a:r>
              <a:rPr lang="fr-BE" sz="1200">
                <a:ea typeface="+mn-ea"/>
                <a:cs typeface="Audi Type Wide Normal" panose="000B0504040202020203" pitchFamily="34" charset="0"/>
              </a:rPr>
              <a:t>49 €</a:t>
            </a:r>
          </a:p>
        </p:txBody>
      </p:sp>
      <p:pic>
        <p:nvPicPr>
          <p:cNvPr id="38" name="Graphique 37" descr="Badge à ne plus suivre avec un remplissage uni">
            <a:extLst>
              <a:ext uri="{FF2B5EF4-FFF2-40B4-BE49-F238E27FC236}">
                <a16:creationId xmlns:a16="http://schemas.microsoft.com/office/drawing/2014/main" id="{B680278E-952D-4957-B337-82D95E6318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44480" y="5211213"/>
            <a:ext cx="427000" cy="427000"/>
          </a:xfrm>
          <a:prstGeom prst="rect">
            <a:avLst/>
          </a:prstGeom>
        </p:spPr>
      </p:pic>
      <p:sp>
        <p:nvSpPr>
          <p:cNvPr id="39" name="ZoneTexte 38">
            <a:extLst>
              <a:ext uri="{FF2B5EF4-FFF2-40B4-BE49-F238E27FC236}">
                <a16:creationId xmlns:a16="http://schemas.microsoft.com/office/drawing/2014/main" id="{846DA406-B9B9-4D5E-9F0D-55EEBF224D11}"/>
              </a:ext>
            </a:extLst>
          </p:cNvPr>
          <p:cNvSpPr txBox="1"/>
          <p:nvPr/>
        </p:nvSpPr>
        <p:spPr>
          <a:xfrm>
            <a:off x="9210228" y="5286213"/>
            <a:ext cx="918220" cy="276999"/>
          </a:xfrm>
          <a:prstGeom prst="rect">
            <a:avLst/>
          </a:prstGeom>
          <a:noFill/>
        </p:spPr>
        <p:txBody>
          <a:bodyPr wrap="square" rtlCol="0">
            <a:spAutoFit/>
          </a:bodyPr>
          <a:lstStyle/>
          <a:p>
            <a:pPr algn="r" eaLnBrk="1" fontAlgn="auto" hangingPunct="1">
              <a:spcBef>
                <a:spcPts val="0"/>
              </a:spcBef>
              <a:spcAft>
                <a:spcPts val="0"/>
              </a:spcAft>
              <a:defRPr/>
            </a:pPr>
            <a:r>
              <a:rPr lang="fr-BE" sz="1200" b="1">
                <a:cs typeface="Audi Type Wide Normal" panose="000B0504040202020203" pitchFamily="34" charset="0"/>
              </a:rPr>
              <a:t>52</a:t>
            </a:r>
            <a:r>
              <a:rPr lang="fr-BE" sz="1200" b="1">
                <a:ea typeface="+mn-ea"/>
                <a:cs typeface="Audi Type Wide Normal" panose="000B0504040202020203" pitchFamily="34" charset="0"/>
              </a:rPr>
              <a:t> €</a:t>
            </a:r>
          </a:p>
        </p:txBody>
      </p:sp>
      <p:sp>
        <p:nvSpPr>
          <p:cNvPr id="40" name="ZoneTexte 39">
            <a:extLst>
              <a:ext uri="{FF2B5EF4-FFF2-40B4-BE49-F238E27FC236}">
                <a16:creationId xmlns:a16="http://schemas.microsoft.com/office/drawing/2014/main" id="{1DA019F3-3518-496F-A1AA-5D6848B5AAAB}"/>
              </a:ext>
            </a:extLst>
          </p:cNvPr>
          <p:cNvSpPr txBox="1"/>
          <p:nvPr/>
        </p:nvSpPr>
        <p:spPr>
          <a:xfrm>
            <a:off x="8423188" y="2603663"/>
            <a:ext cx="1291238" cy="276999"/>
          </a:xfrm>
          <a:prstGeom prst="rect">
            <a:avLst/>
          </a:prstGeom>
          <a:noFill/>
        </p:spPr>
        <p:txBody>
          <a:bodyPr wrap="square" rtlCol="0">
            <a:spAutoFit/>
          </a:bodyPr>
          <a:lstStyle/>
          <a:p>
            <a:pPr algn="ctr">
              <a:defRPr/>
            </a:pPr>
            <a:r>
              <a:rPr lang="fr-BE" sz="1200" b="1" u="sng" dirty="0" err="1">
                <a:cs typeface="Audi Type Wide Normal" panose="000B0504040202020203" pitchFamily="34" charset="0"/>
              </a:rPr>
              <a:t>Differences</a:t>
            </a:r>
            <a:endParaRPr lang="fr-BE" sz="1200" b="1" u="sng" dirty="0">
              <a:ea typeface="+mn-ea"/>
              <a:cs typeface="Audi Type Wide Normal" panose="000B0504040202020203" pitchFamily="34" charset="0"/>
            </a:endParaRPr>
          </a:p>
        </p:txBody>
      </p:sp>
      <p:sp>
        <p:nvSpPr>
          <p:cNvPr id="41" name="TextBox 9">
            <a:extLst>
              <a:ext uri="{FF2B5EF4-FFF2-40B4-BE49-F238E27FC236}">
                <a16:creationId xmlns:a16="http://schemas.microsoft.com/office/drawing/2014/main" id="{C843C017-FBC1-41B0-AFD0-A8760C7F7DEB}"/>
              </a:ext>
            </a:extLst>
          </p:cNvPr>
          <p:cNvSpPr txBox="1"/>
          <p:nvPr/>
        </p:nvSpPr>
        <p:spPr>
          <a:xfrm>
            <a:off x="10560495" y="3536357"/>
            <a:ext cx="1440161" cy="2101856"/>
          </a:xfrm>
          <a:prstGeom prst="rect">
            <a:avLst/>
          </a:prstGeom>
          <a:solidFill>
            <a:srgbClr val="E94E24"/>
          </a:solidFill>
        </p:spPr>
        <p:txBody>
          <a:bodyPr wrap="square" rtlCol="0" anchor="ctr">
            <a:noAutofit/>
          </a:bodyPr>
          <a:lstStyle/>
          <a:p>
            <a:pPr algn="ctr"/>
            <a:r>
              <a:rPr lang="en-US" sz="1200" b="1" dirty="0">
                <a:cs typeface="Audi Type Bold" panose="000B0803040202020203" pitchFamily="34" charset="0"/>
              </a:rPr>
              <a:t>Differences in consumption &amp; taxation make the difference</a:t>
            </a:r>
          </a:p>
        </p:txBody>
      </p:sp>
      <p:sp>
        <p:nvSpPr>
          <p:cNvPr id="11" name="Flèche : chevron 10">
            <a:extLst>
              <a:ext uri="{FF2B5EF4-FFF2-40B4-BE49-F238E27FC236}">
                <a16:creationId xmlns:a16="http://schemas.microsoft.com/office/drawing/2014/main" id="{54ECAD73-3A82-4246-95E7-65476F5D7976}"/>
              </a:ext>
            </a:extLst>
          </p:cNvPr>
          <p:cNvSpPr/>
          <p:nvPr/>
        </p:nvSpPr>
        <p:spPr>
          <a:xfrm>
            <a:off x="10200456" y="3536357"/>
            <a:ext cx="360040" cy="2112771"/>
          </a:xfrm>
          <a:prstGeom prst="chevr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solidFill>
                <a:schemeClr val="tx1"/>
              </a:solidFill>
            </a:endParaRPr>
          </a:p>
        </p:txBody>
      </p:sp>
      <p:sp>
        <p:nvSpPr>
          <p:cNvPr id="20" name="Espace réservé du texte 19">
            <a:extLst>
              <a:ext uri="{FF2B5EF4-FFF2-40B4-BE49-F238E27FC236}">
                <a16:creationId xmlns:a16="http://schemas.microsoft.com/office/drawing/2014/main" id="{71C2F8EA-512A-410D-86EA-28FF42D23F63}"/>
              </a:ext>
            </a:extLst>
          </p:cNvPr>
          <p:cNvSpPr>
            <a:spLocks noGrp="1"/>
          </p:cNvSpPr>
          <p:nvPr>
            <p:ph type="body" idx="1"/>
          </p:nvPr>
        </p:nvSpPr>
        <p:spPr/>
        <p:txBody>
          <a:bodyPr/>
          <a:lstStyle/>
          <a:p>
            <a:r>
              <a:rPr lang="en-US" dirty="0" err="1"/>
              <a:t>CreatE</a:t>
            </a:r>
            <a:r>
              <a:rPr lang="en-US" dirty="0"/>
              <a:t> business opportunities through TCO</a:t>
            </a:r>
            <a:endParaRPr lang="fr-BE" dirty="0"/>
          </a:p>
        </p:txBody>
      </p:sp>
      <p:sp>
        <p:nvSpPr>
          <p:cNvPr id="2" name="Text Placeholder 1">
            <a:extLst>
              <a:ext uri="{FF2B5EF4-FFF2-40B4-BE49-F238E27FC236}">
                <a16:creationId xmlns:a16="http://schemas.microsoft.com/office/drawing/2014/main" id="{69354321-D154-4600-960C-68540D585AD6}"/>
              </a:ext>
            </a:extLst>
          </p:cNvPr>
          <p:cNvSpPr>
            <a:spLocks noGrp="1"/>
          </p:cNvSpPr>
          <p:nvPr>
            <p:ph type="body" sz="quarter" idx="19"/>
          </p:nvPr>
        </p:nvSpPr>
        <p:spPr/>
        <p:txBody>
          <a:bodyPr/>
          <a:lstStyle/>
          <a:p>
            <a:r>
              <a:rPr lang="fr-BE"/>
              <a:t>05</a:t>
            </a:r>
            <a:endParaRPr lang="en-US"/>
          </a:p>
        </p:txBody>
      </p:sp>
      <p:sp>
        <p:nvSpPr>
          <p:cNvPr id="48" name="Titel 1">
            <a:extLst>
              <a:ext uri="{FF2B5EF4-FFF2-40B4-BE49-F238E27FC236}">
                <a16:creationId xmlns:a16="http://schemas.microsoft.com/office/drawing/2014/main" id="{730C2050-9D70-4DDB-AE14-F76F407E7F34}"/>
              </a:ext>
            </a:extLst>
          </p:cNvPr>
          <p:cNvSpPr txBox="1">
            <a:spLocks/>
          </p:cNvSpPr>
          <p:nvPr/>
        </p:nvSpPr>
        <p:spPr>
          <a:xfrm>
            <a:off x="207717" y="623212"/>
            <a:ext cx="11217275" cy="485775"/>
          </a:xfrm>
          <a:prstGeom prst="rect">
            <a:avLst/>
          </a:prstGeom>
        </p:spPr>
        <p:txBody>
          <a:bodyPr vert="horz" lIns="91440" tIns="45720" rIns="91440" bIns="45720" rtlCol="0" anchor="t">
            <a:noAutofit/>
          </a:bodyPr>
          <a:lst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a:lstStyle>
          <a:p>
            <a:r>
              <a:rPr lang="en-US" dirty="0"/>
              <a:t>PHEV - ICE comparison: orders of Magnitude</a:t>
            </a:r>
            <a:endParaRPr lang="nl-NL" dirty="0"/>
          </a:p>
        </p:txBody>
      </p:sp>
      <p:sp>
        <p:nvSpPr>
          <p:cNvPr id="49" name="TextBox 8">
            <a:extLst>
              <a:ext uri="{FF2B5EF4-FFF2-40B4-BE49-F238E27FC236}">
                <a16:creationId xmlns:a16="http://schemas.microsoft.com/office/drawing/2014/main" id="{FB2F38B4-EF20-C57B-CC58-BC5063A69BCE}"/>
              </a:ext>
            </a:extLst>
          </p:cNvPr>
          <p:cNvSpPr txBox="1"/>
          <p:nvPr/>
        </p:nvSpPr>
        <p:spPr>
          <a:xfrm>
            <a:off x="6040778" y="1907212"/>
            <a:ext cx="2461749" cy="461665"/>
          </a:xfrm>
          <a:prstGeom prst="rect">
            <a:avLst/>
          </a:prstGeom>
          <a:noFill/>
        </p:spPr>
        <p:txBody>
          <a:bodyPr wrap="square">
            <a:spAutoFit/>
          </a:bodyPr>
          <a:lstStyle/>
          <a:p>
            <a:pPr algn="ctr"/>
            <a:r>
              <a:rPr lang="nn-NO" sz="1200" b="1" dirty="0"/>
              <a:t>Opel Mokka 1.2 Turbo 100 hp BVM6 Elegance Business</a:t>
            </a:r>
            <a:endParaRPr lang="en-US" sz="1200" b="1" dirty="0"/>
          </a:p>
        </p:txBody>
      </p:sp>
      <p:sp>
        <p:nvSpPr>
          <p:cNvPr id="50" name="TextBox 8">
            <a:extLst>
              <a:ext uri="{FF2B5EF4-FFF2-40B4-BE49-F238E27FC236}">
                <a16:creationId xmlns:a16="http://schemas.microsoft.com/office/drawing/2014/main" id="{8899F3C6-EF66-416E-086D-FBA7E5581DF8}"/>
              </a:ext>
            </a:extLst>
          </p:cNvPr>
          <p:cNvSpPr txBox="1"/>
          <p:nvPr/>
        </p:nvSpPr>
        <p:spPr>
          <a:xfrm>
            <a:off x="2767676" y="1896537"/>
            <a:ext cx="3178372" cy="461665"/>
          </a:xfrm>
          <a:prstGeom prst="rect">
            <a:avLst/>
          </a:prstGeom>
          <a:noFill/>
        </p:spPr>
        <p:txBody>
          <a:bodyPr wrap="square">
            <a:spAutoFit/>
          </a:bodyPr>
          <a:lstStyle/>
          <a:p>
            <a:pPr algn="ctr"/>
            <a:r>
              <a:rPr lang="en-US" sz="1200" b="1">
                <a:ea typeface="+mn-ea"/>
              </a:rPr>
              <a:t>Opel Mokka e</a:t>
            </a:r>
          </a:p>
          <a:p>
            <a:pPr algn="ctr"/>
            <a:r>
              <a:rPr lang="en-US" sz="1200" b="1">
                <a:ea typeface="+mn-ea"/>
              </a:rPr>
              <a:t>Elegance Business</a:t>
            </a:r>
          </a:p>
        </p:txBody>
      </p:sp>
      <p:pic>
        <p:nvPicPr>
          <p:cNvPr id="51" name="Picture 2" descr="Opel Mokka">
            <a:extLst>
              <a:ext uri="{FF2B5EF4-FFF2-40B4-BE49-F238E27FC236}">
                <a16:creationId xmlns:a16="http://schemas.microsoft.com/office/drawing/2014/main" id="{C1C12FD3-A20C-8926-600E-5B85398412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16616"/>
            <a:ext cx="1978175" cy="111272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Opel, Mokka-e">
            <a:extLst>
              <a:ext uri="{FF2B5EF4-FFF2-40B4-BE49-F238E27FC236}">
                <a16:creationId xmlns:a16="http://schemas.microsoft.com/office/drawing/2014/main" id="{D3F415E5-E260-60C7-88F4-F2E43BE882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3603" y="957210"/>
            <a:ext cx="1978175" cy="11127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Drapeaux Monde Banque d'images et photos libres de droit - iStock">
            <a:extLst>
              <a:ext uri="{FF2B5EF4-FFF2-40B4-BE49-F238E27FC236}">
                <a16:creationId xmlns:a16="http://schemas.microsoft.com/office/drawing/2014/main" id="{5170D6C7-7484-9A00-0A6A-288A2EDF63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15425" y="697811"/>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tellantis dévoile un florilège de slogans pour ses marques">
            <a:extLst>
              <a:ext uri="{FF2B5EF4-FFF2-40B4-BE49-F238E27FC236}">
                <a16:creationId xmlns:a16="http://schemas.microsoft.com/office/drawing/2014/main" id="{7053565A-8C1B-BF61-1B8A-EC8A7E035A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7710" y="785894"/>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8016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500"/>
                                        <p:tgtEl>
                                          <p:spTgt spid="1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p:bldP spid="33" grpId="0"/>
      <p:bldP spid="35" grpId="0"/>
      <p:bldP spid="37" grpId="0"/>
      <p:bldP spid="39" grpId="0"/>
      <p:bldP spid="40" grpId="0"/>
      <p:bldP spid="41"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6D15C0F-8DFF-43CC-BEFF-D2F58B2F9832}"/>
              </a:ext>
            </a:extLst>
          </p:cNvPr>
          <p:cNvSpPr>
            <a:spLocks noGrp="1"/>
          </p:cNvSpPr>
          <p:nvPr>
            <p:ph type="body" idx="1"/>
          </p:nvPr>
        </p:nvSpPr>
        <p:spPr/>
        <p:txBody>
          <a:bodyPr/>
          <a:lstStyle/>
          <a:p>
            <a:r>
              <a:rPr lang="en-US" dirty="0" err="1"/>
              <a:t>CreatE</a:t>
            </a:r>
            <a:r>
              <a:rPr lang="en-US" dirty="0"/>
              <a:t> business opportunities through TCO</a:t>
            </a:r>
            <a:endParaRPr lang="fr-BE" dirty="0"/>
          </a:p>
        </p:txBody>
      </p:sp>
      <p:sp>
        <p:nvSpPr>
          <p:cNvPr id="4" name="Text Placeholder 3">
            <a:extLst>
              <a:ext uri="{FF2B5EF4-FFF2-40B4-BE49-F238E27FC236}">
                <a16:creationId xmlns:a16="http://schemas.microsoft.com/office/drawing/2014/main" id="{C95CAD5C-30D2-4F35-AB19-673A9A2BB442}"/>
              </a:ext>
            </a:extLst>
          </p:cNvPr>
          <p:cNvSpPr>
            <a:spLocks noGrp="1"/>
          </p:cNvSpPr>
          <p:nvPr>
            <p:ph type="body" sz="quarter" idx="19"/>
          </p:nvPr>
        </p:nvSpPr>
        <p:spPr/>
        <p:txBody>
          <a:bodyPr/>
          <a:lstStyle/>
          <a:p>
            <a:r>
              <a:rPr lang="fr-BE"/>
              <a:t>05</a:t>
            </a:r>
            <a:endParaRPr lang="en-US"/>
          </a:p>
        </p:txBody>
      </p:sp>
      <p:sp>
        <p:nvSpPr>
          <p:cNvPr id="2" name="Titre 1">
            <a:extLst>
              <a:ext uri="{FF2B5EF4-FFF2-40B4-BE49-F238E27FC236}">
                <a16:creationId xmlns:a16="http://schemas.microsoft.com/office/drawing/2014/main" id="{60F14552-086F-48C1-A648-3A689CF09CC2}"/>
              </a:ext>
            </a:extLst>
          </p:cNvPr>
          <p:cNvSpPr>
            <a:spLocks noGrp="1"/>
          </p:cNvSpPr>
          <p:nvPr>
            <p:ph type="title" idx="4294967295"/>
          </p:nvPr>
        </p:nvSpPr>
        <p:spPr>
          <a:xfrm>
            <a:off x="577512" y="645529"/>
            <a:ext cx="11217275" cy="485775"/>
          </a:xfrm>
        </p:spPr>
        <p:txBody>
          <a:bodyPr/>
          <a:lstStyle/>
          <a:p>
            <a:r>
              <a:rPr lang="fr-BE" dirty="0" err="1"/>
              <a:t>Summary</a:t>
            </a:r>
            <a:endParaRPr lang="fr-BE" dirty="0"/>
          </a:p>
        </p:txBody>
      </p:sp>
      <p:sp>
        <p:nvSpPr>
          <p:cNvPr id="9" name="TextBox 9">
            <a:extLst>
              <a:ext uri="{FF2B5EF4-FFF2-40B4-BE49-F238E27FC236}">
                <a16:creationId xmlns:a16="http://schemas.microsoft.com/office/drawing/2014/main" id="{6F23823C-4C30-4DCC-9761-84549487682A}"/>
              </a:ext>
            </a:extLst>
          </p:cNvPr>
          <p:cNvSpPr txBox="1"/>
          <p:nvPr/>
        </p:nvSpPr>
        <p:spPr>
          <a:xfrm>
            <a:off x="640439" y="1400474"/>
            <a:ext cx="2136048" cy="1077585"/>
          </a:xfrm>
          <a:prstGeom prst="rect">
            <a:avLst/>
          </a:prstGeom>
          <a:solidFill>
            <a:srgbClr val="00ADA0"/>
          </a:solidFill>
        </p:spPr>
        <p:txBody>
          <a:bodyPr wrap="square" rtlCol="0" anchor="ctr">
            <a:noAutofit/>
          </a:bodyPr>
          <a:lstStyle/>
          <a:p>
            <a:pPr algn="ctr"/>
            <a:r>
              <a:rPr lang="fr-BE" sz="1600" dirty="0">
                <a:solidFill>
                  <a:schemeClr val="bg1"/>
                </a:solidFill>
                <a:ea typeface="+mn-ea"/>
              </a:rPr>
              <a:t>Gap </a:t>
            </a:r>
            <a:r>
              <a:rPr lang="fr-BE" sz="1600" dirty="0" err="1">
                <a:solidFill>
                  <a:schemeClr val="bg1"/>
                </a:solidFill>
                <a:ea typeface="+mn-ea"/>
              </a:rPr>
              <a:t>Summary</a:t>
            </a:r>
            <a:endParaRPr lang="fr-BE" sz="1600" dirty="0">
              <a:solidFill>
                <a:schemeClr val="bg1"/>
              </a:solidFill>
              <a:ea typeface="+mn-ea"/>
            </a:endParaRPr>
          </a:p>
        </p:txBody>
      </p:sp>
      <p:graphicFrame>
        <p:nvGraphicFramePr>
          <p:cNvPr id="10" name="Tableau 21">
            <a:extLst>
              <a:ext uri="{FF2B5EF4-FFF2-40B4-BE49-F238E27FC236}">
                <a16:creationId xmlns:a16="http://schemas.microsoft.com/office/drawing/2014/main" id="{5E804633-1F19-4042-ACA9-C2E73FB695BA}"/>
              </a:ext>
            </a:extLst>
          </p:cNvPr>
          <p:cNvGraphicFramePr>
            <a:graphicFrameLocks/>
          </p:cNvGraphicFramePr>
          <p:nvPr>
            <p:extLst>
              <p:ext uri="{D42A27DB-BD31-4B8C-83A1-F6EECF244321}">
                <p14:modId xmlns:p14="http://schemas.microsoft.com/office/powerpoint/2010/main" val="435689028"/>
              </p:ext>
            </p:extLst>
          </p:nvPr>
        </p:nvGraphicFramePr>
        <p:xfrm>
          <a:off x="644893" y="2541556"/>
          <a:ext cx="7673627" cy="3093720"/>
        </p:xfrm>
        <a:graphic>
          <a:graphicData uri="http://schemas.openxmlformats.org/drawingml/2006/table">
            <a:tbl>
              <a:tblPr firstRow="1" bandRow="1">
                <a:tableStyleId>{5940675A-B579-460E-94D1-54222C63F5DA}</a:tableStyleId>
              </a:tblPr>
              <a:tblGrid>
                <a:gridCol w="2244979">
                  <a:extLst>
                    <a:ext uri="{9D8B030D-6E8A-4147-A177-3AD203B41FA5}">
                      <a16:colId xmlns:a16="http://schemas.microsoft.com/office/drawing/2014/main" val="518735030"/>
                    </a:ext>
                  </a:extLst>
                </a:gridCol>
                <a:gridCol w="2579839">
                  <a:extLst>
                    <a:ext uri="{9D8B030D-6E8A-4147-A177-3AD203B41FA5}">
                      <a16:colId xmlns:a16="http://schemas.microsoft.com/office/drawing/2014/main" val="1391006611"/>
                    </a:ext>
                  </a:extLst>
                </a:gridCol>
                <a:gridCol w="269240">
                  <a:extLst>
                    <a:ext uri="{9D8B030D-6E8A-4147-A177-3AD203B41FA5}">
                      <a16:colId xmlns:a16="http://schemas.microsoft.com/office/drawing/2014/main" val="2257945882"/>
                    </a:ext>
                  </a:extLst>
                </a:gridCol>
                <a:gridCol w="2579569">
                  <a:extLst>
                    <a:ext uri="{9D8B030D-6E8A-4147-A177-3AD203B41FA5}">
                      <a16:colId xmlns:a16="http://schemas.microsoft.com/office/drawing/2014/main" val="3244949217"/>
                    </a:ext>
                  </a:extLst>
                </a:gridCol>
              </a:tblGrid>
              <a:tr h="348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mn-lt"/>
                          <a:ea typeface="+mn-ea"/>
                          <a:cs typeface="Audi Type Wide Normal" panose="000B0504040202020203" pitchFamily="34" charset="0"/>
                        </a:rPr>
                        <a:t>Price</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7856330"/>
                  </a:ext>
                </a:extLst>
              </a:tr>
              <a:tr h="348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mn-lt"/>
                          <a:ea typeface="+mn-ea"/>
                          <a:cs typeface="Audi Type Wide Normal" panose="000B0504040202020203" pitchFamily="34" charset="0"/>
                        </a:rPr>
                        <a:t>OL Rent</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dirty="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69091"/>
                  </a:ext>
                </a:extLst>
              </a:tr>
              <a:tr h="348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mn-lt"/>
                          <a:ea typeface="+mn-ea"/>
                          <a:cs typeface="Audi Type Wide Normal" panose="000B0504040202020203" pitchFamily="34" charset="0"/>
                        </a:rPr>
                        <a:t>Energy</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dirty="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3975037"/>
                  </a:ext>
                </a:extLst>
              </a:tr>
              <a:tr h="348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200" b="0" kern="1200" dirty="0">
                          <a:solidFill>
                            <a:schemeClr val="tx1"/>
                          </a:solidFill>
                          <a:latin typeface="+mn-lt"/>
                          <a:ea typeface="+mn-ea"/>
                          <a:cs typeface="Audi Type Wide Normal" panose="000B0504040202020203" pitchFamily="34" charset="0"/>
                        </a:rPr>
                        <a:t>C/R + former CCT</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921007"/>
                  </a:ext>
                </a:extLst>
              </a:tr>
              <a:tr h="348186">
                <a:tc>
                  <a:txBody>
                    <a:bodyPr/>
                    <a:lstStyle/>
                    <a:p>
                      <a:r>
                        <a:rPr lang="fr-BE" sz="1200" b="0" kern="1200" dirty="0">
                          <a:solidFill>
                            <a:schemeClr val="tx1"/>
                          </a:solidFill>
                          <a:latin typeface="+mn-lt"/>
                          <a:ea typeface="+mn-ea"/>
                          <a:cs typeface="Audi Type Wide Normal" panose="000B0504040202020203" pitchFamily="34" charset="0"/>
                        </a:rPr>
                        <a:t>Standard TCO </a:t>
                      </a:r>
                      <a:r>
                        <a:rPr lang="fr-BE" sz="1200" b="0" kern="1200" dirty="0" err="1">
                          <a:solidFill>
                            <a:schemeClr val="tx1"/>
                          </a:solidFill>
                          <a:latin typeface="+mn-lt"/>
                          <a:ea typeface="+mn-ea"/>
                          <a:cs typeface="Audi Type Wide Normal" panose="000B0504040202020203" pitchFamily="34" charset="0"/>
                        </a:rPr>
                        <a:t>calculation</a:t>
                      </a:r>
                      <a:r>
                        <a:rPr lang="fr-BE" sz="1200" b="0" kern="1200" dirty="0">
                          <a:solidFill>
                            <a:schemeClr val="tx1"/>
                          </a:solidFill>
                          <a:latin typeface="+mn-lt"/>
                          <a:ea typeface="+mn-ea"/>
                          <a:cs typeface="Audi Type Wide Normal" panose="000B0504040202020203" pitchFamily="34" charset="0"/>
                        </a:rPr>
                        <a:t> (TCO1)</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marL="171450" indent="-171450" algn="ctr">
                        <a:buFontTx/>
                        <a:buChar char="-"/>
                      </a:pP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extLst>
                  <a:ext uri="{0D108BD9-81ED-4DB2-BD59-A6C34878D82A}">
                    <a16:rowId xmlns:a16="http://schemas.microsoft.com/office/drawing/2014/main" val="2546987339"/>
                  </a:ext>
                </a:extLst>
              </a:tr>
              <a:tr h="348186">
                <a:tc>
                  <a:txBody>
                    <a:bodyPr/>
                    <a:lstStyle/>
                    <a:p>
                      <a:r>
                        <a:rPr lang="fr-BE" sz="1200" b="0" kern="1200" dirty="0">
                          <a:solidFill>
                            <a:schemeClr val="tx1"/>
                          </a:solidFill>
                          <a:latin typeface="+mn-lt"/>
                          <a:ea typeface="+mn-ea"/>
                          <a:cs typeface="Audi Type Wide Normal" panose="000B0504040202020203" pitchFamily="34" charset="0"/>
                        </a:rPr>
                        <a:t>CIT on </a:t>
                      </a:r>
                      <a:r>
                        <a:rPr lang="fr-BE" sz="1200" b="0" kern="1200" dirty="0" err="1">
                          <a:solidFill>
                            <a:schemeClr val="tx1"/>
                          </a:solidFill>
                          <a:latin typeface="+mn-lt"/>
                          <a:ea typeface="+mn-ea"/>
                          <a:cs typeface="Audi Type Wide Normal" panose="000B0504040202020203" pitchFamily="34" charset="0"/>
                        </a:rPr>
                        <a:t>tax</a:t>
                      </a:r>
                      <a:r>
                        <a:rPr lang="fr-BE" sz="1200" b="0" kern="1200" dirty="0">
                          <a:solidFill>
                            <a:schemeClr val="tx1"/>
                          </a:solidFill>
                          <a:latin typeface="+mn-lt"/>
                          <a:ea typeface="+mn-ea"/>
                          <a:cs typeface="Audi Type Wide Normal" panose="000B0504040202020203" pitchFamily="34" charset="0"/>
                        </a:rPr>
                        <a:t> </a:t>
                      </a:r>
                      <a:r>
                        <a:rPr lang="fr-BE" sz="1200" b="0" kern="1200" dirty="0" err="1">
                          <a:solidFill>
                            <a:schemeClr val="tx1"/>
                          </a:solidFill>
                          <a:latin typeface="+mn-lt"/>
                          <a:ea typeface="+mn-ea"/>
                          <a:cs typeface="Audi Type Wide Normal" panose="000B0504040202020203" pitchFamily="34" charset="0"/>
                        </a:rPr>
                        <a:t>reinstatement</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ctr">
                        <a:buFontTx/>
                        <a:buChar char="-"/>
                      </a:pPr>
                      <a:endParaRPr lang="fr-BE" sz="2100">
                        <a:solidFill>
                          <a:schemeClr val="tx1">
                            <a:lumMod val="65000"/>
                            <a:lumOff val="35000"/>
                          </a:schemeClr>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85996"/>
                  </a:ext>
                </a:extLst>
              </a:tr>
              <a:tr h="348186">
                <a:tc>
                  <a:txBody>
                    <a:bodyPr/>
                    <a:lstStyle/>
                    <a:p>
                      <a:r>
                        <a:rPr lang="fr-BE" sz="1200" b="0" kern="1200" dirty="0">
                          <a:solidFill>
                            <a:schemeClr val="tx1"/>
                          </a:solidFill>
                          <a:latin typeface="+mn-lt"/>
                          <a:ea typeface="+mn-ea"/>
                          <a:cs typeface="Audi Type Wide Normal" panose="000B0504040202020203" pitchFamily="34" charset="0"/>
                        </a:rPr>
                        <a:t>Full TCO </a:t>
                      </a:r>
                      <a:r>
                        <a:rPr lang="fr-BE" sz="1200" b="0" kern="1200" dirty="0" err="1">
                          <a:solidFill>
                            <a:schemeClr val="tx1"/>
                          </a:solidFill>
                          <a:latin typeface="+mn-lt"/>
                          <a:ea typeface="+mn-ea"/>
                          <a:cs typeface="Audi Type Wide Normal" panose="000B0504040202020203" pitchFamily="34" charset="0"/>
                        </a:rPr>
                        <a:t>calculation</a:t>
                      </a:r>
                      <a:r>
                        <a:rPr lang="fr-BE" sz="1200" b="0" kern="1200" dirty="0">
                          <a:solidFill>
                            <a:schemeClr val="tx1"/>
                          </a:solidFill>
                          <a:latin typeface="+mn-lt"/>
                          <a:ea typeface="+mn-ea"/>
                          <a:cs typeface="Audi Type Wide Normal" panose="000B0504040202020203" pitchFamily="34" charset="0"/>
                        </a:rPr>
                        <a:t> (TCO2)</a:t>
                      </a:r>
                      <a:endParaRPr lang="en-US" sz="1200" b="0" kern="1200" dirty="0">
                        <a:solidFill>
                          <a:schemeClr val="tx1"/>
                        </a:solidFill>
                        <a:latin typeface="+mn-lt"/>
                        <a:ea typeface="+mn-ea"/>
                        <a:cs typeface="Audi Type Wide Normal" panose="000B0504040202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endParaRPr lang="fr-BE" sz="210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marL="171450" indent="-171450" algn="ctr">
                        <a:buFontTx/>
                        <a:buChar char="-"/>
                      </a:pPr>
                      <a:endParaRPr lang="fr-BE" sz="2100" dirty="0">
                        <a:solidFill>
                          <a:schemeClr val="tx1"/>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4E24"/>
                    </a:solidFill>
                  </a:tcPr>
                </a:tc>
                <a:extLst>
                  <a:ext uri="{0D108BD9-81ED-4DB2-BD59-A6C34878D82A}">
                    <a16:rowId xmlns:a16="http://schemas.microsoft.com/office/drawing/2014/main" val="1122625165"/>
                  </a:ext>
                </a:extLst>
              </a:tr>
            </a:tbl>
          </a:graphicData>
        </a:graphic>
      </p:graphicFrame>
      <p:sp>
        <p:nvSpPr>
          <p:cNvPr id="12" name="ZoneTexte 11">
            <a:extLst>
              <a:ext uri="{FF2B5EF4-FFF2-40B4-BE49-F238E27FC236}">
                <a16:creationId xmlns:a16="http://schemas.microsoft.com/office/drawing/2014/main" id="{E8AAD163-9CF8-4753-AEBB-9C0DEDADAAA0}"/>
              </a:ext>
            </a:extLst>
          </p:cNvPr>
          <p:cNvSpPr txBox="1"/>
          <p:nvPr/>
        </p:nvSpPr>
        <p:spPr>
          <a:xfrm>
            <a:off x="1879727" y="3521627"/>
            <a:ext cx="1352939" cy="261610"/>
          </a:xfrm>
          <a:prstGeom prst="rect">
            <a:avLst/>
          </a:prstGeom>
          <a:noFill/>
        </p:spPr>
        <p:txBody>
          <a:bodyPr wrap="square" rtlCol="0">
            <a:spAutoFit/>
          </a:bodyPr>
          <a:lstStyle/>
          <a:p>
            <a:r>
              <a:rPr lang="fr-BE" sz="1100" dirty="0"/>
              <a:t>25 000 km/y</a:t>
            </a:r>
          </a:p>
        </p:txBody>
      </p:sp>
      <p:pic>
        <p:nvPicPr>
          <p:cNvPr id="13" name="Graphique 12" descr="Badge à suivre avec un remplissage uni">
            <a:extLst>
              <a:ext uri="{FF2B5EF4-FFF2-40B4-BE49-F238E27FC236}">
                <a16:creationId xmlns:a16="http://schemas.microsoft.com/office/drawing/2014/main" id="{442D9FC1-DB77-4D76-A8E1-8E43BAE0B1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2666" y="2558278"/>
            <a:ext cx="427000" cy="427000"/>
          </a:xfrm>
          <a:prstGeom prst="rect">
            <a:avLst/>
          </a:prstGeom>
        </p:spPr>
      </p:pic>
      <p:sp>
        <p:nvSpPr>
          <p:cNvPr id="14" name="ZoneTexte 13">
            <a:extLst>
              <a:ext uri="{FF2B5EF4-FFF2-40B4-BE49-F238E27FC236}">
                <a16:creationId xmlns:a16="http://schemas.microsoft.com/office/drawing/2014/main" id="{4947FE49-2D10-4A81-BD60-1F6B07709376}"/>
              </a:ext>
            </a:extLst>
          </p:cNvPr>
          <p:cNvSpPr txBox="1"/>
          <p:nvPr/>
        </p:nvSpPr>
        <p:spPr>
          <a:xfrm>
            <a:off x="3654532" y="2637949"/>
            <a:ext cx="1471516" cy="276999"/>
          </a:xfrm>
          <a:prstGeom prst="rect">
            <a:avLst/>
          </a:prstGeom>
          <a:noFill/>
        </p:spPr>
        <p:txBody>
          <a:bodyPr wrap="square" rtlCol="0">
            <a:spAutoFit/>
          </a:bodyPr>
          <a:lstStyle/>
          <a:p>
            <a:pPr algn="r" eaLnBrk="1" fontAlgn="auto" hangingPunct="1">
              <a:spcBef>
                <a:spcPts val="0"/>
              </a:spcBef>
              <a:spcAft>
                <a:spcPts val="0"/>
              </a:spcAft>
              <a:defRPr/>
            </a:pPr>
            <a:r>
              <a:rPr lang="fr-BE" sz="1200" dirty="0">
                <a:ea typeface="+mn-ea"/>
                <a:cs typeface="Audi Type Wide Normal" panose="000B0504040202020203" pitchFamily="34" charset="0"/>
              </a:rPr>
              <a:t>13 650 €</a:t>
            </a:r>
          </a:p>
        </p:txBody>
      </p:sp>
      <p:pic>
        <p:nvPicPr>
          <p:cNvPr id="15" name="Graphique 14" descr="Badge à suivre avec un remplissage uni">
            <a:extLst>
              <a:ext uri="{FF2B5EF4-FFF2-40B4-BE49-F238E27FC236}">
                <a16:creationId xmlns:a16="http://schemas.microsoft.com/office/drawing/2014/main" id="{0ADB5B4E-DDC5-48EC-8FA1-0CB40198F7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2666" y="2982002"/>
            <a:ext cx="427000" cy="427000"/>
          </a:xfrm>
          <a:prstGeom prst="rect">
            <a:avLst/>
          </a:prstGeom>
        </p:spPr>
      </p:pic>
      <p:sp>
        <p:nvSpPr>
          <p:cNvPr id="16" name="ZoneTexte 15">
            <a:extLst>
              <a:ext uri="{FF2B5EF4-FFF2-40B4-BE49-F238E27FC236}">
                <a16:creationId xmlns:a16="http://schemas.microsoft.com/office/drawing/2014/main" id="{FE811782-6463-40E0-84A8-91BB48FC1290}"/>
              </a:ext>
            </a:extLst>
          </p:cNvPr>
          <p:cNvSpPr txBox="1"/>
          <p:nvPr/>
        </p:nvSpPr>
        <p:spPr>
          <a:xfrm>
            <a:off x="3231952" y="3061673"/>
            <a:ext cx="1894096" cy="276999"/>
          </a:xfrm>
          <a:prstGeom prst="rect">
            <a:avLst/>
          </a:prstGeom>
          <a:noFill/>
        </p:spPr>
        <p:txBody>
          <a:bodyPr wrap="square" rtlCol="0">
            <a:spAutoFit/>
          </a:bodyPr>
          <a:lstStyle/>
          <a:p>
            <a:pPr algn="r">
              <a:defRPr/>
            </a:pPr>
            <a:r>
              <a:rPr lang="fr-BE" sz="1200" dirty="0">
                <a:ea typeface="+mn-ea"/>
                <a:cs typeface="Audi Type Wide Normal" panose="000B0504040202020203" pitchFamily="34" charset="0"/>
              </a:rPr>
              <a:t>178 € / </a:t>
            </a:r>
            <a:r>
              <a:rPr lang="fr-BE" sz="1200" dirty="0" err="1">
                <a:cs typeface="Audi Type Wide Normal" panose="000B0504040202020203" pitchFamily="34" charset="0"/>
              </a:rPr>
              <a:t>month</a:t>
            </a:r>
            <a:endParaRPr lang="fr-BE" sz="1200" dirty="0">
              <a:ea typeface="+mn-ea"/>
              <a:cs typeface="Audi Type Wide Normal" panose="000B0504040202020203" pitchFamily="34" charset="0"/>
            </a:endParaRPr>
          </a:p>
        </p:txBody>
      </p:sp>
      <p:pic>
        <p:nvPicPr>
          <p:cNvPr id="17" name="Graphique 16" descr="Badge à ne plus suivre avec un remplissage uni">
            <a:extLst>
              <a:ext uri="{FF2B5EF4-FFF2-40B4-BE49-F238E27FC236}">
                <a16:creationId xmlns:a16="http://schemas.microsoft.com/office/drawing/2014/main" id="{9AF7609A-9CAD-4C6D-B6AF-01AC914AD9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2666" y="3432887"/>
            <a:ext cx="427000" cy="427000"/>
          </a:xfrm>
          <a:prstGeom prst="rect">
            <a:avLst/>
          </a:prstGeom>
        </p:spPr>
      </p:pic>
      <p:sp>
        <p:nvSpPr>
          <p:cNvPr id="18" name="ZoneTexte 17">
            <a:extLst>
              <a:ext uri="{FF2B5EF4-FFF2-40B4-BE49-F238E27FC236}">
                <a16:creationId xmlns:a16="http://schemas.microsoft.com/office/drawing/2014/main" id="{CBD34D60-100C-46CF-9083-764476B47D8E}"/>
              </a:ext>
            </a:extLst>
          </p:cNvPr>
          <p:cNvSpPr txBox="1"/>
          <p:nvPr/>
        </p:nvSpPr>
        <p:spPr>
          <a:xfrm>
            <a:off x="3019961" y="3514404"/>
            <a:ext cx="2106087" cy="276999"/>
          </a:xfrm>
          <a:prstGeom prst="rect">
            <a:avLst/>
          </a:prstGeom>
          <a:noFill/>
        </p:spPr>
        <p:txBody>
          <a:bodyPr wrap="square" rtlCol="0">
            <a:spAutoFit/>
          </a:bodyPr>
          <a:lstStyle/>
          <a:p>
            <a:pPr algn="r">
              <a:defRPr/>
            </a:pPr>
            <a:r>
              <a:rPr lang="fr-BE" sz="1200" dirty="0">
                <a:cs typeface="Audi Type Wide Normal" panose="000B0504040202020203" pitchFamily="34" charset="0"/>
              </a:rPr>
              <a:t> 156 € / </a:t>
            </a:r>
            <a:r>
              <a:rPr lang="fr-BE" sz="1200" dirty="0" err="1">
                <a:cs typeface="Audi Type Wide Normal" panose="000B0504040202020203" pitchFamily="34" charset="0"/>
              </a:rPr>
              <a:t>month</a:t>
            </a:r>
            <a:endParaRPr lang="fr-BE" sz="1200" dirty="0">
              <a:ea typeface="+mn-ea"/>
              <a:cs typeface="Audi Type Wide Normal" panose="000B0504040202020203" pitchFamily="34" charset="0"/>
            </a:endParaRPr>
          </a:p>
        </p:txBody>
      </p:sp>
      <p:pic>
        <p:nvPicPr>
          <p:cNvPr id="19" name="Graphique 18" descr="Badge à ne plus suivre avec un remplissage uni">
            <a:extLst>
              <a:ext uri="{FF2B5EF4-FFF2-40B4-BE49-F238E27FC236}">
                <a16:creationId xmlns:a16="http://schemas.microsoft.com/office/drawing/2014/main" id="{31B4D0CC-BC89-4974-8E48-038A574ED5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2666" y="3852724"/>
            <a:ext cx="427000" cy="427000"/>
          </a:xfrm>
          <a:prstGeom prst="rect">
            <a:avLst/>
          </a:prstGeom>
        </p:spPr>
      </p:pic>
      <p:sp>
        <p:nvSpPr>
          <p:cNvPr id="20" name="ZoneTexte 19">
            <a:extLst>
              <a:ext uri="{FF2B5EF4-FFF2-40B4-BE49-F238E27FC236}">
                <a16:creationId xmlns:a16="http://schemas.microsoft.com/office/drawing/2014/main" id="{38957997-901B-4C3D-AC1A-B419008678BE}"/>
              </a:ext>
            </a:extLst>
          </p:cNvPr>
          <p:cNvSpPr txBox="1"/>
          <p:nvPr/>
        </p:nvSpPr>
        <p:spPr>
          <a:xfrm>
            <a:off x="3019961" y="3932996"/>
            <a:ext cx="2106087" cy="276999"/>
          </a:xfrm>
          <a:prstGeom prst="rect">
            <a:avLst/>
          </a:prstGeom>
          <a:noFill/>
        </p:spPr>
        <p:txBody>
          <a:bodyPr wrap="square" rtlCol="0">
            <a:spAutoFit/>
          </a:bodyPr>
          <a:lstStyle/>
          <a:p>
            <a:pPr algn="r">
              <a:defRPr/>
            </a:pPr>
            <a:r>
              <a:rPr lang="fr-BE" sz="1200" dirty="0">
                <a:cs typeface="Audi Type Wide Normal" panose="000B0504040202020203" pitchFamily="34" charset="0"/>
              </a:rPr>
              <a:t>25 € / </a:t>
            </a:r>
            <a:r>
              <a:rPr lang="fr-BE" sz="1200" dirty="0" err="1">
                <a:cs typeface="Audi Type Wide Normal" panose="000B0504040202020203" pitchFamily="34" charset="0"/>
              </a:rPr>
              <a:t>month</a:t>
            </a:r>
            <a:endParaRPr lang="fr-BE" sz="1200" dirty="0">
              <a:ea typeface="+mn-ea"/>
              <a:cs typeface="Audi Type Wide Normal" panose="000B0504040202020203" pitchFamily="34" charset="0"/>
            </a:endParaRPr>
          </a:p>
        </p:txBody>
      </p:sp>
      <p:pic>
        <p:nvPicPr>
          <p:cNvPr id="21" name="Graphique 20" descr="Badge à ne plus suivre avec un remplissage uni">
            <a:extLst>
              <a:ext uri="{FF2B5EF4-FFF2-40B4-BE49-F238E27FC236}">
                <a16:creationId xmlns:a16="http://schemas.microsoft.com/office/drawing/2014/main" id="{4DBE1E3A-9B6B-4495-B7CC-ED4768C3E8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2666" y="4331204"/>
            <a:ext cx="427000" cy="427000"/>
          </a:xfrm>
          <a:prstGeom prst="rect">
            <a:avLst/>
          </a:prstGeom>
        </p:spPr>
      </p:pic>
      <p:sp>
        <p:nvSpPr>
          <p:cNvPr id="22" name="ZoneTexte 21">
            <a:extLst>
              <a:ext uri="{FF2B5EF4-FFF2-40B4-BE49-F238E27FC236}">
                <a16:creationId xmlns:a16="http://schemas.microsoft.com/office/drawing/2014/main" id="{19410840-BC0E-4DE1-B8E5-5007809609A9}"/>
              </a:ext>
            </a:extLst>
          </p:cNvPr>
          <p:cNvSpPr txBox="1"/>
          <p:nvPr/>
        </p:nvSpPr>
        <p:spPr>
          <a:xfrm>
            <a:off x="3682602" y="4411476"/>
            <a:ext cx="4459077" cy="276999"/>
          </a:xfrm>
          <a:prstGeom prst="rect">
            <a:avLst/>
          </a:prstGeom>
          <a:noFill/>
        </p:spPr>
        <p:txBody>
          <a:bodyPr wrap="square" rtlCol="0">
            <a:spAutoFit/>
          </a:bodyPr>
          <a:lstStyle/>
          <a:p>
            <a:pPr>
              <a:defRPr/>
            </a:pPr>
            <a:r>
              <a:rPr lang="fr-BE" sz="1200" dirty="0" err="1">
                <a:cs typeface="Audi Type Wide Normal" panose="000B0504040202020203" pitchFamily="34" charset="0"/>
              </a:rPr>
              <a:t>advantage</a:t>
            </a:r>
            <a:r>
              <a:rPr lang="fr-BE" sz="1200" dirty="0">
                <a:cs typeface="Audi Type Wide Normal" panose="000B0504040202020203" pitchFamily="34" charset="0"/>
              </a:rPr>
              <a:t> of 3 € / </a:t>
            </a:r>
            <a:r>
              <a:rPr lang="fr-BE" sz="1200" dirty="0" err="1">
                <a:cs typeface="Audi Type Wide Normal" panose="000B0504040202020203" pitchFamily="34" charset="0"/>
              </a:rPr>
              <a:t>month</a:t>
            </a:r>
            <a:endParaRPr lang="fr-BE" sz="1200" dirty="0">
              <a:ea typeface="+mn-ea"/>
              <a:cs typeface="Audi Type Wide Normal" panose="000B0504040202020203" pitchFamily="34" charset="0"/>
            </a:endParaRPr>
          </a:p>
        </p:txBody>
      </p:sp>
      <p:pic>
        <p:nvPicPr>
          <p:cNvPr id="23" name="Graphique 22" descr="Badge à ne plus suivre avec un remplissage uni">
            <a:extLst>
              <a:ext uri="{FF2B5EF4-FFF2-40B4-BE49-F238E27FC236}">
                <a16:creationId xmlns:a16="http://schemas.microsoft.com/office/drawing/2014/main" id="{C99BEC6F-5E2B-4440-A20D-5E09CC6F57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2666" y="4769740"/>
            <a:ext cx="427000" cy="427000"/>
          </a:xfrm>
          <a:prstGeom prst="rect">
            <a:avLst/>
          </a:prstGeom>
        </p:spPr>
      </p:pic>
      <p:sp>
        <p:nvSpPr>
          <p:cNvPr id="24" name="ZoneTexte 23">
            <a:extLst>
              <a:ext uri="{FF2B5EF4-FFF2-40B4-BE49-F238E27FC236}">
                <a16:creationId xmlns:a16="http://schemas.microsoft.com/office/drawing/2014/main" id="{D8C55E86-1B2C-4D1D-BE92-5F06BD673D6B}"/>
              </a:ext>
            </a:extLst>
          </p:cNvPr>
          <p:cNvSpPr txBox="1"/>
          <p:nvPr/>
        </p:nvSpPr>
        <p:spPr>
          <a:xfrm>
            <a:off x="3132144" y="4861154"/>
            <a:ext cx="1993904" cy="276999"/>
          </a:xfrm>
          <a:prstGeom prst="rect">
            <a:avLst/>
          </a:prstGeom>
          <a:noFill/>
        </p:spPr>
        <p:txBody>
          <a:bodyPr wrap="square" rtlCol="0">
            <a:spAutoFit/>
          </a:bodyPr>
          <a:lstStyle/>
          <a:p>
            <a:pPr algn="r">
              <a:defRPr/>
            </a:pPr>
            <a:r>
              <a:rPr lang="fr-BE" sz="1200" dirty="0">
                <a:cs typeface="Audi Type Wide Normal" panose="000B0504040202020203" pitchFamily="34" charset="0"/>
              </a:rPr>
              <a:t>49 € / </a:t>
            </a:r>
            <a:r>
              <a:rPr lang="fr-BE" sz="1200" dirty="0" err="1">
                <a:cs typeface="Audi Type Wide Normal" panose="000B0504040202020203" pitchFamily="34" charset="0"/>
              </a:rPr>
              <a:t>month</a:t>
            </a:r>
            <a:endParaRPr lang="fr-BE" sz="1200" dirty="0">
              <a:ea typeface="+mn-ea"/>
              <a:cs typeface="Audi Type Wide Normal" panose="000B0504040202020203" pitchFamily="34" charset="0"/>
            </a:endParaRPr>
          </a:p>
        </p:txBody>
      </p:sp>
      <p:pic>
        <p:nvPicPr>
          <p:cNvPr id="25" name="Graphique 24" descr="Badge à ne plus suivre avec un remplissage uni">
            <a:extLst>
              <a:ext uri="{FF2B5EF4-FFF2-40B4-BE49-F238E27FC236}">
                <a16:creationId xmlns:a16="http://schemas.microsoft.com/office/drawing/2014/main" id="{55B206DC-43BB-4269-ADDE-B965D748B0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2666" y="5222772"/>
            <a:ext cx="427000" cy="427000"/>
          </a:xfrm>
          <a:prstGeom prst="rect">
            <a:avLst/>
          </a:prstGeom>
        </p:spPr>
      </p:pic>
      <p:sp>
        <p:nvSpPr>
          <p:cNvPr id="26" name="ZoneTexte 25">
            <a:extLst>
              <a:ext uri="{FF2B5EF4-FFF2-40B4-BE49-F238E27FC236}">
                <a16:creationId xmlns:a16="http://schemas.microsoft.com/office/drawing/2014/main" id="{50EAF39E-9BBE-414F-9D63-951C256FE670}"/>
              </a:ext>
            </a:extLst>
          </p:cNvPr>
          <p:cNvSpPr txBox="1"/>
          <p:nvPr/>
        </p:nvSpPr>
        <p:spPr>
          <a:xfrm>
            <a:off x="3682602" y="5303044"/>
            <a:ext cx="2517077" cy="276999"/>
          </a:xfrm>
          <a:prstGeom prst="rect">
            <a:avLst/>
          </a:prstGeom>
          <a:noFill/>
        </p:spPr>
        <p:txBody>
          <a:bodyPr wrap="square" rtlCol="0">
            <a:spAutoFit/>
          </a:bodyPr>
          <a:lstStyle/>
          <a:p>
            <a:pPr>
              <a:defRPr/>
            </a:pPr>
            <a:r>
              <a:rPr lang="en-US" sz="1200" dirty="0">
                <a:cs typeface="Audi Type Wide Normal" panose="000B0504040202020203" pitchFamily="34" charset="0"/>
              </a:rPr>
              <a:t>Big advantage for BEV</a:t>
            </a:r>
            <a:endParaRPr lang="fr-BE" sz="1200" dirty="0">
              <a:ea typeface="+mn-ea"/>
              <a:cs typeface="Audi Type Wide Normal" panose="000B0504040202020203" pitchFamily="34" charset="0"/>
            </a:endParaRPr>
          </a:p>
        </p:txBody>
      </p:sp>
      <p:sp>
        <p:nvSpPr>
          <p:cNvPr id="31" name="TextBox 8">
            <a:extLst>
              <a:ext uri="{FF2B5EF4-FFF2-40B4-BE49-F238E27FC236}">
                <a16:creationId xmlns:a16="http://schemas.microsoft.com/office/drawing/2014/main" id="{5642A23D-B9B9-BF39-FC45-6607FA05A04A}"/>
              </a:ext>
            </a:extLst>
          </p:cNvPr>
          <p:cNvSpPr txBox="1"/>
          <p:nvPr/>
        </p:nvSpPr>
        <p:spPr>
          <a:xfrm>
            <a:off x="6040778" y="1907212"/>
            <a:ext cx="2461749" cy="461665"/>
          </a:xfrm>
          <a:prstGeom prst="rect">
            <a:avLst/>
          </a:prstGeom>
          <a:noFill/>
        </p:spPr>
        <p:txBody>
          <a:bodyPr wrap="square">
            <a:spAutoFit/>
          </a:bodyPr>
          <a:lstStyle/>
          <a:p>
            <a:pPr algn="ctr"/>
            <a:r>
              <a:rPr lang="nn-NO" sz="1200" b="1" dirty="0"/>
              <a:t>Opel Mokka 1.2 Turbo 100 hp BVM6 Elegance Business</a:t>
            </a:r>
            <a:endParaRPr lang="en-US" sz="1200" b="1" dirty="0"/>
          </a:p>
        </p:txBody>
      </p:sp>
      <p:sp>
        <p:nvSpPr>
          <p:cNvPr id="32" name="TextBox 8">
            <a:extLst>
              <a:ext uri="{FF2B5EF4-FFF2-40B4-BE49-F238E27FC236}">
                <a16:creationId xmlns:a16="http://schemas.microsoft.com/office/drawing/2014/main" id="{15912A32-9275-85E0-0D8E-D8C71E651DF7}"/>
              </a:ext>
            </a:extLst>
          </p:cNvPr>
          <p:cNvSpPr txBox="1"/>
          <p:nvPr/>
        </p:nvSpPr>
        <p:spPr>
          <a:xfrm>
            <a:off x="2767676" y="1896537"/>
            <a:ext cx="3178372" cy="461665"/>
          </a:xfrm>
          <a:prstGeom prst="rect">
            <a:avLst/>
          </a:prstGeom>
          <a:noFill/>
        </p:spPr>
        <p:txBody>
          <a:bodyPr wrap="square">
            <a:spAutoFit/>
          </a:bodyPr>
          <a:lstStyle/>
          <a:p>
            <a:pPr algn="ctr"/>
            <a:r>
              <a:rPr lang="en-US" sz="1200" b="1">
                <a:ea typeface="+mn-ea"/>
              </a:rPr>
              <a:t>Opel Mokka e</a:t>
            </a:r>
          </a:p>
          <a:p>
            <a:pPr algn="ctr"/>
            <a:r>
              <a:rPr lang="en-US" sz="1200" b="1">
                <a:ea typeface="+mn-ea"/>
              </a:rPr>
              <a:t>Elegance Business</a:t>
            </a:r>
          </a:p>
        </p:txBody>
      </p:sp>
      <p:pic>
        <p:nvPicPr>
          <p:cNvPr id="33" name="Picture 2" descr="Opel Mokka">
            <a:extLst>
              <a:ext uri="{FF2B5EF4-FFF2-40B4-BE49-F238E27FC236}">
                <a16:creationId xmlns:a16="http://schemas.microsoft.com/office/drawing/2014/main" id="{0FE5CAC0-7313-8314-7046-1743372960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916616"/>
            <a:ext cx="1978175" cy="11127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Opel, Mokka-e">
            <a:extLst>
              <a:ext uri="{FF2B5EF4-FFF2-40B4-BE49-F238E27FC236}">
                <a16:creationId xmlns:a16="http://schemas.microsoft.com/office/drawing/2014/main" id="{B6C4F9CC-9B11-EEC2-CC81-9406317699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3603" y="957210"/>
            <a:ext cx="1978175" cy="11127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rapeaux Monde Banque d'images et photos libres de droit - iStock">
            <a:extLst>
              <a:ext uri="{FF2B5EF4-FFF2-40B4-BE49-F238E27FC236}">
                <a16:creationId xmlns:a16="http://schemas.microsoft.com/office/drawing/2014/main" id="{AEC8F98C-A0E6-C7E6-EF41-0E35B22CD0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5425" y="697811"/>
            <a:ext cx="437609" cy="4376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ellantis dévoile un florilège de slogans pour ses marques">
            <a:extLst>
              <a:ext uri="{FF2B5EF4-FFF2-40B4-BE49-F238E27FC236}">
                <a16:creationId xmlns:a16="http://schemas.microsoft.com/office/drawing/2014/main" id="{F2DAFC57-4BF3-CD09-3184-1987CB8A94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87710" y="785894"/>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7228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P spid="24" grpId="0"/>
      <p:bldP spid="2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at 500e électrique : prix, autonomie, performances, commercialisation -  Automobile Propre">
            <a:extLst>
              <a:ext uri="{FF2B5EF4-FFF2-40B4-BE49-F238E27FC236}">
                <a16:creationId xmlns:a16="http://schemas.microsoft.com/office/drawing/2014/main" id="{98AF4859-DE3C-C864-0496-B8CB69BA1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79" b="1933"/>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E76C368-A54E-4D01-B89C-39D00D220975}"/>
              </a:ext>
            </a:extLst>
          </p:cNvPr>
          <p:cNvSpPr/>
          <p:nvPr/>
        </p:nvSpPr>
        <p:spPr>
          <a:xfrm>
            <a:off x="6741274" y="1"/>
            <a:ext cx="548767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4" name="ZoneTexte 13">
            <a:extLst>
              <a:ext uri="{FF2B5EF4-FFF2-40B4-BE49-F238E27FC236}">
                <a16:creationId xmlns:a16="http://schemas.microsoft.com/office/drawing/2014/main" id="{06A81066-A14C-48BC-A93D-BB4721D56A2C}"/>
              </a:ext>
            </a:extLst>
          </p:cNvPr>
          <p:cNvSpPr txBox="1"/>
          <p:nvPr/>
        </p:nvSpPr>
        <p:spPr>
          <a:xfrm>
            <a:off x="7714034" y="329184"/>
            <a:ext cx="3264408" cy="461665"/>
          </a:xfrm>
          <a:prstGeom prst="rect">
            <a:avLst/>
          </a:prstGeom>
          <a:noFill/>
          <a:ln>
            <a:noFill/>
          </a:ln>
        </p:spPr>
        <p:txBody>
          <a:bodyPr wrap="square" rtlCol="0">
            <a:spAutoFit/>
          </a:bodyPr>
          <a:lstStyle/>
          <a:p>
            <a:pPr algn="ctr"/>
            <a:r>
              <a:rPr lang="fr-BE" sz="2400" b="1" dirty="0" err="1">
                <a:solidFill>
                  <a:schemeClr val="bg1"/>
                </a:solidFill>
                <a:cs typeface="Audi Type Bold" panose="000B0803040202020203" pitchFamily="34" charset="0"/>
              </a:rPr>
              <a:t>Takeaways</a:t>
            </a:r>
            <a:endParaRPr lang="fr-BE" sz="2400" b="1" dirty="0">
              <a:solidFill>
                <a:schemeClr val="bg1"/>
              </a:solidFill>
              <a:cs typeface="Audi Type Bold" panose="000B0803040202020203" pitchFamily="34" charset="0"/>
            </a:endParaRPr>
          </a:p>
        </p:txBody>
      </p:sp>
      <p:cxnSp>
        <p:nvCxnSpPr>
          <p:cNvPr id="15" name="Connecteur droit 14">
            <a:extLst>
              <a:ext uri="{FF2B5EF4-FFF2-40B4-BE49-F238E27FC236}">
                <a16:creationId xmlns:a16="http://schemas.microsoft.com/office/drawing/2014/main" id="{3A0E8B01-6B22-466A-8ACB-6B2261EDAE77}"/>
              </a:ext>
            </a:extLst>
          </p:cNvPr>
          <p:cNvCxnSpPr>
            <a:cxnSpLocks/>
          </p:cNvCxnSpPr>
          <p:nvPr/>
        </p:nvCxnSpPr>
        <p:spPr>
          <a:xfrm>
            <a:off x="7512866" y="877824"/>
            <a:ext cx="3666744"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nvGrpSpPr>
          <p:cNvPr id="16" name="Groupe 15">
            <a:extLst>
              <a:ext uri="{FF2B5EF4-FFF2-40B4-BE49-F238E27FC236}">
                <a16:creationId xmlns:a16="http://schemas.microsoft.com/office/drawing/2014/main" id="{DC0EC683-18B9-4F73-85B3-E68999C84722}"/>
              </a:ext>
            </a:extLst>
          </p:cNvPr>
          <p:cNvGrpSpPr/>
          <p:nvPr/>
        </p:nvGrpSpPr>
        <p:grpSpPr>
          <a:xfrm>
            <a:off x="7085807" y="2335037"/>
            <a:ext cx="4717806" cy="781233"/>
            <a:chOff x="6590834" y="2337201"/>
            <a:chExt cx="4717806" cy="781233"/>
          </a:xfrm>
        </p:grpSpPr>
        <p:sp>
          <p:nvSpPr>
            <p:cNvPr id="17" name="ZoneTexte 16">
              <a:extLst>
                <a:ext uri="{FF2B5EF4-FFF2-40B4-BE49-F238E27FC236}">
                  <a16:creationId xmlns:a16="http://schemas.microsoft.com/office/drawing/2014/main" id="{186E5F37-C598-48C3-9E19-9CB488792296}"/>
                </a:ext>
              </a:extLst>
            </p:cNvPr>
            <p:cNvSpPr txBox="1"/>
            <p:nvPr/>
          </p:nvSpPr>
          <p:spPr>
            <a:xfrm>
              <a:off x="7474080" y="2379770"/>
              <a:ext cx="3834560" cy="738664"/>
            </a:xfrm>
            <a:prstGeom prst="rect">
              <a:avLst/>
            </a:prstGeom>
          </p:spPr>
          <p:txBody>
            <a:bodyPr wrap="square" lIns="0" tIns="0" rIns="0" bIns="0" rtlCol="0">
              <a:spAutoFit/>
            </a:bodyPr>
            <a:lstStyle/>
            <a:p>
              <a:pPr algn="l"/>
              <a:r>
                <a:rPr lang="en-US" sz="1600" dirty="0">
                  <a:solidFill>
                    <a:schemeClr val="bg1"/>
                  </a:solidFill>
                  <a:cs typeface="Audi Type Normal" panose="000B0503040202020203" pitchFamily="34" charset="0"/>
                </a:rPr>
                <a:t>Tax and consumption will make the difference (your ability to highlight the tax gains from tax reinstatement)</a:t>
              </a:r>
              <a:endParaRPr lang="fr-BE" sz="1600" dirty="0">
                <a:solidFill>
                  <a:schemeClr val="bg1"/>
                </a:solidFill>
                <a:cs typeface="Audi Type Normal" panose="000B0503040202020203" pitchFamily="34" charset="0"/>
              </a:endParaRPr>
            </a:p>
          </p:txBody>
        </p:sp>
        <p:pic>
          <p:nvPicPr>
            <p:cNvPr id="18" name="Graphique 17" descr="Boxing Glove avec un remplissage uni">
              <a:extLst>
                <a:ext uri="{FF2B5EF4-FFF2-40B4-BE49-F238E27FC236}">
                  <a16:creationId xmlns:a16="http://schemas.microsoft.com/office/drawing/2014/main" id="{4DFDD27E-6607-4A8A-BD96-B6913B54E2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0834" y="2337201"/>
              <a:ext cx="738000" cy="738000"/>
            </a:xfrm>
            <a:prstGeom prst="rect">
              <a:avLst/>
            </a:prstGeom>
          </p:spPr>
        </p:pic>
      </p:grpSp>
      <p:grpSp>
        <p:nvGrpSpPr>
          <p:cNvPr id="19" name="Groupe 18">
            <a:extLst>
              <a:ext uri="{FF2B5EF4-FFF2-40B4-BE49-F238E27FC236}">
                <a16:creationId xmlns:a16="http://schemas.microsoft.com/office/drawing/2014/main" id="{A8D3095C-27A2-47E3-B3D6-7D74B54C5150}"/>
              </a:ext>
            </a:extLst>
          </p:cNvPr>
          <p:cNvGrpSpPr/>
          <p:nvPr/>
        </p:nvGrpSpPr>
        <p:grpSpPr>
          <a:xfrm>
            <a:off x="7078653" y="1358570"/>
            <a:ext cx="5215971" cy="738000"/>
            <a:chOff x="6583680" y="1583159"/>
            <a:chExt cx="5215971" cy="738000"/>
          </a:xfrm>
        </p:grpSpPr>
        <p:sp>
          <p:nvSpPr>
            <p:cNvPr id="20" name="ZoneTexte 8">
              <a:extLst>
                <a:ext uri="{FF2B5EF4-FFF2-40B4-BE49-F238E27FC236}">
                  <a16:creationId xmlns:a16="http://schemas.microsoft.com/office/drawing/2014/main" id="{13539217-09F5-4660-8E65-0A45BB80BC7D}"/>
                </a:ext>
              </a:extLst>
            </p:cNvPr>
            <p:cNvSpPr txBox="1"/>
            <p:nvPr/>
          </p:nvSpPr>
          <p:spPr>
            <a:xfrm>
              <a:off x="7474080" y="1734375"/>
              <a:ext cx="4325571" cy="492443"/>
            </a:xfrm>
            <a:prstGeom prst="rect">
              <a:avLst/>
            </a:prstGeom>
          </p:spPr>
          <p:txBody>
            <a:bodyPr wrap="square" lIns="0" tIns="0" rIns="0" bIns="0" rtlCol="0">
              <a:spAutoFit/>
            </a:bodyPr>
            <a:lstStyle/>
            <a:p>
              <a:pPr algn="l"/>
              <a:r>
                <a:rPr lang="en-US" sz="1600" dirty="0">
                  <a:solidFill>
                    <a:schemeClr val="bg1"/>
                  </a:solidFill>
                  <a:cs typeface="Audi Type Normal" panose="000B0503040202020203" pitchFamily="34" charset="0"/>
                </a:rPr>
                <a:t>Talk about cost per use rather than price and rent</a:t>
              </a:r>
              <a:endParaRPr lang="fr-BE" sz="1600" dirty="0">
                <a:solidFill>
                  <a:schemeClr val="bg1"/>
                </a:solidFill>
                <a:cs typeface="Audi Type Normal" panose="000B0503040202020203" pitchFamily="34" charset="0"/>
              </a:endParaRPr>
            </a:p>
          </p:txBody>
        </p:sp>
        <p:pic>
          <p:nvPicPr>
            <p:cNvPr id="21" name="Graphique 14" descr="Boxing Glove avec un remplissage uni">
              <a:extLst>
                <a:ext uri="{FF2B5EF4-FFF2-40B4-BE49-F238E27FC236}">
                  <a16:creationId xmlns:a16="http://schemas.microsoft.com/office/drawing/2014/main" id="{5ACFF5D3-9996-4353-A34F-B8C128094A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3680" y="1583159"/>
              <a:ext cx="738000" cy="738000"/>
            </a:xfrm>
            <a:prstGeom prst="rect">
              <a:avLst/>
            </a:prstGeom>
          </p:spPr>
        </p:pic>
      </p:grpSp>
      <p:grpSp>
        <p:nvGrpSpPr>
          <p:cNvPr id="22" name="Groupe 21">
            <a:extLst>
              <a:ext uri="{FF2B5EF4-FFF2-40B4-BE49-F238E27FC236}">
                <a16:creationId xmlns:a16="http://schemas.microsoft.com/office/drawing/2014/main" id="{E373C9FA-88DE-4436-BB7E-52867FC5CE28}"/>
              </a:ext>
            </a:extLst>
          </p:cNvPr>
          <p:cNvGrpSpPr/>
          <p:nvPr/>
        </p:nvGrpSpPr>
        <p:grpSpPr>
          <a:xfrm>
            <a:off x="7122875" y="3335186"/>
            <a:ext cx="4921417" cy="738000"/>
            <a:chOff x="6676028" y="3567415"/>
            <a:chExt cx="4921417" cy="738000"/>
          </a:xfrm>
        </p:grpSpPr>
        <p:sp>
          <p:nvSpPr>
            <p:cNvPr id="23" name="ZoneTexte 8">
              <a:extLst>
                <a:ext uri="{FF2B5EF4-FFF2-40B4-BE49-F238E27FC236}">
                  <a16:creationId xmlns:a16="http://schemas.microsoft.com/office/drawing/2014/main" id="{DA0FBCD9-8E53-40E3-8866-45B137B6AE2E}"/>
                </a:ext>
              </a:extLst>
            </p:cNvPr>
            <p:cNvSpPr txBox="1"/>
            <p:nvPr/>
          </p:nvSpPr>
          <p:spPr>
            <a:xfrm>
              <a:off x="7566428" y="3798841"/>
              <a:ext cx="4031017" cy="246221"/>
            </a:xfrm>
            <a:prstGeom prst="rect">
              <a:avLst/>
            </a:prstGeom>
          </p:spPr>
          <p:txBody>
            <a:bodyPr wrap="square" lIns="0" tIns="0" rIns="0" bIns="0" rtlCol="0">
              <a:spAutoFit/>
            </a:bodyPr>
            <a:lstStyle/>
            <a:p>
              <a:pPr algn="l"/>
              <a:r>
                <a:rPr lang="fr-BE" sz="1600" dirty="0">
                  <a:solidFill>
                    <a:schemeClr val="bg1"/>
                  </a:solidFill>
                  <a:cs typeface="Audi Type Normal" panose="000B0503040202020203" pitchFamily="34" charset="0"/>
                </a:rPr>
                <a:t>Highlight the "</a:t>
              </a:r>
              <a:r>
                <a:rPr lang="fr-BE" sz="1600" dirty="0" err="1">
                  <a:solidFill>
                    <a:schemeClr val="bg1"/>
                  </a:solidFill>
                  <a:cs typeface="Audi Type Normal" panose="000B0503040202020203" pitchFamily="34" charset="0"/>
                </a:rPr>
                <a:t>customer</a:t>
              </a:r>
              <a:r>
                <a:rPr lang="fr-BE" sz="1600" dirty="0">
                  <a:solidFill>
                    <a:schemeClr val="bg1"/>
                  </a:solidFill>
                  <a:cs typeface="Audi Type Normal" panose="000B0503040202020203" pitchFamily="34" charset="0"/>
                </a:rPr>
                <a:t> </a:t>
              </a:r>
              <a:r>
                <a:rPr lang="fr-BE" sz="1600" dirty="0" err="1">
                  <a:solidFill>
                    <a:schemeClr val="bg1"/>
                  </a:solidFill>
                  <a:cs typeface="Audi Type Normal" panose="000B0503040202020203" pitchFamily="34" charset="0"/>
                </a:rPr>
                <a:t>benefits</a:t>
              </a:r>
              <a:r>
                <a:rPr lang="fr-BE" sz="1600" dirty="0">
                  <a:solidFill>
                    <a:schemeClr val="bg1"/>
                  </a:solidFill>
                  <a:cs typeface="Audi Type Normal" panose="000B0503040202020203" pitchFamily="34" charset="0"/>
                </a:rPr>
                <a:t>"</a:t>
              </a:r>
            </a:p>
          </p:txBody>
        </p:sp>
        <p:pic>
          <p:nvPicPr>
            <p:cNvPr id="24" name="Graphique 14" descr="Boxing Glove avec un remplissage uni">
              <a:extLst>
                <a:ext uri="{FF2B5EF4-FFF2-40B4-BE49-F238E27FC236}">
                  <a16:creationId xmlns:a16="http://schemas.microsoft.com/office/drawing/2014/main" id="{7DA6C1A1-EB1D-46FB-99DE-4586DEA8DD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6028" y="3567415"/>
              <a:ext cx="738000" cy="738000"/>
            </a:xfrm>
            <a:prstGeom prst="rect">
              <a:avLst/>
            </a:prstGeom>
          </p:spPr>
        </p:pic>
      </p:grpSp>
      <p:sp>
        <p:nvSpPr>
          <p:cNvPr id="25" name="Rectangle : coins arrondis 24">
            <a:extLst>
              <a:ext uri="{FF2B5EF4-FFF2-40B4-BE49-F238E27FC236}">
                <a16:creationId xmlns:a16="http://schemas.microsoft.com/office/drawing/2014/main" id="{1E540543-C331-47DD-8E57-6C405A97D9FD}"/>
              </a:ext>
            </a:extLst>
          </p:cNvPr>
          <p:cNvSpPr/>
          <p:nvPr/>
        </p:nvSpPr>
        <p:spPr>
          <a:xfrm>
            <a:off x="6971403" y="5694307"/>
            <a:ext cx="4839817" cy="950354"/>
          </a:xfrm>
          <a:prstGeom prst="roundRect">
            <a:avLst/>
          </a:prstGeom>
          <a:solidFill>
            <a:srgbClr val="E94E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cs typeface="Audi Type Wide Normal" panose="000B0504040202020203" pitchFamily="34" charset="0"/>
              </a:rPr>
              <a:t>Be proactive on the subject.</a:t>
            </a:r>
          </a:p>
          <a:p>
            <a:pPr algn="ctr"/>
            <a:r>
              <a:rPr lang="en-US" dirty="0">
                <a:solidFill>
                  <a:schemeClr val="tx1"/>
                </a:solidFill>
                <a:cs typeface="Audi Type Wide Normal" panose="000B0504040202020203" pitchFamily="34" charset="0"/>
              </a:rPr>
              <a:t>Talk about it!</a:t>
            </a:r>
            <a:endParaRPr lang="fr-BE" dirty="0">
              <a:solidFill>
                <a:schemeClr val="tx1"/>
              </a:solidFill>
              <a:cs typeface="Audi Type Wide Normal" panose="000B0504040202020203" pitchFamily="34" charset="0"/>
            </a:endParaRPr>
          </a:p>
        </p:txBody>
      </p:sp>
      <p:pic>
        <p:nvPicPr>
          <p:cNvPr id="27" name="Picture 2" descr="Stellantis dévoile un florilège de slogans pour ses marques">
            <a:extLst>
              <a:ext uri="{FF2B5EF4-FFF2-40B4-BE49-F238E27FC236}">
                <a16:creationId xmlns:a16="http://schemas.microsoft.com/office/drawing/2014/main" id="{878218A9-5E75-1EE1-B01B-A5BDA176D3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10" y="196993"/>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267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1328-0CF3-4F1B-A11E-2A6E4DAF9D6B}"/>
              </a:ext>
            </a:extLst>
          </p:cNvPr>
          <p:cNvSpPr>
            <a:spLocks noGrp="1"/>
          </p:cNvSpPr>
          <p:nvPr>
            <p:ph type="title"/>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44BA5AD8-032A-44B1-8739-B91368CAF9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99153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introduction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dirty="0" err="1"/>
              <a:t>Your</a:t>
            </a:r>
            <a:r>
              <a:rPr lang="fr-BE" dirty="0"/>
              <a:t> expectations</a:t>
            </a:r>
          </a:p>
        </p:txBody>
      </p:sp>
      <p:pic>
        <p:nvPicPr>
          <p:cNvPr id="8" name="Picture 7">
            <a:extLst>
              <a:ext uri="{FF2B5EF4-FFF2-40B4-BE49-F238E27FC236}">
                <a16:creationId xmlns:a16="http://schemas.microsoft.com/office/drawing/2014/main" id="{7345D11C-0575-3BEA-F3AA-C659FDD7D3F4}"/>
              </a:ext>
            </a:extLst>
          </p:cNvPr>
          <p:cNvPicPr>
            <a:picLocks noChangeAspect="1"/>
          </p:cNvPicPr>
          <p:nvPr/>
        </p:nvPicPr>
        <p:blipFill>
          <a:blip r:embed="rId3"/>
          <a:srcRect/>
          <a:stretch/>
        </p:blipFill>
        <p:spPr>
          <a:xfrm>
            <a:off x="2334767" y="1145381"/>
            <a:ext cx="7762221" cy="5415280"/>
          </a:xfrm>
          <a:prstGeom prst="rect">
            <a:avLst/>
          </a:prstGeom>
        </p:spPr>
      </p:pic>
      <p:sp>
        <p:nvSpPr>
          <p:cNvPr id="4" name="ZoneTexte 3">
            <a:extLst>
              <a:ext uri="{FF2B5EF4-FFF2-40B4-BE49-F238E27FC236}">
                <a16:creationId xmlns:a16="http://schemas.microsoft.com/office/drawing/2014/main" id="{F217E11C-83AD-918A-258F-90411CDC0C73}"/>
              </a:ext>
            </a:extLst>
          </p:cNvPr>
          <p:cNvSpPr txBox="1"/>
          <p:nvPr/>
        </p:nvSpPr>
        <p:spPr>
          <a:xfrm>
            <a:off x="4342408" y="2261936"/>
            <a:ext cx="4180953" cy="276999"/>
          </a:xfrm>
          <a:prstGeom prst="rect">
            <a:avLst/>
          </a:prstGeom>
          <a:noFill/>
        </p:spPr>
        <p:txBody>
          <a:bodyPr wrap="none" rtlCol="0">
            <a:spAutoFit/>
          </a:bodyPr>
          <a:lstStyle/>
          <a:p>
            <a:r>
              <a:rPr lang="en-US" sz="1200" dirty="0"/>
              <a:t>What are your expectations for this training session?</a:t>
            </a:r>
            <a:endParaRPr lang="en-GB" sz="1200" dirty="0"/>
          </a:p>
        </p:txBody>
      </p:sp>
    </p:spTree>
    <p:extLst>
      <p:ext uri="{BB962C8B-B14F-4D97-AF65-F5344CB8AC3E}">
        <p14:creationId xmlns:p14="http://schemas.microsoft.com/office/powerpoint/2010/main" val="20735358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72B35"/>
                </a:solidFill>
                <a:effectLst/>
                <a:uLnTx/>
                <a:uFillTx/>
                <a:latin typeface="Encode Sans ExpandedLight"/>
                <a:ea typeface="+mn-ea"/>
                <a:cs typeface="+mn-cs"/>
              </a:rPr>
              <a:t>What are the key elements you retain from this training?</a:t>
            </a:r>
            <a:endParaRPr kumimoji="0" lang="fr-FR" sz="3200" b="0" i="0" u="none" strike="noStrike" kern="1200" cap="none" spc="0" normalizeH="0" baseline="0" noProof="0" dirty="0">
              <a:ln>
                <a:noFill/>
              </a:ln>
              <a:solidFill>
                <a:srgbClr val="272B35"/>
              </a:solidFill>
              <a:effectLst/>
              <a:uLnTx/>
              <a:uFillTx/>
              <a:latin typeface="Encode Sans ExpandedLight"/>
              <a:ea typeface="+mn-ea"/>
              <a:cs typeface="+mn-cs"/>
            </a:endParaRPr>
          </a:p>
        </p:txBody>
      </p:sp>
    </p:spTree>
    <p:extLst>
      <p:ext uri="{BB962C8B-B14F-4D97-AF65-F5344CB8AC3E}">
        <p14:creationId xmlns:p14="http://schemas.microsoft.com/office/powerpoint/2010/main" val="3977574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72B35"/>
                </a:solidFill>
                <a:effectLst/>
                <a:uLnTx/>
                <a:uFillTx/>
                <a:latin typeface="Encode Sans ExpandedLight"/>
                <a:ea typeface="+mn-ea"/>
                <a:cs typeface="+mn-cs"/>
              </a:rPr>
              <a:t>Feedback on </a:t>
            </a:r>
            <a:r>
              <a:rPr kumimoji="0" lang="fr-FR" sz="3200" b="0" i="0" u="none" strike="noStrike" kern="1200" cap="none" spc="0" normalizeH="0" baseline="0" noProof="0" dirty="0" err="1">
                <a:ln>
                  <a:noFill/>
                </a:ln>
                <a:solidFill>
                  <a:srgbClr val="272B35"/>
                </a:solidFill>
                <a:effectLst/>
                <a:uLnTx/>
                <a:uFillTx/>
                <a:latin typeface="Encode Sans ExpandedLight"/>
                <a:ea typeface="+mn-ea"/>
                <a:cs typeface="+mn-cs"/>
              </a:rPr>
              <a:t>your</a:t>
            </a:r>
            <a:r>
              <a:rPr kumimoji="0" lang="fr-FR" sz="3200" b="0" i="0" u="none" strike="noStrike" kern="1200" cap="none" spc="0" normalizeH="0" baseline="0" noProof="0" dirty="0">
                <a:ln>
                  <a:noFill/>
                </a:ln>
                <a:solidFill>
                  <a:srgbClr val="272B35"/>
                </a:solidFill>
                <a:effectLst/>
                <a:uLnTx/>
                <a:uFillTx/>
                <a:latin typeface="Encode Sans ExpandedLight"/>
                <a:ea typeface="+mn-ea"/>
                <a:cs typeface="+mn-cs"/>
              </a:rPr>
              <a:t> expectations</a:t>
            </a:r>
          </a:p>
        </p:txBody>
      </p:sp>
    </p:spTree>
    <p:extLst>
      <p:ext uri="{BB962C8B-B14F-4D97-AF65-F5344CB8AC3E}">
        <p14:creationId xmlns:p14="http://schemas.microsoft.com/office/powerpoint/2010/main" val="758728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Sondage</a:t>
            </a:r>
            <a:endParaRPr lang="en-US"/>
          </a:p>
        </p:txBody>
      </p:sp>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272B35"/>
                </a:solidFill>
                <a:effectLst/>
                <a:uLnTx/>
                <a:uFillTx/>
                <a:latin typeface="Encode Sans ExpandedLight"/>
                <a:ea typeface="+mn-ea"/>
                <a:cs typeface="+mn-cs"/>
              </a:rPr>
              <a:t>Vos attentes</a:t>
            </a:r>
          </a:p>
        </p:txBody>
      </p:sp>
      <p:pic>
        <p:nvPicPr>
          <p:cNvPr id="5" name="Picture 4">
            <a:extLst>
              <a:ext uri="{FF2B5EF4-FFF2-40B4-BE49-F238E27FC236}">
                <a16:creationId xmlns:a16="http://schemas.microsoft.com/office/drawing/2014/main" id="{5ECD8B39-BECD-15BC-2962-25BE6B8D6EEF}"/>
              </a:ext>
            </a:extLst>
          </p:cNvPr>
          <p:cNvPicPr>
            <a:picLocks noChangeAspect="1"/>
          </p:cNvPicPr>
          <p:nvPr/>
        </p:nvPicPr>
        <p:blipFill>
          <a:blip r:embed="rId3"/>
          <a:srcRect t="102" b="102"/>
          <a:stretch/>
        </p:blipFill>
        <p:spPr>
          <a:xfrm>
            <a:off x="694571" y="1396546"/>
            <a:ext cx="10802858" cy="3795373"/>
          </a:xfrm>
          <a:prstGeom prst="rect">
            <a:avLst/>
          </a:prstGeom>
        </p:spPr>
      </p:pic>
    </p:spTree>
    <p:extLst>
      <p:ext uri="{BB962C8B-B14F-4D97-AF65-F5344CB8AC3E}">
        <p14:creationId xmlns:p14="http://schemas.microsoft.com/office/powerpoint/2010/main" val="36425918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9" name="Titre 8"/>
          <p:cNvSpPr>
            <a:spLocks noGrp="1"/>
          </p:cNvSpPr>
          <p:nvPr>
            <p:ph type="ctrTitle"/>
          </p:nvPr>
        </p:nvSpPr>
        <p:spPr/>
        <p:txBody>
          <a:bodyPr/>
          <a:lstStyle/>
          <a:p>
            <a:pPr algn="ctr"/>
            <a:r>
              <a:rPr lang="en-US" sz="5000" dirty="0"/>
              <a:t>Thank you for participating in this virtual class</a:t>
            </a:r>
            <a:endParaRPr lang="fr-FR" sz="5000" dirty="0"/>
          </a:p>
        </p:txBody>
      </p:sp>
    </p:spTree>
    <p:extLst>
      <p:ext uri="{BB962C8B-B14F-4D97-AF65-F5344CB8AC3E}">
        <p14:creationId xmlns:p14="http://schemas.microsoft.com/office/powerpoint/2010/main" val="1655341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A54FB-FE0C-4268-90EB-00B4E0990256}"/>
              </a:ext>
            </a:extLst>
          </p:cNvPr>
          <p:cNvSpPr>
            <a:spLocks noGrp="1"/>
          </p:cNvSpPr>
          <p:nvPr>
            <p:ph type="title"/>
          </p:nvPr>
        </p:nvSpPr>
        <p:spPr>
          <a:xfrm>
            <a:off x="1172822" y="2971777"/>
            <a:ext cx="5400000" cy="1800000"/>
          </a:xfrm>
        </p:spPr>
        <p:txBody>
          <a:bodyPr/>
          <a:lstStyle/>
          <a:p>
            <a:r>
              <a:rPr lang="en-US" noProof="0"/>
              <a:t>contact</a:t>
            </a:r>
          </a:p>
        </p:txBody>
      </p:sp>
      <p:sp>
        <p:nvSpPr>
          <p:cNvPr id="3" name="Espace réservé du texte 2">
            <a:extLst>
              <a:ext uri="{FF2B5EF4-FFF2-40B4-BE49-F238E27FC236}">
                <a16:creationId xmlns:a16="http://schemas.microsoft.com/office/drawing/2014/main" id="{8CF0E9C5-0498-4680-8106-2411793F4B76}"/>
              </a:ext>
            </a:extLst>
          </p:cNvPr>
          <p:cNvSpPr>
            <a:spLocks noGrp="1"/>
          </p:cNvSpPr>
          <p:nvPr>
            <p:ph type="body" sz="quarter" idx="13"/>
          </p:nvPr>
        </p:nvSpPr>
        <p:spPr>
          <a:xfrm>
            <a:off x="1172822" y="4838359"/>
            <a:ext cx="5400000" cy="1296000"/>
          </a:xfrm>
        </p:spPr>
        <p:txBody>
          <a:bodyPr/>
          <a:lstStyle/>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r>
              <a:rPr lang="en-US" noProof="0"/>
              <a:t> </a:t>
            </a:r>
            <a:br>
              <a:rPr lang="en-US" noProof="0"/>
            </a:br>
            <a:r>
              <a:rPr lang="en-US" noProof="0"/>
              <a:t>namesurname@stellantis.com</a:t>
            </a:r>
          </a:p>
          <a:p>
            <a:pPr lvl="1"/>
            <a:endParaRPr lang="en-US" noProof="0"/>
          </a:p>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br>
              <a:rPr lang="en-US" noProof="0"/>
            </a:br>
            <a:r>
              <a:rPr lang="en-US" noProof="0"/>
              <a:t>namesurname@stellantis.com</a:t>
            </a:r>
          </a:p>
        </p:txBody>
      </p:sp>
    </p:spTree>
    <p:extLst>
      <p:ext uri="{BB962C8B-B14F-4D97-AF65-F5344CB8AC3E}">
        <p14:creationId xmlns:p14="http://schemas.microsoft.com/office/powerpoint/2010/main" val="475410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a:xfrm>
            <a:off x="1131889" y="2090899"/>
            <a:ext cx="10440000" cy="1548000"/>
          </a:xfrm>
        </p:spPr>
        <p:txBody>
          <a:bodyPr/>
          <a:lstStyle/>
          <a:p>
            <a:r>
              <a:rPr lang="en-US" noProof="0" dirty="0"/>
              <a:t>01</a:t>
            </a:r>
            <a:r>
              <a:rPr lang="fr-FR" dirty="0"/>
              <a:t> | </a:t>
            </a:r>
            <a:r>
              <a:rPr lang="fr-FR" dirty="0" err="1"/>
              <a:t>context</a:t>
            </a:r>
            <a:endParaRPr lang="en-US" noProof="0" dirty="0"/>
          </a:p>
        </p:txBody>
      </p:sp>
      <p:sp>
        <p:nvSpPr>
          <p:cNvPr id="7" name="Text Placeholder 6">
            <a:extLst>
              <a:ext uri="{FF2B5EF4-FFF2-40B4-BE49-F238E27FC236}">
                <a16:creationId xmlns:a16="http://schemas.microsoft.com/office/drawing/2014/main" id="{FA2C6559-3606-40BF-AA3C-EA84C0AF541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41428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3DD574-E94C-4538-8C27-D92439736D59}"/>
              </a:ext>
            </a:extLst>
          </p:cNvPr>
          <p:cNvSpPr>
            <a:spLocks noGrp="1"/>
          </p:cNvSpPr>
          <p:nvPr>
            <p:ph type="body" idx="1"/>
          </p:nvPr>
        </p:nvSpPr>
        <p:spPr/>
        <p:txBody>
          <a:bodyPr/>
          <a:lstStyle/>
          <a:p>
            <a:r>
              <a:rPr lang="en-US" noProof="0" dirty="0"/>
              <a:t>context</a:t>
            </a:r>
          </a:p>
        </p:txBody>
      </p:sp>
      <p:sp>
        <p:nvSpPr>
          <p:cNvPr id="6" name="Espace réservé du texte 5">
            <a:extLst>
              <a:ext uri="{FF2B5EF4-FFF2-40B4-BE49-F238E27FC236}">
                <a16:creationId xmlns:a16="http://schemas.microsoft.com/office/drawing/2014/main" id="{7C8579AC-B7CC-430C-8C07-D10CB80EAB01}"/>
              </a:ext>
            </a:extLst>
          </p:cNvPr>
          <p:cNvSpPr>
            <a:spLocks noGrp="1"/>
          </p:cNvSpPr>
          <p:nvPr>
            <p:ph type="body" sz="quarter" idx="19"/>
          </p:nvPr>
        </p:nvSpPr>
        <p:spPr/>
        <p:txBody>
          <a:bodyPr/>
          <a:lstStyle/>
          <a:p>
            <a:pPr marL="87313" lvl="4" indent="0"/>
            <a:r>
              <a:rPr lang="fr-BE" sz="1600">
                <a:solidFill>
                  <a:schemeClr val="tx2"/>
                </a:solidFill>
                <a:latin typeface="+mj-lt"/>
              </a:rPr>
              <a:t>01</a:t>
            </a:r>
            <a:endParaRPr lang="en-US" sz="1600">
              <a:solidFill>
                <a:schemeClr val="tx2"/>
              </a:solidFill>
              <a:latin typeface="+mj-lt"/>
            </a:endParaRPr>
          </a:p>
        </p:txBody>
      </p:sp>
      <p:sp>
        <p:nvSpPr>
          <p:cNvPr id="7" name="Title 6">
            <a:extLst>
              <a:ext uri="{FF2B5EF4-FFF2-40B4-BE49-F238E27FC236}">
                <a16:creationId xmlns:a16="http://schemas.microsoft.com/office/drawing/2014/main" id="{25A11DBF-8150-4232-84E1-E94D1EF379EC}"/>
              </a:ext>
            </a:extLst>
          </p:cNvPr>
          <p:cNvSpPr>
            <a:spLocks noGrp="1"/>
          </p:cNvSpPr>
          <p:nvPr>
            <p:ph type="title"/>
          </p:nvPr>
        </p:nvSpPr>
        <p:spPr/>
        <p:txBody>
          <a:bodyPr/>
          <a:lstStyle/>
          <a:p>
            <a:r>
              <a:rPr lang="en-US" dirty="0"/>
              <a:t>Let's compare the vehicles: which one is the cheapest?</a:t>
            </a:r>
          </a:p>
        </p:txBody>
      </p:sp>
      <p:graphicFrame>
        <p:nvGraphicFramePr>
          <p:cNvPr id="51" name="Table 50">
            <a:extLst>
              <a:ext uri="{FF2B5EF4-FFF2-40B4-BE49-F238E27FC236}">
                <a16:creationId xmlns:a16="http://schemas.microsoft.com/office/drawing/2014/main" id="{1C2413A3-D938-4B25-BB0F-D873D462D0D4}"/>
              </a:ext>
            </a:extLst>
          </p:cNvPr>
          <p:cNvGraphicFramePr>
            <a:graphicFrameLocks noGrp="1"/>
          </p:cNvGraphicFramePr>
          <p:nvPr>
            <p:extLst>
              <p:ext uri="{D42A27DB-BD31-4B8C-83A1-F6EECF244321}">
                <p14:modId xmlns:p14="http://schemas.microsoft.com/office/powerpoint/2010/main" val="696194320"/>
              </p:ext>
            </p:extLst>
          </p:nvPr>
        </p:nvGraphicFramePr>
        <p:xfrm>
          <a:off x="546100" y="1453032"/>
          <a:ext cx="11124859" cy="4075108"/>
        </p:xfrm>
        <a:graphic>
          <a:graphicData uri="http://schemas.openxmlformats.org/drawingml/2006/table">
            <a:tbl>
              <a:tblPr firstRow="1" bandRow="1"/>
              <a:tblGrid>
                <a:gridCol w="2598703">
                  <a:extLst>
                    <a:ext uri="{9D8B030D-6E8A-4147-A177-3AD203B41FA5}">
                      <a16:colId xmlns:a16="http://schemas.microsoft.com/office/drawing/2014/main" val="511534646"/>
                    </a:ext>
                  </a:extLst>
                </a:gridCol>
                <a:gridCol w="2131539">
                  <a:extLst>
                    <a:ext uri="{9D8B030D-6E8A-4147-A177-3AD203B41FA5}">
                      <a16:colId xmlns:a16="http://schemas.microsoft.com/office/drawing/2014/main" val="2915237855"/>
                    </a:ext>
                  </a:extLst>
                </a:gridCol>
                <a:gridCol w="2131539">
                  <a:extLst>
                    <a:ext uri="{9D8B030D-6E8A-4147-A177-3AD203B41FA5}">
                      <a16:colId xmlns:a16="http://schemas.microsoft.com/office/drawing/2014/main" val="1022030096"/>
                    </a:ext>
                  </a:extLst>
                </a:gridCol>
                <a:gridCol w="2131539">
                  <a:extLst>
                    <a:ext uri="{9D8B030D-6E8A-4147-A177-3AD203B41FA5}">
                      <a16:colId xmlns:a16="http://schemas.microsoft.com/office/drawing/2014/main" val="3856464779"/>
                    </a:ext>
                  </a:extLst>
                </a:gridCol>
                <a:gridCol w="2131539">
                  <a:extLst>
                    <a:ext uri="{9D8B030D-6E8A-4147-A177-3AD203B41FA5}">
                      <a16:colId xmlns:a16="http://schemas.microsoft.com/office/drawing/2014/main" val="3323840436"/>
                    </a:ext>
                  </a:extLst>
                </a:gridCol>
              </a:tblGrid>
              <a:tr h="387538">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endParaRPr lang="fr-BE" sz="1400" b="1" dirty="0">
                        <a:solidFill>
                          <a:schemeClr val="bg1"/>
                        </a:solidFill>
                        <a:latin typeface="Encode Sans" panose="020B0604020202020204" charset="0"/>
                      </a:endParaRPr>
                    </a:p>
                  </a:txBody>
                  <a:tcPr marL="121920" marR="121920" marT="60960" marB="60960">
                    <a:lnL>
                      <a:noFill/>
                    </a:lnL>
                    <a:lnR>
                      <a:noFill/>
                    </a:lnR>
                    <a:lnT>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fr-BE" sz="1400" b="1" dirty="0" err="1">
                          <a:solidFill>
                            <a:schemeClr val="bg1"/>
                          </a:solidFill>
                          <a:latin typeface="+mn-lt"/>
                        </a:rPr>
                        <a:t>Petrol</a:t>
                      </a:r>
                      <a:endParaRPr lang="fr-BE" sz="1400" b="1" dirty="0">
                        <a:solidFill>
                          <a:schemeClr val="bg1"/>
                        </a:solidFill>
                        <a:latin typeface="+mn-lt"/>
                      </a:endParaRPr>
                    </a:p>
                  </a:txBody>
                  <a:tcPr marL="121920" marR="121920" marT="60960" marB="60960">
                    <a:lnL>
                      <a:noFill/>
                    </a:lnL>
                    <a:lnR>
                      <a:noFill/>
                    </a:lnR>
                    <a:lnT>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fr-BE" sz="1400" b="1" dirty="0">
                          <a:solidFill>
                            <a:schemeClr val="bg1"/>
                          </a:solidFill>
                          <a:latin typeface="+mn-lt"/>
                        </a:rPr>
                        <a:t>Diesel</a:t>
                      </a:r>
                    </a:p>
                  </a:txBody>
                  <a:tcPr marL="121920" marR="121920" marT="60960" marB="60960">
                    <a:lnL>
                      <a:noFill/>
                    </a:lnL>
                    <a:lnR>
                      <a:noFill/>
                    </a:lnR>
                    <a:lnT>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r>
                        <a:rPr lang="fr-BE" sz="1400" b="1" dirty="0">
                          <a:solidFill>
                            <a:schemeClr val="bg1"/>
                          </a:solidFill>
                          <a:latin typeface="+mn-lt"/>
                        </a:rPr>
                        <a:t>PHEV</a:t>
                      </a:r>
                    </a:p>
                  </a:txBody>
                  <a:tcPr marL="121920" marR="121920" marT="60960" marB="60960">
                    <a:lnL>
                      <a:noFill/>
                    </a:lnL>
                    <a:lnR>
                      <a:noFill/>
                    </a:lnR>
                    <a:lnT>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94E24"/>
                    </a:solidFill>
                  </a:tcPr>
                </a:tc>
                <a:tc>
                  <a:txBody>
                    <a:bodyPr/>
                    <a:lstStyle/>
                    <a:p>
                      <a:pPr algn="ctr"/>
                      <a:r>
                        <a:rPr lang="fr-BE" sz="1400" b="1">
                          <a:solidFill>
                            <a:schemeClr val="bg1"/>
                          </a:solidFill>
                          <a:latin typeface="+mn-lt"/>
                        </a:rPr>
                        <a:t>BEV</a:t>
                      </a:r>
                    </a:p>
                  </a:txBody>
                  <a:tcPr marL="121920" marR="121920" marT="60960" marB="60960">
                    <a:lnL>
                      <a:noFill/>
                    </a:lnL>
                    <a:lnR>
                      <a:noFill/>
                    </a:lnR>
                    <a:lnT>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94E24"/>
                    </a:solidFill>
                  </a:tcPr>
                </a:tc>
                <a:extLst>
                  <a:ext uri="{0D108BD9-81ED-4DB2-BD59-A6C34878D82A}">
                    <a16:rowId xmlns:a16="http://schemas.microsoft.com/office/drawing/2014/main" val="1675017451"/>
                  </a:ext>
                </a:extLst>
              </a:tr>
              <a:tr h="717664">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r>
                        <a:rPr lang="en-US" sz="1400" noProof="0" dirty="0">
                          <a:latin typeface="+mn-lt"/>
                        </a:rPr>
                        <a:t>B2B customer (SME)</a:t>
                      </a:r>
                    </a:p>
                    <a:p>
                      <a:r>
                        <a:rPr lang="en-US" sz="1400" noProof="0" dirty="0">
                          <a:latin typeface="+mn-lt"/>
                        </a:rPr>
                        <a:t>Fleet &gt; 9 vehicles</a:t>
                      </a: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en-US" sz="1400" noProof="0">
                          <a:latin typeface="+mn-lt"/>
                        </a:rPr>
                        <a:t>C5 </a:t>
                      </a:r>
                      <a:r>
                        <a:rPr lang="en-US" sz="1400" noProof="0" err="1">
                          <a:latin typeface="+mn-lt"/>
                        </a:rPr>
                        <a:t>Aircross</a:t>
                      </a:r>
                      <a:endParaRPr lang="en-US" sz="1400" noProof="0">
                        <a:latin typeface="+mn-lt"/>
                      </a:endParaRPr>
                    </a:p>
                  </a:txBody>
                  <a:tcPr marL="121920" marR="121920" marT="60960" marB="6096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marL="0" marR="0" lvl="0" indent="0" algn="ctr" defTabSz="514337" rtl="0" eaLnBrk="1" fontAlgn="auto" latinLnBrk="0" hangingPunct="1">
                        <a:lnSpc>
                          <a:spcPct val="100000"/>
                        </a:lnSpc>
                        <a:spcBef>
                          <a:spcPts val="0"/>
                        </a:spcBef>
                        <a:spcAft>
                          <a:spcPts val="0"/>
                        </a:spcAft>
                        <a:buClrTx/>
                        <a:buSzTx/>
                        <a:buFontTx/>
                        <a:buNone/>
                        <a:tabLst/>
                        <a:defRPr/>
                      </a:pPr>
                      <a:r>
                        <a:rPr lang="en-US" sz="1400" noProof="0">
                          <a:latin typeface="+mn-lt"/>
                        </a:rPr>
                        <a:t>C5 </a:t>
                      </a:r>
                      <a:r>
                        <a:rPr lang="en-US" sz="1400" noProof="0" err="1">
                          <a:latin typeface="+mn-lt"/>
                        </a:rPr>
                        <a:t>Aircross</a:t>
                      </a:r>
                      <a:endParaRPr lang="en-US" sz="1400" noProof="0">
                        <a:latin typeface="+mn-lt"/>
                      </a:endParaRPr>
                    </a:p>
                  </a:txBody>
                  <a:tcPr marL="121920" marR="121920" marT="60960" marB="6096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marL="0" marR="0" lvl="0" indent="0" algn="ctr" defTabSz="514337" rtl="0" eaLnBrk="1" fontAlgn="auto" latinLnBrk="0" hangingPunct="1">
                        <a:lnSpc>
                          <a:spcPct val="100000"/>
                        </a:lnSpc>
                        <a:spcBef>
                          <a:spcPts val="0"/>
                        </a:spcBef>
                        <a:spcAft>
                          <a:spcPts val="0"/>
                        </a:spcAft>
                        <a:buClrTx/>
                        <a:buSzTx/>
                        <a:buFontTx/>
                        <a:buNone/>
                        <a:tabLst/>
                        <a:defRPr/>
                      </a:pPr>
                      <a:r>
                        <a:rPr lang="en-US" sz="1400" noProof="0">
                          <a:latin typeface="+mn-lt"/>
                        </a:rPr>
                        <a:t>C5 </a:t>
                      </a:r>
                      <a:r>
                        <a:rPr lang="en-US" sz="1400" noProof="0" err="1">
                          <a:latin typeface="+mn-lt"/>
                        </a:rPr>
                        <a:t>Aircross</a:t>
                      </a:r>
                      <a:endParaRPr lang="en-US" sz="1400" noProof="0">
                        <a:latin typeface="+mn-lt"/>
                      </a:endParaRPr>
                    </a:p>
                  </a:txBody>
                  <a:tcPr marL="121920" marR="121920" marT="60960" marB="6096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400" noProof="0">
                          <a:latin typeface="+mn-lt"/>
                        </a:rPr>
                        <a:t>E C4</a:t>
                      </a:r>
                      <a:endParaRPr lang="en-US" sz="1400" noProof="0">
                        <a:latin typeface="+mn-lt"/>
                      </a:endParaRPr>
                    </a:p>
                  </a:txBody>
                  <a:tcPr marL="121920" marR="121920" marT="60960" marB="6096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9265705"/>
                  </a:ext>
                </a:extLst>
              </a:tr>
              <a:tr h="315772">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r>
                        <a:rPr lang="en-US" sz="1400" noProof="0" dirty="0">
                          <a:latin typeface="+mn-lt"/>
                        </a:rPr>
                        <a:t>Model &amp; Engine</a:t>
                      </a: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en-US" sz="1400" noProof="0" dirty="0" err="1">
                          <a:latin typeface="+mn-lt"/>
                        </a:rPr>
                        <a:t>PureTech</a:t>
                      </a:r>
                      <a:r>
                        <a:rPr lang="en-US" sz="1400" noProof="0" dirty="0">
                          <a:latin typeface="+mn-lt"/>
                        </a:rPr>
                        <a:t> 130 S&amp;S Shine 131 hp / 96 kW</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en-US" sz="1400" noProof="0" dirty="0">
                          <a:latin typeface="+mn-lt"/>
                        </a:rPr>
                        <a:t>Blue </a:t>
                      </a:r>
                      <a:r>
                        <a:rPr lang="en-US" sz="1400" noProof="0" dirty="0" err="1">
                          <a:latin typeface="+mn-lt"/>
                        </a:rPr>
                        <a:t>Hdi</a:t>
                      </a:r>
                      <a:r>
                        <a:rPr lang="en-US" sz="1400" noProof="0" dirty="0">
                          <a:latin typeface="+mn-lt"/>
                        </a:rPr>
                        <a:t> 130 S&amp;S</a:t>
                      </a:r>
                    </a:p>
                    <a:p>
                      <a:pPr algn="ctr"/>
                      <a:r>
                        <a:rPr lang="en-US" sz="1400" noProof="0" dirty="0">
                          <a:latin typeface="+mn-lt"/>
                        </a:rPr>
                        <a:t>Shine 131 hp / 96 kW</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en-US" sz="1400" noProof="0" dirty="0">
                          <a:latin typeface="+mn-lt"/>
                        </a:rPr>
                        <a:t>PHEV 225 S&amp;S</a:t>
                      </a:r>
                    </a:p>
                    <a:p>
                      <a:pPr algn="ctr"/>
                      <a:r>
                        <a:rPr lang="en-US" sz="1400" noProof="0" dirty="0">
                          <a:latin typeface="+mn-lt"/>
                        </a:rPr>
                        <a:t>Shine 181 hp / 133 kW</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350" b="0" i="0" kern="1200" dirty="0">
                          <a:solidFill>
                            <a:schemeClr val="tx1"/>
                          </a:solidFill>
                          <a:effectLst/>
                          <a:latin typeface="+mn-lt"/>
                          <a:ea typeface="+mn-ea"/>
                          <a:cs typeface="+mn-cs"/>
                        </a:rPr>
                        <a:t>e-C4</a:t>
                      </a:r>
                    </a:p>
                    <a:p>
                      <a:pPr algn="ctr"/>
                      <a:r>
                        <a:rPr lang="it-IT" sz="1350" b="0" i="0" kern="1200" dirty="0">
                          <a:solidFill>
                            <a:schemeClr val="tx1"/>
                          </a:solidFill>
                          <a:effectLst/>
                          <a:latin typeface="+mn-lt"/>
                          <a:ea typeface="+mn-ea"/>
                          <a:cs typeface="+mn-cs"/>
                        </a:rPr>
                        <a:t>Shine 136 hp / 100 kW</a:t>
                      </a:r>
                      <a:endParaRPr lang="pl-PL" sz="1350" b="0" i="0" kern="1200" dirty="0">
                        <a:solidFill>
                          <a:schemeClr val="tx1"/>
                        </a:solidFill>
                        <a:effectLst/>
                        <a:latin typeface="+mn-lt"/>
                        <a:ea typeface="+mn-ea"/>
                        <a:cs typeface="+mn-cs"/>
                      </a:endParaRP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40503"/>
                  </a:ext>
                </a:extLst>
              </a:tr>
              <a:tr h="315772">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r>
                        <a:rPr lang="en-US" sz="1400" noProof="0" dirty="0">
                          <a:latin typeface="+mn-lt"/>
                        </a:rPr>
                        <a:t>List price incl. VAT</a:t>
                      </a: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en-US" sz="1400" noProof="0" dirty="0">
                          <a:latin typeface="+mn-lt"/>
                        </a:rPr>
                        <a:t>36,950 €</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en-US" sz="1400" noProof="0" dirty="0">
                          <a:latin typeface="+mn-lt"/>
                        </a:rPr>
                        <a:t>36,700 €</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algn="ctr"/>
                      <a:r>
                        <a:rPr lang="en-US" sz="1400" noProof="0" dirty="0">
                          <a:latin typeface="+mn-lt"/>
                        </a:rPr>
                        <a:t>45,800 €</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400" noProof="0" dirty="0">
                          <a:latin typeface="+mn-lt"/>
                        </a:rPr>
                        <a:t>39,000 €</a:t>
                      </a:r>
                      <a:endParaRPr lang="en-US" sz="1400" noProof="0" dirty="0">
                        <a:latin typeface="+mn-lt"/>
                      </a:endParaRP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2161725"/>
                  </a:ext>
                </a:extLst>
              </a:tr>
              <a:tr h="387538">
                <a:tc>
                  <a:txBody>
                    <a:bodyPr/>
                    <a:lstStyle/>
                    <a:p>
                      <a:pPr marL="0" algn="l" defTabSz="514337" rtl="0" eaLnBrk="1" latinLnBrk="0" hangingPunct="1"/>
                      <a:r>
                        <a:rPr lang="en-US" sz="1400" kern="1200" noProof="0" dirty="0">
                          <a:solidFill>
                            <a:schemeClr val="tx1"/>
                          </a:solidFill>
                          <a:latin typeface="+mn-lt"/>
                          <a:ea typeface="MS PGothic"/>
                          <a:cs typeface="+mn-cs"/>
                        </a:rPr>
                        <a:t>Discount</a:t>
                      </a: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kern="1200" noProof="0">
                          <a:solidFill>
                            <a:schemeClr val="tx1"/>
                          </a:solidFill>
                          <a:latin typeface="+mn-lt"/>
                          <a:ea typeface="MS PGothic"/>
                          <a:cs typeface="+mn-cs"/>
                        </a:rPr>
                        <a:t>15%</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kern="1200" noProof="0">
                          <a:solidFill>
                            <a:schemeClr val="tx1"/>
                          </a:solidFill>
                          <a:latin typeface="+mn-lt"/>
                          <a:ea typeface="MS PGothic"/>
                          <a:cs typeface="+mn-cs"/>
                        </a:rPr>
                        <a:t>15%</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kern="1200" noProof="0">
                          <a:solidFill>
                            <a:schemeClr val="tx1"/>
                          </a:solidFill>
                          <a:latin typeface="+mn-lt"/>
                          <a:ea typeface="MS PGothic"/>
                          <a:cs typeface="+mn-cs"/>
                        </a:rPr>
                        <a:t>5%</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400" kern="1200" noProof="0">
                          <a:solidFill>
                            <a:schemeClr val="tx1"/>
                          </a:solidFill>
                          <a:latin typeface="+mn-lt"/>
                          <a:ea typeface="MS PGothic"/>
                          <a:cs typeface="+mn-cs"/>
                        </a:rPr>
                        <a:t>5%</a:t>
                      </a:r>
                      <a:endParaRPr lang="en-US" sz="1400" kern="1200" noProof="0">
                        <a:solidFill>
                          <a:schemeClr val="tx1"/>
                        </a:solidFill>
                        <a:latin typeface="+mn-lt"/>
                        <a:ea typeface="MS PGothic"/>
                        <a:cs typeface="+mn-cs"/>
                      </a:endParaRP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56819"/>
                  </a:ext>
                </a:extLst>
              </a:tr>
              <a:tr h="387808">
                <a:tc>
                  <a:txBody>
                    <a:bodyPr/>
                    <a:lstStyle/>
                    <a:p>
                      <a:pPr marL="0" algn="l" defTabSz="514337" rtl="0" eaLnBrk="1" latinLnBrk="0" hangingPunct="1"/>
                      <a:r>
                        <a:rPr lang="en-US" sz="1400" kern="1200" noProof="0" dirty="0">
                          <a:solidFill>
                            <a:schemeClr val="tx1"/>
                          </a:solidFill>
                          <a:latin typeface="+mn-lt"/>
                          <a:ea typeface="MS PGothic"/>
                          <a:cs typeface="+mn-cs"/>
                        </a:rPr>
                        <a:t>G CO</a:t>
                      </a:r>
                      <a:r>
                        <a:rPr lang="en-US" sz="1400" kern="1200" baseline="-25000" noProof="0" dirty="0">
                          <a:solidFill>
                            <a:schemeClr val="tx1"/>
                          </a:solidFill>
                          <a:latin typeface="+mn-lt"/>
                          <a:ea typeface="MS PGothic"/>
                          <a:cs typeface="+mn-cs"/>
                        </a:rPr>
                        <a:t>2</a:t>
                      </a:r>
                      <a:r>
                        <a:rPr lang="en-US" sz="1400" kern="1200" noProof="0" dirty="0">
                          <a:solidFill>
                            <a:schemeClr val="tx1"/>
                          </a:solidFill>
                          <a:latin typeface="+mn-lt"/>
                          <a:ea typeface="MS PGothic"/>
                          <a:cs typeface="+mn-cs"/>
                        </a:rPr>
                        <a:t>/km (WLTP)</a:t>
                      </a: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514337" rtl="0" eaLnBrk="1" latinLnBrk="0" hangingPunct="1"/>
                      <a:r>
                        <a:rPr lang="en-US" sz="1400" kern="1200" noProof="0">
                          <a:solidFill>
                            <a:schemeClr val="tx1"/>
                          </a:solidFill>
                          <a:latin typeface="+mn-lt"/>
                          <a:ea typeface="MS PGothic"/>
                          <a:cs typeface="+mn-cs"/>
                        </a:rPr>
                        <a:t>148</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514337" rtl="0" eaLnBrk="1" latinLnBrk="0" hangingPunct="1"/>
                      <a:r>
                        <a:rPr lang="fr-BE" sz="1400" kern="1200" noProof="0">
                          <a:solidFill>
                            <a:schemeClr val="tx1"/>
                          </a:solidFill>
                          <a:latin typeface="+mn-lt"/>
                          <a:ea typeface="MS PGothic"/>
                          <a:cs typeface="+mn-cs"/>
                        </a:rPr>
                        <a:t>130</a:t>
                      </a:r>
                      <a:endParaRPr lang="en-US" sz="1400" kern="1200" noProof="0">
                        <a:solidFill>
                          <a:schemeClr val="tx1"/>
                        </a:solidFill>
                        <a:latin typeface="+mn-lt"/>
                        <a:ea typeface="MS PGothic"/>
                        <a:cs typeface="+mn-cs"/>
                      </a:endParaRP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514337" rtl="0" eaLnBrk="1" latinLnBrk="0" hangingPunct="1"/>
                      <a:r>
                        <a:rPr lang="fr-BE" sz="1400" kern="1200" noProof="0">
                          <a:solidFill>
                            <a:schemeClr val="tx1"/>
                          </a:solidFill>
                          <a:latin typeface="+mn-lt"/>
                          <a:ea typeface="MS PGothic"/>
                          <a:cs typeface="+mn-cs"/>
                        </a:rPr>
                        <a:t>32</a:t>
                      </a:r>
                      <a:endParaRPr lang="en-US" sz="1400" kern="1200" noProof="0">
                        <a:solidFill>
                          <a:schemeClr val="tx1"/>
                        </a:solidFill>
                        <a:latin typeface="+mn-lt"/>
                        <a:ea typeface="MS PGothic"/>
                        <a:cs typeface="+mn-cs"/>
                      </a:endParaRP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514337" rtl="0" eaLnBrk="1" latinLnBrk="0" hangingPunct="1"/>
                      <a:r>
                        <a:rPr lang="fr-BE" sz="1400" kern="1200" noProof="0">
                          <a:solidFill>
                            <a:schemeClr val="tx1"/>
                          </a:solidFill>
                          <a:latin typeface="+mn-lt"/>
                          <a:ea typeface="MS PGothic"/>
                          <a:cs typeface="+mn-cs"/>
                        </a:rPr>
                        <a:t>0</a:t>
                      </a:r>
                      <a:endParaRPr lang="en-US" sz="1400" kern="1200" noProof="0">
                        <a:solidFill>
                          <a:schemeClr val="tx1"/>
                        </a:solidFill>
                        <a:latin typeface="+mn-lt"/>
                        <a:ea typeface="MS PGothic"/>
                        <a:cs typeface="+mn-cs"/>
                      </a:endParaRP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2563736"/>
                  </a:ext>
                </a:extLst>
              </a:tr>
              <a:tr h="516718">
                <a:tc>
                  <a:txBody>
                    <a:bodyPr/>
                    <a:lstStyle/>
                    <a:p>
                      <a:pPr marL="0" algn="l" defTabSz="514337" rtl="0" eaLnBrk="1" latinLnBrk="0" hangingPunct="1"/>
                      <a:r>
                        <a:rPr lang="en-US" sz="1400" kern="1200" noProof="0" dirty="0">
                          <a:solidFill>
                            <a:schemeClr val="tx1"/>
                          </a:solidFill>
                          <a:latin typeface="+mn-lt"/>
                          <a:ea typeface="MS PGothic"/>
                          <a:cs typeface="+mn-cs"/>
                        </a:rPr>
                        <a:t>Estimated residual value</a:t>
                      </a:r>
                    </a:p>
                    <a:p>
                      <a:pPr marL="0" algn="l" defTabSz="514337" rtl="0" eaLnBrk="1" latinLnBrk="0" hangingPunct="1"/>
                      <a:r>
                        <a:rPr lang="en-US" sz="1400" kern="1200" noProof="0" dirty="0">
                          <a:solidFill>
                            <a:schemeClr val="tx1"/>
                          </a:solidFill>
                          <a:latin typeface="+mn-lt"/>
                          <a:ea typeface="MS PGothic"/>
                          <a:cs typeface="+mn-cs"/>
                        </a:rPr>
                        <a:t>(based on 36 months - 60,000 km)</a:t>
                      </a:r>
                      <a:endParaRPr lang="en-US" sz="1200" kern="1200" noProof="0" dirty="0">
                        <a:solidFill>
                          <a:schemeClr val="tx1"/>
                        </a:solidFill>
                        <a:latin typeface="+mn-lt"/>
                        <a:ea typeface="MS PGothic"/>
                        <a:cs typeface="+mn-cs"/>
                      </a:endParaRP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514337" rtl="0" eaLnBrk="1" latinLnBrk="0" hangingPunct="1"/>
                      <a:r>
                        <a:rPr lang="en-US" sz="1400" kern="1200" noProof="0" dirty="0">
                          <a:solidFill>
                            <a:schemeClr val="tx1"/>
                          </a:solidFill>
                          <a:latin typeface="+mn-lt"/>
                          <a:ea typeface="MS PGothic"/>
                          <a:cs typeface="+mn-cs"/>
                        </a:rPr>
                        <a:t>45%</a:t>
                      </a:r>
                      <a:br>
                        <a:rPr lang="en-US" sz="1400" kern="1200" noProof="0" dirty="0">
                          <a:solidFill>
                            <a:schemeClr val="tx1"/>
                          </a:solidFill>
                          <a:latin typeface="+mn-lt"/>
                          <a:ea typeface="MS PGothic"/>
                          <a:cs typeface="+mn-cs"/>
                        </a:rPr>
                      </a:br>
                      <a:r>
                        <a:rPr lang="en-US" sz="1400" kern="1200" noProof="0" dirty="0">
                          <a:solidFill>
                            <a:schemeClr val="tx1"/>
                          </a:solidFill>
                          <a:latin typeface="+mn-lt"/>
                          <a:ea typeface="MS PGothic"/>
                          <a:cs typeface="+mn-cs"/>
                        </a:rPr>
                        <a:t>(16,628 €)</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B35"/>
                          </a:solidFill>
                          <a:effectLst/>
                          <a:uLnTx/>
                          <a:uFillTx/>
                          <a:latin typeface="Encode Sans ExpandedLight"/>
                          <a:ea typeface="MS PGothic"/>
                          <a:cs typeface="+mn-cs"/>
                        </a:rPr>
                        <a:t>42%</a:t>
                      </a:r>
                      <a:br>
                        <a:rPr kumimoji="0" lang="en-US" sz="1400" b="0" i="0" u="none" strike="noStrike" kern="1200" cap="none" spc="0" normalizeH="0" baseline="0" noProof="0" dirty="0">
                          <a:ln>
                            <a:noFill/>
                          </a:ln>
                          <a:solidFill>
                            <a:srgbClr val="272B35"/>
                          </a:solidFill>
                          <a:effectLst/>
                          <a:uLnTx/>
                          <a:uFillTx/>
                          <a:latin typeface="Encode Sans ExpandedLight"/>
                          <a:ea typeface="MS PGothic"/>
                          <a:cs typeface="+mn-cs"/>
                        </a:rPr>
                      </a:br>
                      <a:r>
                        <a:rPr kumimoji="0" lang="en-US" sz="1400" b="0" i="0" u="none" strike="noStrike" kern="1200" cap="none" spc="0" normalizeH="0" baseline="0" noProof="0" dirty="0">
                          <a:ln>
                            <a:noFill/>
                          </a:ln>
                          <a:solidFill>
                            <a:srgbClr val="272B35"/>
                          </a:solidFill>
                          <a:effectLst/>
                          <a:uLnTx/>
                          <a:uFillTx/>
                          <a:latin typeface="Encode Sans ExpandedLight"/>
                          <a:ea typeface="MS PGothic"/>
                          <a:cs typeface="+mn-cs"/>
                        </a:rPr>
                        <a:t>(15,414 €)</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B35"/>
                          </a:solidFill>
                          <a:effectLst/>
                          <a:uLnTx/>
                          <a:uFillTx/>
                          <a:latin typeface="Encode Sans ExpandedLight"/>
                          <a:ea typeface="MS PGothic"/>
                          <a:cs typeface="+mn-cs"/>
                        </a:rPr>
                        <a:t>40%</a:t>
                      </a:r>
                      <a:br>
                        <a:rPr kumimoji="0" lang="en-US" sz="1400" b="0" i="0" u="none" strike="noStrike" kern="1200" cap="none" spc="0" normalizeH="0" baseline="0" noProof="0" dirty="0">
                          <a:ln>
                            <a:noFill/>
                          </a:ln>
                          <a:solidFill>
                            <a:srgbClr val="272B35"/>
                          </a:solidFill>
                          <a:effectLst/>
                          <a:uLnTx/>
                          <a:uFillTx/>
                          <a:latin typeface="Encode Sans ExpandedLight"/>
                          <a:ea typeface="MS PGothic"/>
                          <a:cs typeface="+mn-cs"/>
                        </a:rPr>
                      </a:br>
                      <a:r>
                        <a:rPr kumimoji="0" lang="en-US" sz="1400" b="0" i="0" u="none" strike="noStrike" kern="1200" cap="none" spc="0" normalizeH="0" baseline="0" noProof="0" dirty="0">
                          <a:ln>
                            <a:noFill/>
                          </a:ln>
                          <a:solidFill>
                            <a:srgbClr val="272B35"/>
                          </a:solidFill>
                          <a:effectLst/>
                          <a:uLnTx/>
                          <a:uFillTx/>
                          <a:latin typeface="Encode Sans ExpandedLight"/>
                          <a:ea typeface="MS PGothic"/>
                          <a:cs typeface="+mn-cs"/>
                        </a:rPr>
                        <a:t>(18,320 €)</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B35"/>
                          </a:solidFill>
                          <a:effectLst/>
                          <a:uLnTx/>
                          <a:uFillTx/>
                          <a:latin typeface="+mn-lt"/>
                          <a:ea typeface="MS PGothic"/>
                          <a:cs typeface="+mn-cs"/>
                        </a:rPr>
                        <a:t>45%</a:t>
                      </a:r>
                      <a:br>
                        <a:rPr kumimoji="0" lang="en-US" sz="1400" b="0" i="0" u="none" strike="noStrike" kern="1200" cap="none" spc="0" normalizeH="0" baseline="0" noProof="0" dirty="0">
                          <a:ln>
                            <a:noFill/>
                          </a:ln>
                          <a:solidFill>
                            <a:srgbClr val="272B35"/>
                          </a:solidFill>
                          <a:effectLst/>
                          <a:uLnTx/>
                          <a:uFillTx/>
                          <a:latin typeface="+mn-lt"/>
                          <a:ea typeface="MS PGothic"/>
                          <a:cs typeface="+mn-cs"/>
                        </a:rPr>
                      </a:br>
                      <a:r>
                        <a:rPr kumimoji="0" lang="en-US" sz="1400" b="0" i="0" u="none" strike="noStrike" kern="1200" cap="none" spc="0" normalizeH="0" baseline="0" noProof="0" dirty="0">
                          <a:ln>
                            <a:noFill/>
                          </a:ln>
                          <a:solidFill>
                            <a:srgbClr val="272B35"/>
                          </a:solidFill>
                          <a:effectLst/>
                          <a:uLnTx/>
                          <a:uFillTx/>
                          <a:latin typeface="+mn-lt"/>
                          <a:ea typeface="MS PGothic"/>
                          <a:cs typeface="+mn-cs"/>
                        </a:rPr>
                        <a:t>(17,550 €)</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8594647"/>
                  </a:ext>
                </a:extLst>
              </a:tr>
              <a:tr h="315772">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marL="0" algn="l" defTabSz="514337" rtl="0" eaLnBrk="1" latinLnBrk="0" hangingPunct="1"/>
                      <a:r>
                        <a:rPr lang="en-US" sz="1200" kern="1200" noProof="0" dirty="0">
                          <a:solidFill>
                            <a:schemeClr val="tx1"/>
                          </a:solidFill>
                          <a:latin typeface="+mn-lt"/>
                          <a:ea typeface="MS PGothic"/>
                          <a:cs typeface="+mn-cs"/>
                        </a:rPr>
                        <a:t>WLTP </a:t>
                      </a:r>
                      <a:r>
                        <a:rPr lang="en-US" sz="1200" kern="1200" noProof="0" dirty="0" err="1">
                          <a:solidFill>
                            <a:schemeClr val="tx1"/>
                          </a:solidFill>
                          <a:latin typeface="+mn-lt"/>
                          <a:ea typeface="MS PGothic"/>
                          <a:cs typeface="+mn-cs"/>
                        </a:rPr>
                        <a:t>normalised</a:t>
                      </a:r>
                      <a:r>
                        <a:rPr lang="en-US" sz="1200" kern="1200" noProof="0" dirty="0">
                          <a:solidFill>
                            <a:schemeClr val="tx1"/>
                          </a:solidFill>
                          <a:latin typeface="+mn-lt"/>
                          <a:ea typeface="MS PGothic"/>
                          <a:cs typeface="+mn-cs"/>
                        </a:rPr>
                        <a:t> fuel consumption (l-kWh/100 km)</a:t>
                      </a: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marL="0" algn="ctr" defTabSz="514337" rtl="0" eaLnBrk="1" latinLnBrk="0" hangingPunct="1"/>
                      <a:r>
                        <a:rPr lang="en-US" sz="1400" kern="1200" noProof="0" dirty="0">
                          <a:solidFill>
                            <a:schemeClr val="tx1"/>
                          </a:solidFill>
                          <a:latin typeface="+mn-lt"/>
                          <a:ea typeface="MS PGothic"/>
                          <a:cs typeface="+mn-cs"/>
                        </a:rPr>
                        <a:t>6.5 l / 100 km</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marL="0" algn="ctr" defTabSz="514337" rtl="0" eaLnBrk="1" latinLnBrk="0" hangingPunct="1"/>
                      <a:r>
                        <a:rPr lang="en-US" sz="1400" kern="1200" noProof="0" dirty="0">
                          <a:solidFill>
                            <a:schemeClr val="tx1"/>
                          </a:solidFill>
                          <a:latin typeface="+mn-lt"/>
                          <a:ea typeface="MS PGothic"/>
                          <a:cs typeface="+mn-cs"/>
                        </a:rPr>
                        <a:t>4.9 l / 100 km</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50" kern="1200">
                          <a:solidFill>
                            <a:schemeClr val="tx1"/>
                          </a:solidFill>
                          <a:latin typeface="Arial"/>
                          <a:ea typeface="MS PGothic"/>
                        </a:defRPr>
                      </a:lvl1pPr>
                      <a:lvl2pPr marL="257168" algn="l" defTabSz="514337" rtl="0" eaLnBrk="1" latinLnBrk="0" hangingPunct="1">
                        <a:defRPr sz="1050" kern="1200">
                          <a:solidFill>
                            <a:schemeClr val="tx1"/>
                          </a:solidFill>
                          <a:latin typeface="Arial"/>
                          <a:ea typeface="MS PGothic"/>
                        </a:defRPr>
                      </a:lvl2pPr>
                      <a:lvl3pPr marL="514337" algn="l" defTabSz="514337" rtl="0" eaLnBrk="1" latinLnBrk="0" hangingPunct="1">
                        <a:defRPr sz="1050" kern="1200">
                          <a:solidFill>
                            <a:schemeClr val="tx1"/>
                          </a:solidFill>
                          <a:latin typeface="Arial"/>
                          <a:ea typeface="MS PGothic"/>
                        </a:defRPr>
                      </a:lvl3pPr>
                      <a:lvl4pPr marL="771506" algn="l" defTabSz="514337" rtl="0" eaLnBrk="1" latinLnBrk="0" hangingPunct="1">
                        <a:defRPr sz="1050" kern="1200">
                          <a:solidFill>
                            <a:schemeClr val="tx1"/>
                          </a:solidFill>
                          <a:latin typeface="Arial"/>
                          <a:ea typeface="MS PGothic"/>
                        </a:defRPr>
                      </a:lvl4pPr>
                      <a:lvl5pPr marL="1028675" algn="l" defTabSz="514337" rtl="0" eaLnBrk="1" latinLnBrk="0" hangingPunct="1">
                        <a:defRPr sz="1050" kern="1200">
                          <a:solidFill>
                            <a:schemeClr val="tx1"/>
                          </a:solidFill>
                          <a:latin typeface="Arial"/>
                          <a:ea typeface="MS PGothic"/>
                        </a:defRPr>
                      </a:lvl5pPr>
                      <a:lvl6pPr marL="1285843" algn="l" defTabSz="514337" rtl="0" eaLnBrk="1" latinLnBrk="0" hangingPunct="1">
                        <a:defRPr sz="1050" kern="1200">
                          <a:solidFill>
                            <a:schemeClr val="tx1"/>
                          </a:solidFill>
                          <a:latin typeface="Arial"/>
                          <a:ea typeface="MS PGothic"/>
                        </a:defRPr>
                      </a:lvl6pPr>
                      <a:lvl7pPr marL="1543012" algn="l" defTabSz="514337" rtl="0" eaLnBrk="1" latinLnBrk="0" hangingPunct="1">
                        <a:defRPr sz="1050" kern="1200">
                          <a:solidFill>
                            <a:schemeClr val="tx1"/>
                          </a:solidFill>
                          <a:latin typeface="Arial"/>
                          <a:ea typeface="MS PGothic"/>
                        </a:defRPr>
                      </a:lvl7pPr>
                      <a:lvl8pPr marL="1800180" algn="l" defTabSz="514337" rtl="0" eaLnBrk="1" latinLnBrk="0" hangingPunct="1">
                        <a:defRPr sz="1050" kern="1200">
                          <a:solidFill>
                            <a:schemeClr val="tx1"/>
                          </a:solidFill>
                          <a:latin typeface="Arial"/>
                          <a:ea typeface="MS PGothic"/>
                        </a:defRPr>
                      </a:lvl8pPr>
                      <a:lvl9pPr marL="2057348" algn="l" defTabSz="514337" rtl="0" eaLnBrk="1" latinLnBrk="0" hangingPunct="1">
                        <a:defRPr sz="1050" kern="1200">
                          <a:solidFill>
                            <a:schemeClr val="tx1"/>
                          </a:solidFill>
                          <a:latin typeface="Arial"/>
                          <a:ea typeface="MS PGothic"/>
                        </a:defRPr>
                      </a:lvl9pPr>
                    </a:lstStyle>
                    <a:p>
                      <a:pPr marL="0" algn="ctr" defTabSz="514337" rtl="0" eaLnBrk="1" latinLnBrk="0" hangingPunct="1"/>
                      <a:r>
                        <a:rPr lang="fr-BE" sz="1400" kern="1200" noProof="0" dirty="0">
                          <a:solidFill>
                            <a:schemeClr val="tx1"/>
                          </a:solidFill>
                          <a:latin typeface="+mn-lt"/>
                          <a:ea typeface="MS PGothic"/>
                          <a:cs typeface="+mn-cs"/>
                        </a:rPr>
                        <a:t>1.4 l / 100 km</a:t>
                      </a:r>
                    </a:p>
                    <a:p>
                      <a:pPr marL="0" algn="ctr" defTabSz="514337" rtl="0" eaLnBrk="1" latinLnBrk="0" hangingPunct="1"/>
                      <a:r>
                        <a:rPr lang="fr-BE" sz="1400" kern="1200" noProof="0" dirty="0">
                          <a:solidFill>
                            <a:schemeClr val="tx1"/>
                          </a:solidFill>
                          <a:latin typeface="+mn-lt"/>
                          <a:ea typeface="MS PGothic"/>
                          <a:cs typeface="+mn-cs"/>
                        </a:rPr>
                        <a:t>15.6 kWh / 100 km</a:t>
                      </a:r>
                      <a:endParaRPr lang="en-US" sz="1400" kern="1200" noProof="0" dirty="0">
                        <a:solidFill>
                          <a:schemeClr val="tx1"/>
                        </a:solidFill>
                        <a:latin typeface="+mn-lt"/>
                        <a:ea typeface="MS PGothic"/>
                        <a:cs typeface="+mn-cs"/>
                      </a:endParaRP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mn-lt"/>
                          <a:ea typeface="MS PGothic"/>
                          <a:cs typeface="+mn-cs"/>
                        </a:rPr>
                        <a:t>15.3 kWh / 100 km</a:t>
                      </a:r>
                    </a:p>
                  </a:txBody>
                  <a:tcPr marL="121920" marR="121920" marT="60960" marB="6096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6877783"/>
                  </a:ext>
                </a:extLst>
              </a:tr>
            </a:tbl>
          </a:graphicData>
        </a:graphic>
      </p:graphicFrame>
      <p:pic>
        <p:nvPicPr>
          <p:cNvPr id="49" name="Picture 10" descr="https://media.citroen.fr/image/48/7/nouvelle_c4_v3.359487.42.png?vers=1">
            <a:extLst>
              <a:ext uri="{FF2B5EF4-FFF2-40B4-BE49-F238E27FC236}">
                <a16:creationId xmlns:a16="http://schemas.microsoft.com/office/drawing/2014/main" id="{2F4D9C47-7957-474E-AB9D-D9007ED17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5394" y="1698899"/>
            <a:ext cx="1330874" cy="7307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C5-aircross">
            <a:extLst>
              <a:ext uri="{FF2B5EF4-FFF2-40B4-BE49-F238E27FC236}">
                <a16:creationId xmlns:a16="http://schemas.microsoft.com/office/drawing/2014/main" id="{95E5691D-582C-40D1-B11C-FEAAEB47D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707" y="1698899"/>
            <a:ext cx="1350990" cy="7418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C5-aircross">
            <a:extLst>
              <a:ext uri="{FF2B5EF4-FFF2-40B4-BE49-F238E27FC236}">
                <a16:creationId xmlns:a16="http://schemas.microsoft.com/office/drawing/2014/main" id="{8B1C52F7-D17F-4D26-AEB2-7BF7317E1176}"/>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630020" y="1687853"/>
            <a:ext cx="1350990" cy="7418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C5-aircross">
            <a:extLst>
              <a:ext uri="{FF2B5EF4-FFF2-40B4-BE49-F238E27FC236}">
                <a16:creationId xmlns:a16="http://schemas.microsoft.com/office/drawing/2014/main" id="{E6995BCA-FC6C-40CC-938B-431EEC9045FE}"/>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561734" y="1698899"/>
            <a:ext cx="1350990" cy="74183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D241A4FE-DF18-4E39-AE99-7A9AAB18C4FE}"/>
              </a:ext>
            </a:extLst>
          </p:cNvPr>
          <p:cNvSpPr/>
          <p:nvPr/>
        </p:nvSpPr>
        <p:spPr>
          <a:xfrm>
            <a:off x="546100" y="5604983"/>
            <a:ext cx="11124859" cy="585349"/>
          </a:xfrm>
          <a:prstGeom prst="rect">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5613" lvl="1" indent="2592388" defTabSz="1219170" fontAlgn="base">
              <a:spcBef>
                <a:spcPct val="0"/>
              </a:spcBef>
              <a:spcAft>
                <a:spcPct val="0"/>
              </a:spcAft>
              <a:defRPr/>
            </a:pPr>
            <a:r>
              <a:rPr lang="en-US" sz="1867" dirty="0">
                <a:solidFill>
                  <a:prstClr val="white"/>
                </a:solidFill>
                <a:ea typeface="MS PGothic" pitchFamily="34" charset="-128"/>
                <a:cs typeface="Arial" charset="0"/>
              </a:rPr>
              <a:t>1) Rank these 4 vehicles from the least to the most expensive one</a:t>
            </a:r>
          </a:p>
          <a:p>
            <a:pPr marL="455613" lvl="1" indent="2592388" defTabSz="1219170" fontAlgn="base">
              <a:spcBef>
                <a:spcPct val="0"/>
              </a:spcBef>
              <a:spcAft>
                <a:spcPct val="0"/>
              </a:spcAft>
              <a:defRPr/>
            </a:pPr>
            <a:r>
              <a:rPr lang="en-US" sz="1867" dirty="0">
                <a:solidFill>
                  <a:prstClr val="white"/>
                </a:solidFill>
                <a:ea typeface="MS PGothic" pitchFamily="34" charset="-128"/>
                <a:cs typeface="Arial" charset="0"/>
              </a:rPr>
              <a:t>2) What criteria did you take into consideration?</a:t>
            </a:r>
            <a:endParaRPr kumimoji="0" lang="fr-BE" sz="1867" b="0" i="0" u="none" strike="noStrike" kern="1200" cap="none" spc="0" normalizeH="0" baseline="0" noProof="0" dirty="0">
              <a:ln>
                <a:noFill/>
              </a:ln>
              <a:solidFill>
                <a:prstClr val="white"/>
              </a:solidFill>
              <a:effectLst/>
              <a:uLnTx/>
              <a:uFillTx/>
              <a:latin typeface="Encode Sans ExpandedLight"/>
              <a:ea typeface="MS PGothic" pitchFamily="34" charset="-128"/>
              <a:cs typeface="Arial" charset="0"/>
            </a:endParaRPr>
          </a:p>
        </p:txBody>
      </p:sp>
      <p:sp>
        <p:nvSpPr>
          <p:cNvPr id="3" name="TextBox 2">
            <a:extLst>
              <a:ext uri="{FF2B5EF4-FFF2-40B4-BE49-F238E27FC236}">
                <a16:creationId xmlns:a16="http://schemas.microsoft.com/office/drawing/2014/main" id="{B2958ECF-2AA5-467E-9E78-0991148C65B0}"/>
              </a:ext>
            </a:extLst>
          </p:cNvPr>
          <p:cNvSpPr txBox="1"/>
          <p:nvPr/>
        </p:nvSpPr>
        <p:spPr>
          <a:xfrm>
            <a:off x="3147043" y="1885152"/>
            <a:ext cx="213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272B35"/>
                </a:solidFill>
                <a:effectLst/>
                <a:uLnTx/>
                <a:uFillTx/>
                <a:latin typeface="Encode Sans ExpandedLight"/>
                <a:ea typeface="+mn-ea"/>
                <a:cs typeface="+mn-cs"/>
              </a:rPr>
              <a:t>A</a:t>
            </a:r>
            <a:endParaRPr kumimoji="0" lang="en-US" sz="1800" b="0" i="0" u="none" strike="noStrike" kern="1200" cap="none" spc="0" normalizeH="0" baseline="0" noProof="0">
              <a:ln>
                <a:noFill/>
              </a:ln>
              <a:solidFill>
                <a:srgbClr val="272B35"/>
              </a:solidFill>
              <a:effectLst/>
              <a:uLnTx/>
              <a:uFillTx/>
              <a:latin typeface="Encode Sans ExpandedLight"/>
              <a:ea typeface="+mn-ea"/>
              <a:cs typeface="+mn-cs"/>
            </a:endParaRPr>
          </a:p>
        </p:txBody>
      </p:sp>
      <p:sp>
        <p:nvSpPr>
          <p:cNvPr id="12" name="TextBox 11">
            <a:extLst>
              <a:ext uri="{FF2B5EF4-FFF2-40B4-BE49-F238E27FC236}">
                <a16:creationId xmlns:a16="http://schemas.microsoft.com/office/drawing/2014/main" id="{61509F1C-20D2-43DD-A7A6-CF1598BC54ED}"/>
              </a:ext>
            </a:extLst>
          </p:cNvPr>
          <p:cNvSpPr txBox="1"/>
          <p:nvPr/>
        </p:nvSpPr>
        <p:spPr>
          <a:xfrm>
            <a:off x="5355938" y="1885152"/>
            <a:ext cx="234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272B35"/>
                </a:solidFill>
                <a:effectLst/>
                <a:uLnTx/>
                <a:uFillTx/>
                <a:latin typeface="Encode Sans ExpandedLight"/>
                <a:ea typeface="+mn-ea"/>
                <a:cs typeface="+mn-cs"/>
              </a:rPr>
              <a:t>B</a:t>
            </a:r>
            <a:endParaRPr kumimoji="0" lang="en-US" sz="1800" b="0" i="0" u="none" strike="noStrike" kern="1200" cap="none" spc="0" normalizeH="0" baseline="0" noProof="0">
              <a:ln>
                <a:noFill/>
              </a:ln>
              <a:solidFill>
                <a:srgbClr val="272B35"/>
              </a:solidFill>
              <a:effectLst/>
              <a:uLnTx/>
              <a:uFillTx/>
              <a:latin typeface="Encode Sans ExpandedLight"/>
              <a:ea typeface="+mn-ea"/>
              <a:cs typeface="+mn-cs"/>
            </a:endParaRPr>
          </a:p>
        </p:txBody>
      </p:sp>
      <p:sp>
        <p:nvSpPr>
          <p:cNvPr id="13" name="TextBox 12">
            <a:extLst>
              <a:ext uri="{FF2B5EF4-FFF2-40B4-BE49-F238E27FC236}">
                <a16:creationId xmlns:a16="http://schemas.microsoft.com/office/drawing/2014/main" id="{2079B8FD-05AB-4DC0-AD4F-67A591201E73}"/>
              </a:ext>
            </a:extLst>
          </p:cNvPr>
          <p:cNvSpPr txBox="1"/>
          <p:nvPr/>
        </p:nvSpPr>
        <p:spPr>
          <a:xfrm>
            <a:off x="7479246" y="1852249"/>
            <a:ext cx="213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272B35"/>
                </a:solidFill>
                <a:effectLst/>
                <a:uLnTx/>
                <a:uFillTx/>
                <a:latin typeface="Encode Sans ExpandedLight"/>
                <a:ea typeface="+mn-ea"/>
                <a:cs typeface="+mn-cs"/>
              </a:rPr>
              <a:t>C</a:t>
            </a:r>
            <a:endParaRPr kumimoji="0" lang="en-US" sz="1800" b="0" i="0" u="none" strike="noStrike" kern="1200" cap="none" spc="0" normalizeH="0" baseline="0" noProof="0">
              <a:ln>
                <a:noFill/>
              </a:ln>
              <a:solidFill>
                <a:srgbClr val="272B35"/>
              </a:solidFill>
              <a:effectLst/>
              <a:uLnTx/>
              <a:uFillTx/>
              <a:latin typeface="Encode Sans ExpandedLight"/>
              <a:ea typeface="+mn-ea"/>
              <a:cs typeface="+mn-cs"/>
            </a:endParaRPr>
          </a:p>
        </p:txBody>
      </p:sp>
      <p:sp>
        <p:nvSpPr>
          <p:cNvPr id="14" name="TextBox 13">
            <a:extLst>
              <a:ext uri="{FF2B5EF4-FFF2-40B4-BE49-F238E27FC236}">
                <a16:creationId xmlns:a16="http://schemas.microsoft.com/office/drawing/2014/main" id="{2E359A19-D6B9-4E49-A0CE-DCF632393F1D}"/>
              </a:ext>
            </a:extLst>
          </p:cNvPr>
          <p:cNvSpPr txBox="1"/>
          <p:nvPr/>
        </p:nvSpPr>
        <p:spPr>
          <a:xfrm>
            <a:off x="9688141" y="1852249"/>
            <a:ext cx="234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272B35"/>
                </a:solidFill>
                <a:effectLst/>
                <a:uLnTx/>
                <a:uFillTx/>
                <a:latin typeface="Encode Sans ExpandedLight"/>
                <a:ea typeface="+mn-ea"/>
                <a:cs typeface="+mn-cs"/>
              </a:rPr>
              <a:t>D</a:t>
            </a:r>
            <a:endParaRPr kumimoji="0" lang="en-US" sz="1800" b="0" i="0" u="none" strike="noStrike" kern="1200" cap="none" spc="0" normalizeH="0" baseline="0" noProof="0">
              <a:ln>
                <a:noFill/>
              </a:ln>
              <a:solidFill>
                <a:srgbClr val="272B35"/>
              </a:solidFill>
              <a:effectLst/>
              <a:uLnTx/>
              <a:uFillTx/>
              <a:latin typeface="Encode Sans ExpandedLight"/>
              <a:ea typeface="+mn-ea"/>
              <a:cs typeface="+mn-cs"/>
            </a:endParaRPr>
          </a:p>
        </p:txBody>
      </p:sp>
      <p:pic>
        <p:nvPicPr>
          <p:cNvPr id="15" name="Picture 2" descr="Stellantis dévoile un florilège de slogans pour ses marques">
            <a:extLst>
              <a:ext uri="{FF2B5EF4-FFF2-40B4-BE49-F238E27FC236}">
                <a16:creationId xmlns:a16="http://schemas.microsoft.com/office/drawing/2014/main" id="{10D2375B-C880-1F00-B397-1E3CDBBD4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7" y="646178"/>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0" name="Picture 2" descr="Drapeaux Monde Banque d'images et photos libres de droit - iStock">
            <a:extLst>
              <a:ext uri="{FF2B5EF4-FFF2-40B4-BE49-F238E27FC236}">
                <a16:creationId xmlns:a16="http://schemas.microsoft.com/office/drawing/2014/main" id="{EF1C3C38-431E-68D7-1C29-853C40D48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868" y="558095"/>
            <a:ext cx="437609" cy="43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293EC359-D845-45D4-A1B1-480B99BE7C3E}"/>
    </a:ext>
  </a:extLst>
</a:theme>
</file>

<file path=ppt/theme/theme2.xml><?xml version="1.0" encoding="utf-8"?>
<a:theme xmlns:a="http://schemas.openxmlformats.org/drawingml/2006/main" name="Stellantis - Chapter tangerin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1BA2376-F3A7-48C6-9865-8B7963437DF6}"/>
    </a:ext>
  </a:extLst>
</a:theme>
</file>

<file path=ppt/theme/theme3.xml><?xml version="1.0" encoding="utf-8"?>
<a:theme xmlns:a="http://schemas.openxmlformats.org/drawingml/2006/main" name="Stellantis - Chapter mint">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7572F65-D913-4B12-8759-9495DB394461}"/>
    </a:ext>
  </a:extLst>
</a:theme>
</file>

<file path=ppt/theme/theme4.xml><?xml version="1.0" encoding="utf-8"?>
<a:theme xmlns:a="http://schemas.openxmlformats.org/drawingml/2006/main" name="Stellantis - Chapter orang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14FF65A2-5A0F-45E8-B34F-CD3B0F0DFAF2}"/>
    </a:ext>
  </a:extLst>
</a:theme>
</file>

<file path=ppt/theme/theme5.xml><?xml version="1.0" encoding="utf-8"?>
<a:theme xmlns:a="http://schemas.openxmlformats.org/drawingml/2006/main" name="1_Stellantis">
  <a:themeElements>
    <a:clrScheme name="Stellantis QN">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E94E24"/>
      </a:accent5>
      <a:accent6>
        <a:srgbClr val="00ADA0"/>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Template PowerPoint 16-9 v1.potx" id="{69FDD5D8-4BC9-4EFE-99ED-C7531623CBD3}" vid="{187711AE-AB0D-4F59-899B-FFAA8201F273}"/>
    </a:ext>
  </a:extLst>
</a:theme>
</file>

<file path=ppt/theme/theme6.xml><?xml version="1.0" encoding="utf-8"?>
<a:theme xmlns:a="http://schemas.openxmlformats.org/drawingml/2006/main" name="2_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293EC359-D845-45D4-A1B1-480B99BE7C3E}"/>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ellantis">
      <a:majorFont>
        <a:latin typeface="Encode Sans Expanded Black"/>
        <a:ea typeface=""/>
        <a:cs typeface=""/>
      </a:majorFont>
      <a:minorFont>
        <a:latin typeface="Encode Sans Expanded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33678E77F19E4DA725C3904037C8BB" ma:contentTypeVersion="3" ma:contentTypeDescription="Create a new document." ma:contentTypeScope="" ma:versionID="0f917ab96e8a6fa640546549f692aabd">
  <xsd:schema xmlns:xsd="http://www.w3.org/2001/XMLSchema" xmlns:xs="http://www.w3.org/2001/XMLSchema" xmlns:p="http://schemas.microsoft.com/office/2006/metadata/properties" xmlns:ns2="819a008f-2eb7-4cb0-9fa6-9f1ec8abd8f2" targetNamespace="http://schemas.microsoft.com/office/2006/metadata/properties" ma:root="true" ma:fieldsID="beceb212319d122485cbdfb4835d03f5" ns2:_="">
    <xsd:import namespace="819a008f-2eb7-4cb0-9fa6-9f1ec8abd8f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08f-2eb7-4cb0-9fa6-9f1ec8abd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FC1A05-1001-42B2-AEDF-59712E1B4A26}">
  <ds:schemaRefs>
    <ds:schemaRef ds:uri="http://schemas.microsoft.com/sharepoint/v3/contenttype/forms"/>
  </ds:schemaRefs>
</ds:datastoreItem>
</file>

<file path=customXml/itemProps2.xml><?xml version="1.0" encoding="utf-8"?>
<ds:datastoreItem xmlns:ds="http://schemas.openxmlformats.org/officeDocument/2006/customXml" ds:itemID="{F20DF4AB-466F-4211-9AFB-E924160F5B50}">
  <ds:schemaRefs>
    <ds:schemaRef ds:uri="http://purl.org/dc/dcmitype/"/>
    <ds:schemaRef ds:uri="http://schemas.microsoft.com/office/infopath/2007/PartnerControls"/>
    <ds:schemaRef ds:uri="819a008f-2eb7-4cb0-9fa6-9f1ec8abd8f2"/>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F1F15F9-B552-479A-A2D4-68668285C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9a008f-2eb7-4cb0-9fa6-9f1ec8abd8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Stellantis</Template>
  <TotalTime>847</TotalTime>
  <Words>9798</Words>
  <Application>Microsoft Office PowerPoint</Application>
  <PresentationFormat>Grand écran</PresentationFormat>
  <Paragraphs>1646</Paragraphs>
  <Slides>74</Slides>
  <Notes>74</Notes>
  <HiddenSlides>3</HiddenSlides>
  <MMClips>0</MMClips>
  <ScaleCrop>false</ScaleCrop>
  <HeadingPairs>
    <vt:vector size="6" baseType="variant">
      <vt:variant>
        <vt:lpstr>Polices utilisées</vt:lpstr>
      </vt:variant>
      <vt:variant>
        <vt:i4>19</vt:i4>
      </vt:variant>
      <vt:variant>
        <vt:lpstr>Thème</vt:lpstr>
      </vt:variant>
      <vt:variant>
        <vt:i4>6</vt:i4>
      </vt:variant>
      <vt:variant>
        <vt:lpstr>Titres des diapositives</vt:lpstr>
      </vt:variant>
      <vt:variant>
        <vt:i4>74</vt:i4>
      </vt:variant>
    </vt:vector>
  </HeadingPairs>
  <TitlesOfParts>
    <vt:vector size="99" baseType="lpstr">
      <vt:lpstr>MS PGothic</vt:lpstr>
      <vt:lpstr>Encode Sans ExpandedSemiBold</vt:lpstr>
      <vt:lpstr>VW Headline OT-Book</vt:lpstr>
      <vt:lpstr>Encode Sans Expanded</vt:lpstr>
      <vt:lpstr>Encode Sans ExpandedLight</vt:lpstr>
      <vt:lpstr>Encode Sans</vt:lpstr>
      <vt:lpstr>Audi Type Bold</vt:lpstr>
      <vt:lpstr>Renault Group</vt:lpstr>
      <vt:lpstr>Verdana</vt:lpstr>
      <vt:lpstr>Lato Bold</vt:lpstr>
      <vt:lpstr>ヒラギノ角ゴ Pro W3</vt:lpstr>
      <vt:lpstr>MS PGothic</vt:lpstr>
      <vt:lpstr>Cambria Math</vt:lpstr>
      <vt:lpstr>Encode Sans Expanded ExtraLight</vt:lpstr>
      <vt:lpstr>Audi Type Normal</vt:lpstr>
      <vt:lpstr>Wingdings</vt:lpstr>
      <vt:lpstr>Arial</vt:lpstr>
      <vt:lpstr>Audi Type Wide Normal</vt:lpstr>
      <vt:lpstr>Symbol</vt:lpstr>
      <vt:lpstr>Stellantis</vt:lpstr>
      <vt:lpstr>Stellantis - Chapter tangerine</vt:lpstr>
      <vt:lpstr>Stellantis - Chapter mint</vt:lpstr>
      <vt:lpstr>Stellantis - Chapter orange</vt:lpstr>
      <vt:lpstr>1_Stellantis</vt:lpstr>
      <vt:lpstr>2_Stellantis</vt:lpstr>
      <vt:lpstr>Total Cost of Ownership  B2B sales advisOrs  CG504003V05  </vt:lpstr>
      <vt:lpstr>Présentation PowerPoint</vt:lpstr>
      <vt:lpstr>Présentation PowerPoint</vt:lpstr>
      <vt:lpstr>Présentation PowerPoint</vt:lpstr>
      <vt:lpstr>Présentation PowerPoint</vt:lpstr>
      <vt:lpstr>Présentation PowerPoint</vt:lpstr>
      <vt:lpstr>Présentation PowerPoint</vt:lpstr>
      <vt:lpstr>01 | context</vt:lpstr>
      <vt:lpstr>Let's compare the vehicles: which one is the cheapest?</vt:lpstr>
      <vt:lpstr>Présentation PowerPoint</vt:lpstr>
      <vt:lpstr>Présentation PowerPoint</vt:lpstr>
      <vt:lpstr>02 | What is TCO?</vt:lpstr>
      <vt:lpstr>How do you define TCO?</vt:lpstr>
      <vt:lpstr>Présentation PowerPoint</vt:lpstr>
      <vt:lpstr>What is the TCO of this vehicle?         </vt:lpstr>
      <vt:lpstr>Exercise - What is the tco of this vehicle?</vt:lpstr>
      <vt:lpstr>The TCO components</vt:lpstr>
      <vt:lpstr>The weight of TCO components</vt:lpstr>
      <vt:lpstr>How to play with parameters to reduce TCO?</vt:lpstr>
      <vt:lpstr>How to play with parameters to reduce TCO - Debriefing</vt:lpstr>
      <vt:lpstr>The different types of customer TCO</vt:lpstr>
      <vt:lpstr>The different types of customer TCO</vt:lpstr>
      <vt:lpstr>The different types of customer TCO - Debriefing</vt:lpstr>
      <vt:lpstr>Présentation PowerPoint</vt:lpstr>
      <vt:lpstr>03 | TCO use by B2B customers</vt:lpstr>
      <vt:lpstr>Présentation PowerPoint</vt:lpstr>
      <vt:lpstr>Présentation PowerPoint</vt:lpstr>
      <vt:lpstr>The notion of TCO for SMEs / KEY accounts</vt:lpstr>
      <vt:lpstr>Présentation PowerPoint</vt:lpstr>
      <vt:lpstr>Moving from budget to TCO</vt:lpstr>
      <vt:lpstr>Moving from budget to TCO</vt:lpstr>
      <vt:lpstr>The concept of fleet TCO</vt:lpstr>
      <vt:lpstr>Présentation PowerPoint</vt:lpstr>
      <vt:lpstr>The notion of TCO for VSBs / SME customers</vt:lpstr>
      <vt:lpstr>The notion of TCO for VSBs / SME customers</vt:lpstr>
      <vt:lpstr>Takeaways</vt:lpstr>
      <vt:lpstr>04 | Key parameters for reducing TCO</vt:lpstr>
      <vt:lpstr>Présentation PowerPoint</vt:lpstr>
      <vt:lpstr>Monthly budget impact of discount</vt:lpstr>
      <vt:lpstr>Monthly budget impact of discount</vt:lpstr>
      <vt:lpstr>Monthly budget impact of discount</vt:lpstr>
      <vt:lpstr>Monthly budget impact of interest rate</vt:lpstr>
      <vt:lpstr>Monthly budget impact of interest rate</vt:lpstr>
      <vt:lpstr>Monthly budget impact of interest rate</vt:lpstr>
      <vt:lpstr>Monthly budget impact of interest rate</vt:lpstr>
      <vt:lpstr>Monthly budget impact of residual value</vt:lpstr>
      <vt:lpstr>Monthly budget impact of residual value</vt:lpstr>
      <vt:lpstr>Monthly budget impact of residual value</vt:lpstr>
      <vt:lpstr>Consumption under the microscope</vt:lpstr>
      <vt:lpstr>Monthly budget impact of consumption</vt:lpstr>
      <vt:lpstr>Monthly budget impact of consumption</vt:lpstr>
      <vt:lpstr>WLTP versus “adjusted” fuel consumption</vt:lpstr>
      <vt:lpstr>What taxes apply?</vt:lpstr>
      <vt:lpstr>What taxes apply?</vt:lpstr>
      <vt:lpstr>Who pays what according to their tax profile?</vt:lpstr>
      <vt:lpstr>Taxes on CO2 emissions and air pollutants (former CCT)</vt:lpstr>
      <vt:lpstr>Taxes on CO2 emissions and air pollutants (former CCT)</vt:lpstr>
      <vt:lpstr>Example of the impact of the “use tax” (former company car tax) - France</vt:lpstr>
      <vt:lpstr>Tax reinstatement</vt:lpstr>
      <vt:lpstr>Tax reinstatement – non-deductible depreciation</vt:lpstr>
      <vt:lpstr>Tax reinstatement – non-deductible depreciation</vt:lpstr>
      <vt:lpstr>Tax reinstatement - Practical exercise</vt:lpstr>
      <vt:lpstr>Présentation PowerPoint</vt:lpstr>
      <vt:lpstr>05 CreatE business opportunities through TCO</vt:lpstr>
      <vt:lpstr>BEV - ICE comparison: orders of magnitude</vt:lpstr>
      <vt:lpstr>Présentation PowerPoint</vt:lpstr>
      <vt:lpstr>Summary</vt:lpstr>
      <vt:lpstr>Présentation PowerPoint</vt:lpstr>
      <vt:lpstr>conclusion</vt:lpstr>
      <vt:lpstr>Présentation PowerPoint</vt:lpstr>
      <vt:lpstr>Présentation PowerPoint</vt:lpstr>
      <vt:lpstr>Présentation PowerPoint</vt:lpstr>
      <vt:lpstr>Thank you for participating in this virtual class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 [encode sans expanded light 47 pt] on several lines LOREM IPSUM DOLOR SIT CTETUER SIT PISCINGO</dc:title>
  <dc:creator>Amelie Retailleau</dc:creator>
  <cp:lastModifiedBy>MAGALI LETELLIER</cp:lastModifiedBy>
  <cp:revision>65</cp:revision>
  <dcterms:created xsi:type="dcterms:W3CDTF">2021-01-22T15:57:22Z</dcterms:created>
  <dcterms:modified xsi:type="dcterms:W3CDTF">2026-02-25T17:27:15Z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0x0101001333678E77F19E4DA725C3904037C8BB</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2fd53d93-3f4c-4b90-b511-bd6bdbb4fba9_Enabled">
    <vt:lpwstr>true</vt:lpwstr>
  </property>
  <property fmtid="{D5CDD505-2E9C-101B-9397-08002B2CF9AE}" pid="11" name="MSIP_Label_2fd53d93-3f4c-4b90-b511-bd6bdbb4fba9_SetDate">
    <vt:lpwstr>2023-02-08T14:10:34Z</vt:lpwstr>
  </property>
  <property fmtid="{D5CDD505-2E9C-101B-9397-08002B2CF9AE}" pid="12" name="MSIP_Label_2fd53d93-3f4c-4b90-b511-bd6bdbb4fba9_Method">
    <vt:lpwstr>Standard</vt:lpwstr>
  </property>
  <property fmtid="{D5CDD505-2E9C-101B-9397-08002B2CF9AE}" pid="13" name="MSIP_Label_2fd53d93-3f4c-4b90-b511-bd6bdbb4fba9_Name">
    <vt:lpwstr>2fd53d93-3f4c-4b90-b511-bd6bdbb4fba9</vt:lpwstr>
  </property>
  <property fmtid="{D5CDD505-2E9C-101B-9397-08002B2CF9AE}" pid="14" name="MSIP_Label_2fd53d93-3f4c-4b90-b511-bd6bdbb4fba9_SiteId">
    <vt:lpwstr>d852d5cd-724c-4128-8812-ffa5db3f8507</vt:lpwstr>
  </property>
  <property fmtid="{D5CDD505-2E9C-101B-9397-08002B2CF9AE}" pid="15" name="MSIP_Label_2fd53d93-3f4c-4b90-b511-bd6bdbb4fba9_ActionId">
    <vt:lpwstr>d99a5584-aaac-49be-afa1-36d04e097479</vt:lpwstr>
  </property>
  <property fmtid="{D5CDD505-2E9C-101B-9397-08002B2CF9AE}" pid="16" name="MSIP_Label_2fd53d93-3f4c-4b90-b511-bd6bdbb4fba9_ContentBits">
    <vt:lpwstr>0</vt:lpwstr>
  </property>
</Properties>
</file>